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7562850" cx="1007745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df172bcae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df172bcae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f172bcae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f172bcae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719640" y="216036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719640" y="445140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71964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14548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1964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63996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56064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71964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63996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56064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71964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514548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719640" y="300960"/>
            <a:ext cx="8852760" cy="58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514548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3" type="body"/>
          </p:nvPr>
        </p:nvSpPr>
        <p:spPr>
          <a:xfrm>
            <a:off x="71964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71964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514548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719640" y="445140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719640" y="216036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719640" y="445140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3" type="body"/>
          </p:nvPr>
        </p:nvSpPr>
        <p:spPr>
          <a:xfrm>
            <a:off x="71964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4" type="body"/>
          </p:nvPr>
        </p:nvSpPr>
        <p:spPr>
          <a:xfrm>
            <a:off x="514548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71964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363996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3" type="body"/>
          </p:nvPr>
        </p:nvSpPr>
        <p:spPr>
          <a:xfrm>
            <a:off x="656064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4" type="body"/>
          </p:nvPr>
        </p:nvSpPr>
        <p:spPr>
          <a:xfrm>
            <a:off x="71964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5" type="body"/>
          </p:nvPr>
        </p:nvSpPr>
        <p:spPr>
          <a:xfrm>
            <a:off x="363996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6" type="body"/>
          </p:nvPr>
        </p:nvSpPr>
        <p:spPr>
          <a:xfrm>
            <a:off x="656064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71964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14548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719640" y="300960"/>
            <a:ext cx="8852760" cy="58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14548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71964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71964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4548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719640" y="445140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91640" y="4105080"/>
            <a:ext cx="8565120" cy="144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91640" y="5905440"/>
            <a:ext cx="856512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3640" y="688824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5920" y="688824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4840" y="688824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4321080"/>
            <a:ext cx="504000" cy="10803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03640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445920" y="688860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224840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288000"/>
            <a:ext cx="504000" cy="10803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Ih-EOuyo1nXOU_TWx5-eLjWsL6H9Xmv4/view" TargetMode="External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/>
        </p:nvSpPr>
        <p:spPr>
          <a:xfrm>
            <a:off x="791640" y="3994560"/>
            <a:ext cx="8565120" cy="166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Введение в нейросети и глубокое обучение</a:t>
            </a:r>
            <a:endParaRPr b="1" sz="4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791640" y="5905440"/>
            <a:ext cx="8565120" cy="9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Урок 1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idx="1" type="body"/>
          </p:nvPr>
        </p:nvSpPr>
        <p:spPr>
          <a:xfrm>
            <a:off x="719640" y="2160360"/>
            <a:ext cx="8637000" cy="43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Попробуем DL на вкус: модель и </a:t>
            </a:r>
            <a:r>
              <a:rPr lang="en-US" sz="2400">
                <a:solidFill>
                  <a:schemeClr val="dk1"/>
                </a:solidFill>
              </a:rPr>
              <a:t>приложение</a:t>
            </a:r>
            <a:r>
              <a:rPr lang="en-US" sz="2400"/>
              <a:t> для классификации картинок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Теоретические основы нейросетей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Знакомство со сверточными нейросетями и </a:t>
            </a:r>
            <a:r>
              <a:rPr lang="en-US" sz="2400">
                <a:solidFill>
                  <a:schemeClr val="dk1"/>
                </a:solidFill>
              </a:rPr>
              <a:t>компьютерным зрением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Знакомство с рекуррентными нейросетями и NLP (Natural Language Processing)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6" name="Google Shape;176;p36"/>
          <p:cNvSpPr txBox="1"/>
          <p:nvPr/>
        </p:nvSpPr>
        <p:spPr>
          <a:xfrm>
            <a:off x="1075615" y="237060"/>
            <a:ext cx="88527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33333"/>
                </a:solidFill>
              </a:rPr>
              <a:t>Наш план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719640" y="279720"/>
            <a:ext cx="8852760" cy="130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Глубокое обучение в одном слайде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719640" y="2194920"/>
            <a:ext cx="4307760" cy="4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675"/>
              <a:buFont typeface="Noto Sans Symbols"/>
              <a:buChar char="●"/>
            </a:pPr>
            <a:r>
              <a:rPr b="1" lang="en-US" sz="15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Что это:</a:t>
            </a:r>
            <a:br>
              <a:rPr lang="en-US" sz="1800"/>
            </a:br>
            <a:r>
              <a:rPr b="0" lang="en-US" sz="15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Извлечение закономерностей</a:t>
            </a:r>
            <a:br>
              <a:rPr lang="en-US" sz="1800"/>
            </a:br>
            <a:r>
              <a:rPr b="0" lang="en-US" sz="15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из данных</a:t>
            </a:r>
            <a:endParaRPr b="0" sz="15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675"/>
              <a:buFont typeface="Noto Sans Symbols"/>
              <a:buChar char="●"/>
            </a:pPr>
            <a:r>
              <a:rPr b="1" lang="en-US" sz="15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Как:</a:t>
            </a:r>
            <a:br>
              <a:rPr lang="en-US" sz="1800"/>
            </a:br>
            <a:r>
              <a:rPr b="0" lang="en-US" sz="15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Нейросети</a:t>
            </a:r>
            <a:endParaRPr b="0" sz="15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675"/>
              <a:buFont typeface="Noto Sans Symbols"/>
              <a:buChar char="●"/>
            </a:pPr>
            <a:r>
              <a:rPr b="1" lang="en-US" sz="15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Софт:</a:t>
            </a:r>
            <a:br>
              <a:rPr lang="en-US" sz="1800"/>
            </a:br>
            <a:r>
              <a:rPr b="0" lang="en-US" sz="15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Python + Pytorch/Tensorflow/etc</a:t>
            </a:r>
            <a:endParaRPr b="0" sz="15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675"/>
              <a:buFont typeface="Noto Sans Symbols"/>
              <a:buChar char="●"/>
            </a:pPr>
            <a:r>
              <a:rPr b="1" lang="en-US" sz="15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 чем сложность:</a:t>
            </a:r>
            <a:br>
              <a:rPr lang="en-US" sz="1800"/>
            </a:br>
            <a:r>
              <a:rPr b="0" lang="en-US" sz="15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Правильная постановка задачи</a:t>
            </a:r>
            <a:br>
              <a:rPr lang="en-US" sz="1800"/>
            </a:br>
            <a:r>
              <a:rPr b="0" lang="en-US" sz="15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 хорошие данные</a:t>
            </a:r>
            <a:endParaRPr b="0" sz="15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675"/>
              <a:buFont typeface="Noto Sans Symbols"/>
              <a:buChar char="●"/>
            </a:pPr>
            <a:r>
              <a:rPr b="1" lang="en-US" sz="15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Почему сейчас хайп:</a:t>
            </a:r>
            <a:br>
              <a:rPr lang="en-US" sz="1800"/>
            </a:br>
            <a:r>
              <a:rPr b="0" lang="en-US" sz="15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Данные, железо, инструменты,</a:t>
            </a:r>
            <a:br>
              <a:rPr lang="en-US" sz="1800"/>
            </a:br>
            <a:r>
              <a:rPr b="0" lang="en-US" sz="15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сообщество, инвестиции</a:t>
            </a:r>
            <a:endParaRPr b="0" sz="15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675"/>
              <a:buFont typeface="Noto Sans Symbols"/>
              <a:buChar char="●"/>
            </a:pPr>
            <a:r>
              <a:rPr b="1" lang="en-US" sz="15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Уровень развития:</a:t>
            </a:r>
            <a:br>
              <a:rPr lang="en-US" sz="1800"/>
            </a:br>
            <a:r>
              <a:rPr b="0" lang="en-US" sz="15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Не ИИ, но успех в ряде задач поражает</a:t>
            </a:r>
            <a:endParaRPr b="0" sz="15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5234760" y="2577600"/>
            <a:ext cx="4307760" cy="42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Классификация изображений</a:t>
            </a:r>
            <a:endParaRPr b="0" sz="1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Распознавание лиц</a:t>
            </a:r>
            <a:endParaRPr b="0" sz="1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Распознавание речи</a:t>
            </a:r>
            <a:endParaRPr b="0" sz="1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Генерация речи</a:t>
            </a:r>
            <a:endParaRPr b="0" sz="1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Машинный перевод</a:t>
            </a:r>
            <a:endParaRPr b="0" sz="1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Медицинская диагностика</a:t>
            </a:r>
            <a:endParaRPr b="0" sz="1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Автомобильный автопилот</a:t>
            </a:r>
            <a:endParaRPr b="0" sz="1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Рекомендательные системы (поисковики, музыка)</a:t>
            </a:r>
            <a:endParaRPr b="0" sz="1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Робототехника</a:t>
            </a:r>
            <a:endParaRPr b="0" sz="1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5611680" y="2120040"/>
            <a:ext cx="347364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Впечатляющие достижения</a:t>
            </a:r>
            <a:endParaRPr b="1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6240" y="1842840"/>
            <a:ext cx="7783200" cy="437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0" title="coast_runn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663" y="725575"/>
            <a:ext cx="7921724" cy="59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/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Нейросеть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280" y="1638360"/>
            <a:ext cx="4493880" cy="367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2840" y="3587040"/>
            <a:ext cx="4534560" cy="345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1"/>
          <p:cNvSpPr txBox="1"/>
          <p:nvPr/>
        </p:nvSpPr>
        <p:spPr>
          <a:xfrm>
            <a:off x="5210280" y="1737720"/>
            <a:ext cx="447912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Искусственные нейросети сильно отличаются от биологических, они лишь вдохновлены ими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/>
        </p:nvSpPr>
        <p:spPr>
          <a:xfrm>
            <a:off x="647640" y="228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Представление данных важно!</a:t>
            </a:r>
            <a:endParaRPr b="1" sz="3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40" y="1571400"/>
            <a:ext cx="8133840" cy="466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2"/>
          <p:cNvSpPr txBox="1"/>
          <p:nvPr/>
        </p:nvSpPr>
        <p:spPr>
          <a:xfrm>
            <a:off x="731160" y="6346080"/>
            <a:ext cx="877536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Задача: отделить синие круги от зеленых прямоугольников прямой линией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/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Отличие от ML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000" y="1621440"/>
            <a:ext cx="8650800" cy="422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440" y="1140120"/>
            <a:ext cx="8713799" cy="5494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/>
          <p:nvPr/>
        </p:nvSpPr>
        <p:spPr>
          <a:xfrm>
            <a:off x="360" y="0"/>
            <a:ext cx="10076760" cy="756216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" y="1046880"/>
            <a:ext cx="10065600" cy="548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