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77450" cy="75628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120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19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08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19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303f4a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303f4a0d_0_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7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f494f8a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f494f8a33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8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4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2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3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4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5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6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1640" y="4105080"/>
            <a:ext cx="8565120" cy="14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1640" y="5905440"/>
            <a:ext cx="85651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6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5920" y="688824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8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108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5036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44592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2248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1640" y="3994560"/>
            <a:ext cx="8565120" cy="16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Введение в нейросети и глубокое обучение</a:t>
            </a:r>
            <a:endParaRPr sz="4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791640" y="5905440"/>
            <a:ext cx="85651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19640" y="279720"/>
            <a:ext cx="8852760" cy="10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Функция ошибок</a:t>
            </a:r>
            <a:endParaRPr sz="44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8" descr="ÐÐ°ÑÑÐ¸Ð½ÐºÐ¸ Ð¿Ð¾ Ð·Ð°Ð¿ÑÐ¾ÑÑ Ð»Ð¸Ð½ÐµÐ¹Ð½Ð°Ñ ÑÐµÐ³ÑÐµÑÑÐ¸Ñ"/>
          <p:cNvPicPr preferRelativeResize="0"/>
          <p:nvPr/>
        </p:nvPicPr>
        <p:blipFill rotWithShape="1">
          <a:blip r:embed="rId3">
            <a:alphaModFix/>
          </a:blip>
          <a:srcRect t="8329"/>
          <a:stretch/>
        </p:blipFill>
        <p:spPr>
          <a:xfrm>
            <a:off x="4582517" y="1679030"/>
            <a:ext cx="5343525" cy="2933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8"/>
          <p:cNvCxnSpPr/>
          <p:nvPr/>
        </p:nvCxnSpPr>
        <p:spPr>
          <a:xfrm>
            <a:off x="6783877" y="2382422"/>
            <a:ext cx="0" cy="7715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8"/>
          <p:cNvSpPr/>
          <p:nvPr/>
        </p:nvSpPr>
        <p:spPr>
          <a:xfrm>
            <a:off x="7907827" y="2345909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6736252" y="3123784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7596677" y="2560222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7328390" y="2736434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6142527" y="3519072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5888527" y="3684172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8"/>
          <p:cNvCxnSpPr/>
          <p:nvPr/>
        </p:nvCxnSpPr>
        <p:spPr>
          <a:xfrm>
            <a:off x="7371252" y="2815809"/>
            <a:ext cx="0" cy="5286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8"/>
          <p:cNvCxnSpPr/>
          <p:nvPr/>
        </p:nvCxnSpPr>
        <p:spPr>
          <a:xfrm>
            <a:off x="6185389" y="3378250"/>
            <a:ext cx="0" cy="1467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28"/>
          <p:cNvCxnSpPr/>
          <p:nvPr/>
        </p:nvCxnSpPr>
        <p:spPr>
          <a:xfrm>
            <a:off x="5931389" y="3782597"/>
            <a:ext cx="0" cy="17145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8"/>
          <p:cNvCxnSpPr/>
          <p:nvPr/>
        </p:nvCxnSpPr>
        <p:spPr>
          <a:xfrm>
            <a:off x="7633189" y="2142709"/>
            <a:ext cx="0" cy="4111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28"/>
          <p:cNvCxnSpPr/>
          <p:nvPr/>
        </p:nvCxnSpPr>
        <p:spPr>
          <a:xfrm>
            <a:off x="7950689" y="2423774"/>
            <a:ext cx="0" cy="4522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8"/>
          <p:cNvSpPr/>
          <p:nvPr/>
        </p:nvSpPr>
        <p:spPr>
          <a:xfrm>
            <a:off x="8860327" y="1723609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8"/>
          <p:cNvCxnSpPr/>
          <p:nvPr/>
        </p:nvCxnSpPr>
        <p:spPr>
          <a:xfrm>
            <a:off x="8903189" y="1828384"/>
            <a:ext cx="0" cy="1952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8"/>
          <p:cNvSpPr txBox="1"/>
          <p:nvPr/>
        </p:nvSpPr>
        <p:spPr>
          <a:xfrm>
            <a:off x="152400" y="1540202"/>
            <a:ext cx="23374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Простейшая нейросеть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линейная функция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308545" y="3205240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308545" y="4062412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321245" y="4913194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1416050" y="4062412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8"/>
          <p:cNvCxnSpPr>
            <a:stCxn id="142" idx="5"/>
            <a:endCxn id="145" idx="1"/>
          </p:cNvCxnSpPr>
          <p:nvPr/>
        </p:nvCxnSpPr>
        <p:spPr>
          <a:xfrm>
            <a:off x="739440" y="3636135"/>
            <a:ext cx="750600" cy="500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28"/>
          <p:cNvCxnSpPr>
            <a:stCxn id="144" idx="7"/>
            <a:endCxn id="145" idx="3"/>
          </p:cNvCxnSpPr>
          <p:nvPr/>
        </p:nvCxnSpPr>
        <p:spPr>
          <a:xfrm rot="10800000" flipH="1">
            <a:off x="752140" y="4493324"/>
            <a:ext cx="737700" cy="493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28"/>
          <p:cNvCxnSpPr>
            <a:stCxn id="143" idx="6"/>
            <a:endCxn id="145" idx="2"/>
          </p:cNvCxnSpPr>
          <p:nvPr/>
        </p:nvCxnSpPr>
        <p:spPr>
          <a:xfrm>
            <a:off x="813370" y="4314825"/>
            <a:ext cx="602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8"/>
          <p:cNvSpPr txBox="1"/>
          <p:nvPr/>
        </p:nvSpPr>
        <p:spPr>
          <a:xfrm>
            <a:off x="409165" y="3303764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90078" y="4129952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0077" y="5011717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92570" y="350990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947319" y="405306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971814" y="473862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8"/>
          <p:cNvGrpSpPr/>
          <p:nvPr/>
        </p:nvGrpSpPr>
        <p:grpSpPr>
          <a:xfrm>
            <a:off x="332046" y="2467494"/>
            <a:ext cx="1336454" cy="1594895"/>
            <a:chOff x="815906" y="2508869"/>
            <a:chExt cx="1336454" cy="1594895"/>
          </a:xfrm>
        </p:grpSpPr>
        <p:sp>
          <p:nvSpPr>
            <p:cNvPr id="156" name="Google Shape;156;p28"/>
            <p:cNvSpPr/>
            <p:nvPr/>
          </p:nvSpPr>
          <p:spPr>
            <a:xfrm>
              <a:off x="836165" y="2508869"/>
              <a:ext cx="504825" cy="504825"/>
            </a:xfrm>
            <a:prstGeom prst="flowChartConnector">
              <a:avLst/>
            </a:prstGeom>
            <a:noFill/>
            <a:ln w="25400" cap="flat" cmpd="sng">
              <a:solidFill>
                <a:srgbClr val="395E8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815906" y="2593667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=1</a:t>
              </a: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28"/>
            <p:cNvCxnSpPr>
              <a:stCxn id="156" idx="5"/>
              <a:endCxn id="145" idx="0"/>
            </p:cNvCxnSpPr>
            <p:nvPr/>
          </p:nvCxnSpPr>
          <p:spPr>
            <a:xfrm>
              <a:off x="1267060" y="2939764"/>
              <a:ext cx="885300" cy="1164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28"/>
            <p:cNvSpPr txBox="1"/>
            <p:nvPr/>
          </p:nvSpPr>
          <p:spPr>
            <a:xfrm>
              <a:off x="1516649" y="3024562"/>
              <a:ext cx="3818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8"/>
          <p:cNvSpPr/>
          <p:nvPr/>
        </p:nvSpPr>
        <p:spPr>
          <a:xfrm>
            <a:off x="2828583" y="2852654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865548" y="3734744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3960353" y="3245912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8"/>
          <p:cNvCxnSpPr>
            <a:stCxn id="161" idx="6"/>
            <a:endCxn id="162" idx="3"/>
          </p:cNvCxnSpPr>
          <p:nvPr/>
        </p:nvCxnSpPr>
        <p:spPr>
          <a:xfrm rot="10800000" flipH="1">
            <a:off x="3370373" y="3676957"/>
            <a:ext cx="663900" cy="310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28"/>
          <p:cNvCxnSpPr>
            <a:stCxn id="160" idx="6"/>
            <a:endCxn id="162" idx="1"/>
          </p:cNvCxnSpPr>
          <p:nvPr/>
        </p:nvCxnSpPr>
        <p:spPr>
          <a:xfrm>
            <a:off x="3333408" y="3105066"/>
            <a:ext cx="700800" cy="21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2934380" y="3833267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504199" y="2913541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504199" y="358085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845289" y="2950207"/>
            <a:ext cx="545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561271" y="415249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101218" y="33198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2663288" y="1549727"/>
            <a:ext cx="17988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Ну или еще проще: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707247" y="2034671"/>
            <a:ext cx="1444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w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835705" y="5474982"/>
            <a:ext cx="6385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Выбрали какие-то параметры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Как понять, насколько они хороши?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825610" y="5980028"/>
            <a:ext cx="2260747" cy="8657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194160" y="6298682"/>
            <a:ext cx="64700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Среднеквадратическое отклонение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предсказанных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значений от истинных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55114" y="2064607"/>
            <a:ext cx="19704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+w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+w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0" i="0" u="none" strike="noStrike" cap="none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948435" y="2059203"/>
            <a:ext cx="6431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w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719640" y="279720"/>
            <a:ext cx="8852760" cy="10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  <a:endParaRPr sz="44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618675" y="1626450"/>
            <a:ext cx="30588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Хотим найти такие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чтобы L была минимальна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7608869" y="1827450"/>
            <a:ext cx="1221000" cy="3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"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2948490" y="2749337"/>
            <a:ext cx="388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Используем алгоритм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градиентного спуска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90500" y="3724275"/>
            <a:ext cx="4414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Возьмем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случайные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значения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lang="en-US" sz="14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w</a:t>
            </a:r>
            <a:r>
              <a:rPr lang="en-US" sz="14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Посчитаем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предсказания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Посчитаем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функцию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ошибок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 err="1"/>
              <a:t>Найдем</a:t>
            </a:r>
            <a:r>
              <a:rPr lang="en-US" dirty="0"/>
              <a:t> </a:t>
            </a:r>
            <a:r>
              <a:rPr lang="en-US" dirty="0" err="1"/>
              <a:t>направление</a:t>
            </a:r>
            <a:r>
              <a:rPr lang="en-US" dirty="0"/>
              <a:t> в </a:t>
            </a:r>
            <a:r>
              <a:rPr lang="en-US" b="1" dirty="0" err="1"/>
              <a:t>пространстве</a:t>
            </a:r>
            <a:r>
              <a:rPr lang="en-US" b="1" dirty="0"/>
              <a:t> </a:t>
            </a:r>
            <a:r>
              <a:rPr lang="en-US" b="1" dirty="0" err="1"/>
              <a:t>весов</a:t>
            </a:r>
            <a:r>
              <a:rPr lang="en-US" dirty="0"/>
              <a:t>, в </a:t>
            </a:r>
            <a:r>
              <a:rPr lang="en-US" dirty="0" err="1"/>
              <a:t>котором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r>
              <a:rPr lang="en-US" dirty="0"/>
              <a:t> </a:t>
            </a:r>
            <a:r>
              <a:rPr lang="en-US" dirty="0" err="1"/>
              <a:t>уменьшается</a:t>
            </a:r>
            <a:r>
              <a:rPr lang="en-US" dirty="0"/>
              <a:t> </a:t>
            </a:r>
            <a:r>
              <a:rPr lang="en-US" dirty="0" err="1"/>
              <a:t>быстрее</a:t>
            </a:r>
            <a:r>
              <a:rPr lang="en-US" dirty="0"/>
              <a:t> </a:t>
            </a:r>
            <a:r>
              <a:rPr lang="en-US" dirty="0" err="1"/>
              <a:t>всего</a:t>
            </a:r>
            <a:r>
              <a:rPr lang="en-US" dirty="0"/>
              <a:t>, и </a:t>
            </a:r>
            <a:r>
              <a:rPr lang="en-US" dirty="0" err="1"/>
              <a:t>немного</a:t>
            </a:r>
            <a:r>
              <a:rPr lang="en-US" dirty="0"/>
              <a:t> </a:t>
            </a:r>
            <a:r>
              <a:rPr lang="en-US" dirty="0" err="1"/>
              <a:t>сдвинемся</a:t>
            </a:r>
            <a:r>
              <a:rPr lang="en-US" dirty="0"/>
              <a:t> </a:t>
            </a:r>
            <a:r>
              <a:rPr lang="en-US" dirty="0" err="1"/>
              <a:t>туда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 err="1"/>
              <a:t>Будем</a:t>
            </a:r>
            <a:r>
              <a:rPr lang="en-US" dirty="0"/>
              <a:t> </a:t>
            </a:r>
            <a:r>
              <a:rPr lang="en-US" dirty="0" err="1"/>
              <a:t>повторять</a:t>
            </a:r>
            <a:r>
              <a:rPr lang="en-US" dirty="0"/>
              <a:t> 2-4, </a:t>
            </a:r>
            <a:r>
              <a:rPr lang="en-US" dirty="0" err="1"/>
              <a:t>пока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перестанет</a:t>
            </a:r>
            <a:r>
              <a:rPr lang="en-US" dirty="0"/>
              <a:t> </a:t>
            </a:r>
            <a:r>
              <a:rPr lang="en-US" dirty="0" err="1"/>
              <a:t>уменьшаться</a:t>
            </a:r>
            <a:endParaRPr dirty="0"/>
          </a:p>
        </p:txBody>
      </p:sp>
      <p:sp>
        <p:nvSpPr>
          <p:cNvPr id="188" name="Google Shape;188;p29"/>
          <p:cNvSpPr txBox="1"/>
          <p:nvPr/>
        </p:nvSpPr>
        <p:spPr>
          <a:xfrm>
            <a:off x="466725" y="3389206"/>
            <a:ext cx="288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у нас есть набор данных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l="8337" r="7868"/>
          <a:stretch/>
        </p:blipFill>
        <p:spPr>
          <a:xfrm>
            <a:off x="5023075" y="3285725"/>
            <a:ext cx="4481276" cy="3003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29"/>
          <p:cNvSpPr txBox="1"/>
          <p:nvPr/>
        </p:nvSpPr>
        <p:spPr>
          <a:xfrm>
            <a:off x="5700350" y="5576175"/>
            <a:ext cx="64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w0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8677475" y="5298675"/>
            <a:ext cx="64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w1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295950" y="5825525"/>
            <a:ext cx="4203300" cy="62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Направление</a:t>
            </a:r>
            <a:r>
              <a:rPr lang="en-US" dirty="0"/>
              <a:t>, в </a:t>
            </a:r>
            <a:r>
              <a:rPr lang="en-US" dirty="0" err="1"/>
              <a:t>котором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уменьшается</a:t>
            </a:r>
            <a:r>
              <a:rPr lang="en-US" dirty="0"/>
              <a:t> </a:t>
            </a:r>
            <a:r>
              <a:rPr lang="en-US" dirty="0" err="1"/>
              <a:t>быстрее</a:t>
            </a:r>
            <a:r>
              <a:rPr lang="en-US" dirty="0"/>
              <a:t> </a:t>
            </a:r>
            <a:r>
              <a:rPr lang="en-US" dirty="0" err="1"/>
              <a:t>всего</a:t>
            </a:r>
            <a:r>
              <a:rPr lang="en-US" dirty="0"/>
              <a:t>, </a:t>
            </a:r>
            <a:r>
              <a:rPr lang="en-US" dirty="0" err="1"/>
              <a:t>называется</a:t>
            </a:r>
            <a:r>
              <a:rPr lang="en-US" dirty="0"/>
              <a:t> </a:t>
            </a:r>
            <a:r>
              <a:rPr lang="en-US" dirty="0" err="1" smtClean="0"/>
              <a:t>антиградиент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6725" y="6446067"/>
                <a:ext cx="1140440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6446067"/>
                <a:ext cx="1140440" cy="484043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0638" y="3432871"/>
                <a:ext cx="4861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38" y="3432871"/>
                <a:ext cx="486159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5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898123" y="3949629"/>
                <a:ext cx="14718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23" y="3949629"/>
                <a:ext cx="1471813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2479" t="-17500" r="-413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5511" y="1428880"/>
                <a:ext cx="5366726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ru-RU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1" y="1428880"/>
                <a:ext cx="5366726" cy="8657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719640" y="279720"/>
            <a:ext cx="88527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333333"/>
                </a:solidFill>
              </a:rPr>
              <a:t>Более сложная нейросеть</a:t>
            </a:r>
            <a:endParaRPr sz="44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601325" y="1259225"/>
            <a:ext cx="34365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Зачем скрытые слои? - Нелинейность!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l="50709"/>
          <a:stretch/>
        </p:blipFill>
        <p:spPr>
          <a:xfrm>
            <a:off x="4982324" y="2035202"/>
            <a:ext cx="3085449" cy="2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4534213" y="1607525"/>
            <a:ext cx="5274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Внутри оранжевого нейрона - функция активации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27023"/>
          <a:stretch/>
        </p:blipFill>
        <p:spPr>
          <a:xfrm>
            <a:off x="366188" y="4514400"/>
            <a:ext cx="3849250" cy="279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0"/>
          <p:cNvCxnSpPr/>
          <p:nvPr/>
        </p:nvCxnSpPr>
        <p:spPr>
          <a:xfrm flipV="1">
            <a:off x="2199992" y="6913200"/>
            <a:ext cx="499433" cy="1575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5" name="Google Shape;205;p30"/>
          <p:cNvCxnSpPr/>
          <p:nvPr/>
        </p:nvCxnSpPr>
        <p:spPr>
          <a:xfrm rot="10800000" flipH="1">
            <a:off x="3098725" y="5934450"/>
            <a:ext cx="501000" cy="657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7" name="Google Shape;207;p30"/>
          <p:cNvCxnSpPr/>
          <p:nvPr/>
        </p:nvCxnSpPr>
        <p:spPr>
          <a:xfrm flipV="1">
            <a:off x="2699425" y="6560700"/>
            <a:ext cx="430750" cy="352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8" name="Google Shape;208;p30"/>
          <p:cNvSpPr txBox="1"/>
          <p:nvPr/>
        </p:nvSpPr>
        <p:spPr>
          <a:xfrm>
            <a:off x="4301175" y="4644900"/>
            <a:ext cx="5862000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&lt; x &lt; 1: y = 0.5x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&lt; x &lt; 2: y = 1.5x = 0.5x +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 &lt; x &lt; 3: y = 2.5x = 0.5x + x + x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 =  0.5ReLU(x) + ReLU(x-1) + ReLU(x-2)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866433" y="2081129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903398" y="3115619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2782378" y="251948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0"/>
          <p:cNvCxnSpPr>
            <a:stCxn id="210" idx="6"/>
            <a:endCxn id="213" idx="1"/>
          </p:cNvCxnSpPr>
          <p:nvPr/>
        </p:nvCxnSpPr>
        <p:spPr>
          <a:xfrm>
            <a:off x="1408298" y="3368069"/>
            <a:ext cx="555300" cy="22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30"/>
          <p:cNvCxnSpPr>
            <a:stCxn id="209" idx="6"/>
            <a:endCxn id="215" idx="2"/>
          </p:cNvCxnSpPr>
          <p:nvPr/>
        </p:nvCxnSpPr>
        <p:spPr>
          <a:xfrm rot="10800000" flipH="1">
            <a:off x="1371333" y="1828679"/>
            <a:ext cx="533700" cy="504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30"/>
          <p:cNvSpPr txBox="1"/>
          <p:nvPr/>
        </p:nvSpPr>
        <p:spPr>
          <a:xfrm>
            <a:off x="972230" y="3214142"/>
            <a:ext cx="34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860775" y="217967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=1..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2912618" y="2618017"/>
            <a:ext cx="27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1905028" y="157623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889516" y="251948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1889528" y="352048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30"/>
          <p:cNvCxnSpPr>
            <a:stCxn id="209" idx="6"/>
            <a:endCxn id="219" idx="2"/>
          </p:cNvCxnSpPr>
          <p:nvPr/>
        </p:nvCxnSpPr>
        <p:spPr>
          <a:xfrm>
            <a:off x="1371333" y="2333579"/>
            <a:ext cx="518100" cy="43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0"/>
          <p:cNvCxnSpPr>
            <a:stCxn id="209" idx="6"/>
            <a:endCxn id="213" idx="1"/>
          </p:cNvCxnSpPr>
          <p:nvPr/>
        </p:nvCxnSpPr>
        <p:spPr>
          <a:xfrm>
            <a:off x="1371333" y="2333579"/>
            <a:ext cx="592200" cy="1260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30"/>
          <p:cNvCxnSpPr>
            <a:stCxn id="210" idx="6"/>
            <a:endCxn id="219" idx="2"/>
          </p:cNvCxnSpPr>
          <p:nvPr/>
        </p:nvCxnSpPr>
        <p:spPr>
          <a:xfrm rot="10800000" flipH="1">
            <a:off x="1408298" y="2771969"/>
            <a:ext cx="481200" cy="596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30"/>
          <p:cNvCxnSpPr>
            <a:stCxn id="210" idx="6"/>
            <a:endCxn id="215" idx="2"/>
          </p:cNvCxnSpPr>
          <p:nvPr/>
        </p:nvCxnSpPr>
        <p:spPr>
          <a:xfrm rot="10800000" flipH="1">
            <a:off x="1408298" y="1828769"/>
            <a:ext cx="496800" cy="1539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30"/>
          <p:cNvCxnSpPr>
            <a:stCxn id="215" idx="6"/>
            <a:endCxn id="211" idx="2"/>
          </p:cNvCxnSpPr>
          <p:nvPr/>
        </p:nvCxnSpPr>
        <p:spPr>
          <a:xfrm>
            <a:off x="2409928" y="1828687"/>
            <a:ext cx="372600" cy="943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0"/>
          <p:cNvCxnSpPr>
            <a:stCxn id="219" idx="6"/>
            <a:endCxn id="211" idx="2"/>
          </p:cNvCxnSpPr>
          <p:nvPr/>
        </p:nvCxnSpPr>
        <p:spPr>
          <a:xfrm>
            <a:off x="2394416" y="2771937"/>
            <a:ext cx="3879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30"/>
          <p:cNvCxnSpPr>
            <a:stCxn id="213" idx="6"/>
            <a:endCxn id="211" idx="2"/>
          </p:cNvCxnSpPr>
          <p:nvPr/>
        </p:nvCxnSpPr>
        <p:spPr>
          <a:xfrm rot="10800000" flipH="1">
            <a:off x="2394428" y="2771837"/>
            <a:ext cx="387900" cy="1001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719640" y="279720"/>
            <a:ext cx="88527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 err="1">
                <a:solidFill>
                  <a:srgbClr val="333333"/>
                </a:solidFill>
              </a:rPr>
              <a:t>Обратное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>
                <a:solidFill>
                  <a:srgbClr val="333333"/>
                </a:solidFill>
              </a:rPr>
              <a:t>распространение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>
                <a:solidFill>
                  <a:srgbClr val="333333"/>
                </a:solidFill>
              </a:rPr>
              <a:t>ошибки</a:t>
            </a:r>
            <a:endParaRPr sz="4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24950" y="1794550"/>
            <a:ext cx="80706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рассчитать градиент, когда есть скрытые слои?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Можно аналитически найти производные. А если слоев 100?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Построить вычислительный граф - последовательность простых операций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624950" y="2822159"/>
            <a:ext cx="3827100" cy="7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Простой</a:t>
            </a:r>
            <a:r>
              <a:rPr lang="en-US" sz="1800" dirty="0"/>
              <a:t> </a:t>
            </a:r>
            <a:r>
              <a:rPr lang="en-US" sz="1800" dirty="0" err="1"/>
              <a:t>пример</a:t>
            </a:r>
            <a:r>
              <a:rPr lang="en-US" sz="1800" dirty="0"/>
              <a:t>: </a:t>
            </a:r>
            <a:r>
              <a:rPr lang="en-US" sz="1800" b="1" dirty="0"/>
              <a:t>f(</a:t>
            </a:r>
            <a:r>
              <a:rPr lang="en-US" sz="1800" b="1" dirty="0" err="1"/>
              <a:t>x,y,z</a:t>
            </a:r>
            <a:r>
              <a:rPr lang="en-US" sz="1800" b="1" dirty="0"/>
              <a:t>) = (</a:t>
            </a:r>
            <a:r>
              <a:rPr lang="en-US" sz="1800" b="1" dirty="0" err="1" smtClean="0"/>
              <a:t>x+y</a:t>
            </a:r>
            <a:r>
              <a:rPr lang="en-US" sz="1800" b="1" dirty="0" smtClean="0"/>
              <a:t>)z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В точке </a:t>
            </a:r>
            <a:r>
              <a:rPr lang="en-US" sz="1800" dirty="0" smtClean="0"/>
              <a:t>x = -2, y = 5, z = -4</a:t>
            </a:r>
            <a:endParaRPr sz="1800" dirty="0"/>
          </a:p>
        </p:txBody>
      </p:sp>
      <p:sp>
        <p:nvSpPr>
          <p:cNvPr id="234" name="Google Shape;234;p31"/>
          <p:cNvSpPr txBox="1"/>
          <p:nvPr/>
        </p:nvSpPr>
        <p:spPr>
          <a:xfrm>
            <a:off x="950375" y="3708050"/>
            <a:ext cx="16533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= </a:t>
            </a:r>
            <a:r>
              <a:rPr lang="en-US" dirty="0" err="1" smtClean="0"/>
              <a:t>qz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= </a:t>
            </a:r>
            <a:r>
              <a:rPr lang="en-US" dirty="0" err="1" smtClean="0"/>
              <a:t>x+y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09825" y="3699494"/>
                <a:ext cx="1184683" cy="44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5" y="3699494"/>
                <a:ext cx="1184683" cy="445956"/>
              </a:xfrm>
              <a:prstGeom prst="rect">
                <a:avLst/>
              </a:prstGeom>
              <a:blipFill rotWithShape="0">
                <a:blip r:embed="rId3"/>
                <a:stretch>
                  <a:fillRect l="-4103" t="-2740" r="-2564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09825" y="4287356"/>
                <a:ext cx="1188595" cy="446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5" y="4287356"/>
                <a:ext cx="1188595" cy="446469"/>
              </a:xfrm>
              <a:prstGeom prst="rect">
                <a:avLst/>
              </a:prstGeom>
              <a:blipFill rotWithShape="0">
                <a:blip r:embed="rId4"/>
                <a:stretch>
                  <a:fillRect l="-4103" t="-2703" r="-2564" b="-1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376" y="5127637"/>
                <a:ext cx="855299" cy="446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76" y="5127637"/>
                <a:ext cx="855299" cy="446469"/>
              </a:xfrm>
              <a:prstGeom prst="rect">
                <a:avLst/>
              </a:prstGeom>
              <a:blipFill rotWithShape="0">
                <a:blip r:embed="rId5"/>
                <a:stretch>
                  <a:fillRect l="-6429" t="-2740" r="-5000" b="-13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50375" y="519698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Хотим: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1432" y="5891293"/>
                <a:ext cx="926151" cy="44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32" y="5891293"/>
                <a:ext cx="926151" cy="445956"/>
              </a:xfrm>
              <a:prstGeom prst="rect">
                <a:avLst/>
              </a:prstGeom>
              <a:blipFill rotWithShape="0">
                <a:blip r:embed="rId6"/>
                <a:stretch>
                  <a:fillRect l="-5921" t="-2703" r="-2632" b="-1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950375" y="5814029"/>
            <a:ext cx="1997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Linux Libertine"/>
              </a:rPr>
              <a:t>Дифференцирование</a:t>
            </a:r>
            <a:endParaRPr lang="en-US" dirty="0" smtClean="0">
              <a:latin typeface="Linux Libertine"/>
            </a:endParaRPr>
          </a:p>
          <a:p>
            <a:r>
              <a:rPr lang="ru-RU" dirty="0" smtClean="0">
                <a:latin typeface="Linux Libertine"/>
              </a:rPr>
              <a:t>сложной функции</a:t>
            </a:r>
            <a:r>
              <a:rPr lang="en-US" dirty="0">
                <a:latin typeface="Linux Libertine"/>
              </a:rPr>
              <a:t>:</a:t>
            </a:r>
            <a:endParaRPr lang="ru-RU" dirty="0">
              <a:latin typeface="Linux Libertine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145990" y="3561931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145990" y="4489712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19" idx="2"/>
          </p:cNvCxnSpPr>
          <p:nvPr/>
        </p:nvCxnSpPr>
        <p:spPr>
          <a:xfrm>
            <a:off x="5768238" y="3561931"/>
            <a:ext cx="557022" cy="5136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9" idx="2"/>
          </p:cNvCxnSpPr>
          <p:nvPr/>
        </p:nvCxnSpPr>
        <p:spPr>
          <a:xfrm flipV="1">
            <a:off x="5772150" y="4075562"/>
            <a:ext cx="553110" cy="4141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325260" y="3836160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199940" y="5363659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9" idx="6"/>
          </p:cNvCxnSpPr>
          <p:nvPr/>
        </p:nvCxnSpPr>
        <p:spPr>
          <a:xfrm>
            <a:off x="6812940" y="4075562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7067550" y="4075562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38" idx="2"/>
          </p:cNvCxnSpPr>
          <p:nvPr/>
        </p:nvCxnSpPr>
        <p:spPr>
          <a:xfrm>
            <a:off x="7416800" y="4064498"/>
            <a:ext cx="584121" cy="4898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000921" y="4314964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>
            <a:endCxn id="38" idx="2"/>
          </p:cNvCxnSpPr>
          <p:nvPr/>
        </p:nvCxnSpPr>
        <p:spPr>
          <a:xfrm flipV="1">
            <a:off x="5826100" y="4554366"/>
            <a:ext cx="2174821" cy="8143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8502040" y="4554366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8756650" y="4554366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5008773" y="32442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-2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5021277" y="417166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009993" y="50430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-4</a:t>
            </a:r>
            <a:endParaRPr lang="ru-RU" dirty="0"/>
          </a:p>
        </p:txBody>
      </p:sp>
      <p:sp>
        <p:nvSpPr>
          <p:cNvPr id="227" name="TextBox 226"/>
          <p:cNvSpPr txBox="1"/>
          <p:nvPr/>
        </p:nvSpPr>
        <p:spPr>
          <a:xfrm>
            <a:off x="6437737" y="392133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228" name="TextBox 227"/>
          <p:cNvSpPr txBox="1"/>
          <p:nvPr/>
        </p:nvSpPr>
        <p:spPr>
          <a:xfrm>
            <a:off x="8127932" y="443874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8485582" y="415554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-12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97480" y="37080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230" name="TextBox 229"/>
          <p:cNvSpPr txBox="1"/>
          <p:nvPr/>
        </p:nvSpPr>
        <p:spPr>
          <a:xfrm>
            <a:off x="8599586" y="4992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79738" y="441252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74665" y="418352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78503" y="54202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85881" y="56476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2488" y="3527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40961" y="373295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15594" y="44878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4067" y="469351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Прямоугольник 234"/>
              <p:cNvSpPr/>
              <p:nvPr/>
            </p:nvSpPr>
            <p:spPr>
              <a:xfrm>
                <a:off x="4621656" y="3688760"/>
                <a:ext cx="452688" cy="409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235" name="Прямоугольник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56" y="3688760"/>
                <a:ext cx="452688" cy="409086"/>
              </a:xfrm>
              <a:prstGeom prst="rect">
                <a:avLst/>
              </a:prstGeom>
              <a:blipFill rotWithShape="0">
                <a:blip r:embed="rId7"/>
                <a:stretch>
                  <a:fillRect r="-4054" b="-4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600712" y="4655486"/>
                <a:ext cx="457176" cy="433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12" y="4655486"/>
                <a:ext cx="457176" cy="433132"/>
              </a:xfrm>
              <a:prstGeom prst="rect">
                <a:avLst/>
              </a:prstGeom>
              <a:blipFill rotWithShape="0"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4714617" y="5609486"/>
                <a:ext cx="452688" cy="409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617" y="5609486"/>
                <a:ext cx="452688" cy="409086"/>
              </a:xfrm>
              <a:prstGeom prst="rect">
                <a:avLst/>
              </a:prstGeom>
              <a:blipFill rotWithShape="0">
                <a:blip r:embed="rId9"/>
                <a:stretch>
                  <a:fillRect r="-2667" b="-4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8594688" y="4684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50" grpId="0"/>
      <p:bldP spid="23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235" grpId="0"/>
      <p:bldP spid="61" grpId="0"/>
      <p:bldP spid="6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>
            <a:off x="603950" y="3631269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603950" y="4559050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endCxn id="6" idx="2"/>
          </p:cNvCxnSpPr>
          <p:nvPr/>
        </p:nvCxnSpPr>
        <p:spPr>
          <a:xfrm>
            <a:off x="1226198" y="3631269"/>
            <a:ext cx="557022" cy="5136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endCxn id="6" idx="2"/>
          </p:cNvCxnSpPr>
          <p:nvPr/>
        </p:nvCxnSpPr>
        <p:spPr>
          <a:xfrm flipV="1">
            <a:off x="1230110" y="4144900"/>
            <a:ext cx="553110" cy="4141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783220" y="390549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48594" y="2301029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6" idx="6"/>
          </p:cNvCxnSpPr>
          <p:nvPr/>
        </p:nvCxnSpPr>
        <p:spPr>
          <a:xfrm>
            <a:off x="2270900" y="4144900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525510" y="4144900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11" idx="0"/>
          </p:cNvCxnSpPr>
          <p:nvPr/>
        </p:nvCxnSpPr>
        <p:spPr>
          <a:xfrm>
            <a:off x="2874760" y="4144900"/>
            <a:ext cx="433855" cy="74725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064775" y="4892155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565894" y="5131557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820504" y="5131557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733" y="331356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79237" y="42409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-1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58647" y="196776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-3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895697" y="400877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55574" y="493446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49436" y="47327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255440" y="37773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-2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237698" y="4481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2625" y="42528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448" y="359668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921" y="380229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3554" y="45572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027" y="476284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65477" y="5688660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65477" y="6616441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38" idx="2"/>
          </p:cNvCxnSpPr>
          <p:nvPr/>
        </p:nvCxnSpPr>
        <p:spPr>
          <a:xfrm>
            <a:off x="1287725" y="5688660"/>
            <a:ext cx="557022" cy="5136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38" idx="2"/>
          </p:cNvCxnSpPr>
          <p:nvPr/>
        </p:nvCxnSpPr>
        <p:spPr>
          <a:xfrm flipV="1">
            <a:off x="1291637" y="6202291"/>
            <a:ext cx="553110" cy="4141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844747" y="5962889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stCxn id="38" idx="6"/>
          </p:cNvCxnSpPr>
          <p:nvPr/>
        </p:nvCxnSpPr>
        <p:spPr>
          <a:xfrm>
            <a:off x="2332427" y="6202291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2587037" y="6202291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8260" y="537095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-3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0764" y="62983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-2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957224" y="6048063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endParaRPr lang="ru-RU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6967" y="5834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21975" y="565407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0448" y="585968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081" y="66146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554" y="68202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-0.6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V="1">
            <a:off x="2936287" y="5370959"/>
            <a:ext cx="372328" cy="831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067699" y="3466138"/>
            <a:ext cx="463923" cy="74360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467698" y="415051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1274754" y="2300732"/>
            <a:ext cx="2816818" cy="11740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960045" y="4381554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14655" y="4381554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5574675" y="415051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6067022" y="4381554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6321632" y="4381554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6675580" y="415051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167927" y="4381554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7422537" y="4381554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7792967" y="4137721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8285314" y="4368757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8539924" y="4368757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8893872" y="4137721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9386219" y="4368757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9640829" y="4368757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231;p31"/>
          <p:cNvSpPr txBox="1"/>
          <p:nvPr/>
        </p:nvSpPr>
        <p:spPr>
          <a:xfrm>
            <a:off x="719640" y="279720"/>
            <a:ext cx="88527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 err="1">
                <a:solidFill>
                  <a:srgbClr val="333333"/>
                </a:solidFill>
              </a:rPr>
              <a:t>Обратное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>
                <a:solidFill>
                  <a:srgbClr val="333333"/>
                </a:solidFill>
              </a:rPr>
              <a:t>распространение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 smtClean="0">
                <a:solidFill>
                  <a:srgbClr val="333333"/>
                </a:solidFill>
              </a:rPr>
              <a:t>ошибки</a:t>
            </a:r>
            <a:endParaRPr sz="4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1053" y="331356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40285" y="1836739"/>
                <a:ext cx="3588226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85" y="1836739"/>
                <a:ext cx="3588226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>
            <a:endCxn id="63" idx="3"/>
          </p:cNvCxnSpPr>
          <p:nvPr/>
        </p:nvCxnSpPr>
        <p:spPr>
          <a:xfrm flipV="1">
            <a:off x="4158428" y="4559203"/>
            <a:ext cx="380689" cy="5792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49887" y="419483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  <a:endParaRPr lang="ru-RU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5587417" y="424099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*(-1)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776582" y="4230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7865513" y="422323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8916211" y="422249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1/q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4996605" y="38880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110140" y="390073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7142991" y="391167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8250281" y="391034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.37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9349343" y="39299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0.73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9473576" y="48287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29666" y="480773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-0.53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73576" y="4548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73665" y="454263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-0.53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72397" y="45366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17995" y="480773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-0.53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7347" y="453026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0.37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41955" y="481913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70412" y="453819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23684" y="48078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6103" y="52170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59669" y="546397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9760" y="23679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8679" y="262255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17791" y="63256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43251" y="655441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7" grpId="0"/>
      <p:bldP spid="28" grpId="0"/>
      <p:bldP spid="29" grpId="0"/>
      <p:bldP spid="30" grpId="0"/>
      <p:bldP spid="44" grpId="0"/>
      <p:bldP spid="47" grpId="0"/>
      <p:bldP spid="48" grpId="0"/>
      <p:bldP spid="49" grpId="0"/>
      <p:bldP spid="5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/>
      <p:bldP spid="100" grpId="0"/>
      <p:bldP spid="101" grpId="0"/>
      <p:bldP spid="102" grpId="0"/>
      <p:bldP spid="103" grpId="0"/>
      <p:bldP spid="1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379</Words>
  <Application>Microsoft Office PowerPoint</Application>
  <PresentationFormat>Произвольный</PresentationFormat>
  <Paragraphs>142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Linux Libertine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CFTUser</cp:lastModifiedBy>
  <cp:revision>16</cp:revision>
  <dcterms:modified xsi:type="dcterms:W3CDTF">2019-02-06T09:44:46Z</dcterms:modified>
</cp:coreProperties>
</file>