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73" r:id="rId6"/>
    <p:sldId id="271" r:id="rId7"/>
    <p:sldId id="272" r:id="rId8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9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9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6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73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07278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맑은 고딕" panose="020B0503020000020004" pitchFamily="50" charset="-127"/>
              <a:buChar char="-"/>
              <a:defRPr sz="2000"/>
            </a:lvl2pPr>
            <a:lvl4pPr marL="1600200" indent="-228600">
              <a:buFont typeface="맑은 고딕" panose="020B0503020000020004" pitchFamily="50" charset="-127"/>
              <a:buChar char="-"/>
              <a:defRPr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ㅇㅇㅇ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5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2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5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0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7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1F36-A6E2-4D5A-B066-38162522527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7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스크린트리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600" dirty="0" smtClean="0"/>
              <a:t>- </a:t>
            </a:r>
            <a:r>
              <a:rPr lang="ko-KR" altLang="en-US" sz="3600" dirty="0" smtClean="0"/>
              <a:t>순환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476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023" y="1104181"/>
            <a:ext cx="10973903" cy="5072782"/>
          </a:xfrm>
        </p:spPr>
        <p:txBody>
          <a:bodyPr/>
          <a:lstStyle/>
          <a:p>
            <a:r>
              <a:rPr lang="ko-KR" altLang="en-US" dirty="0" smtClean="0"/>
              <a:t>다음과 같은 트리 모양을 출력하는 프로그램을 </a:t>
            </a:r>
            <a:r>
              <a:rPr lang="ko-KR" altLang="en-US" dirty="0" err="1" smtClean="0"/>
              <a:t>작성하려한다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51" y="1660502"/>
            <a:ext cx="4758395" cy="22417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066" y="3350926"/>
            <a:ext cx="6167869" cy="254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819" y="476518"/>
            <a:ext cx="11578107" cy="57004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이를 위해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순환 함수 </a:t>
            </a:r>
            <a:r>
              <a:rPr lang="en-US" altLang="ko-KR" dirty="0" err="1" smtClean="0"/>
              <a:t>draw_tree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left,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right)</a:t>
            </a:r>
            <a:r>
              <a:rPr lang="ko-KR" altLang="en-US" dirty="0" smtClean="0"/>
              <a:t>를 설계하여보자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매개변수 설명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en-US" altLang="ko-KR" dirty="0" smtClean="0"/>
              <a:t>row: x</a:t>
            </a:r>
            <a:r>
              <a:rPr lang="ko-KR" altLang="en-US" dirty="0" smtClean="0"/>
              <a:t>를 그리는 행을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위의 행이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이고 아래로 내려갈 수록 숫자는 증가한다고 생각하자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40000"/>
              </a:lnSpc>
            </a:pPr>
            <a:r>
              <a:rPr lang="en-US" altLang="ko-KR" dirty="0" smtClean="0"/>
              <a:t>left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right</a:t>
            </a:r>
            <a:r>
              <a:rPr lang="ko-KR" altLang="en-US" dirty="0" smtClean="0"/>
              <a:t>는 각각 주어진 영역의 왼쪽 끝과 오른 쪽 끝을 나타낸다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40000"/>
              </a:lnSpc>
            </a:pPr>
            <a:r>
              <a:rPr lang="en-US" altLang="ko-KR" dirty="0" err="1" smtClean="0"/>
              <a:t>draw_tree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주어진 행에서 주어진 영역의 중간위치를 계산하고 중간 위치에 </a:t>
            </a:r>
            <a:r>
              <a:rPr lang="en-US" altLang="ko-KR" dirty="0" smtClean="0"/>
              <a:t>‘x’</a:t>
            </a:r>
            <a:r>
              <a:rPr lang="ko-KR" altLang="en-US" dirty="0" smtClean="0"/>
              <a:t>를 출력한 다음에 주어진 영역을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나누어 각각의 영역에 대하여 각각 </a:t>
            </a:r>
            <a:r>
              <a:rPr lang="en-US" altLang="ko-KR" dirty="0" err="1" smtClean="0"/>
              <a:t>draw_tree</a:t>
            </a:r>
            <a:r>
              <a:rPr lang="ko-KR" altLang="en-US" dirty="0" smtClean="0"/>
              <a:t>함수를 순환 호출하면 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영역이 너무 작으면</a:t>
            </a:r>
            <a:r>
              <a:rPr lang="en-US" altLang="ko-KR" dirty="0" smtClean="0"/>
              <a:t>(right </a:t>
            </a:r>
            <a:r>
              <a:rPr lang="en-US" altLang="ko-KR" dirty="0"/>
              <a:t>– </a:t>
            </a:r>
            <a:r>
              <a:rPr lang="en-US" altLang="ko-KR" dirty="0" smtClean="0"/>
              <a:t>left </a:t>
            </a:r>
            <a:r>
              <a:rPr lang="en-US" altLang="ko-KR" dirty="0"/>
              <a:t>&lt; </a:t>
            </a:r>
            <a:r>
              <a:rPr lang="en-US" altLang="ko-KR" dirty="0" smtClean="0"/>
              <a:t>2)</a:t>
            </a:r>
            <a:r>
              <a:rPr lang="ko-KR" altLang="en-US" dirty="0" smtClean="0"/>
              <a:t> 그냥 복귀한다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40000"/>
              </a:lnSpc>
            </a:pP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문제를 쉽게 하기 위해서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문자열배열 </a:t>
            </a:r>
            <a:r>
              <a:rPr lang="en-US" altLang="ko-KR" dirty="0" smtClean="0"/>
              <a:t>screen</a:t>
            </a:r>
            <a:r>
              <a:rPr lang="ko-KR" altLang="en-US" dirty="0" smtClean="0"/>
              <a:t>에 그린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한꺼번에 출력하도록 하자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713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88330" y="948398"/>
            <a:ext cx="10515600" cy="56418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아래 주어진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draw_tree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를 완성하고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main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함수와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screen 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문자열을 초기화 시키는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함수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screen 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문자열을 화면에 출력하는 함수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를 작성하여 프로그램을 실행시켜본다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프로그램을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쉽게 하기 위해서 문자열 배열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을 전역변수로 한다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define MAX_LEVEL 5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MAX_WIDTH 70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screen[MAX_LEVEL][MAX_WIDTH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draw_tree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row,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right)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71500" lvl="1" indent="0">
              <a:lnSpc>
                <a:spcPts val="1200"/>
              </a:lnSpc>
              <a:buNone/>
            </a:pP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mid;</a:t>
            </a:r>
          </a:p>
          <a:p>
            <a:pPr marL="571500" lvl="1" indent="0">
              <a:lnSpc>
                <a:spcPts val="1200"/>
              </a:lnSpc>
              <a:buNone/>
            </a:pP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 indent="0">
              <a:lnSpc>
                <a:spcPts val="12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(right - left &lt; 2) return;</a:t>
            </a:r>
          </a:p>
          <a:p>
            <a:pPr marL="571500" lvl="1" indent="0">
              <a:lnSpc>
                <a:spcPts val="1200"/>
              </a:lnSpc>
              <a:buNone/>
            </a:pP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 indent="0">
              <a:lnSpc>
                <a:spcPts val="12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mid = (right + left) / 2;</a:t>
            </a:r>
          </a:p>
          <a:p>
            <a:pPr marL="571500" lvl="1" indent="0">
              <a:lnSpc>
                <a:spcPts val="1200"/>
              </a:lnSpc>
              <a:buNone/>
            </a:pP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 indent="0">
              <a:lnSpc>
                <a:spcPts val="1200"/>
              </a:lnSpc>
              <a:buNone/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(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순환 이해 테스트 출력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순환의 작동 원래를 파악하기 위해서 나중에 아래의 문장을 활성화한다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 indent="0">
              <a:lnSpc>
                <a:spcPts val="1200"/>
              </a:lnSpc>
              <a:buNone/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("**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테스트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row=%d left=%d right=%d mid=%d\n", row, left, right, mid);</a:t>
            </a:r>
          </a:p>
          <a:p>
            <a:pPr marL="571500" lvl="1" indent="0">
              <a:lnSpc>
                <a:spcPts val="1200"/>
              </a:lnSpc>
              <a:buNone/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 (%d %d)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를 찍는다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\n", row, mid);</a:t>
            </a:r>
          </a:p>
          <a:p>
            <a:pPr marL="571500" lvl="1" indent="0">
              <a:lnSpc>
                <a:spcPts val="1200"/>
              </a:lnSpc>
              <a:buNone/>
            </a:pP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 indent="0">
              <a:lnSpc>
                <a:spcPts val="1200"/>
              </a:lnSpc>
              <a:buNone/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screen[row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][mid]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‘X’;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 indent="0">
              <a:lnSpc>
                <a:spcPts val="1200"/>
              </a:lnSpc>
              <a:buNone/>
            </a:pP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draw_tree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(___________________________________); //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왼쪽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영역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 indent="0">
              <a:lnSpc>
                <a:spcPts val="1200"/>
              </a:lnSpc>
              <a:buNone/>
            </a:pP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draw_tree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(___________________________________); //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오른쪽 영역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23406" y="368807"/>
            <a:ext cx="9903730" cy="566528"/>
          </a:xfrm>
        </p:spPr>
        <p:txBody>
          <a:bodyPr/>
          <a:lstStyle/>
          <a:p>
            <a:r>
              <a:rPr lang="en-US" altLang="ko-KR" dirty="0" smtClean="0"/>
              <a:t>Lab(</a:t>
            </a:r>
            <a:r>
              <a:rPr lang="ko-KR" altLang="en-US" dirty="0" err="1" smtClean="0"/>
              <a:t>스크린트리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9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1259" y="1119641"/>
            <a:ext cx="51804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>
              <a:latin typeface="Courier New" panose="02070309020205020404" pitchFamily="49" charset="0"/>
              <a:ea typeface="돋움체" panose="020B0609000101010101" pitchFamily="49" charset="-127"/>
              <a:cs typeface="Courier New" panose="02070309020205020404" pitchFamily="49" charset="0"/>
            </a:endParaRPr>
          </a:p>
          <a:p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s[][MAX_WIDTH])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lvl="1"/>
            <a:r>
              <a:rPr lang="nn-NO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MAX_LEVEL; i++)</a:t>
            </a: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(j = 0; j &lt; MAX_WIDTH;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3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'-';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display(char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s[][MAX_WIDTH],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width)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lvl="1"/>
            <a:r>
              <a:rPr lang="nn-NO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MAX_LEVEL; i++) {</a:t>
            </a: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(j = 0; j &lt; width;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3"/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%c", s[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lvl="2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12855" y="1792703"/>
            <a:ext cx="569102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Courier New" panose="02070309020205020404" pitchFamily="49" charset="0"/>
              <a:ea typeface="돋움체" panose="020B0609000101010101" pitchFamily="49" charset="-127"/>
              <a:cs typeface="Courier New" panose="02070309020205020404" pitchFamily="49" charset="0"/>
            </a:endParaRPr>
          </a:p>
          <a:p>
            <a:pPr defTabSz="360000"/>
            <a:r>
              <a:rPr lang="en-US" altLang="ko-KR" sz="1400" dirty="0" err="1">
                <a:solidFill>
                  <a:srgbClr val="0000FF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)</a:t>
            </a:r>
          </a:p>
          <a:p>
            <a:pPr defTabSz="360000"/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{</a:t>
            </a:r>
          </a:p>
          <a:p>
            <a:pPr lvl="1" defTabSz="360000"/>
            <a:r>
              <a:rPr lang="en-US" altLang="ko-KR" sz="1400" dirty="0" err="1">
                <a:solidFill>
                  <a:srgbClr val="0000FF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 width;</a:t>
            </a:r>
          </a:p>
          <a:p>
            <a:pPr lvl="1" defTabSz="360000"/>
            <a:endParaRPr lang="ko-KR" altLang="en-US" sz="1400" dirty="0">
              <a:solidFill>
                <a:prstClr val="black"/>
              </a:solidFill>
              <a:latin typeface="Courier New" panose="02070309020205020404" pitchFamily="49" charset="0"/>
              <a:ea typeface="돋움체" panose="020B0609000101010101" pitchFamily="49" charset="-127"/>
              <a:cs typeface="Courier New" panose="02070309020205020404" pitchFamily="49" charset="0"/>
            </a:endParaRPr>
          </a:p>
          <a:p>
            <a:pPr lvl="1" defTabSz="360000"/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(screen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);</a:t>
            </a:r>
          </a:p>
          <a:p>
            <a:pPr lvl="1" defTabSz="360000"/>
            <a:endParaRPr lang="en-US" altLang="ko-KR" sz="1400" dirty="0">
              <a:solidFill>
                <a:prstClr val="black"/>
              </a:solidFill>
              <a:latin typeface="Courier New" panose="02070309020205020404" pitchFamily="49" charset="0"/>
              <a:ea typeface="돋움체" panose="020B0609000101010101" pitchFamily="49" charset="-127"/>
              <a:cs typeface="Courier New" panose="02070309020205020404" pitchFamily="49" charset="0"/>
            </a:endParaRPr>
          </a:p>
          <a:p>
            <a:pPr lvl="1" defTabSz="360000"/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"Enter a width(&lt;= 70) of a screen:"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);</a:t>
            </a:r>
          </a:p>
          <a:p>
            <a:pPr lvl="1" defTabSz="360000"/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scanf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"%d"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, &amp;width);</a:t>
            </a:r>
          </a:p>
          <a:p>
            <a:pPr lvl="1" defTabSz="360000"/>
            <a:endParaRPr lang="ko-KR" altLang="en-US" sz="1400" dirty="0">
              <a:solidFill>
                <a:prstClr val="black"/>
              </a:solidFill>
              <a:latin typeface="Courier New" panose="02070309020205020404" pitchFamily="49" charset="0"/>
              <a:ea typeface="돋움체" panose="020B0609000101010101" pitchFamily="49" charset="-127"/>
              <a:cs typeface="Courier New" panose="02070309020205020404" pitchFamily="49" charset="0"/>
            </a:endParaRPr>
          </a:p>
          <a:p>
            <a:pPr lvl="1" defTabSz="360000"/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draw_tree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(</a:t>
            </a:r>
            <a:r>
              <a:rPr lang="en-US" altLang="ko-KR" sz="1400" i="1" dirty="0">
                <a:solidFill>
                  <a:srgbClr val="FF0000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0, 0, width - 1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);</a:t>
            </a:r>
          </a:p>
          <a:p>
            <a:pPr lvl="1" defTabSz="360000"/>
            <a:r>
              <a:rPr lang="en-US" altLang="ko-KR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display(screen, width);</a:t>
            </a:r>
            <a:endParaRPr lang="en-US" altLang="ko-KR" sz="1400" dirty="0">
              <a:solidFill>
                <a:prstClr val="black"/>
              </a:solidFill>
              <a:latin typeface="Courier New" panose="02070309020205020404" pitchFamily="49" charset="0"/>
              <a:ea typeface="돋움체" panose="020B0609000101010101" pitchFamily="49" charset="-127"/>
              <a:cs typeface="Courier New" panose="02070309020205020404" pitchFamily="49" charset="0"/>
            </a:endParaRPr>
          </a:p>
          <a:p>
            <a:pPr defTabSz="360000"/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돋움체" panose="020B0609000101010101" pitchFamily="49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60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6429" y="1126903"/>
            <a:ext cx="10202520" cy="5409125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앞의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에서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순환 이해 테스트 출력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주석문의 문장을 활성화 시켜서 실행시켜본 후 순환의 원리를 이해해본다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14400" y="520777"/>
            <a:ext cx="10111080" cy="566528"/>
          </a:xfrm>
        </p:spPr>
        <p:txBody>
          <a:bodyPr/>
          <a:lstStyle/>
          <a:p>
            <a:r>
              <a:rPr lang="en-US" altLang="ko-KR" dirty="0" smtClean="0"/>
              <a:t>Lab(</a:t>
            </a:r>
            <a:r>
              <a:rPr lang="ko-KR" altLang="en-US" dirty="0" err="1" smtClean="0"/>
              <a:t>스크린트리</a:t>
            </a:r>
            <a:r>
              <a:rPr lang="en-US" altLang="ko-KR" dirty="0"/>
              <a:t>2)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순환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원리 이해 연습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75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671" y="1146633"/>
            <a:ext cx="10970900" cy="5286826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앞의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draw_tree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함수를 아래와 같이 수정해보자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즉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트리의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모양을 이루는 문자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‘X’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대신 숫자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값이 설정되는 순서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를 넣어봄으로써 순환의 원리를 이해하여 본다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lvl="1">
              <a:lnSpc>
                <a:spcPts val="1800"/>
              </a:lnSpc>
            </a:pPr>
            <a:r>
              <a:rPr lang="ko-KR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트리의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폭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(width)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이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15, 31, ... 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등일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때 어떤 </a:t>
            </a:r>
            <a:r>
              <a:rPr lang="ko-KR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트리가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만들어지나 예측해보고 프로그램을 수행하라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>
              <a:lnSpc>
                <a:spcPts val="1800"/>
              </a:lnSpc>
            </a:pP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draw_tree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외에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등도 적절히 수정한다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>
              <a:lnSpc>
                <a:spcPts val="18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MAX_LEVEL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MAX_WIDTH 70</a:t>
            </a:r>
            <a:endParaRPr lang="en-US" altLang="ko-K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Courier New" panose="02070309020205020404" pitchFamily="49" charset="0"/>
              </a:rPr>
              <a:t>i</a:t>
            </a:r>
            <a:r>
              <a:rPr lang="en-US" altLang="ko-K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Courier New" panose="02070309020205020404" pitchFamily="49" charset="0"/>
              </a:rPr>
              <a:t>nt</a:t>
            </a:r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b="1" dirty="0">
                <a:latin typeface="Courier New" panose="02070309020205020404" pitchFamily="49" charset="0"/>
                <a:ea typeface="HY견고딕" panose="02030600000101010101" pitchFamily="18" charset="-127"/>
                <a:cs typeface="Courier New" panose="02070309020205020404" pitchFamily="49" charset="0"/>
              </a:rPr>
              <a:t>screen[MAX_LEVEL][MAX_WIDTH</a:t>
            </a:r>
            <a:r>
              <a:rPr lang="en-US" altLang="ko-KR" sz="1200" b="1" dirty="0" smtClean="0">
                <a:latin typeface="Courier New" panose="02070309020205020404" pitchFamily="49" charset="0"/>
                <a:ea typeface="HY견고딕" panose="02030600000101010101" pitchFamily="18" charset="-127"/>
                <a:cs typeface="Courier New" panose="02070309020205020404" pitchFamily="49" charset="0"/>
              </a:rPr>
              <a:t>]; 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2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Courier New" panose="02070309020205020404" pitchFamily="49" charset="0"/>
              </a:rPr>
              <a:t>int</a:t>
            </a:r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ourier New" panose="02070309020205020404" pitchFamily="49" charset="0"/>
              </a:rPr>
              <a:t> count = 0;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draw_tree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row,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right)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71500" lvl="1" indent="0">
              <a:lnSpc>
                <a:spcPts val="1000"/>
              </a:lnSpc>
              <a:buNone/>
            </a:pP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mid;</a:t>
            </a:r>
          </a:p>
          <a:p>
            <a:pPr marL="571500" lvl="1" indent="0">
              <a:lnSpc>
                <a:spcPts val="1000"/>
              </a:lnSpc>
              <a:buNone/>
            </a:pP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 indent="0">
              <a:lnSpc>
                <a:spcPts val="1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(right - left &lt; 2) return;</a:t>
            </a:r>
          </a:p>
          <a:p>
            <a:pPr marL="571500" lvl="1" indent="0">
              <a:lnSpc>
                <a:spcPts val="1000"/>
              </a:lnSpc>
              <a:buNone/>
            </a:pP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 indent="0">
              <a:lnSpc>
                <a:spcPts val="1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mid = (right + left) / 2;</a:t>
            </a:r>
          </a:p>
          <a:p>
            <a:pPr marL="571500" lvl="1" indent="0">
              <a:lnSpc>
                <a:spcPts val="1000"/>
              </a:lnSpc>
              <a:buNone/>
            </a:pP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 indent="0">
              <a:lnSpc>
                <a:spcPts val="1000"/>
              </a:lnSpc>
              <a:buNone/>
            </a:pP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screen[row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][mid]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2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ourier New" panose="02070309020205020404" pitchFamily="49" charset="0"/>
              </a:rPr>
              <a:t>++count;</a:t>
            </a:r>
            <a:endParaRPr lang="en-US" altLang="ko-KR" sz="1200" b="1" dirty="0">
              <a:latin typeface="HY헤드라인M" panose="02030600000101010101" pitchFamily="18" charset="-127"/>
              <a:ea typeface="HY헤드라인M" panose="02030600000101010101" pitchFamily="18" charset="-127"/>
              <a:cs typeface="Courier New" panose="02070309020205020404" pitchFamily="49" charset="0"/>
            </a:endParaRPr>
          </a:p>
          <a:p>
            <a:pPr marL="571500" lvl="1" indent="0">
              <a:lnSpc>
                <a:spcPts val="1000"/>
              </a:lnSpc>
              <a:buNone/>
            </a:pP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draw_tree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(______________________________________); // 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왼쪽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영역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 indent="0">
              <a:lnSpc>
                <a:spcPts val="1000"/>
              </a:lnSpc>
              <a:buNone/>
            </a:pP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draw_tree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(______________________________________); // 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오른쪽 영역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59896" y="488663"/>
            <a:ext cx="10515600" cy="566528"/>
          </a:xfrm>
        </p:spPr>
        <p:txBody>
          <a:bodyPr/>
          <a:lstStyle/>
          <a:p>
            <a:r>
              <a:rPr lang="en-US" altLang="ko-KR" dirty="0" smtClean="0"/>
              <a:t>Lab(</a:t>
            </a:r>
            <a:r>
              <a:rPr lang="ko-KR" altLang="en-US" dirty="0" err="1" smtClean="0"/>
              <a:t>스크린트리</a:t>
            </a:r>
            <a:r>
              <a:rPr lang="en-US" altLang="ko-KR" dirty="0"/>
              <a:t>3)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순환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원리 이해 연습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696" y="2354092"/>
            <a:ext cx="4991544" cy="24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0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613</Words>
  <Application>Microsoft Office PowerPoint</Application>
  <PresentationFormat>사용자 지정</PresentationFormat>
  <Paragraphs>92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스크린트리 - 순환 </vt:lpstr>
      <vt:lpstr>PowerPoint 프레젠테이션</vt:lpstr>
      <vt:lpstr>PowerPoint 프레젠테이션</vt:lpstr>
      <vt:lpstr>Lab(스크린트리1)</vt:lpstr>
      <vt:lpstr>PowerPoint 프레젠테이션</vt:lpstr>
      <vt:lpstr>Lab(스크린트리2) – 순환 원리 이해 연습(1)</vt:lpstr>
      <vt:lpstr>Lab(스크린트리3) – 순환 원리 이해 연습(2)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컴퓨터학과</dc:creator>
  <cp:lastModifiedBy>dongduk</cp:lastModifiedBy>
  <cp:revision>81</cp:revision>
  <cp:lastPrinted>2018-03-19T09:01:29Z</cp:lastPrinted>
  <dcterms:created xsi:type="dcterms:W3CDTF">2017-01-09T14:21:14Z</dcterms:created>
  <dcterms:modified xsi:type="dcterms:W3CDTF">2020-03-25T13:39:46Z</dcterms:modified>
</cp:coreProperties>
</file>