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Antony" userId="3eae07e71344b9fb" providerId="LiveId" clId="{94E4D3B6-990C-4070-9B69-E949D85C50DF}"/>
    <pc:docChg chg="undo redo custSel modSld">
      <pc:chgData name="Joe Antony" userId="3eae07e71344b9fb" providerId="LiveId" clId="{94E4D3B6-990C-4070-9B69-E949D85C50DF}" dt="2024-09-02T19:42:28.183" v="378" actId="255"/>
      <pc:docMkLst>
        <pc:docMk/>
      </pc:docMkLst>
      <pc:sldChg chg="addSp modSp mod">
        <pc:chgData name="Joe Antony" userId="3eae07e71344b9fb" providerId="LiveId" clId="{94E4D3B6-990C-4070-9B69-E949D85C50DF}" dt="2024-09-02T17:53:46.039" v="16" actId="1076"/>
        <pc:sldMkLst>
          <pc:docMk/>
          <pc:sldMk cId="0" sldId="259"/>
        </pc:sldMkLst>
        <pc:spChg chg="mod">
          <ac:chgData name="Joe Antony" userId="3eae07e71344b9fb" providerId="LiveId" clId="{94E4D3B6-990C-4070-9B69-E949D85C50DF}" dt="2024-09-02T17:39:47.055" v="3" actId="20577"/>
          <ac:spMkLst>
            <pc:docMk/>
            <pc:sldMk cId="0" sldId="259"/>
            <ac:spMk id="7" creationId="{00000000-0000-0000-0000-000000000000}"/>
          </ac:spMkLst>
        </pc:spChg>
        <pc:spChg chg="add mod">
          <ac:chgData name="Joe Antony" userId="3eae07e71344b9fb" providerId="LiveId" clId="{94E4D3B6-990C-4070-9B69-E949D85C50DF}" dt="2024-09-02T17:46:31.585" v="14" actId="14100"/>
          <ac:spMkLst>
            <pc:docMk/>
            <pc:sldMk cId="0" sldId="259"/>
            <ac:spMk id="11" creationId="{7C657CDB-AC1B-85B6-F264-FCC9A5CF54BA}"/>
          </ac:spMkLst>
        </pc:spChg>
        <pc:grpChg chg="mod">
          <ac:chgData name="Joe Antony" userId="3eae07e71344b9fb" providerId="LiveId" clId="{94E4D3B6-990C-4070-9B69-E949D85C50DF}" dt="2024-09-02T17:53:46.039" v="16" actId="1076"/>
          <ac:grpSpMkLst>
            <pc:docMk/>
            <pc:sldMk cId="0" sldId="259"/>
            <ac:grpSpMk id="2" creationId="{00000000-0000-0000-0000-000000000000}"/>
          </ac:grpSpMkLst>
        </pc:grpChg>
      </pc:sldChg>
      <pc:sldChg chg="modSp mod">
        <pc:chgData name="Joe Antony" userId="3eae07e71344b9fb" providerId="LiveId" clId="{94E4D3B6-990C-4070-9B69-E949D85C50DF}" dt="2024-09-02T17:52:19.936" v="15"/>
        <pc:sldMkLst>
          <pc:docMk/>
          <pc:sldMk cId="0" sldId="260"/>
        </pc:sldMkLst>
        <pc:spChg chg="mod">
          <ac:chgData name="Joe Antony" userId="3eae07e71344b9fb" providerId="LiveId" clId="{94E4D3B6-990C-4070-9B69-E949D85C50DF}" dt="2024-09-02T17:52:19.936" v="15"/>
          <ac:spMkLst>
            <pc:docMk/>
            <pc:sldMk cId="0" sldId="260"/>
            <ac:spMk id="11" creationId="{F050B57B-77CA-84FA-9910-3F41C17BBB48}"/>
          </ac:spMkLst>
        </pc:spChg>
      </pc:sldChg>
      <pc:sldChg chg="addSp modSp mod">
        <pc:chgData name="Joe Antony" userId="3eae07e71344b9fb" providerId="LiveId" clId="{94E4D3B6-990C-4070-9B69-E949D85C50DF}" dt="2024-09-02T18:14:19.199" v="55" actId="255"/>
        <pc:sldMkLst>
          <pc:docMk/>
          <pc:sldMk cId="0" sldId="261"/>
        </pc:sldMkLst>
        <pc:spChg chg="add mod">
          <ac:chgData name="Joe Antony" userId="3eae07e71344b9fb" providerId="LiveId" clId="{94E4D3B6-990C-4070-9B69-E949D85C50DF}" dt="2024-09-02T18:14:19.199" v="55" actId="255"/>
          <ac:spMkLst>
            <pc:docMk/>
            <pc:sldMk cId="0" sldId="261"/>
            <ac:spMk id="10" creationId="{37ED4AC1-5A59-8D20-1506-A5F55B838372}"/>
          </ac:spMkLst>
        </pc:spChg>
        <pc:picChg chg="add mod">
          <ac:chgData name="Joe Antony" userId="3eae07e71344b9fb" providerId="LiveId" clId="{94E4D3B6-990C-4070-9B69-E949D85C50DF}" dt="2024-09-02T18:07:03.638" v="21" actId="14100"/>
          <ac:picMkLst>
            <pc:docMk/>
            <pc:sldMk cId="0" sldId="261"/>
            <ac:picMk id="7" creationId="{400A82F8-0CBE-091A-4B12-BEC2EAAB667B}"/>
          </ac:picMkLst>
        </pc:picChg>
      </pc:sldChg>
      <pc:sldChg chg="addSp modSp mod">
        <pc:chgData name="Joe Antony" userId="3eae07e71344b9fb" providerId="LiveId" clId="{94E4D3B6-990C-4070-9B69-E949D85C50DF}" dt="2024-09-02T18:26:38.183" v="115" actId="20577"/>
        <pc:sldMkLst>
          <pc:docMk/>
          <pc:sldMk cId="0" sldId="262"/>
        </pc:sldMkLst>
        <pc:spChg chg="mod">
          <ac:chgData name="Joe Antony" userId="3eae07e71344b9fb" providerId="LiveId" clId="{94E4D3B6-990C-4070-9B69-E949D85C50DF}" dt="2024-09-02T18:23:51.605" v="82" actId="1076"/>
          <ac:spMkLst>
            <pc:docMk/>
            <pc:sldMk cId="0" sldId="262"/>
            <ac:spMk id="6" creationId="{00000000-0000-0000-0000-000000000000}"/>
          </ac:spMkLst>
        </pc:spChg>
        <pc:spChg chg="add mod">
          <ac:chgData name="Joe Antony" userId="3eae07e71344b9fb" providerId="LiveId" clId="{94E4D3B6-990C-4070-9B69-E949D85C50DF}" dt="2024-09-02T18:26:38.183" v="115" actId="20577"/>
          <ac:spMkLst>
            <pc:docMk/>
            <pc:sldMk cId="0" sldId="262"/>
            <ac:spMk id="10" creationId="{B084427A-BFCB-A558-CD2E-070A4349374F}"/>
          </ac:spMkLst>
        </pc:spChg>
      </pc:sldChg>
      <pc:sldChg chg="addSp modSp mod">
        <pc:chgData name="Joe Antony" userId="3eae07e71344b9fb" providerId="LiveId" clId="{94E4D3B6-990C-4070-9B69-E949D85C50DF}" dt="2024-09-02T18:49:54.456" v="229" actId="2711"/>
        <pc:sldMkLst>
          <pc:docMk/>
          <pc:sldMk cId="0" sldId="263"/>
        </pc:sldMkLst>
        <pc:spChg chg="add mod">
          <ac:chgData name="Joe Antony" userId="3eae07e71344b9fb" providerId="LiveId" clId="{94E4D3B6-990C-4070-9B69-E949D85C50DF}" dt="2024-09-02T18:49:54.456" v="229" actId="2711"/>
          <ac:spMkLst>
            <pc:docMk/>
            <pc:sldMk cId="0" sldId="263"/>
            <ac:spMk id="11" creationId="{167C3F8F-15A0-23E1-2200-0B8BF5D52BC9}"/>
          </ac:spMkLst>
        </pc:spChg>
      </pc:sldChg>
      <pc:sldChg chg="addSp modSp mod">
        <pc:chgData name="Joe Antony" userId="3eae07e71344b9fb" providerId="LiveId" clId="{94E4D3B6-990C-4070-9B69-E949D85C50DF}" dt="2024-09-02T19:04:30.058" v="269" actId="20577"/>
        <pc:sldMkLst>
          <pc:docMk/>
          <pc:sldMk cId="0" sldId="264"/>
        </pc:sldMkLst>
        <pc:spChg chg="add mod">
          <ac:chgData name="Joe Antony" userId="3eae07e71344b9fb" providerId="LiveId" clId="{94E4D3B6-990C-4070-9B69-E949D85C50DF}" dt="2024-09-02T19:04:30.058" v="269" actId="20577"/>
          <ac:spMkLst>
            <pc:docMk/>
            <pc:sldMk cId="0" sldId="264"/>
            <ac:spMk id="3" creationId="{C08B447A-4A1B-A80F-AA3A-6DCF75E6B060}"/>
          </ac:spMkLst>
        </pc:spChg>
      </pc:sldChg>
      <pc:sldChg chg="addSp modSp mod">
        <pc:chgData name="Joe Antony" userId="3eae07e71344b9fb" providerId="LiveId" clId="{94E4D3B6-990C-4070-9B69-E949D85C50DF}" dt="2024-09-02T19:09:08.826" v="276" actId="14100"/>
        <pc:sldMkLst>
          <pc:docMk/>
          <pc:sldMk cId="0" sldId="265"/>
        </pc:sldMkLst>
        <pc:picChg chg="add mod">
          <ac:chgData name="Joe Antony" userId="3eae07e71344b9fb" providerId="LiveId" clId="{94E4D3B6-990C-4070-9B69-E949D85C50DF}" dt="2024-09-02T19:09:08.826" v="276" actId="14100"/>
          <ac:picMkLst>
            <pc:docMk/>
            <pc:sldMk cId="0" sldId="265"/>
            <ac:picMk id="2" creationId="{1CD2AD1F-05D0-CDE5-69C4-7789C9D9FF44}"/>
          </ac:picMkLst>
        </pc:picChg>
      </pc:sldChg>
      <pc:sldChg chg="addSp modSp mod">
        <pc:chgData name="Joe Antony" userId="3eae07e71344b9fb" providerId="LiveId" clId="{94E4D3B6-990C-4070-9B69-E949D85C50DF}" dt="2024-09-02T19:42:28.183" v="378" actId="255"/>
        <pc:sldMkLst>
          <pc:docMk/>
          <pc:sldMk cId="2986442291" sldId="268"/>
        </pc:sldMkLst>
        <pc:spChg chg="mod">
          <ac:chgData name="Joe Antony" userId="3eae07e71344b9fb" providerId="LiveId" clId="{94E4D3B6-990C-4070-9B69-E949D85C50DF}" dt="2024-09-02T19:31:33.798" v="278" actId="255"/>
          <ac:spMkLst>
            <pc:docMk/>
            <pc:sldMk cId="2986442291" sldId="268"/>
            <ac:spMk id="2" creationId="{F9A5CB5B-BDD0-5A64-1A7C-37D3C88F8F9E}"/>
          </ac:spMkLst>
        </pc:spChg>
        <pc:spChg chg="add mod">
          <ac:chgData name="Joe Antony" userId="3eae07e71344b9fb" providerId="LiveId" clId="{94E4D3B6-990C-4070-9B69-E949D85C50DF}" dt="2024-09-02T19:42:28.183" v="378" actId="255"/>
          <ac:spMkLst>
            <pc:docMk/>
            <pc:sldMk cId="2986442291" sldId="268"/>
            <ac:spMk id="4" creationId="{1697D0C4-69FB-FBCF-4B35-7903F5CA650D}"/>
          </ac:spMkLst>
        </pc:spChg>
      </pc:sldChg>
      <pc:sldChg chg="addSp modSp mod">
        <pc:chgData name="Joe Antony" userId="3eae07e71344b9fb" providerId="LiveId" clId="{94E4D3B6-990C-4070-9B69-E949D85C50DF}" dt="2024-09-02T18:42:28.518" v="209" actId="1076"/>
        <pc:sldMkLst>
          <pc:docMk/>
          <pc:sldMk cId="2720660618" sldId="269"/>
        </pc:sldMkLst>
        <pc:spChg chg="mod">
          <ac:chgData name="Joe Antony" userId="3eae07e71344b9fb" providerId="LiveId" clId="{94E4D3B6-990C-4070-9B69-E949D85C50DF}" dt="2024-09-02T18:42:28.518" v="209" actId="1076"/>
          <ac:spMkLst>
            <pc:docMk/>
            <pc:sldMk cId="2720660618" sldId="269"/>
            <ac:spMk id="2" creationId="{6E06195E-16D6-79D8-7A9F-F8EB1FE9E212}"/>
          </ac:spMkLst>
        </pc:spChg>
        <pc:spChg chg="add mod">
          <ac:chgData name="Joe Antony" userId="3eae07e71344b9fb" providerId="LiveId" clId="{94E4D3B6-990C-4070-9B69-E949D85C50DF}" dt="2024-09-02T18:42:09.194" v="208" actId="14100"/>
          <ac:spMkLst>
            <pc:docMk/>
            <pc:sldMk cId="2720660618" sldId="269"/>
            <ac:spMk id="4" creationId="{682B6ADE-3D33-467E-AFCD-7B4BFAE436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6199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0197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460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09563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235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0090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2456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0372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0120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2452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153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672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9/2/2024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678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9/2/2024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7465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4907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660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9/2/2024</a:t>
            </a:fld>
            <a:endParaRPr lang="en-US"/>
          </a:p>
        </p:txBody>
      </p:sp>
    </p:spTree>
    <p:extLst>
      <p:ext uri="{BB962C8B-B14F-4D97-AF65-F5344CB8AC3E}">
        <p14:creationId xmlns:p14="http://schemas.microsoft.com/office/powerpoint/2010/main" val="402548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42954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STUDENT NAME: SESUMARY F</a:t>
            </a:r>
          </a:p>
          <a:p>
            <a:r>
              <a:rPr lang="en-US" sz="2400" dirty="0">
                <a:latin typeface="Calibri" panose="020F0502020204030204" pitchFamily="34" charset="0"/>
                <a:cs typeface="Calibri" panose="020F0502020204030204" pitchFamily="34" charset="0"/>
              </a:rPr>
              <a:t>REGISTER NO     : 2201111036067</a:t>
            </a:r>
          </a:p>
          <a:p>
            <a:r>
              <a:rPr lang="en-US" sz="2400" dirty="0">
                <a:latin typeface="Calibri" panose="020F0502020204030204" pitchFamily="34" charset="0"/>
                <a:cs typeface="Calibri" panose="020F0502020204030204" pitchFamily="34" charset="0"/>
              </a:rPr>
              <a:t>NM ID                  : asunm111unm1112201111036067</a:t>
            </a:r>
          </a:p>
          <a:p>
            <a:r>
              <a:rPr lang="en-US" sz="2400" dirty="0">
                <a:latin typeface="Calibri" panose="020F0502020204030204" pitchFamily="34" charset="0"/>
                <a:cs typeface="Calibri" panose="020F0502020204030204" pitchFamily="34" charset="0"/>
              </a:rPr>
              <a:t>DEPARTMENT    : COMMERCE (GENERAL)</a:t>
            </a:r>
          </a:p>
          <a:p>
            <a:r>
              <a:rPr lang="en-US" sz="2400" dirty="0">
                <a:latin typeface="Calibri" panose="020F0502020204030204" pitchFamily="34" charset="0"/>
                <a:cs typeface="Calibri" panose="020F0502020204030204" pitchFamily="34" charset="0"/>
              </a:rPr>
              <a:t>COLLEGE             : L.N.G.COLLEGE(A),PONNERI-601204.</a:t>
            </a:r>
          </a:p>
          <a:p>
            <a:r>
              <a:rPr lang="en-US" sz="2400" dirty="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60000"/>
                    <a:lumOff val="40000"/>
                  </a:schemeClr>
                </a:solidFill>
                <a:latin typeface="Trebuchet MS"/>
                <a:cs typeface="Trebuchet MS"/>
              </a:rPr>
              <a:t>M</a:t>
            </a:r>
            <a:r>
              <a:rPr sz="4800" b="1" dirty="0">
                <a:solidFill>
                  <a:schemeClr val="accent1">
                    <a:lumMod val="60000"/>
                    <a:lumOff val="40000"/>
                  </a:schemeClr>
                </a:solidFill>
                <a:latin typeface="Trebuchet MS"/>
                <a:cs typeface="Trebuchet MS"/>
              </a:rPr>
              <a:t>O</a:t>
            </a:r>
            <a:r>
              <a:rPr sz="4800" b="1" spc="-15" dirty="0">
                <a:solidFill>
                  <a:schemeClr val="accent1">
                    <a:lumMod val="60000"/>
                    <a:lumOff val="40000"/>
                  </a:schemeClr>
                </a:solidFill>
                <a:latin typeface="Trebuchet MS"/>
                <a:cs typeface="Trebuchet MS"/>
              </a:rPr>
              <a:t>D</a:t>
            </a:r>
            <a:r>
              <a:rPr sz="4800" b="1" spc="-35" dirty="0">
                <a:solidFill>
                  <a:schemeClr val="accent1">
                    <a:lumMod val="60000"/>
                    <a:lumOff val="40000"/>
                  </a:schemeClr>
                </a:solidFill>
                <a:latin typeface="Trebuchet MS"/>
                <a:cs typeface="Trebuchet MS"/>
              </a:rPr>
              <a:t>E</a:t>
            </a:r>
            <a:r>
              <a:rPr sz="4800" b="1" spc="-30" dirty="0">
                <a:solidFill>
                  <a:schemeClr val="accent1">
                    <a:lumMod val="60000"/>
                    <a:lumOff val="40000"/>
                  </a:schemeClr>
                </a:solidFill>
                <a:latin typeface="Trebuchet MS"/>
                <a:cs typeface="Trebuchet MS"/>
              </a:rPr>
              <a:t>LL</a:t>
            </a:r>
            <a:r>
              <a:rPr sz="4800" b="1" spc="-5" dirty="0">
                <a:solidFill>
                  <a:schemeClr val="accent1">
                    <a:lumMod val="60000"/>
                    <a:lumOff val="40000"/>
                  </a:schemeClr>
                </a:solidFill>
                <a:latin typeface="Trebuchet MS"/>
                <a:cs typeface="Trebuchet MS"/>
              </a:rPr>
              <a:t>I</a:t>
            </a:r>
            <a:r>
              <a:rPr sz="4800" b="1" spc="30" dirty="0">
                <a:solidFill>
                  <a:schemeClr val="accent1">
                    <a:lumMod val="60000"/>
                    <a:lumOff val="40000"/>
                  </a:schemeClr>
                </a:solidFill>
                <a:latin typeface="Trebuchet MS"/>
                <a:cs typeface="Trebuchet MS"/>
              </a:rPr>
              <a:t>N</a:t>
            </a:r>
            <a:r>
              <a:rPr sz="4800" b="1" spc="5" dirty="0">
                <a:solidFill>
                  <a:schemeClr val="accent1">
                    <a:lumMod val="60000"/>
                    <a:lumOff val="40000"/>
                  </a:schemeClr>
                </a:solidFill>
                <a:latin typeface="Trebuchet MS"/>
                <a:cs typeface="Trebuchet MS"/>
              </a:rPr>
              <a:t>G</a:t>
            </a:r>
            <a:endParaRPr sz="4800" dirty="0">
              <a:solidFill>
                <a:schemeClr val="accent1">
                  <a:lumMod val="60000"/>
                  <a:lumOff val="4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08B447A-4A1B-A80F-AA3A-6DCF75E6B060}"/>
              </a:ext>
            </a:extLst>
          </p:cNvPr>
          <p:cNvSpPr txBox="1"/>
          <p:nvPr/>
        </p:nvSpPr>
        <p:spPr>
          <a:xfrm>
            <a:off x="639290" y="1309724"/>
            <a:ext cx="9905618" cy="5170646"/>
          </a:xfrm>
          <a:prstGeom prst="rect">
            <a:avLst/>
          </a:prstGeom>
          <a:noFill/>
        </p:spPr>
        <p:txBody>
          <a:bodyPr wrap="square">
            <a:spAutoFit/>
          </a:bodyPr>
          <a:lstStyle/>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Data Filtering</a:t>
            </a:r>
            <a:r>
              <a:rPr lang="en-US" dirty="0"/>
              <a:t>: This involves using Excel’s filtering tools to view specific subsets of data. You can filter data based on criteria like date ranges, performance metrics, or department. This helps in narrowing down to relevant information, making it easier to analyze performance trends and identify key areas of focus.</a:t>
            </a:r>
          </a:p>
          <a:p>
            <a:pPr marL="342900" indent="-342900">
              <a:buFont typeface="Wingdings" panose="05000000000000000000" pitchFamily="2" charset="2"/>
              <a:buChar char="§"/>
            </a:pPr>
            <a:r>
              <a:rPr lang="en-US" dirty="0"/>
              <a:t> </a:t>
            </a:r>
            <a:r>
              <a:rPr lang="en-US" sz="2400" dirty="0">
                <a:latin typeface="Arial" panose="020B0604020202020204" pitchFamily="34" charset="0"/>
                <a:cs typeface="Arial" panose="020B0604020202020204" pitchFamily="34" charset="0"/>
              </a:rPr>
              <a:t>Pivot Tables</a:t>
            </a:r>
            <a:r>
              <a:rPr lang="en-US" dirty="0"/>
              <a:t>: Pivot tables are a powerful feature for summarizing and analyzing large datasets. You can create pivot tables to aggregate data, such as total sales per employee, average performance scores, or monthly productivity. Pivot tables allow you to quickly rearrange and analyze data by dragging and dropping fields, which provides flexible and dynamic views of employee performance.</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Conditional Formatting</a:t>
            </a:r>
            <a:r>
              <a:rPr lang="en-US" dirty="0"/>
              <a:t>: This technique highlights cells that meet specific criteria, such as performance scores above a certain threshold. By applying conditional formatting, you can visually distinguish high and low performers, making it easier to identify trends and outliers in your data.</a:t>
            </a:r>
          </a:p>
          <a:p>
            <a:pPr marL="342900" indent="-342900">
              <a:buFont typeface="Wingdings" panose="05000000000000000000" pitchFamily="2" charset="2"/>
              <a:buChar char="§"/>
            </a:pPr>
            <a:r>
              <a:rPr lang="en-US" sz="2400" dirty="0">
                <a:latin typeface="Arial" panose="020B0604020202020204" pitchFamily="34" charset="0"/>
                <a:cs typeface="Arial" panose="020B0604020202020204" pitchFamily="34" charset="0"/>
              </a:rPr>
              <a:t>Charts and Graphs</a:t>
            </a:r>
            <a:r>
              <a:rPr lang="en-US" dirty="0"/>
              <a:t>: Visualizing data through charts and graphs can provide clear insights into performance metrics. Bar charts, line graphs, and pie charts can illustrate trends over time, comparisons between employees, or distribution of performance scores, enhancing the overall understanding of the data.</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CD2AD1F-05D0-CDE5-69C4-7789C9D9FF44}"/>
              </a:ext>
            </a:extLst>
          </p:cNvPr>
          <p:cNvPicPr>
            <a:picLocks noChangeAspect="1"/>
          </p:cNvPicPr>
          <p:nvPr/>
        </p:nvPicPr>
        <p:blipFill>
          <a:blip r:embed="rId3"/>
          <a:stretch>
            <a:fillRect/>
          </a:stretch>
        </p:blipFill>
        <p:spPr>
          <a:xfrm>
            <a:off x="720163" y="1371600"/>
            <a:ext cx="7620000"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conclusion</a:t>
            </a:r>
            <a:endParaRPr lang="en-IN"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97D0C4-69FB-FBCF-4B35-7903F5CA650D}"/>
              </a:ext>
            </a:extLst>
          </p:cNvPr>
          <p:cNvSpPr txBox="1"/>
          <p:nvPr/>
        </p:nvSpPr>
        <p:spPr>
          <a:xfrm>
            <a:off x="1295400" y="2133600"/>
            <a:ext cx="6133514" cy="3785652"/>
          </a:xfrm>
          <a:prstGeom prst="rect">
            <a:avLst/>
          </a:prstGeom>
          <a:noFill/>
        </p:spPr>
        <p:txBody>
          <a:bodyPr wrap="square">
            <a:spAutoFit/>
          </a:bodyPr>
          <a:lstStyle/>
          <a:p>
            <a:r>
              <a:rPr lang="en-US" sz="2000" dirty="0">
                <a:latin typeface="Calibri" panose="020F0502020204030204" pitchFamily="34" charset="0"/>
                <a:cs typeface="Calibri" panose="020F0502020204030204" pitchFamily="34" charset="0"/>
              </a:rPr>
              <a:t>The project “Employee Performance Analysis Using Excel provides a solution is large number of employees falling into the medium-performance category suggests that the performance distribution is relatively balanced. This might indicate that while some employees are performing at a high level and others at a low level, most employees are delivering average results. Investigate factors that could be contributing to the medium performance levels. This could include work environment, resources, or management practices. Addressing these factors could help in improving overall employee performance.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5569" y="57505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br>
              <a:rPr lang="en-IN" sz="4250" dirty="0"/>
            </a:b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C657CDB-AC1B-85B6-F264-FCC9A5CF54BA}"/>
              </a:ext>
            </a:extLst>
          </p:cNvPr>
          <p:cNvSpPr txBox="1"/>
          <p:nvPr/>
        </p:nvSpPr>
        <p:spPr>
          <a:xfrm>
            <a:off x="990600" y="2590799"/>
            <a:ext cx="5944160" cy="3046988"/>
          </a:xfrm>
          <a:prstGeom prst="rect">
            <a:avLst/>
          </a:prstGeom>
          <a:noFill/>
        </p:spPr>
        <p:txBody>
          <a:bodyPr wrap="square">
            <a:spAutoFit/>
          </a:bodyPr>
          <a:lstStyle/>
          <a:p>
            <a:r>
              <a:rPr lang="en-US" sz="2400" dirty="0">
                <a:solidFill>
                  <a:schemeClr val="tx1">
                    <a:lumMod val="95000"/>
                    <a:lumOff val="5000"/>
                  </a:schemeClr>
                </a:solidFill>
                <a:latin typeface="Arial" panose="020B0604020202020204" pitchFamily="34" charset="0"/>
                <a:cs typeface="Arial" panose="020B0604020202020204" pitchFamily="34" charset="0"/>
              </a:rPr>
              <a:t>The project involves analyzing employee performance data using Excel to identify trends, strengths, and areas for improvement. The goal is to develop a clear understanding of individual and team performance metrics, enabling data-driven decisions for optimizing productivity and employee development</a:t>
            </a:r>
            <a:r>
              <a:rPr lang="en-US" sz="2400" dirty="0">
                <a:solidFill>
                  <a:schemeClr val="accent5">
                    <a:lumMod val="50000"/>
                  </a:schemeClr>
                </a:solidFill>
                <a:latin typeface="Arial" panose="020B0604020202020204" pitchFamily="34" charset="0"/>
                <a:cs typeface="Arial" panose="020B0604020202020204" pitchFamily="34" charset="0"/>
              </a:rPr>
              <a:t>.</a:t>
            </a:r>
            <a:endParaRPr lang="en-IN" sz="2400" dirty="0">
              <a:solidFill>
                <a:schemeClr val="accent5">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"Employee Performance Analysis" project using Excel involves evaluating and monitoring employee performance metrics to enhance productivity and decision-making. The project includes data collection on key performance indicators (KPIs) such as attendance, task completion rates, sales figures, and customer feedback. Excel is utilized to organize, analyze, and visualize this data through charts, pivot tables, and dashboards. The analysis helps identify top performers, areas needing improvement, and trends over time, ultimately supporting informed management decisions and improving overall organizational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7" name="Picture 6">
            <a:extLst>
              <a:ext uri="{FF2B5EF4-FFF2-40B4-BE49-F238E27FC236}">
                <a16:creationId xmlns:a16="http://schemas.microsoft.com/office/drawing/2014/main" id="{400A82F8-0CBE-091A-4B12-BEC2EAAB667B}"/>
              </a:ext>
            </a:extLst>
          </p:cNvPr>
          <p:cNvPicPr>
            <a:picLocks noChangeAspect="1"/>
          </p:cNvPicPr>
          <p:nvPr/>
        </p:nvPicPr>
        <p:blipFill>
          <a:blip r:embed="rId3"/>
          <a:stretch>
            <a:fillRect/>
          </a:stretch>
        </p:blipFill>
        <p:spPr>
          <a:xfrm>
            <a:off x="7032674" y="1038225"/>
            <a:ext cx="4321126" cy="4324350"/>
          </a:xfrm>
          <a:prstGeom prst="rect">
            <a:avLst/>
          </a:prstGeom>
        </p:spPr>
      </p:pic>
      <p:sp>
        <p:nvSpPr>
          <p:cNvPr id="10" name="TextBox 9">
            <a:extLst>
              <a:ext uri="{FF2B5EF4-FFF2-40B4-BE49-F238E27FC236}">
                <a16:creationId xmlns:a16="http://schemas.microsoft.com/office/drawing/2014/main" id="{37ED4AC1-5A59-8D20-1506-A5F55B838372}"/>
              </a:ext>
            </a:extLst>
          </p:cNvPr>
          <p:cNvSpPr txBox="1"/>
          <p:nvPr/>
        </p:nvSpPr>
        <p:spPr>
          <a:xfrm>
            <a:off x="699452" y="1976607"/>
            <a:ext cx="6133514" cy="433965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*HR Managers</a:t>
            </a:r>
            <a:r>
              <a:rPr lang="en-US" sz="2400" dirty="0">
                <a:latin typeface="Times New Roman" panose="02020603050405020304" pitchFamily="18" charset="0"/>
                <a:cs typeface="Times New Roman" panose="02020603050405020304" pitchFamily="18" charset="0"/>
              </a:rPr>
              <a:t>*: </a:t>
            </a:r>
            <a:r>
              <a:rPr lang="en-US" dirty="0"/>
              <a:t>They use the analysis to assess employee performance, plan training, and development programs, and make decisions about promotions or disciplinary actions.</a:t>
            </a:r>
          </a:p>
          <a:p>
            <a:pPr marL="342900" indent="-342900">
              <a:buAutoNum type="arabicPeriod"/>
            </a:pPr>
            <a:r>
              <a:rPr lang="en-US" sz="2400" b="1" dirty="0">
                <a:latin typeface="Times New Roman" panose="02020603050405020304" pitchFamily="18" charset="0"/>
                <a:cs typeface="Times New Roman" panose="02020603050405020304" pitchFamily="18" charset="0"/>
              </a:rPr>
              <a:t> *Department Heads and Team Leaders</a:t>
            </a:r>
            <a:r>
              <a:rPr lang="en-US" sz="2400" dirty="0">
                <a:latin typeface="Times New Roman" panose="02020603050405020304" pitchFamily="18" charset="0"/>
                <a:cs typeface="Times New Roman" panose="02020603050405020304" pitchFamily="18" charset="0"/>
              </a:rPr>
              <a:t>*:</a:t>
            </a:r>
            <a:r>
              <a:rPr lang="en-US" dirty="0"/>
              <a:t> They review the data to manage team performance, set targets, and identify areas for improvement.</a:t>
            </a:r>
          </a:p>
          <a:p>
            <a:pPr marL="342900" indent="-342900">
              <a:buAutoNum type="arabicPeriod"/>
            </a:pPr>
            <a:r>
              <a:rPr lang="en-US" sz="2400" b="1" dirty="0">
                <a:latin typeface="Times New Roman" panose="02020603050405020304" pitchFamily="18" charset="0"/>
                <a:cs typeface="Times New Roman" panose="02020603050405020304" pitchFamily="18" charset="0"/>
              </a:rPr>
              <a:t>*Executives and Senior Management*: </a:t>
            </a:r>
            <a:r>
              <a:rPr lang="en-US" dirty="0"/>
              <a:t>They use the insights to make strategic decisions related to workforce management, resource allocation, and overall company performance.</a:t>
            </a:r>
          </a:p>
          <a:p>
            <a:pPr marL="342900" indent="-342900">
              <a:buAutoNum type="arabicPeriod"/>
            </a:pPr>
            <a:r>
              <a:rPr lang="en-US" dirty="0"/>
              <a:t> </a:t>
            </a:r>
            <a:r>
              <a:rPr lang="en-US" sz="2400" b="1" dirty="0">
                <a:latin typeface="Times New Roman" panose="02020603050405020304" pitchFamily="18" charset="0"/>
                <a:cs typeface="Times New Roman" panose="02020603050405020304" pitchFamily="18" charset="0"/>
              </a:rPr>
              <a:t>*Employees*: </a:t>
            </a:r>
            <a:r>
              <a:rPr lang="en-US" dirty="0"/>
              <a:t>In some cases, employees may also access performance reports to understand their own performance metrics and areas for growth.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2465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084427A-BFCB-A558-CD2E-070A4349374F}"/>
              </a:ext>
            </a:extLst>
          </p:cNvPr>
          <p:cNvSpPr txBox="1"/>
          <p:nvPr/>
        </p:nvSpPr>
        <p:spPr>
          <a:xfrm>
            <a:off x="3264628" y="1053278"/>
            <a:ext cx="6009374" cy="5539978"/>
          </a:xfrm>
          <a:prstGeom prst="rect">
            <a:avLst/>
          </a:prstGeom>
          <a:noFill/>
        </p:spPr>
        <p:txBody>
          <a:bodyPr wrap="square">
            <a:spAutoFit/>
          </a:bodyPr>
          <a:lstStyle/>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Data Collection and Organization</a:t>
            </a:r>
            <a:r>
              <a:rPr lang="en-US" dirty="0"/>
              <a:t>: Compile employee performance data into structured Excel sheets to ensure accurate tracking and analysis. This provides a centralized view for easier management and evaluation.</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Performance Metrics Calculation</a:t>
            </a:r>
            <a:r>
              <a:rPr lang="en-US" dirty="0"/>
              <a:t>: Use Excel formulas to calculate key performance indicators (KPIs) like productivity, efficiency, and goal achievement. This quantifies performance objectively for better insights.</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Visual Reporting</a:t>
            </a:r>
            <a:r>
              <a:rPr lang="en-US" dirty="0"/>
              <a:t>: Create charts and graphs to visualize performance trends and comparisons. This enhances understanding and communication of performance results to stakeholders.</a:t>
            </a:r>
          </a:p>
          <a:p>
            <a:pPr marL="457200" indent="-457200">
              <a:buFont typeface="Wingdings" panose="05000000000000000000" pitchFamily="2" charset="2"/>
              <a:buChar char="v"/>
            </a:pPr>
            <a:r>
              <a:rPr lang="en-US" sz="2400" dirty="0">
                <a:latin typeface="Calibri" panose="020F0502020204030204" pitchFamily="34" charset="0"/>
                <a:cs typeface="Calibri" panose="020F0502020204030204" pitchFamily="34" charset="0"/>
              </a:rPr>
              <a:t>Trend Analysis and Forecasting</a:t>
            </a:r>
            <a:r>
              <a:rPr lang="en-US" dirty="0"/>
              <a:t>: Leverage Excel’s analytical tools to identify performance trends and predict future outcomes. This aids in strategic planning and proactive decision-making.</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48751" y="685800"/>
            <a:ext cx="8596668" cy="1320800"/>
          </a:xfrm>
        </p:spPr>
        <p:txBody>
          <a:bodyPr/>
          <a:lstStyle/>
          <a:p>
            <a:r>
              <a:rPr lang="en-IN" dirty="0"/>
              <a:t>Dataset Description</a:t>
            </a:r>
          </a:p>
        </p:txBody>
      </p:sp>
      <p:sp>
        <p:nvSpPr>
          <p:cNvPr id="4" name="TextBox 3">
            <a:extLst>
              <a:ext uri="{FF2B5EF4-FFF2-40B4-BE49-F238E27FC236}">
                <a16:creationId xmlns:a16="http://schemas.microsoft.com/office/drawing/2014/main" id="{682B6ADE-3D33-467E-AFCD-7B4BFAE43643}"/>
              </a:ext>
            </a:extLst>
          </p:cNvPr>
          <p:cNvSpPr txBox="1"/>
          <p:nvPr/>
        </p:nvSpPr>
        <p:spPr>
          <a:xfrm>
            <a:off x="762000" y="1752600"/>
            <a:ext cx="10210800" cy="4062651"/>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Employee ID</a:t>
            </a:r>
            <a:r>
              <a:rPr lang="en-US" dirty="0"/>
              <a:t>: Unique identifier assigned to each employee for precise tracking.</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First Name</a:t>
            </a:r>
            <a:r>
              <a:rPr lang="en-US" dirty="0"/>
              <a:t>: Employee’s first name for personal identification.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Last Name</a:t>
            </a:r>
            <a:r>
              <a:rPr lang="en-US" dirty="0"/>
              <a:t>: Employee’s last name for complete identification.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Email</a:t>
            </a:r>
            <a:r>
              <a:rPr lang="en-US" dirty="0"/>
              <a:t>: Contact email address of the employee for communication.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Business Unit</a:t>
            </a:r>
            <a:r>
              <a:rPr lang="en-US" dirty="0"/>
              <a:t>: Specific division or department the employee belongs to.</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State</a:t>
            </a:r>
            <a:r>
              <a:rPr lang="en-US" dirty="0"/>
              <a:t>: Geographic location or state where the employee is based.</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Job Function</a:t>
            </a:r>
            <a:r>
              <a:rPr lang="en-US" dirty="0"/>
              <a:t>: The role or function the employee performs within the organization.</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Gender</a:t>
            </a:r>
            <a:r>
              <a:rPr lang="en-US" dirty="0"/>
              <a:t>: Gender of the employee for demographic analysis.</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Performance Score</a:t>
            </a:r>
            <a:r>
              <a:rPr lang="en-US" dirty="0"/>
              <a:t>: Numerical score reflecting the employee’s performance level.</a:t>
            </a:r>
          </a:p>
          <a:p>
            <a:pPr marL="342900" indent="-342900">
              <a:buFont typeface="Wingdings" panose="05000000000000000000" pitchFamily="2" charset="2"/>
              <a:buChar char="Ø"/>
            </a:pPr>
            <a:r>
              <a:rPr lang="en-US" sz="2400" dirty="0">
                <a:latin typeface="Arial" panose="020B0604020202020204" pitchFamily="34" charset="0"/>
                <a:cs typeface="Arial" panose="020B0604020202020204" pitchFamily="34" charset="0"/>
              </a:rPr>
              <a:t>Current Employee Rating</a:t>
            </a:r>
            <a:r>
              <a:rPr lang="en-US" dirty="0"/>
              <a:t>: Current rating or evaluation of the employee’s performance.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67C3F8F-15A0-23E1-2200-0B8BF5D52BC9}"/>
              </a:ext>
            </a:extLst>
          </p:cNvPr>
          <p:cNvSpPr txBox="1"/>
          <p:nvPr/>
        </p:nvSpPr>
        <p:spPr>
          <a:xfrm>
            <a:off x="3066757" y="2313524"/>
            <a:ext cx="6133514" cy="2985433"/>
          </a:xfrm>
          <a:prstGeom prst="rect">
            <a:avLst/>
          </a:prstGeom>
          <a:noFill/>
        </p:spPr>
        <p:txBody>
          <a:bodyPr wrap="square">
            <a:spAutoFit/>
          </a:bodyPr>
          <a:lstStyle/>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 Holistic View</a:t>
            </a:r>
            <a:r>
              <a:rPr lang="en-US" dirty="0"/>
              <a:t>: </a:t>
            </a:r>
            <a:r>
              <a:rPr lang="en-US" sz="2000" dirty="0">
                <a:latin typeface="Calibri" panose="020F0502020204030204" pitchFamily="34" charset="0"/>
                <a:cs typeface="Calibri" panose="020F0502020204030204" pitchFamily="34" charset="0"/>
              </a:rPr>
              <a:t>Aggregates key employee details—such as business unit, job function, and performance score—into one cohesive analysis, enabling targeted insights and strategic decisions</a:t>
            </a:r>
            <a:r>
              <a:rPr lang="en-US"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q"/>
            </a:pPr>
            <a:r>
              <a:rPr lang="en-US" sz="2400" b="1" dirty="0">
                <a:latin typeface="Calibri" panose="020F0502020204030204" pitchFamily="34" charset="0"/>
                <a:cs typeface="Calibri" panose="020F0502020204030204" pitchFamily="34" charset="0"/>
              </a:rPr>
              <a:t>Customizable Analysis</a:t>
            </a:r>
            <a:r>
              <a:rPr lang="en-US" dirty="0"/>
              <a:t>: </a:t>
            </a:r>
            <a:r>
              <a:rPr lang="en-US" sz="2000" dirty="0">
                <a:latin typeface="Calibri" panose="020F0502020204030204" pitchFamily="34" charset="0"/>
                <a:cs typeface="Calibri" panose="020F0502020204030204" pitchFamily="34" charset="0"/>
              </a:rPr>
              <a:t>Allows for tailored reporting by filtering and segmenting data based on specific criteria like department, location, or performance score, thus providing a flexible and detailed performance evaluation tool</a:t>
            </a:r>
            <a:r>
              <a:rPr lang="en-US" dirty="0"/>
              <a:t>.</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TotalTime>
  <Words>975</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Joe Antony</cp:lastModifiedBy>
  <cp:revision>13</cp:revision>
  <dcterms:created xsi:type="dcterms:W3CDTF">2024-03-29T15:07:22Z</dcterms:created>
  <dcterms:modified xsi:type="dcterms:W3CDTF">2024-09-02T19:43:16Z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