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8" r:id="rId3"/>
    <p:sldId id="259" r:id="rId4"/>
    <p:sldId id="256" r:id="rId5"/>
    <p:sldId id="257" r:id="rId6"/>
    <p:sldId id="261" r:id="rId7"/>
    <p:sldId id="280" r:id="rId8"/>
    <p:sldId id="266" r:id="rId9"/>
    <p:sldId id="263" r:id="rId10"/>
    <p:sldId id="276" r:id="rId11"/>
    <p:sldId id="271" r:id="rId12"/>
    <p:sldId id="272" r:id="rId13"/>
    <p:sldId id="281" r:id="rId14"/>
    <p:sldId id="277" r:id="rId15"/>
    <p:sldId id="282" r:id="rId16"/>
    <p:sldId id="283" r:id="rId17"/>
    <p:sldId id="26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6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3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4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5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9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5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C4C84-122B-48C5-9DCF-754360C23024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55BF-D6E7-48F8-BF3F-9A74915A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nvas.uw.edu/courses/947334/file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nvas.uw.edu/courses/947334/file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uw.edu/courses/947334/fil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uw.edu/courses/947334/fil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uw.edu/courses/947334/fil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" TargetMode="External"/><Relationship Id="rId2" Type="http://schemas.openxmlformats.org/officeDocument/2006/relationships/hyperlink" Target="http://science.nature.nps.gov/im/datamgmt/statistics/r/index.cf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SYNC-ci/oct2015-workshop" TargetMode="External"/><Relationship Id="rId2" Type="http://schemas.openxmlformats.org/officeDocument/2006/relationships/hyperlink" Target="https://github.com/SESYNC-ci/CSI-2015/blob/master/Lessons/R/01_welcome-to-R.R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hyperlink" Target="https://canvas.uw.edu/courses/947334/files" TargetMode="External"/><Relationship Id="rId7" Type="http://schemas.openxmlformats.org/officeDocument/2006/relationships/image" Target="../media/image8.tmp"/><Relationship Id="rId2" Type="http://schemas.openxmlformats.org/officeDocument/2006/relationships/hyperlink" Target="http://www.statmethods.ne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hyperlink" Target="http://www.rinstructor.com/" TargetMode="External"/><Relationship Id="rId9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Unconventional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ic {base} | inside-R | A Community Site for R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34" y="0"/>
            <a:ext cx="12247034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295400"/>
            <a:ext cx="60198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 carry an umbrella if it both rains </a:t>
            </a:r>
            <a:r>
              <a:rPr lang="en-US" b="1" dirty="0" smtClean="0"/>
              <a:t>and </a:t>
            </a:r>
            <a:r>
              <a:rPr lang="en-US" dirty="0" smtClean="0"/>
              <a:t>snows on the same day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carry an umbrella whenever it rains </a:t>
            </a:r>
            <a:r>
              <a:rPr lang="en-US" b="1" dirty="0" smtClean="0"/>
              <a:t>or </a:t>
            </a:r>
            <a:r>
              <a:rPr lang="en-US" dirty="0" smtClean="0"/>
              <a:t>snows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carry an umbrella for rain but never for snow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never carry an umbrella for rain, only for snow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675055"/>
            <a:ext cx="18383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365022" y="466725"/>
            <a:ext cx="15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rain </a:t>
            </a:r>
            <a:r>
              <a:rPr lang="en-US" b="1" dirty="0"/>
              <a:t>and </a:t>
            </a:r>
            <a:r>
              <a:rPr lang="en-US" dirty="0"/>
              <a:t>snow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1" y="2362201"/>
            <a:ext cx="18002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442768" y="2152650"/>
            <a:ext cx="13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rain </a:t>
            </a:r>
            <a:r>
              <a:rPr lang="en-US" b="1" dirty="0"/>
              <a:t>or </a:t>
            </a:r>
            <a:r>
              <a:rPr lang="en-US" dirty="0"/>
              <a:t>snow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6" y="3914775"/>
            <a:ext cx="1971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110945" y="3705225"/>
            <a:ext cx="20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rain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/>
              <a:t>not</a:t>
            </a:r>
            <a:r>
              <a:rPr lang="en-US" dirty="0"/>
              <a:t> snow)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1" y="5562600"/>
            <a:ext cx="17240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107739" y="5276850"/>
            <a:ext cx="20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b="1" dirty="0"/>
              <a:t>not</a:t>
            </a:r>
            <a:r>
              <a:rPr lang="en-US" dirty="0"/>
              <a:t> rain) </a:t>
            </a:r>
            <a:r>
              <a:rPr lang="en-US" b="1" dirty="0"/>
              <a:t>and</a:t>
            </a:r>
            <a:r>
              <a:rPr lang="en-US" dirty="0"/>
              <a:t> snow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3748" y="1096298"/>
            <a:ext cx="54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1149" y="1096298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snow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981200" y="274638"/>
            <a:ext cx="5862548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Boolean logic (T or F)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386492" y="112991"/>
            <a:ext cx="167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©Trevor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002" y="1076325"/>
            <a:ext cx="2565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rain &amp; snow</a:t>
            </a:r>
            <a:endParaRPr lang="en-US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9002" y="2724477"/>
            <a:ext cx="2565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rain | snow</a:t>
            </a:r>
            <a:endParaRPr lang="en-US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90801" y="4191000"/>
            <a:ext cx="2781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rain &amp; !snow</a:t>
            </a:r>
            <a:endParaRPr lang="en-US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90801" y="5791200"/>
            <a:ext cx="2781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!rain &amp; snow</a:t>
            </a:r>
            <a:endParaRPr lang="en-US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350" y="760780"/>
            <a:ext cx="18383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9771" y="552450"/>
            <a:ext cx="15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rain </a:t>
            </a:r>
            <a:r>
              <a:rPr lang="en-US" b="1" dirty="0"/>
              <a:t>and </a:t>
            </a:r>
            <a:r>
              <a:rPr lang="en-US" dirty="0"/>
              <a:t>snow</a:t>
            </a: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00" y="2362201"/>
            <a:ext cx="18002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317517" y="2152650"/>
            <a:ext cx="13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rain </a:t>
            </a:r>
            <a:r>
              <a:rPr lang="en-US" b="1" dirty="0"/>
              <a:t>or </a:t>
            </a:r>
            <a:r>
              <a:rPr lang="en-US" dirty="0"/>
              <a:t>snow</a:t>
            </a: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675" y="3914775"/>
            <a:ext cx="1971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985694" y="3705225"/>
            <a:ext cx="20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rain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/>
              <a:t>not</a:t>
            </a:r>
            <a:r>
              <a:rPr lang="en-US" dirty="0"/>
              <a:t> snow)</a:t>
            </a: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00" y="5562600"/>
            <a:ext cx="17240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982488" y="5276850"/>
            <a:ext cx="20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b="1" dirty="0"/>
              <a:t>not</a:t>
            </a:r>
            <a:r>
              <a:rPr lang="en-US" dirty="0"/>
              <a:t> rain) </a:t>
            </a:r>
            <a:r>
              <a:rPr lang="en-US" b="1" dirty="0"/>
              <a:t>and</a:t>
            </a:r>
            <a:r>
              <a:rPr lang="en-US" dirty="0"/>
              <a:t> snow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8497" y="1182023"/>
            <a:ext cx="54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5898" y="1182023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snow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386492" y="112991"/>
            <a:ext cx="167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©Trevor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8229600" cy="68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71826" y="1066801"/>
            <a:ext cx="1366656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Scripts (files </a:t>
            </a:r>
          </a:p>
          <a:p>
            <a:r>
              <a:rPr lang="en-US" dirty="0">
                <a:solidFill>
                  <a:srgbClr val="FF0000"/>
                </a:solidFill>
              </a:rPr>
              <a:t>with R code)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514600"/>
            <a:ext cx="2553520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Objects you have created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3551872"/>
            <a:ext cx="1516762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Plots and 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9880" y="4191000"/>
            <a:ext cx="2388154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console (results from </a:t>
            </a:r>
          </a:p>
          <a:p>
            <a:r>
              <a:rPr lang="en-US" dirty="0">
                <a:solidFill>
                  <a:srgbClr val="FF0000"/>
                </a:solidFill>
              </a:rPr>
              <a:t>running R code)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86492" y="112991"/>
            <a:ext cx="167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©Trevor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SESYNC Pet-share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97354" y="1393005"/>
            <a:ext cx="1079729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Read in data</a:t>
            </a:r>
          </a:p>
          <a:p>
            <a:pPr lvl="2"/>
            <a:r>
              <a:rPr lang="en-US" sz="1600" dirty="0" smtClean="0"/>
              <a:t>Open both Excel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Get some summary stats</a:t>
            </a:r>
          </a:p>
          <a:p>
            <a:pPr lvl="2"/>
            <a:r>
              <a:rPr lang="en-US" sz="1600" dirty="0" smtClean="0"/>
              <a:t>Mean spending per sitter (bonus: find standard error)</a:t>
            </a:r>
          </a:p>
          <a:p>
            <a:pPr lvl="2"/>
            <a:r>
              <a:rPr lang="en-US" sz="1600" dirty="0"/>
              <a:t>How much did each </a:t>
            </a:r>
            <a:r>
              <a:rPr lang="en-US" sz="1600" dirty="0" smtClean="0"/>
              <a:t>sitter spend </a:t>
            </a:r>
            <a:r>
              <a:rPr lang="en-US" sz="1600" dirty="0"/>
              <a:t>in total? </a:t>
            </a:r>
            <a:endParaRPr lang="en-US" sz="16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Basic plots</a:t>
            </a:r>
          </a:p>
          <a:p>
            <a:pPr lvl="2"/>
            <a:r>
              <a:rPr lang="en-US" sz="1600" dirty="0"/>
              <a:t>Create a bar plot of total spending</a:t>
            </a:r>
          </a:p>
          <a:p>
            <a:pPr lvl="2"/>
            <a:r>
              <a:rPr lang="en-US" sz="1600" dirty="0" smtClean="0"/>
              <a:t>Is </a:t>
            </a:r>
            <a:r>
              <a:rPr lang="en-US" sz="1600" dirty="0"/>
              <a:t>there a correlation between sitter spending</a:t>
            </a:r>
            <a:r>
              <a:rPr lang="en-US" sz="1600" dirty="0" smtClean="0"/>
              <a:t>? (bonus: add axis and main titles)</a:t>
            </a:r>
            <a:endParaRPr lang="en-US" sz="1600" dirty="0"/>
          </a:p>
          <a:p>
            <a:pPr lvl="2"/>
            <a:r>
              <a:rPr lang="en-US" sz="1600" dirty="0" smtClean="0"/>
              <a:t>Add regression 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Sorting, filtering</a:t>
            </a:r>
          </a:p>
          <a:p>
            <a:pPr lvl="2"/>
            <a:r>
              <a:rPr lang="en-US" sz="1600" dirty="0"/>
              <a:t>R</a:t>
            </a:r>
            <a:r>
              <a:rPr lang="en-US" sz="1600" dirty="0" smtClean="0"/>
              <a:t>e-order the data by pet?</a:t>
            </a:r>
          </a:p>
          <a:p>
            <a:pPr lvl="2"/>
            <a:r>
              <a:rPr lang="en-US" sz="1600" dirty="0" smtClean="0"/>
              <a:t>Filter the data to see how much one sitter spent on each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Reshaping data</a:t>
            </a:r>
          </a:p>
          <a:p>
            <a:pPr lvl="2"/>
            <a:r>
              <a:rPr lang="en-US" sz="1600" dirty="0" smtClean="0"/>
              <a:t>Get mean spending per pet</a:t>
            </a:r>
          </a:p>
          <a:p>
            <a:pPr lvl="2"/>
            <a:r>
              <a:rPr lang="en-US" sz="1600" dirty="0" smtClean="0"/>
              <a:t>Get mean spending per pet per sitter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Merging and matching </a:t>
            </a:r>
          </a:p>
          <a:p>
            <a:pPr lvl="2"/>
            <a:r>
              <a:rPr lang="en-US" sz="1600" dirty="0" smtClean="0"/>
              <a:t>Did SESYNC sitters spend more on cats or dogs?</a:t>
            </a:r>
          </a:p>
          <a:p>
            <a:pPr lvl="2"/>
            <a:r>
              <a:rPr lang="en-US" sz="1600" dirty="0" smtClean="0"/>
              <a:t>(bonus) Is difference significant?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180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26366" y="-784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of where to get code</a:t>
            </a:r>
            <a:endParaRPr lang="en-US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60231" y="1078896"/>
            <a:ext cx="10515600" cy="1325563"/>
          </a:xfrm>
        </p:spPr>
        <p:txBody>
          <a:bodyPr/>
          <a:lstStyle/>
          <a:p>
            <a:r>
              <a:rPr lang="en-US" dirty="0" smtClean="0"/>
              <a:t>Reading in as text not factors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60231" y="223627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Most often I am using a database where I want the text to be text, and not factors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x &lt;- read.csv(file="Data/dat_df1.csv", header=T)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x$sex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M F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 F M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F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M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Levels: F M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x &lt;- read.csv(file="Data/dat_df1.csv", header=T,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+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stringsAsFactors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=F)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x$sex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ucida Console"/>
              </a:rPr>
              <a:t>[1] "M" "F" "F" "M" "F" "M" "M" "F" "F" "M"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397818" y="1372345"/>
            <a:ext cx="167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©Trevor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26366" y="-784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of where to get code</a:t>
            </a:r>
            <a:endParaRPr lang="en-US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64" y="1438554"/>
            <a:ext cx="10515600" cy="1325563"/>
          </a:xfrm>
        </p:spPr>
        <p:txBody>
          <a:bodyPr/>
          <a:lstStyle/>
          <a:p>
            <a:r>
              <a:rPr lang="en-US" dirty="0" smtClean="0"/>
              <a:t>Extracting rows/columns by indices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10064" y="250666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Specify the row index, column index or both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/>
              </a:rPr>
              <a:t>      object[row, column]</a:t>
            </a:r>
          </a:p>
          <a:p>
            <a:r>
              <a:rPr lang="en-US" sz="3000" dirty="0"/>
              <a:t>Extract column 2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[,2]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[1] 14.8 21.0 19.7 23.2 16.0 16.1 20.0 29.3 17.8 21.2</a:t>
            </a:r>
            <a:endParaRPr lang="en-US" sz="2200" dirty="0"/>
          </a:p>
          <a:p>
            <a:r>
              <a:rPr lang="en-US" sz="3000" dirty="0"/>
              <a:t>Exclude column 1, retain columns 2-3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fishData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[,-1]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   weight condition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1 14.8 good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2 21.0 fair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3 19.7 fair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Lucida Console"/>
              </a:rPr>
              <a:t>... 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0358357" y="1507540"/>
            <a:ext cx="167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©Trevor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4. Hybrid work structure (incremental transition to 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between R and Excel till you get comfortable</a:t>
            </a:r>
          </a:p>
          <a:p>
            <a:r>
              <a:rPr lang="en-US" dirty="0" smtClean="0"/>
              <a:t>Alternative approach: </a:t>
            </a:r>
            <a:r>
              <a:rPr lang="en-US" dirty="0" err="1" smtClean="0"/>
              <a:t>Rcmdr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4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2"/>
              </a:rPr>
              <a:t>NPS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Hadley Wickham</a:t>
            </a:r>
            <a:endParaRPr lang="en-US" dirty="0"/>
          </a:p>
        </p:txBody>
      </p:sp>
      <p:pic>
        <p:nvPicPr>
          <p:cNvPr id="1026" name="Picture 2" descr="https://images.springer.com/sgw/books/medium/97814419005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37" y="1690688"/>
            <a:ext cx="2282825" cy="344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3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Studi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6" y="0"/>
            <a:ext cx="11973454" cy="6530975"/>
          </a:xfrm>
        </p:spPr>
      </p:pic>
    </p:spTree>
    <p:extLst>
      <p:ext uri="{BB962C8B-B14F-4D97-AF65-F5344CB8AC3E}">
        <p14:creationId xmlns:p14="http://schemas.microsoft.com/office/powerpoint/2010/main" val="240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ok1 - Exc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ic {base} | inside-R | A Community Site for R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34" y="0"/>
            <a:ext cx="12247034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learned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5247"/>
            <a:ext cx="10515600" cy="3671887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3600" dirty="0" smtClean="0"/>
              <a:t>Unashamedly, intentionally, prolifically steal R code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3600" dirty="0" smtClean="0"/>
              <a:t>Build your own cheat sheet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3600" dirty="0" smtClean="0"/>
              <a:t>Find great online resources (and friends) to get more code from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3600" dirty="0" smtClean="0"/>
              <a:t>Hybrid work structure (incremental transition to R)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084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Unashamedly, intentionally, prolifically steal R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/>
          <a:lstStyle/>
          <a:p>
            <a:r>
              <a:rPr lang="en-US" dirty="0" smtClean="0"/>
              <a:t>Great resources</a:t>
            </a:r>
          </a:p>
          <a:p>
            <a:pPr lvl="1"/>
            <a:r>
              <a:rPr lang="en-US" dirty="0">
                <a:hlinkClick r:id="rId2"/>
              </a:rPr>
              <a:t>July CSI workshop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October CSI workshop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 descr="oct2015-workshop/data_processing.md at master · SESYNC-ci/oct2015-workshop · GitHub - Mozilla Firefo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r="22339"/>
          <a:stretch/>
        </p:blipFill>
        <p:spPr>
          <a:xfrm>
            <a:off x="7472518" y="1366683"/>
            <a:ext cx="4414836" cy="440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2. Build </a:t>
            </a:r>
            <a:r>
              <a:rPr lang="en-US" dirty="0"/>
              <a:t>your own cheat sheet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/>
          <a:lstStyle/>
          <a:p>
            <a:r>
              <a:rPr lang="en-US" dirty="0" smtClean="0"/>
              <a:t>Build your own cheat-sheet</a:t>
            </a:r>
          </a:p>
          <a:p>
            <a:pPr lvl="1"/>
            <a:r>
              <a:rPr lang="en-US" dirty="0" smtClean="0"/>
              <a:t>Compile relevant code</a:t>
            </a:r>
          </a:p>
          <a:p>
            <a:pPr lvl="1"/>
            <a:r>
              <a:rPr lang="en-US" dirty="0" smtClean="0"/>
              <a:t>Annotate!</a:t>
            </a:r>
            <a:endParaRPr lang="en-US" dirty="0"/>
          </a:p>
        </p:txBody>
      </p:sp>
      <p:pic>
        <p:nvPicPr>
          <p:cNvPr id="5" name="Picture 4" descr="RStudi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8" t="-1098" r="26528" b="34057"/>
          <a:stretch/>
        </p:blipFill>
        <p:spPr>
          <a:xfrm>
            <a:off x="4622263" y="2917006"/>
            <a:ext cx="7345066" cy="36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3. Find great online resources (and friends) to get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06832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Tutorial websites</a:t>
            </a:r>
          </a:p>
          <a:p>
            <a:pPr lvl="1"/>
            <a:r>
              <a:rPr lang="en-US" dirty="0" smtClean="0">
                <a:hlinkClick r:id="rId2"/>
              </a:rPr>
              <a:t>Quick-R</a:t>
            </a:r>
            <a:endParaRPr lang="en-US" dirty="0" smtClean="0"/>
          </a:p>
          <a:p>
            <a:r>
              <a:rPr lang="en-US" dirty="0" smtClean="0"/>
              <a:t>R Lecturers </a:t>
            </a:r>
          </a:p>
          <a:p>
            <a:pPr lvl="1"/>
            <a:r>
              <a:rPr lang="en-US" dirty="0">
                <a:hlinkClick r:id="rId3"/>
              </a:rPr>
              <a:t>Trevor Branch </a:t>
            </a:r>
            <a:r>
              <a:rPr lang="en-US" dirty="0" smtClean="0">
                <a:hlinkClick r:id="rId3"/>
              </a:rPr>
              <a:t>lectures</a:t>
            </a:r>
            <a:endParaRPr lang="en-US" dirty="0" smtClean="0"/>
          </a:p>
          <a:p>
            <a:r>
              <a:rPr lang="en-US" dirty="0" smtClean="0"/>
              <a:t>Supplementary material</a:t>
            </a:r>
          </a:p>
          <a:p>
            <a:r>
              <a:rPr lang="en-US" dirty="0" smtClean="0">
                <a:hlinkClick r:id="rId4"/>
              </a:rPr>
              <a:t>Smartphone apps?</a:t>
            </a:r>
            <a:endParaRPr lang="en-US" dirty="0" smtClean="0"/>
          </a:p>
          <a:p>
            <a:r>
              <a:rPr lang="en-US" b="1" dirty="0" smtClean="0"/>
              <a:t>Add to your personal cheat sheet/s (and annotate)</a:t>
            </a:r>
          </a:p>
          <a:p>
            <a:endParaRPr lang="en-US" dirty="0"/>
          </a:p>
        </p:txBody>
      </p:sp>
      <p:pic>
        <p:nvPicPr>
          <p:cNvPr id="6" name="Picture 5" descr="3 Working with data II - PowerPoint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2" t="14790" r="14189" b="356"/>
          <a:stretch/>
        </p:blipFill>
        <p:spPr>
          <a:xfrm>
            <a:off x="5823568" y="1777626"/>
            <a:ext cx="5824151" cy="4596248"/>
          </a:xfrm>
          <a:prstGeom prst="rect">
            <a:avLst/>
          </a:prstGeom>
        </p:spPr>
      </p:pic>
      <p:pic>
        <p:nvPicPr>
          <p:cNvPr id="5" name="Picture 4" descr="Quick-R: Merging - Mozilla Firefox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7" t="7264" r="25806" b="626"/>
          <a:stretch/>
        </p:blipFill>
        <p:spPr>
          <a:xfrm>
            <a:off x="6847273" y="1303210"/>
            <a:ext cx="5008337" cy="5202492"/>
          </a:xfrm>
          <a:prstGeom prst="rect">
            <a:avLst/>
          </a:prstGeom>
        </p:spPr>
      </p:pic>
      <p:pic>
        <p:nvPicPr>
          <p:cNvPr id="3" name="Picture 2" descr="R Instructor - Android Apps on Google Play - Google Chrome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" t="8277" r="23987"/>
          <a:stretch/>
        </p:blipFill>
        <p:spPr>
          <a:xfrm>
            <a:off x="5314339" y="1600620"/>
            <a:ext cx="6674705" cy="425328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653649" y="1146840"/>
            <a:ext cx="6185353" cy="5515232"/>
            <a:chOff x="5607381" y="1139769"/>
            <a:chExt cx="6185353" cy="5515232"/>
          </a:xfrm>
        </p:grpSpPr>
        <p:pic>
          <p:nvPicPr>
            <p:cNvPr id="7" name="Picture 6" descr="Williams et al. - 2015 - Human, Oceanographic and Habitat Drivers of Central and Western Pacific Coral Reef Fish Assemblages.pdf - Adobe Acrobat Pr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751" y="1139769"/>
              <a:ext cx="5090983" cy="5515232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5607381" y="4459705"/>
              <a:ext cx="4963526" cy="1852195"/>
              <a:chOff x="5688582" y="4446165"/>
              <a:chExt cx="4963526" cy="1852195"/>
            </a:xfrm>
          </p:grpSpPr>
          <p:pic>
            <p:nvPicPr>
              <p:cNvPr id="8" name="Picture 7" descr="PLOS ONE: Human, Oceanographic and Habitat Drivers of Central and Western Pacific Coral Reef Fish Assemblages - Mozilla Firefox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93" b="61661"/>
              <a:stretch/>
            </p:blipFill>
            <p:spPr>
              <a:xfrm>
                <a:off x="5688582" y="4446165"/>
                <a:ext cx="4963526" cy="1852195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634555" y="5679308"/>
                <a:ext cx="1430497" cy="40528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14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3. Find great online resources (and friends) to get more code from</a:t>
            </a:r>
          </a:p>
        </p:txBody>
      </p:sp>
      <p:pic>
        <p:nvPicPr>
          <p:cNvPr id="5" name="Picture 4" descr="Logic {base} | inside-R | A Community Site for R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9" t="8009" r="24587"/>
          <a:stretch/>
        </p:blipFill>
        <p:spPr>
          <a:xfrm>
            <a:off x="6096000" y="2445284"/>
            <a:ext cx="4095776" cy="3970968"/>
          </a:xfrm>
          <a:prstGeom prst="rect">
            <a:avLst/>
          </a:prstGeom>
        </p:spPr>
      </p:pic>
      <p:pic>
        <p:nvPicPr>
          <p:cNvPr id="7" name="Picture 6" descr="Add error bars to show standard deviation on a plot in R - Stack Overflow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9" t="10720" r="24274"/>
          <a:stretch/>
        </p:blipFill>
        <p:spPr>
          <a:xfrm>
            <a:off x="990586" y="2475913"/>
            <a:ext cx="4313220" cy="394033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95179" y="1489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These sites are sometimes a bit of a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16627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602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Office Theme</vt:lpstr>
      <vt:lpstr>Unconventional R</vt:lpstr>
      <vt:lpstr>PowerPoint Presentation</vt:lpstr>
      <vt:lpstr>PowerPoint Presentation</vt:lpstr>
      <vt:lpstr>PowerPoint Presentation</vt:lpstr>
      <vt:lpstr>How I learned R</vt:lpstr>
      <vt:lpstr>Unashamedly, intentionally, prolifically steal R code</vt:lpstr>
      <vt:lpstr>2. Build your own cheat sheet</vt:lpstr>
      <vt:lpstr>3. Find great online resources (and friends) to get more code</vt:lpstr>
      <vt:lpstr>3. Find great online resources (and friends) to get more code from</vt:lpstr>
      <vt:lpstr>PowerPoint Presentation</vt:lpstr>
      <vt:lpstr>PowerPoint Presentation</vt:lpstr>
      <vt:lpstr>PowerPoint Presentation</vt:lpstr>
      <vt:lpstr>PowerPoint Presentation</vt:lpstr>
      <vt:lpstr>Example: SESYNC Pet-share</vt:lpstr>
      <vt:lpstr>Reading in as text not factors</vt:lpstr>
      <vt:lpstr>Extracting rows/columns by indices</vt:lpstr>
      <vt:lpstr>4. Hybrid work structure (incremental transition to R)</vt:lpstr>
      <vt:lpstr>Other resources</vt:lpstr>
    </vt:vector>
  </TitlesOfParts>
  <Company>SESYNC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33</cp:revision>
  <dcterms:created xsi:type="dcterms:W3CDTF">2015-11-11T20:48:47Z</dcterms:created>
  <dcterms:modified xsi:type="dcterms:W3CDTF">2015-11-18T21:48:00Z</dcterms:modified>
</cp:coreProperties>
</file>