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95" autoAdjust="0"/>
    <p:restoredTop sz="94660"/>
  </p:normalViewPr>
  <p:slideViewPr>
    <p:cSldViewPr snapToGrid="0">
      <p:cViewPr varScale="1">
        <p:scale>
          <a:sx n="75" d="100"/>
          <a:sy n="75" d="100"/>
        </p:scale>
        <p:origin x="72" y="3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DD6B-E067-4FB4-86C3-3EB3D0755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681421-3C61-4DDE-BD70-9C9E13647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E712B6-1CF0-40AE-9F10-48D7E8E5B57B}"/>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5" name="Footer Placeholder 4">
            <a:extLst>
              <a:ext uri="{FF2B5EF4-FFF2-40B4-BE49-F238E27FC236}">
                <a16:creationId xmlns:a16="http://schemas.microsoft.com/office/drawing/2014/main" id="{F7D71196-B8FD-4CE0-9C2D-D08E89C1F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9BC2E-D18D-4062-8256-63CA6D4E7BC8}"/>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338187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102E-EE6F-4F6C-AF1B-7D682CA94D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5F61D-E18F-443D-B6E0-1B62A1E51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BF592-3FD2-4B4E-B4BC-9FAB27ECF836}"/>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5" name="Footer Placeholder 4">
            <a:extLst>
              <a:ext uri="{FF2B5EF4-FFF2-40B4-BE49-F238E27FC236}">
                <a16:creationId xmlns:a16="http://schemas.microsoft.com/office/drawing/2014/main" id="{CCFABB46-769D-4FFB-9AC2-71D83D624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0557D-44CD-4B15-9080-01D6C7FBE733}"/>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1764248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058A5-0F55-4CB4-A3F1-E67CAABBDC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9A140F-0ED3-4B77-B5D1-B2A7B5529F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78AB5-44F8-47C9-B637-B9F63E4F2351}"/>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5" name="Footer Placeholder 4">
            <a:extLst>
              <a:ext uri="{FF2B5EF4-FFF2-40B4-BE49-F238E27FC236}">
                <a16:creationId xmlns:a16="http://schemas.microsoft.com/office/drawing/2014/main" id="{278474FA-573C-4447-895F-0F2AE4064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7FF0F-9D5A-4E30-8ED6-2B3A7AD3481D}"/>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362765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D2D8-FA9A-40FD-925B-601D598A25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4DCF7C-7803-43EE-9293-B38B042FAD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F8CF1-D55F-4BEA-8B83-53F5601955EF}"/>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5" name="Footer Placeholder 4">
            <a:extLst>
              <a:ext uri="{FF2B5EF4-FFF2-40B4-BE49-F238E27FC236}">
                <a16:creationId xmlns:a16="http://schemas.microsoft.com/office/drawing/2014/main" id="{2F60A89E-F0F0-4729-9C82-434794350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8721D-11FA-4CB1-A632-D9A8C1867CEF}"/>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428264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0123-85FA-4935-BA80-2D702DFE7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E46328-8905-435C-B59D-A77D1618E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475106-3C0A-4CE0-B6B9-8544A665B66F}"/>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5" name="Footer Placeholder 4">
            <a:extLst>
              <a:ext uri="{FF2B5EF4-FFF2-40B4-BE49-F238E27FC236}">
                <a16:creationId xmlns:a16="http://schemas.microsoft.com/office/drawing/2014/main" id="{8494D056-F761-43E2-BD53-A7136007B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52CDE-51AC-4400-BB35-D8862A7A2108}"/>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87261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8022-D509-4F7C-9355-B33537308E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93873C-BEB1-484F-B890-4CEA04B002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F39748-B0D8-423A-BFFD-B5FA4AC63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2DFB8D-C9FA-4A45-955B-B638300E7BF6}"/>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6" name="Footer Placeholder 5">
            <a:extLst>
              <a:ext uri="{FF2B5EF4-FFF2-40B4-BE49-F238E27FC236}">
                <a16:creationId xmlns:a16="http://schemas.microsoft.com/office/drawing/2014/main" id="{9D4CC5D4-30AD-4B4F-870D-7B8A414A1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B35BE-7AD2-46C8-B9D1-9AF36EC8523B}"/>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414967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814A-A512-4773-8792-813C361136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24AEBE-5791-4508-AF3F-6D72E27E9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944A7E-6E82-4A3B-8FAE-5A4F79BAE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0FAF6B-AC5A-4B8D-81D0-ADA941AA7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03EBCE-FFC7-444A-9290-46F3383503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0F9553-2A20-4FA6-A398-939D779A68F6}"/>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8" name="Footer Placeholder 7">
            <a:extLst>
              <a:ext uri="{FF2B5EF4-FFF2-40B4-BE49-F238E27FC236}">
                <a16:creationId xmlns:a16="http://schemas.microsoft.com/office/drawing/2014/main" id="{C4D72644-A15D-4BC6-93C4-0E2CD5C78F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2F176B-95BA-402E-B38A-C7F619B4F3DF}"/>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75612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B6A1-C7AC-4B82-B67C-7E5959621E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07C580-74EB-43A3-98F3-637D5E3B66F5}"/>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4" name="Footer Placeholder 3">
            <a:extLst>
              <a:ext uri="{FF2B5EF4-FFF2-40B4-BE49-F238E27FC236}">
                <a16:creationId xmlns:a16="http://schemas.microsoft.com/office/drawing/2014/main" id="{4594B592-20BC-4F8E-B2AD-21D56C13F4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D08FEA-F43D-46B2-A973-68247D44B89D}"/>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87697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0A139-1E50-4759-B368-30AB21C1EF78}"/>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3" name="Footer Placeholder 2">
            <a:extLst>
              <a:ext uri="{FF2B5EF4-FFF2-40B4-BE49-F238E27FC236}">
                <a16:creationId xmlns:a16="http://schemas.microsoft.com/office/drawing/2014/main" id="{D171C2AB-902D-470D-88FE-A76A7A2BFC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562CF0-2BC9-484A-837D-9E4586E43613}"/>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423734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124C-99F8-4C0A-A546-71D669C1C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E68443-6476-41A5-BE1D-22FB0355A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0D588A-7055-4DD8-8AB4-FB5B08058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E7072-331E-42B8-832D-D69044F91919}"/>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6" name="Footer Placeholder 5">
            <a:extLst>
              <a:ext uri="{FF2B5EF4-FFF2-40B4-BE49-F238E27FC236}">
                <a16:creationId xmlns:a16="http://schemas.microsoft.com/office/drawing/2014/main" id="{731AC291-EBD0-4D37-9127-075061C6E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7D296-5BB5-404E-BDAA-74FC5AB3CAAC}"/>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327986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9C6F-38C0-47B5-9985-476199E222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4C544-8D9C-4EC5-B4F2-11DF8E9AC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DC319D-4C9A-4A4B-93A7-3074AD88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9E87C-4570-45C3-8F08-77F97240123C}"/>
              </a:ext>
            </a:extLst>
          </p:cNvPr>
          <p:cNvSpPr>
            <a:spLocks noGrp="1"/>
          </p:cNvSpPr>
          <p:nvPr>
            <p:ph type="dt" sz="half" idx="10"/>
          </p:nvPr>
        </p:nvSpPr>
        <p:spPr/>
        <p:txBody>
          <a:bodyPr/>
          <a:lstStyle/>
          <a:p>
            <a:fld id="{B6706274-8F8D-46E4-BBED-E6550014C641}" type="datetimeFigureOut">
              <a:rPr lang="en-US" smtClean="0"/>
              <a:t>11/23/2021</a:t>
            </a:fld>
            <a:endParaRPr lang="en-US"/>
          </a:p>
        </p:txBody>
      </p:sp>
      <p:sp>
        <p:nvSpPr>
          <p:cNvPr id="6" name="Footer Placeholder 5">
            <a:extLst>
              <a:ext uri="{FF2B5EF4-FFF2-40B4-BE49-F238E27FC236}">
                <a16:creationId xmlns:a16="http://schemas.microsoft.com/office/drawing/2014/main" id="{5BCB3597-EA54-451E-BF0A-CCDBD0133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63361-9169-4E61-AE8C-1DB414495257}"/>
              </a:ext>
            </a:extLst>
          </p:cNvPr>
          <p:cNvSpPr>
            <a:spLocks noGrp="1"/>
          </p:cNvSpPr>
          <p:nvPr>
            <p:ph type="sldNum" sz="quarter" idx="12"/>
          </p:nvPr>
        </p:nvSpPr>
        <p:spPr/>
        <p:txBody>
          <a:bodyPr/>
          <a:lstStyle/>
          <a:p>
            <a:fld id="{F19A2352-643C-4F2B-932E-71BA22EF2422}" type="slidenum">
              <a:rPr lang="en-US" smtClean="0"/>
              <a:t>‹#›</a:t>
            </a:fld>
            <a:endParaRPr lang="en-US"/>
          </a:p>
        </p:txBody>
      </p:sp>
    </p:spTree>
    <p:extLst>
      <p:ext uri="{BB962C8B-B14F-4D97-AF65-F5344CB8AC3E}">
        <p14:creationId xmlns:p14="http://schemas.microsoft.com/office/powerpoint/2010/main" val="317101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18E0F-9803-44F4-A1CC-CEE266ECD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C44942-01D6-494B-9885-229D1BED7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D8B91-B47A-4B5E-80C6-7BEB12BF2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06274-8F8D-46E4-BBED-E6550014C641}" type="datetimeFigureOut">
              <a:rPr lang="en-US" smtClean="0"/>
              <a:t>11/23/2021</a:t>
            </a:fld>
            <a:endParaRPr lang="en-US"/>
          </a:p>
        </p:txBody>
      </p:sp>
      <p:sp>
        <p:nvSpPr>
          <p:cNvPr id="5" name="Footer Placeholder 4">
            <a:extLst>
              <a:ext uri="{FF2B5EF4-FFF2-40B4-BE49-F238E27FC236}">
                <a16:creationId xmlns:a16="http://schemas.microsoft.com/office/drawing/2014/main" id="{1BE31947-4861-4AB0-AA3D-041CE0C96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940C11-73C9-4331-8E5B-D218DBBDB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A2352-643C-4F2B-932E-71BA22EF2422}" type="slidenum">
              <a:rPr lang="en-US" smtClean="0"/>
              <a:t>‹#›</a:t>
            </a:fld>
            <a:endParaRPr lang="en-US"/>
          </a:p>
        </p:txBody>
      </p:sp>
    </p:spTree>
    <p:extLst>
      <p:ext uri="{BB962C8B-B14F-4D97-AF65-F5344CB8AC3E}">
        <p14:creationId xmlns:p14="http://schemas.microsoft.com/office/powerpoint/2010/main" val="241315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68BA8-AFC4-4820-A66F-3BE95D572207}"/>
              </a:ext>
            </a:extLst>
          </p:cNvPr>
          <p:cNvSpPr>
            <a:spLocks noGrp="1"/>
          </p:cNvSpPr>
          <p:nvPr>
            <p:ph type="title"/>
          </p:nvPr>
        </p:nvSpPr>
        <p:spPr>
          <a:xfrm>
            <a:off x="838200" y="365125"/>
            <a:ext cx="10515600" cy="857185"/>
          </a:xfrm>
        </p:spPr>
        <p:txBody>
          <a:bodyPr>
            <a:normAutofit/>
          </a:bodyPr>
          <a:lstStyle/>
          <a:p>
            <a:r>
              <a:rPr lang="en-US" sz="3200" dirty="0"/>
              <a:t>Appropriate Use Criteria for Advanced Diagnostic Imaging</a:t>
            </a:r>
          </a:p>
        </p:txBody>
      </p:sp>
      <p:sp>
        <p:nvSpPr>
          <p:cNvPr id="5" name="Content Placeholder 4">
            <a:extLst>
              <a:ext uri="{FF2B5EF4-FFF2-40B4-BE49-F238E27FC236}">
                <a16:creationId xmlns:a16="http://schemas.microsoft.com/office/drawing/2014/main" id="{C96D49EE-E075-4D6E-9322-638E923BCD2F}"/>
              </a:ext>
            </a:extLst>
          </p:cNvPr>
          <p:cNvSpPr>
            <a:spLocks noGrp="1"/>
          </p:cNvSpPr>
          <p:nvPr>
            <p:ph idx="1"/>
          </p:nvPr>
        </p:nvSpPr>
        <p:spPr>
          <a:xfrm>
            <a:off x="838200" y="1283516"/>
            <a:ext cx="10515600" cy="4893447"/>
          </a:xfrm>
        </p:spPr>
        <p:txBody>
          <a:bodyPr/>
          <a:lstStyle/>
          <a:p>
            <a:pPr algn="l"/>
            <a:endParaRPr lang="en-US" sz="1800" b="0" i="0" u="none" strike="noStrike" baseline="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D</a:t>
            </a:r>
            <a:r>
              <a:rPr lang="en-US" sz="1800" b="0" i="0" u="none" strike="noStrike" baseline="0" dirty="0">
                <a:solidFill>
                  <a:srgbClr val="000000"/>
                </a:solidFill>
                <a:latin typeface="Calibri" panose="020F0502020204030204" pitchFamily="34" charset="0"/>
              </a:rPr>
              <a:t>ue to the federal Protecting Access to Medicare Act (PAMA) of 2014, CMS has mandated an initiative nationally to link advanced imaging to appropriate indications for use. Effective January 1, 2021, CMS will require that the provider’s order meet criteria for appropriate use of specific imaging tests including </a:t>
            </a:r>
            <a:r>
              <a:rPr lang="en-US" sz="1800" b="1" i="0" u="none" strike="noStrike" baseline="0" dirty="0">
                <a:solidFill>
                  <a:srgbClr val="000000"/>
                </a:solidFill>
                <a:latin typeface="Calibri" panose="020F0502020204030204" pitchFamily="34" charset="0"/>
              </a:rPr>
              <a:t>CT, MRI, PET and NM studies</a:t>
            </a:r>
            <a:r>
              <a:rPr lang="en-US" sz="1800" b="0" i="0" u="none" strike="noStrike" baseline="0" dirty="0">
                <a:solidFill>
                  <a:srgbClr val="000000"/>
                </a:solidFill>
                <a:latin typeface="Calibri" panose="020F0502020204030204" pitchFamily="34" charset="0"/>
              </a:rPr>
              <a:t>. </a:t>
            </a:r>
          </a:p>
          <a:p>
            <a:r>
              <a:rPr lang="en-US" sz="1800" u="sng" dirty="0">
                <a:solidFill>
                  <a:srgbClr val="000000"/>
                </a:solidFill>
                <a:latin typeface="Calibri" panose="020F0502020204030204" pitchFamily="34" charset="0"/>
              </a:rPr>
              <a:t>This requirement was moved to be effective January 1, 2022</a:t>
            </a:r>
          </a:p>
          <a:p>
            <a:r>
              <a:rPr lang="en-US" sz="1800" dirty="0"/>
              <a:t>This applies to Ambulatory and Hospital Outpatient departments, including ED</a:t>
            </a:r>
          </a:p>
          <a:p>
            <a:r>
              <a:rPr lang="en-US" sz="1800" dirty="0"/>
              <a:t>We’ll be using a product called </a:t>
            </a:r>
            <a:r>
              <a:rPr lang="en-US" sz="1800" dirty="0" err="1"/>
              <a:t>CareSelect</a:t>
            </a:r>
            <a:r>
              <a:rPr lang="en-US" sz="1800" dirty="0"/>
              <a:t> for the appropriateness decision support</a:t>
            </a:r>
          </a:p>
          <a:p>
            <a:r>
              <a:rPr lang="en-US" sz="1800" dirty="0"/>
              <a:t>This will also affect external providers entering OP orders electronically through Meditech</a:t>
            </a:r>
          </a:p>
          <a:p>
            <a:r>
              <a:rPr lang="en-US" sz="1800" dirty="0"/>
              <a:t>Paper orders faxed to centralized scheduling will need to have a reason for exam included</a:t>
            </a:r>
          </a:p>
        </p:txBody>
      </p:sp>
    </p:spTree>
    <p:extLst>
      <p:ext uri="{BB962C8B-B14F-4D97-AF65-F5344CB8AC3E}">
        <p14:creationId xmlns:p14="http://schemas.microsoft.com/office/powerpoint/2010/main" val="270968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F460FEEA-15E3-4B8A-B18E-A711D9ED1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852" y="697584"/>
            <a:ext cx="10520313" cy="5627802"/>
          </a:xfrm>
        </p:spPr>
      </p:pic>
    </p:spTree>
    <p:extLst>
      <p:ext uri="{BB962C8B-B14F-4D97-AF65-F5344CB8AC3E}">
        <p14:creationId xmlns:p14="http://schemas.microsoft.com/office/powerpoint/2010/main" val="305074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301AAF62-5ED6-4635-9440-6D21D9C71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423" y="555585"/>
            <a:ext cx="10486663" cy="5822066"/>
          </a:xfrm>
        </p:spPr>
      </p:pic>
    </p:spTree>
    <p:extLst>
      <p:ext uri="{BB962C8B-B14F-4D97-AF65-F5344CB8AC3E}">
        <p14:creationId xmlns:p14="http://schemas.microsoft.com/office/powerpoint/2010/main" val="16875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raphical user interface&#10;&#10;Description automatically generated">
            <a:extLst>
              <a:ext uri="{FF2B5EF4-FFF2-40B4-BE49-F238E27FC236}">
                <a16:creationId xmlns:a16="http://schemas.microsoft.com/office/drawing/2014/main" id="{9B26C44B-E3B3-4964-A0AD-A32350EB63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749" y="763572"/>
            <a:ext cx="7487372" cy="5467546"/>
          </a:xfrm>
        </p:spPr>
      </p:pic>
      <p:sp>
        <p:nvSpPr>
          <p:cNvPr id="7" name="Text Placeholder 6">
            <a:extLst>
              <a:ext uri="{FF2B5EF4-FFF2-40B4-BE49-F238E27FC236}">
                <a16:creationId xmlns:a16="http://schemas.microsoft.com/office/drawing/2014/main" id="{6CEEE1F0-624A-4096-8510-B74C8564E204}"/>
              </a:ext>
            </a:extLst>
          </p:cNvPr>
          <p:cNvSpPr>
            <a:spLocks noGrp="1"/>
          </p:cNvSpPr>
          <p:nvPr>
            <p:ph type="body" sz="half" idx="2"/>
          </p:nvPr>
        </p:nvSpPr>
        <p:spPr>
          <a:xfrm>
            <a:off x="7989014" y="1408796"/>
            <a:ext cx="4030161" cy="3811588"/>
          </a:xfrm>
        </p:spPr>
        <p:txBody>
          <a:bodyPr/>
          <a:lstStyle/>
          <a:p>
            <a:pPr marL="285750" indent="-285750">
              <a:buFont typeface="Arial" panose="020B0604020202020204" pitchFamily="34" charset="0"/>
              <a:buChar char="•"/>
            </a:pPr>
            <a:r>
              <a:rPr lang="en-US" sz="1800" dirty="0"/>
              <a:t>Scores:</a:t>
            </a:r>
          </a:p>
          <a:p>
            <a:pPr marL="742950" lvl="1" indent="-285750">
              <a:buFont typeface="Arial" panose="020B0604020202020204" pitchFamily="34" charset="0"/>
              <a:buChar char="•"/>
            </a:pPr>
            <a:r>
              <a:rPr lang="en-US" sz="1600" dirty="0"/>
              <a:t>Scores are based on reason for exam selected, patients age, sex, cost and relative radiation levels</a:t>
            </a:r>
          </a:p>
          <a:p>
            <a:pPr marL="742950" lvl="1" indent="-285750">
              <a:buFont typeface="Arial" panose="020B0604020202020204" pitchFamily="34" charset="0"/>
              <a:buChar char="•"/>
            </a:pPr>
            <a:r>
              <a:rPr lang="en-US" sz="1600" dirty="0"/>
              <a:t>Green (7-9) indicates appropriate use</a:t>
            </a:r>
          </a:p>
          <a:p>
            <a:pPr marL="742950" lvl="1" indent="-285750">
              <a:buFont typeface="Arial" panose="020B0604020202020204" pitchFamily="34" charset="0"/>
              <a:buChar char="•"/>
            </a:pPr>
            <a:r>
              <a:rPr lang="en-US" sz="1600" dirty="0"/>
              <a:t>Yellow (4-6) indicates neither appropriate or nor inappropriate</a:t>
            </a:r>
          </a:p>
          <a:p>
            <a:pPr marL="742950" lvl="1" indent="-285750">
              <a:buFont typeface="Arial" panose="020B0604020202020204" pitchFamily="34" charset="0"/>
              <a:buChar char="•"/>
            </a:pPr>
            <a:r>
              <a:rPr lang="en-US" sz="1600" dirty="0"/>
              <a:t>Red (1-3) indicates not appropriate</a:t>
            </a:r>
          </a:p>
        </p:txBody>
      </p:sp>
    </p:spTree>
    <p:extLst>
      <p:ext uri="{BB962C8B-B14F-4D97-AF65-F5344CB8AC3E}">
        <p14:creationId xmlns:p14="http://schemas.microsoft.com/office/powerpoint/2010/main" val="285443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A890AE07-F8DB-4F16-96E3-CB4154555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266" y="820132"/>
            <a:ext cx="10218656" cy="5608948"/>
          </a:xfrm>
        </p:spPr>
      </p:pic>
    </p:spTree>
    <p:extLst>
      <p:ext uri="{BB962C8B-B14F-4D97-AF65-F5344CB8AC3E}">
        <p14:creationId xmlns:p14="http://schemas.microsoft.com/office/powerpoint/2010/main" val="77620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raphical user interface&#10;&#10;Description automatically generated">
            <a:extLst>
              <a:ext uri="{FF2B5EF4-FFF2-40B4-BE49-F238E27FC236}">
                <a16:creationId xmlns:a16="http://schemas.microsoft.com/office/drawing/2014/main" id="{39339131-DE6F-4692-8EF0-8F6A7008C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124" y="578734"/>
            <a:ext cx="10532962" cy="5949388"/>
          </a:xfrm>
        </p:spPr>
      </p:pic>
    </p:spTree>
    <p:extLst>
      <p:ext uri="{BB962C8B-B14F-4D97-AF65-F5344CB8AC3E}">
        <p14:creationId xmlns:p14="http://schemas.microsoft.com/office/powerpoint/2010/main" val="76890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F5E1D7DC-EBB1-433F-81EA-6947F5718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309" y="497711"/>
            <a:ext cx="11076971" cy="6018836"/>
          </a:xfrm>
        </p:spPr>
      </p:pic>
    </p:spTree>
    <p:extLst>
      <p:ext uri="{BB962C8B-B14F-4D97-AF65-F5344CB8AC3E}">
        <p14:creationId xmlns:p14="http://schemas.microsoft.com/office/powerpoint/2010/main" val="1913934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0ED67B366695488D802C6265BEF368" ma:contentTypeVersion="9" ma:contentTypeDescription="Create a new document." ma:contentTypeScope="" ma:versionID="2f863a19bdb7488ba003776e8b04a009">
  <xsd:schema xmlns:xsd="http://www.w3.org/2001/XMLSchema" xmlns:xs="http://www.w3.org/2001/XMLSchema" xmlns:p="http://schemas.microsoft.com/office/2006/metadata/properties" xmlns:ns2="7ad0ada0-34d0-496c-b8d3-ebc38cca4a8d" xmlns:ns3="52ba8a54-2a02-4b15-adeb-7aac11ed7949" targetNamespace="http://schemas.microsoft.com/office/2006/metadata/properties" ma:root="true" ma:fieldsID="4beb806006c475063db140ee0d234bb2" ns2:_="" ns3:_="">
    <xsd:import namespace="7ad0ada0-34d0-496c-b8d3-ebc38cca4a8d"/>
    <xsd:import namespace="52ba8a54-2a02-4b15-adeb-7aac11ed794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d0ada0-34d0-496c-b8d3-ebc38cca4a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2ba8a54-2a02-4b15-adeb-7aac11ed794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36570F-7811-4B0F-82B7-94CF180CCA7B}"/>
</file>

<file path=customXml/itemProps2.xml><?xml version="1.0" encoding="utf-8"?>
<ds:datastoreItem xmlns:ds="http://schemas.openxmlformats.org/officeDocument/2006/customXml" ds:itemID="{6C2F39D8-5E0F-4465-9A17-A8406BC5EC04}"/>
</file>

<file path=customXml/itemProps3.xml><?xml version="1.0" encoding="utf-8"?>
<ds:datastoreItem xmlns:ds="http://schemas.openxmlformats.org/officeDocument/2006/customXml" ds:itemID="{1F59ABD7-5116-4E09-9713-10983139521C}"/>
</file>

<file path=docProps/app.xml><?xml version="1.0" encoding="utf-8"?>
<Properties xmlns="http://schemas.openxmlformats.org/officeDocument/2006/extended-properties" xmlns:vt="http://schemas.openxmlformats.org/officeDocument/2006/docPropsVTypes">
  <TotalTime>150</TotalTime>
  <Words>176</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Appropriate Use Criteria for Advanced Diagnostic Imaging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Appropriate Use Criteria for Advanced Diagnostic Imaging</dc:title>
  <dc:creator>Brenda Sexson</dc:creator>
  <cp:lastModifiedBy>Brenda Sexson</cp:lastModifiedBy>
  <cp:revision>2</cp:revision>
  <dcterms:created xsi:type="dcterms:W3CDTF">2021-11-23T11:14:15Z</dcterms:created>
  <dcterms:modified xsi:type="dcterms:W3CDTF">2021-11-23T15:28:09Z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0x0101002E0ED67B366695488D802C6265BEF368</vt:lpwstr>
  </property>
</Properties>
</file>