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 id="262" r:id="rId5"/>
    <p:sldId id="263" r:id="rId6"/>
    <p:sldId id="264" r:id="rId7"/>
    <p:sldId id="266" r:id="rId8"/>
    <p:sldId id="267" r:id="rId9"/>
    <p:sldId id="268" r:id="rId10"/>
    <p:sldId id="295" r:id="rId11"/>
    <p:sldId id="269" r:id="rId12"/>
    <p:sldId id="270" r:id="rId13"/>
    <p:sldId id="273" r:id="rId14"/>
    <p:sldId id="272" r:id="rId15"/>
    <p:sldId id="296" r:id="rId16"/>
    <p:sldId id="275" r:id="rId17"/>
    <p:sldId id="297" r:id="rId18"/>
    <p:sldId id="277" r:id="rId19"/>
    <p:sldId id="298" r:id="rId20"/>
    <p:sldId id="299" r:id="rId21"/>
    <p:sldId id="280" r:id="rId22"/>
    <p:sldId id="278" r:id="rId23"/>
    <p:sldId id="305" r:id="rId24"/>
    <p:sldId id="306" r:id="rId25"/>
    <p:sldId id="307" r:id="rId26"/>
    <p:sldId id="311" r:id="rId27"/>
    <p:sldId id="308" r:id="rId28"/>
    <p:sldId id="309" r:id="rId29"/>
    <p:sldId id="310" r:id="rId30"/>
    <p:sldId id="312" r:id="rId31"/>
    <p:sldId id="304" r:id="rId32"/>
    <p:sldId id="303" r:id="rId33"/>
    <p:sldId id="287" r:id="rId34"/>
    <p:sldId id="288" r:id="rId35"/>
    <p:sldId id="301" r:id="rId36"/>
    <p:sldId id="289" r:id="rId37"/>
    <p:sldId id="300"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snapToObjects="1">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74663-85DF-5649-AE0D-B08FF11F1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25EA01-9B58-324E-A49B-0EEAD3A512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CDB03F-82D9-6B46-9B0F-1D8B8CD0271B}"/>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5" name="Footer Placeholder 4">
            <a:extLst>
              <a:ext uri="{FF2B5EF4-FFF2-40B4-BE49-F238E27FC236}">
                <a16:creationId xmlns:a16="http://schemas.microsoft.com/office/drawing/2014/main" id="{0F216EBA-7204-A844-8660-2FB3A3CE61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D3C61-BE61-8549-B61B-52E48E9C899E}"/>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323346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3F4E3-D5AD-7F4A-9C93-73EC074005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30533-C844-8141-B5AF-37492AC0D5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1AA6E-E89C-5E41-847C-67D5FD2951C2}"/>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5" name="Footer Placeholder 4">
            <a:extLst>
              <a:ext uri="{FF2B5EF4-FFF2-40B4-BE49-F238E27FC236}">
                <a16:creationId xmlns:a16="http://schemas.microsoft.com/office/drawing/2014/main" id="{44EFAF8B-A556-FD45-8C1A-8FF65DF857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3E32F-4D0C-F44B-B990-8209775ED590}"/>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1596222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BB61C-89C7-3C4A-9DF3-7DCF71114E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51C077-4AEB-C34E-8752-5DFE7D1942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3033B-696B-9449-91BD-F84D4FEC003F}"/>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5" name="Footer Placeholder 4">
            <a:extLst>
              <a:ext uri="{FF2B5EF4-FFF2-40B4-BE49-F238E27FC236}">
                <a16:creationId xmlns:a16="http://schemas.microsoft.com/office/drawing/2014/main" id="{F199EB4B-5BBA-7B41-A651-E59A8D4F8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CD6BC-3FFF-8544-BF73-B493F2A7A11A}"/>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369653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4609-DF73-C340-B123-BC2C4DBD5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A4A2FC-BA10-4C4A-A6B1-871749E8FF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B1A57-957C-0848-AB2A-8E6A86BAF2C4}"/>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5" name="Footer Placeholder 4">
            <a:extLst>
              <a:ext uri="{FF2B5EF4-FFF2-40B4-BE49-F238E27FC236}">
                <a16:creationId xmlns:a16="http://schemas.microsoft.com/office/drawing/2014/main" id="{A48B87A5-ECA3-D24B-BC89-E2DC2585A9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FF030-0A64-0A4C-B3F9-0C0F079C5703}"/>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229146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597C8-C0CE-E74C-8FFF-B7071C0AAE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1AB946-192C-434C-9F14-25AD2315E6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C6299-44C7-1D40-B7A6-0B5C25CFB5AA}"/>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5" name="Footer Placeholder 4">
            <a:extLst>
              <a:ext uri="{FF2B5EF4-FFF2-40B4-BE49-F238E27FC236}">
                <a16:creationId xmlns:a16="http://schemas.microsoft.com/office/drawing/2014/main" id="{F3392B4D-F753-D54B-A62D-4E07FC5FF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6AD8B3-8310-9940-91E0-2E7F65D12BC5}"/>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149093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6466-B39F-3844-A482-0A956A9F99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B055CB-8307-E94C-87A7-07CFFA9F36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81E477-E489-E046-AD25-17F14F686B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97485A-7064-AF4F-94EF-1BC528A76179}"/>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6" name="Footer Placeholder 5">
            <a:extLst>
              <a:ext uri="{FF2B5EF4-FFF2-40B4-BE49-F238E27FC236}">
                <a16:creationId xmlns:a16="http://schemas.microsoft.com/office/drawing/2014/main" id="{86C83041-847E-6545-9196-EAA2DCAAC3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BFEECA-DA26-A946-9B3B-EC84544C3E96}"/>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360212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8416-76DF-6F4C-95FA-99D76830D3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029F06-7EEB-994E-98E9-AE0AFEB701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7DBF13-AC3D-7749-8AB5-170C08200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F1011A-C49A-8643-A1D7-93282F905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0B824C-BEC5-F64A-A793-DC0A9A10D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637FB8-FC5A-1D41-AB76-1AFAE770CE38}"/>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8" name="Footer Placeholder 7">
            <a:extLst>
              <a:ext uri="{FF2B5EF4-FFF2-40B4-BE49-F238E27FC236}">
                <a16:creationId xmlns:a16="http://schemas.microsoft.com/office/drawing/2014/main" id="{A2FF3181-117F-A843-955A-185E0E59BF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7CF7F1-8795-9847-95A5-E4775EF9738E}"/>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31903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DDE85-2C73-4D45-B591-51DF3F99AF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43BBA62-ED02-E943-A30B-F949BF8C3AE1}"/>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4" name="Footer Placeholder 3">
            <a:extLst>
              <a:ext uri="{FF2B5EF4-FFF2-40B4-BE49-F238E27FC236}">
                <a16:creationId xmlns:a16="http://schemas.microsoft.com/office/drawing/2014/main" id="{27F15482-D687-FF47-B182-0AD2F220B4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CDF479-A701-374D-A501-A56E49179B95}"/>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3508788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1D327B-6605-1B4E-A25B-4BB05F3ED200}"/>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3" name="Footer Placeholder 2">
            <a:extLst>
              <a:ext uri="{FF2B5EF4-FFF2-40B4-BE49-F238E27FC236}">
                <a16:creationId xmlns:a16="http://schemas.microsoft.com/office/drawing/2014/main" id="{F62E6006-A01D-5B45-BE4E-754EAA996A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D2F96E-C0D8-8A44-BEDB-E80D55EEB603}"/>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578999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F63D-DBEC-4942-A30D-C8B8000C26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AABB9E-5AC6-C948-940D-E8847AD90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02C08C-B141-1141-B0F5-DA9839BFB0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2E645-49E4-8542-8A12-4205366DD6E1}"/>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6" name="Footer Placeholder 5">
            <a:extLst>
              <a:ext uri="{FF2B5EF4-FFF2-40B4-BE49-F238E27FC236}">
                <a16:creationId xmlns:a16="http://schemas.microsoft.com/office/drawing/2014/main" id="{7D22C0DC-9D0B-F34B-A813-2180728FD1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67AB2-02AF-7C46-80D8-22B6F71CF10B}"/>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30266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09A2-2D85-6E4C-98C8-CAAB73F589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2075E0-AEAF-3D4B-A2D9-041A4448D0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340D3A-3DCB-5844-87F9-9092D1B2DB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9F9A7-AC62-FD4D-A42B-D12EBE8D5267}"/>
              </a:ext>
            </a:extLst>
          </p:cNvPr>
          <p:cNvSpPr>
            <a:spLocks noGrp="1"/>
          </p:cNvSpPr>
          <p:nvPr>
            <p:ph type="dt" sz="half" idx="10"/>
          </p:nvPr>
        </p:nvSpPr>
        <p:spPr/>
        <p:txBody>
          <a:bodyPr/>
          <a:lstStyle/>
          <a:p>
            <a:fld id="{D6467B7E-9028-BB44-A4EB-77147CDED2C4}" type="datetimeFigureOut">
              <a:rPr lang="en-US" smtClean="0"/>
              <a:t>5/11/21</a:t>
            </a:fld>
            <a:endParaRPr lang="en-US"/>
          </a:p>
        </p:txBody>
      </p:sp>
      <p:sp>
        <p:nvSpPr>
          <p:cNvPr id="6" name="Footer Placeholder 5">
            <a:extLst>
              <a:ext uri="{FF2B5EF4-FFF2-40B4-BE49-F238E27FC236}">
                <a16:creationId xmlns:a16="http://schemas.microsoft.com/office/drawing/2014/main" id="{2784FE60-FCDF-284E-8027-D69FDE794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729C4-3336-664F-9B41-8A1FE9E7DE59}"/>
              </a:ext>
            </a:extLst>
          </p:cNvPr>
          <p:cNvSpPr>
            <a:spLocks noGrp="1"/>
          </p:cNvSpPr>
          <p:nvPr>
            <p:ph type="sldNum" sz="quarter" idx="12"/>
          </p:nvPr>
        </p:nvSpPr>
        <p:spPr/>
        <p:txBody>
          <a:bodyPr/>
          <a:lstStyle/>
          <a:p>
            <a:fld id="{176BE259-B958-D14C-98EC-BEC14F09D688}" type="slidenum">
              <a:rPr lang="en-US" smtClean="0"/>
              <a:t>‹#›</a:t>
            </a:fld>
            <a:endParaRPr lang="en-US"/>
          </a:p>
        </p:txBody>
      </p:sp>
    </p:spTree>
    <p:extLst>
      <p:ext uri="{BB962C8B-B14F-4D97-AF65-F5344CB8AC3E}">
        <p14:creationId xmlns:p14="http://schemas.microsoft.com/office/powerpoint/2010/main" val="2845308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036E4-46FD-B84D-A36D-56DA29973E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79C9C-9455-8C48-8D07-9DAA456C96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4B9355-3384-A449-A1A6-B5F0F15C5D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67B7E-9028-BB44-A4EB-77147CDED2C4}" type="datetimeFigureOut">
              <a:rPr lang="en-US" smtClean="0"/>
              <a:t>5/11/21</a:t>
            </a:fld>
            <a:endParaRPr lang="en-US"/>
          </a:p>
        </p:txBody>
      </p:sp>
      <p:sp>
        <p:nvSpPr>
          <p:cNvPr id="5" name="Footer Placeholder 4">
            <a:extLst>
              <a:ext uri="{FF2B5EF4-FFF2-40B4-BE49-F238E27FC236}">
                <a16:creationId xmlns:a16="http://schemas.microsoft.com/office/drawing/2014/main" id="{51369135-BA86-9242-85E8-99F795030A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BC2F81-5E27-784B-9624-3B9748F31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6BE259-B958-D14C-98EC-BEC14F09D688}" type="slidenum">
              <a:rPr lang="en-US" smtClean="0"/>
              <a:t>‹#›</a:t>
            </a:fld>
            <a:endParaRPr lang="en-US"/>
          </a:p>
        </p:txBody>
      </p:sp>
    </p:spTree>
    <p:extLst>
      <p:ext uri="{BB962C8B-B14F-4D97-AF65-F5344CB8AC3E}">
        <p14:creationId xmlns:p14="http://schemas.microsoft.com/office/powerpoint/2010/main" val="159067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40.jpeg"/></Relationships>
</file>

<file path=ppt/slides/_rels/slide2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37.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ACBE6-3C30-AF44-A35D-D4A4965D7355}"/>
              </a:ext>
            </a:extLst>
          </p:cNvPr>
          <p:cNvSpPr>
            <a:spLocks noGrp="1"/>
          </p:cNvSpPr>
          <p:nvPr>
            <p:ph type="ctrTitle"/>
          </p:nvPr>
        </p:nvSpPr>
        <p:spPr>
          <a:xfrm>
            <a:off x="1388853" y="2941847"/>
            <a:ext cx="9414294" cy="974305"/>
          </a:xfrm>
        </p:spPr>
        <p:txBody>
          <a:bodyPr>
            <a:normAutofit/>
          </a:bodyPr>
          <a:lstStyle/>
          <a:p>
            <a:r>
              <a:rPr lang="en-US" dirty="0"/>
              <a:t>24v to Control Board Cable</a:t>
            </a:r>
          </a:p>
        </p:txBody>
      </p:sp>
    </p:spTree>
    <p:extLst>
      <p:ext uri="{BB962C8B-B14F-4D97-AF65-F5344CB8AC3E}">
        <p14:creationId xmlns:p14="http://schemas.microsoft.com/office/powerpoint/2010/main" val="235247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measuring stick&#10;&#10;Description automatically generated">
            <a:extLst>
              <a:ext uri="{FF2B5EF4-FFF2-40B4-BE49-F238E27FC236}">
                <a16:creationId xmlns:a16="http://schemas.microsoft.com/office/drawing/2014/main" id="{685A9093-3FB7-B249-9647-26BAC312A9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138873" y="-343157"/>
            <a:ext cx="5914253" cy="7885671"/>
          </a:xfrm>
          <a:prstGeom prst="rect">
            <a:avLst/>
          </a:prstGeom>
        </p:spPr>
      </p:pic>
      <p:sp>
        <p:nvSpPr>
          <p:cNvPr id="4" name="TextBox 3">
            <a:extLst>
              <a:ext uri="{FF2B5EF4-FFF2-40B4-BE49-F238E27FC236}">
                <a16:creationId xmlns:a16="http://schemas.microsoft.com/office/drawing/2014/main" id="{7A04FB93-E31B-1546-9C9B-14AA190E468D}"/>
              </a:ext>
            </a:extLst>
          </p:cNvPr>
          <p:cNvSpPr txBox="1"/>
          <p:nvPr/>
        </p:nvSpPr>
        <p:spPr>
          <a:xfrm>
            <a:off x="2932386" y="276481"/>
            <a:ext cx="6327228" cy="276999"/>
          </a:xfrm>
          <a:prstGeom prst="rect">
            <a:avLst/>
          </a:prstGeom>
          <a:noFill/>
        </p:spPr>
        <p:txBody>
          <a:bodyPr wrap="square" rtlCol="0">
            <a:spAutoFit/>
          </a:bodyPr>
          <a:lstStyle/>
          <a:p>
            <a:pPr algn="ctr"/>
            <a:r>
              <a:rPr lang="en-US" sz="1200" dirty="0"/>
              <a:t>Measure out and cut two length of 6.4mm adhesive shrink tube each .75 inches long.</a:t>
            </a:r>
          </a:p>
        </p:txBody>
      </p:sp>
    </p:spTree>
    <p:extLst>
      <p:ext uri="{BB962C8B-B14F-4D97-AF65-F5344CB8AC3E}">
        <p14:creationId xmlns:p14="http://schemas.microsoft.com/office/powerpoint/2010/main" val="66413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indoor, device, measuring stick&#10;&#10;Description automatically generated">
            <a:extLst>
              <a:ext uri="{FF2B5EF4-FFF2-40B4-BE49-F238E27FC236}">
                <a16:creationId xmlns:a16="http://schemas.microsoft.com/office/drawing/2014/main" id="{B5C011BB-52AF-B541-A3EB-6F26BAF128A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07964" y="849783"/>
            <a:ext cx="4372748" cy="5830330"/>
          </a:xfrm>
          <a:prstGeom prst="rect">
            <a:avLst/>
          </a:prstGeom>
        </p:spPr>
      </p:pic>
      <p:pic>
        <p:nvPicPr>
          <p:cNvPr id="7" name="Picture 6">
            <a:extLst>
              <a:ext uri="{FF2B5EF4-FFF2-40B4-BE49-F238E27FC236}">
                <a16:creationId xmlns:a16="http://schemas.microsoft.com/office/drawing/2014/main" id="{3A18B297-90C4-B44C-AA03-8110EE06BF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6911292" y="849782"/>
            <a:ext cx="4372748" cy="5830331"/>
          </a:xfrm>
          <a:prstGeom prst="rect">
            <a:avLst/>
          </a:prstGeom>
        </p:spPr>
      </p:pic>
      <p:sp>
        <p:nvSpPr>
          <p:cNvPr id="4" name="TextBox 3">
            <a:extLst>
              <a:ext uri="{FF2B5EF4-FFF2-40B4-BE49-F238E27FC236}">
                <a16:creationId xmlns:a16="http://schemas.microsoft.com/office/drawing/2014/main" id="{677A2885-3E22-C54F-AE19-7A24E8A4C45A}"/>
              </a:ext>
            </a:extLst>
          </p:cNvPr>
          <p:cNvSpPr txBox="1"/>
          <p:nvPr/>
        </p:nvSpPr>
        <p:spPr>
          <a:xfrm>
            <a:off x="1077310" y="715472"/>
            <a:ext cx="10037379" cy="461665"/>
          </a:xfrm>
          <a:prstGeom prst="rect">
            <a:avLst/>
          </a:prstGeom>
          <a:noFill/>
        </p:spPr>
        <p:txBody>
          <a:bodyPr wrap="square" rtlCol="0">
            <a:spAutoFit/>
          </a:bodyPr>
          <a:lstStyle/>
          <a:p>
            <a:pPr algn="ctr"/>
            <a:r>
              <a:rPr lang="en-US" sz="1200" dirty="0"/>
              <a:t>Put on one of the pieces of the shrink tube onto the end of the metal braid where the wires sticking out measured 6.5 inches. Place the shrink tube such that the metal braid ends midway through it. The wires should now measure 6.25 inches long. Apply the heat gun to the shrink tube. </a:t>
            </a:r>
          </a:p>
        </p:txBody>
      </p:sp>
    </p:spTree>
    <p:extLst>
      <p:ext uri="{BB962C8B-B14F-4D97-AF65-F5344CB8AC3E}">
        <p14:creationId xmlns:p14="http://schemas.microsoft.com/office/powerpoint/2010/main" val="4246645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11BE3FA7-0D70-4431-814F-D8C40576EA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icture containing tool, broom&#10;&#10;Description automatically generated">
            <a:extLst>
              <a:ext uri="{FF2B5EF4-FFF2-40B4-BE49-F238E27FC236}">
                <a16:creationId xmlns:a16="http://schemas.microsoft.com/office/drawing/2014/main" id="{32581F5C-46A5-2B4F-879A-A2364C49539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253434" y="1183416"/>
            <a:ext cx="4493226" cy="5990968"/>
          </a:xfrm>
          <a:prstGeom prst="rect">
            <a:avLst/>
          </a:prstGeom>
        </p:spPr>
      </p:pic>
      <p:pic>
        <p:nvPicPr>
          <p:cNvPr id="4" name="Picture 3">
            <a:extLst>
              <a:ext uri="{FF2B5EF4-FFF2-40B4-BE49-F238E27FC236}">
                <a16:creationId xmlns:a16="http://schemas.microsoft.com/office/drawing/2014/main" id="{C79B6F11-123B-1B43-8B4D-DB75ADA108D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998569" y="173689"/>
            <a:ext cx="4688869" cy="6251826"/>
          </a:xfrm>
          <a:prstGeom prst="rect">
            <a:avLst/>
          </a:prstGeom>
        </p:spPr>
      </p:pic>
      <p:sp>
        <p:nvSpPr>
          <p:cNvPr id="5" name="TextBox 4">
            <a:extLst>
              <a:ext uri="{FF2B5EF4-FFF2-40B4-BE49-F238E27FC236}">
                <a16:creationId xmlns:a16="http://schemas.microsoft.com/office/drawing/2014/main" id="{4D9B4424-F0B3-9248-9B9A-43D6B29591CF}"/>
              </a:ext>
            </a:extLst>
          </p:cNvPr>
          <p:cNvSpPr txBox="1"/>
          <p:nvPr/>
        </p:nvSpPr>
        <p:spPr>
          <a:xfrm>
            <a:off x="1114198" y="986695"/>
            <a:ext cx="4771695" cy="646331"/>
          </a:xfrm>
          <a:prstGeom prst="rect">
            <a:avLst/>
          </a:prstGeom>
          <a:noFill/>
        </p:spPr>
        <p:txBody>
          <a:bodyPr wrap="square" rtlCol="0">
            <a:spAutoFit/>
          </a:bodyPr>
          <a:lstStyle/>
          <a:p>
            <a:pPr algn="ctr"/>
            <a:r>
              <a:rPr lang="en-US" sz="1200" dirty="0"/>
              <a:t>Repeat the process on the previous slide on the other end of the metal braid (though the wire does not need to be measured on this end). Thus far, the wire harness should appear as shown on the right.</a:t>
            </a:r>
          </a:p>
        </p:txBody>
      </p:sp>
    </p:spTree>
    <p:extLst>
      <p:ext uri="{BB962C8B-B14F-4D97-AF65-F5344CB8AC3E}">
        <p14:creationId xmlns:p14="http://schemas.microsoft.com/office/powerpoint/2010/main" val="37608826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yellow&#10;&#10;Description automatically generated">
            <a:extLst>
              <a:ext uri="{FF2B5EF4-FFF2-40B4-BE49-F238E27FC236}">
                <a16:creationId xmlns:a16="http://schemas.microsoft.com/office/drawing/2014/main" id="{5507B2A5-17D4-0A49-84BC-72A552D18B7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26836" y="1090309"/>
            <a:ext cx="4160232" cy="5546975"/>
          </a:xfrm>
          <a:prstGeom prst="rect">
            <a:avLst/>
          </a:prstGeom>
        </p:spPr>
      </p:pic>
      <p:pic>
        <p:nvPicPr>
          <p:cNvPr id="11" name="Picture 10">
            <a:extLst>
              <a:ext uri="{FF2B5EF4-FFF2-40B4-BE49-F238E27FC236}">
                <a16:creationId xmlns:a16="http://schemas.microsoft.com/office/drawing/2014/main" id="{CAC2B869-CF3A-D146-9843-CF8B2A28739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6111560" y="1783681"/>
            <a:ext cx="5546975" cy="4160232"/>
          </a:xfrm>
          <a:prstGeom prst="rect">
            <a:avLst/>
          </a:prstGeom>
        </p:spPr>
      </p:pic>
      <p:sp>
        <p:nvSpPr>
          <p:cNvPr id="4" name="TextBox 3">
            <a:extLst>
              <a:ext uri="{FF2B5EF4-FFF2-40B4-BE49-F238E27FC236}">
                <a16:creationId xmlns:a16="http://schemas.microsoft.com/office/drawing/2014/main" id="{5E37B0BF-2F88-024F-823C-45BFB09F75D6}"/>
              </a:ext>
            </a:extLst>
          </p:cNvPr>
          <p:cNvSpPr txBox="1"/>
          <p:nvPr/>
        </p:nvSpPr>
        <p:spPr>
          <a:xfrm>
            <a:off x="3563006" y="475988"/>
            <a:ext cx="5065987" cy="276999"/>
          </a:xfrm>
          <a:prstGeom prst="rect">
            <a:avLst/>
          </a:prstGeom>
          <a:noFill/>
        </p:spPr>
        <p:txBody>
          <a:bodyPr wrap="square" rtlCol="0">
            <a:spAutoFit/>
          </a:bodyPr>
          <a:lstStyle/>
          <a:p>
            <a:pPr algn="ctr"/>
            <a:r>
              <a:rPr lang="en-US" sz="1200" dirty="0"/>
              <a:t>Measure out and cut 17 inches of black 24 </a:t>
            </a:r>
            <a:r>
              <a:rPr lang="en-US" sz="1200" dirty="0" err="1"/>
              <a:t>awg</a:t>
            </a:r>
            <a:r>
              <a:rPr lang="en-US" sz="1200" dirty="0"/>
              <a:t> wires. Strip 3-4mm of one end.</a:t>
            </a:r>
          </a:p>
        </p:txBody>
      </p:sp>
    </p:spTree>
    <p:extLst>
      <p:ext uri="{BB962C8B-B14F-4D97-AF65-F5344CB8AC3E}">
        <p14:creationId xmlns:p14="http://schemas.microsoft.com/office/powerpoint/2010/main" val="348364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2" name="Picture 11" descr="A picture containing indoor, broom&#10;&#10;Description automatically generated">
            <a:extLst>
              <a:ext uri="{FF2B5EF4-FFF2-40B4-BE49-F238E27FC236}">
                <a16:creationId xmlns:a16="http://schemas.microsoft.com/office/drawing/2014/main" id="{59756378-6B19-DF4B-9039-E7F76B42F8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226822" y="1006327"/>
            <a:ext cx="4639099" cy="6185464"/>
          </a:xfrm>
          <a:prstGeom prst="rect">
            <a:avLst/>
          </a:prstGeom>
        </p:spPr>
      </p:pic>
      <p:pic>
        <p:nvPicPr>
          <p:cNvPr id="3" name="Picture 2" descr="A picture containing indoor&#10;&#10;Description automatically generated">
            <a:extLst>
              <a:ext uri="{FF2B5EF4-FFF2-40B4-BE49-F238E27FC236}">
                <a16:creationId xmlns:a16="http://schemas.microsoft.com/office/drawing/2014/main" id="{FBD9B466-2E02-B748-AB32-28AE5F78C8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91220" y="222422"/>
            <a:ext cx="4647140" cy="6196187"/>
          </a:xfrm>
          <a:prstGeom prst="rect">
            <a:avLst/>
          </a:prstGeom>
        </p:spPr>
      </p:pic>
      <p:sp>
        <p:nvSpPr>
          <p:cNvPr id="5" name="TextBox 4">
            <a:extLst>
              <a:ext uri="{FF2B5EF4-FFF2-40B4-BE49-F238E27FC236}">
                <a16:creationId xmlns:a16="http://schemas.microsoft.com/office/drawing/2014/main" id="{90DA2024-4A04-FB42-8581-72032529746B}"/>
              </a:ext>
            </a:extLst>
          </p:cNvPr>
          <p:cNvSpPr txBox="1"/>
          <p:nvPr/>
        </p:nvSpPr>
        <p:spPr>
          <a:xfrm>
            <a:off x="453638" y="693787"/>
            <a:ext cx="6185465" cy="646331"/>
          </a:xfrm>
          <a:prstGeom prst="rect">
            <a:avLst/>
          </a:prstGeom>
          <a:noFill/>
        </p:spPr>
        <p:txBody>
          <a:bodyPr wrap="square" rtlCol="0">
            <a:spAutoFit/>
          </a:bodyPr>
          <a:lstStyle/>
          <a:p>
            <a:pPr algn="ctr"/>
            <a:r>
              <a:rPr lang="en-US" sz="1200" dirty="0"/>
              <a:t>Solder the stripped end of the black wire onto the metal braid near the shrink tube joint where the longer end of the twisted pair sticks out (measured to be 6.25 inches previously). The black wire should be soldered so the that its length runs with that of the metal braid.</a:t>
            </a:r>
          </a:p>
        </p:txBody>
      </p:sp>
    </p:spTree>
    <p:extLst>
      <p:ext uri="{BB962C8B-B14F-4D97-AF65-F5344CB8AC3E}">
        <p14:creationId xmlns:p14="http://schemas.microsoft.com/office/powerpoint/2010/main" val="348677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yellow&#10;&#10;Description automatically generated">
            <a:extLst>
              <a:ext uri="{FF2B5EF4-FFF2-40B4-BE49-F238E27FC236}">
                <a16:creationId xmlns:a16="http://schemas.microsoft.com/office/drawing/2014/main" id="{4C101E8C-7490-064B-AEEB-44A3342DFE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3" name="TextBox 2">
            <a:extLst>
              <a:ext uri="{FF2B5EF4-FFF2-40B4-BE49-F238E27FC236}">
                <a16:creationId xmlns:a16="http://schemas.microsoft.com/office/drawing/2014/main" id="{D6DDD3D1-15E1-9649-8AA2-F1008823C1D0}"/>
              </a:ext>
            </a:extLst>
          </p:cNvPr>
          <p:cNvSpPr txBox="1"/>
          <p:nvPr/>
        </p:nvSpPr>
        <p:spPr>
          <a:xfrm>
            <a:off x="6096000" y="3290500"/>
            <a:ext cx="4724400" cy="276999"/>
          </a:xfrm>
          <a:prstGeom prst="rect">
            <a:avLst/>
          </a:prstGeom>
          <a:noFill/>
        </p:spPr>
        <p:txBody>
          <a:bodyPr wrap="square" rtlCol="0">
            <a:spAutoFit/>
          </a:bodyPr>
          <a:lstStyle/>
          <a:p>
            <a:pPr algn="ctr"/>
            <a:r>
              <a:rPr lang="en-US" sz="1200" dirty="0"/>
              <a:t>Measure out and cut 28 inches of 1/4</a:t>
            </a:r>
            <a:r>
              <a:rPr lang="en-US" sz="1200" baseline="30000" dirty="0"/>
              <a:t>th</a:t>
            </a:r>
            <a:r>
              <a:rPr lang="en-US" sz="1200" dirty="0"/>
              <a:t> plastic braid.</a:t>
            </a:r>
          </a:p>
        </p:txBody>
      </p:sp>
    </p:spTree>
    <p:extLst>
      <p:ext uri="{BB962C8B-B14F-4D97-AF65-F5344CB8AC3E}">
        <p14:creationId xmlns:p14="http://schemas.microsoft.com/office/powerpoint/2010/main" val="4200777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icture containing broom, tool&#10;&#10;Description automatically generated">
            <a:extLst>
              <a:ext uri="{FF2B5EF4-FFF2-40B4-BE49-F238E27FC236}">
                <a16:creationId xmlns:a16="http://schemas.microsoft.com/office/drawing/2014/main" id="{CBA1692E-A4B5-BB41-B009-D1578C68FF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6207211" y="962794"/>
            <a:ext cx="4769710" cy="6359612"/>
          </a:xfrm>
          <a:prstGeom prst="rect">
            <a:avLst/>
          </a:prstGeom>
        </p:spPr>
      </p:pic>
      <p:pic>
        <p:nvPicPr>
          <p:cNvPr id="3" name="Picture 2" descr="A picture containing indoor, dirty&#10;&#10;Description automatically generated">
            <a:extLst>
              <a:ext uri="{FF2B5EF4-FFF2-40B4-BE49-F238E27FC236}">
                <a16:creationId xmlns:a16="http://schemas.microsoft.com/office/drawing/2014/main" id="{AC7A2A0D-3BEC-914A-B9C1-DC8F47FFD60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20129" y="407773"/>
            <a:ext cx="4589762" cy="6119683"/>
          </a:xfrm>
          <a:prstGeom prst="rect">
            <a:avLst/>
          </a:prstGeom>
        </p:spPr>
      </p:pic>
      <p:sp>
        <p:nvSpPr>
          <p:cNvPr id="4" name="TextBox 3">
            <a:extLst>
              <a:ext uri="{FF2B5EF4-FFF2-40B4-BE49-F238E27FC236}">
                <a16:creationId xmlns:a16="http://schemas.microsoft.com/office/drawing/2014/main" id="{C64EC6AD-6AA4-3C4B-ACCF-597DD50E592A}"/>
              </a:ext>
            </a:extLst>
          </p:cNvPr>
          <p:cNvSpPr txBox="1"/>
          <p:nvPr/>
        </p:nvSpPr>
        <p:spPr>
          <a:xfrm>
            <a:off x="5817335" y="623132"/>
            <a:ext cx="5549462" cy="830997"/>
          </a:xfrm>
          <a:prstGeom prst="rect">
            <a:avLst/>
          </a:prstGeom>
          <a:noFill/>
        </p:spPr>
        <p:txBody>
          <a:bodyPr wrap="square" rtlCol="0">
            <a:spAutoFit/>
          </a:bodyPr>
          <a:lstStyle/>
          <a:p>
            <a:pPr algn="ctr"/>
            <a:r>
              <a:rPr lang="en-US" sz="1200" dirty="0"/>
              <a:t>Put the plastic braid onto the wire harness. It is easier if it is put on the end of the harness without the ground wire first. Thread the ground wire through one of the holes in the plastic braid so it appears as shown of the right. The plastic braid should also end midway through the metal shrink tube joint below it.</a:t>
            </a:r>
          </a:p>
        </p:txBody>
      </p:sp>
    </p:spTree>
    <p:extLst>
      <p:ext uri="{BB962C8B-B14F-4D97-AF65-F5344CB8AC3E}">
        <p14:creationId xmlns:p14="http://schemas.microsoft.com/office/powerpoint/2010/main" val="4013487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up of a pen&#10;&#10;Description automatically generated with low confidence">
            <a:extLst>
              <a:ext uri="{FF2B5EF4-FFF2-40B4-BE49-F238E27FC236}">
                <a16:creationId xmlns:a16="http://schemas.microsoft.com/office/drawing/2014/main" id="{8B0A7307-0656-4A4D-994A-09AAAE77C7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329638" y="1076068"/>
            <a:ext cx="4641507" cy="6188676"/>
          </a:xfrm>
          <a:prstGeom prst="rect">
            <a:avLst/>
          </a:prstGeom>
        </p:spPr>
      </p:pic>
      <p:pic>
        <p:nvPicPr>
          <p:cNvPr id="3" name="Picture 2">
            <a:extLst>
              <a:ext uri="{FF2B5EF4-FFF2-40B4-BE49-F238E27FC236}">
                <a16:creationId xmlns:a16="http://schemas.microsoft.com/office/drawing/2014/main" id="{F915D9E3-4703-3C44-918A-EC07CD77237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30996" y="359032"/>
            <a:ext cx="4604951" cy="6139935"/>
          </a:xfrm>
          <a:prstGeom prst="rect">
            <a:avLst/>
          </a:prstGeom>
        </p:spPr>
      </p:pic>
      <p:sp>
        <p:nvSpPr>
          <p:cNvPr id="4" name="TextBox 3">
            <a:extLst>
              <a:ext uri="{FF2B5EF4-FFF2-40B4-BE49-F238E27FC236}">
                <a16:creationId xmlns:a16="http://schemas.microsoft.com/office/drawing/2014/main" id="{A84D5A4E-4584-7742-9308-77D9ABF9EBCE}"/>
              </a:ext>
            </a:extLst>
          </p:cNvPr>
          <p:cNvSpPr txBox="1"/>
          <p:nvPr/>
        </p:nvSpPr>
        <p:spPr>
          <a:xfrm>
            <a:off x="1035128" y="1033035"/>
            <a:ext cx="5549462" cy="461665"/>
          </a:xfrm>
          <a:prstGeom prst="rect">
            <a:avLst/>
          </a:prstGeom>
          <a:noFill/>
        </p:spPr>
        <p:txBody>
          <a:bodyPr wrap="square" rtlCol="0">
            <a:spAutoFit/>
          </a:bodyPr>
          <a:lstStyle/>
          <a:p>
            <a:pPr algn="ctr"/>
            <a:r>
              <a:rPr lang="en-US" sz="1200" dirty="0"/>
              <a:t>The plastic braid should end midway through the metal braid shrink tube joint on the other end of the harness as well.</a:t>
            </a:r>
          </a:p>
        </p:txBody>
      </p:sp>
    </p:spTree>
    <p:extLst>
      <p:ext uri="{BB962C8B-B14F-4D97-AF65-F5344CB8AC3E}">
        <p14:creationId xmlns:p14="http://schemas.microsoft.com/office/powerpoint/2010/main" val="123294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indoor, measuring stick, device&#10;&#10;Description automatically generated">
            <a:extLst>
              <a:ext uri="{FF2B5EF4-FFF2-40B4-BE49-F238E27FC236}">
                <a16:creationId xmlns:a16="http://schemas.microsoft.com/office/drawing/2014/main" id="{5450BC8E-CA51-8B44-9A4F-86A48CCC91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328859" y="128118"/>
            <a:ext cx="5534282" cy="7379043"/>
          </a:xfrm>
          <a:prstGeom prst="rect">
            <a:avLst/>
          </a:prstGeom>
        </p:spPr>
      </p:pic>
      <p:sp>
        <p:nvSpPr>
          <p:cNvPr id="5" name="TextBox 4">
            <a:extLst>
              <a:ext uri="{FF2B5EF4-FFF2-40B4-BE49-F238E27FC236}">
                <a16:creationId xmlns:a16="http://schemas.microsoft.com/office/drawing/2014/main" id="{F930A1B9-EB37-EE4D-A1C7-5CD07B0E4C25}"/>
              </a:ext>
            </a:extLst>
          </p:cNvPr>
          <p:cNvSpPr txBox="1"/>
          <p:nvPr/>
        </p:nvSpPr>
        <p:spPr>
          <a:xfrm>
            <a:off x="1975945" y="467327"/>
            <a:ext cx="8240110" cy="276999"/>
          </a:xfrm>
          <a:prstGeom prst="rect">
            <a:avLst/>
          </a:prstGeom>
          <a:noFill/>
        </p:spPr>
        <p:txBody>
          <a:bodyPr wrap="square" rtlCol="0">
            <a:spAutoFit/>
          </a:bodyPr>
          <a:lstStyle/>
          <a:p>
            <a:pPr algn="ctr"/>
            <a:r>
              <a:rPr lang="en-US" sz="1200" dirty="0"/>
              <a:t>Measure out and cut one length of 12.7mm adhesive shrink tube that is .75in long. </a:t>
            </a:r>
          </a:p>
        </p:txBody>
      </p:sp>
    </p:spTree>
    <p:extLst>
      <p:ext uri="{BB962C8B-B14F-4D97-AF65-F5344CB8AC3E}">
        <p14:creationId xmlns:p14="http://schemas.microsoft.com/office/powerpoint/2010/main" val="587993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10;&#10;Description automatically generated">
            <a:extLst>
              <a:ext uri="{FF2B5EF4-FFF2-40B4-BE49-F238E27FC236}">
                <a16:creationId xmlns:a16="http://schemas.microsoft.com/office/drawing/2014/main" id="{65C00CF3-C30A-774A-AB5C-37048E6BB90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280976" y="92951"/>
            <a:ext cx="5630047" cy="7506729"/>
          </a:xfrm>
          <a:prstGeom prst="rect">
            <a:avLst/>
          </a:prstGeom>
        </p:spPr>
      </p:pic>
      <p:sp>
        <p:nvSpPr>
          <p:cNvPr id="4" name="TextBox 3">
            <a:extLst>
              <a:ext uri="{FF2B5EF4-FFF2-40B4-BE49-F238E27FC236}">
                <a16:creationId xmlns:a16="http://schemas.microsoft.com/office/drawing/2014/main" id="{D6E180FC-F4D4-1346-B889-BB6AB00DF601}"/>
              </a:ext>
            </a:extLst>
          </p:cNvPr>
          <p:cNvSpPr txBox="1"/>
          <p:nvPr/>
        </p:nvSpPr>
        <p:spPr>
          <a:xfrm>
            <a:off x="1975944" y="320183"/>
            <a:ext cx="8240110" cy="461665"/>
          </a:xfrm>
          <a:prstGeom prst="rect">
            <a:avLst/>
          </a:prstGeom>
          <a:noFill/>
        </p:spPr>
        <p:txBody>
          <a:bodyPr wrap="square" rtlCol="0">
            <a:spAutoFit/>
          </a:bodyPr>
          <a:lstStyle/>
          <a:p>
            <a:pPr algn="ctr"/>
            <a:r>
              <a:rPr lang="en-US" sz="1200" dirty="0"/>
              <a:t>Place the piece of shrink tube onto the plastic braid end without the ground wire. The plastic braid should end midway through the piece of shrink tube. Apply the heat gun.</a:t>
            </a:r>
          </a:p>
        </p:txBody>
      </p:sp>
    </p:spTree>
    <p:extLst>
      <p:ext uri="{BB962C8B-B14F-4D97-AF65-F5344CB8AC3E}">
        <p14:creationId xmlns:p14="http://schemas.microsoft.com/office/powerpoint/2010/main" val="3093452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FAF4F5C-6F0B-0E4E-BC87-397B92346E3C}"/>
              </a:ext>
            </a:extLst>
          </p:cNvPr>
          <p:cNvSpPr txBox="1">
            <a:spLocks/>
          </p:cNvSpPr>
          <p:nvPr/>
        </p:nvSpPr>
        <p:spPr>
          <a:xfrm>
            <a:off x="640079" y="6104573"/>
            <a:ext cx="10911840" cy="6400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Materials</a:t>
            </a:r>
          </a:p>
        </p:txBody>
      </p:sp>
      <p:pic>
        <p:nvPicPr>
          <p:cNvPr id="3" name="Picture 2" descr="A picture containing text, indoor, wall, electronics&#10;&#10;Description automatically generated">
            <a:extLst>
              <a:ext uri="{FF2B5EF4-FFF2-40B4-BE49-F238E27FC236}">
                <a16:creationId xmlns:a16="http://schemas.microsoft.com/office/drawing/2014/main" id="{54E6C379-04D9-A944-812A-34EBE081AF9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280975" y="-555281"/>
            <a:ext cx="5630047" cy="7506729"/>
          </a:xfrm>
          <a:prstGeom prst="rect">
            <a:avLst/>
          </a:prstGeom>
        </p:spPr>
      </p:pic>
    </p:spTree>
    <p:extLst>
      <p:ext uri="{BB962C8B-B14F-4D97-AF65-F5344CB8AC3E}">
        <p14:creationId xmlns:p14="http://schemas.microsoft.com/office/powerpoint/2010/main" val="791521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measuring stick, device&#10;&#10;Description automatically generated">
            <a:extLst>
              <a:ext uri="{FF2B5EF4-FFF2-40B4-BE49-F238E27FC236}">
                <a16:creationId xmlns:a16="http://schemas.microsoft.com/office/drawing/2014/main" id="{13338154-A02A-B34E-A23E-229D3A3EB1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250084" y="49415"/>
            <a:ext cx="5691831" cy="7589108"/>
          </a:xfrm>
          <a:prstGeom prst="rect">
            <a:avLst/>
          </a:prstGeom>
        </p:spPr>
      </p:pic>
      <p:sp>
        <p:nvSpPr>
          <p:cNvPr id="6" name="TextBox 5">
            <a:extLst>
              <a:ext uri="{FF2B5EF4-FFF2-40B4-BE49-F238E27FC236}">
                <a16:creationId xmlns:a16="http://schemas.microsoft.com/office/drawing/2014/main" id="{5FA17CF0-4A2C-E446-A2F5-EBDF76B0D866}"/>
              </a:ext>
            </a:extLst>
          </p:cNvPr>
          <p:cNvSpPr txBox="1"/>
          <p:nvPr/>
        </p:nvSpPr>
        <p:spPr>
          <a:xfrm>
            <a:off x="1975945" y="467327"/>
            <a:ext cx="8240110" cy="276999"/>
          </a:xfrm>
          <a:prstGeom prst="rect">
            <a:avLst/>
          </a:prstGeom>
          <a:noFill/>
        </p:spPr>
        <p:txBody>
          <a:bodyPr wrap="square" rtlCol="0">
            <a:spAutoFit/>
          </a:bodyPr>
          <a:lstStyle/>
          <a:p>
            <a:pPr algn="ctr"/>
            <a:r>
              <a:rPr lang="en-US" sz="1200" dirty="0"/>
              <a:t>Measure out and cut one length of 12.7mm adhesive shrink tube that is 1in long. </a:t>
            </a:r>
          </a:p>
        </p:txBody>
      </p:sp>
    </p:spTree>
    <p:extLst>
      <p:ext uri="{BB962C8B-B14F-4D97-AF65-F5344CB8AC3E}">
        <p14:creationId xmlns:p14="http://schemas.microsoft.com/office/powerpoint/2010/main" val="1654816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CA3D02-93AB-6D47-9105-38E0C2500A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157408" y="-103338"/>
            <a:ext cx="5877182" cy="7836243"/>
          </a:xfrm>
          <a:prstGeom prst="rect">
            <a:avLst/>
          </a:prstGeom>
        </p:spPr>
      </p:pic>
      <p:sp>
        <p:nvSpPr>
          <p:cNvPr id="3" name="TextBox 2">
            <a:extLst>
              <a:ext uri="{FF2B5EF4-FFF2-40B4-BE49-F238E27FC236}">
                <a16:creationId xmlns:a16="http://schemas.microsoft.com/office/drawing/2014/main" id="{069534BA-A423-3F47-B5A1-C92781237B48}"/>
              </a:ext>
            </a:extLst>
          </p:cNvPr>
          <p:cNvSpPr txBox="1"/>
          <p:nvPr/>
        </p:nvSpPr>
        <p:spPr>
          <a:xfrm>
            <a:off x="1418895" y="304321"/>
            <a:ext cx="9354207" cy="461665"/>
          </a:xfrm>
          <a:prstGeom prst="rect">
            <a:avLst/>
          </a:prstGeom>
          <a:noFill/>
        </p:spPr>
        <p:txBody>
          <a:bodyPr wrap="square" rtlCol="0">
            <a:spAutoFit/>
          </a:bodyPr>
          <a:lstStyle/>
          <a:p>
            <a:pPr algn="ctr"/>
            <a:r>
              <a:rPr lang="en-US" sz="1200" dirty="0"/>
              <a:t>Place the piece of shrink tube onto the plastic braid end with the ground wire. The shrink tube should be placed such that it covers the solder joint and the length of shrink tube beneath. Apply the heat gun.</a:t>
            </a:r>
          </a:p>
        </p:txBody>
      </p:sp>
    </p:spTree>
    <p:extLst>
      <p:ext uri="{BB962C8B-B14F-4D97-AF65-F5344CB8AC3E}">
        <p14:creationId xmlns:p14="http://schemas.microsoft.com/office/powerpoint/2010/main" val="3071072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connector&#10;&#10;Description automatically generated">
            <a:extLst>
              <a:ext uri="{FF2B5EF4-FFF2-40B4-BE49-F238E27FC236}">
                <a16:creationId xmlns:a16="http://schemas.microsoft.com/office/drawing/2014/main" id="{9F49F4D5-006E-FD41-A56B-05876BF1A8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59F510FB-4B3B-7240-87A3-7EBE722C1559}"/>
              </a:ext>
            </a:extLst>
          </p:cNvPr>
          <p:cNvSpPr txBox="1"/>
          <p:nvPr/>
        </p:nvSpPr>
        <p:spPr>
          <a:xfrm>
            <a:off x="6096000" y="3290500"/>
            <a:ext cx="4813736" cy="276999"/>
          </a:xfrm>
          <a:prstGeom prst="rect">
            <a:avLst/>
          </a:prstGeom>
          <a:noFill/>
        </p:spPr>
        <p:txBody>
          <a:bodyPr wrap="square" rtlCol="0">
            <a:spAutoFit/>
          </a:bodyPr>
          <a:lstStyle/>
          <a:p>
            <a:pPr algn="ctr"/>
            <a:r>
              <a:rPr lang="en-US" sz="1200" dirty="0"/>
              <a:t>Thus far, the wire harness should look as shown.</a:t>
            </a:r>
          </a:p>
        </p:txBody>
      </p:sp>
    </p:spTree>
    <p:extLst>
      <p:ext uri="{BB962C8B-B14F-4D97-AF65-F5344CB8AC3E}">
        <p14:creationId xmlns:p14="http://schemas.microsoft.com/office/powerpoint/2010/main" val="7445458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device&#10;&#10;Description automatically generated">
            <a:extLst>
              <a:ext uri="{FF2B5EF4-FFF2-40B4-BE49-F238E27FC236}">
                <a16:creationId xmlns:a16="http://schemas.microsoft.com/office/drawing/2014/main" id="{0DF50729-C8FE-764C-B132-2B814DEF905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855965" y="832793"/>
            <a:ext cx="4382015" cy="5842687"/>
          </a:xfrm>
          <a:prstGeom prst="rect">
            <a:avLst/>
          </a:prstGeom>
        </p:spPr>
      </p:pic>
      <p:pic>
        <p:nvPicPr>
          <p:cNvPr id="5" name="Picture 4">
            <a:extLst>
              <a:ext uri="{FF2B5EF4-FFF2-40B4-BE49-F238E27FC236}">
                <a16:creationId xmlns:a16="http://schemas.microsoft.com/office/drawing/2014/main" id="{04FDE183-FB0B-4C4B-BE60-652D43E96B4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6954021" y="826613"/>
            <a:ext cx="4382017" cy="5842689"/>
          </a:xfrm>
          <a:prstGeom prst="rect">
            <a:avLst/>
          </a:prstGeom>
        </p:spPr>
      </p:pic>
      <p:sp>
        <p:nvSpPr>
          <p:cNvPr id="4" name="TextBox 3">
            <a:extLst>
              <a:ext uri="{FF2B5EF4-FFF2-40B4-BE49-F238E27FC236}">
                <a16:creationId xmlns:a16="http://schemas.microsoft.com/office/drawing/2014/main" id="{5039BAAE-D030-474F-9608-41723191674D}"/>
              </a:ext>
            </a:extLst>
          </p:cNvPr>
          <p:cNvSpPr txBox="1"/>
          <p:nvPr/>
        </p:nvSpPr>
        <p:spPr>
          <a:xfrm>
            <a:off x="1145628" y="774356"/>
            <a:ext cx="9900744" cy="276999"/>
          </a:xfrm>
          <a:prstGeom prst="rect">
            <a:avLst/>
          </a:prstGeom>
          <a:noFill/>
        </p:spPr>
        <p:txBody>
          <a:bodyPr wrap="square" rtlCol="0">
            <a:spAutoFit/>
          </a:bodyPr>
          <a:lstStyle/>
          <a:p>
            <a:pPr algn="ctr"/>
            <a:r>
              <a:rPr lang="en-US" sz="1200" dirty="0"/>
              <a:t>Take the ground wire end of the wire harness and untwist it until about 2.5 inches of it remains twisted. Straighten out the lengths that were untwisted.</a:t>
            </a:r>
          </a:p>
        </p:txBody>
      </p:sp>
    </p:spTree>
    <p:extLst>
      <p:ext uri="{BB962C8B-B14F-4D97-AF65-F5344CB8AC3E}">
        <p14:creationId xmlns:p14="http://schemas.microsoft.com/office/powerpoint/2010/main" val="1133460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easuring stick&#10;&#10;Description automatically generated">
            <a:extLst>
              <a:ext uri="{FF2B5EF4-FFF2-40B4-BE49-F238E27FC236}">
                <a16:creationId xmlns:a16="http://schemas.microsoft.com/office/drawing/2014/main" id="{C8B3B7FF-3366-364D-9A18-755212A6C1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200657" y="-161925"/>
            <a:ext cx="5790685" cy="7720913"/>
          </a:xfrm>
          <a:prstGeom prst="rect">
            <a:avLst/>
          </a:prstGeom>
        </p:spPr>
      </p:pic>
      <p:sp>
        <p:nvSpPr>
          <p:cNvPr id="4" name="TextBox 3">
            <a:extLst>
              <a:ext uri="{FF2B5EF4-FFF2-40B4-BE49-F238E27FC236}">
                <a16:creationId xmlns:a16="http://schemas.microsoft.com/office/drawing/2014/main" id="{DAED4293-2A7D-9740-9055-68593C3B5CE3}"/>
              </a:ext>
            </a:extLst>
          </p:cNvPr>
          <p:cNvSpPr txBox="1"/>
          <p:nvPr/>
        </p:nvSpPr>
        <p:spPr>
          <a:xfrm>
            <a:off x="1145627" y="264126"/>
            <a:ext cx="9900744" cy="276999"/>
          </a:xfrm>
          <a:prstGeom prst="rect">
            <a:avLst/>
          </a:prstGeom>
          <a:noFill/>
        </p:spPr>
        <p:txBody>
          <a:bodyPr wrap="square" rtlCol="0">
            <a:spAutoFit/>
          </a:bodyPr>
          <a:lstStyle/>
          <a:p>
            <a:pPr algn="ctr"/>
            <a:r>
              <a:rPr lang="en-US" sz="1200" dirty="0"/>
              <a:t>Measure the lengths of wire that was untwisted and cut it to be 3.5 inches long.</a:t>
            </a:r>
          </a:p>
        </p:txBody>
      </p:sp>
    </p:spTree>
    <p:extLst>
      <p:ext uri="{BB962C8B-B14F-4D97-AF65-F5344CB8AC3E}">
        <p14:creationId xmlns:p14="http://schemas.microsoft.com/office/powerpoint/2010/main" val="2110789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AB0325-1B16-4D47-A17C-FC6BBC3643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
            <a:ext cx="5143500" cy="6858000"/>
          </a:xfrm>
          <a:prstGeom prst="rect">
            <a:avLst/>
          </a:prstGeom>
        </p:spPr>
      </p:pic>
      <p:sp>
        <p:nvSpPr>
          <p:cNvPr id="4" name="TextBox 3">
            <a:extLst>
              <a:ext uri="{FF2B5EF4-FFF2-40B4-BE49-F238E27FC236}">
                <a16:creationId xmlns:a16="http://schemas.microsoft.com/office/drawing/2014/main" id="{F7D94B71-ACAD-8D46-8DB4-086B5C162F26}"/>
              </a:ext>
            </a:extLst>
          </p:cNvPr>
          <p:cNvSpPr txBox="1"/>
          <p:nvPr/>
        </p:nvSpPr>
        <p:spPr>
          <a:xfrm>
            <a:off x="6096000" y="3198167"/>
            <a:ext cx="4340770" cy="461665"/>
          </a:xfrm>
          <a:prstGeom prst="rect">
            <a:avLst/>
          </a:prstGeom>
          <a:noFill/>
        </p:spPr>
        <p:txBody>
          <a:bodyPr wrap="square" rtlCol="0">
            <a:spAutoFit/>
          </a:bodyPr>
          <a:lstStyle/>
          <a:p>
            <a:pPr algn="ctr"/>
            <a:r>
              <a:rPr lang="en-US" sz="1200" dirty="0"/>
              <a:t>Taking the two ends of wire that were just trimmed, strip about </a:t>
            </a:r>
            <a:r>
              <a:rPr lang="en-US" sz="1200" dirty="0">
                <a:highlight>
                  <a:srgbClr val="FFFF00"/>
                </a:highlight>
              </a:rPr>
              <a:t>blah </a:t>
            </a:r>
            <a:r>
              <a:rPr lang="en-US" sz="1200" dirty="0"/>
              <a:t>mm of isolation off.</a:t>
            </a:r>
          </a:p>
        </p:txBody>
      </p:sp>
    </p:spTree>
    <p:extLst>
      <p:ext uri="{BB962C8B-B14F-4D97-AF65-F5344CB8AC3E}">
        <p14:creationId xmlns:p14="http://schemas.microsoft.com/office/powerpoint/2010/main" val="57780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10;&#10;Description automatically generated">
            <a:extLst>
              <a:ext uri="{FF2B5EF4-FFF2-40B4-BE49-F238E27FC236}">
                <a16:creationId xmlns:a16="http://schemas.microsoft.com/office/drawing/2014/main" id="{A4662F1D-6EDB-7448-BF83-3DDEE0F53F8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470567" y="1078995"/>
            <a:ext cx="4502493" cy="6003324"/>
          </a:xfrm>
          <a:prstGeom prst="rect">
            <a:avLst/>
          </a:prstGeom>
        </p:spPr>
      </p:pic>
      <p:pic>
        <p:nvPicPr>
          <p:cNvPr id="4" name="Picture 3" descr="A close-up of a pen&#10;&#10;Description automatically generated with low confidence">
            <a:extLst>
              <a:ext uri="{FF2B5EF4-FFF2-40B4-BE49-F238E27FC236}">
                <a16:creationId xmlns:a16="http://schemas.microsoft.com/office/drawing/2014/main" id="{38C6ACBD-4670-C546-A873-20709FFF269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27905" y="481914"/>
            <a:ext cx="4387493" cy="5849990"/>
          </a:xfrm>
          <a:prstGeom prst="rect">
            <a:avLst/>
          </a:prstGeom>
        </p:spPr>
      </p:pic>
      <p:sp>
        <p:nvSpPr>
          <p:cNvPr id="5" name="TextBox 4">
            <a:extLst>
              <a:ext uri="{FF2B5EF4-FFF2-40B4-BE49-F238E27FC236}">
                <a16:creationId xmlns:a16="http://schemas.microsoft.com/office/drawing/2014/main" id="{856467B6-BFEA-4F4C-8F58-041E6904EC5C}"/>
              </a:ext>
            </a:extLst>
          </p:cNvPr>
          <p:cNvSpPr txBox="1"/>
          <p:nvPr/>
        </p:nvSpPr>
        <p:spPr>
          <a:xfrm>
            <a:off x="1125757" y="1020871"/>
            <a:ext cx="5192111" cy="461665"/>
          </a:xfrm>
          <a:prstGeom prst="rect">
            <a:avLst/>
          </a:prstGeom>
          <a:noFill/>
        </p:spPr>
        <p:txBody>
          <a:bodyPr wrap="square" rtlCol="0">
            <a:spAutoFit/>
          </a:bodyPr>
          <a:lstStyle/>
          <a:p>
            <a:pPr algn="ctr"/>
            <a:r>
              <a:rPr lang="en-US" sz="1200" dirty="0"/>
              <a:t>Measure out and cut two lengths of 1/8</a:t>
            </a:r>
            <a:r>
              <a:rPr lang="en-US" sz="1200" baseline="30000" dirty="0"/>
              <a:t>th</a:t>
            </a:r>
            <a:r>
              <a:rPr lang="en-US" sz="1200" dirty="0"/>
              <a:t> non-adhesive shrink tube that are each .5 inches long. Put one length of shrink onto each of the stripped wire ends.</a:t>
            </a:r>
          </a:p>
        </p:txBody>
      </p:sp>
    </p:spTree>
    <p:extLst>
      <p:ext uri="{BB962C8B-B14F-4D97-AF65-F5344CB8AC3E}">
        <p14:creationId xmlns:p14="http://schemas.microsoft.com/office/powerpoint/2010/main" val="4186714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all, indoor, light&#10;&#10;Description automatically generated">
            <a:extLst>
              <a:ext uri="{FF2B5EF4-FFF2-40B4-BE49-F238E27FC236}">
                <a16:creationId xmlns:a16="http://schemas.microsoft.com/office/drawing/2014/main" id="{C340ACE2-ED15-9748-B20C-0D89173F2F6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A93C6984-B41E-294A-9521-F53B0F359BF7}"/>
              </a:ext>
            </a:extLst>
          </p:cNvPr>
          <p:cNvSpPr txBox="1"/>
          <p:nvPr/>
        </p:nvSpPr>
        <p:spPr>
          <a:xfrm>
            <a:off x="6096000" y="3198167"/>
            <a:ext cx="4824249" cy="461665"/>
          </a:xfrm>
          <a:prstGeom prst="rect">
            <a:avLst/>
          </a:prstGeom>
          <a:noFill/>
        </p:spPr>
        <p:txBody>
          <a:bodyPr wrap="square" rtlCol="0">
            <a:spAutoFit/>
          </a:bodyPr>
          <a:lstStyle/>
          <a:p>
            <a:pPr algn="ctr"/>
            <a:r>
              <a:rPr lang="en-US" sz="1200" dirty="0"/>
              <a:t>Place the size 6 forks onto each of the stripped wire ends as shown. Exposed wire should be visible above and below the forks’ tube.</a:t>
            </a:r>
          </a:p>
        </p:txBody>
      </p:sp>
    </p:spTree>
    <p:extLst>
      <p:ext uri="{BB962C8B-B14F-4D97-AF65-F5344CB8AC3E}">
        <p14:creationId xmlns:p14="http://schemas.microsoft.com/office/powerpoint/2010/main" val="83427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old cross on a stick&#10;&#10;Description automatically generated with low confidence">
            <a:extLst>
              <a:ext uri="{FF2B5EF4-FFF2-40B4-BE49-F238E27FC236}">
                <a16:creationId xmlns:a16="http://schemas.microsoft.com/office/drawing/2014/main" id="{0B75247D-1CB0-7C4D-BA4E-58F1A6479A3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4504" y="1281148"/>
            <a:ext cx="3844372" cy="5125829"/>
          </a:xfrm>
          <a:prstGeom prst="rect">
            <a:avLst/>
          </a:prstGeom>
        </p:spPr>
      </p:pic>
      <p:pic>
        <p:nvPicPr>
          <p:cNvPr id="5" name="Picture 4" descr="A light on a pole&#10;&#10;Description automatically generated with low confidence">
            <a:extLst>
              <a:ext uri="{FF2B5EF4-FFF2-40B4-BE49-F238E27FC236}">
                <a16:creationId xmlns:a16="http://schemas.microsoft.com/office/drawing/2014/main" id="{6EA7B1BF-0693-BB48-B324-C3A62C4667E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73814" y="1281148"/>
            <a:ext cx="3844372" cy="5125830"/>
          </a:xfrm>
          <a:prstGeom prst="rect">
            <a:avLst/>
          </a:prstGeom>
        </p:spPr>
      </p:pic>
      <p:pic>
        <p:nvPicPr>
          <p:cNvPr id="6" name="Picture 5">
            <a:extLst>
              <a:ext uri="{FF2B5EF4-FFF2-40B4-BE49-F238E27FC236}">
                <a16:creationId xmlns:a16="http://schemas.microsoft.com/office/drawing/2014/main" id="{46319942-B461-8C4D-BA19-183FD19CB40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213123" y="1281148"/>
            <a:ext cx="3844373" cy="5125830"/>
          </a:xfrm>
          <a:prstGeom prst="rect">
            <a:avLst/>
          </a:prstGeom>
        </p:spPr>
      </p:pic>
      <p:sp>
        <p:nvSpPr>
          <p:cNvPr id="7" name="Oval 6">
            <a:extLst>
              <a:ext uri="{FF2B5EF4-FFF2-40B4-BE49-F238E27FC236}">
                <a16:creationId xmlns:a16="http://schemas.microsoft.com/office/drawing/2014/main" id="{A452AE65-2AC6-6B4B-B3D1-11FB17BB6172}"/>
              </a:ext>
            </a:extLst>
          </p:cNvPr>
          <p:cNvSpPr/>
          <p:nvPr/>
        </p:nvSpPr>
        <p:spPr>
          <a:xfrm rot="6160868">
            <a:off x="10060973" y="2387762"/>
            <a:ext cx="347673" cy="1713798"/>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E03B165-2D8E-024D-8363-31BDAE5CF43D}"/>
              </a:ext>
            </a:extLst>
          </p:cNvPr>
          <p:cNvSpPr txBox="1"/>
          <p:nvPr/>
        </p:nvSpPr>
        <p:spPr>
          <a:xfrm>
            <a:off x="641131" y="564036"/>
            <a:ext cx="10909737" cy="276999"/>
          </a:xfrm>
          <a:prstGeom prst="rect">
            <a:avLst/>
          </a:prstGeom>
          <a:noFill/>
        </p:spPr>
        <p:txBody>
          <a:bodyPr wrap="square" rtlCol="0">
            <a:spAutoFit/>
          </a:bodyPr>
          <a:lstStyle/>
          <a:p>
            <a:pPr algn="ctr"/>
            <a:r>
              <a:rPr lang="en-US" sz="1200" dirty="0"/>
              <a:t>Crimp the forks using the </a:t>
            </a:r>
            <a:r>
              <a:rPr lang="en-US" sz="1200" dirty="0">
                <a:highlight>
                  <a:srgbClr val="FFFF00"/>
                </a:highlight>
              </a:rPr>
              <a:t>16-10 </a:t>
            </a:r>
            <a:r>
              <a:rPr lang="en-US" sz="1200" dirty="0" err="1">
                <a:highlight>
                  <a:srgbClr val="FFFF00"/>
                </a:highlight>
              </a:rPr>
              <a:t>awg</a:t>
            </a:r>
            <a:r>
              <a:rPr lang="en-US" sz="1200" dirty="0"/>
              <a:t> slot in the crimper. Each fork needs to crimped twice: one above the other as shown in the middle photo.</a:t>
            </a:r>
          </a:p>
        </p:txBody>
      </p:sp>
    </p:spTree>
    <p:extLst>
      <p:ext uri="{BB962C8B-B14F-4D97-AF65-F5344CB8AC3E}">
        <p14:creationId xmlns:p14="http://schemas.microsoft.com/office/powerpoint/2010/main" val="19877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all&#10;&#10;Description automatically generated">
            <a:extLst>
              <a:ext uri="{FF2B5EF4-FFF2-40B4-BE49-F238E27FC236}">
                <a16:creationId xmlns:a16="http://schemas.microsoft.com/office/drawing/2014/main" id="{94A859BE-94E5-6C42-BF36-BC51D6DEAA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179592" y="918846"/>
            <a:ext cx="4285786" cy="5714381"/>
          </a:xfrm>
          <a:prstGeom prst="rect">
            <a:avLst/>
          </a:prstGeom>
        </p:spPr>
      </p:pic>
      <p:pic>
        <p:nvPicPr>
          <p:cNvPr id="5" name="Picture 4">
            <a:extLst>
              <a:ext uri="{FF2B5EF4-FFF2-40B4-BE49-F238E27FC236}">
                <a16:creationId xmlns:a16="http://schemas.microsoft.com/office/drawing/2014/main" id="{900A87BD-181D-3A4B-9F54-0B3214D224F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726624" y="918845"/>
            <a:ext cx="4285787" cy="5714382"/>
          </a:xfrm>
          <a:prstGeom prst="rect">
            <a:avLst/>
          </a:prstGeom>
        </p:spPr>
      </p:pic>
      <p:sp>
        <p:nvSpPr>
          <p:cNvPr id="4" name="TextBox 3">
            <a:extLst>
              <a:ext uri="{FF2B5EF4-FFF2-40B4-BE49-F238E27FC236}">
                <a16:creationId xmlns:a16="http://schemas.microsoft.com/office/drawing/2014/main" id="{3CE07C2E-8C90-F84E-A143-0991CE4F6B77}"/>
              </a:ext>
            </a:extLst>
          </p:cNvPr>
          <p:cNvSpPr txBox="1"/>
          <p:nvPr/>
        </p:nvSpPr>
        <p:spPr>
          <a:xfrm>
            <a:off x="641131" y="308855"/>
            <a:ext cx="10909737" cy="461665"/>
          </a:xfrm>
          <a:prstGeom prst="rect">
            <a:avLst/>
          </a:prstGeom>
          <a:noFill/>
        </p:spPr>
        <p:txBody>
          <a:bodyPr wrap="square" rtlCol="0">
            <a:spAutoFit/>
          </a:bodyPr>
          <a:lstStyle/>
          <a:p>
            <a:pPr algn="ctr"/>
            <a:r>
              <a:rPr lang="en-US" sz="1200" dirty="0"/>
              <a:t>Solder the crimped joints of the forks. The solder should cover all the exposed wire both above and below the forks’ crimped joints. Do not forget about the exposed wire below the crimped joints on the reverse side of the forks as well. Try to be fast as the shrink tube will shrink in the incorrect place if the heat travels down the wire to far.</a:t>
            </a:r>
          </a:p>
        </p:txBody>
      </p:sp>
    </p:spTree>
    <p:extLst>
      <p:ext uri="{BB962C8B-B14F-4D97-AF65-F5344CB8AC3E}">
        <p14:creationId xmlns:p14="http://schemas.microsoft.com/office/powerpoint/2010/main" val="359737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4E1B6-C1D9-6540-95E4-27621734A7AC}"/>
              </a:ext>
            </a:extLst>
          </p:cNvPr>
          <p:cNvSpPr>
            <a:spLocks noGrp="1"/>
          </p:cNvSpPr>
          <p:nvPr>
            <p:ph type="title"/>
          </p:nvPr>
        </p:nvSpPr>
        <p:spPr>
          <a:xfrm>
            <a:off x="2220418" y="5959657"/>
            <a:ext cx="7751164" cy="1103911"/>
          </a:xfrm>
        </p:spPr>
        <p:txBody>
          <a:bodyPr>
            <a:normAutofit/>
          </a:bodyPr>
          <a:lstStyle/>
          <a:p>
            <a:pPr algn="ctr"/>
            <a:r>
              <a:rPr lang="en-US" sz="3200" dirty="0"/>
              <a:t>Tools</a:t>
            </a:r>
          </a:p>
        </p:txBody>
      </p:sp>
      <p:pic>
        <p:nvPicPr>
          <p:cNvPr id="4" name="Picture 3" descr="A picture containing wall, indoor&#10;&#10;Description automatically generated">
            <a:extLst>
              <a:ext uri="{FF2B5EF4-FFF2-40B4-BE49-F238E27FC236}">
                <a16:creationId xmlns:a16="http://schemas.microsoft.com/office/drawing/2014/main" id="{8BEAA627-7542-A34B-9324-A8B145D0DE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145052" y="-785942"/>
            <a:ext cx="5901896" cy="7869195"/>
          </a:xfrm>
          <a:prstGeom prst="rect">
            <a:avLst/>
          </a:prstGeom>
        </p:spPr>
      </p:pic>
    </p:spTree>
    <p:extLst>
      <p:ext uri="{BB962C8B-B14F-4D97-AF65-F5344CB8AC3E}">
        <p14:creationId xmlns:p14="http://schemas.microsoft.com/office/powerpoint/2010/main" val="942413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64DE4B-B46A-574B-B49A-2F151DE4CB4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A6055DA0-D968-F34A-86D1-88C93E78F2DF}"/>
              </a:ext>
            </a:extLst>
          </p:cNvPr>
          <p:cNvSpPr txBox="1"/>
          <p:nvPr/>
        </p:nvSpPr>
        <p:spPr>
          <a:xfrm>
            <a:off x="6096000" y="3198167"/>
            <a:ext cx="4435366" cy="461665"/>
          </a:xfrm>
          <a:prstGeom prst="rect">
            <a:avLst/>
          </a:prstGeom>
          <a:noFill/>
        </p:spPr>
        <p:txBody>
          <a:bodyPr wrap="square" rtlCol="0">
            <a:spAutoFit/>
          </a:bodyPr>
          <a:lstStyle/>
          <a:p>
            <a:pPr algn="ctr"/>
            <a:r>
              <a:rPr lang="en-US" sz="1200" dirty="0"/>
              <a:t>Move the pieces of shrink tube on the wire to cover the crimped/soldered joints. Apply the heat gun.</a:t>
            </a:r>
          </a:p>
        </p:txBody>
      </p:sp>
    </p:spTree>
    <p:extLst>
      <p:ext uri="{BB962C8B-B14F-4D97-AF65-F5344CB8AC3E}">
        <p14:creationId xmlns:p14="http://schemas.microsoft.com/office/powerpoint/2010/main" val="593352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6013E5-6EA8-584B-9DD4-C2E22CA9E45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6939609" y="1206840"/>
            <a:ext cx="4209020" cy="5612027"/>
          </a:xfrm>
          <a:prstGeom prst="rect">
            <a:avLst/>
          </a:prstGeom>
        </p:spPr>
      </p:pic>
      <p:pic>
        <p:nvPicPr>
          <p:cNvPr id="5" name="Picture 4" descr="A picture containing wall&#10;&#10;Description automatically generated">
            <a:extLst>
              <a:ext uri="{FF2B5EF4-FFF2-40B4-BE49-F238E27FC236}">
                <a16:creationId xmlns:a16="http://schemas.microsoft.com/office/drawing/2014/main" id="{26183AF9-9B4A-2D49-A2C0-43313A280CF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1043372" y="1206840"/>
            <a:ext cx="4209022" cy="5612029"/>
          </a:xfrm>
          <a:prstGeom prst="rect">
            <a:avLst/>
          </a:prstGeom>
        </p:spPr>
      </p:pic>
      <p:sp>
        <p:nvSpPr>
          <p:cNvPr id="4" name="TextBox 3">
            <a:extLst>
              <a:ext uri="{FF2B5EF4-FFF2-40B4-BE49-F238E27FC236}">
                <a16:creationId xmlns:a16="http://schemas.microsoft.com/office/drawing/2014/main" id="{EDB736DF-3E08-3642-AEE8-73C4324E5668}"/>
              </a:ext>
            </a:extLst>
          </p:cNvPr>
          <p:cNvSpPr txBox="1"/>
          <p:nvPr/>
        </p:nvSpPr>
        <p:spPr>
          <a:xfrm>
            <a:off x="1145628" y="774356"/>
            <a:ext cx="9900744" cy="276999"/>
          </a:xfrm>
          <a:prstGeom prst="rect">
            <a:avLst/>
          </a:prstGeom>
          <a:noFill/>
        </p:spPr>
        <p:txBody>
          <a:bodyPr wrap="square" rtlCol="0">
            <a:spAutoFit/>
          </a:bodyPr>
          <a:lstStyle/>
          <a:p>
            <a:pPr algn="ctr"/>
            <a:r>
              <a:rPr lang="en-US" sz="1200" dirty="0"/>
              <a:t>Take the other end of the wire harness and completely untwist the wires and straighten them. </a:t>
            </a:r>
          </a:p>
        </p:txBody>
      </p:sp>
    </p:spTree>
    <p:extLst>
      <p:ext uri="{BB962C8B-B14F-4D97-AF65-F5344CB8AC3E}">
        <p14:creationId xmlns:p14="http://schemas.microsoft.com/office/powerpoint/2010/main" val="733128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measuring stick&#10;&#10;Description automatically generated">
            <a:extLst>
              <a:ext uri="{FF2B5EF4-FFF2-40B4-BE49-F238E27FC236}">
                <a16:creationId xmlns:a16="http://schemas.microsoft.com/office/drawing/2014/main" id="{EDD5D11F-96A2-1449-9D14-71F30EC99E1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826104" y="1045956"/>
            <a:ext cx="4437618" cy="5916824"/>
          </a:xfrm>
          <a:prstGeom prst="rect">
            <a:avLst/>
          </a:prstGeom>
        </p:spPr>
      </p:pic>
      <p:pic>
        <p:nvPicPr>
          <p:cNvPr id="7" name="Picture 6" descr="A picture containing text, wall, measuring stick&#10;&#10;Description automatically generated">
            <a:extLst>
              <a:ext uri="{FF2B5EF4-FFF2-40B4-BE49-F238E27FC236}">
                <a16:creationId xmlns:a16="http://schemas.microsoft.com/office/drawing/2014/main" id="{C11E07B7-43CE-544F-B4E2-B7A6B1694C2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6928280" y="1045953"/>
            <a:ext cx="4437620" cy="5916827"/>
          </a:xfrm>
          <a:prstGeom prst="rect">
            <a:avLst/>
          </a:prstGeom>
        </p:spPr>
      </p:pic>
      <p:sp>
        <p:nvSpPr>
          <p:cNvPr id="8" name="TextBox 7">
            <a:extLst>
              <a:ext uri="{FF2B5EF4-FFF2-40B4-BE49-F238E27FC236}">
                <a16:creationId xmlns:a16="http://schemas.microsoft.com/office/drawing/2014/main" id="{CFEDB79D-4343-7347-B697-4981E6D04220}"/>
              </a:ext>
            </a:extLst>
          </p:cNvPr>
          <p:cNvSpPr txBox="1"/>
          <p:nvPr/>
        </p:nvSpPr>
        <p:spPr>
          <a:xfrm>
            <a:off x="7092779" y="5708821"/>
            <a:ext cx="772904" cy="369332"/>
          </a:xfrm>
          <a:prstGeom prst="rect">
            <a:avLst/>
          </a:prstGeom>
          <a:noFill/>
        </p:spPr>
        <p:txBody>
          <a:bodyPr wrap="none" rtlCol="0">
            <a:spAutoFit/>
          </a:bodyPr>
          <a:lstStyle/>
          <a:p>
            <a:r>
              <a:rPr lang="en-US" dirty="0"/>
              <a:t>retake</a:t>
            </a:r>
          </a:p>
        </p:txBody>
      </p:sp>
      <p:sp>
        <p:nvSpPr>
          <p:cNvPr id="6" name="TextBox 5">
            <a:extLst>
              <a:ext uri="{FF2B5EF4-FFF2-40B4-BE49-F238E27FC236}">
                <a16:creationId xmlns:a16="http://schemas.microsoft.com/office/drawing/2014/main" id="{03201ADB-CA4A-2849-B2E8-0D4AA7BEF439}"/>
              </a:ext>
            </a:extLst>
          </p:cNvPr>
          <p:cNvSpPr txBox="1"/>
          <p:nvPr/>
        </p:nvSpPr>
        <p:spPr>
          <a:xfrm>
            <a:off x="1145628" y="933978"/>
            <a:ext cx="9900744" cy="276999"/>
          </a:xfrm>
          <a:prstGeom prst="rect">
            <a:avLst/>
          </a:prstGeom>
          <a:noFill/>
        </p:spPr>
        <p:txBody>
          <a:bodyPr wrap="square" rtlCol="0">
            <a:spAutoFit/>
          </a:bodyPr>
          <a:lstStyle/>
          <a:p>
            <a:pPr algn="ctr"/>
            <a:r>
              <a:rPr lang="en-US" sz="1200" dirty="0"/>
              <a:t>Measure the lengths of wire and trim them to be 3 inches long. Then cut the black wire so that it is .75 inches shorter than the red wire.</a:t>
            </a:r>
          </a:p>
        </p:txBody>
      </p:sp>
    </p:spTree>
    <p:extLst>
      <p:ext uri="{BB962C8B-B14F-4D97-AF65-F5344CB8AC3E}">
        <p14:creationId xmlns:p14="http://schemas.microsoft.com/office/powerpoint/2010/main" val="3918587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10;&#10;Description automatically generated">
            <a:extLst>
              <a:ext uri="{FF2B5EF4-FFF2-40B4-BE49-F238E27FC236}">
                <a16:creationId xmlns:a16="http://schemas.microsoft.com/office/drawing/2014/main" id="{4D4ADD07-8FD2-6541-BFFA-953FFFB499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DAEB5FE0-B465-914D-AA99-B05C62F57A5C}"/>
              </a:ext>
            </a:extLst>
          </p:cNvPr>
          <p:cNvSpPr txBox="1"/>
          <p:nvPr/>
        </p:nvSpPr>
        <p:spPr>
          <a:xfrm>
            <a:off x="6096000" y="3198167"/>
            <a:ext cx="4340770" cy="461665"/>
          </a:xfrm>
          <a:prstGeom prst="rect">
            <a:avLst/>
          </a:prstGeom>
          <a:noFill/>
        </p:spPr>
        <p:txBody>
          <a:bodyPr wrap="square" rtlCol="0">
            <a:spAutoFit/>
          </a:bodyPr>
          <a:lstStyle/>
          <a:p>
            <a:pPr algn="ctr"/>
            <a:r>
              <a:rPr lang="en-US" sz="1200" dirty="0"/>
              <a:t>Taking the two ends of wire that were just trimmed, strip about </a:t>
            </a:r>
            <a:r>
              <a:rPr lang="en-US" sz="1200" dirty="0">
                <a:highlight>
                  <a:srgbClr val="FFFF00"/>
                </a:highlight>
              </a:rPr>
              <a:t>blah </a:t>
            </a:r>
            <a:r>
              <a:rPr lang="en-US" sz="1200" dirty="0"/>
              <a:t>mm of isolation off.</a:t>
            </a:r>
          </a:p>
        </p:txBody>
      </p:sp>
    </p:spTree>
    <p:extLst>
      <p:ext uri="{BB962C8B-B14F-4D97-AF65-F5344CB8AC3E}">
        <p14:creationId xmlns:p14="http://schemas.microsoft.com/office/powerpoint/2010/main" val="13004287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icture containing text&#10;&#10;Description automatically generated">
            <a:extLst>
              <a:ext uri="{FF2B5EF4-FFF2-40B4-BE49-F238E27FC236}">
                <a16:creationId xmlns:a16="http://schemas.microsoft.com/office/drawing/2014/main" id="{6E5FC858-1975-6944-A0FC-4BAD47ADE80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470567" y="1078995"/>
            <a:ext cx="4502493" cy="6003324"/>
          </a:xfrm>
          <a:prstGeom prst="rect">
            <a:avLst/>
          </a:prstGeom>
        </p:spPr>
      </p:pic>
      <p:pic>
        <p:nvPicPr>
          <p:cNvPr id="5" name="Content Placeholder 4" descr="A picture containing wall, indoor&#10;&#10;Description automatically generated">
            <a:extLst>
              <a:ext uri="{FF2B5EF4-FFF2-40B4-BE49-F238E27FC236}">
                <a16:creationId xmlns:a16="http://schemas.microsoft.com/office/drawing/2014/main" id="{4856AB78-D118-974C-86AF-4F8D0BC24AB1}"/>
              </a:ext>
            </a:extLst>
          </p:cNvPr>
          <p:cNvPicPr>
            <a:picLocks noGrp="1" noChangeAspect="1"/>
          </p:cNvPicPr>
          <p:nvPr>
            <p:ph idx="1"/>
          </p:nvPr>
        </p:nvPicPr>
        <p:blipFill rotWithShape="1">
          <a:blip r:embed="rId3" cstate="email">
            <a:extLst>
              <a:ext uri="{28A0092B-C50C-407E-A947-70E740481C1C}">
                <a14:useLocalDpi xmlns:a14="http://schemas.microsoft.com/office/drawing/2010/main"/>
              </a:ext>
            </a:extLst>
          </a:blip>
          <a:srcRect/>
          <a:stretch/>
        </p:blipFill>
        <p:spPr>
          <a:xfrm rot="16200000">
            <a:off x="6275054" y="1612555"/>
            <a:ext cx="6405159" cy="3632889"/>
          </a:xfrm>
        </p:spPr>
      </p:pic>
      <p:sp>
        <p:nvSpPr>
          <p:cNvPr id="6" name="TextBox 5">
            <a:extLst>
              <a:ext uri="{FF2B5EF4-FFF2-40B4-BE49-F238E27FC236}">
                <a16:creationId xmlns:a16="http://schemas.microsoft.com/office/drawing/2014/main" id="{60B411FE-69BB-D24E-B2F5-E0A5CDBBD237}"/>
              </a:ext>
            </a:extLst>
          </p:cNvPr>
          <p:cNvSpPr txBox="1"/>
          <p:nvPr/>
        </p:nvSpPr>
        <p:spPr>
          <a:xfrm>
            <a:off x="9091181" y="6147238"/>
            <a:ext cx="772904" cy="369332"/>
          </a:xfrm>
          <a:prstGeom prst="rect">
            <a:avLst/>
          </a:prstGeom>
          <a:noFill/>
        </p:spPr>
        <p:txBody>
          <a:bodyPr wrap="none" rtlCol="0">
            <a:spAutoFit/>
          </a:bodyPr>
          <a:lstStyle/>
          <a:p>
            <a:r>
              <a:rPr lang="en-US" dirty="0"/>
              <a:t>retake</a:t>
            </a:r>
          </a:p>
        </p:txBody>
      </p:sp>
      <p:sp>
        <p:nvSpPr>
          <p:cNvPr id="7" name="TextBox 6">
            <a:extLst>
              <a:ext uri="{FF2B5EF4-FFF2-40B4-BE49-F238E27FC236}">
                <a16:creationId xmlns:a16="http://schemas.microsoft.com/office/drawing/2014/main" id="{35D06A63-351E-6343-890E-0EFB9D02AD05}"/>
              </a:ext>
            </a:extLst>
          </p:cNvPr>
          <p:cNvSpPr txBox="1"/>
          <p:nvPr/>
        </p:nvSpPr>
        <p:spPr>
          <a:xfrm>
            <a:off x="1125757" y="1020871"/>
            <a:ext cx="5192111" cy="461665"/>
          </a:xfrm>
          <a:prstGeom prst="rect">
            <a:avLst/>
          </a:prstGeom>
          <a:noFill/>
        </p:spPr>
        <p:txBody>
          <a:bodyPr wrap="square" rtlCol="0">
            <a:spAutoFit/>
          </a:bodyPr>
          <a:lstStyle/>
          <a:p>
            <a:pPr algn="ctr"/>
            <a:r>
              <a:rPr lang="en-US" sz="1200" dirty="0"/>
              <a:t>Measure out and cut two lengths of 1/8</a:t>
            </a:r>
            <a:r>
              <a:rPr lang="en-US" sz="1200" baseline="30000" dirty="0"/>
              <a:t>th</a:t>
            </a:r>
            <a:r>
              <a:rPr lang="en-US" sz="1200" dirty="0"/>
              <a:t> non-adhesive shrink tube that are each .5 inches long. Put one length of shrink onto each of the stripped wire ends.</a:t>
            </a:r>
          </a:p>
        </p:txBody>
      </p:sp>
    </p:spTree>
    <p:extLst>
      <p:ext uri="{BB962C8B-B14F-4D97-AF65-F5344CB8AC3E}">
        <p14:creationId xmlns:p14="http://schemas.microsoft.com/office/powerpoint/2010/main" val="3852902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indoor&#10;&#10;Description automatically generated">
            <a:extLst>
              <a:ext uri="{FF2B5EF4-FFF2-40B4-BE49-F238E27FC236}">
                <a16:creationId xmlns:a16="http://schemas.microsoft.com/office/drawing/2014/main" id="{576B0F1A-6C1B-3140-98AD-19C75BFFDAD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63057AEA-B550-E647-8D99-662311BE99BE}"/>
              </a:ext>
            </a:extLst>
          </p:cNvPr>
          <p:cNvSpPr txBox="1"/>
          <p:nvPr/>
        </p:nvSpPr>
        <p:spPr>
          <a:xfrm>
            <a:off x="6096000" y="3198167"/>
            <a:ext cx="4824249" cy="461665"/>
          </a:xfrm>
          <a:prstGeom prst="rect">
            <a:avLst/>
          </a:prstGeom>
          <a:noFill/>
        </p:spPr>
        <p:txBody>
          <a:bodyPr wrap="square" rtlCol="0">
            <a:spAutoFit/>
          </a:bodyPr>
          <a:lstStyle/>
          <a:p>
            <a:pPr algn="ctr"/>
            <a:r>
              <a:rPr lang="en-US" sz="1200" dirty="0"/>
              <a:t>Place the size 8 eyes onto each of the stripped wire ends as shown. Exposed wire should be visible above and below the eyes’ tube.</a:t>
            </a:r>
          </a:p>
        </p:txBody>
      </p:sp>
    </p:spTree>
    <p:extLst>
      <p:ext uri="{BB962C8B-B14F-4D97-AF65-F5344CB8AC3E}">
        <p14:creationId xmlns:p14="http://schemas.microsoft.com/office/powerpoint/2010/main" val="1269249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8193A77-86EB-5C4E-8DB6-DE4DE7685E2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188412" y="1165363"/>
            <a:ext cx="3807657" cy="5076876"/>
          </a:xfrm>
          <a:prstGeom prst="rect">
            <a:avLst/>
          </a:prstGeom>
        </p:spPr>
      </p:pic>
      <p:sp>
        <p:nvSpPr>
          <p:cNvPr id="13" name="Oval 12">
            <a:extLst>
              <a:ext uri="{FF2B5EF4-FFF2-40B4-BE49-F238E27FC236}">
                <a16:creationId xmlns:a16="http://schemas.microsoft.com/office/drawing/2014/main" id="{3C389561-8C3A-264D-8E9D-975C0520E791}"/>
              </a:ext>
            </a:extLst>
          </p:cNvPr>
          <p:cNvSpPr/>
          <p:nvPr/>
        </p:nvSpPr>
        <p:spPr>
          <a:xfrm rot="6160868">
            <a:off x="10097999" y="2132434"/>
            <a:ext cx="303257" cy="1415667"/>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ool&#10;&#10;Description automatically generated">
            <a:extLst>
              <a:ext uri="{FF2B5EF4-FFF2-40B4-BE49-F238E27FC236}">
                <a16:creationId xmlns:a16="http://schemas.microsoft.com/office/drawing/2014/main" id="{876AD3B5-637D-5344-880A-9E441C0700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192171" y="1183898"/>
            <a:ext cx="3807657" cy="5076876"/>
          </a:xfrm>
          <a:prstGeom prst="rect">
            <a:avLst/>
          </a:prstGeom>
        </p:spPr>
      </p:pic>
      <p:pic>
        <p:nvPicPr>
          <p:cNvPr id="11" name="Picture 10" descr="A close up of a key&#10;&#10;Description automatically generated with low confidence">
            <a:extLst>
              <a:ext uri="{FF2B5EF4-FFF2-40B4-BE49-F238E27FC236}">
                <a16:creationId xmlns:a16="http://schemas.microsoft.com/office/drawing/2014/main" id="{0E36FD6E-7D7F-124F-BEA7-76FCC5A977F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5932" y="1183898"/>
            <a:ext cx="3807657" cy="5076876"/>
          </a:xfrm>
          <a:prstGeom prst="rect">
            <a:avLst/>
          </a:prstGeom>
        </p:spPr>
      </p:pic>
      <p:sp>
        <p:nvSpPr>
          <p:cNvPr id="6" name="TextBox 5">
            <a:extLst>
              <a:ext uri="{FF2B5EF4-FFF2-40B4-BE49-F238E27FC236}">
                <a16:creationId xmlns:a16="http://schemas.microsoft.com/office/drawing/2014/main" id="{30EDAA76-5BA7-FD46-ABB6-75CE68B5965A}"/>
              </a:ext>
            </a:extLst>
          </p:cNvPr>
          <p:cNvSpPr txBox="1"/>
          <p:nvPr/>
        </p:nvSpPr>
        <p:spPr>
          <a:xfrm>
            <a:off x="641131" y="564036"/>
            <a:ext cx="10909737" cy="276999"/>
          </a:xfrm>
          <a:prstGeom prst="rect">
            <a:avLst/>
          </a:prstGeom>
          <a:noFill/>
        </p:spPr>
        <p:txBody>
          <a:bodyPr wrap="square" rtlCol="0">
            <a:spAutoFit/>
          </a:bodyPr>
          <a:lstStyle/>
          <a:p>
            <a:pPr algn="ctr"/>
            <a:r>
              <a:rPr lang="en-US" sz="1200" dirty="0"/>
              <a:t>Crimp the eyes using the </a:t>
            </a:r>
            <a:r>
              <a:rPr lang="en-US" sz="1200" dirty="0">
                <a:highlight>
                  <a:srgbClr val="FFFF00"/>
                </a:highlight>
              </a:rPr>
              <a:t>18-14 </a:t>
            </a:r>
            <a:r>
              <a:rPr lang="en-US" sz="1200" dirty="0" err="1">
                <a:highlight>
                  <a:srgbClr val="FFFF00"/>
                </a:highlight>
              </a:rPr>
              <a:t>awg</a:t>
            </a:r>
            <a:r>
              <a:rPr lang="en-US" sz="1200" dirty="0"/>
              <a:t> slot in the crimper. Each eye needs to crimped twice: one above the other as shown in the middle photo.</a:t>
            </a:r>
          </a:p>
        </p:txBody>
      </p:sp>
    </p:spTree>
    <p:extLst>
      <p:ext uri="{BB962C8B-B14F-4D97-AF65-F5344CB8AC3E}">
        <p14:creationId xmlns:p14="http://schemas.microsoft.com/office/powerpoint/2010/main" val="379205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ll, indoor, tool&#10;&#10;Description automatically generated">
            <a:extLst>
              <a:ext uri="{FF2B5EF4-FFF2-40B4-BE49-F238E27FC236}">
                <a16:creationId xmlns:a16="http://schemas.microsoft.com/office/drawing/2014/main" id="{8A74FDF6-808B-5F4D-A7EB-5BB2282761A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6442" y="930166"/>
            <a:ext cx="4351282" cy="5801709"/>
          </a:xfrm>
          <a:prstGeom prst="rect">
            <a:avLst/>
          </a:prstGeom>
        </p:spPr>
      </p:pic>
      <p:sp>
        <p:nvSpPr>
          <p:cNvPr id="6" name="TextBox 5">
            <a:extLst>
              <a:ext uri="{FF2B5EF4-FFF2-40B4-BE49-F238E27FC236}">
                <a16:creationId xmlns:a16="http://schemas.microsoft.com/office/drawing/2014/main" id="{FDB3B91D-EB87-EF4E-A10B-1CC2B4558E08}"/>
              </a:ext>
            </a:extLst>
          </p:cNvPr>
          <p:cNvSpPr txBox="1"/>
          <p:nvPr/>
        </p:nvSpPr>
        <p:spPr>
          <a:xfrm>
            <a:off x="7821827" y="6005384"/>
            <a:ext cx="1563441" cy="369332"/>
          </a:xfrm>
          <a:prstGeom prst="rect">
            <a:avLst/>
          </a:prstGeom>
          <a:noFill/>
        </p:spPr>
        <p:txBody>
          <a:bodyPr wrap="none" rtlCol="0">
            <a:spAutoFit/>
          </a:bodyPr>
          <a:lstStyle/>
          <a:p>
            <a:r>
              <a:rPr lang="en-US" dirty="0"/>
              <a:t>Show backside</a:t>
            </a:r>
          </a:p>
        </p:txBody>
      </p:sp>
      <p:sp>
        <p:nvSpPr>
          <p:cNvPr id="5" name="TextBox 4">
            <a:extLst>
              <a:ext uri="{FF2B5EF4-FFF2-40B4-BE49-F238E27FC236}">
                <a16:creationId xmlns:a16="http://schemas.microsoft.com/office/drawing/2014/main" id="{ED35A60E-EA66-0B4F-B5B0-028AA872D46F}"/>
              </a:ext>
            </a:extLst>
          </p:cNvPr>
          <p:cNvSpPr txBox="1"/>
          <p:nvPr/>
        </p:nvSpPr>
        <p:spPr>
          <a:xfrm>
            <a:off x="641131" y="308855"/>
            <a:ext cx="10909737" cy="461665"/>
          </a:xfrm>
          <a:prstGeom prst="rect">
            <a:avLst/>
          </a:prstGeom>
          <a:noFill/>
        </p:spPr>
        <p:txBody>
          <a:bodyPr wrap="square" rtlCol="0">
            <a:spAutoFit/>
          </a:bodyPr>
          <a:lstStyle/>
          <a:p>
            <a:pPr algn="ctr"/>
            <a:r>
              <a:rPr lang="en-US" sz="1200" dirty="0"/>
              <a:t>Solder the crimped joints of the eyes. The solder should cover all the exposed wire both above and below the eyes’ crimped joints. Do not forget about the exposed wire below the crimped joints on the reverse side of the eyes as well. Try to be fast as the shrink tube will shrink in the incorrect place if the heat travels down the wire to far.</a:t>
            </a:r>
          </a:p>
        </p:txBody>
      </p:sp>
    </p:spTree>
    <p:extLst>
      <p:ext uri="{BB962C8B-B14F-4D97-AF65-F5344CB8AC3E}">
        <p14:creationId xmlns:p14="http://schemas.microsoft.com/office/powerpoint/2010/main" val="7417484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C2B564-5A88-8247-998B-F45DA1C52C5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299E2BC9-AED2-4F4E-977E-D16F0F9728EE}"/>
              </a:ext>
            </a:extLst>
          </p:cNvPr>
          <p:cNvSpPr txBox="1"/>
          <p:nvPr/>
        </p:nvSpPr>
        <p:spPr>
          <a:xfrm>
            <a:off x="6096000" y="3198167"/>
            <a:ext cx="4435366" cy="461665"/>
          </a:xfrm>
          <a:prstGeom prst="rect">
            <a:avLst/>
          </a:prstGeom>
          <a:noFill/>
        </p:spPr>
        <p:txBody>
          <a:bodyPr wrap="square" rtlCol="0">
            <a:spAutoFit/>
          </a:bodyPr>
          <a:lstStyle/>
          <a:p>
            <a:pPr algn="ctr"/>
            <a:r>
              <a:rPr lang="en-US" sz="1200" dirty="0"/>
              <a:t>Move the pieces of shrink tube on the wire to cover the crimped/soldered joints. Apply the heat gun.</a:t>
            </a:r>
          </a:p>
        </p:txBody>
      </p:sp>
    </p:spTree>
    <p:extLst>
      <p:ext uri="{BB962C8B-B14F-4D97-AF65-F5344CB8AC3E}">
        <p14:creationId xmlns:p14="http://schemas.microsoft.com/office/powerpoint/2010/main" val="1039384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A70106-2D18-A240-83FC-665FA703F9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5061AAC8-2C46-0A4D-854C-3D1DC5B400AE}"/>
              </a:ext>
            </a:extLst>
          </p:cNvPr>
          <p:cNvSpPr txBox="1"/>
          <p:nvPr/>
        </p:nvSpPr>
        <p:spPr>
          <a:xfrm>
            <a:off x="6096000" y="3290500"/>
            <a:ext cx="4396584" cy="276999"/>
          </a:xfrm>
          <a:prstGeom prst="rect">
            <a:avLst/>
          </a:prstGeom>
          <a:noFill/>
        </p:spPr>
        <p:txBody>
          <a:bodyPr wrap="square" rtlCol="0">
            <a:spAutoFit/>
          </a:bodyPr>
          <a:lstStyle/>
          <a:p>
            <a:pPr algn="ctr"/>
            <a:r>
              <a:rPr lang="en-US" sz="1200" dirty="0"/>
              <a:t>Wire harness complete! The ground wire will be given and tip later.</a:t>
            </a:r>
          </a:p>
        </p:txBody>
      </p:sp>
    </p:spTree>
    <p:extLst>
      <p:ext uri="{BB962C8B-B14F-4D97-AF65-F5344CB8AC3E}">
        <p14:creationId xmlns:p14="http://schemas.microsoft.com/office/powerpoint/2010/main" val="1189814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84468E-6DC6-0C4A-969C-E32FC95C124F}"/>
              </a:ext>
            </a:extLst>
          </p:cNvPr>
          <p:cNvSpPr txBox="1">
            <a:spLocks/>
          </p:cNvSpPr>
          <p:nvPr/>
        </p:nvSpPr>
        <p:spPr>
          <a:xfrm>
            <a:off x="429768" y="213768"/>
            <a:ext cx="11131298" cy="11064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t>Fork &amp; Eye Crimper</a:t>
            </a:r>
          </a:p>
        </p:txBody>
      </p:sp>
      <p:pic>
        <p:nvPicPr>
          <p:cNvPr id="3" name="Picture 2" descr="A picture containing floor, yellow, tool, scissors&#10;&#10;Description automatically generated">
            <a:extLst>
              <a:ext uri="{FF2B5EF4-FFF2-40B4-BE49-F238E27FC236}">
                <a16:creationId xmlns:a16="http://schemas.microsoft.com/office/drawing/2014/main" id="{A611A40D-FA14-784C-BE27-C7132DC2194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98367" y="1184272"/>
            <a:ext cx="4005072" cy="5340096"/>
          </a:xfrm>
          <a:prstGeom prst="rect">
            <a:avLst/>
          </a:prstGeom>
        </p:spPr>
      </p:pic>
      <p:pic>
        <p:nvPicPr>
          <p:cNvPr id="6" name="Picture 5" descr="A picture containing black, close&#10;&#10;Description automatically generated">
            <a:extLst>
              <a:ext uri="{FF2B5EF4-FFF2-40B4-BE49-F238E27FC236}">
                <a16:creationId xmlns:a16="http://schemas.microsoft.com/office/drawing/2014/main" id="{93EF72EA-BD56-0A44-9C63-596DA0961EA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88561" y="1184272"/>
            <a:ext cx="4005072" cy="5340096"/>
          </a:xfrm>
          <a:prstGeom prst="rect">
            <a:avLst/>
          </a:prstGeom>
        </p:spPr>
      </p:pic>
    </p:spTree>
    <p:extLst>
      <p:ext uri="{BB962C8B-B14F-4D97-AF65-F5344CB8AC3E}">
        <p14:creationId xmlns:p14="http://schemas.microsoft.com/office/powerpoint/2010/main" val="1890473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6C4118A-B523-45D9-B427-8E05B2DEA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pic>
        <p:nvPicPr>
          <p:cNvPr id="3" name="Picture 2">
            <a:extLst>
              <a:ext uri="{FF2B5EF4-FFF2-40B4-BE49-F238E27FC236}">
                <a16:creationId xmlns:a16="http://schemas.microsoft.com/office/drawing/2014/main" id="{6B4D3393-82DD-0646-A3E9-480DDE14597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5143500" cy="6858000"/>
          </a:xfrm>
          <a:prstGeom prst="rect">
            <a:avLst/>
          </a:prstGeom>
        </p:spPr>
      </p:pic>
      <p:sp>
        <p:nvSpPr>
          <p:cNvPr id="4" name="TextBox 3">
            <a:extLst>
              <a:ext uri="{FF2B5EF4-FFF2-40B4-BE49-F238E27FC236}">
                <a16:creationId xmlns:a16="http://schemas.microsoft.com/office/drawing/2014/main" id="{8E9C9DE9-A7C4-184D-9512-AA1AFDC9F101}"/>
              </a:ext>
            </a:extLst>
          </p:cNvPr>
          <p:cNvSpPr txBox="1"/>
          <p:nvPr/>
        </p:nvSpPr>
        <p:spPr>
          <a:xfrm>
            <a:off x="6211615" y="3198167"/>
            <a:ext cx="4582510" cy="276999"/>
          </a:xfrm>
          <a:prstGeom prst="rect">
            <a:avLst/>
          </a:prstGeom>
          <a:noFill/>
        </p:spPr>
        <p:txBody>
          <a:bodyPr wrap="square" rtlCol="0">
            <a:spAutoFit/>
          </a:bodyPr>
          <a:lstStyle/>
          <a:p>
            <a:pPr algn="ctr"/>
            <a:r>
              <a:rPr lang="en-US" sz="1200" dirty="0"/>
              <a:t>Measure out and cut 42 inches of red and black 14 </a:t>
            </a:r>
            <a:r>
              <a:rPr lang="en-US" sz="1200" dirty="0" err="1"/>
              <a:t>awg</a:t>
            </a:r>
            <a:r>
              <a:rPr lang="en-US" sz="1200" dirty="0"/>
              <a:t> wire.</a:t>
            </a:r>
          </a:p>
        </p:txBody>
      </p:sp>
    </p:spTree>
    <p:extLst>
      <p:ext uri="{BB962C8B-B14F-4D97-AF65-F5344CB8AC3E}">
        <p14:creationId xmlns:p14="http://schemas.microsoft.com/office/powerpoint/2010/main" val="153269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up of a drill&#10;&#10;Description automatically generated with low confidence">
            <a:extLst>
              <a:ext uri="{FF2B5EF4-FFF2-40B4-BE49-F238E27FC236}">
                <a16:creationId xmlns:a16="http://schemas.microsoft.com/office/drawing/2014/main" id="{C80ABA7A-C51C-E64A-8386-537BB57D236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22263" y="945280"/>
            <a:ext cx="4348522" cy="5798029"/>
          </a:xfrm>
          <a:prstGeom prst="rect">
            <a:avLst/>
          </a:prstGeom>
        </p:spPr>
      </p:pic>
      <p:pic>
        <p:nvPicPr>
          <p:cNvPr id="13" name="Picture 12" descr="A picture containing indoor, floor, wall, yellow&#10;&#10;Description automatically generated">
            <a:extLst>
              <a:ext uri="{FF2B5EF4-FFF2-40B4-BE49-F238E27FC236}">
                <a16:creationId xmlns:a16="http://schemas.microsoft.com/office/drawing/2014/main" id="{5ACC1104-4940-7F49-B642-0DB34DE868F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821214" y="945280"/>
            <a:ext cx="4348523" cy="5798031"/>
          </a:xfrm>
          <a:prstGeom prst="rect">
            <a:avLst/>
          </a:prstGeom>
        </p:spPr>
      </p:pic>
      <p:sp>
        <p:nvSpPr>
          <p:cNvPr id="5" name="TextBox 4">
            <a:extLst>
              <a:ext uri="{FF2B5EF4-FFF2-40B4-BE49-F238E27FC236}">
                <a16:creationId xmlns:a16="http://schemas.microsoft.com/office/drawing/2014/main" id="{D7A6063A-C3DF-BF47-83C8-E6711381B345}"/>
              </a:ext>
            </a:extLst>
          </p:cNvPr>
          <p:cNvSpPr txBox="1"/>
          <p:nvPr/>
        </p:nvSpPr>
        <p:spPr>
          <a:xfrm>
            <a:off x="1639614" y="247134"/>
            <a:ext cx="8439807" cy="461665"/>
          </a:xfrm>
          <a:prstGeom prst="rect">
            <a:avLst/>
          </a:prstGeom>
          <a:noFill/>
        </p:spPr>
        <p:txBody>
          <a:bodyPr wrap="square" rtlCol="0">
            <a:spAutoFit/>
          </a:bodyPr>
          <a:lstStyle/>
          <a:p>
            <a:pPr algn="ctr"/>
            <a:r>
              <a:rPr lang="en-US" sz="1200" dirty="0"/>
              <a:t>To make the twisted pair, line the vise with masking tape. Put one end of the red and black wires that were just cut into the vise and the other into the drill. Run the drill till the wires are sufficiently twisted (for reference see the next slide). </a:t>
            </a:r>
          </a:p>
        </p:txBody>
      </p:sp>
    </p:spTree>
    <p:extLst>
      <p:ext uri="{BB962C8B-B14F-4D97-AF65-F5344CB8AC3E}">
        <p14:creationId xmlns:p14="http://schemas.microsoft.com/office/powerpoint/2010/main" val="774609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measuring stick&#10;&#10;Description automatically generated">
            <a:extLst>
              <a:ext uri="{FF2B5EF4-FFF2-40B4-BE49-F238E27FC236}">
                <a16:creationId xmlns:a16="http://schemas.microsoft.com/office/drawing/2014/main" id="{5F3149F0-B271-584B-80F6-67770B9532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208282" y="-121744"/>
            <a:ext cx="5775435" cy="7700580"/>
          </a:xfrm>
          <a:prstGeom prst="rect">
            <a:avLst/>
          </a:prstGeom>
        </p:spPr>
      </p:pic>
      <p:sp>
        <p:nvSpPr>
          <p:cNvPr id="4" name="TextBox 3">
            <a:extLst>
              <a:ext uri="{FF2B5EF4-FFF2-40B4-BE49-F238E27FC236}">
                <a16:creationId xmlns:a16="http://schemas.microsoft.com/office/drawing/2014/main" id="{DA21C25E-EA30-4F44-A745-14379669B033}"/>
              </a:ext>
            </a:extLst>
          </p:cNvPr>
          <p:cNvSpPr txBox="1"/>
          <p:nvPr/>
        </p:nvSpPr>
        <p:spPr>
          <a:xfrm>
            <a:off x="1891861" y="241736"/>
            <a:ext cx="8408276" cy="276999"/>
          </a:xfrm>
          <a:prstGeom prst="rect">
            <a:avLst/>
          </a:prstGeom>
          <a:noFill/>
        </p:spPr>
        <p:txBody>
          <a:bodyPr wrap="square" rtlCol="0">
            <a:spAutoFit/>
          </a:bodyPr>
          <a:lstStyle/>
          <a:p>
            <a:pPr algn="ctr"/>
            <a:r>
              <a:rPr lang="en-US" sz="1200" dirty="0"/>
              <a:t>Trim the ends of the twist pair where they were in the vise and drill. Once trimmed they should measure about 35.5 inches.</a:t>
            </a:r>
          </a:p>
        </p:txBody>
      </p:sp>
    </p:spTree>
    <p:extLst>
      <p:ext uri="{BB962C8B-B14F-4D97-AF65-F5344CB8AC3E}">
        <p14:creationId xmlns:p14="http://schemas.microsoft.com/office/powerpoint/2010/main" val="146678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74A1DF-7861-2A42-A8DD-3AC5AD0DAA3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010055" y="968477"/>
            <a:ext cx="4099726" cy="5466301"/>
          </a:xfrm>
          <a:prstGeom prst="rect">
            <a:avLst/>
          </a:prstGeom>
        </p:spPr>
      </p:pic>
      <p:pic>
        <p:nvPicPr>
          <p:cNvPr id="12" name="Picture 11" descr="A picture containing text, yellow&#10;&#10;Description automatically generated">
            <a:extLst>
              <a:ext uri="{FF2B5EF4-FFF2-40B4-BE49-F238E27FC236}">
                <a16:creationId xmlns:a16="http://schemas.microsoft.com/office/drawing/2014/main" id="{686B4E8F-6841-5E41-BE64-77B2D390BA7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2221" y="968477"/>
            <a:ext cx="4099726" cy="5466301"/>
          </a:xfrm>
          <a:prstGeom prst="rect">
            <a:avLst/>
          </a:prstGeom>
        </p:spPr>
      </p:pic>
      <p:sp>
        <p:nvSpPr>
          <p:cNvPr id="4" name="TextBox 3">
            <a:extLst>
              <a:ext uri="{FF2B5EF4-FFF2-40B4-BE49-F238E27FC236}">
                <a16:creationId xmlns:a16="http://schemas.microsoft.com/office/drawing/2014/main" id="{ECA840BC-A620-1A42-815D-15BF62450584}"/>
              </a:ext>
            </a:extLst>
          </p:cNvPr>
          <p:cNvSpPr txBox="1"/>
          <p:nvPr/>
        </p:nvSpPr>
        <p:spPr>
          <a:xfrm>
            <a:off x="3489435" y="423222"/>
            <a:ext cx="5213130" cy="276999"/>
          </a:xfrm>
          <a:prstGeom prst="rect">
            <a:avLst/>
          </a:prstGeom>
          <a:noFill/>
        </p:spPr>
        <p:txBody>
          <a:bodyPr wrap="square" rtlCol="0">
            <a:spAutoFit/>
          </a:bodyPr>
          <a:lstStyle/>
          <a:p>
            <a:pPr algn="ctr"/>
            <a:r>
              <a:rPr lang="en-US" sz="1200" dirty="0"/>
              <a:t>Measure out 27.5 inches of the .203 metal braid. Expand it using the metal rod.</a:t>
            </a:r>
          </a:p>
        </p:txBody>
      </p:sp>
    </p:spTree>
    <p:extLst>
      <p:ext uri="{BB962C8B-B14F-4D97-AF65-F5344CB8AC3E}">
        <p14:creationId xmlns:p14="http://schemas.microsoft.com/office/powerpoint/2010/main" val="2848531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device, indoor, gauge&#10;&#10;Description automatically generated">
            <a:extLst>
              <a:ext uri="{FF2B5EF4-FFF2-40B4-BE49-F238E27FC236}">
                <a16:creationId xmlns:a16="http://schemas.microsoft.com/office/drawing/2014/main" id="{52049EED-344C-9C49-BA12-BA5F290EB3D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225690" y="-108060"/>
            <a:ext cx="5740619" cy="7654159"/>
          </a:xfrm>
          <a:prstGeom prst="rect">
            <a:avLst/>
          </a:prstGeom>
        </p:spPr>
      </p:pic>
      <p:sp>
        <p:nvSpPr>
          <p:cNvPr id="4" name="TextBox 3">
            <a:extLst>
              <a:ext uri="{FF2B5EF4-FFF2-40B4-BE49-F238E27FC236}">
                <a16:creationId xmlns:a16="http://schemas.microsoft.com/office/drawing/2014/main" id="{23BB1BDA-B897-874A-AD7E-D6C060F3D7E6}"/>
              </a:ext>
            </a:extLst>
          </p:cNvPr>
          <p:cNvSpPr txBox="1"/>
          <p:nvPr/>
        </p:nvSpPr>
        <p:spPr>
          <a:xfrm>
            <a:off x="1618592" y="289691"/>
            <a:ext cx="8954813" cy="276999"/>
          </a:xfrm>
          <a:prstGeom prst="rect">
            <a:avLst/>
          </a:prstGeom>
          <a:noFill/>
        </p:spPr>
        <p:txBody>
          <a:bodyPr wrap="square" rtlCol="0">
            <a:spAutoFit/>
          </a:bodyPr>
          <a:lstStyle/>
          <a:p>
            <a:pPr algn="ctr"/>
            <a:r>
              <a:rPr lang="en-US" sz="1200" dirty="0"/>
              <a:t>Put the twisted pair into the expanded metal braid. 6.5 inches of the twisted wires should stick out from the metal braid on one end.</a:t>
            </a:r>
          </a:p>
        </p:txBody>
      </p:sp>
    </p:spTree>
    <p:extLst>
      <p:ext uri="{BB962C8B-B14F-4D97-AF65-F5344CB8AC3E}">
        <p14:creationId xmlns:p14="http://schemas.microsoft.com/office/powerpoint/2010/main" val="879749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TotalTime>
  <Words>1075</Words>
  <Application>Microsoft Macintosh PowerPoint</Application>
  <PresentationFormat>Widescreen</PresentationFormat>
  <Paragraphs>42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24v to Control Board Cable</vt:lpstr>
      <vt:lpstr>PowerPoint Presentation</vt:lpstr>
      <vt:lpstr>Tools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Schoultz</dc:creator>
  <cp:lastModifiedBy>Sarah Schoultz</cp:lastModifiedBy>
  <cp:revision>40</cp:revision>
  <dcterms:created xsi:type="dcterms:W3CDTF">2020-12-08T20:11:36Z</dcterms:created>
  <dcterms:modified xsi:type="dcterms:W3CDTF">2021-05-11T21:20:11Z</dcterms:modified>
</cp:coreProperties>
</file>