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5" r:id="rId4"/>
    <p:sldId id="267" r:id="rId5"/>
    <p:sldId id="268" r:id="rId6"/>
    <p:sldId id="269" r:id="rId7"/>
    <p:sldId id="270" r:id="rId8"/>
    <p:sldId id="271" r:id="rId9"/>
    <p:sldId id="272" r:id="rId10"/>
    <p:sldId id="274" r:id="rId11"/>
    <p:sldId id="284" r:id="rId12"/>
    <p:sldId id="275" r:id="rId13"/>
    <p:sldId id="273" r:id="rId14"/>
    <p:sldId id="276" r:id="rId15"/>
    <p:sldId id="286" r:id="rId16"/>
    <p:sldId id="278" r:id="rId17"/>
    <p:sldId id="262" r:id="rId18"/>
    <p:sldId id="264" r:id="rId19"/>
    <p:sldId id="285" r:id="rId20"/>
    <p:sldId id="263" r:id="rId21"/>
    <p:sldId id="261" r:id="rId22"/>
    <p:sldId id="260" r:id="rId23"/>
    <p:sldId id="257" r:id="rId24"/>
    <p:sldId id="258" r:id="rId25"/>
    <p:sldId id="281" r:id="rId26"/>
    <p:sldId id="282" r:id="rId27"/>
    <p:sldId id="283"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3D52-1331-D746-8271-79EBED2DEC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951486-E193-A84F-94A7-0CD51A0406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7A28CA-7C16-504C-A87C-DA555CD452A6}"/>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5" name="Footer Placeholder 4">
            <a:extLst>
              <a:ext uri="{FF2B5EF4-FFF2-40B4-BE49-F238E27FC236}">
                <a16:creationId xmlns:a16="http://schemas.microsoft.com/office/drawing/2014/main" id="{ECF78D7E-3EF5-C64C-A526-0F6DAEFAA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80AE6-D7DB-7347-86D7-2758723FB268}"/>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1482188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E583-5FB0-0346-8CBF-53BF533CF2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616BD9-CFE6-C748-8E50-B3CC132BEB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43631-F258-E448-B5E2-A00792E1197E}"/>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5" name="Footer Placeholder 4">
            <a:extLst>
              <a:ext uri="{FF2B5EF4-FFF2-40B4-BE49-F238E27FC236}">
                <a16:creationId xmlns:a16="http://schemas.microsoft.com/office/drawing/2014/main" id="{2FF38659-1B03-7143-8468-6F3B783C75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A17B6-D16B-A44A-9E74-2E050F6BEEE9}"/>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65024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E909A0-181D-E747-AB33-3A8298E735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36DC52-C3C0-A043-8029-3095FB262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646E4-8145-EE42-836B-E6C2918E2795}"/>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5" name="Footer Placeholder 4">
            <a:extLst>
              <a:ext uri="{FF2B5EF4-FFF2-40B4-BE49-F238E27FC236}">
                <a16:creationId xmlns:a16="http://schemas.microsoft.com/office/drawing/2014/main" id="{692D1FBC-3909-9641-9D1B-D376CDC9F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E7758A-F84E-C646-B70F-E0499384ABB9}"/>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103088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63B28-B54B-394E-8F8F-B73207B385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4CE186-D30C-554E-A5FE-11319ED316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63021-009B-874F-8EC1-A5178010C68F}"/>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5" name="Footer Placeholder 4">
            <a:extLst>
              <a:ext uri="{FF2B5EF4-FFF2-40B4-BE49-F238E27FC236}">
                <a16:creationId xmlns:a16="http://schemas.microsoft.com/office/drawing/2014/main" id="{86F813BE-D800-574B-A888-DC47917FE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F72FF9-451F-1648-8113-7CF2CA8CD921}"/>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277976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B6C6-45B6-144B-ACEF-6D3B7FBD2A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4A01EF-291C-9E40-80F6-539244D8A42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9602C-C0A1-8A45-9FCD-5D1BAE6461A0}"/>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5" name="Footer Placeholder 4">
            <a:extLst>
              <a:ext uri="{FF2B5EF4-FFF2-40B4-BE49-F238E27FC236}">
                <a16:creationId xmlns:a16="http://schemas.microsoft.com/office/drawing/2014/main" id="{2421BC8F-1FA4-F349-88B7-0F916DCCDF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19D17-3301-7B49-90CC-649077F6B63C}"/>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192292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5DEE-084B-C14B-B537-884B8C079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073EF1-4E3E-1943-90F1-45134E858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C2531B-23B5-4243-8A3D-F85F654593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7C5A90-45CF-B54C-9BAF-5E2961EBC072}"/>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6" name="Footer Placeholder 5">
            <a:extLst>
              <a:ext uri="{FF2B5EF4-FFF2-40B4-BE49-F238E27FC236}">
                <a16:creationId xmlns:a16="http://schemas.microsoft.com/office/drawing/2014/main" id="{117EFFA1-D4A8-EF45-AD79-F50F50175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A0B90A-8A31-EA45-AE8B-B71B046A66BB}"/>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1458275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1DC2-57B3-5142-9F68-DB22BEECCB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D810E3-2D74-C64B-9C3A-971631D8C2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1623E-306A-9D45-8882-6B7EB86925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86C6D4-3322-CB40-A991-3A97019AC7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1EE71F-31C7-614B-9F9B-C789EFAAF0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4E9F04F-15F6-484A-9A85-357CEA7E6D7E}"/>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8" name="Footer Placeholder 7">
            <a:extLst>
              <a:ext uri="{FF2B5EF4-FFF2-40B4-BE49-F238E27FC236}">
                <a16:creationId xmlns:a16="http://schemas.microsoft.com/office/drawing/2014/main" id="{0BB0828A-0B0E-7F45-9FFD-B17A7E5ACB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5F5858-624D-6440-9CE0-0E1A985559B5}"/>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1622710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EE96-5D42-0A43-BDF4-EA0703C233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4ADB95-F0C1-314A-A9A3-2677C0EC4DB0}"/>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4" name="Footer Placeholder 3">
            <a:extLst>
              <a:ext uri="{FF2B5EF4-FFF2-40B4-BE49-F238E27FC236}">
                <a16:creationId xmlns:a16="http://schemas.microsoft.com/office/drawing/2014/main" id="{66AA8EDA-A319-3448-A072-269258D664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B8CC0D-9363-6644-8C5B-948A16773CDC}"/>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325736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2BDF2B-D0F5-2442-ABE1-5ECCB7AA14B6}"/>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3" name="Footer Placeholder 2">
            <a:extLst>
              <a:ext uri="{FF2B5EF4-FFF2-40B4-BE49-F238E27FC236}">
                <a16:creationId xmlns:a16="http://schemas.microsoft.com/office/drawing/2014/main" id="{2D2795B5-DC70-A64D-9E67-9526A58CD0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5A5C33-8166-5441-99F8-474C57BE6D3B}"/>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47794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2F3E-6DF9-434F-A608-EC1171522A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D39A5C-F7CB-E242-9BEA-8910E9EE02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B10F6B-65CD-394D-B4B1-070A43292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F2962E-76BB-1048-9BFF-FBC7181F498E}"/>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6" name="Footer Placeholder 5">
            <a:extLst>
              <a:ext uri="{FF2B5EF4-FFF2-40B4-BE49-F238E27FC236}">
                <a16:creationId xmlns:a16="http://schemas.microsoft.com/office/drawing/2014/main" id="{90F3AD16-AF4E-B94F-A38F-DE2FD56937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35C20-CE83-5440-B53B-E85DCA171B47}"/>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2561491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B392-0EB3-4645-8887-625718298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875568-1DD8-E94A-B0DE-E91D6E7D0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AD6203-372B-1C4D-ADBB-9DAAC9473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B8A996-B8AE-DE48-80A2-21DCD6F90B2C}"/>
              </a:ext>
            </a:extLst>
          </p:cNvPr>
          <p:cNvSpPr>
            <a:spLocks noGrp="1"/>
          </p:cNvSpPr>
          <p:nvPr>
            <p:ph type="dt" sz="half" idx="10"/>
          </p:nvPr>
        </p:nvSpPr>
        <p:spPr/>
        <p:txBody>
          <a:bodyPr/>
          <a:lstStyle/>
          <a:p>
            <a:fld id="{96CED816-65CA-6048-B56D-F3CFEEC8D65F}" type="datetimeFigureOut">
              <a:rPr lang="en-US" smtClean="0"/>
              <a:t>5/11/21</a:t>
            </a:fld>
            <a:endParaRPr lang="en-US"/>
          </a:p>
        </p:txBody>
      </p:sp>
      <p:sp>
        <p:nvSpPr>
          <p:cNvPr id="6" name="Footer Placeholder 5">
            <a:extLst>
              <a:ext uri="{FF2B5EF4-FFF2-40B4-BE49-F238E27FC236}">
                <a16:creationId xmlns:a16="http://schemas.microsoft.com/office/drawing/2014/main" id="{C047263C-EBE0-7143-A3C9-5F804792C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008A57-F384-B149-BD43-057E0FF8ABE0}"/>
              </a:ext>
            </a:extLst>
          </p:cNvPr>
          <p:cNvSpPr>
            <a:spLocks noGrp="1"/>
          </p:cNvSpPr>
          <p:nvPr>
            <p:ph type="sldNum" sz="quarter" idx="12"/>
          </p:nvPr>
        </p:nvSpPr>
        <p:spPr/>
        <p:txBody>
          <a:bodyPr/>
          <a:lstStyle/>
          <a:p>
            <a:fld id="{7FF0A124-3B0E-0044-AC65-B82AD7398618}" type="slidenum">
              <a:rPr lang="en-US" smtClean="0"/>
              <a:t>‹#›</a:t>
            </a:fld>
            <a:endParaRPr lang="en-US"/>
          </a:p>
        </p:txBody>
      </p:sp>
    </p:spTree>
    <p:extLst>
      <p:ext uri="{BB962C8B-B14F-4D97-AF65-F5344CB8AC3E}">
        <p14:creationId xmlns:p14="http://schemas.microsoft.com/office/powerpoint/2010/main" val="2041183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0715E7-7D46-2F43-A103-B16E52C1E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D4C817-E3CE-AC4E-838D-A5E68676DB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FF25B-9087-9B48-9A19-C8364ACEFE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CED816-65CA-6048-B56D-F3CFEEC8D65F}" type="datetimeFigureOut">
              <a:rPr lang="en-US" smtClean="0"/>
              <a:t>5/11/21</a:t>
            </a:fld>
            <a:endParaRPr lang="en-US"/>
          </a:p>
        </p:txBody>
      </p:sp>
      <p:sp>
        <p:nvSpPr>
          <p:cNvPr id="5" name="Footer Placeholder 4">
            <a:extLst>
              <a:ext uri="{FF2B5EF4-FFF2-40B4-BE49-F238E27FC236}">
                <a16:creationId xmlns:a16="http://schemas.microsoft.com/office/drawing/2014/main" id="{380E52CA-50A3-E749-AF87-CBD0A63230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4658A2-E2AE-5848-8346-47025AF3CE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F0A124-3B0E-0044-AC65-B82AD7398618}" type="slidenum">
              <a:rPr lang="en-US" smtClean="0"/>
              <a:t>‹#›</a:t>
            </a:fld>
            <a:endParaRPr lang="en-US"/>
          </a:p>
        </p:txBody>
      </p:sp>
    </p:spTree>
    <p:extLst>
      <p:ext uri="{BB962C8B-B14F-4D97-AF65-F5344CB8AC3E}">
        <p14:creationId xmlns:p14="http://schemas.microsoft.com/office/powerpoint/2010/main" val="2549347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AA92-747D-0641-A323-23D2480D899F}"/>
              </a:ext>
            </a:extLst>
          </p:cNvPr>
          <p:cNvSpPr>
            <a:spLocks noGrp="1"/>
          </p:cNvSpPr>
          <p:nvPr>
            <p:ph type="ctrTitle"/>
          </p:nvPr>
        </p:nvSpPr>
        <p:spPr>
          <a:xfrm>
            <a:off x="1907627" y="2235200"/>
            <a:ext cx="8376745" cy="2387600"/>
          </a:xfrm>
        </p:spPr>
        <p:txBody>
          <a:bodyPr/>
          <a:lstStyle/>
          <a:p>
            <a:r>
              <a:rPr lang="en-US" dirty="0"/>
              <a:t>Control Board to </a:t>
            </a:r>
            <a:r>
              <a:rPr lang="en-US" dirty="0" err="1"/>
              <a:t>Cryo</a:t>
            </a:r>
            <a:r>
              <a:rPr lang="en-US" dirty="0"/>
              <a:t> </a:t>
            </a:r>
            <a:r>
              <a:rPr lang="en-US"/>
              <a:t>Board Cable</a:t>
            </a:r>
            <a:endParaRPr lang="en-US" dirty="0"/>
          </a:p>
        </p:txBody>
      </p:sp>
    </p:spTree>
    <p:extLst>
      <p:ext uri="{BB962C8B-B14F-4D97-AF65-F5344CB8AC3E}">
        <p14:creationId xmlns:p14="http://schemas.microsoft.com/office/powerpoint/2010/main" val="263266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measuring stick&#10;&#10;Description automatically generated">
            <a:extLst>
              <a:ext uri="{FF2B5EF4-FFF2-40B4-BE49-F238E27FC236}">
                <a16:creationId xmlns:a16="http://schemas.microsoft.com/office/drawing/2014/main" id="{6FB22989-E1C1-ED40-8ED9-07CF4A0B27F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3062673" y="-239154"/>
            <a:ext cx="5846291" cy="7795054"/>
          </a:xfrm>
          <a:prstGeom prst="rect">
            <a:avLst/>
          </a:prstGeom>
        </p:spPr>
      </p:pic>
      <p:sp>
        <p:nvSpPr>
          <p:cNvPr id="3" name="TextBox 2">
            <a:extLst>
              <a:ext uri="{FF2B5EF4-FFF2-40B4-BE49-F238E27FC236}">
                <a16:creationId xmlns:a16="http://schemas.microsoft.com/office/drawing/2014/main" id="{7C865392-8020-E049-AB04-8D77D6F9B472}"/>
              </a:ext>
            </a:extLst>
          </p:cNvPr>
          <p:cNvSpPr txBox="1"/>
          <p:nvPr/>
        </p:nvSpPr>
        <p:spPr>
          <a:xfrm>
            <a:off x="2932386" y="276481"/>
            <a:ext cx="6327228" cy="276999"/>
          </a:xfrm>
          <a:prstGeom prst="rect">
            <a:avLst/>
          </a:prstGeom>
          <a:noFill/>
        </p:spPr>
        <p:txBody>
          <a:bodyPr wrap="square" rtlCol="0">
            <a:spAutoFit/>
          </a:bodyPr>
          <a:lstStyle/>
          <a:p>
            <a:pPr algn="ctr"/>
            <a:r>
              <a:rPr lang="en-US" sz="1200" dirty="0"/>
              <a:t>Measure out and cut two length of 4.8mm adhesive shrink tube each .5 inches long.</a:t>
            </a:r>
          </a:p>
        </p:txBody>
      </p:sp>
    </p:spTree>
    <p:extLst>
      <p:ext uri="{BB962C8B-B14F-4D97-AF65-F5344CB8AC3E}">
        <p14:creationId xmlns:p14="http://schemas.microsoft.com/office/powerpoint/2010/main" val="1580881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B44F0EC-F7DC-F64B-AC92-58767468DB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6968442" y="968714"/>
            <a:ext cx="4344947" cy="5793263"/>
          </a:xfrm>
          <a:prstGeom prst="rect">
            <a:avLst/>
          </a:prstGeom>
        </p:spPr>
      </p:pic>
      <p:pic>
        <p:nvPicPr>
          <p:cNvPr id="6" name="Picture 5" descr="A picture containing text, measuring stick&#10;&#10;Description automatically generated">
            <a:extLst>
              <a:ext uri="{FF2B5EF4-FFF2-40B4-BE49-F238E27FC236}">
                <a16:creationId xmlns:a16="http://schemas.microsoft.com/office/drawing/2014/main" id="{3A41770D-2253-E248-A8EB-993DF685F19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878614" y="968716"/>
            <a:ext cx="4344945" cy="5793260"/>
          </a:xfrm>
          <a:prstGeom prst="rect">
            <a:avLst/>
          </a:prstGeom>
        </p:spPr>
      </p:pic>
      <p:sp>
        <p:nvSpPr>
          <p:cNvPr id="5" name="TextBox 4">
            <a:extLst>
              <a:ext uri="{FF2B5EF4-FFF2-40B4-BE49-F238E27FC236}">
                <a16:creationId xmlns:a16="http://schemas.microsoft.com/office/drawing/2014/main" id="{ED7CD7DB-9CCF-5F4B-AABA-A98C62C6B36E}"/>
              </a:ext>
            </a:extLst>
          </p:cNvPr>
          <p:cNvSpPr txBox="1"/>
          <p:nvPr/>
        </p:nvSpPr>
        <p:spPr>
          <a:xfrm>
            <a:off x="1077310" y="715472"/>
            <a:ext cx="10037379" cy="461665"/>
          </a:xfrm>
          <a:prstGeom prst="rect">
            <a:avLst/>
          </a:prstGeom>
          <a:noFill/>
        </p:spPr>
        <p:txBody>
          <a:bodyPr wrap="square" rtlCol="0">
            <a:spAutoFit/>
          </a:bodyPr>
          <a:lstStyle/>
          <a:p>
            <a:pPr algn="ctr"/>
            <a:r>
              <a:rPr lang="en-US" sz="1200" dirty="0"/>
              <a:t>Put on piece of the shrink tube onto the end of the metal braid where the wires sticking out measured 3.5 inches. Place the shrink tube such that the metal braid ends midway through it. The wires should now measure 3.25 inches long. Apply the heat gun to the shrink tube. </a:t>
            </a:r>
          </a:p>
        </p:txBody>
      </p:sp>
    </p:spTree>
    <p:extLst>
      <p:ext uri="{BB962C8B-B14F-4D97-AF65-F5344CB8AC3E}">
        <p14:creationId xmlns:p14="http://schemas.microsoft.com/office/powerpoint/2010/main" val="122253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road, indoor, yellow, connector&#10;&#10;Description automatically generated">
            <a:extLst>
              <a:ext uri="{FF2B5EF4-FFF2-40B4-BE49-F238E27FC236}">
                <a16:creationId xmlns:a16="http://schemas.microsoft.com/office/drawing/2014/main" id="{94ABD821-1EDE-804A-8364-4BD59AF7911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112" y="1433384"/>
            <a:ext cx="5826211" cy="4369658"/>
          </a:xfrm>
          <a:prstGeom prst="rect">
            <a:avLst/>
          </a:prstGeom>
        </p:spPr>
      </p:pic>
      <p:pic>
        <p:nvPicPr>
          <p:cNvPr id="13" name="Picture 12" descr="A picture containing text, rainbow&#10;&#10;Description automatically generated">
            <a:extLst>
              <a:ext uri="{FF2B5EF4-FFF2-40B4-BE49-F238E27FC236}">
                <a16:creationId xmlns:a16="http://schemas.microsoft.com/office/drawing/2014/main" id="{78EC9FA7-38A7-634E-89A7-0E8A2C34286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88676" y="1433384"/>
            <a:ext cx="5826212" cy="4369659"/>
          </a:xfrm>
          <a:prstGeom prst="rect">
            <a:avLst/>
          </a:prstGeom>
        </p:spPr>
      </p:pic>
      <p:sp>
        <p:nvSpPr>
          <p:cNvPr id="4" name="TextBox 3">
            <a:extLst>
              <a:ext uri="{FF2B5EF4-FFF2-40B4-BE49-F238E27FC236}">
                <a16:creationId xmlns:a16="http://schemas.microsoft.com/office/drawing/2014/main" id="{6406AEE5-A8F5-ED4E-B8E5-A905DFF44D9B}"/>
              </a:ext>
            </a:extLst>
          </p:cNvPr>
          <p:cNvSpPr txBox="1"/>
          <p:nvPr/>
        </p:nvSpPr>
        <p:spPr>
          <a:xfrm>
            <a:off x="1755228" y="408626"/>
            <a:ext cx="8471338" cy="461665"/>
          </a:xfrm>
          <a:prstGeom prst="rect">
            <a:avLst/>
          </a:prstGeom>
          <a:noFill/>
        </p:spPr>
        <p:txBody>
          <a:bodyPr wrap="square" rtlCol="0">
            <a:spAutoFit/>
          </a:bodyPr>
          <a:lstStyle/>
          <a:p>
            <a:pPr algn="ctr"/>
            <a:r>
              <a:rPr lang="en-US" sz="1200" dirty="0"/>
              <a:t>Repeat the process on the previous slide on the other end of the metal braid (though the wire does not need to be measured on this end). Thus, far the wire harness should appear as shown on the right.</a:t>
            </a:r>
          </a:p>
        </p:txBody>
      </p:sp>
    </p:spTree>
    <p:extLst>
      <p:ext uri="{BB962C8B-B14F-4D97-AF65-F5344CB8AC3E}">
        <p14:creationId xmlns:p14="http://schemas.microsoft.com/office/powerpoint/2010/main" val="2802294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9ADD3CD-DF57-D94A-84BB-4FE90FDD588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6355329" y="1273746"/>
            <a:ext cx="5985806" cy="4489355"/>
          </a:xfrm>
          <a:prstGeom prst="rect">
            <a:avLst/>
          </a:prstGeom>
        </p:spPr>
      </p:pic>
      <p:pic>
        <p:nvPicPr>
          <p:cNvPr id="5" name="Picture 4" descr="A close-up of a yellow measuring tape&#10;&#10;Description automatically generated with low confidence">
            <a:extLst>
              <a:ext uri="{FF2B5EF4-FFF2-40B4-BE49-F238E27FC236}">
                <a16:creationId xmlns:a16="http://schemas.microsoft.com/office/drawing/2014/main" id="{CEB40C1D-0FAF-1144-8676-03B674A6F74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99090" y="1899914"/>
            <a:ext cx="6148551" cy="4611413"/>
          </a:xfrm>
          <a:prstGeom prst="rect">
            <a:avLst/>
          </a:prstGeom>
        </p:spPr>
      </p:pic>
      <p:sp>
        <p:nvSpPr>
          <p:cNvPr id="6" name="TextBox 5">
            <a:extLst>
              <a:ext uri="{FF2B5EF4-FFF2-40B4-BE49-F238E27FC236}">
                <a16:creationId xmlns:a16="http://schemas.microsoft.com/office/drawing/2014/main" id="{E4EC394D-6A77-424D-8F80-F90E8164A320}"/>
              </a:ext>
            </a:extLst>
          </p:cNvPr>
          <p:cNvSpPr txBox="1"/>
          <p:nvPr/>
        </p:nvSpPr>
        <p:spPr>
          <a:xfrm>
            <a:off x="1303283" y="833340"/>
            <a:ext cx="5065987" cy="276999"/>
          </a:xfrm>
          <a:prstGeom prst="rect">
            <a:avLst/>
          </a:prstGeom>
          <a:noFill/>
        </p:spPr>
        <p:txBody>
          <a:bodyPr wrap="square" rtlCol="0">
            <a:spAutoFit/>
          </a:bodyPr>
          <a:lstStyle/>
          <a:p>
            <a:pPr algn="ctr"/>
            <a:r>
              <a:rPr lang="en-US" sz="1200" dirty="0"/>
              <a:t>Measure out and cut 8 inches of black 24 </a:t>
            </a:r>
            <a:r>
              <a:rPr lang="en-US" sz="1200" dirty="0" err="1"/>
              <a:t>awg</a:t>
            </a:r>
            <a:r>
              <a:rPr lang="en-US" sz="1200" dirty="0"/>
              <a:t> wires. Strip 3-4mm of one end.</a:t>
            </a:r>
          </a:p>
        </p:txBody>
      </p:sp>
    </p:spTree>
    <p:extLst>
      <p:ext uri="{BB962C8B-B14F-4D97-AF65-F5344CB8AC3E}">
        <p14:creationId xmlns:p14="http://schemas.microsoft.com/office/powerpoint/2010/main" val="1256766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ll, tool, broom&#10;&#10;Description automatically generated">
            <a:extLst>
              <a:ext uri="{FF2B5EF4-FFF2-40B4-BE49-F238E27FC236}">
                <a16:creationId xmlns:a16="http://schemas.microsoft.com/office/drawing/2014/main" id="{CC3431F1-B928-A94D-AC37-927538F3B3D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6943729" y="974897"/>
            <a:ext cx="4307873" cy="5743830"/>
          </a:xfrm>
          <a:prstGeom prst="rect">
            <a:avLst/>
          </a:prstGeom>
        </p:spPr>
      </p:pic>
      <p:pic>
        <p:nvPicPr>
          <p:cNvPr id="6" name="Picture 5">
            <a:extLst>
              <a:ext uri="{FF2B5EF4-FFF2-40B4-BE49-F238E27FC236}">
                <a16:creationId xmlns:a16="http://schemas.microsoft.com/office/drawing/2014/main" id="{851BDC63-74EB-EE47-862D-F58A01D01B7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40398" y="974895"/>
            <a:ext cx="4307875" cy="5743833"/>
          </a:xfrm>
          <a:prstGeom prst="rect">
            <a:avLst/>
          </a:prstGeom>
        </p:spPr>
      </p:pic>
      <p:sp>
        <p:nvSpPr>
          <p:cNvPr id="5" name="TextBox 4">
            <a:extLst>
              <a:ext uri="{FF2B5EF4-FFF2-40B4-BE49-F238E27FC236}">
                <a16:creationId xmlns:a16="http://schemas.microsoft.com/office/drawing/2014/main" id="{729C1E2C-AD27-9D40-A29F-3FFA5807DA14}"/>
              </a:ext>
            </a:extLst>
          </p:cNvPr>
          <p:cNvSpPr txBox="1"/>
          <p:nvPr/>
        </p:nvSpPr>
        <p:spPr>
          <a:xfrm>
            <a:off x="2033752" y="713522"/>
            <a:ext cx="8124496" cy="461665"/>
          </a:xfrm>
          <a:prstGeom prst="rect">
            <a:avLst/>
          </a:prstGeom>
          <a:noFill/>
        </p:spPr>
        <p:txBody>
          <a:bodyPr wrap="square" rtlCol="0">
            <a:spAutoFit/>
          </a:bodyPr>
          <a:lstStyle/>
          <a:p>
            <a:pPr algn="ctr"/>
            <a:r>
              <a:rPr lang="en-US" sz="1200" dirty="0"/>
              <a:t>Solder the stripped end of the black wire onto the metal braid near one of the shrink tube joints. It does not matter which end. The black wire should be soldered so the that the length of it runs toward the shrink tube joint its soldered next to.</a:t>
            </a:r>
          </a:p>
        </p:txBody>
      </p:sp>
    </p:spTree>
    <p:extLst>
      <p:ext uri="{BB962C8B-B14F-4D97-AF65-F5344CB8AC3E}">
        <p14:creationId xmlns:p14="http://schemas.microsoft.com/office/powerpoint/2010/main" val="663310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FFF38B-5048-D244-996C-C8439D557223}"/>
              </a:ext>
            </a:extLst>
          </p:cNvPr>
          <p:cNvSpPr txBox="1"/>
          <p:nvPr/>
        </p:nvSpPr>
        <p:spPr>
          <a:xfrm>
            <a:off x="662152" y="6274676"/>
            <a:ext cx="768159" cy="369332"/>
          </a:xfrm>
          <a:prstGeom prst="rect">
            <a:avLst/>
          </a:prstGeom>
          <a:noFill/>
        </p:spPr>
        <p:txBody>
          <a:bodyPr wrap="none" rtlCol="0">
            <a:spAutoFit/>
          </a:bodyPr>
          <a:lstStyle/>
          <a:p>
            <a:r>
              <a:rPr lang="en-US" dirty="0"/>
              <a:t>6.75in</a:t>
            </a:r>
          </a:p>
        </p:txBody>
      </p:sp>
      <p:sp>
        <p:nvSpPr>
          <p:cNvPr id="7" name="TextBox 6">
            <a:extLst>
              <a:ext uri="{FF2B5EF4-FFF2-40B4-BE49-F238E27FC236}">
                <a16:creationId xmlns:a16="http://schemas.microsoft.com/office/drawing/2014/main" id="{2066101D-CF15-2845-BD58-904D15BB4391}"/>
              </a:ext>
            </a:extLst>
          </p:cNvPr>
          <p:cNvSpPr txBox="1"/>
          <p:nvPr/>
        </p:nvSpPr>
        <p:spPr>
          <a:xfrm>
            <a:off x="2033752" y="713522"/>
            <a:ext cx="8124496" cy="276999"/>
          </a:xfrm>
          <a:prstGeom prst="rect">
            <a:avLst/>
          </a:prstGeom>
          <a:noFill/>
        </p:spPr>
        <p:txBody>
          <a:bodyPr wrap="square" rtlCol="0">
            <a:spAutoFit/>
          </a:bodyPr>
          <a:lstStyle/>
          <a:p>
            <a:pPr algn="ctr"/>
            <a:r>
              <a:rPr lang="en-US" sz="1200" dirty="0"/>
              <a:t>Measure out and cut 6.75 inches of 1/4</a:t>
            </a:r>
            <a:r>
              <a:rPr lang="en-US" sz="1200" baseline="30000" dirty="0"/>
              <a:t>th</a:t>
            </a:r>
            <a:r>
              <a:rPr lang="en-US" sz="1200" dirty="0"/>
              <a:t> plastic braid.</a:t>
            </a:r>
          </a:p>
        </p:txBody>
      </p:sp>
    </p:spTree>
    <p:extLst>
      <p:ext uri="{BB962C8B-B14F-4D97-AF65-F5344CB8AC3E}">
        <p14:creationId xmlns:p14="http://schemas.microsoft.com/office/powerpoint/2010/main" val="114502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0139C3-15C2-C04F-9D28-E1F16FB5FEA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235722" y="1142574"/>
            <a:ext cx="6136502" cy="4602376"/>
          </a:xfrm>
          <a:prstGeom prst="rect">
            <a:avLst/>
          </a:prstGeom>
        </p:spPr>
      </p:pic>
      <p:sp>
        <p:nvSpPr>
          <p:cNvPr id="4" name="TextBox 3">
            <a:extLst>
              <a:ext uri="{FF2B5EF4-FFF2-40B4-BE49-F238E27FC236}">
                <a16:creationId xmlns:a16="http://schemas.microsoft.com/office/drawing/2014/main" id="{A5B24924-C5C9-214C-A6AE-CD4AC438C3D9}"/>
              </a:ext>
            </a:extLst>
          </p:cNvPr>
          <p:cNvSpPr txBox="1"/>
          <p:nvPr/>
        </p:nvSpPr>
        <p:spPr>
          <a:xfrm>
            <a:off x="5845295" y="843849"/>
            <a:ext cx="5549462" cy="646331"/>
          </a:xfrm>
          <a:prstGeom prst="rect">
            <a:avLst/>
          </a:prstGeom>
          <a:noFill/>
        </p:spPr>
        <p:txBody>
          <a:bodyPr wrap="square" rtlCol="0">
            <a:spAutoFit/>
          </a:bodyPr>
          <a:lstStyle/>
          <a:p>
            <a:pPr algn="ctr"/>
            <a:r>
              <a:rPr lang="en-US" sz="1200" dirty="0"/>
              <a:t>Put the plastic braid onto the wire harness. It is easier if it is put on the end of the harness without the ground wire first. The plastic braid should be places such that both ends land midway through the metal braid shrink tube joints.</a:t>
            </a:r>
          </a:p>
        </p:txBody>
      </p:sp>
      <p:pic>
        <p:nvPicPr>
          <p:cNvPr id="7" name="Picture 6" descr="A picture containing dirty&#10;&#10;Description automatically generated">
            <a:extLst>
              <a:ext uri="{FF2B5EF4-FFF2-40B4-BE49-F238E27FC236}">
                <a16:creationId xmlns:a16="http://schemas.microsoft.com/office/drawing/2014/main" id="{C17C8B8C-AB7D-9747-996D-8A20F43809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6339551" y="1190905"/>
            <a:ext cx="4560950" cy="6081266"/>
          </a:xfrm>
          <a:prstGeom prst="rect">
            <a:avLst/>
          </a:prstGeom>
        </p:spPr>
      </p:pic>
    </p:spTree>
    <p:extLst>
      <p:ext uri="{BB962C8B-B14F-4D97-AF65-F5344CB8AC3E}">
        <p14:creationId xmlns:p14="http://schemas.microsoft.com/office/powerpoint/2010/main" val="3847353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wall, measuring stick, device&#10;&#10;Description automatically generated">
            <a:extLst>
              <a:ext uri="{FF2B5EF4-FFF2-40B4-BE49-F238E27FC236}">
                <a16:creationId xmlns:a16="http://schemas.microsoft.com/office/drawing/2014/main" id="{19D63BD2-AC66-9B43-B109-03A469F0575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15169" y="970778"/>
            <a:ext cx="4332588" cy="5776784"/>
          </a:xfrm>
          <a:prstGeom prst="rect">
            <a:avLst/>
          </a:prstGeom>
        </p:spPr>
      </p:pic>
      <p:pic>
        <p:nvPicPr>
          <p:cNvPr id="5" name="Picture 4" descr="A picture containing indoor&#10;&#10;Description automatically generated">
            <a:extLst>
              <a:ext uri="{FF2B5EF4-FFF2-40B4-BE49-F238E27FC236}">
                <a16:creationId xmlns:a16="http://schemas.microsoft.com/office/drawing/2014/main" id="{FFF583D6-E391-F346-A26C-45DDF0C1367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6944242" y="970775"/>
            <a:ext cx="4332590" cy="5776786"/>
          </a:xfrm>
          <a:prstGeom prst="rect">
            <a:avLst/>
          </a:prstGeom>
        </p:spPr>
      </p:pic>
      <p:sp>
        <p:nvSpPr>
          <p:cNvPr id="4" name="TextBox 3">
            <a:extLst>
              <a:ext uri="{FF2B5EF4-FFF2-40B4-BE49-F238E27FC236}">
                <a16:creationId xmlns:a16="http://schemas.microsoft.com/office/drawing/2014/main" id="{9F3264B1-1E46-CF41-A34D-31922A69BF3A}"/>
              </a:ext>
            </a:extLst>
          </p:cNvPr>
          <p:cNvSpPr txBox="1"/>
          <p:nvPr/>
        </p:nvSpPr>
        <p:spPr>
          <a:xfrm>
            <a:off x="1975945" y="719576"/>
            <a:ext cx="8240110" cy="461665"/>
          </a:xfrm>
          <a:prstGeom prst="rect">
            <a:avLst/>
          </a:prstGeom>
          <a:noFill/>
        </p:spPr>
        <p:txBody>
          <a:bodyPr wrap="square" rtlCol="0">
            <a:spAutoFit/>
          </a:bodyPr>
          <a:lstStyle/>
          <a:p>
            <a:pPr algn="ctr"/>
            <a:r>
              <a:rPr lang="en-US" sz="1200" dirty="0"/>
              <a:t>Measure out and cut one length of 6.4mm adhesive shrink tube that is .5in long. Place this piece of shrink tube onto the plastic braid end without the ground wire. The plastic braid should end midway through the piece of shrink tube. Apply the heat gun.</a:t>
            </a:r>
          </a:p>
        </p:txBody>
      </p:sp>
    </p:spTree>
    <p:extLst>
      <p:ext uri="{BB962C8B-B14F-4D97-AF65-F5344CB8AC3E}">
        <p14:creationId xmlns:p14="http://schemas.microsoft.com/office/powerpoint/2010/main" val="3983310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measuring stick, different&#10;&#10;Description automatically generated">
            <a:extLst>
              <a:ext uri="{FF2B5EF4-FFF2-40B4-BE49-F238E27FC236}">
                <a16:creationId xmlns:a16="http://schemas.microsoft.com/office/drawing/2014/main" id="{56697E32-A153-4648-8D62-BB57898199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1018657" y="1018140"/>
            <a:ext cx="4270807" cy="5694409"/>
          </a:xfrm>
          <a:prstGeom prst="rect">
            <a:avLst/>
          </a:prstGeom>
        </p:spPr>
      </p:pic>
      <p:pic>
        <p:nvPicPr>
          <p:cNvPr id="7" name="Picture 6" descr="A picture containing indoor&#10;&#10;Description automatically generated">
            <a:extLst>
              <a:ext uri="{FF2B5EF4-FFF2-40B4-BE49-F238E27FC236}">
                <a16:creationId xmlns:a16="http://schemas.microsoft.com/office/drawing/2014/main" id="{F635B4AA-92F5-314F-81DC-B16C9271005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6902537" y="1018141"/>
            <a:ext cx="4270805" cy="5694407"/>
          </a:xfrm>
          <a:prstGeom prst="rect">
            <a:avLst/>
          </a:prstGeom>
        </p:spPr>
      </p:pic>
      <p:sp>
        <p:nvSpPr>
          <p:cNvPr id="5" name="TextBox 4">
            <a:extLst>
              <a:ext uri="{FF2B5EF4-FFF2-40B4-BE49-F238E27FC236}">
                <a16:creationId xmlns:a16="http://schemas.microsoft.com/office/drawing/2014/main" id="{85935733-DF02-5C41-85F2-5F4F1DFBD675}"/>
              </a:ext>
            </a:extLst>
          </p:cNvPr>
          <p:cNvSpPr txBox="1"/>
          <p:nvPr/>
        </p:nvSpPr>
        <p:spPr>
          <a:xfrm>
            <a:off x="1418896" y="857251"/>
            <a:ext cx="9354207" cy="461665"/>
          </a:xfrm>
          <a:prstGeom prst="rect">
            <a:avLst/>
          </a:prstGeom>
          <a:noFill/>
        </p:spPr>
        <p:txBody>
          <a:bodyPr wrap="square" rtlCol="0">
            <a:spAutoFit/>
          </a:bodyPr>
          <a:lstStyle/>
          <a:p>
            <a:pPr algn="ctr"/>
            <a:r>
              <a:rPr lang="en-US" sz="1200" dirty="0"/>
              <a:t>Measure out and cut one length of 6.4mm adhesive shrink tube that is 1in long. Place this piece of shrink tube onto the other  plastic braid (the ground wire end). The shrink tube should be placed such that it covers the solder joint and the length of shrink tube beneath. Apply the heat gun.</a:t>
            </a:r>
          </a:p>
        </p:txBody>
      </p:sp>
    </p:spTree>
    <p:extLst>
      <p:ext uri="{BB962C8B-B14F-4D97-AF65-F5344CB8AC3E}">
        <p14:creationId xmlns:p14="http://schemas.microsoft.com/office/powerpoint/2010/main" val="417500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measuring stick&#10;&#10;Description automatically generated">
            <a:extLst>
              <a:ext uri="{FF2B5EF4-FFF2-40B4-BE49-F238E27FC236}">
                <a16:creationId xmlns:a16="http://schemas.microsoft.com/office/drawing/2014/main" id="{2EBA2F4C-3ACE-1E4F-AA5A-A24051F5036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6200000">
            <a:off x="962534" y="885820"/>
            <a:ext cx="4267718" cy="5690291"/>
          </a:xfrm>
          <a:prstGeom prst="rect">
            <a:avLst/>
          </a:prstGeom>
        </p:spPr>
      </p:pic>
      <p:pic>
        <p:nvPicPr>
          <p:cNvPr id="7" name="Picture 6">
            <a:extLst>
              <a:ext uri="{FF2B5EF4-FFF2-40B4-BE49-F238E27FC236}">
                <a16:creationId xmlns:a16="http://schemas.microsoft.com/office/drawing/2014/main" id="{273B3357-1A18-4341-89C5-AF815667C9C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6961748" y="885821"/>
            <a:ext cx="4267717" cy="5690289"/>
          </a:xfrm>
          <a:prstGeom prst="rect">
            <a:avLst/>
          </a:prstGeom>
        </p:spPr>
      </p:pic>
      <p:sp>
        <p:nvSpPr>
          <p:cNvPr id="4" name="TextBox 3">
            <a:extLst>
              <a:ext uri="{FF2B5EF4-FFF2-40B4-BE49-F238E27FC236}">
                <a16:creationId xmlns:a16="http://schemas.microsoft.com/office/drawing/2014/main" id="{05F284C0-37BB-3143-8F20-2F0ABC96DDC9}"/>
              </a:ext>
            </a:extLst>
          </p:cNvPr>
          <p:cNvSpPr txBox="1"/>
          <p:nvPr/>
        </p:nvSpPr>
        <p:spPr>
          <a:xfrm>
            <a:off x="1418896" y="854675"/>
            <a:ext cx="9354207" cy="276999"/>
          </a:xfrm>
          <a:prstGeom prst="rect">
            <a:avLst/>
          </a:prstGeom>
          <a:noFill/>
        </p:spPr>
        <p:txBody>
          <a:bodyPr wrap="square" rtlCol="0">
            <a:spAutoFit/>
          </a:bodyPr>
          <a:lstStyle/>
          <a:p>
            <a:pPr algn="ctr"/>
            <a:r>
              <a:rPr lang="en-US" sz="1200" dirty="0"/>
              <a:t>Measure and cut each end of the twisted wires so that they measure 2 inches. </a:t>
            </a:r>
          </a:p>
        </p:txBody>
      </p:sp>
    </p:spTree>
    <p:extLst>
      <p:ext uri="{BB962C8B-B14F-4D97-AF65-F5344CB8AC3E}">
        <p14:creationId xmlns:p14="http://schemas.microsoft.com/office/powerpoint/2010/main" val="330534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B602-B5D4-3C42-A5E3-95330B5200B9}"/>
              </a:ext>
            </a:extLst>
          </p:cNvPr>
          <p:cNvSpPr>
            <a:spLocks noGrp="1"/>
          </p:cNvSpPr>
          <p:nvPr>
            <p:ph type="title"/>
          </p:nvPr>
        </p:nvSpPr>
        <p:spPr>
          <a:xfrm>
            <a:off x="4859719" y="5980386"/>
            <a:ext cx="2728750" cy="877614"/>
          </a:xfrm>
        </p:spPr>
        <p:txBody>
          <a:bodyPr>
            <a:normAutofit/>
          </a:bodyPr>
          <a:lstStyle/>
          <a:p>
            <a:pPr algn="ctr"/>
            <a:r>
              <a:rPr lang="en-US" sz="3200" dirty="0"/>
              <a:t>Materials</a:t>
            </a:r>
          </a:p>
        </p:txBody>
      </p:sp>
      <p:pic>
        <p:nvPicPr>
          <p:cNvPr id="7" name="Picture 6" descr="A picture containing text, indoor, several&#10;&#10;Description automatically generated">
            <a:extLst>
              <a:ext uri="{FF2B5EF4-FFF2-40B4-BE49-F238E27FC236}">
                <a16:creationId xmlns:a16="http://schemas.microsoft.com/office/drawing/2014/main" id="{A3530315-C30F-D344-A9BD-8EE23524E6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26159" y="325625"/>
            <a:ext cx="7539681" cy="5654761"/>
          </a:xfrm>
          <a:prstGeom prst="rect">
            <a:avLst/>
          </a:prstGeom>
        </p:spPr>
      </p:pic>
    </p:spTree>
    <p:extLst>
      <p:ext uri="{BB962C8B-B14F-4D97-AF65-F5344CB8AC3E}">
        <p14:creationId xmlns:p14="http://schemas.microsoft.com/office/powerpoint/2010/main" val="175407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wall, indoor, tool&#10;&#10;Description automatically generated">
            <a:extLst>
              <a:ext uri="{FF2B5EF4-FFF2-40B4-BE49-F238E27FC236}">
                <a16:creationId xmlns:a16="http://schemas.microsoft.com/office/drawing/2014/main" id="{E21AB299-7518-0E4C-9006-63B787FA659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11680" y="950645"/>
            <a:ext cx="7368640" cy="5526480"/>
          </a:xfrm>
          <a:prstGeom prst="rect">
            <a:avLst/>
          </a:prstGeom>
        </p:spPr>
      </p:pic>
      <p:sp>
        <p:nvSpPr>
          <p:cNvPr id="3" name="TextBox 2">
            <a:extLst>
              <a:ext uri="{FF2B5EF4-FFF2-40B4-BE49-F238E27FC236}">
                <a16:creationId xmlns:a16="http://schemas.microsoft.com/office/drawing/2014/main" id="{22300DF1-EDCA-CC4A-AED9-5B53BD718AD7}"/>
              </a:ext>
            </a:extLst>
          </p:cNvPr>
          <p:cNvSpPr txBox="1"/>
          <p:nvPr/>
        </p:nvSpPr>
        <p:spPr>
          <a:xfrm>
            <a:off x="1418896" y="380875"/>
            <a:ext cx="9354207" cy="276999"/>
          </a:xfrm>
          <a:prstGeom prst="rect">
            <a:avLst/>
          </a:prstGeom>
          <a:noFill/>
        </p:spPr>
        <p:txBody>
          <a:bodyPr wrap="square" rtlCol="0">
            <a:spAutoFit/>
          </a:bodyPr>
          <a:lstStyle/>
          <a:p>
            <a:pPr algn="ctr"/>
            <a:r>
              <a:rPr lang="en-US" sz="1200" dirty="0"/>
              <a:t>The harness is now ready for crimping and connectors. Below is what is needed for this process.</a:t>
            </a:r>
          </a:p>
        </p:txBody>
      </p:sp>
    </p:spTree>
    <p:extLst>
      <p:ext uri="{BB962C8B-B14F-4D97-AF65-F5344CB8AC3E}">
        <p14:creationId xmlns:p14="http://schemas.microsoft.com/office/powerpoint/2010/main" val="3263737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34AD72-7681-F244-92D8-AF46719A687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407259" y="1646542"/>
            <a:ext cx="5461686" cy="4096265"/>
          </a:xfrm>
          <a:prstGeom prst="rect">
            <a:avLst/>
          </a:prstGeom>
        </p:spPr>
      </p:pic>
      <p:pic>
        <p:nvPicPr>
          <p:cNvPr id="8" name="Picture 7" descr="A picture containing text&#10;&#10;Description automatically generated">
            <a:extLst>
              <a:ext uri="{FF2B5EF4-FFF2-40B4-BE49-F238E27FC236}">
                <a16:creationId xmlns:a16="http://schemas.microsoft.com/office/drawing/2014/main" id="{CC5A8BDC-0535-AA4B-943B-021D01F6FDD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6323054" y="1646542"/>
            <a:ext cx="5461688" cy="4096266"/>
          </a:xfrm>
          <a:prstGeom prst="rect">
            <a:avLst/>
          </a:prstGeom>
        </p:spPr>
      </p:pic>
      <p:sp>
        <p:nvSpPr>
          <p:cNvPr id="9" name="Oval 8">
            <a:extLst>
              <a:ext uri="{FF2B5EF4-FFF2-40B4-BE49-F238E27FC236}">
                <a16:creationId xmlns:a16="http://schemas.microsoft.com/office/drawing/2014/main" id="{EF9BA1F1-9918-A240-9EC0-419F6972F237}"/>
              </a:ext>
            </a:extLst>
          </p:cNvPr>
          <p:cNvSpPr/>
          <p:nvPr/>
        </p:nvSpPr>
        <p:spPr>
          <a:xfrm>
            <a:off x="8662088" y="2866768"/>
            <a:ext cx="428882" cy="1577414"/>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E15ACB-1B6C-0F4D-BE5E-4B8FED6FA89C}"/>
              </a:ext>
            </a:extLst>
          </p:cNvPr>
          <p:cNvSpPr txBox="1"/>
          <p:nvPr/>
        </p:nvSpPr>
        <p:spPr>
          <a:xfrm>
            <a:off x="1418896" y="407183"/>
            <a:ext cx="9354207" cy="276999"/>
          </a:xfrm>
          <a:prstGeom prst="rect">
            <a:avLst/>
          </a:prstGeom>
          <a:noFill/>
        </p:spPr>
        <p:txBody>
          <a:bodyPr wrap="square" rtlCol="0">
            <a:spAutoFit/>
          </a:bodyPr>
          <a:lstStyle/>
          <a:p>
            <a:pPr algn="ctr"/>
            <a:r>
              <a:rPr lang="en-US" sz="1200" dirty="0"/>
              <a:t>Strip 2-3mm off each wire in the twisted pairs/triplets. Crimp the C Grid III tips on using the 26 </a:t>
            </a:r>
            <a:r>
              <a:rPr lang="en-US" sz="1200" dirty="0" err="1"/>
              <a:t>awg</a:t>
            </a:r>
            <a:r>
              <a:rPr lang="en-US" sz="1200" dirty="0"/>
              <a:t> hole on the crimper. </a:t>
            </a:r>
          </a:p>
        </p:txBody>
      </p:sp>
    </p:spTree>
    <p:extLst>
      <p:ext uri="{BB962C8B-B14F-4D97-AF65-F5344CB8AC3E}">
        <p14:creationId xmlns:p14="http://schemas.microsoft.com/office/powerpoint/2010/main" val="2168569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plant, insect&#10;&#10;Description automatically generated">
            <a:extLst>
              <a:ext uri="{FF2B5EF4-FFF2-40B4-BE49-F238E27FC236}">
                <a16:creationId xmlns:a16="http://schemas.microsoft.com/office/drawing/2014/main" id="{E0C5FC39-0D81-8E43-B356-CD0F6A4695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857250" y="857250"/>
            <a:ext cx="6858000" cy="5143500"/>
          </a:xfrm>
          <a:prstGeom prst="rect">
            <a:avLst/>
          </a:prstGeom>
        </p:spPr>
      </p:pic>
      <p:sp>
        <p:nvSpPr>
          <p:cNvPr id="4" name="TextBox 3">
            <a:extLst>
              <a:ext uri="{FF2B5EF4-FFF2-40B4-BE49-F238E27FC236}">
                <a16:creationId xmlns:a16="http://schemas.microsoft.com/office/drawing/2014/main" id="{FF368342-CD39-0D4B-984F-572984165078}"/>
              </a:ext>
            </a:extLst>
          </p:cNvPr>
          <p:cNvSpPr txBox="1"/>
          <p:nvPr/>
        </p:nvSpPr>
        <p:spPr>
          <a:xfrm>
            <a:off x="6285186" y="3105834"/>
            <a:ext cx="4540469" cy="646331"/>
          </a:xfrm>
          <a:prstGeom prst="rect">
            <a:avLst/>
          </a:prstGeom>
          <a:noFill/>
        </p:spPr>
        <p:txBody>
          <a:bodyPr wrap="square" rtlCol="0">
            <a:spAutoFit/>
          </a:bodyPr>
          <a:lstStyle/>
          <a:p>
            <a:pPr algn="ctr"/>
            <a:r>
              <a:rPr lang="en-US" sz="1200" dirty="0"/>
              <a:t>Crimp on the tips such that the isolation is held by the first grip of the tip but not the second. A bit of exposed wire should also be peaking out the end of the second grip.</a:t>
            </a:r>
          </a:p>
        </p:txBody>
      </p:sp>
    </p:spTree>
    <p:extLst>
      <p:ext uri="{BB962C8B-B14F-4D97-AF65-F5344CB8AC3E}">
        <p14:creationId xmlns:p14="http://schemas.microsoft.com/office/powerpoint/2010/main" val="2276655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utdoor object&#10;&#10;Description automatically generated">
            <a:extLst>
              <a:ext uri="{FF2B5EF4-FFF2-40B4-BE49-F238E27FC236}">
                <a16:creationId xmlns:a16="http://schemas.microsoft.com/office/drawing/2014/main" id="{39AED2F7-C852-0741-A41E-589A0ED1CAD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857250" y="857250"/>
            <a:ext cx="6858000" cy="5143500"/>
          </a:xfrm>
          <a:prstGeom prst="rect">
            <a:avLst/>
          </a:prstGeom>
        </p:spPr>
      </p:pic>
      <p:sp>
        <p:nvSpPr>
          <p:cNvPr id="4" name="TextBox 3">
            <a:extLst>
              <a:ext uri="{FF2B5EF4-FFF2-40B4-BE49-F238E27FC236}">
                <a16:creationId xmlns:a16="http://schemas.microsoft.com/office/drawing/2014/main" id="{6392218A-4EEA-C943-A305-03F3D92270C5}"/>
              </a:ext>
            </a:extLst>
          </p:cNvPr>
          <p:cNvSpPr txBox="1"/>
          <p:nvPr/>
        </p:nvSpPr>
        <p:spPr>
          <a:xfrm>
            <a:off x="6096000" y="3290500"/>
            <a:ext cx="4540469" cy="276999"/>
          </a:xfrm>
          <a:prstGeom prst="rect">
            <a:avLst/>
          </a:prstGeom>
          <a:noFill/>
        </p:spPr>
        <p:txBody>
          <a:bodyPr wrap="square" rtlCol="0">
            <a:spAutoFit/>
          </a:bodyPr>
          <a:lstStyle/>
          <a:p>
            <a:pPr algn="ctr"/>
            <a:r>
              <a:rPr lang="en-US" sz="1200" dirty="0"/>
              <a:t>Crimp tips onto all the wires in the twisted pairs/triplets.</a:t>
            </a:r>
          </a:p>
        </p:txBody>
      </p:sp>
    </p:spTree>
    <p:extLst>
      <p:ext uri="{BB962C8B-B14F-4D97-AF65-F5344CB8AC3E}">
        <p14:creationId xmlns:p14="http://schemas.microsoft.com/office/powerpoint/2010/main" val="2776284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all&#10;&#10;Description automatically generated">
            <a:extLst>
              <a:ext uri="{FF2B5EF4-FFF2-40B4-BE49-F238E27FC236}">
                <a16:creationId xmlns:a16="http://schemas.microsoft.com/office/drawing/2014/main" id="{CC6CA92F-1B0C-7A47-ACDE-AFACEAACEFF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6103122" y="2132485"/>
            <a:ext cx="4807464" cy="3605598"/>
          </a:xfrm>
          <a:prstGeom prst="rect">
            <a:avLst/>
          </a:prstGeom>
        </p:spPr>
      </p:pic>
      <p:pic>
        <p:nvPicPr>
          <p:cNvPr id="6" name="Picture 5">
            <a:extLst>
              <a:ext uri="{FF2B5EF4-FFF2-40B4-BE49-F238E27FC236}">
                <a16:creationId xmlns:a16="http://schemas.microsoft.com/office/drawing/2014/main" id="{F18BD29A-510A-5641-B106-82FF2873A70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1207274" y="2132484"/>
            <a:ext cx="4807465" cy="3605599"/>
          </a:xfrm>
          <a:prstGeom prst="rect">
            <a:avLst/>
          </a:prstGeom>
        </p:spPr>
      </p:pic>
      <p:sp>
        <p:nvSpPr>
          <p:cNvPr id="4" name="TextBox 3">
            <a:extLst>
              <a:ext uri="{FF2B5EF4-FFF2-40B4-BE49-F238E27FC236}">
                <a16:creationId xmlns:a16="http://schemas.microsoft.com/office/drawing/2014/main" id="{38754059-00D7-CE4A-B051-9AC1BF25D878}"/>
              </a:ext>
            </a:extLst>
          </p:cNvPr>
          <p:cNvSpPr txBox="1"/>
          <p:nvPr/>
        </p:nvSpPr>
        <p:spPr>
          <a:xfrm>
            <a:off x="3063765" y="725975"/>
            <a:ext cx="6064469" cy="461665"/>
          </a:xfrm>
          <a:prstGeom prst="rect">
            <a:avLst/>
          </a:prstGeom>
          <a:noFill/>
        </p:spPr>
        <p:txBody>
          <a:bodyPr wrap="square" rtlCol="0">
            <a:spAutoFit/>
          </a:bodyPr>
          <a:lstStyle/>
          <a:p>
            <a:pPr algn="ctr"/>
            <a:r>
              <a:rPr lang="en-US" sz="1200" dirty="0"/>
              <a:t>Take ONE of the C Grid III connectors and remove the lock tab using a razor blade or box cutter. This connector will be used on the end of the harness WITHOUT the ground wire. </a:t>
            </a:r>
          </a:p>
        </p:txBody>
      </p:sp>
    </p:spTree>
    <p:extLst>
      <p:ext uri="{BB962C8B-B14F-4D97-AF65-F5344CB8AC3E}">
        <p14:creationId xmlns:p14="http://schemas.microsoft.com/office/powerpoint/2010/main" val="492975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 person, yellow, hand&#10;&#10;Description automatically generated">
            <a:extLst>
              <a:ext uri="{FF2B5EF4-FFF2-40B4-BE49-F238E27FC236}">
                <a16:creationId xmlns:a16="http://schemas.microsoft.com/office/drawing/2014/main" id="{75A8EA5F-EAED-714F-9014-05CCA058FF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408432" y="1719814"/>
            <a:ext cx="5551144" cy="4163358"/>
          </a:xfrm>
          <a:prstGeom prst="rect">
            <a:avLst/>
          </a:prstGeom>
        </p:spPr>
      </p:pic>
      <p:pic>
        <p:nvPicPr>
          <p:cNvPr id="7" name="Picture 6" descr="A picture containing person, orange&#10;&#10;Description automatically generated">
            <a:extLst>
              <a:ext uri="{FF2B5EF4-FFF2-40B4-BE49-F238E27FC236}">
                <a16:creationId xmlns:a16="http://schemas.microsoft.com/office/drawing/2014/main" id="{6664E58A-5EB9-5A47-A3DC-805D7099DB1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6232424" y="1719814"/>
            <a:ext cx="5551143" cy="4163358"/>
          </a:xfrm>
          <a:prstGeom prst="rect">
            <a:avLst/>
          </a:prstGeom>
        </p:spPr>
      </p:pic>
      <p:sp>
        <p:nvSpPr>
          <p:cNvPr id="4" name="TextBox 3">
            <a:extLst>
              <a:ext uri="{FF2B5EF4-FFF2-40B4-BE49-F238E27FC236}">
                <a16:creationId xmlns:a16="http://schemas.microsoft.com/office/drawing/2014/main" id="{F853E31D-E24F-5041-8963-4C35EDE5D716}"/>
              </a:ext>
            </a:extLst>
          </p:cNvPr>
          <p:cNvSpPr txBox="1"/>
          <p:nvPr/>
        </p:nvSpPr>
        <p:spPr>
          <a:xfrm>
            <a:off x="1699416" y="280935"/>
            <a:ext cx="8793168" cy="646331"/>
          </a:xfrm>
          <a:prstGeom prst="rect">
            <a:avLst/>
          </a:prstGeom>
          <a:noFill/>
        </p:spPr>
        <p:txBody>
          <a:bodyPr wrap="square" rtlCol="0">
            <a:spAutoFit/>
          </a:bodyPr>
          <a:lstStyle/>
          <a:p>
            <a:pPr algn="ctr"/>
            <a:r>
              <a:rPr lang="en-US" sz="1200" dirty="0"/>
              <a:t>Insert the crimped wires into the connector. Please refer to the connector pin out document to see where each wire goes. For the wires in the top row, they should be inserted into the connector as shown below: with the grips facing up. The tip will click once it is in the connector completely. If there is difficulty in this process, use the metal insertion tool to push the tip in (shown on next slide).</a:t>
            </a:r>
          </a:p>
        </p:txBody>
      </p:sp>
    </p:spTree>
    <p:extLst>
      <p:ext uri="{BB962C8B-B14F-4D97-AF65-F5344CB8AC3E}">
        <p14:creationId xmlns:p14="http://schemas.microsoft.com/office/powerpoint/2010/main" val="334762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person&#10;&#10;Description automatically generated">
            <a:extLst>
              <a:ext uri="{FF2B5EF4-FFF2-40B4-BE49-F238E27FC236}">
                <a16:creationId xmlns:a16="http://schemas.microsoft.com/office/drawing/2014/main" id="{42543687-A2CA-764A-BB55-98195405738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414982" y="1766162"/>
            <a:ext cx="5469924" cy="4102443"/>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A44D5FEB-E8EA-9F4C-AAB8-77E5B97C93C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6307095" y="1766161"/>
            <a:ext cx="5469925" cy="4102444"/>
          </a:xfrm>
          <a:prstGeom prst="rect">
            <a:avLst/>
          </a:prstGeom>
        </p:spPr>
      </p:pic>
      <p:sp>
        <p:nvSpPr>
          <p:cNvPr id="4" name="TextBox 3">
            <a:extLst>
              <a:ext uri="{FF2B5EF4-FFF2-40B4-BE49-F238E27FC236}">
                <a16:creationId xmlns:a16="http://schemas.microsoft.com/office/drawing/2014/main" id="{0C589F4A-AA3A-5B45-A3CC-6A1DD1CDB86B}"/>
              </a:ext>
            </a:extLst>
          </p:cNvPr>
          <p:cNvSpPr txBox="1"/>
          <p:nvPr/>
        </p:nvSpPr>
        <p:spPr>
          <a:xfrm>
            <a:off x="1699416" y="305654"/>
            <a:ext cx="8793168" cy="461665"/>
          </a:xfrm>
          <a:prstGeom prst="rect">
            <a:avLst/>
          </a:prstGeom>
          <a:noFill/>
        </p:spPr>
        <p:txBody>
          <a:bodyPr wrap="square" rtlCol="0">
            <a:spAutoFit/>
          </a:bodyPr>
          <a:lstStyle/>
          <a:p>
            <a:pPr algn="ctr"/>
            <a:r>
              <a:rPr lang="en-US" sz="1200" dirty="0"/>
              <a:t>For the wires in the bottom row, the tips should be inserted with the grips facing downward. The photo on the left shows how to push a tip into the connector with the insertion tool if a tip does not go in easily.</a:t>
            </a:r>
          </a:p>
        </p:txBody>
      </p:sp>
    </p:spTree>
    <p:extLst>
      <p:ext uri="{BB962C8B-B14F-4D97-AF65-F5344CB8AC3E}">
        <p14:creationId xmlns:p14="http://schemas.microsoft.com/office/powerpoint/2010/main" val="784937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up of a syringe&#10;&#10;Description automatically generated with low confidence">
            <a:extLst>
              <a:ext uri="{FF2B5EF4-FFF2-40B4-BE49-F238E27FC236}">
                <a16:creationId xmlns:a16="http://schemas.microsoft.com/office/drawing/2014/main" id="{DF9448F5-A240-1142-9481-C50DB48A08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92811" y="1672023"/>
            <a:ext cx="6552170" cy="4914128"/>
          </a:xfrm>
          <a:prstGeom prst="rect">
            <a:avLst/>
          </a:prstGeom>
        </p:spPr>
      </p:pic>
      <p:pic>
        <p:nvPicPr>
          <p:cNvPr id="3" name="Picture 2">
            <a:extLst>
              <a:ext uri="{FF2B5EF4-FFF2-40B4-BE49-F238E27FC236}">
                <a16:creationId xmlns:a16="http://schemas.microsoft.com/office/drawing/2014/main" id="{B54BB1D2-8F19-1748-ACEF-CCEFE6D6022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7019" y="271849"/>
            <a:ext cx="4735727" cy="6314302"/>
          </a:xfrm>
          <a:prstGeom prst="rect">
            <a:avLst/>
          </a:prstGeom>
        </p:spPr>
      </p:pic>
      <p:sp>
        <p:nvSpPr>
          <p:cNvPr id="4" name="TextBox 3">
            <a:extLst>
              <a:ext uri="{FF2B5EF4-FFF2-40B4-BE49-F238E27FC236}">
                <a16:creationId xmlns:a16="http://schemas.microsoft.com/office/drawing/2014/main" id="{B11922A6-E693-F243-A77E-E1DAE9A629BA}"/>
              </a:ext>
            </a:extLst>
          </p:cNvPr>
          <p:cNvSpPr txBox="1"/>
          <p:nvPr/>
        </p:nvSpPr>
        <p:spPr>
          <a:xfrm>
            <a:off x="5382631" y="480633"/>
            <a:ext cx="6372529" cy="830997"/>
          </a:xfrm>
          <a:prstGeom prst="rect">
            <a:avLst/>
          </a:prstGeom>
          <a:noFill/>
        </p:spPr>
        <p:txBody>
          <a:bodyPr wrap="square" rtlCol="0">
            <a:spAutoFit/>
          </a:bodyPr>
          <a:lstStyle/>
          <a:p>
            <a:pPr algn="ctr"/>
            <a:r>
              <a:rPr lang="en-US" sz="1200" dirty="0"/>
              <a:t>Once all the tips are inserted, the connector should appear as shown on the left. Insert the tips on the other end of the harness into the remaining connector. Remember that connector shown on the left is the one with the lock tab trimmed (on the end WITHOUT the ground wire) and so the other connector will NOT appear exactly as this one.</a:t>
            </a:r>
          </a:p>
        </p:txBody>
      </p:sp>
    </p:spTree>
    <p:extLst>
      <p:ext uri="{BB962C8B-B14F-4D97-AF65-F5344CB8AC3E}">
        <p14:creationId xmlns:p14="http://schemas.microsoft.com/office/powerpoint/2010/main" val="2697173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FE6C90-3149-D741-90A7-FE48935B3A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202592" y="803189"/>
            <a:ext cx="7786816" cy="5840112"/>
          </a:xfrm>
          <a:prstGeom prst="rect">
            <a:avLst/>
          </a:prstGeom>
        </p:spPr>
      </p:pic>
      <p:sp>
        <p:nvSpPr>
          <p:cNvPr id="4" name="TextBox 3">
            <a:extLst>
              <a:ext uri="{FF2B5EF4-FFF2-40B4-BE49-F238E27FC236}">
                <a16:creationId xmlns:a16="http://schemas.microsoft.com/office/drawing/2014/main" id="{70667778-9E1B-9342-BB4C-9007458D88B5}"/>
              </a:ext>
            </a:extLst>
          </p:cNvPr>
          <p:cNvSpPr txBox="1"/>
          <p:nvPr/>
        </p:nvSpPr>
        <p:spPr>
          <a:xfrm>
            <a:off x="1699416" y="280935"/>
            <a:ext cx="8793168" cy="276999"/>
          </a:xfrm>
          <a:prstGeom prst="rect">
            <a:avLst/>
          </a:prstGeom>
          <a:noFill/>
        </p:spPr>
        <p:txBody>
          <a:bodyPr wrap="square" rtlCol="0">
            <a:spAutoFit/>
          </a:bodyPr>
          <a:lstStyle/>
          <a:p>
            <a:pPr algn="ctr"/>
            <a:r>
              <a:rPr lang="en-US" sz="1200" dirty="0"/>
              <a:t>Wire harness complete! The ground wire will be given and tip later.</a:t>
            </a:r>
          </a:p>
        </p:txBody>
      </p:sp>
    </p:spTree>
    <p:extLst>
      <p:ext uri="{BB962C8B-B14F-4D97-AF65-F5344CB8AC3E}">
        <p14:creationId xmlns:p14="http://schemas.microsoft.com/office/powerpoint/2010/main" val="258588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E89A78-3980-6047-9207-FA80E4653B02}"/>
              </a:ext>
            </a:extLst>
          </p:cNvPr>
          <p:cNvSpPr txBox="1">
            <a:spLocks/>
          </p:cNvSpPr>
          <p:nvPr/>
        </p:nvSpPr>
        <p:spPr>
          <a:xfrm>
            <a:off x="4859719" y="5980386"/>
            <a:ext cx="2728750" cy="8776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Tools</a:t>
            </a:r>
          </a:p>
        </p:txBody>
      </p:sp>
      <p:pic>
        <p:nvPicPr>
          <p:cNvPr id="4" name="Picture 3" descr="A picture containing indoor, wall&#10;&#10;Description automatically generated">
            <a:extLst>
              <a:ext uri="{FF2B5EF4-FFF2-40B4-BE49-F238E27FC236}">
                <a16:creationId xmlns:a16="http://schemas.microsoft.com/office/drawing/2014/main" id="{D5101A5A-8207-C247-975D-E0BDAE98269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67756" y="195879"/>
            <a:ext cx="7712676" cy="5784507"/>
          </a:xfrm>
          <a:prstGeom prst="rect">
            <a:avLst/>
          </a:prstGeom>
        </p:spPr>
      </p:pic>
    </p:spTree>
    <p:extLst>
      <p:ext uri="{BB962C8B-B14F-4D97-AF65-F5344CB8AC3E}">
        <p14:creationId xmlns:p14="http://schemas.microsoft.com/office/powerpoint/2010/main" val="418697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22D7-66B7-FC4E-86D4-A75325335536}"/>
              </a:ext>
            </a:extLst>
          </p:cNvPr>
          <p:cNvSpPr>
            <a:spLocks noGrp="1"/>
          </p:cNvSpPr>
          <p:nvPr>
            <p:ph type="title"/>
          </p:nvPr>
        </p:nvSpPr>
        <p:spPr/>
        <p:txBody>
          <a:bodyPr/>
          <a:lstStyle/>
          <a:p>
            <a:r>
              <a:rPr lang="en-US" dirty="0"/>
              <a:t>C Grid III Crimper</a:t>
            </a:r>
          </a:p>
        </p:txBody>
      </p:sp>
      <p:pic>
        <p:nvPicPr>
          <p:cNvPr id="6" name="Picture 5" descr="A picture containing text, indoor&#10;&#10;Description automatically generated">
            <a:extLst>
              <a:ext uri="{FF2B5EF4-FFF2-40B4-BE49-F238E27FC236}">
                <a16:creationId xmlns:a16="http://schemas.microsoft.com/office/drawing/2014/main" id="{4B24A9A2-9030-604D-BF87-7B36408126C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6537668" y="2070100"/>
            <a:ext cx="5054600" cy="3790950"/>
          </a:xfrm>
          <a:prstGeom prst="rect">
            <a:avLst/>
          </a:prstGeom>
        </p:spPr>
      </p:pic>
      <p:pic>
        <p:nvPicPr>
          <p:cNvPr id="8" name="Picture 7" descr="A close-up of a drill&#10;&#10;Description automatically generated with low confidence">
            <a:extLst>
              <a:ext uri="{FF2B5EF4-FFF2-40B4-BE49-F238E27FC236}">
                <a16:creationId xmlns:a16="http://schemas.microsoft.com/office/drawing/2014/main" id="{2A6A209C-F02A-FF41-B03F-75126D9A3A0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599732" y="2070100"/>
            <a:ext cx="5054601" cy="3790951"/>
          </a:xfrm>
          <a:prstGeom prst="rect">
            <a:avLst/>
          </a:prstGeom>
        </p:spPr>
      </p:pic>
    </p:spTree>
    <p:extLst>
      <p:ext uri="{BB962C8B-B14F-4D97-AF65-F5344CB8AC3E}">
        <p14:creationId xmlns:p14="http://schemas.microsoft.com/office/powerpoint/2010/main" val="316591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10;&#10;Description automatically generated">
            <a:extLst>
              <a:ext uri="{FF2B5EF4-FFF2-40B4-BE49-F238E27FC236}">
                <a16:creationId xmlns:a16="http://schemas.microsoft.com/office/drawing/2014/main" id="{4398E95A-AAF7-F249-9C97-3E73825A193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857250" y="857250"/>
            <a:ext cx="6858000" cy="5143500"/>
          </a:xfrm>
          <a:prstGeom prst="rect">
            <a:avLst/>
          </a:prstGeom>
        </p:spPr>
      </p:pic>
      <p:sp>
        <p:nvSpPr>
          <p:cNvPr id="2" name="TextBox 1">
            <a:extLst>
              <a:ext uri="{FF2B5EF4-FFF2-40B4-BE49-F238E27FC236}">
                <a16:creationId xmlns:a16="http://schemas.microsoft.com/office/drawing/2014/main" id="{7800A21A-AFD1-B94B-88AF-A1A0B6E06C1E}"/>
              </a:ext>
            </a:extLst>
          </p:cNvPr>
          <p:cNvSpPr txBox="1"/>
          <p:nvPr/>
        </p:nvSpPr>
        <p:spPr>
          <a:xfrm>
            <a:off x="6211615" y="3198167"/>
            <a:ext cx="4582510" cy="461665"/>
          </a:xfrm>
          <a:prstGeom prst="rect">
            <a:avLst/>
          </a:prstGeom>
          <a:noFill/>
        </p:spPr>
        <p:txBody>
          <a:bodyPr wrap="square" rtlCol="0">
            <a:spAutoFit/>
          </a:bodyPr>
          <a:lstStyle/>
          <a:p>
            <a:pPr algn="ctr"/>
            <a:r>
              <a:rPr lang="en-US" sz="1200" dirty="0"/>
              <a:t>Measure out and cut 16 inches of brown, violet, yellow, orange, black, red, white, green, and blue 28 </a:t>
            </a:r>
            <a:r>
              <a:rPr lang="en-US" sz="1200" dirty="0" err="1"/>
              <a:t>awg</a:t>
            </a:r>
            <a:r>
              <a:rPr lang="en-US" sz="1200" dirty="0"/>
              <a:t> wire.</a:t>
            </a:r>
          </a:p>
        </p:txBody>
      </p:sp>
    </p:spTree>
    <p:extLst>
      <p:ext uri="{BB962C8B-B14F-4D97-AF65-F5344CB8AC3E}">
        <p14:creationId xmlns:p14="http://schemas.microsoft.com/office/powerpoint/2010/main" val="95778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wall, indoor, counter&#10;&#10;Description automatically generated">
            <a:extLst>
              <a:ext uri="{FF2B5EF4-FFF2-40B4-BE49-F238E27FC236}">
                <a16:creationId xmlns:a16="http://schemas.microsoft.com/office/drawing/2014/main" id="{63E867E1-2EE1-C84F-BD92-D577FD56945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439418" y="1711029"/>
            <a:ext cx="5599813" cy="4199860"/>
          </a:xfrm>
          <a:prstGeom prst="rect">
            <a:avLst/>
          </a:prstGeom>
        </p:spPr>
      </p:pic>
      <p:pic>
        <p:nvPicPr>
          <p:cNvPr id="6" name="Picture 5" descr="A picture containing indoor&#10;&#10;Description automatically generated">
            <a:extLst>
              <a:ext uri="{FF2B5EF4-FFF2-40B4-BE49-F238E27FC236}">
                <a16:creationId xmlns:a16="http://schemas.microsoft.com/office/drawing/2014/main" id="{0E2E3329-7DAC-EE4D-A242-7538AD920AD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5839320" y="1711026"/>
            <a:ext cx="5599815" cy="4199861"/>
          </a:xfrm>
          <a:prstGeom prst="rect">
            <a:avLst/>
          </a:prstGeom>
        </p:spPr>
      </p:pic>
      <p:sp>
        <p:nvSpPr>
          <p:cNvPr id="5" name="TextBox 4">
            <a:extLst>
              <a:ext uri="{FF2B5EF4-FFF2-40B4-BE49-F238E27FC236}">
                <a16:creationId xmlns:a16="http://schemas.microsoft.com/office/drawing/2014/main" id="{CF41927F-7A97-4C4E-842C-1A465E15EF7A}"/>
              </a:ext>
            </a:extLst>
          </p:cNvPr>
          <p:cNvSpPr txBox="1"/>
          <p:nvPr/>
        </p:nvSpPr>
        <p:spPr>
          <a:xfrm>
            <a:off x="1639614" y="247134"/>
            <a:ext cx="8439807" cy="646331"/>
          </a:xfrm>
          <a:prstGeom prst="rect">
            <a:avLst/>
          </a:prstGeom>
          <a:noFill/>
        </p:spPr>
        <p:txBody>
          <a:bodyPr wrap="square" rtlCol="0">
            <a:spAutoFit/>
          </a:bodyPr>
          <a:lstStyle/>
          <a:p>
            <a:pPr algn="ctr"/>
            <a:r>
              <a:rPr lang="en-US" sz="1200" dirty="0"/>
              <a:t>To make the twisted pairs/ triples, line the vise with masking tape. Put one end of the brown and purple wires that were just cut into the vise and the other into the drill. Run the drill till the wires are sufficiently twisted (for reference see the next slide). Repeat with the wrest of the wires. The wrest of the pairs/triplets should be orange/yellow, red/black, and white/green/blue. </a:t>
            </a:r>
          </a:p>
        </p:txBody>
      </p:sp>
    </p:spTree>
    <p:extLst>
      <p:ext uri="{BB962C8B-B14F-4D97-AF65-F5344CB8AC3E}">
        <p14:creationId xmlns:p14="http://schemas.microsoft.com/office/powerpoint/2010/main" val="2514266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10;&#10;Description automatically generated">
            <a:extLst>
              <a:ext uri="{FF2B5EF4-FFF2-40B4-BE49-F238E27FC236}">
                <a16:creationId xmlns:a16="http://schemas.microsoft.com/office/drawing/2014/main" id="{1CA72A58-600F-4E48-B3C7-DE3086B0FC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82497" y="1631090"/>
            <a:ext cx="5766487" cy="4324866"/>
          </a:xfrm>
          <a:prstGeom prst="rect">
            <a:avLst/>
          </a:prstGeom>
        </p:spPr>
      </p:pic>
      <p:pic>
        <p:nvPicPr>
          <p:cNvPr id="5" name="Picture 4" descr="A picture containing text, measuring stick, plant&#10;&#10;Description automatically generated">
            <a:extLst>
              <a:ext uri="{FF2B5EF4-FFF2-40B4-BE49-F238E27FC236}">
                <a16:creationId xmlns:a16="http://schemas.microsoft.com/office/drawing/2014/main" id="{F55D61F9-744F-6D42-AA0F-6A2E1DC85CA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963828" y="910280"/>
            <a:ext cx="4324865" cy="5766487"/>
          </a:xfrm>
          <a:prstGeom prst="rect">
            <a:avLst/>
          </a:prstGeom>
        </p:spPr>
      </p:pic>
      <p:sp>
        <p:nvSpPr>
          <p:cNvPr id="4" name="TextBox 3">
            <a:extLst>
              <a:ext uri="{FF2B5EF4-FFF2-40B4-BE49-F238E27FC236}">
                <a16:creationId xmlns:a16="http://schemas.microsoft.com/office/drawing/2014/main" id="{76BE326E-6277-024B-A241-D7790939CB92}"/>
              </a:ext>
            </a:extLst>
          </p:cNvPr>
          <p:cNvSpPr txBox="1"/>
          <p:nvPr/>
        </p:nvSpPr>
        <p:spPr>
          <a:xfrm>
            <a:off x="3804745" y="671211"/>
            <a:ext cx="4582510" cy="461665"/>
          </a:xfrm>
          <a:prstGeom prst="rect">
            <a:avLst/>
          </a:prstGeom>
          <a:noFill/>
        </p:spPr>
        <p:txBody>
          <a:bodyPr wrap="square" rtlCol="0">
            <a:spAutoFit/>
          </a:bodyPr>
          <a:lstStyle/>
          <a:p>
            <a:pPr algn="ctr"/>
            <a:r>
              <a:rPr lang="en-US" sz="1200" dirty="0"/>
              <a:t>Trim the ends of each twist pair/triplet where they were in the vise and drill. Once trimmed they should measure about 13.5 inches.</a:t>
            </a:r>
          </a:p>
        </p:txBody>
      </p:sp>
    </p:spTree>
    <p:extLst>
      <p:ext uri="{BB962C8B-B14F-4D97-AF65-F5344CB8AC3E}">
        <p14:creationId xmlns:p14="http://schemas.microsoft.com/office/powerpoint/2010/main" val="2309645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outdoor, rainbow&#10;&#10;Description automatically generated">
            <a:extLst>
              <a:ext uri="{FF2B5EF4-FFF2-40B4-BE49-F238E27FC236}">
                <a16:creationId xmlns:a16="http://schemas.microsoft.com/office/drawing/2014/main" id="{ABECE72F-17CC-5E48-B8DD-25D6264054A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10800000">
            <a:off x="5653214" y="2075249"/>
            <a:ext cx="5997147" cy="4497860"/>
          </a:xfrm>
          <a:prstGeom prst="rect">
            <a:avLst/>
          </a:prstGeom>
        </p:spPr>
      </p:pic>
      <p:pic>
        <p:nvPicPr>
          <p:cNvPr id="5" name="Picture 4" descr="A picture containing indoor, yellow, device&#10;&#10;Description automatically generated">
            <a:extLst>
              <a:ext uri="{FF2B5EF4-FFF2-40B4-BE49-F238E27FC236}">
                <a16:creationId xmlns:a16="http://schemas.microsoft.com/office/drawing/2014/main" id="{F27E759A-E87C-3B45-BF7C-356FE7D7F6B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212467" y="1294373"/>
            <a:ext cx="6032841" cy="4524631"/>
          </a:xfrm>
          <a:prstGeom prst="rect">
            <a:avLst/>
          </a:prstGeom>
        </p:spPr>
      </p:pic>
      <p:sp>
        <p:nvSpPr>
          <p:cNvPr id="6" name="TextBox 5">
            <a:extLst>
              <a:ext uri="{FF2B5EF4-FFF2-40B4-BE49-F238E27FC236}">
                <a16:creationId xmlns:a16="http://schemas.microsoft.com/office/drawing/2014/main" id="{6D92D13E-5A6C-7D4D-AE29-848F9DBC0B4A}"/>
              </a:ext>
            </a:extLst>
          </p:cNvPr>
          <p:cNvSpPr txBox="1"/>
          <p:nvPr/>
        </p:nvSpPr>
        <p:spPr>
          <a:xfrm>
            <a:off x="6190594" y="1211712"/>
            <a:ext cx="5213130" cy="276999"/>
          </a:xfrm>
          <a:prstGeom prst="rect">
            <a:avLst/>
          </a:prstGeom>
          <a:noFill/>
        </p:spPr>
        <p:txBody>
          <a:bodyPr wrap="square" rtlCol="0">
            <a:spAutoFit/>
          </a:bodyPr>
          <a:lstStyle/>
          <a:p>
            <a:pPr algn="ctr"/>
            <a:r>
              <a:rPr lang="en-US" sz="1200" dirty="0"/>
              <a:t>Measure out 7.25 inches of the 1/8</a:t>
            </a:r>
            <a:r>
              <a:rPr lang="en-US" sz="1200" baseline="30000" dirty="0"/>
              <a:t>th</a:t>
            </a:r>
            <a:r>
              <a:rPr lang="en-US" sz="1200" dirty="0"/>
              <a:t> metal braid. Expand it using the metal rod.</a:t>
            </a:r>
          </a:p>
        </p:txBody>
      </p:sp>
    </p:spTree>
    <p:extLst>
      <p:ext uri="{BB962C8B-B14F-4D97-AF65-F5344CB8AC3E}">
        <p14:creationId xmlns:p14="http://schemas.microsoft.com/office/powerpoint/2010/main" val="1278387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outdoor, rainbow&#10;&#10;Description automatically generated">
            <a:extLst>
              <a:ext uri="{FF2B5EF4-FFF2-40B4-BE49-F238E27FC236}">
                <a16:creationId xmlns:a16="http://schemas.microsoft.com/office/drawing/2014/main" id="{53DF02C8-86A7-A94C-B3B2-2D1C77D95FF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82501" y="1816443"/>
            <a:ext cx="5859162" cy="4394372"/>
          </a:xfrm>
          <a:prstGeom prst="rect">
            <a:avLst/>
          </a:prstGeom>
        </p:spPr>
      </p:pic>
      <p:pic>
        <p:nvPicPr>
          <p:cNvPr id="7" name="Picture 6" descr="A picture containing text, measuring stick&#10;&#10;Description automatically generated">
            <a:extLst>
              <a:ext uri="{FF2B5EF4-FFF2-40B4-BE49-F238E27FC236}">
                <a16:creationId xmlns:a16="http://schemas.microsoft.com/office/drawing/2014/main" id="{3648A361-48FA-DB48-ADC9-0D103917E7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16200000">
            <a:off x="882732" y="1084048"/>
            <a:ext cx="4394373" cy="5859163"/>
          </a:xfrm>
          <a:prstGeom prst="rect">
            <a:avLst/>
          </a:prstGeom>
        </p:spPr>
      </p:pic>
      <p:sp>
        <p:nvSpPr>
          <p:cNvPr id="4" name="TextBox 3">
            <a:extLst>
              <a:ext uri="{FF2B5EF4-FFF2-40B4-BE49-F238E27FC236}">
                <a16:creationId xmlns:a16="http://schemas.microsoft.com/office/drawing/2014/main" id="{7AD5F79A-37D1-EE4A-B3F1-7182F9A7559E}"/>
              </a:ext>
            </a:extLst>
          </p:cNvPr>
          <p:cNvSpPr txBox="1"/>
          <p:nvPr/>
        </p:nvSpPr>
        <p:spPr>
          <a:xfrm>
            <a:off x="1618593" y="1162190"/>
            <a:ext cx="8954813" cy="276999"/>
          </a:xfrm>
          <a:prstGeom prst="rect">
            <a:avLst/>
          </a:prstGeom>
          <a:noFill/>
        </p:spPr>
        <p:txBody>
          <a:bodyPr wrap="square" rtlCol="0">
            <a:spAutoFit/>
          </a:bodyPr>
          <a:lstStyle/>
          <a:p>
            <a:pPr algn="ctr"/>
            <a:r>
              <a:rPr lang="en-US" sz="1200" dirty="0"/>
              <a:t>Put the twisted wires into the expanded metal braid. 3.5 inches of the twisted wires should stick out from the metal braid on one end.</a:t>
            </a:r>
          </a:p>
        </p:txBody>
      </p:sp>
    </p:spTree>
    <p:extLst>
      <p:ext uri="{BB962C8B-B14F-4D97-AF65-F5344CB8AC3E}">
        <p14:creationId xmlns:p14="http://schemas.microsoft.com/office/powerpoint/2010/main" val="2093434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TotalTime>
  <Words>918</Words>
  <Application>Microsoft Macintosh PowerPoint</Application>
  <PresentationFormat>Widescreen</PresentationFormat>
  <Paragraphs>29</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Control Board to Cryo Board Cable</vt:lpstr>
      <vt:lpstr>Materials</vt:lpstr>
      <vt:lpstr>PowerPoint Presentation</vt:lpstr>
      <vt:lpstr>C Grid III Crimper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Schoultz</dc:creator>
  <cp:lastModifiedBy>Sarah Schoultz</cp:lastModifiedBy>
  <cp:revision>34</cp:revision>
  <dcterms:created xsi:type="dcterms:W3CDTF">2021-04-26T17:34:34Z</dcterms:created>
  <dcterms:modified xsi:type="dcterms:W3CDTF">2021-05-11T19:05:05Z</dcterms:modified>
</cp:coreProperties>
</file>