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797" r:id="rId2"/>
    <p:sldId id="1050" r:id="rId3"/>
    <p:sldId id="1083" r:id="rId4"/>
    <p:sldId id="1086" r:id="rId5"/>
    <p:sldId id="1085" r:id="rId6"/>
    <p:sldId id="1084" r:id="rId7"/>
    <p:sldId id="1049" r:id="rId8"/>
    <p:sldId id="1051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i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i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i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i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i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600" i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600" i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600" i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600" i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6F"/>
    <a:srgbClr val="E5E4B0"/>
    <a:srgbClr val="E5E569"/>
    <a:srgbClr val="FF747A"/>
    <a:srgbClr val="98DD93"/>
    <a:srgbClr val="6666FF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568" y="-80"/>
      </p:cViewPr>
      <p:guideLst>
        <p:guide orient="horz" pos="1449"/>
        <p:guide pos="1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1503C9F-D34F-1F44-920F-D15E02C61712}" type="datetime1">
              <a:rPr lang="en-US"/>
              <a:pPr>
                <a:defRPr/>
              </a:pPr>
              <a:t>6/2/16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1E4E708-2AAE-FB47-91C0-B1012AE7C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2FE2B257-6BF7-B444-AD2B-A9D70540E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932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659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A0B0F-02C4-004A-A6C0-6B85527F16CA}" type="datetime1">
              <a:rPr lang="en-US"/>
              <a:pPr>
                <a:defRPr/>
              </a:pPr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31900" y="6492875"/>
            <a:ext cx="5537200" cy="365125"/>
          </a:xfr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NASA / Caltech / JPL / Instrument Software and Science Data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80200" y="6492875"/>
            <a:ext cx="2133600" cy="365125"/>
          </a:xfrm>
        </p:spPr>
        <p:txBody>
          <a:bodyPr/>
          <a:lstStyle>
            <a:lvl1pPr>
              <a:defRPr sz="3600"/>
            </a:lvl1pPr>
          </a:lstStyle>
          <a:p>
            <a:pPr>
              <a:defRPr/>
            </a:pPr>
            <a:fld id="{0508F245-FA47-B34F-812D-4D087DBBF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7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659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34967-D29A-B747-BD99-0855DD496100}" type="datetime1">
              <a:rPr lang="en-US"/>
              <a:pPr>
                <a:defRPr/>
              </a:pPr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31900" y="6492875"/>
            <a:ext cx="5537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NASA / Caltech / JPL / Instrument Software and Science Data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80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64E73-4951-194C-97A6-C32AA018C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0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659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C80E9-7588-144F-B632-ACB3D4E3C438}" type="datetime1">
              <a:rPr lang="en-US"/>
              <a:pPr>
                <a:defRPr/>
              </a:pPr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31900" y="6492875"/>
            <a:ext cx="5537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NASA / Caltech / JPL / Instrument Software and Science Data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80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9D75D-367D-E740-BBDC-CF53D98DB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2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659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D8040-CBB6-814E-A5FC-3DDA32BE80C2}" type="datetime1">
              <a:rPr lang="en-US"/>
              <a:pPr>
                <a:defRPr/>
              </a:pPr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31900" y="6492875"/>
            <a:ext cx="5537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NASA / Caltech / JPL / Instrument Software and Science Data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80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6AB01-FE68-0E48-969C-A6C7AA0AA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5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659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79507-E52A-7344-A1B9-2A9384FD46F1}" type="datetime1">
              <a:rPr lang="en-US"/>
              <a:pPr>
                <a:defRPr/>
              </a:pPr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31900" y="6492875"/>
            <a:ext cx="5537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NASA / Caltech / JPL / Instrument Software and Science Data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80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058AF-52D4-644D-8381-8EB20D7B0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9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659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46DD9-3FEC-294C-837B-CABD5FED8B1D}" type="datetime1">
              <a:rPr lang="en-US"/>
              <a:pPr>
                <a:defRPr/>
              </a:pPr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31900" y="6492875"/>
            <a:ext cx="5537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NASA / Caltech / JPL / Instrument Software and Science Data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80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CCF23-EB3A-DE4C-955C-628DB1B6A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7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659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874A9-882A-3F42-B45E-0E8F6FE9C098}" type="datetime1">
              <a:rPr lang="en-US"/>
              <a:pPr>
                <a:defRPr/>
              </a:pPr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31900" y="6492875"/>
            <a:ext cx="5537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NASA / Caltech / JPL / Instrument Software and Science Data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80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B653C-E47E-CE44-9A4D-552437966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659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B77F8-C5E1-B849-94A0-7B131A0D747B}" type="datetime1">
              <a:rPr lang="en-US"/>
              <a:pPr>
                <a:defRPr/>
              </a:pPr>
              <a:t>6/2/16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31900" y="6492875"/>
            <a:ext cx="5537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NASA / Caltech / JPL / Instrument Software and Science Data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80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A047B-E642-F942-8E11-BC091D969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9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659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DB97A-8300-2D48-923B-F59A254ACAA4}" type="datetime1">
              <a:rPr lang="en-US"/>
              <a:pPr>
                <a:defRPr/>
              </a:pPr>
              <a:t>6/2/16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31900" y="6492875"/>
            <a:ext cx="5537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NASA / Caltech / JPL / Instrument Software and Science Data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0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E1F6C-FBD7-3A46-85D8-688A3F2D5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2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659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4CC6F-3F2D-B949-AEAC-19F85ED20AFA}" type="datetime1">
              <a:rPr lang="en-US"/>
              <a:pPr>
                <a:defRPr/>
              </a:pPr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31900" y="6492875"/>
            <a:ext cx="5537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NASA / Caltech / JPL / Instrument Software and Science Data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80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D607D-93E1-EC43-B594-C2DCB323C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659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F1B41-0D1A-8E4C-BBA0-C5588B5A81EE}" type="datetime1">
              <a:rPr lang="en-US"/>
              <a:pPr>
                <a:defRPr/>
              </a:pPr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31900" y="6492875"/>
            <a:ext cx="5537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NASA / Caltech / JPL / Instrument Software and Science Data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80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3945A-2841-6041-BDDF-4A9C18151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2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180"/>
          <p:cNvSpPr>
            <a:spLocks noChangeArrowheads="1"/>
          </p:cNvSpPr>
          <p:nvPr/>
        </p:nvSpPr>
        <p:spPr bwMode="auto">
          <a:xfrm>
            <a:off x="377825" y="6181725"/>
            <a:ext cx="16176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700" b="1" i="0">
              <a:latin typeface="Century Gothic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447800" y="6502400"/>
            <a:ext cx="7251700" cy="1588"/>
          </a:xfrm>
          <a:prstGeom prst="line">
            <a:avLst/>
          </a:prstGeom>
          <a:ln>
            <a:solidFill>
              <a:srgbClr val="D32037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16000" y="6429375"/>
            <a:ext cx="5397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NASA / Caltech / JPL / Instrument Software and Science Data Systems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2"/>
          </p:nvPr>
        </p:nvSpPr>
        <p:spPr>
          <a:xfrm>
            <a:off x="6413500" y="6416675"/>
            <a:ext cx="1765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i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9280613F-922F-E74F-AF3E-E72DDFBEFC6A}" type="datetime1">
              <a:rPr lang="en-US"/>
              <a:pPr>
                <a:defRPr/>
              </a:pPr>
              <a:t>6/2/16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8229600" y="64039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51894F6D-6BE5-B248-99BD-A2E1F3764B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3" descr="nasa_logo(220x182)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157912"/>
            <a:ext cx="84296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 Gothic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 Gothic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 Gothic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 Gothic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1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b="1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1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1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tiff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6"/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4369" b="7568"/>
          <a:stretch/>
        </p:blipFill>
        <p:spPr bwMode="auto">
          <a:xfrm>
            <a:off x="-1689100" y="876300"/>
            <a:ext cx="16094555" cy="472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457200"/>
            <a:ext cx="7810500" cy="2578100"/>
          </a:xfrm>
        </p:spPr>
        <p:txBody>
          <a:bodyPr>
            <a:normAutofit/>
          </a:bodyPr>
          <a:lstStyle/>
          <a:p>
            <a:r>
              <a:rPr lang="en-US" sz="3600" cap="none" dirty="0" smtClean="0">
                <a:latin typeface="Century Gothic" charset="0"/>
                <a:ea typeface="ＭＳ Ｐゴシック" charset="0"/>
                <a:cs typeface="ＭＳ Ｐゴシック" charset="0"/>
              </a:rPr>
              <a:t>Machine Learning,</a:t>
            </a:r>
            <a:br>
              <a:rPr lang="en-US" sz="3600" cap="none" dirty="0" smtClean="0">
                <a:latin typeface="Century Gothic" charset="0"/>
                <a:ea typeface="ＭＳ Ｐゴシック" charset="0"/>
                <a:cs typeface="ＭＳ Ｐゴシック" charset="0"/>
              </a:rPr>
            </a:br>
            <a:r>
              <a:rPr lang="en-US" sz="3600" cap="none" dirty="0" smtClean="0">
                <a:latin typeface="Century Gothic" charset="0"/>
                <a:ea typeface="ＭＳ Ｐゴシック" charset="0"/>
                <a:cs typeface="ＭＳ Ｐゴシック" charset="0"/>
              </a:rPr>
              <a:t>Data Analytics &amp; Archiving</a:t>
            </a:r>
            <a:endParaRPr lang="en-US" sz="3200" cap="none" dirty="0"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2946400"/>
            <a:ext cx="8178800" cy="2171700"/>
          </a:xfrm>
        </p:spPr>
        <p:txBody>
          <a:bodyPr anchor="t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8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Brian </a:t>
            </a:r>
            <a:r>
              <a:rPr lang="en-US" sz="1800" dirty="0" err="1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Bue</a:t>
            </a:r>
            <a:r>
              <a:rPr lang="en-US" sz="18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, Gary Doran, Umaa Rebbapragada, Rishi </a:t>
            </a:r>
            <a:r>
              <a:rPr lang="en-US" sz="1800" dirty="0" err="1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Verma</a:t>
            </a:r>
            <a:r>
              <a:rPr lang="en-US" sz="18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1800" dirty="0" err="1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Kiri</a:t>
            </a:r>
            <a:r>
              <a:rPr lang="en-US" sz="18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Wagstaff</a:t>
            </a:r>
            <a:endParaRPr lang="en-US" sz="1800" dirty="0" smtClean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sz="1800" dirty="0" smtClean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8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Jet </a:t>
            </a:r>
            <a:r>
              <a:rPr lang="en-US" sz="18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Propulsion </a:t>
            </a:r>
            <a:r>
              <a:rPr lang="en-US" sz="18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Laboratory</a:t>
            </a: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California Institute of </a:t>
            </a:r>
            <a:r>
              <a:rPr lang="en-US" sz="1800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Technology</a:t>
            </a:r>
            <a:endParaRPr lang="en-US" sz="1800" baseline="30000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8429625" y="198438"/>
            <a:ext cx="1714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966" tIns="42483" rIns="84966" bIns="42483">
            <a:spAutoFit/>
          </a:bodyPr>
          <a:lstStyle/>
          <a:p>
            <a:pPr defTabSz="849313"/>
            <a:endParaRPr lang="en-US" sz="2200" i="0">
              <a:latin typeface="Arial" charset="0"/>
            </a:endParaRPr>
          </a:p>
        </p:txBody>
      </p:sp>
      <p:sp>
        <p:nvSpPr>
          <p:cNvPr id="15365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i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6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6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6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79699E2-3303-3F48-AFFD-7F727AA18102}" type="datetime1">
              <a:rPr lang="en-US" sz="1400" i="0">
                <a:solidFill>
                  <a:srgbClr val="000000"/>
                </a:solidFill>
                <a:latin typeface="Calibri" charset="0"/>
              </a:rPr>
              <a:pPr/>
              <a:t>6/2/16</a:t>
            </a:fld>
            <a:endParaRPr lang="en-US" sz="1400" i="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i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36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36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36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A263600-4C32-704F-97B3-EC982E1508A5}" type="slidenum">
              <a:rPr lang="en-US" sz="1600">
                <a:solidFill>
                  <a:srgbClr val="000000"/>
                </a:solidFill>
                <a:latin typeface="Calibri" charset="0"/>
              </a:rPr>
              <a:pPr/>
              <a:t>1</a:t>
            </a:fld>
            <a:endParaRPr lang="en-US" sz="16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NASA / Caltech / JPL / Instrument Software and Science Data Systems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5100" y="6083300"/>
            <a:ext cx="1282700" cy="774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369" name="Picture 3" descr="nasa_logo(220x182)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6019800"/>
            <a:ext cx="84296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1346200" y="5829300"/>
            <a:ext cx="7429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1200" b="1" i="0" dirty="0" smtClean="0">
                <a:solidFill>
                  <a:srgbClr val="7F7F7F"/>
                </a:solidFill>
                <a:latin typeface="Calibri" charset="0"/>
              </a:rPr>
              <a:t>Research described in this presentation was carried out </a:t>
            </a:r>
            <a:r>
              <a:rPr lang="en-US" sz="1200" b="1" i="0" dirty="0">
                <a:solidFill>
                  <a:srgbClr val="7F7F7F"/>
                </a:solidFill>
                <a:latin typeface="Calibri" charset="0"/>
              </a:rPr>
              <a:t>at the Jet Propulsion </a:t>
            </a:r>
            <a:r>
              <a:rPr lang="en-US" sz="1200" b="1" i="0" dirty="0" smtClean="0">
                <a:solidFill>
                  <a:srgbClr val="7F7F7F"/>
                </a:solidFill>
                <a:latin typeface="Calibri" charset="0"/>
              </a:rPr>
              <a:t>Laboratory, </a:t>
            </a:r>
            <a:r>
              <a:rPr lang="en-US" sz="1200" b="1" i="0" dirty="0">
                <a:solidFill>
                  <a:srgbClr val="7F7F7F"/>
                </a:solidFill>
                <a:latin typeface="Calibri" charset="0"/>
              </a:rPr>
              <a:t>under contract with the National Aeronautics and Space </a:t>
            </a:r>
            <a:r>
              <a:rPr lang="en-US" sz="1200" b="1" i="0" dirty="0" smtClean="0">
                <a:solidFill>
                  <a:srgbClr val="7F7F7F"/>
                </a:solidFill>
                <a:latin typeface="Calibri" charset="0"/>
              </a:rPr>
              <a:t>Administration. Copyright 2016 California </a:t>
            </a:r>
            <a:r>
              <a:rPr lang="en-US" sz="1200" b="1" i="0" dirty="0">
                <a:solidFill>
                  <a:srgbClr val="7F7F7F"/>
                </a:solidFill>
                <a:latin typeface="Calibri" charset="0"/>
              </a:rPr>
              <a:t>Institute of </a:t>
            </a:r>
            <a:r>
              <a:rPr lang="en-US" sz="1200" b="1" i="0" dirty="0" smtClean="0">
                <a:solidFill>
                  <a:srgbClr val="7F7F7F"/>
                </a:solidFill>
                <a:latin typeface="Calibri" charset="0"/>
              </a:rPr>
              <a:t>Technology. All </a:t>
            </a:r>
            <a:r>
              <a:rPr lang="en-US" sz="1200" b="1" i="0" dirty="0">
                <a:solidFill>
                  <a:srgbClr val="7F7F7F"/>
                </a:solidFill>
                <a:latin typeface="Calibri" charset="0"/>
              </a:rPr>
              <a:t>Rights </a:t>
            </a:r>
            <a:r>
              <a:rPr lang="en-US" sz="1200" b="1" i="0" dirty="0" smtClean="0">
                <a:solidFill>
                  <a:srgbClr val="7F7F7F"/>
                </a:solidFill>
                <a:latin typeface="Calibri" charset="0"/>
              </a:rPr>
              <a:t>Reserved. US </a:t>
            </a:r>
            <a:r>
              <a:rPr lang="en-US" sz="1200" b="1" i="0" dirty="0">
                <a:solidFill>
                  <a:srgbClr val="7F7F7F"/>
                </a:solidFill>
                <a:latin typeface="Calibri" charset="0"/>
              </a:rPr>
              <a:t>Government Support Acknowledged.</a:t>
            </a:r>
            <a:endParaRPr lang="en-US" sz="1200" b="1" i="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Astronomy/ML Experience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Deployed Systems</a:t>
            </a:r>
          </a:p>
          <a:p>
            <a:pPr lvl="1"/>
            <a:r>
              <a:rPr lang="en-US" dirty="0" smtClean="0"/>
              <a:t>V-FASTR for FRB detection</a:t>
            </a:r>
          </a:p>
          <a:p>
            <a:pPr lvl="1"/>
            <a:r>
              <a:rPr lang="en-US" dirty="0" smtClean="0"/>
              <a:t>Optical transient vetting for PTF (3 systems)</a:t>
            </a:r>
          </a:p>
          <a:p>
            <a:pPr lvl="1"/>
            <a:endParaRPr lang="en-US" dirty="0"/>
          </a:p>
          <a:p>
            <a:r>
              <a:rPr lang="en-US" dirty="0" smtClean="0"/>
              <a:t>Collaborations</a:t>
            </a:r>
          </a:p>
          <a:p>
            <a:pPr lvl="1"/>
            <a:r>
              <a:rPr lang="en-US" dirty="0" smtClean="0"/>
              <a:t>Optical: PTF</a:t>
            </a:r>
          </a:p>
          <a:p>
            <a:pPr lvl="1"/>
            <a:r>
              <a:rPr lang="en-US" dirty="0" smtClean="0"/>
              <a:t>Radio: VLBA, VLA, ASKAP, </a:t>
            </a:r>
            <a:r>
              <a:rPr lang="en-US" dirty="0" err="1" smtClean="0"/>
              <a:t>Parkes</a:t>
            </a:r>
            <a:r>
              <a:rPr lang="en-US" dirty="0" smtClean="0"/>
              <a:t>, DSN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Remote sensing, imaging systems, spectrometer data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D46DD9-3FEC-294C-837B-CABD5FED8B1D}" type="datetime1">
              <a:rPr lang="en-US" smtClean="0"/>
              <a:pPr>
                <a:defRPr/>
              </a:pPr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NASA / Caltech / JPL / Instrument Software and Science Data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CCF23-EB3A-DE4C-955C-628DB1B6AA0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24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Data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5D8040-CBB6-814E-A5FC-3DDA32BE80C2}" type="datetime1">
              <a:rPr lang="en-US" smtClean="0"/>
              <a:pPr>
                <a:defRPr/>
              </a:pPr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NASA / Caltech / JPL / Instrument Software and Science Data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6AB01-FE68-0E48-969C-A6C7AA0AAE9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4635500" y="3771900"/>
            <a:ext cx="18923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Statistical Model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469900" y="3276600"/>
            <a:ext cx="12446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718300" y="44069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88200" y="4171434"/>
            <a:ext cx="147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outcome</a:t>
            </a:r>
            <a:endParaRPr lang="en-US" sz="1800" dirty="0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2527300" y="2413000"/>
            <a:ext cx="1244600" cy="2451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Sampling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400" dirty="0" smtClean="0"/>
              <a:t>and  </a:t>
            </a:r>
          </a:p>
          <a:p>
            <a:pPr algn="ctr"/>
            <a:endParaRPr lang="en-US" sz="1400" dirty="0"/>
          </a:p>
          <a:p>
            <a:pPr algn="ctr"/>
            <a:r>
              <a:rPr lang="en-US" sz="1800" dirty="0" err="1" smtClean="0"/>
              <a:t>Represen-tation</a:t>
            </a:r>
            <a:endParaRPr lang="en-US" sz="1800" dirty="0" smtClean="0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4889500" y="2438400"/>
            <a:ext cx="12446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Training</a:t>
            </a:r>
          </a:p>
          <a:p>
            <a:pPr algn="ctr"/>
            <a:r>
              <a:rPr lang="en-US" sz="1800" dirty="0" smtClean="0"/>
              <a:t>Data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051300" y="29083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38600" y="43180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66900" y="36703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48100" y="2634734"/>
            <a:ext cx="1473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supervised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3993634"/>
            <a:ext cx="1473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unsupervised</a:t>
            </a:r>
            <a:endParaRPr lang="en-US" sz="1000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5372100" y="37338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7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Data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5D8040-CBB6-814E-A5FC-3DDA32BE80C2}" type="datetime1">
              <a:rPr lang="en-US" smtClean="0"/>
              <a:pPr>
                <a:defRPr/>
              </a:pPr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NASA / Caltech / JPL / Instrument Software and Science Data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6AB01-FE68-0E48-969C-A6C7AA0AAE9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4635500" y="3771900"/>
            <a:ext cx="18923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Statistical Model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469900" y="3276600"/>
            <a:ext cx="12446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718300" y="44069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88200" y="4171434"/>
            <a:ext cx="147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outcome</a:t>
            </a:r>
            <a:endParaRPr lang="en-US" sz="1800" dirty="0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2527300" y="2413000"/>
            <a:ext cx="1244600" cy="2451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Sampling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400" dirty="0" smtClean="0"/>
              <a:t>and  </a:t>
            </a:r>
          </a:p>
          <a:p>
            <a:pPr algn="ctr"/>
            <a:endParaRPr lang="en-US" sz="1400" dirty="0"/>
          </a:p>
          <a:p>
            <a:pPr algn="ctr"/>
            <a:r>
              <a:rPr lang="en-US" sz="1800" dirty="0" err="1" smtClean="0"/>
              <a:t>Represen-tation</a:t>
            </a:r>
            <a:endParaRPr lang="en-US" sz="1800" dirty="0" smtClean="0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4889500" y="2438400"/>
            <a:ext cx="12446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Training</a:t>
            </a:r>
          </a:p>
          <a:p>
            <a:pPr algn="ctr"/>
            <a:r>
              <a:rPr lang="en-US" sz="1800" dirty="0" smtClean="0"/>
              <a:t>Data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051300" y="29083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38600" y="43180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5372100" y="37338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66900" y="36703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48100" y="2634734"/>
            <a:ext cx="1473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supervised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3993634"/>
            <a:ext cx="1473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unsupervised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9000" y="2209800"/>
            <a:ext cx="2408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feature selection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9700" y="37084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classification, regression, clustering, anomaly detection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30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 in Data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5D8040-CBB6-814E-A5FC-3DDA32BE80C2}" type="datetime1">
              <a:rPr lang="en-US" smtClean="0"/>
              <a:pPr>
                <a:defRPr/>
              </a:pPr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NASA / Caltech / JPL / Instrument Software and Science Data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6AB01-FE68-0E48-969C-A6C7AA0AAE9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4635500" y="3771900"/>
            <a:ext cx="18923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Statistical Model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469900" y="3276600"/>
            <a:ext cx="12446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2527300" y="2413000"/>
            <a:ext cx="1244600" cy="2451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Sampling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400" dirty="0" smtClean="0"/>
              <a:t>and  </a:t>
            </a:r>
          </a:p>
          <a:p>
            <a:pPr algn="ctr"/>
            <a:endParaRPr lang="en-US" sz="1400" dirty="0"/>
          </a:p>
          <a:p>
            <a:pPr algn="ctr"/>
            <a:r>
              <a:rPr lang="en-US" sz="1800" dirty="0" err="1" smtClean="0"/>
              <a:t>Represen-tation</a:t>
            </a:r>
            <a:endParaRPr lang="en-US" sz="1800" dirty="0" smtClean="0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4889500" y="2438400"/>
            <a:ext cx="12446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Training</a:t>
            </a:r>
          </a:p>
          <a:p>
            <a:pPr algn="ctr"/>
            <a:r>
              <a:rPr lang="en-US" sz="1800" dirty="0" smtClean="0"/>
              <a:t>Data</a:t>
            </a:r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>
            <a:off x="6908800" y="5270500"/>
            <a:ext cx="15875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Diagnostics </a:t>
            </a:r>
            <a:r>
              <a:rPr lang="en-US" sz="1800" dirty="0"/>
              <a:t>&amp;</a:t>
            </a:r>
            <a:r>
              <a:rPr lang="en-US" sz="1800" dirty="0" smtClean="0"/>
              <a:t> Monitoring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051300" y="29083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38600" y="43180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5372100" y="37338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7480300" y="48895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66900" y="36703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0800000">
            <a:off x="3162300" y="5029200"/>
            <a:ext cx="3340100" cy="1016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26201" y="2438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b="1" i="0" dirty="0" smtClean="0">
                <a:latin typeface="+mn-lt"/>
              </a:rPr>
              <a:t>Is there contamination in my training data?</a:t>
            </a:r>
            <a:endParaRPr lang="en-US" sz="1200" b="1" i="0" dirty="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03300" y="1574800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b="1" i="0" dirty="0" smtClean="0">
                <a:latin typeface="+mn-lt"/>
              </a:rPr>
              <a:t>Am I using enough data?</a:t>
            </a:r>
          </a:p>
          <a:p>
            <a:pPr marL="171450" indent="-171450">
              <a:buFont typeface="Arial"/>
              <a:buChar char="•"/>
            </a:pPr>
            <a:r>
              <a:rPr lang="en-US" sz="1200" b="1" i="0" dirty="0" smtClean="0">
                <a:latin typeface="+mn-lt"/>
              </a:rPr>
              <a:t>Is my data sample biased?</a:t>
            </a:r>
          </a:p>
          <a:p>
            <a:pPr marL="171450" indent="-171450">
              <a:buFont typeface="Arial"/>
              <a:buChar char="•"/>
            </a:pPr>
            <a:r>
              <a:rPr lang="en-US" sz="1200" b="1" i="0" dirty="0" smtClean="0">
                <a:latin typeface="+mn-lt"/>
              </a:rPr>
              <a:t>Are my features relevant and expressive?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365500" y="5012541"/>
            <a:ext cx="337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/>
              <a:buChar char="•"/>
            </a:pPr>
            <a:r>
              <a:rPr lang="en-US" sz="1200" b="1" i="0" dirty="0" smtClean="0">
                <a:latin typeface="Century Gothic"/>
              </a:rPr>
              <a:t>How can my system perform better?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b="1" i="0" dirty="0" smtClean="0">
                <a:latin typeface="Century Gothic"/>
              </a:rPr>
              <a:t>Why did I miss this specific detection?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b="1" i="0" dirty="0" smtClean="0">
                <a:latin typeface="Century Gothic"/>
              </a:rPr>
              <a:t>Do software upgrades, survey changes affect my data characteristics?</a:t>
            </a:r>
            <a:endParaRPr lang="en-US" sz="1200" b="1" i="0" dirty="0">
              <a:latin typeface="Century Gothic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9900" y="4432300"/>
            <a:ext cx="204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b="1" i="0" dirty="0" smtClean="0">
                <a:latin typeface="+mn-lt"/>
              </a:rPr>
              <a:t>Which data architectures best support these queries?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48100" y="2634734"/>
            <a:ext cx="1473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supervised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3993634"/>
            <a:ext cx="1473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unsupervised</a:t>
            </a:r>
            <a:endParaRPr lang="en-US" sz="1000" dirty="0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5372100" y="37338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9000" y="2209800"/>
            <a:ext cx="2408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feature selection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88200" y="4171434"/>
            <a:ext cx="147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outcome</a:t>
            </a:r>
            <a:endParaRPr lang="en-US" sz="18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718300" y="44069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89700" y="37084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classification, regression, clustering, anomaly detection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68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ML in Entire Data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5D8040-CBB6-814E-A5FC-3DDA32BE80C2}" type="datetime1">
              <a:rPr lang="en-US" smtClean="0"/>
              <a:pPr>
                <a:defRPr/>
              </a:pPr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NASA / Caltech / JPL / Instrument Software and Science Data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6AB01-FE68-0E48-969C-A6C7AA0AAE9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4635500" y="3771900"/>
            <a:ext cx="18923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Statistical Model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469900" y="3276600"/>
            <a:ext cx="12446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718300" y="44069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88200" y="4171434"/>
            <a:ext cx="147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outcome</a:t>
            </a:r>
            <a:endParaRPr lang="en-US" sz="1800" dirty="0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2527300" y="2413000"/>
            <a:ext cx="1244600" cy="2451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Sampling</a:t>
            </a:r>
          </a:p>
          <a:p>
            <a:pPr algn="ctr"/>
            <a:endParaRPr lang="en-US" sz="1800" dirty="0" smtClean="0"/>
          </a:p>
          <a:p>
            <a:pPr algn="ctr"/>
            <a:r>
              <a:rPr lang="en-US" sz="1400" dirty="0" smtClean="0"/>
              <a:t>and  </a:t>
            </a:r>
          </a:p>
          <a:p>
            <a:pPr algn="ctr"/>
            <a:endParaRPr lang="en-US" sz="1400" dirty="0"/>
          </a:p>
          <a:p>
            <a:pPr algn="ctr"/>
            <a:r>
              <a:rPr lang="en-US" sz="1800" dirty="0" err="1" smtClean="0"/>
              <a:t>Represen-tation</a:t>
            </a:r>
            <a:endParaRPr lang="en-US" sz="1800" dirty="0" smtClean="0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4889500" y="2438400"/>
            <a:ext cx="12446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Training</a:t>
            </a:r>
          </a:p>
          <a:p>
            <a:pPr algn="ctr"/>
            <a:r>
              <a:rPr lang="en-US" sz="1800" dirty="0" smtClean="0"/>
              <a:t>Data</a:t>
            </a:r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>
            <a:off x="6908800" y="5270500"/>
            <a:ext cx="15875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Diagnostics </a:t>
            </a:r>
            <a:r>
              <a:rPr lang="en-US" sz="1800" dirty="0"/>
              <a:t>&amp;</a:t>
            </a:r>
            <a:r>
              <a:rPr lang="en-US" sz="1800" dirty="0" smtClean="0"/>
              <a:t> Monitoring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051300" y="29083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38600" y="43180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5372100" y="37338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7480300" y="48895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66900" y="36703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0800000">
            <a:off x="3162300" y="5029200"/>
            <a:ext cx="3340100" cy="1016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26201" y="2438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b="1" i="0" dirty="0" smtClean="0">
                <a:latin typeface="+mn-lt"/>
              </a:rPr>
              <a:t>Is there contamination in my training data?</a:t>
            </a:r>
            <a:endParaRPr lang="en-US" sz="1200" b="1" i="0" dirty="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03300" y="1574800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0" indent="-171450">
              <a:buFont typeface="Arial"/>
              <a:buChar char="•"/>
            </a:pPr>
            <a:r>
              <a:rPr lang="en-US" sz="1200" b="1" i="0" dirty="0">
                <a:solidFill>
                  <a:prstClr val="black"/>
                </a:solidFill>
                <a:latin typeface="Century Gothic"/>
              </a:rPr>
              <a:t>Am I using enough data?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b="1" i="0" dirty="0">
                <a:solidFill>
                  <a:prstClr val="black"/>
                </a:solidFill>
                <a:latin typeface="Century Gothic"/>
              </a:rPr>
              <a:t>Is my data sample biased?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b="1" i="0" dirty="0">
                <a:solidFill>
                  <a:prstClr val="black"/>
                </a:solidFill>
                <a:latin typeface="Century Gothic"/>
              </a:rPr>
              <a:t>Are my features relevant and expressive?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69900" y="4432300"/>
            <a:ext cx="204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b="1" i="0" dirty="0" smtClean="0">
                <a:latin typeface="+mn-lt"/>
              </a:rPr>
              <a:t>Which data architectures best support these queries?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48100" y="2634734"/>
            <a:ext cx="1473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supervised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3993634"/>
            <a:ext cx="1473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unsupervised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03200" y="2006600"/>
            <a:ext cx="217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active learning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7000" y="5435600"/>
            <a:ext cx="3440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dimensionality reduction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5092700"/>
            <a:ext cx="1551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clustering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2600" y="5753100"/>
            <a:ext cx="2671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domain adaptation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75400" y="2781300"/>
            <a:ext cx="2602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anomaly detection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89700" y="37084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classification, regression, clustering, anomaly detection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89000" y="2209800"/>
            <a:ext cx="2408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feature selection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65500" y="5012541"/>
            <a:ext cx="337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/>
              <a:buChar char="•"/>
            </a:pPr>
            <a:r>
              <a:rPr lang="en-US" sz="1200" b="1" i="0" dirty="0" smtClean="0">
                <a:latin typeface="Century Gothic"/>
              </a:rPr>
              <a:t>How can my system perform better?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b="1" i="0" dirty="0" smtClean="0">
                <a:latin typeface="Century Gothic"/>
              </a:rPr>
              <a:t>Why did I miss this specific detection?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b="1" i="0" dirty="0">
                <a:latin typeface="Century Gothic"/>
              </a:rPr>
              <a:t>Do software upgrades, survey changes affect my data characteristics?</a:t>
            </a:r>
          </a:p>
        </p:txBody>
      </p:sp>
    </p:spTree>
    <p:extLst>
      <p:ext uri="{BB962C8B-B14F-4D97-AF65-F5344CB8AC3E}">
        <p14:creationId xmlns:p14="http://schemas.microsoft.com/office/powerpoint/2010/main" val="1233375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JPL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Umaa</a:t>
            </a:r>
          </a:p>
          <a:p>
            <a:pPr lvl="1"/>
            <a:r>
              <a:rPr lang="en-US" dirty="0" smtClean="0"/>
              <a:t>PTF, VLA, ASKAP simulations</a:t>
            </a:r>
          </a:p>
          <a:p>
            <a:pPr lvl="1"/>
            <a:r>
              <a:rPr lang="en-US" dirty="0" smtClean="0"/>
              <a:t>optical &amp; radio transient vetting, light curve classification</a:t>
            </a:r>
          </a:p>
          <a:p>
            <a:pPr lvl="1"/>
            <a:r>
              <a:rPr lang="en-US" dirty="0" smtClean="0"/>
              <a:t>anomaly detection, time series modeling, active learning, data cleaning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Kiri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VLBA (V-FASTR), ASKAP simulations</a:t>
            </a:r>
            <a:endParaRPr lang="en-US" dirty="0"/>
          </a:p>
          <a:p>
            <a:pPr lvl="1"/>
            <a:r>
              <a:rPr lang="en-US" dirty="0" smtClean="0"/>
              <a:t>FRB detection, RFI classification</a:t>
            </a:r>
          </a:p>
          <a:p>
            <a:pPr lvl="1"/>
            <a:r>
              <a:rPr lang="en-US" dirty="0" smtClean="0"/>
              <a:t>active learning, </a:t>
            </a:r>
            <a:r>
              <a:rPr lang="en-US" dirty="0"/>
              <a:t>anomaly detection, transparent decision-</a:t>
            </a:r>
            <a:r>
              <a:rPr lang="en-US" dirty="0" smtClean="0"/>
              <a:t>making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Brian</a:t>
            </a:r>
          </a:p>
          <a:p>
            <a:pPr lvl="1"/>
            <a:r>
              <a:rPr lang="en-US" dirty="0" smtClean="0"/>
              <a:t>PTF, imaging spectroscopy</a:t>
            </a:r>
            <a:endParaRPr lang="en-US" dirty="0"/>
          </a:p>
          <a:p>
            <a:pPr lvl="1"/>
            <a:r>
              <a:rPr lang="en-US" dirty="0" smtClean="0"/>
              <a:t>optical </a:t>
            </a:r>
            <a:r>
              <a:rPr lang="en-US" dirty="0"/>
              <a:t>transient vetting, image and light curve classification</a:t>
            </a:r>
          </a:p>
          <a:p>
            <a:pPr lvl="1"/>
            <a:r>
              <a:rPr lang="en-US" dirty="0" smtClean="0"/>
              <a:t>deep learning, domain adaptation, computer vision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Gary</a:t>
            </a:r>
          </a:p>
          <a:p>
            <a:pPr lvl="1">
              <a:lnSpc>
                <a:spcPct val="80000"/>
              </a:lnSpc>
            </a:pPr>
            <a:r>
              <a:rPr lang="en-US" sz="1300" dirty="0"/>
              <a:t>PTF, </a:t>
            </a:r>
            <a:r>
              <a:rPr lang="en-US" sz="1300" dirty="0" err="1"/>
              <a:t>Parkes</a:t>
            </a:r>
            <a:r>
              <a:rPr lang="en-US" sz="1300" dirty="0"/>
              <a:t>, GBT</a:t>
            </a:r>
          </a:p>
          <a:p>
            <a:pPr lvl="1">
              <a:lnSpc>
                <a:spcPct val="80000"/>
              </a:lnSpc>
            </a:pPr>
            <a:r>
              <a:rPr lang="en-US" sz="1300" dirty="0"/>
              <a:t>RFI </a:t>
            </a:r>
            <a:r>
              <a:rPr lang="en-US" sz="1300" dirty="0" smtClean="0"/>
              <a:t>classification, optical transient vetting, clustering </a:t>
            </a:r>
            <a:r>
              <a:rPr lang="en-US" sz="1300" dirty="0"/>
              <a:t>of </a:t>
            </a:r>
            <a:r>
              <a:rPr lang="en-US" sz="1300" dirty="0" smtClean="0"/>
              <a:t>artifacts</a:t>
            </a:r>
          </a:p>
          <a:p>
            <a:pPr lvl="1">
              <a:lnSpc>
                <a:spcPct val="80000"/>
              </a:lnSpc>
            </a:pPr>
            <a:r>
              <a:rPr lang="en-US" sz="1300" dirty="0" smtClean="0"/>
              <a:t>outlier detection, active learning, Bayesian modeling</a:t>
            </a:r>
          </a:p>
          <a:p>
            <a:pPr marL="457200" lvl="1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1500" dirty="0" smtClean="0"/>
              <a:t>Rishi</a:t>
            </a:r>
          </a:p>
          <a:p>
            <a:pPr lvl="1">
              <a:lnSpc>
                <a:spcPct val="80000"/>
              </a:lnSpc>
            </a:pPr>
            <a:r>
              <a:rPr lang="en-US" sz="1300" dirty="0" smtClean="0"/>
              <a:t>NASA’s Deep Space Network (DSN)</a:t>
            </a:r>
            <a:endParaRPr lang="en-US" sz="1300" dirty="0"/>
          </a:p>
          <a:p>
            <a:pPr lvl="1">
              <a:lnSpc>
                <a:spcPct val="80000"/>
              </a:lnSpc>
            </a:pPr>
            <a:r>
              <a:rPr lang="en-US" sz="1300" dirty="0"/>
              <a:t>data-intensive architectures, </a:t>
            </a:r>
            <a:r>
              <a:rPr lang="en-US" sz="1300" dirty="0" smtClean="0"/>
              <a:t>algorithm workflow systems, real-time complex event processing, cluster computing frameworks</a:t>
            </a:r>
          </a:p>
          <a:p>
            <a:pPr lvl="1">
              <a:lnSpc>
                <a:spcPct val="80000"/>
              </a:lnSpc>
            </a:pPr>
            <a:endParaRPr lang="en-US" sz="1300" dirty="0"/>
          </a:p>
          <a:p>
            <a:pPr marL="0" indent="0">
              <a:buNone/>
            </a:pPr>
            <a:r>
              <a:rPr lang="en-US" sz="1500" dirty="0" smtClean="0"/>
              <a:t>Melissa</a:t>
            </a:r>
          </a:p>
          <a:p>
            <a:pPr lvl="1">
              <a:lnSpc>
                <a:spcPct val="80000"/>
              </a:lnSpc>
            </a:pPr>
            <a:r>
              <a:rPr lang="en-US" sz="1300" dirty="0" smtClean="0"/>
              <a:t>wide band receivers, radio science &amp; astronomy, antenna arrays (DSN, LWA-1, NAA), tracking weak spacecraft signals</a:t>
            </a:r>
          </a:p>
          <a:p>
            <a:pPr marL="0" indent="0">
              <a:buNone/>
            </a:pPr>
            <a:r>
              <a:rPr lang="en-US" sz="1300" dirty="0"/>
              <a:t>	 </a:t>
            </a:r>
            <a:r>
              <a:rPr lang="en-US" sz="1300" dirty="0" smtClean="0"/>
              <a:t>   </a:t>
            </a:r>
          </a:p>
          <a:p>
            <a:pPr marL="457200" lvl="1" indent="0" algn="r">
              <a:lnSpc>
                <a:spcPct val="80000"/>
              </a:lnSpc>
              <a:buNone/>
            </a:pPr>
            <a:endParaRPr lang="en-US" sz="15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NASA / Caltech / JPL / Instrument Software and Science Data Systems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79600"/>
            <a:ext cx="685800" cy="914400"/>
          </a:xfrm>
          <a:prstGeom prst="rect">
            <a:avLst/>
          </a:prstGeom>
        </p:spPr>
      </p:pic>
      <p:pic>
        <p:nvPicPr>
          <p:cNvPr id="7" name="Content Placeholder 9"/>
          <p:cNvPicPr>
            <a:picLocks noChangeAspect="1"/>
          </p:cNvPicPr>
          <p:nvPr/>
        </p:nvPicPr>
        <p:blipFill rotWithShape="1">
          <a:blip r:embed="rId3"/>
          <a:srcRect l="54" r="691"/>
          <a:stretch/>
        </p:blipFill>
        <p:spPr bwMode="auto">
          <a:xfrm>
            <a:off x="431801" y="5022850"/>
            <a:ext cx="68068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3371850"/>
            <a:ext cx="6858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1" y="1879600"/>
            <a:ext cx="646043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3" r="37062" b="49165"/>
          <a:stretch/>
        </p:blipFill>
        <p:spPr>
          <a:xfrm>
            <a:off x="4724400" y="3371850"/>
            <a:ext cx="6477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1700" y="4654550"/>
            <a:ext cx="685800" cy="914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59400" y="5435600"/>
            <a:ext cx="2590800" cy="96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defTabSz="457200" eaLnBrk="1" hangingPunct="1">
              <a:spcBef>
                <a:spcPct val="20000"/>
              </a:spcBef>
            </a:pPr>
            <a:r>
              <a:rPr lang="en-US" sz="1500" b="1" i="0" dirty="0" smtClean="0">
                <a:solidFill>
                  <a:prstClr val="black"/>
                </a:solidFill>
                <a:latin typeface="Century Gothic"/>
                <a:ea typeface="ＭＳ Ｐゴシック" charset="-128"/>
                <a:cs typeface="+mn-cs"/>
              </a:rPr>
              <a:t>Joe</a:t>
            </a:r>
          </a:p>
          <a:p>
            <a:pPr lvl="1" algn="r" defTabSz="457200" eaLnBrk="1" hangingPunct="1">
              <a:spcBef>
                <a:spcPct val="20000"/>
              </a:spcBef>
            </a:pPr>
            <a:r>
              <a:rPr lang="en-US" sz="1300" b="1" i="0" dirty="0" smtClean="0">
                <a:solidFill>
                  <a:prstClr val="black"/>
                </a:solidFill>
                <a:latin typeface="Century Gothic"/>
                <a:ea typeface="ＭＳ Ｐゴシック" charset="-128"/>
                <a:cs typeface="+mn-cs"/>
              </a:rPr>
              <a:t>radio astronomer, </a:t>
            </a:r>
            <a:r>
              <a:rPr lang="en-US" sz="1300" b="1" i="0" dirty="0" smtClean="0">
                <a:solidFill>
                  <a:prstClr val="black"/>
                </a:solidFill>
                <a:latin typeface="Century Gothic"/>
                <a:ea typeface="ＭＳ Ｐゴシック" charset="-128"/>
                <a:cs typeface="+mn-cs"/>
              </a:rPr>
              <a:t>chief scientist interplanetary network directorate</a:t>
            </a:r>
            <a:endParaRPr lang="en-US" sz="1300" b="1" i="0" dirty="0">
              <a:solidFill>
                <a:prstClr val="black"/>
              </a:solidFill>
              <a:latin typeface="Century Gothic"/>
              <a:ea typeface="ＭＳ Ｐゴシック" charset="-128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5403850"/>
            <a:ext cx="685800" cy="914400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80200" y="6492875"/>
            <a:ext cx="2133600" cy="365125"/>
          </a:xfrm>
        </p:spPr>
        <p:txBody>
          <a:bodyPr/>
          <a:lstStyle/>
          <a:p>
            <a:pPr>
              <a:defRPr/>
            </a:pPr>
            <a:fld id="{8F96AB01-FE68-0E48-969C-A6C7AA0AAE9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1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Systems Overview</a:t>
            </a:r>
          </a:p>
          <a:p>
            <a:pPr lvl="1"/>
            <a:r>
              <a:rPr lang="en-US" dirty="0" smtClean="0"/>
              <a:t>V-FASTR </a:t>
            </a:r>
            <a:r>
              <a:rPr lang="en-US" sz="1800" dirty="0" smtClean="0"/>
              <a:t>[</a:t>
            </a:r>
            <a:r>
              <a:rPr lang="en-US" sz="1800" dirty="0" err="1" smtClean="0"/>
              <a:t>Kiri</a:t>
            </a:r>
            <a:r>
              <a:rPr lang="en-US" sz="1800" dirty="0"/>
              <a:t>]</a:t>
            </a:r>
            <a:endParaRPr lang="en-US" sz="1800" dirty="0" smtClean="0"/>
          </a:p>
          <a:p>
            <a:pPr lvl="1"/>
            <a:r>
              <a:rPr lang="en-US" dirty="0" smtClean="0"/>
              <a:t>PTF </a:t>
            </a:r>
            <a:r>
              <a:rPr lang="en-US" sz="1800" dirty="0" smtClean="0"/>
              <a:t>[Umaa]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Training Data Generation / Cleaning </a:t>
            </a:r>
            <a:r>
              <a:rPr lang="en-US" sz="1800" dirty="0" smtClean="0"/>
              <a:t>[Umaa]</a:t>
            </a:r>
          </a:p>
          <a:p>
            <a:pPr lvl="1"/>
            <a:r>
              <a:rPr lang="en-US" dirty="0" smtClean="0"/>
              <a:t>Data Analysis via Clustering </a:t>
            </a:r>
            <a:r>
              <a:rPr lang="en-US" sz="1900" dirty="0" smtClean="0"/>
              <a:t>[Gary]</a:t>
            </a:r>
            <a:endParaRPr lang="en-US" dirty="0" smtClean="0"/>
          </a:p>
          <a:p>
            <a:pPr lvl="1"/>
            <a:r>
              <a:rPr lang="en-US" dirty="0" smtClean="0"/>
              <a:t>Anomaly Detection </a:t>
            </a:r>
            <a:r>
              <a:rPr lang="en-US" sz="1800" dirty="0" smtClean="0"/>
              <a:t>[</a:t>
            </a:r>
            <a:r>
              <a:rPr lang="en-US" sz="1800" dirty="0" err="1" smtClean="0"/>
              <a:t>Kiri</a:t>
            </a:r>
            <a:r>
              <a:rPr lang="en-US" sz="1800" dirty="0" smtClean="0"/>
              <a:t>]</a:t>
            </a:r>
          </a:p>
          <a:p>
            <a:pPr lvl="1"/>
            <a:r>
              <a:rPr lang="en-US" dirty="0" smtClean="0"/>
              <a:t>Deep Learning </a:t>
            </a:r>
            <a:r>
              <a:rPr lang="en-US" sz="1800" dirty="0" smtClean="0"/>
              <a:t>[Brian]</a:t>
            </a:r>
          </a:p>
          <a:p>
            <a:pPr lvl="1"/>
            <a:r>
              <a:rPr lang="en-US" dirty="0" smtClean="0"/>
              <a:t>Domain Adaptation </a:t>
            </a:r>
            <a:r>
              <a:rPr lang="en-US" sz="1800" dirty="0" smtClean="0"/>
              <a:t>[Brian]</a:t>
            </a:r>
          </a:p>
          <a:p>
            <a:pPr lvl="1"/>
            <a:r>
              <a:rPr lang="en-US" dirty="0" smtClean="0"/>
              <a:t>Supporting Data Architectures </a:t>
            </a:r>
            <a:r>
              <a:rPr lang="en-US" sz="1800" dirty="0" smtClean="0"/>
              <a:t>[Rishi]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5D8040-CBB6-814E-A5FC-3DDA32BE80C2}" type="datetime1">
              <a:rPr lang="en-US" smtClean="0"/>
              <a:pPr>
                <a:defRPr/>
              </a:pPr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NASA / Caltech / JPL / Instrument Software and Science Data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6AB01-FE68-0E48-969C-A6C7AA0AAE9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2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RT_Template">
  <a:themeElements>
    <a:clrScheme name="Custom 1">
      <a:dk1>
        <a:sysClr val="windowText" lastClr="000000"/>
      </a:dk1>
      <a:lt1>
        <a:sysClr val="window" lastClr="FFFFFF"/>
      </a:lt1>
      <a:dk2>
        <a:srgbClr val="54638C"/>
      </a:dk2>
      <a:lt2>
        <a:srgbClr val="8D9AB3"/>
      </a:lt2>
      <a:accent1>
        <a:srgbClr val="FF0000"/>
      </a:accent1>
      <a:accent2>
        <a:srgbClr val="FD4B00"/>
      </a:accent2>
      <a:accent3>
        <a:srgbClr val="005EE7"/>
      </a:accent3>
      <a:accent4>
        <a:srgbClr val="BBB800"/>
      </a:accent4>
      <a:accent5>
        <a:srgbClr val="1DBF00"/>
      </a:accent5>
      <a:accent6>
        <a:srgbClr val="ED7307"/>
      </a:accent6>
      <a:hlink>
        <a:srgbClr val="FFAF03"/>
      </a:hlink>
      <a:folHlink>
        <a:srgbClr val="FDE689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DRT_Template.potx</Template>
  <TotalTime>82488</TotalTime>
  <Words>668</Words>
  <Application>Microsoft Macintosh PowerPoint</Application>
  <PresentationFormat>On-screen Show (4:3)</PresentationFormat>
  <Paragraphs>174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DRT_Template</vt:lpstr>
      <vt:lpstr>Machine Learning, Data Analytics &amp; Archiving</vt:lpstr>
      <vt:lpstr>Astronomy/ML Experience</vt:lpstr>
      <vt:lpstr>Simplified Data Chain</vt:lpstr>
      <vt:lpstr>Simplified Data Chain</vt:lpstr>
      <vt:lpstr>Uncertainty in Data Chain</vt:lpstr>
      <vt:lpstr>Need ML in Entire Data Chain</vt:lpstr>
      <vt:lpstr>JPL Team</vt:lpstr>
      <vt:lpstr>Upcoming Talks</vt:lpstr>
    </vt:vector>
  </TitlesOfParts>
  <Company>JPL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Umaa Rebbapragada</cp:lastModifiedBy>
  <cp:revision>3481</cp:revision>
  <cp:lastPrinted>2008-09-10T20:19:22Z</cp:lastPrinted>
  <dcterms:created xsi:type="dcterms:W3CDTF">2011-04-29T18:34:27Z</dcterms:created>
  <dcterms:modified xsi:type="dcterms:W3CDTF">2016-06-02T16:40:31Z</dcterms:modified>
</cp:coreProperties>
</file>