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25400" cap="flat">
              <a:solidFill>
                <a:srgbClr val="C4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E6A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 b="def" i="def"/>
      <a:tcStyle>
        <a:tcBdr/>
        <a:fill>
          <a:solidFill>
            <a:srgbClr val="F2EF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 b="def" i="def"/>
      <a:tcStyle>
        <a:tcBdr/>
        <a:fill>
          <a:solidFill>
            <a:srgbClr val="EAEAEC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j-lt"/>
        <a:ea typeface="+mj-ea"/>
        <a:cs typeface="+mj-cs"/>
        <a:sym typeface="Lucida Grande"/>
      </a:defRPr>
    </a:lvl1pPr>
    <a:lvl2pPr indent="228600" defTabSz="584200" latinLnBrk="0">
      <a:defRPr sz="2200">
        <a:latin typeface="+mj-lt"/>
        <a:ea typeface="+mj-ea"/>
        <a:cs typeface="+mj-cs"/>
        <a:sym typeface="Lucida Grande"/>
      </a:defRPr>
    </a:lvl2pPr>
    <a:lvl3pPr indent="457200" defTabSz="584200" latinLnBrk="0">
      <a:defRPr sz="2200">
        <a:latin typeface="+mj-lt"/>
        <a:ea typeface="+mj-ea"/>
        <a:cs typeface="+mj-cs"/>
        <a:sym typeface="Lucida Grande"/>
      </a:defRPr>
    </a:lvl3pPr>
    <a:lvl4pPr indent="685800" defTabSz="584200" latinLnBrk="0">
      <a:defRPr sz="2200">
        <a:latin typeface="+mj-lt"/>
        <a:ea typeface="+mj-ea"/>
        <a:cs typeface="+mj-cs"/>
        <a:sym typeface="Lucida Grande"/>
      </a:defRPr>
    </a:lvl4pPr>
    <a:lvl5pPr indent="914400" defTabSz="584200" latinLnBrk="0">
      <a:defRPr sz="2200">
        <a:latin typeface="+mj-lt"/>
        <a:ea typeface="+mj-ea"/>
        <a:cs typeface="+mj-cs"/>
        <a:sym typeface="Lucida Grande"/>
      </a:defRPr>
    </a:lvl5pPr>
    <a:lvl6pPr indent="1143000" defTabSz="584200" latinLnBrk="0">
      <a:defRPr sz="2200">
        <a:latin typeface="+mj-lt"/>
        <a:ea typeface="+mj-ea"/>
        <a:cs typeface="+mj-cs"/>
        <a:sym typeface="Lucida Grande"/>
      </a:defRPr>
    </a:lvl6pPr>
    <a:lvl7pPr indent="1371600" defTabSz="584200" latinLnBrk="0">
      <a:defRPr sz="2200">
        <a:latin typeface="+mj-lt"/>
        <a:ea typeface="+mj-ea"/>
        <a:cs typeface="+mj-cs"/>
        <a:sym typeface="Lucida Grande"/>
      </a:defRPr>
    </a:lvl7pPr>
    <a:lvl8pPr indent="1600200" defTabSz="584200" latinLnBrk="0">
      <a:defRPr sz="2200">
        <a:latin typeface="+mj-lt"/>
        <a:ea typeface="+mj-ea"/>
        <a:cs typeface="+mj-cs"/>
        <a:sym typeface="Lucida Grande"/>
      </a:defRPr>
    </a:lvl8pPr>
    <a:lvl9pPr indent="1828800" defTabSz="584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8" name="Shape 3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many people can tell me which of these are real vs. bogus?</a:t>
            </a:r>
          </a:p>
          <a:p>
            <a:pPr/>
          </a:p>
          <a:p>
            <a:pPr/>
            <a:r>
              <a:t>Colors=connected components in image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hape 5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amount = not enough to train a classifier robustly</a:t>
            </a:r>
          </a:p>
          <a:p>
            <a:pPr/>
            <a:r>
              <a:t>desirable to get labeled out-of-domain data</a:t>
            </a:r>
          </a:p>
          <a:p>
            <a:pPr/>
            <a:r>
              <a:t>related to: however, as we see later, mtl/man align have issues...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47700" y="4813300"/>
            <a:ext cx="11709422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Shape 14"/>
          <p:cNvSpPr/>
          <p:nvPr/>
        </p:nvSpPr>
        <p:spPr>
          <a:xfrm>
            <a:off x="551808" y="8882989"/>
            <a:ext cx="5918203" cy="55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lvl="1" algn="l">
              <a:defRPr sz="1600"/>
            </a:pPr>
            <a:r>
              <a:t>Copyright 2016 California Institute of Technology. </a:t>
            </a:r>
          </a:p>
          <a:p>
            <a:pPr lvl="1" algn="l">
              <a:defRPr sz="1600"/>
            </a:pPr>
            <a:r>
              <a:t>All Rights Reserved. Government sponsorship acknowledged. </a:t>
            </a:r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82600"/>
            <a:ext cx="4381500" cy="14291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>
            <p:ph type="title"/>
          </p:nvPr>
        </p:nvSpPr>
        <p:spPr>
          <a:xfrm>
            <a:off x="571500" y="825500"/>
            <a:ext cx="11861800" cy="39116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Shape 17"/>
          <p:cNvSpPr/>
          <p:nvPr>
            <p:ph type="body" sz="half" idx="1"/>
          </p:nvPr>
        </p:nvSpPr>
        <p:spPr>
          <a:xfrm>
            <a:off x="571500" y="4889500"/>
            <a:ext cx="11861800" cy="3238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/>
            </a:lvl1pPr>
            <a:lvl2pPr marL="0" indent="0">
              <a:spcBef>
                <a:spcPts val="0"/>
              </a:spcBef>
              <a:buSzTx/>
              <a:buNone/>
              <a:defRPr sz="2600"/>
            </a:lvl2pPr>
            <a:lvl3pPr marL="0" indent="0">
              <a:spcBef>
                <a:spcPts val="0"/>
              </a:spcBef>
              <a:buSzTx/>
              <a:buNone/>
              <a:defRPr sz="2600"/>
            </a:lvl3pPr>
            <a:lvl4pPr marL="0" indent="0">
              <a:spcBef>
                <a:spcPts val="0"/>
              </a:spcBef>
              <a:buSzTx/>
              <a:buNone/>
              <a:defRPr sz="2600"/>
            </a:lvl4pPr>
            <a:lvl5pPr marL="0" indent="0">
              <a:spcBef>
                <a:spcPts val="0"/>
              </a:spcBef>
              <a:buSzTx/>
              <a:buNone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571500" y="1714500"/>
            <a:ext cx="5842000" cy="78105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531812" indent="-277812">
              <a:defRPr sz="2500"/>
            </a:lvl2pPr>
            <a:lvl3pPr marL="797891" indent="-289891">
              <a:defRPr sz="2500"/>
            </a:lvl3pPr>
            <a:lvl4pPr marL="1065068" indent="-303068">
              <a:defRPr sz="2500"/>
            </a:lvl4pPr>
            <a:lvl5pPr marL="1333500" indent="-317500"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Shape 109"/>
          <p:cNvSpPr/>
          <p:nvPr>
            <p:ph type="body" sz="half" idx="1"/>
          </p:nvPr>
        </p:nvSpPr>
        <p:spPr>
          <a:xfrm>
            <a:off x="6591300" y="1714500"/>
            <a:ext cx="5842000" cy="78105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 marL="531368" indent="-277368">
              <a:defRPr sz="2600"/>
            </a:lvl2pPr>
            <a:lvl3pPr marL="796925" indent="-288925">
              <a:defRPr sz="2600"/>
            </a:lvl3pPr>
            <a:lvl4pPr marL="1063487" indent="-301487">
              <a:defRPr sz="2600"/>
            </a:lvl4pPr>
            <a:lvl5pPr marL="1331190" indent="-315190"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V="1">
            <a:off x="6496596" y="1904999"/>
            <a:ext cx="2" cy="736600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Two Column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564" y="9403157"/>
            <a:ext cx="12458703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B. Bue, JPL Machine Learning and Instrument Autonomy</a:t>
            </a:r>
          </a:p>
        </p:txBody>
      </p:sp>
      <p:sp>
        <p:nvSpPr>
          <p:cNvPr id="128" name="Shape 128"/>
          <p:cNvSpPr/>
          <p:nvPr/>
        </p:nvSpPr>
        <p:spPr>
          <a:xfrm flipV="1">
            <a:off x="6496596" y="1904999"/>
            <a:ext cx="2" cy="736600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7543799" y="7975599"/>
            <a:ext cx="3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Shape 140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/>
            </a:lvl1pPr>
            <a:lvl2pPr marL="0" indent="0">
              <a:spcBef>
                <a:spcPts val="0"/>
              </a:spcBef>
              <a:buSzTx/>
              <a:buNone/>
              <a:defRPr sz="2600"/>
            </a:lvl2pPr>
            <a:lvl3pPr marL="0" indent="0">
              <a:spcBef>
                <a:spcPts val="0"/>
              </a:spcBef>
              <a:buSzTx/>
              <a:buNone/>
              <a:defRPr sz="2600"/>
            </a:lvl3pPr>
            <a:lvl4pPr marL="0" indent="0">
              <a:spcBef>
                <a:spcPts val="0"/>
              </a:spcBef>
              <a:buSzTx/>
              <a:buNone/>
              <a:defRPr sz="2600"/>
            </a:lvl4pPr>
            <a:lvl5pPr marL="0" indent="0">
              <a:spcBef>
                <a:spcPts val="0"/>
              </a:spcBef>
              <a:buSzTx/>
              <a:buNone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47699" y="4749800"/>
            <a:ext cx="4882123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hape 150"/>
          <p:cNvSpPr/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571500" y="1320800"/>
            <a:ext cx="5080000" cy="33655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571500" y="4826000"/>
            <a:ext cx="5080000" cy="381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/>
            </a:lvl1pPr>
            <a:lvl2pPr marL="0" indent="0">
              <a:spcBef>
                <a:spcPts val="0"/>
              </a:spcBef>
              <a:buSzTx/>
              <a:buNone/>
              <a:defRPr sz="2600"/>
            </a:lvl2pPr>
            <a:lvl3pPr marL="0" indent="0">
              <a:spcBef>
                <a:spcPts val="0"/>
              </a:spcBef>
              <a:buSzTx/>
              <a:buNone/>
              <a:defRPr sz="2600"/>
            </a:lvl3pPr>
            <a:lvl4pPr marL="0" indent="0">
              <a:spcBef>
                <a:spcPts val="0"/>
              </a:spcBef>
              <a:buSzTx/>
              <a:buNone/>
              <a:defRPr sz="2600"/>
            </a:lvl4pPr>
            <a:lvl5pPr marL="0" indent="0">
              <a:spcBef>
                <a:spcPts val="0"/>
              </a:spcBef>
              <a:buSzTx/>
              <a:buNone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V="1">
            <a:off x="647699" y="1625597"/>
            <a:ext cx="4876860" cy="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2" name="Shape 162"/>
          <p:cNvSpPr/>
          <p:nvPr>
            <p:ph type="title"/>
          </p:nvPr>
        </p:nvSpPr>
        <p:spPr>
          <a:xfrm>
            <a:off x="571500" y="330200"/>
            <a:ext cx="5080000" cy="12065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Shape 163"/>
          <p:cNvSpPr/>
          <p:nvPr>
            <p:ph type="body" sz="half" idx="1"/>
          </p:nvPr>
        </p:nvSpPr>
        <p:spPr>
          <a:xfrm>
            <a:off x="571500" y="1714500"/>
            <a:ext cx="5080000" cy="78105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 marL="721868" indent="-277368">
              <a:defRPr sz="2600"/>
            </a:lvl2pPr>
            <a:lvl3pPr marL="1177925" indent="-288925">
              <a:defRPr sz="2600"/>
            </a:lvl3pPr>
            <a:lvl4pPr marL="1634987" indent="-301487">
              <a:defRPr sz="2600"/>
            </a:lvl4pPr>
            <a:lvl5pPr marL="2093190" indent="-315190"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0">
              <a:spcBef>
                <a:spcPts val="0"/>
              </a:spcBef>
              <a:buSzTx/>
              <a:buNone/>
              <a:defRPr sz="2000"/>
            </a:lvl2pPr>
            <a:lvl3pPr marL="0" indent="0">
              <a:spcBef>
                <a:spcPts val="0"/>
              </a:spcBef>
              <a:buSzTx/>
              <a:buNone/>
              <a:defRPr sz="2000"/>
            </a:lvl3pPr>
            <a:lvl4pPr marL="0" indent="0">
              <a:spcBef>
                <a:spcPts val="0"/>
              </a:spcBef>
              <a:buSzTx/>
              <a:buNone/>
              <a:defRPr sz="2000"/>
            </a:lvl4pPr>
            <a:lvl5pPr marL="0" indent="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 flipH="1">
            <a:off x="6502398" y="1803400"/>
            <a:ext cx="2" cy="431800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Shape 181"/>
          <p:cNvSpPr/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2" name="Shape 182"/>
          <p:cNvSpPr/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0">
              <a:spcBef>
                <a:spcPts val="0"/>
              </a:spcBef>
              <a:buSzTx/>
              <a:buNone/>
              <a:defRPr sz="2000"/>
            </a:lvl2pPr>
            <a:lvl3pPr marL="0" indent="0">
              <a:spcBef>
                <a:spcPts val="0"/>
              </a:spcBef>
              <a:buSzTx/>
              <a:buNone/>
              <a:defRPr sz="2000"/>
            </a:lvl3pPr>
            <a:lvl4pPr marL="0" indent="0">
              <a:spcBef>
                <a:spcPts val="0"/>
              </a:spcBef>
              <a:buSzTx/>
              <a:buNone/>
              <a:defRPr sz="2000"/>
            </a:lvl4pPr>
            <a:lvl5pPr marL="0" indent="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flipH="1">
            <a:off x="4432298" y="1778000"/>
            <a:ext cx="2" cy="505460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hape 192"/>
          <p:cNvSpPr/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3" name="Shape 193"/>
          <p:cNvSpPr/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0">
              <a:spcBef>
                <a:spcPts val="0"/>
              </a:spcBef>
              <a:buSzTx/>
              <a:buNone/>
              <a:defRPr sz="2000"/>
            </a:lvl2pPr>
            <a:lvl3pPr marL="0" indent="0">
              <a:spcBef>
                <a:spcPts val="0"/>
              </a:spcBef>
              <a:buSzTx/>
              <a:buNone/>
              <a:defRPr sz="2000"/>
            </a:lvl3pPr>
            <a:lvl4pPr marL="0" indent="0">
              <a:spcBef>
                <a:spcPts val="0"/>
              </a:spcBef>
              <a:buSzTx/>
              <a:buNone/>
              <a:defRPr sz="2000"/>
            </a:lvl4pPr>
            <a:lvl5pPr marL="0" indent="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 flipH="1">
            <a:off x="6489698" y="507999"/>
            <a:ext cx="2" cy="801373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Shape 203"/>
          <p:cNvSpPr/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4" name="Shape 204"/>
          <p:cNvSpPr/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0">
              <a:spcBef>
                <a:spcPts val="0"/>
              </a:spcBef>
              <a:buSzTx/>
              <a:buNone/>
              <a:defRPr sz="2000"/>
            </a:lvl2pPr>
            <a:lvl3pPr marL="0" indent="0">
              <a:spcBef>
                <a:spcPts val="0"/>
              </a:spcBef>
              <a:buSzTx/>
              <a:buNone/>
              <a:defRPr sz="2000"/>
            </a:lvl3pPr>
            <a:lvl4pPr marL="0" indent="0">
              <a:spcBef>
                <a:spcPts val="0"/>
              </a:spcBef>
              <a:buSzTx/>
              <a:buNone/>
              <a:defRPr sz="2000"/>
            </a:lvl4pPr>
            <a:lvl5pPr marL="0" indent="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 flipH="1">
            <a:off x="4444998" y="1777968"/>
            <a:ext cx="2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Shape 214"/>
          <p:cNvSpPr/>
          <p:nvPr/>
        </p:nvSpPr>
        <p:spPr>
          <a:xfrm flipH="1">
            <a:off x="8547097" y="1777968"/>
            <a:ext cx="2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Shape 215"/>
          <p:cNvSpPr/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6" name="Shape 216"/>
          <p:cNvSpPr/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7" name="Shape 217"/>
          <p:cNvSpPr/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0">
              <a:spcBef>
                <a:spcPts val="0"/>
              </a:spcBef>
              <a:buSzTx/>
              <a:buNone/>
              <a:defRPr sz="2000"/>
            </a:lvl2pPr>
            <a:lvl3pPr marL="0" indent="0">
              <a:spcBef>
                <a:spcPts val="0"/>
              </a:spcBef>
              <a:buSzTx/>
              <a:buNone/>
              <a:defRPr sz="2000"/>
            </a:lvl3pPr>
            <a:lvl4pPr marL="0" indent="0">
              <a:spcBef>
                <a:spcPts val="0"/>
              </a:spcBef>
              <a:buSzTx/>
              <a:buNone/>
              <a:defRPr sz="2000"/>
            </a:lvl4pPr>
            <a:lvl5pPr marL="0" indent="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 flipH="1">
            <a:off x="6489698" y="520668"/>
            <a:ext cx="2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>
            <a:off x="6489696" y="4476750"/>
            <a:ext cx="5994409" cy="12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Shape 228"/>
          <p:cNvSpPr/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9" name="Shape 229"/>
          <p:cNvSpPr/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0" name="Shape 230"/>
          <p:cNvSpPr/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0">
              <a:spcBef>
                <a:spcPts val="0"/>
              </a:spcBef>
              <a:buSzTx/>
              <a:buNone/>
              <a:defRPr sz="2000"/>
            </a:lvl2pPr>
            <a:lvl3pPr marL="0" indent="0">
              <a:spcBef>
                <a:spcPts val="0"/>
              </a:spcBef>
              <a:buSzTx/>
              <a:buNone/>
              <a:defRPr sz="2000"/>
            </a:lvl3pPr>
            <a:lvl4pPr marL="0" indent="0">
              <a:spcBef>
                <a:spcPts val="0"/>
              </a:spcBef>
              <a:buSzTx/>
              <a:buNone/>
              <a:defRPr sz="2000"/>
            </a:lvl4pPr>
            <a:lvl5pPr marL="0" indent="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hape 2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 flipH="1">
            <a:off x="9067797" y="520668"/>
            <a:ext cx="2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Shape 240"/>
          <p:cNvSpPr/>
          <p:nvPr/>
        </p:nvSpPr>
        <p:spPr>
          <a:xfrm>
            <a:off x="9067796" y="3092450"/>
            <a:ext cx="3429023" cy="12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>
            <a:off x="9067796" y="5873750"/>
            <a:ext cx="3429023" cy="12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Shape 242"/>
          <p:cNvSpPr/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3" name="Shape 243"/>
          <p:cNvSpPr/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4" name="Shape 244"/>
          <p:cNvSpPr/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5" name="Shape 245"/>
          <p:cNvSpPr/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0">
              <a:spcBef>
                <a:spcPts val="0"/>
              </a:spcBef>
              <a:buSzTx/>
              <a:buNone/>
              <a:defRPr sz="2000"/>
            </a:lvl2pPr>
            <a:lvl3pPr marL="0" indent="0">
              <a:spcBef>
                <a:spcPts val="0"/>
              </a:spcBef>
              <a:buSzTx/>
              <a:buNone/>
              <a:defRPr sz="2000"/>
            </a:lvl3pPr>
            <a:lvl4pPr marL="0" indent="0">
              <a:spcBef>
                <a:spcPts val="0"/>
              </a:spcBef>
              <a:buSzTx/>
              <a:buNone/>
              <a:defRPr sz="2000"/>
            </a:lvl4pPr>
            <a:lvl5pPr marL="0" indent="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647700" y="1968500"/>
            <a:ext cx="11709401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-1564" y="9415489"/>
            <a:ext cx="12458703" cy="30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sz="1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6" name="Shape 256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hape 2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647700" y="1968500"/>
            <a:ext cx="11709401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-1564" y="9415489"/>
            <a:ext cx="12458703" cy="30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sz="1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67" name="Shape 267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8" name="Shape 2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47700" y="1968500"/>
            <a:ext cx="11709401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Shape 276"/>
          <p:cNvSpPr/>
          <p:nvPr/>
        </p:nvSpPr>
        <p:spPr>
          <a:xfrm>
            <a:off x="-1564" y="9415489"/>
            <a:ext cx="12458703" cy="30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sz="1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77" name="Shape 277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8" name="Shape 278"/>
          <p:cNvSpPr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531812" indent="-277812">
              <a:defRPr sz="2500"/>
            </a:lvl2pPr>
            <a:lvl3pPr marL="797891" indent="-289891">
              <a:defRPr sz="2500"/>
            </a:lvl3pPr>
            <a:lvl4pPr marL="1065068" indent="-303068">
              <a:defRPr sz="2500"/>
            </a:lvl4pPr>
            <a:lvl5pPr marL="1333500" indent="-317500"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79400" y="9390457"/>
            <a:ext cx="124587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Bue and Rebbapragada, Domain Adaptation for Optical Transient Detection</a:t>
            </a:r>
          </a:p>
        </p:txBody>
      </p:sp>
      <p:sp>
        <p:nvSpPr>
          <p:cNvPr id="287" name="Shape 287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8" name="Shape 2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647700" y="1968500"/>
            <a:ext cx="11709401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>
            <a:off x="279400" y="9390457"/>
            <a:ext cx="12458700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Bue and Rebbapragada, Domain Adaptation for Optical Transient Detection</a:t>
            </a:r>
          </a:p>
        </p:txBody>
      </p:sp>
      <p:sp>
        <p:nvSpPr>
          <p:cNvPr id="297" name="Shape 297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8" name="Shape 2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-1563" y="9398000"/>
            <a:ext cx="12458701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Bue et al., Domain Adaptation / Data Triage / Optical Astronomy</a:t>
            </a:r>
          </a:p>
        </p:txBody>
      </p:sp>
      <p:sp>
        <p:nvSpPr>
          <p:cNvPr id="306" name="Shape 306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1564" y="9403157"/>
            <a:ext cx="12458703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B. Bue, JPL Machine Learning and Instrument Autonomy</a:t>
            </a:r>
          </a:p>
        </p:txBody>
      </p:sp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Top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1564" y="9403157"/>
            <a:ext cx="12458703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B. Bue, JPL Machine Learning and Instrument Autonomy</a:t>
            </a:r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1564" y="9403157"/>
            <a:ext cx="12458703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B. Bue, JPL Machine Learning and Instrument Autonomy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571500" y="965200"/>
            <a:ext cx="11861800" cy="8559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-1564" y="9403157"/>
            <a:ext cx="12458703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B. Bue, JPL Machine Learning and Instrument Autonomy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47700" y="5664200"/>
            <a:ext cx="11709401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Shape 79"/>
          <p:cNvSpPr/>
          <p:nvPr/>
        </p:nvSpPr>
        <p:spPr>
          <a:xfrm>
            <a:off x="-1564" y="9403157"/>
            <a:ext cx="12458703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B. Bue, JPL Machine Learning and Instrument Autonomy</a:t>
            </a:r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571500" y="41783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71500" y="5778500"/>
            <a:ext cx="11861800" cy="3619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564" y="9403157"/>
            <a:ext cx="12458703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B. Bue, JPL Machine Learning and Instrument Autonomy</a:t>
            </a: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571500" y="41783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Shape 91"/>
          <p:cNvSpPr/>
          <p:nvPr>
            <p:ph type="body" sz="half" idx="1"/>
          </p:nvPr>
        </p:nvSpPr>
        <p:spPr>
          <a:xfrm>
            <a:off x="571500" y="5778500"/>
            <a:ext cx="11861800" cy="3619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647700" y="1625596"/>
            <a:ext cx="11709401" cy="4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-1564" y="9403157"/>
            <a:ext cx="12458703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b="1" sz="1400"/>
            </a:lvl1pPr>
          </a:lstStyle>
          <a:p>
            <a:pPr/>
            <a:r>
              <a:t>B. Bue, JPL Machine Learning and Instrument Autonomy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330200"/>
            <a:ext cx="11861800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71500" y="1714500"/>
            <a:ext cx="11861800" cy="781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268200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ln>
            <a:noFill/>
          </a:ln>
          <a:solidFill>
            <a:srgbClr val="0A5494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266700" marR="0" indent="-2667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529589" marR="0" indent="-275589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793093" marR="0" indent="-285093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057275" marR="0" indent="-295275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322211" marR="0" indent="-306211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576210" marR="0" indent="-30621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830210" marR="0" indent="-30621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084210" marR="0" indent="-30621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338210" marR="0" indent="-30621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1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Supervised Learning for Data Triage</a:t>
            </a:r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Shape 318"/>
          <p:cNvSpPr/>
          <p:nvPr/>
        </p:nvSpPr>
        <p:spPr>
          <a:xfrm>
            <a:off x="3632200" y="4589085"/>
            <a:ext cx="5727700" cy="1104901"/>
          </a:xfrm>
          <a:prstGeom prst="roundRect">
            <a:avLst>
              <a:gd name="adj" fmla="val 17241"/>
            </a:avLst>
          </a:prstGeom>
          <a:solidFill>
            <a:srgbClr val="FFD6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2600"/>
            </a:lvl1pPr>
          </a:lstStyle>
          <a:p>
            <a:pPr/>
            <a:r>
              <a:t>Trained Classifier</a:t>
            </a:r>
          </a:p>
        </p:txBody>
      </p:sp>
      <p:sp>
        <p:nvSpPr>
          <p:cNvPr id="319" name="Shape 319"/>
          <p:cNvSpPr/>
          <p:nvPr/>
        </p:nvSpPr>
        <p:spPr>
          <a:xfrm>
            <a:off x="3632200" y="5910631"/>
            <a:ext cx="5727700" cy="1155701"/>
          </a:xfrm>
          <a:prstGeom prst="roundRect">
            <a:avLst>
              <a:gd name="adj" fmla="val 16484"/>
            </a:avLst>
          </a:prstGeom>
          <a:solidFill>
            <a:srgbClr val="FFD6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2600"/>
            </a:lvl1pPr>
          </a:lstStyle>
          <a:p>
            <a:pPr/>
            <a:r>
              <a:t>Test Predictions</a:t>
            </a:r>
          </a:p>
        </p:txBody>
      </p:sp>
      <p:pic>
        <p:nvPicPr>
          <p:cNvPr id="320" name="f(\xv) \rightarr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2421" y="5095280"/>
            <a:ext cx="1847266" cy="477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4945" y="6339102"/>
            <a:ext cx="1395138" cy="6071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4" name="Group 324"/>
          <p:cNvGrpSpPr/>
          <p:nvPr/>
        </p:nvGrpSpPr>
        <p:grpSpPr>
          <a:xfrm>
            <a:off x="2955521" y="4336336"/>
            <a:ext cx="645896" cy="1098023"/>
            <a:chOff x="0" y="0"/>
            <a:chExt cx="645894" cy="1098021"/>
          </a:xfrm>
        </p:grpSpPr>
        <p:sp>
          <p:nvSpPr>
            <p:cNvPr id="322" name="Shape 322"/>
            <p:cNvSpPr/>
            <p:nvPr/>
          </p:nvSpPr>
          <p:spPr>
            <a:xfrm flipH="1">
              <a:off x="0" y="1064965"/>
              <a:ext cx="645895" cy="1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 flipV="1">
              <a:off x="24910" y="0"/>
              <a:ext cx="1" cy="1098022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27" name="Group 327"/>
          <p:cNvGrpSpPr/>
          <p:nvPr/>
        </p:nvGrpSpPr>
        <p:grpSpPr>
          <a:xfrm flipH="1">
            <a:off x="9396121" y="4343645"/>
            <a:ext cx="645895" cy="1098023"/>
            <a:chOff x="0" y="0"/>
            <a:chExt cx="645894" cy="1098021"/>
          </a:xfrm>
        </p:grpSpPr>
        <p:sp>
          <p:nvSpPr>
            <p:cNvPr id="325" name="Shape 325"/>
            <p:cNvSpPr/>
            <p:nvPr/>
          </p:nvSpPr>
          <p:spPr>
            <a:xfrm flipH="1">
              <a:off x="0" y="1064965"/>
              <a:ext cx="645895" cy="1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 flipV="1">
              <a:off x="24910" y="0"/>
              <a:ext cx="1" cy="1098022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328" name="Shape 328"/>
          <p:cNvSpPr/>
          <p:nvPr/>
        </p:nvSpPr>
        <p:spPr>
          <a:xfrm flipV="1">
            <a:off x="6502506" y="5567471"/>
            <a:ext cx="1" cy="543912"/>
          </a:xfrm>
          <a:prstGeom prst="line">
            <a:avLst/>
          </a:prstGeom>
          <a:ln w="76200">
            <a:solidFill>
              <a:srgbClr val="FF26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34" name="Group 334"/>
          <p:cNvGrpSpPr/>
          <p:nvPr/>
        </p:nvGrpSpPr>
        <p:grpSpPr>
          <a:xfrm>
            <a:off x="6631686" y="2147603"/>
            <a:ext cx="5787234" cy="2273554"/>
            <a:chOff x="0" y="0"/>
            <a:chExt cx="5787232" cy="2273553"/>
          </a:xfrm>
        </p:grpSpPr>
        <p:sp>
          <p:nvSpPr>
            <p:cNvPr id="329" name="Shape 329"/>
            <p:cNvSpPr/>
            <p:nvPr/>
          </p:nvSpPr>
          <p:spPr>
            <a:xfrm>
              <a:off x="0" y="0"/>
              <a:ext cx="5787233" cy="2273554"/>
            </a:xfrm>
            <a:prstGeom prst="roundRect">
              <a:avLst>
                <a:gd name="adj" fmla="val 8379"/>
              </a:avLst>
            </a:prstGeom>
            <a:solidFill>
              <a:srgbClr val="FFD6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2600"/>
              </a:lvl1pPr>
            </a:lstStyle>
            <a:p>
              <a:pPr/>
              <a:r>
                <a:t>Test Data (unlabeled)</a:t>
              </a:r>
            </a:p>
          </p:txBody>
        </p:sp>
        <p:grpSp>
          <p:nvGrpSpPr>
            <p:cNvPr id="332" name="Group 332"/>
            <p:cNvGrpSpPr/>
            <p:nvPr/>
          </p:nvGrpSpPr>
          <p:grpSpPr>
            <a:xfrm>
              <a:off x="1666413" y="1291792"/>
              <a:ext cx="2402749" cy="891341"/>
              <a:chOff x="0" y="0"/>
              <a:chExt cx="2402747" cy="891340"/>
            </a:xfrm>
          </p:grpSpPr>
          <p:pic>
            <p:nvPicPr>
              <p:cNvPr id="330" name="\xv \in \mathbb{R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550160" cy="4262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1" name="droppedImage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1671" y="465046"/>
                <a:ext cx="2351077" cy="4262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33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7933" y="542552"/>
              <a:ext cx="4960499" cy="607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38" name="Group 338"/>
          <p:cNvGrpSpPr/>
          <p:nvPr/>
        </p:nvGrpSpPr>
        <p:grpSpPr>
          <a:xfrm>
            <a:off x="573192" y="2147603"/>
            <a:ext cx="5787234" cy="2273554"/>
            <a:chOff x="0" y="0"/>
            <a:chExt cx="5787232" cy="2273553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5787233" cy="2273554"/>
            </a:xfrm>
            <a:prstGeom prst="roundRect">
              <a:avLst>
                <a:gd name="adj" fmla="val 8379"/>
              </a:avLst>
            </a:prstGeom>
            <a:solidFill>
              <a:srgbClr val="FFD6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2600"/>
              </a:lvl1pPr>
            </a:lstStyle>
            <a:p>
              <a:pPr/>
              <a:r>
                <a:t>Training Data (expert labeled)</a:t>
              </a:r>
            </a:p>
          </p:txBody>
        </p:sp>
        <p:pic>
          <p:nvPicPr>
            <p:cNvPr id="336" name="y_i \in \{\text{r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808511" y="1692247"/>
              <a:ext cx="3500771" cy="477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0425" y="555470"/>
              <a:ext cx="5141354" cy="60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9" name="dropped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18455" y="3368811"/>
            <a:ext cx="3619619" cy="47491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3632200" y="7324072"/>
            <a:ext cx="5727700" cy="1854201"/>
          </a:xfrm>
          <a:prstGeom prst="roundRect">
            <a:avLst>
              <a:gd name="adj" fmla="val 10274"/>
            </a:avLst>
          </a:prstGeom>
          <a:solidFill>
            <a:srgbClr val="D6D6D6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2600"/>
            </a:lvl1pPr>
          </a:lstStyle>
          <a:p>
            <a:pPr/>
            <a:r>
              <a:t>Follow-up</a:t>
            </a:r>
          </a:p>
        </p:txBody>
      </p:sp>
      <p:sp>
        <p:nvSpPr>
          <p:cNvPr id="341" name="Shape 341"/>
          <p:cNvSpPr/>
          <p:nvPr/>
        </p:nvSpPr>
        <p:spPr>
          <a:xfrm flipV="1">
            <a:off x="6502400" y="6975436"/>
            <a:ext cx="0" cy="490117"/>
          </a:xfrm>
          <a:prstGeom prst="line">
            <a:avLst/>
          </a:prstGeom>
          <a:ln w="76200">
            <a:solidFill>
              <a:srgbClr val="FF26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42" name="dropped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991100" y="7797800"/>
            <a:ext cx="1270000" cy="1252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dropped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731000" y="77978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>
            <a:off x="3918919" y="8101320"/>
            <a:ext cx="952095" cy="57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 b="1" sz="3100"/>
            </a:lvl1pPr>
          </a:lstStyle>
          <a:p>
            <a:pPr/>
            <a:r>
              <a:t>Real</a:t>
            </a:r>
          </a:p>
        </p:txBody>
      </p:sp>
      <p:sp>
        <p:nvSpPr>
          <p:cNvPr id="345" name="Shape 345"/>
          <p:cNvSpPr/>
          <p:nvPr/>
        </p:nvSpPr>
        <p:spPr>
          <a:xfrm>
            <a:off x="8017785" y="8063220"/>
            <a:ext cx="1317448" cy="57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 b="1" sz="3100"/>
            </a:lvl1pPr>
          </a:lstStyle>
          <a:p>
            <a:pPr/>
            <a:r>
              <a:t>Bogus</a:t>
            </a:r>
          </a:p>
        </p:txBody>
      </p:sp>
      <p:sp>
        <p:nvSpPr>
          <p:cNvPr id="346" name="Shape 346"/>
          <p:cNvSpPr/>
          <p:nvPr/>
        </p:nvSpPr>
        <p:spPr>
          <a:xfrm>
            <a:off x="6502400" y="7846286"/>
            <a:ext cx="0" cy="11683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256" y="1727050"/>
            <a:ext cx="11112989" cy="6680350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hape 5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Palomar Data Flow</a:t>
            </a:r>
          </a:p>
        </p:txBody>
      </p:sp>
      <p:sp>
        <p:nvSpPr>
          <p:cNvPr id="590" name="Shape 590"/>
          <p:cNvSpPr/>
          <p:nvPr>
            <p:ph type="sldNum" sz="quarter" idx="4294967295"/>
          </p:nvPr>
        </p:nvSpPr>
        <p:spPr>
          <a:xfrm>
            <a:off x="12268199" y="9194799"/>
            <a:ext cx="312014" cy="29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1" name="Shape 591"/>
          <p:cNvSpPr/>
          <p:nvPr/>
        </p:nvSpPr>
        <p:spPr>
          <a:xfrm>
            <a:off x="5033262" y="8438325"/>
            <a:ext cx="2938273" cy="54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(Law et al., 2009)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9588" indent="-275588">
              <a:defRPr b="1"/>
            </a:pPr>
            <a:r>
              <a:t>Goal: </a:t>
            </a:r>
            <a:r>
              <a:rPr b="0"/>
              <a:t>automatically distinguish real vs. bogus asteroids from Palomar Transient Factory (PTF) imagery </a:t>
            </a:r>
            <a:endParaRPr b="0"/>
          </a:p>
          <a:p>
            <a:pPr marL="529588" indent="-275588">
              <a:defRPr b="1"/>
            </a:pPr>
            <a:r>
              <a:t>Current dataset:</a:t>
            </a:r>
            <a:r>
              <a:rPr b="0"/>
              <a:t> 240 confirmed asteroids, 1441 synthetically-generated asteroids, 20072 bogus</a:t>
            </a:r>
          </a:p>
        </p:txBody>
      </p:sp>
      <p:sp>
        <p:nvSpPr>
          <p:cNvPr id="349" name="Shape 3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Asteroid Detection from Sky Survey Imagery</a:t>
            </a:r>
          </a:p>
        </p:txBody>
      </p:sp>
      <p:sp>
        <p:nvSpPr>
          <p:cNvPr id="350" name="Shape 350"/>
          <p:cNvSpPr/>
          <p:nvPr>
            <p:ph type="sldNum" sz="quarter" idx="4294967295"/>
          </p:nvPr>
        </p:nvSpPr>
        <p:spPr>
          <a:xfrm>
            <a:off x="12367057" y="9194800"/>
            <a:ext cx="21315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1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100" y="57912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1100" y="7124700"/>
            <a:ext cx="1003300" cy="1003300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1489463" y="4507589"/>
            <a:ext cx="410921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 b="1" sz="3200">
                <a:solidFill>
                  <a:srgbClr val="009902"/>
                </a:solidFill>
              </a:defRPr>
            </a:lvl1pPr>
          </a:lstStyle>
          <a:p>
            <a:pPr/>
            <a:r>
              <a:t>Confirmed Asteroids</a:t>
            </a:r>
          </a:p>
        </p:txBody>
      </p:sp>
      <p:sp>
        <p:nvSpPr>
          <p:cNvPr id="354" name="Shape 354"/>
          <p:cNvSpPr/>
          <p:nvPr/>
        </p:nvSpPr>
        <p:spPr>
          <a:xfrm>
            <a:off x="6481753" y="4493045"/>
            <a:ext cx="5834216" cy="1006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b="1" sz="3200">
                <a:solidFill>
                  <a:srgbClr val="009902"/>
                </a:solidFill>
              </a:defRPr>
            </a:pPr>
            <a:r>
              <a:t>Bogus Detections</a:t>
            </a:r>
          </a:p>
          <a:p>
            <a:pPr>
              <a:defRPr b="1" sz="2700">
                <a:solidFill>
                  <a:srgbClr val="009902"/>
                </a:solidFill>
              </a:defRPr>
            </a:pPr>
            <a:r>
              <a:t>(cosmic rays, processing artifacts) </a:t>
            </a:r>
          </a:p>
        </p:txBody>
      </p:sp>
      <p:pic>
        <p:nvPicPr>
          <p:cNvPr id="355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17000" y="55880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26500" y="79629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image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528300" y="73152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5100" y="53086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9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40200" y="53467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10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882900" y="65532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image11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483100" y="66421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1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55800" y="77978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13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447800" y="62992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14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452100" y="55880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15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156700" y="6832600"/>
            <a:ext cx="10033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16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657600" y="7797800"/>
            <a:ext cx="1003300" cy="10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body" idx="1"/>
          </p:nvPr>
        </p:nvSpPr>
        <p:spPr>
          <a:xfrm>
            <a:off x="571500" y="2222500"/>
            <a:ext cx="11861800" cy="6896100"/>
          </a:xfrm>
          <a:prstGeom prst="rect">
            <a:avLst/>
          </a:prstGeom>
        </p:spPr>
        <p:txBody>
          <a:bodyPr/>
          <a:lstStyle/>
          <a:p>
            <a:pPr marL="499872" indent="-256031" defTabSz="560831">
              <a:spcBef>
                <a:spcPts val="900"/>
              </a:spcBef>
              <a:defRPr sz="2880"/>
            </a:pPr>
            <a:r>
              <a:t>Extract intensity + shape features from masked images</a:t>
            </a:r>
            <a:br/>
            <a:br/>
            <a:br/>
            <a:br/>
            <a:br/>
            <a:br/>
            <a:br/>
            <a:br/>
            <a:br/>
            <a:br/>
            <a:br/>
          </a:p>
          <a:p>
            <a:pPr marL="499872" indent="-256031" defTabSz="560831">
              <a:spcBef>
                <a:spcPts val="900"/>
              </a:spcBef>
              <a:defRPr sz="2880"/>
            </a:pPr>
            <a:r>
              <a:t>Train/classify feature vectors using a Random Forest classifier</a:t>
            </a:r>
          </a:p>
          <a:p>
            <a:pPr marL="499872" indent="-256031" defTabSz="560831">
              <a:spcBef>
                <a:spcPts val="900"/>
              </a:spcBef>
              <a:defRPr sz="2880"/>
            </a:pPr>
            <a:r>
              <a:t>Accurate (0.8% test error)...but required expert knowledge to design/extract/validate features</a:t>
            </a:r>
          </a:p>
        </p:txBody>
      </p:sp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Machine Learning Approach</a:t>
            </a:r>
          </a:p>
        </p:txBody>
      </p:sp>
      <p:sp>
        <p:nvSpPr>
          <p:cNvPr id="372" name="Shape 372"/>
          <p:cNvSpPr/>
          <p:nvPr>
            <p:ph type="sldNum" sz="quarter" idx="4294967295"/>
          </p:nvPr>
        </p:nvSpPr>
        <p:spPr>
          <a:xfrm>
            <a:off x="12367057" y="9194800"/>
            <a:ext cx="21315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3" name="image17.png"/>
          <p:cNvPicPr>
            <a:picLocks noChangeAspect="1"/>
          </p:cNvPicPr>
          <p:nvPr/>
        </p:nvPicPr>
        <p:blipFill>
          <a:blip r:embed="rId2">
            <a:extLst/>
          </a:blip>
          <a:srcRect l="2220" t="1329" r="3080" b="5857"/>
          <a:stretch>
            <a:fillRect/>
          </a:stretch>
        </p:blipFill>
        <p:spPr>
          <a:xfrm>
            <a:off x="2260600" y="2806699"/>
            <a:ext cx="8394700" cy="4432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body" sz="half" idx="1"/>
          </p:nvPr>
        </p:nvSpPr>
        <p:spPr>
          <a:xfrm>
            <a:off x="571500" y="2222500"/>
            <a:ext cx="7289800" cy="6667500"/>
          </a:xfrm>
          <a:prstGeom prst="rect">
            <a:avLst/>
          </a:prstGeom>
        </p:spPr>
        <p:txBody>
          <a:bodyPr/>
          <a:lstStyle/>
          <a:p>
            <a:pPr marL="602090" indent="-355710" defTabSz="566674">
              <a:spcBef>
                <a:spcPts val="900"/>
              </a:spcBef>
              <a:defRPr b="1" sz="3201"/>
            </a:pPr>
            <a:r>
              <a:t>Approach:</a:t>
            </a:r>
            <a:r>
              <a:rPr b="0"/>
              <a:t> use a DBN to detect asteroids using the (raw) asteroid mask image pixels</a:t>
            </a:r>
          </a:p>
          <a:p>
            <a:pPr marL="602090" indent="-355710" defTabSz="566674">
              <a:spcBef>
                <a:spcPts val="900"/>
              </a:spcBef>
              <a:defRPr sz="3201"/>
            </a:pPr>
            <a:r>
              <a:t>Consider downsampled images...</a:t>
            </a:r>
            <a:br/>
            <a:r>
              <a:t> </a:t>
            </a:r>
            <a:r>
              <a:rPr>
                <a:solidFill>
                  <a:srgbClr val="009902"/>
                </a:solidFill>
              </a:rPr>
              <a:t>  30x30, 45x45, 50x50</a:t>
            </a:r>
            <a:br>
              <a:rPr>
                <a:solidFill>
                  <a:srgbClr val="009902"/>
                </a:solidFill>
              </a:rPr>
            </a:br>
            <a:r>
              <a:t>...with RBM layer dims...</a:t>
            </a:r>
            <a:br/>
            <a:r>
              <a:t>   </a:t>
            </a:r>
            <a:r>
              <a:rPr>
                <a:solidFill>
                  <a:srgbClr val="2A6DFF"/>
                </a:solidFill>
              </a:rPr>
              <a:t>[1000,1000], [1600,1600], </a:t>
            </a:r>
            <a:br>
              <a:rPr>
                <a:solidFill>
                  <a:srgbClr val="2A6DFF"/>
                </a:solidFill>
              </a:rPr>
            </a:br>
            <a:r>
              <a:rPr>
                <a:solidFill>
                  <a:srgbClr val="2A6DFF"/>
                </a:solidFill>
              </a:rPr>
              <a:t>   [1600], [2500]</a:t>
            </a:r>
          </a:p>
          <a:p>
            <a:pPr marL="602090" indent="-355710" defTabSz="566674">
              <a:spcBef>
                <a:spcPts val="900"/>
              </a:spcBef>
              <a:defRPr sz="3201"/>
            </a:pPr>
            <a:r>
              <a:t>Experimental setup:</a:t>
            </a:r>
          </a:p>
          <a:p>
            <a:pPr lvl="1" marL="863936" indent="-371176" defTabSz="566674">
              <a:spcBef>
                <a:spcPts val="900"/>
              </a:spcBef>
              <a:defRPr sz="3201"/>
            </a:pPr>
            <a:r>
              <a:t>Pylearn2 DBN implementation</a:t>
            </a:r>
          </a:p>
          <a:p>
            <a:pPr lvl="1" marL="863936" indent="-371176" defTabSz="566674">
              <a:spcBef>
                <a:spcPts val="900"/>
              </a:spcBef>
              <a:defRPr sz="3201"/>
            </a:pPr>
            <a:r>
              <a:t>2.8Ghz Intel Core i7, 16GB RAM</a:t>
            </a:r>
          </a:p>
          <a:p>
            <a:pPr lvl="1" marL="863936" indent="-371176" defTabSz="566674">
              <a:spcBef>
                <a:spcPts val="900"/>
              </a:spcBef>
              <a:defRPr sz="3201"/>
            </a:pPr>
            <a:r>
              <a:t>CPU only (no GPU optimization)</a:t>
            </a:r>
          </a:p>
        </p:txBody>
      </p:sp>
      <p:grpSp>
        <p:nvGrpSpPr>
          <p:cNvPr id="378" name="Group 378"/>
          <p:cNvGrpSpPr/>
          <p:nvPr/>
        </p:nvGrpSpPr>
        <p:grpSpPr>
          <a:xfrm>
            <a:off x="8121649" y="3867150"/>
            <a:ext cx="3683001" cy="4076700"/>
            <a:chOff x="0" y="0"/>
            <a:chExt cx="3683000" cy="4076700"/>
          </a:xfrm>
        </p:grpSpPr>
        <p:sp>
          <p:nvSpPr>
            <p:cNvPr id="376" name="Shape 376"/>
            <p:cNvSpPr/>
            <p:nvPr/>
          </p:nvSpPr>
          <p:spPr>
            <a:xfrm rot="16200000">
              <a:off x="-196850" y="196850"/>
              <a:ext cx="4076700" cy="3683000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 rot="16200000">
              <a:off x="-1714781" y="1714780"/>
              <a:ext cx="4076701" cy="647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DBN</a:t>
              </a:r>
            </a:p>
          </p:txBody>
        </p:sp>
      </p:grpSp>
      <p:sp>
        <p:nvSpPr>
          <p:cNvPr id="379" name="Shape 3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Learning Approach: Deep Belief Network</a:t>
            </a:r>
          </a:p>
        </p:txBody>
      </p:sp>
      <p:sp>
        <p:nvSpPr>
          <p:cNvPr id="380" name="Shape 380"/>
          <p:cNvSpPr/>
          <p:nvPr>
            <p:ph type="sldNum" sz="quarter" idx="4294967295"/>
          </p:nvPr>
        </p:nvSpPr>
        <p:spPr>
          <a:xfrm>
            <a:off x="12367057" y="9194800"/>
            <a:ext cx="21315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Shape 381"/>
          <p:cNvSpPr/>
          <p:nvPr/>
        </p:nvSpPr>
        <p:spPr>
          <a:xfrm>
            <a:off x="8801868" y="4001430"/>
            <a:ext cx="2730502" cy="8245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b">
            <a:spAutoFit/>
          </a:bodyPr>
          <a:lstStyle>
            <a:lvl1pPr>
              <a:defRPr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Input Layer</a:t>
            </a:r>
          </a:p>
        </p:txBody>
      </p:sp>
      <p:sp>
        <p:nvSpPr>
          <p:cNvPr id="382" name="Shape 382"/>
          <p:cNvSpPr/>
          <p:nvPr/>
        </p:nvSpPr>
        <p:spPr>
          <a:xfrm>
            <a:off x="8780881" y="4992030"/>
            <a:ext cx="2789607" cy="8245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0" tIns="127000" rIns="127000" bIns="127000" anchor="b">
            <a:spAutoFit/>
          </a:bodyPr>
          <a:lstStyle>
            <a:lvl1pPr>
              <a:defRPr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RBM Layer1</a:t>
            </a:r>
          </a:p>
        </p:txBody>
      </p:sp>
      <p:sp>
        <p:nvSpPr>
          <p:cNvPr id="383" name="Shape 383"/>
          <p:cNvSpPr/>
          <p:nvPr/>
        </p:nvSpPr>
        <p:spPr>
          <a:xfrm>
            <a:off x="8777044" y="5982630"/>
            <a:ext cx="2789607" cy="8245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0" tIns="127000" rIns="127000" bIns="127000" anchor="b">
            <a:spAutoFit/>
          </a:bodyPr>
          <a:lstStyle>
            <a:lvl1pPr>
              <a:defRPr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RBM Layer2</a:t>
            </a:r>
          </a:p>
        </p:txBody>
      </p:sp>
      <p:sp>
        <p:nvSpPr>
          <p:cNvPr id="384" name="Shape 384"/>
          <p:cNvSpPr/>
          <p:nvPr/>
        </p:nvSpPr>
        <p:spPr>
          <a:xfrm>
            <a:off x="8713608" y="6960530"/>
            <a:ext cx="2916480" cy="8245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0" tIns="127000" rIns="127000" bIns="127000" anchor="b">
            <a:spAutoFit/>
          </a:bodyPr>
          <a:lstStyle>
            <a:lvl1pPr>
              <a:defRPr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Output Layer</a:t>
            </a:r>
          </a:p>
        </p:txBody>
      </p:sp>
      <p:sp>
        <p:nvSpPr>
          <p:cNvPr id="385" name="Shape 385"/>
          <p:cNvSpPr/>
          <p:nvPr/>
        </p:nvSpPr>
        <p:spPr>
          <a:xfrm>
            <a:off x="8483600" y="2312330"/>
            <a:ext cx="3352800" cy="13960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b">
            <a:spAutoFit/>
          </a:bodyPr>
          <a:lstStyle>
            <a:lvl1pPr>
              <a:defRPr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Asteroid Mask Images</a:t>
            </a:r>
          </a:p>
        </p:txBody>
      </p:sp>
      <p:sp>
        <p:nvSpPr>
          <p:cNvPr id="386" name="Shape 386"/>
          <p:cNvSpPr/>
          <p:nvPr/>
        </p:nvSpPr>
        <p:spPr>
          <a:xfrm>
            <a:off x="8857619" y="8090830"/>
            <a:ext cx="2638299" cy="8245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0" tIns="127000" rIns="127000" bIns="127000" anchor="b">
            <a:spAutoFit/>
          </a:bodyPr>
          <a:lstStyle>
            <a:lvl1pPr>
              <a:defRPr sz="3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Real/Bogus</a:t>
            </a:r>
          </a:p>
        </p:txBody>
      </p:sp>
      <p:sp>
        <p:nvSpPr>
          <p:cNvPr id="387" name="Shape 387"/>
          <p:cNvSpPr/>
          <p:nvPr/>
        </p:nvSpPr>
        <p:spPr>
          <a:xfrm rot="5400000">
            <a:off x="9944100" y="4762500"/>
            <a:ext cx="444500" cy="317500"/>
          </a:xfrm>
          <a:prstGeom prst="rightArrow">
            <a:avLst>
              <a:gd name="adj1" fmla="val 28871"/>
              <a:gd name="adj2" fmla="val 79219"/>
            </a:avLst>
          </a:prstGeom>
          <a:solidFill>
            <a:srgbClr val="00F9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8" name="Shape 388"/>
          <p:cNvSpPr/>
          <p:nvPr/>
        </p:nvSpPr>
        <p:spPr>
          <a:xfrm rot="5400000">
            <a:off x="9944100" y="3708400"/>
            <a:ext cx="444500" cy="317500"/>
          </a:xfrm>
          <a:prstGeom prst="rightArrow">
            <a:avLst>
              <a:gd name="adj1" fmla="val 28871"/>
              <a:gd name="adj2" fmla="val 79219"/>
            </a:avLst>
          </a:prstGeom>
          <a:solidFill>
            <a:srgbClr val="00F9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9" name="Shape 389"/>
          <p:cNvSpPr/>
          <p:nvPr/>
        </p:nvSpPr>
        <p:spPr>
          <a:xfrm rot="5400000">
            <a:off x="9944100" y="5816600"/>
            <a:ext cx="444500" cy="317500"/>
          </a:xfrm>
          <a:prstGeom prst="rightArrow">
            <a:avLst>
              <a:gd name="adj1" fmla="val 28871"/>
              <a:gd name="adj2" fmla="val 79219"/>
            </a:avLst>
          </a:prstGeom>
          <a:solidFill>
            <a:srgbClr val="00F9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0" name="Shape 390"/>
          <p:cNvSpPr/>
          <p:nvPr/>
        </p:nvSpPr>
        <p:spPr>
          <a:xfrm rot="5400000">
            <a:off x="9944100" y="6807200"/>
            <a:ext cx="444500" cy="317500"/>
          </a:xfrm>
          <a:prstGeom prst="rightArrow">
            <a:avLst>
              <a:gd name="adj1" fmla="val 28871"/>
              <a:gd name="adj2" fmla="val 79219"/>
            </a:avLst>
          </a:prstGeom>
          <a:solidFill>
            <a:srgbClr val="00F9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1" name="Shape 391"/>
          <p:cNvSpPr/>
          <p:nvPr/>
        </p:nvSpPr>
        <p:spPr>
          <a:xfrm rot="5400000">
            <a:off x="9944100" y="7797800"/>
            <a:ext cx="444500" cy="317500"/>
          </a:xfrm>
          <a:prstGeom prst="rightArrow">
            <a:avLst>
              <a:gd name="adj1" fmla="val 28871"/>
              <a:gd name="adj2" fmla="val 79219"/>
            </a:avLst>
          </a:prstGeom>
          <a:solidFill>
            <a:srgbClr val="00F9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RBM Weights, Samples for Asteroids DBN</a:t>
            </a:r>
          </a:p>
        </p:txBody>
      </p:sp>
      <p:sp>
        <p:nvSpPr>
          <p:cNvPr id="394" name="Shape 394"/>
          <p:cNvSpPr/>
          <p:nvPr>
            <p:ph type="sldNum" sz="quarter" idx="4294967295"/>
          </p:nvPr>
        </p:nvSpPr>
        <p:spPr>
          <a:xfrm>
            <a:off x="12367057" y="9194800"/>
            <a:ext cx="21315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95" name="Table 395"/>
          <p:cNvGraphicFramePr/>
          <p:nvPr/>
        </p:nvGraphicFramePr>
        <p:xfrm>
          <a:off x="1333773" y="2183358"/>
          <a:ext cx="10337801" cy="2514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78512"/>
                <a:gridCol w="2064821"/>
                <a:gridCol w="2064821"/>
                <a:gridCol w="2064821"/>
                <a:gridCol w="2064821"/>
              </a:tblGrid>
              <a:tr h="7058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/>
                        <a:t>Image Dims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/>
                        <a:t>RBM Dims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/>
                        <a:t>Test Error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000000"/>
                          </a:solidFill>
                        </a:defRPr>
                      </a:pPr>
                      <a:r>
                        <a:t>Pretraining time</a:t>
                      </a:r>
                    </a:p>
                    <a:p>
                      <a:pPr algn="ctr" defTabSz="457200">
                        <a:defRPr b="1" sz="2000">
                          <a:solidFill>
                            <a:srgbClr val="000000"/>
                          </a:solidFill>
                        </a:defRPr>
                      </a:pPr>
                      <a:r>
                        <a:t>(minutes)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000000"/>
                          </a:solidFill>
                        </a:defRPr>
                      </a:pPr>
                      <a:r>
                        <a:t>Finetune time</a:t>
                      </a:r>
                    </a:p>
                    <a:p>
                      <a:pPr algn="ctr" defTabSz="457200">
                        <a:defRPr b="1" sz="2000">
                          <a:solidFill>
                            <a:srgbClr val="000000"/>
                          </a:solidFill>
                        </a:defRPr>
                      </a:pPr>
                      <a:r>
                        <a:t>(minutes)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</a:tr>
              <a:tr h="452197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30x30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[900,900]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5.07%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900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52197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45x45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[1600]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1.47%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358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52197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45x45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[1600,1600]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1.21%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403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1042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52197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50x50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[2500]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1.15%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96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100" y="5014208"/>
            <a:ext cx="3670300" cy="369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0750" y="4955159"/>
            <a:ext cx="3780150" cy="3780150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3200400" y="4849108"/>
            <a:ext cx="2081759" cy="317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b">
            <a:spAutoFit/>
          </a:bodyPr>
          <a:lstStyle>
            <a:lvl1pPr>
              <a:defRPr b="1"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Weights (1st Layer)</a:t>
            </a:r>
          </a:p>
        </p:txBody>
      </p:sp>
      <p:sp>
        <p:nvSpPr>
          <p:cNvPr id="399" name="Shape 399"/>
          <p:cNvSpPr/>
          <p:nvPr/>
        </p:nvSpPr>
        <p:spPr>
          <a:xfrm>
            <a:off x="4157687" y="8972031"/>
            <a:ext cx="41402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b">
            <a:spAutoFit/>
          </a:bodyPr>
          <a:lstStyle>
            <a:lvl1pPr>
              <a:defRPr b="1"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Selected RBM Weights and Samples for [1600,1600] DBN with 45x45 images</a:t>
            </a:r>
          </a:p>
        </p:txBody>
      </p:sp>
      <p:sp>
        <p:nvSpPr>
          <p:cNvPr id="400" name="Shape 400"/>
          <p:cNvSpPr/>
          <p:nvPr/>
        </p:nvSpPr>
        <p:spPr>
          <a:xfrm>
            <a:off x="6921500" y="8659108"/>
            <a:ext cx="177800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b">
            <a:spAutoFit/>
          </a:bodyPr>
          <a:lstStyle>
            <a:lvl1pPr>
              <a:defRPr b="1" sz="1700">
                <a:solidFill>
                  <a:srgbClr val="00990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Bogus Seeds</a:t>
            </a:r>
          </a:p>
        </p:txBody>
      </p:sp>
      <p:sp>
        <p:nvSpPr>
          <p:cNvPr id="401" name="Shape 401"/>
          <p:cNvSpPr/>
          <p:nvPr/>
        </p:nvSpPr>
        <p:spPr>
          <a:xfrm>
            <a:off x="8788400" y="8659108"/>
            <a:ext cx="173990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b">
            <a:spAutoFit/>
          </a:bodyPr>
          <a:lstStyle>
            <a:lvl1pPr>
              <a:defRPr b="1" sz="1700">
                <a:solidFill>
                  <a:srgbClr val="2A6D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Real Seeds</a:t>
            </a:r>
          </a:p>
        </p:txBody>
      </p:sp>
      <p:sp>
        <p:nvSpPr>
          <p:cNvPr id="402" name="Shape 402"/>
          <p:cNvSpPr/>
          <p:nvPr/>
        </p:nvSpPr>
        <p:spPr>
          <a:xfrm>
            <a:off x="6908800" y="5026908"/>
            <a:ext cx="1752600" cy="3937001"/>
          </a:xfrm>
          <a:prstGeom prst="rect">
            <a:avLst/>
          </a:prstGeom>
          <a:ln w="25400">
            <a:solidFill>
              <a:srgbClr val="00990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8775700" y="5026908"/>
            <a:ext cx="1790700" cy="3937001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7620396" y="4849108"/>
            <a:ext cx="2222502" cy="317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b">
            <a:spAutoFit/>
          </a:bodyPr>
          <a:lstStyle>
            <a:lvl1pPr>
              <a:defRPr b="1"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Generated Samples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 rot="531376">
            <a:off x="4551257" y="5707802"/>
            <a:ext cx="6060233" cy="1474761"/>
          </a:xfrm>
          <a:prstGeom prst="ellipse">
            <a:avLst/>
          </a:prstGeom>
          <a:solidFill>
            <a:srgbClr val="1E15F3">
              <a:alpha val="71000"/>
            </a:srgbClr>
          </a:solidFill>
          <a:ln w="25400">
            <a:solidFill>
              <a:srgbClr val="000000">
                <a:alpha val="71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07" name="Shape 407"/>
          <p:cNvSpPr/>
          <p:nvPr/>
        </p:nvSpPr>
        <p:spPr>
          <a:xfrm rot="21068553">
            <a:off x="1834514" y="5694360"/>
            <a:ext cx="6060230" cy="1474765"/>
          </a:xfrm>
          <a:prstGeom prst="ellipse">
            <a:avLst/>
          </a:prstGeom>
          <a:solidFill>
            <a:srgbClr val="F2170D">
              <a:alpha val="71000"/>
            </a:srgbClr>
          </a:solidFill>
          <a:ln w="25400">
            <a:solidFill>
              <a:srgbClr val="000000">
                <a:alpha val="71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08" name="Shape 4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Domain Adaptation</a:t>
            </a:r>
          </a:p>
        </p:txBody>
      </p:sp>
      <p:sp>
        <p:nvSpPr>
          <p:cNvPr id="409" name="Shape 409"/>
          <p:cNvSpPr/>
          <p:nvPr>
            <p:ph type="sldNum" sz="quarter" idx="4294967295"/>
          </p:nvPr>
        </p:nvSpPr>
        <p:spPr>
          <a:xfrm>
            <a:off x="12367057" y="9194800"/>
            <a:ext cx="21315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0" name="Shape 410"/>
          <p:cNvSpPr/>
          <p:nvPr/>
        </p:nvSpPr>
        <p:spPr>
          <a:xfrm>
            <a:off x="698500" y="2120900"/>
            <a:ext cx="11861800" cy="256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defRPr b="1" sz="3400"/>
            </a:pPr>
            <a:r>
              <a:t>Domain adaptation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 adapts data/classifiers from earlier applications with similar science goals (and labeled data)</a:t>
            </a:r>
          </a:p>
          <a:p>
            <a:pPr algn="l">
              <a:lnSpc>
                <a:spcPct val="90000"/>
              </a:lnSpc>
              <a:defRPr b="1" sz="3300"/>
            </a:pPr>
            <a:r>
              <a:t>Given: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 labeled </a:t>
            </a:r>
            <a:r>
              <a:rPr>
                <a:solidFill>
                  <a:srgbClr val="FF2600"/>
                </a:solidFill>
              </a:rPr>
              <a:t>source</a:t>
            </a:r>
            <a:r>
              <a:rPr b="0">
                <a:solidFill>
                  <a:srgbClr val="F2170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(training) samples </a:t>
            </a:r>
            <a:b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</a:t>
            </a:r>
            <a:r>
              <a:rPr b="0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>
                <a:solidFill>
                  <a:srgbClr val="0A5494"/>
                </a:solidFill>
              </a:rPr>
              <a:t>target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 (test) samples </a:t>
            </a:r>
            <a:b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t>Compute: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 mapping between source and target feature spaces </a:t>
            </a:r>
          </a:p>
        </p:txBody>
      </p:sp>
      <p:sp>
        <p:nvSpPr>
          <p:cNvPr id="411" name="Shape 411"/>
          <p:cNvSpPr/>
          <p:nvPr/>
        </p:nvSpPr>
        <p:spPr>
          <a:xfrm rot="81376">
            <a:off x="3231506" y="7675951"/>
            <a:ext cx="6060233" cy="1474761"/>
          </a:xfrm>
          <a:prstGeom prst="ellipse">
            <a:avLst/>
          </a:prstGeom>
          <a:solidFill>
            <a:srgbClr val="6A356B">
              <a:alpha val="71000"/>
            </a:srgbClr>
          </a:solidFill>
          <a:ln w="25400">
            <a:solidFill>
              <a:srgbClr val="000000">
                <a:alpha val="71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5120430" y="8010208"/>
            <a:ext cx="2302194" cy="854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b="1" sz="2500">
                <a:solidFill>
                  <a:srgbClr val="232E46"/>
                </a:solidFill>
              </a:defRPr>
            </a:pPr>
            <a:r>
              <a:t>Common</a:t>
            </a:r>
          </a:p>
          <a:p>
            <a:pPr>
              <a:defRPr b="1" sz="2500">
                <a:solidFill>
                  <a:srgbClr val="232E46"/>
                </a:solidFill>
              </a:defRPr>
            </a:pPr>
            <a:r>
              <a:t>Feature Space</a:t>
            </a:r>
          </a:p>
        </p:txBody>
      </p:sp>
      <p:grpSp>
        <p:nvGrpSpPr>
          <p:cNvPr id="429" name="Group 429"/>
          <p:cNvGrpSpPr/>
          <p:nvPr/>
        </p:nvGrpSpPr>
        <p:grpSpPr>
          <a:xfrm>
            <a:off x="5295900" y="6172200"/>
            <a:ext cx="3683004" cy="812802"/>
            <a:chOff x="0" y="0"/>
            <a:chExt cx="3683003" cy="812801"/>
          </a:xfrm>
        </p:grpSpPr>
        <p:grpSp>
          <p:nvGrpSpPr>
            <p:cNvPr id="416" name="Group 416"/>
            <p:cNvGrpSpPr/>
            <p:nvPr/>
          </p:nvGrpSpPr>
          <p:grpSpPr>
            <a:xfrm>
              <a:off x="0" y="114300"/>
              <a:ext cx="228603" cy="228602"/>
              <a:chOff x="0" y="0"/>
              <a:chExt cx="228602" cy="228600"/>
            </a:xfrm>
          </p:grpSpPr>
          <p:sp>
            <p:nvSpPr>
              <p:cNvPr id="413" name="Shape 413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1E15F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1E15F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1E15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20" name="Group 420"/>
            <p:cNvGrpSpPr/>
            <p:nvPr/>
          </p:nvGrpSpPr>
          <p:grpSpPr>
            <a:xfrm>
              <a:off x="2387600" y="584200"/>
              <a:ext cx="228603" cy="228602"/>
              <a:chOff x="0" y="0"/>
              <a:chExt cx="228602" cy="228600"/>
            </a:xfrm>
          </p:grpSpPr>
          <p:sp>
            <p:nvSpPr>
              <p:cNvPr id="417" name="Shape 417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1E15F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1E15F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1E15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24" name="Group 424"/>
            <p:cNvGrpSpPr/>
            <p:nvPr/>
          </p:nvGrpSpPr>
          <p:grpSpPr>
            <a:xfrm>
              <a:off x="1968500" y="0"/>
              <a:ext cx="228603" cy="228602"/>
              <a:chOff x="0" y="0"/>
              <a:chExt cx="228602" cy="228600"/>
            </a:xfrm>
          </p:grpSpPr>
          <p:sp>
            <p:nvSpPr>
              <p:cNvPr id="421" name="Shape 421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1E15F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1E15F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1E15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28" name="Group 428"/>
            <p:cNvGrpSpPr/>
            <p:nvPr/>
          </p:nvGrpSpPr>
          <p:grpSpPr>
            <a:xfrm>
              <a:off x="3454401" y="558800"/>
              <a:ext cx="228603" cy="228602"/>
              <a:chOff x="0" y="0"/>
              <a:chExt cx="228602" cy="228600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1E15F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1E15F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1E15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</p:grpSp>
      <p:sp>
        <p:nvSpPr>
          <p:cNvPr id="430" name="Shape 430"/>
          <p:cNvSpPr/>
          <p:nvPr/>
        </p:nvSpPr>
        <p:spPr>
          <a:xfrm>
            <a:off x="8384399" y="5076509"/>
            <a:ext cx="2492059" cy="854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b="1" sz="2500">
                <a:solidFill>
                  <a:srgbClr val="1E15F3"/>
                </a:solidFill>
              </a:defRPr>
            </a:pPr>
            <a:r>
              <a:t>Target Domain </a:t>
            </a:r>
          </a:p>
          <a:p>
            <a:pPr>
              <a:defRPr b="1" sz="2500">
                <a:solidFill>
                  <a:srgbClr val="1E15F3"/>
                </a:solidFill>
              </a:defRPr>
            </a:pPr>
            <a:r>
              <a:t>Feature Space</a:t>
            </a:r>
          </a:p>
        </p:txBody>
      </p:sp>
      <p:sp>
        <p:nvSpPr>
          <p:cNvPr id="431" name="Shape 431"/>
          <p:cNvSpPr/>
          <p:nvPr/>
        </p:nvSpPr>
        <p:spPr>
          <a:xfrm rot="5985330">
            <a:off x="6607348" y="7372307"/>
            <a:ext cx="914402" cy="409076"/>
          </a:xfrm>
          <a:prstGeom prst="rightArrow">
            <a:avLst>
              <a:gd name="adj1" fmla="val 48387"/>
              <a:gd name="adj2" fmla="val 155229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1510646" y="5089209"/>
            <a:ext cx="2619059" cy="854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b="1" sz="2500">
                <a:solidFill>
                  <a:srgbClr val="F2170D"/>
                </a:solidFill>
              </a:defRPr>
            </a:pPr>
            <a:r>
              <a:t>Source Domain </a:t>
            </a:r>
          </a:p>
          <a:p>
            <a:pPr>
              <a:defRPr b="1" sz="2500">
                <a:solidFill>
                  <a:srgbClr val="F2170D"/>
                </a:solidFill>
              </a:defRPr>
            </a:pPr>
            <a:r>
              <a:t>Feature Space</a:t>
            </a:r>
          </a:p>
        </p:txBody>
      </p:sp>
      <p:sp>
        <p:nvSpPr>
          <p:cNvPr id="433" name="Shape 433"/>
          <p:cNvSpPr/>
          <p:nvPr/>
        </p:nvSpPr>
        <p:spPr>
          <a:xfrm rot="4908014">
            <a:off x="4923863" y="7350100"/>
            <a:ext cx="914401" cy="409075"/>
          </a:xfrm>
          <a:prstGeom prst="rightArrow">
            <a:avLst>
              <a:gd name="adj1" fmla="val 48387"/>
              <a:gd name="adj2" fmla="val 155229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502" name="Group 502"/>
          <p:cNvGrpSpPr/>
          <p:nvPr/>
        </p:nvGrpSpPr>
        <p:grpSpPr>
          <a:xfrm>
            <a:off x="2184400" y="5689600"/>
            <a:ext cx="5029204" cy="1346202"/>
            <a:chOff x="0" y="0"/>
            <a:chExt cx="5029202" cy="1346201"/>
          </a:xfrm>
        </p:grpSpPr>
        <p:grpSp>
          <p:nvGrpSpPr>
            <p:cNvPr id="437" name="Group 437"/>
            <p:cNvGrpSpPr/>
            <p:nvPr/>
          </p:nvGrpSpPr>
          <p:grpSpPr>
            <a:xfrm>
              <a:off x="1320800" y="444500"/>
              <a:ext cx="228603" cy="228602"/>
              <a:chOff x="0" y="0"/>
              <a:chExt cx="228602" cy="228600"/>
            </a:xfrm>
          </p:grpSpPr>
          <p:sp>
            <p:nvSpPr>
              <p:cNvPr id="434" name="Shape 434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41" name="Group 441"/>
            <p:cNvGrpSpPr/>
            <p:nvPr/>
          </p:nvGrpSpPr>
          <p:grpSpPr>
            <a:xfrm>
              <a:off x="3251200" y="977900"/>
              <a:ext cx="228603" cy="228602"/>
              <a:chOff x="0" y="0"/>
              <a:chExt cx="228602" cy="228600"/>
            </a:xfrm>
          </p:grpSpPr>
          <p:sp>
            <p:nvSpPr>
              <p:cNvPr id="438" name="Shape 438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90423" y="51308"/>
                <a:ext cx="50802" cy="114302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45" name="Group 445"/>
            <p:cNvGrpSpPr/>
            <p:nvPr/>
          </p:nvGrpSpPr>
          <p:grpSpPr>
            <a:xfrm>
              <a:off x="2311400" y="279400"/>
              <a:ext cx="228603" cy="228602"/>
              <a:chOff x="0" y="0"/>
              <a:chExt cx="228602" cy="228600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90423" y="38608"/>
                <a:ext cx="50802" cy="127002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49" name="Group 449"/>
            <p:cNvGrpSpPr/>
            <p:nvPr/>
          </p:nvGrpSpPr>
          <p:grpSpPr>
            <a:xfrm>
              <a:off x="1727200" y="901700"/>
              <a:ext cx="228603" cy="228602"/>
              <a:chOff x="0" y="0"/>
              <a:chExt cx="228602" cy="2286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53" name="Group 453"/>
            <p:cNvGrpSpPr/>
            <p:nvPr/>
          </p:nvGrpSpPr>
          <p:grpSpPr>
            <a:xfrm>
              <a:off x="4318000" y="279400"/>
              <a:ext cx="228603" cy="228602"/>
              <a:chOff x="0" y="0"/>
              <a:chExt cx="228602" cy="228600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52" name="Shape 452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57" name="Group 457"/>
            <p:cNvGrpSpPr/>
            <p:nvPr/>
          </p:nvGrpSpPr>
          <p:grpSpPr>
            <a:xfrm>
              <a:off x="3632200" y="292100"/>
              <a:ext cx="228603" cy="228602"/>
              <a:chOff x="0" y="0"/>
              <a:chExt cx="228602" cy="228600"/>
            </a:xfrm>
          </p:grpSpPr>
          <p:sp>
            <p:nvSpPr>
              <p:cNvPr id="454" name="Shape 454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90423" y="25908"/>
                <a:ext cx="50802" cy="165102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61" name="Group 461"/>
            <p:cNvGrpSpPr/>
            <p:nvPr/>
          </p:nvGrpSpPr>
          <p:grpSpPr>
            <a:xfrm>
              <a:off x="1803400" y="266700"/>
              <a:ext cx="228603" cy="228602"/>
              <a:chOff x="0" y="0"/>
              <a:chExt cx="228602" cy="228600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90423" y="38608"/>
                <a:ext cx="50802" cy="127002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65" name="Group 465"/>
            <p:cNvGrpSpPr/>
            <p:nvPr/>
          </p:nvGrpSpPr>
          <p:grpSpPr>
            <a:xfrm>
              <a:off x="2933700" y="76200"/>
              <a:ext cx="228603" cy="228602"/>
              <a:chOff x="0" y="0"/>
              <a:chExt cx="228602" cy="228600"/>
            </a:xfrm>
          </p:grpSpPr>
          <p:sp>
            <p:nvSpPr>
              <p:cNvPr id="462" name="Shape 462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69" name="Group 469"/>
            <p:cNvGrpSpPr/>
            <p:nvPr/>
          </p:nvGrpSpPr>
          <p:grpSpPr>
            <a:xfrm>
              <a:off x="4279900" y="0"/>
              <a:ext cx="228603" cy="228601"/>
              <a:chOff x="0" y="0"/>
              <a:chExt cx="228602" cy="228600"/>
            </a:xfrm>
          </p:grpSpPr>
          <p:sp>
            <p:nvSpPr>
              <p:cNvPr id="466" name="Shape 466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73" name="Group 473"/>
            <p:cNvGrpSpPr/>
            <p:nvPr/>
          </p:nvGrpSpPr>
          <p:grpSpPr>
            <a:xfrm>
              <a:off x="4800601" y="381000"/>
              <a:ext cx="228603" cy="228602"/>
              <a:chOff x="0" y="0"/>
              <a:chExt cx="228602" cy="228600"/>
            </a:xfrm>
          </p:grpSpPr>
          <p:sp>
            <p:nvSpPr>
              <p:cNvPr id="470" name="Shape 470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77" name="Group 477"/>
            <p:cNvGrpSpPr/>
            <p:nvPr/>
          </p:nvGrpSpPr>
          <p:grpSpPr>
            <a:xfrm>
              <a:off x="1130300" y="749300"/>
              <a:ext cx="228603" cy="228602"/>
              <a:chOff x="0" y="0"/>
              <a:chExt cx="228602" cy="228600"/>
            </a:xfrm>
          </p:grpSpPr>
          <p:sp>
            <p:nvSpPr>
              <p:cNvPr id="474" name="Shape 474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90423" y="50800"/>
                <a:ext cx="50802" cy="114301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81" name="Group 481"/>
            <p:cNvGrpSpPr/>
            <p:nvPr/>
          </p:nvGrpSpPr>
          <p:grpSpPr>
            <a:xfrm>
              <a:off x="660400" y="1117600"/>
              <a:ext cx="228603" cy="228602"/>
              <a:chOff x="0" y="0"/>
              <a:chExt cx="228602" cy="228600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85" name="Group 485"/>
            <p:cNvGrpSpPr/>
            <p:nvPr/>
          </p:nvGrpSpPr>
          <p:grpSpPr>
            <a:xfrm>
              <a:off x="3873500" y="482600"/>
              <a:ext cx="228603" cy="228602"/>
              <a:chOff x="0" y="0"/>
              <a:chExt cx="228602" cy="228600"/>
            </a:xfrm>
          </p:grpSpPr>
          <p:sp>
            <p:nvSpPr>
              <p:cNvPr id="482" name="Shape 482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90423" y="63500"/>
                <a:ext cx="50802" cy="101601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89" name="Group 489"/>
            <p:cNvGrpSpPr/>
            <p:nvPr/>
          </p:nvGrpSpPr>
          <p:grpSpPr>
            <a:xfrm>
              <a:off x="2743200" y="1092200"/>
              <a:ext cx="228603" cy="228602"/>
              <a:chOff x="0" y="0"/>
              <a:chExt cx="228602" cy="228600"/>
            </a:xfrm>
          </p:grpSpPr>
          <p:sp>
            <p:nvSpPr>
              <p:cNvPr id="486" name="Shape 486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90423" y="51308"/>
                <a:ext cx="50802" cy="114302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93" name="Group 493"/>
            <p:cNvGrpSpPr/>
            <p:nvPr/>
          </p:nvGrpSpPr>
          <p:grpSpPr>
            <a:xfrm>
              <a:off x="3289300" y="393700"/>
              <a:ext cx="228603" cy="228602"/>
              <a:chOff x="0" y="0"/>
              <a:chExt cx="228602" cy="228600"/>
            </a:xfrm>
          </p:grpSpPr>
          <p:sp>
            <p:nvSpPr>
              <p:cNvPr id="490" name="Shape 490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497" name="Group 497"/>
            <p:cNvGrpSpPr/>
            <p:nvPr/>
          </p:nvGrpSpPr>
          <p:grpSpPr>
            <a:xfrm>
              <a:off x="1320800" y="1117600"/>
              <a:ext cx="228603" cy="228602"/>
              <a:chOff x="0" y="0"/>
              <a:chExt cx="228602" cy="228600"/>
            </a:xfrm>
          </p:grpSpPr>
          <p:sp>
            <p:nvSpPr>
              <p:cNvPr id="494" name="Shape 494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90423" y="64008"/>
                <a:ext cx="50802" cy="100586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501" name="Group 501"/>
            <p:cNvGrpSpPr/>
            <p:nvPr/>
          </p:nvGrpSpPr>
          <p:grpSpPr>
            <a:xfrm>
              <a:off x="0" y="990600"/>
              <a:ext cx="228603" cy="228602"/>
              <a:chOff x="0" y="0"/>
              <a:chExt cx="228602" cy="228600"/>
            </a:xfrm>
          </p:grpSpPr>
          <p:sp>
            <p:nvSpPr>
              <p:cNvPr id="498" name="Shape 498"/>
              <p:cNvSpPr/>
              <p:nvPr/>
            </p:nvSpPr>
            <p:spPr>
              <a:xfrm>
                <a:off x="75437" y="0"/>
                <a:ext cx="75440" cy="228602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-1" y="75437"/>
                <a:ext cx="228604" cy="75440"/>
              </a:xfrm>
              <a:prstGeom prst="rect">
                <a:avLst/>
              </a:prstGeom>
              <a:solidFill>
                <a:srgbClr val="F2170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90423" y="51308"/>
                <a:ext cx="50802" cy="114302"/>
              </a:xfrm>
              <a:prstGeom prst="rect">
                <a:avLst/>
              </a:prstGeom>
              <a:solidFill>
                <a:srgbClr val="F217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</p:grpSp>
      <p:grpSp>
        <p:nvGrpSpPr>
          <p:cNvPr id="534" name="Group 534"/>
          <p:cNvGrpSpPr/>
          <p:nvPr/>
        </p:nvGrpSpPr>
        <p:grpSpPr>
          <a:xfrm>
            <a:off x="5016499" y="5740399"/>
            <a:ext cx="4826002" cy="1397002"/>
            <a:chOff x="0" y="0"/>
            <a:chExt cx="4826000" cy="1397000"/>
          </a:xfrm>
        </p:grpSpPr>
        <p:sp>
          <p:nvSpPr>
            <p:cNvPr id="503" name="Shape 503"/>
            <p:cNvSpPr/>
            <p:nvPr/>
          </p:nvSpPr>
          <p:spPr>
            <a:xfrm>
              <a:off x="1206499" y="-1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685799" y="4698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317499" y="2666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917699" y="6731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965199" y="253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4597400" y="6350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540000" y="2666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222499" y="1142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977899" y="6858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374900" y="9017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4318000" y="9652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673600" y="9906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3441700" y="2666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882900" y="5206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444499" y="-1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-1" y="4698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3695700" y="6858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092199" y="1904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435099" y="8509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1333499" y="4190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187700" y="12319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777999" y="4698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816099" y="1142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238500" y="6350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2692400" y="6858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089400" y="5206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3263900" y="9271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946400" y="190499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133599" y="10922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752599" y="10668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127500" y="1244600"/>
              <a:ext cx="152401" cy="152401"/>
            </a:xfrm>
            <a:prstGeom prst="ellipse">
              <a:avLst/>
            </a:prstGeom>
            <a:solidFill>
              <a:srgbClr val="1E15F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537" name="Group 537"/>
          <p:cNvGrpSpPr/>
          <p:nvPr/>
        </p:nvGrpSpPr>
        <p:grpSpPr>
          <a:xfrm>
            <a:off x="9461500" y="7543800"/>
            <a:ext cx="2344319" cy="387070"/>
            <a:chOff x="0" y="0"/>
            <a:chExt cx="2344318" cy="387069"/>
          </a:xfrm>
        </p:grpSpPr>
        <p:sp>
          <p:nvSpPr>
            <p:cNvPr id="535" name="Shape 535"/>
            <p:cNvSpPr/>
            <p:nvPr/>
          </p:nvSpPr>
          <p:spPr>
            <a:xfrm>
              <a:off x="0" y="114300"/>
              <a:ext cx="152401" cy="15240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54000" y="0"/>
              <a:ext cx="2090319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b="1" sz="1800"/>
              </a:lvl1pPr>
            </a:lstStyle>
            <a:p>
              <a:pPr/>
              <a:r>
                <a:t>Unlabeled Sample</a:t>
              </a:r>
            </a:p>
          </p:txBody>
        </p:sp>
      </p:grpSp>
      <p:grpSp>
        <p:nvGrpSpPr>
          <p:cNvPr id="567" name="Group 567"/>
          <p:cNvGrpSpPr/>
          <p:nvPr/>
        </p:nvGrpSpPr>
        <p:grpSpPr>
          <a:xfrm>
            <a:off x="2489199" y="5727699"/>
            <a:ext cx="5105402" cy="1384302"/>
            <a:chOff x="0" y="0"/>
            <a:chExt cx="5105400" cy="1384300"/>
          </a:xfrm>
        </p:grpSpPr>
        <p:sp>
          <p:nvSpPr>
            <p:cNvPr id="538" name="Shape 538"/>
            <p:cNvSpPr/>
            <p:nvPr/>
          </p:nvSpPr>
          <p:spPr>
            <a:xfrm>
              <a:off x="304799" y="8509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127500" y="6350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495800" y="-1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1" name="Shape 541"/>
            <p:cNvSpPr/>
            <p:nvPr/>
          </p:nvSpPr>
          <p:spPr>
            <a:xfrm>
              <a:off x="685799" y="12319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19199" y="7747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>
              <a:off x="3136900" y="7366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3644900" y="8636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46099" y="4698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209799" y="6350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7" name="Shape 547"/>
            <p:cNvSpPr/>
            <p:nvPr/>
          </p:nvSpPr>
          <p:spPr>
            <a:xfrm>
              <a:off x="101599" y="12319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>
              <a:off x="3263900" y="-1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146299" y="9652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752599" y="11557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1" name="Shape 551"/>
            <p:cNvSpPr/>
            <p:nvPr/>
          </p:nvSpPr>
          <p:spPr>
            <a:xfrm>
              <a:off x="-1" y="6858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463799" y="2666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3" name="Shape 553"/>
            <p:cNvSpPr/>
            <p:nvPr/>
          </p:nvSpPr>
          <p:spPr>
            <a:xfrm>
              <a:off x="1739899" y="4825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>
              <a:off x="1904999" y="7874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58799" y="9017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6" name="Shape 556"/>
            <p:cNvSpPr/>
            <p:nvPr/>
          </p:nvSpPr>
          <p:spPr>
            <a:xfrm>
              <a:off x="1371599" y="5460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7" name="Shape 557"/>
            <p:cNvSpPr/>
            <p:nvPr/>
          </p:nvSpPr>
          <p:spPr>
            <a:xfrm>
              <a:off x="253999" y="5714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371599" y="12319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879599" y="1142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298699" y="507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61" name="Shape 561"/>
            <p:cNvSpPr/>
            <p:nvPr/>
          </p:nvSpPr>
          <p:spPr>
            <a:xfrm>
              <a:off x="2298699" y="3936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2578100" y="7747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378200" y="9017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953000" y="507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784600" y="635000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3162300" y="165099"/>
              <a:ext cx="152401" cy="152401"/>
            </a:xfrm>
            <a:prstGeom prst="ellipse">
              <a:avLst/>
            </a:prstGeom>
            <a:solidFill>
              <a:srgbClr val="F2170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573" name="Group 573"/>
          <p:cNvGrpSpPr/>
          <p:nvPr/>
        </p:nvGrpSpPr>
        <p:grpSpPr>
          <a:xfrm>
            <a:off x="9436099" y="7817130"/>
            <a:ext cx="2154049" cy="387070"/>
            <a:chOff x="0" y="-1"/>
            <a:chExt cx="2154047" cy="387069"/>
          </a:xfrm>
        </p:grpSpPr>
        <p:grpSp>
          <p:nvGrpSpPr>
            <p:cNvPr id="571" name="Group 571"/>
            <p:cNvGrpSpPr/>
            <p:nvPr/>
          </p:nvGrpSpPr>
          <p:grpSpPr>
            <a:xfrm>
              <a:off x="-1" y="56868"/>
              <a:ext cx="228603" cy="228603"/>
              <a:chOff x="0" y="0"/>
              <a:chExt cx="228602" cy="228602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75437" y="-1"/>
                <a:ext cx="75440" cy="228604"/>
              </a:xfrm>
              <a:prstGeom prst="rect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-1" y="75437"/>
                <a:ext cx="228603" cy="75440"/>
              </a:xfrm>
              <a:prstGeom prst="rect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90423" y="64008"/>
                <a:ext cx="50802" cy="10058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sp>
          <p:nvSpPr>
            <p:cNvPr id="572" name="Shape 572"/>
            <p:cNvSpPr/>
            <p:nvPr/>
          </p:nvSpPr>
          <p:spPr>
            <a:xfrm>
              <a:off x="292100" y="-2"/>
              <a:ext cx="1861948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1800"/>
              </a:lvl1pPr>
            </a:lstStyle>
            <a:p>
              <a:pPr/>
              <a:r>
                <a:t>Labeled Sample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sldNum" sz="quarter" idx="4294967295"/>
          </p:nvPr>
        </p:nvSpPr>
        <p:spPr>
          <a:xfrm>
            <a:off x="12367057" y="9194800"/>
            <a:ext cx="21315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8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050" y="2335571"/>
            <a:ext cx="10706101" cy="6134103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Shape 579"/>
          <p:cNvSpPr/>
          <p:nvPr/>
        </p:nvSpPr>
        <p:spPr>
          <a:xfrm rot="16200000">
            <a:off x="56539" y="3922927"/>
            <a:ext cx="1859230" cy="5234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 sz="2800"/>
            </a:lvl1pPr>
          </a:lstStyle>
          <a:p>
            <a:pPr/>
            <a:r>
              <a:t>Correlation</a:t>
            </a:r>
          </a:p>
        </p:txBody>
      </p:sp>
      <p:sp>
        <p:nvSpPr>
          <p:cNvPr id="580" name="Shape 5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PTF vs. iPTF Feature Drift</a:t>
            </a:r>
          </a:p>
        </p:txBody>
      </p:sp>
      <p:sp>
        <p:nvSpPr>
          <p:cNvPr id="581" name="Shape 581"/>
          <p:cNvSpPr/>
          <p:nvPr/>
        </p:nvSpPr>
        <p:spPr>
          <a:xfrm>
            <a:off x="2993902" y="8447198"/>
            <a:ext cx="6993256" cy="73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lnSpc>
                <a:spcPct val="80000"/>
              </a:lnSpc>
              <a:defRPr b="1" sz="2300"/>
            </a:pPr>
            <a:r>
              <a:t>Correlation between PTF and iPTF features for </a:t>
            </a:r>
          </a:p>
          <a:p>
            <a:pPr>
              <a:lnSpc>
                <a:spcPct val="80000"/>
              </a:lnSpc>
              <a:defRPr b="1" sz="2300"/>
            </a:pPr>
            <a:r>
              <a:t>real (spectroscopically-verified) transient 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PTF → iPTF Prediction Accuracy</a:t>
            </a:r>
          </a:p>
        </p:txBody>
      </p:sp>
      <p:sp>
        <p:nvSpPr>
          <p:cNvPr id="584" name="Shape 584"/>
          <p:cNvSpPr/>
          <p:nvPr>
            <p:ph type="sldNum" sz="quarter" idx="4294967295"/>
          </p:nvPr>
        </p:nvSpPr>
        <p:spPr>
          <a:xfrm>
            <a:off x="12367057" y="9194800"/>
            <a:ext cx="21315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5" name="image22.png"/>
          <p:cNvPicPr>
            <a:picLocks noChangeAspect="1"/>
          </p:cNvPicPr>
          <p:nvPr/>
        </p:nvPicPr>
        <p:blipFill>
          <a:blip r:embed="rId2">
            <a:extLst/>
          </a:blip>
          <a:srcRect l="827" t="1448" r="947" b="1334"/>
          <a:stretch>
            <a:fillRect/>
          </a:stretch>
        </p:blipFill>
        <p:spPr>
          <a:xfrm>
            <a:off x="1081975" y="1869646"/>
            <a:ext cx="10833102" cy="7421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