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2"/>
  </p:sldMasterIdLst>
  <p:sldIdLst>
    <p:sldId id="273" r:id="rId3"/>
    <p:sldId id="256" r:id="rId4"/>
    <p:sldId id="272" r:id="rId5"/>
    <p:sldId id="271" r:id="rId6"/>
    <p:sldId id="270" r:id="rId7"/>
    <p:sldId id="257" r:id="rId8"/>
    <p:sldId id="261" r:id="rId9"/>
    <p:sldId id="263" r:id="rId10"/>
    <p:sldId id="264" r:id="rId11"/>
    <p:sldId id="265" r:id="rId12"/>
    <p:sldId id="266" r:id="rId13"/>
    <p:sldId id="267" r:id="rId14"/>
    <p:sldId id="274" r:id="rId15"/>
    <p:sldId id="268" r:id="rId16"/>
    <p:sldId id="269" r:id="rId17"/>
    <p:sldId id="260" r:id="rId18"/>
    <p:sldId id="275" r:id="rId19"/>
    <p:sldId id="277" r:id="rId20"/>
    <p:sldId id="276" r:id="rId21"/>
    <p:sldId id="278" r:id="rId22"/>
    <p:sldId id="280" r:id="rId23"/>
    <p:sldId id="279" r:id="rId24"/>
    <p:sldId id="281" r:id="rId25"/>
  </p:sldIdLst>
  <p:sldSz cx="12192000" cy="6858000"/>
  <p:notesSz cx="6858000" cy="9144000"/>
  <p:embeddedFontLst>
    <p:embeddedFont>
      <p:font typeface="方正姚体" panose="02010601030101010101" pitchFamily="2" charset="-122"/>
      <p:regular r:id="rId26"/>
    </p:embeddedFont>
    <p:embeddedFont>
      <p:font typeface="华康少女文字W5(P)" panose="040F0500000000000000" pitchFamily="82" charset="-122"/>
      <p:regular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等线 Light" panose="02010600030101010101" pitchFamily="2" charset="-122"/>
      <p:regular r:id="rId32"/>
    </p:embeddedFont>
    <p:embeddedFont>
      <p:font typeface="微软雅黑" panose="020B0503020204020204" pitchFamily="34" charset="-122"/>
      <p:regular r:id="rId33"/>
      <p:bold r:id="rId34"/>
    </p:embeddedFont>
    <p:embeddedFont>
      <p:font typeface="华文新魏" panose="02010800040101010101" pitchFamily="2" charset="-122"/>
      <p:regular r:id="rId35"/>
    </p:embeddedFont>
    <p:embeddedFont>
      <p:font typeface="Wingdings 3" panose="05040102010807070707" pitchFamily="18" charset="2"/>
      <p:regular r:id="rId36"/>
    </p:embeddedFont>
    <p:embeddedFont>
      <p:font typeface="Trebuchet MS" panose="020B0603020202020204" pitchFamily="34" charset="0"/>
      <p:regular r:id="rId37"/>
      <p:bold r:id="rId38"/>
      <p:italic r:id="rId39"/>
      <p:boldItalic r:id="rId4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主流程" id="{CB055561-EFA0-4098-8C8A-E66813AE189D}">
          <p14:sldIdLst>
            <p14:sldId id="273"/>
            <p14:sldId id="256"/>
            <p14:sldId id="272"/>
            <p14:sldId id="271"/>
            <p14:sldId id="270"/>
            <p14:sldId id="257"/>
            <p14:sldId id="261"/>
            <p14:sldId id="263"/>
            <p14:sldId id="264"/>
            <p14:sldId id="265"/>
            <p14:sldId id="266"/>
            <p14:sldId id="267"/>
            <p14:sldId id="274"/>
            <p14:sldId id="268"/>
            <p14:sldId id="269"/>
          </p14:sldIdLst>
        </p14:section>
        <p14:section name="模块介绍" id="{20DE99EA-F8CA-43EB-95A2-997827EC138A}">
          <p14:sldIdLst>
            <p14:sldId id="260"/>
            <p14:sldId id="275"/>
            <p14:sldId id="277"/>
            <p14:sldId id="276"/>
            <p14:sldId id="278"/>
            <p14:sldId id="280"/>
            <p14:sldId id="279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1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19.xml"/><Relationship Id="rId34" Type="http://schemas.openxmlformats.org/officeDocument/2006/relationships/font" Target="fonts/font9.fntdata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4.fntdata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6.fntdata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8.fntdata"/><Relationship Id="rId38" Type="http://schemas.openxmlformats.org/officeDocument/2006/relationships/font" Target="fonts/font1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slide" Target="slide22.xml"/><Relationship Id="rId7" Type="http://schemas.openxmlformats.org/officeDocument/2006/relationships/slide" Target="slide19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.xml"/><Relationship Id="rId6" Type="http://schemas.openxmlformats.org/officeDocument/2006/relationships/slide" Target="slide16.xml"/><Relationship Id="rId5" Type="http://schemas.openxmlformats.org/officeDocument/2006/relationships/slide" Target="slide20.xml"/><Relationship Id="rId10" Type="http://schemas.openxmlformats.org/officeDocument/2006/relationships/slide" Target="slide17.xml"/><Relationship Id="rId4" Type="http://schemas.openxmlformats.org/officeDocument/2006/relationships/slide" Target="slide18.xml"/><Relationship Id="rId9" Type="http://schemas.openxmlformats.org/officeDocument/2006/relationships/slide" Target="slide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5609" y="3039290"/>
            <a:ext cx="8596668" cy="1075510"/>
          </a:xfrm>
        </p:spPr>
        <p:txBody>
          <a:bodyPr>
            <a:noAutofit/>
          </a:bodyPr>
          <a:lstStyle/>
          <a:p>
            <a:pPr algn="ctr"/>
            <a:r>
              <a:rPr lang="zh-CN" altLang="en-US" sz="6000" dirty="0" smtClean="0"/>
              <a:t>后端 </a:t>
            </a:r>
            <a:r>
              <a:rPr lang="en-US" altLang="zh-CN" sz="6000" dirty="0" smtClean="0"/>
              <a:t>&amp; </a:t>
            </a:r>
            <a:r>
              <a:rPr lang="zh-CN" altLang="en-US" sz="6000" dirty="0" smtClean="0"/>
              <a:t>项目整体介绍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88894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23741" y="131597"/>
            <a:ext cx="4985173" cy="939557"/>
          </a:xfrm>
        </p:spPr>
        <p:txBody>
          <a:bodyPr/>
          <a:lstStyle/>
          <a:p>
            <a:r>
              <a:rPr lang="zh-CN" altLang="en-US" dirty="0" smtClean="0"/>
              <a:t>项目整体：开发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07067" y="1293223"/>
            <a:ext cx="4501847" cy="4741817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版本控制：</a:t>
            </a:r>
            <a:r>
              <a:rPr lang="en-US" altLang="zh-CN" sz="2000" dirty="0" err="1"/>
              <a:t>G</a:t>
            </a:r>
            <a:r>
              <a:rPr lang="en-US" altLang="zh-CN" sz="2000" dirty="0" err="1" smtClean="0"/>
              <a:t>it</a:t>
            </a:r>
            <a:endParaRPr lang="en-US" altLang="zh-CN" sz="20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文档进度：</a:t>
            </a:r>
            <a:r>
              <a:rPr lang="en-US" altLang="zh-CN" sz="2000" dirty="0" err="1" smtClean="0"/>
              <a:t>MDWiki</a:t>
            </a:r>
            <a:r>
              <a:rPr lang="en-US" altLang="zh-CN" sz="2000" dirty="0" smtClean="0"/>
              <a:t>:</a:t>
            </a:r>
          </a:p>
          <a:p>
            <a:pPr algn="l"/>
            <a:endParaRPr lang="zh-CN" altLang="en-US" dirty="0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6667052" y="1293223"/>
            <a:ext cx="4507226" cy="47418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团队</a:t>
            </a:r>
            <a:r>
              <a:rPr lang="zh-CN" altLang="en-US" sz="2000" dirty="0"/>
              <a:t>协作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GitHub</a:t>
            </a:r>
            <a:endParaRPr lang="en-US" altLang="zh-CN" sz="2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2000" dirty="0" err="1"/>
              <a:t>Api</a:t>
            </a:r>
            <a:r>
              <a:rPr lang="zh-CN" altLang="en-US" sz="2000" dirty="0"/>
              <a:t>文档：</a:t>
            </a:r>
            <a:r>
              <a:rPr lang="en-US" altLang="zh-CN" sz="2000" dirty="0"/>
              <a:t>Swagger</a:t>
            </a:r>
            <a:r>
              <a:rPr lang="en-US" altLang="zh-CN" sz="2000" dirty="0" smtClean="0"/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33" y="2190441"/>
            <a:ext cx="6081969" cy="38445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475" y="2190441"/>
            <a:ext cx="6152381" cy="4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11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23742" y="131597"/>
            <a:ext cx="1588829" cy="939557"/>
          </a:xfrm>
        </p:spPr>
        <p:txBody>
          <a:bodyPr/>
          <a:lstStyle/>
          <a:p>
            <a:r>
              <a:rPr lang="zh-CN" altLang="en-US" dirty="0" smtClean="0"/>
              <a:t>部署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07067" y="1293223"/>
            <a:ext cx="8290076" cy="4741817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云服务器：</a:t>
            </a:r>
            <a:r>
              <a:rPr lang="en-US" altLang="zh-CN" sz="2800" dirty="0" smtClean="0"/>
              <a:t>Azure</a:t>
            </a:r>
          </a:p>
          <a:p>
            <a:pPr algn="l"/>
            <a:r>
              <a:rPr lang="en-US" altLang="zh-CN" sz="2800" dirty="0" smtClean="0"/>
              <a:t>   </a:t>
            </a:r>
            <a:r>
              <a:rPr lang="zh-CN" altLang="en-US" sz="24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使用</a:t>
            </a:r>
            <a:r>
              <a:rPr lang="en-US" altLang="zh-CN" sz="2400" dirty="0" err="1" smtClean="0">
                <a:latin typeface="等线 Light" panose="02010600030101010101" pitchFamily="2" charset="-122"/>
                <a:ea typeface="等线 Light" panose="02010600030101010101" pitchFamily="2" charset="-122"/>
              </a:rPr>
              <a:t>WebApp</a:t>
            </a:r>
            <a:r>
              <a:rPr lang="zh-CN" altLang="en-US" sz="24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而非虚拟机部署</a:t>
            </a:r>
            <a:endParaRPr lang="en-US" altLang="zh-CN" sz="24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algn="l"/>
            <a:r>
              <a:rPr lang="en-US" altLang="zh-CN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sz="24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   </a:t>
            </a:r>
            <a:r>
              <a:rPr lang="zh-CN" altLang="en-US" sz="24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可以对流量、配置伸缩调控</a:t>
            </a:r>
            <a:endParaRPr lang="en-US" altLang="zh-CN" sz="24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自动化部署：</a:t>
            </a:r>
            <a:r>
              <a:rPr lang="en-US" altLang="zh-CN" sz="2800" dirty="0" smtClean="0"/>
              <a:t>Kudu</a:t>
            </a:r>
          </a:p>
          <a:p>
            <a:pPr algn="l"/>
            <a:r>
              <a:rPr lang="en-US" altLang="zh-CN" sz="2800" dirty="0" smtClean="0"/>
              <a:t>   </a:t>
            </a:r>
            <a:r>
              <a:rPr lang="zh-CN" altLang="en-US" sz="24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服务器自动拉取</a:t>
            </a:r>
            <a:r>
              <a:rPr lang="en-US" altLang="zh-CN" sz="2400" dirty="0" err="1">
                <a:latin typeface="等线 Light" panose="02010600030101010101" pitchFamily="2" charset="-122"/>
                <a:ea typeface="等线 Light" panose="02010600030101010101" pitchFamily="2" charset="-122"/>
              </a:rPr>
              <a:t>G</a:t>
            </a:r>
            <a:r>
              <a:rPr lang="en-US" altLang="zh-CN" sz="2400" dirty="0" err="1" smtClean="0">
                <a:latin typeface="等线 Light" panose="02010600030101010101" pitchFamily="2" charset="-122"/>
                <a:ea typeface="等线 Light" panose="02010600030101010101" pitchFamily="2" charset="-122"/>
              </a:rPr>
              <a:t>ithub</a:t>
            </a:r>
            <a:r>
              <a:rPr lang="zh-CN" altLang="en-US" sz="24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的更新，</a:t>
            </a:r>
            <a:endParaRPr lang="en-US" altLang="zh-CN" sz="24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algn="l"/>
            <a:r>
              <a:rPr lang="en-US" altLang="zh-CN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sz="24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   </a:t>
            </a:r>
            <a:r>
              <a:rPr lang="zh-CN" altLang="en-US" sz="24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重新部署网页</a:t>
            </a:r>
            <a:endParaRPr lang="en-US" altLang="zh-CN" sz="24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800" dirty="0"/>
              <a:t>数据库、缓存独立部署</a:t>
            </a:r>
            <a:endParaRPr lang="en-US" altLang="zh-CN" sz="2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负载均衡</a:t>
            </a:r>
            <a:endParaRPr lang="en-US" altLang="zh-CN" sz="2800" dirty="0" smtClean="0"/>
          </a:p>
          <a:p>
            <a:pPr algn="l"/>
            <a:r>
              <a:rPr lang="en-US" altLang="zh-CN" sz="2800" dirty="0" smtClean="0"/>
              <a:t>     </a:t>
            </a:r>
            <a:r>
              <a:rPr lang="en-US" altLang="zh-CN" sz="24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Azure</a:t>
            </a:r>
            <a:r>
              <a:rPr lang="zh-CN" altLang="en-US" sz="24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的</a:t>
            </a:r>
            <a:r>
              <a:rPr lang="en-US" altLang="zh-CN" sz="2400" dirty="0" err="1" smtClean="0">
                <a:latin typeface="等线 Light" panose="02010600030101010101" pitchFamily="2" charset="-122"/>
                <a:ea typeface="等线 Light" panose="02010600030101010101" pitchFamily="2" charset="-122"/>
              </a:rPr>
              <a:t>Webapp</a:t>
            </a:r>
            <a:r>
              <a:rPr lang="zh-CN" altLang="en-US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自带</a:t>
            </a:r>
            <a:r>
              <a:rPr lang="zh-CN" altLang="en-US" sz="24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负载均衡，对网络流量进行调控。</a:t>
            </a:r>
            <a:endParaRPr lang="en-US" altLang="zh-CN" sz="24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289" y="1658982"/>
            <a:ext cx="3843854" cy="297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10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23742" y="131597"/>
            <a:ext cx="1588829" cy="939557"/>
          </a:xfrm>
        </p:spPr>
        <p:txBody>
          <a:bodyPr/>
          <a:lstStyle/>
          <a:p>
            <a:r>
              <a:rPr lang="zh-CN" altLang="en-US" dirty="0"/>
              <a:t>维护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07067" y="1293223"/>
            <a:ext cx="2999619" cy="4741817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测试代码</a:t>
            </a:r>
            <a:endParaRPr lang="en-US" altLang="zh-CN" sz="24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400" dirty="0"/>
              <a:t>管理员</a:t>
            </a:r>
            <a:r>
              <a:rPr lang="zh-CN" altLang="en-US" sz="2400" dirty="0" smtClean="0"/>
              <a:t>界面</a:t>
            </a:r>
            <a:endParaRPr lang="en-US" altLang="zh-CN" sz="24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程序日志</a:t>
            </a:r>
            <a:endParaRPr lang="en-US" altLang="zh-CN" sz="2400" dirty="0" smtClean="0"/>
          </a:p>
          <a:p>
            <a:pPr algn="l"/>
            <a:r>
              <a:rPr lang="en-US" altLang="zh-CN" sz="2400" dirty="0" smtClean="0"/>
              <a:t>    </a:t>
            </a:r>
            <a:r>
              <a:rPr lang="zh-CN" altLang="en-US" sz="20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标准输出日志：</a:t>
            </a:r>
            <a:endParaRPr lang="en-US" altLang="zh-CN" sz="20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742" y="3280199"/>
            <a:ext cx="4742857" cy="317142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925" y="2566892"/>
            <a:ext cx="4107417" cy="4067616"/>
          </a:xfrm>
          <a:prstGeom prst="rect">
            <a:avLst/>
          </a:prstGeom>
        </p:spPr>
      </p:pic>
      <p:sp>
        <p:nvSpPr>
          <p:cNvPr id="6" name="副标题 2"/>
          <p:cNvSpPr txBox="1">
            <a:spLocks/>
          </p:cNvSpPr>
          <p:nvPr/>
        </p:nvSpPr>
        <p:spPr>
          <a:xfrm>
            <a:off x="6146925" y="1293223"/>
            <a:ext cx="2999619" cy="47418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algn="l"/>
            <a:r>
              <a:rPr lang="zh-CN" altLang="en-US" sz="20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实时日志流</a:t>
            </a:r>
            <a:endParaRPr lang="en-US" altLang="zh-CN" sz="20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algn="l"/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可以</a:t>
            </a:r>
            <a:r>
              <a:rPr lang="zh-CN" altLang="en-US" sz="20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捕获突发的异常：</a:t>
            </a:r>
            <a:endParaRPr lang="en-US" altLang="zh-CN" sz="20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259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23742" y="131597"/>
            <a:ext cx="1588829" cy="939557"/>
          </a:xfrm>
        </p:spPr>
        <p:txBody>
          <a:bodyPr/>
          <a:lstStyle/>
          <a:p>
            <a:r>
              <a:rPr lang="zh-CN" altLang="en-US" dirty="0"/>
              <a:t>维护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07067" y="1293223"/>
            <a:ext cx="7766936" cy="5760720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远程服务器控制台</a:t>
            </a:r>
            <a:endParaRPr lang="en-US" altLang="zh-CN" sz="24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algn="l"/>
            <a:r>
              <a:rPr lang="zh-CN" altLang="en-US" sz="2400" dirty="0" smtClean="0"/>
              <a:t>可以用</a:t>
            </a:r>
            <a:r>
              <a:rPr lang="en-US" altLang="zh-CN" sz="2400" dirty="0" smtClean="0"/>
              <a:t>console</a:t>
            </a:r>
            <a:r>
              <a:rPr lang="zh-CN" altLang="en-US" sz="2400" dirty="0" smtClean="0"/>
              <a:t>及</a:t>
            </a:r>
            <a:r>
              <a:rPr lang="en-US" altLang="zh-CN" sz="2400" dirty="0" smtClean="0"/>
              <a:t>explorer</a:t>
            </a:r>
            <a:r>
              <a:rPr lang="zh-CN" altLang="en-US" sz="2400" dirty="0" smtClean="0"/>
              <a:t>实时查看、修改服务器运行状态，及应对突发事件（如</a:t>
            </a:r>
            <a:r>
              <a:rPr lang="en-US" altLang="zh-CN" sz="2400" dirty="0" smtClean="0"/>
              <a:t>BUG</a:t>
            </a:r>
            <a:r>
              <a:rPr lang="zh-CN" altLang="en-US" sz="2400" dirty="0" smtClean="0"/>
              <a:t>等）</a:t>
            </a:r>
            <a:endParaRPr lang="en-US" altLang="zh-CN" sz="24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algn="l"/>
            <a:endParaRPr lang="en-US" altLang="zh-CN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45" y="1763485"/>
            <a:ext cx="6751078" cy="385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69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23742" y="131597"/>
            <a:ext cx="1588829" cy="939557"/>
          </a:xfrm>
        </p:spPr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94005" y="1319833"/>
            <a:ext cx="7766936" cy="4871961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 smtClean="0"/>
              <a:t>目前没有实现的需求：</a:t>
            </a:r>
            <a:endParaRPr lang="en-US" altLang="zh-CN" sz="2400" dirty="0" smtClean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 smtClean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 smtClean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 smtClean="0"/>
          </a:p>
          <a:p>
            <a:pPr algn="l"/>
            <a:r>
              <a:rPr lang="zh-CN" altLang="en-US" sz="2400" dirty="0" smtClean="0"/>
              <a:t>但是在</a:t>
            </a:r>
            <a:r>
              <a:rPr lang="en-US" altLang="zh-CN" sz="2400" dirty="0" smtClean="0"/>
              <a:t>Azure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console</a:t>
            </a:r>
            <a:r>
              <a:rPr lang="zh-CN" altLang="en-US" sz="2400" dirty="0" smtClean="0"/>
              <a:t>中同样可以达成这些目标。</a:t>
            </a:r>
            <a:endParaRPr lang="en-US" altLang="zh-CN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664" y="2172098"/>
            <a:ext cx="5847619" cy="108571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71" y="3492701"/>
            <a:ext cx="4361905" cy="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06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23742" y="131597"/>
            <a:ext cx="4136087" cy="939557"/>
          </a:xfrm>
        </p:spPr>
        <p:txBody>
          <a:bodyPr/>
          <a:lstStyle/>
          <a:p>
            <a:r>
              <a:rPr lang="en-US" altLang="zh-CN" dirty="0" smtClean="0"/>
              <a:t>THANK YOU !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067" y="1175657"/>
            <a:ext cx="7410798" cy="4122026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76361" y="5558941"/>
            <a:ext cx="7766936" cy="567540"/>
          </a:xfrm>
        </p:spPr>
        <p:txBody>
          <a:bodyPr/>
          <a:lstStyle/>
          <a:p>
            <a:pPr algn="ctr"/>
            <a:r>
              <a:rPr lang="en-US" altLang="zh-CN" dirty="0"/>
              <a:t>https://github.com/Vigilans-Yea/SEU-History-Contest-System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207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80412" y="441854"/>
            <a:ext cx="3326719" cy="900369"/>
          </a:xfrm>
        </p:spPr>
        <p:txBody>
          <a:bodyPr/>
          <a:lstStyle/>
          <a:p>
            <a:pPr algn="l"/>
            <a:r>
              <a:rPr lang="en-US" altLang="zh-CN" dirty="0" smtClean="0"/>
              <a:t>Controller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0126639" y="146568"/>
            <a:ext cx="1849200" cy="595084"/>
            <a:chOff x="4029892" y="3991429"/>
            <a:chExt cx="3517538" cy="595084"/>
          </a:xfrm>
        </p:grpSpPr>
        <p:sp>
          <p:nvSpPr>
            <p:cNvPr id="8" name="矩形 7">
              <a:hlinkClick r:id="rId2" action="ppaction://hlinksldjump"/>
            </p:cNvPr>
            <p:cNvSpPr/>
            <p:nvPr/>
          </p:nvSpPr>
          <p:spPr>
            <a:xfrm>
              <a:off x="4029892" y="3991429"/>
              <a:ext cx="3517538" cy="595084"/>
            </a:xfrm>
            <a:prstGeom prst="rect">
              <a:avLst/>
            </a:prstGeom>
            <a:solidFill>
              <a:srgbClr val="4F81BD"/>
            </a:solidFill>
            <a:ln w="28575">
              <a:solidFill>
                <a:srgbClr val="385D8A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hlinkClick r:id="rId2" action="ppaction://hlinksldjump"/>
            </p:cNvPr>
            <p:cNvSpPr txBox="1"/>
            <p:nvPr/>
          </p:nvSpPr>
          <p:spPr>
            <a:xfrm>
              <a:off x="4326343" y="3994328"/>
              <a:ext cx="28861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-&gt; Back</a:t>
              </a:r>
              <a:endParaRPr lang="zh-CN" alt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1480412" y="1658212"/>
            <a:ext cx="7767637" cy="4716462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API</a:t>
            </a:r>
            <a:r>
              <a:rPr lang="zh-CN" altLang="en-US" sz="2800" dirty="0" smtClean="0"/>
              <a:t>请求的入口函数</a:t>
            </a:r>
            <a:endParaRPr lang="en-US" altLang="zh-CN" sz="28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管理</a:t>
            </a:r>
            <a:r>
              <a:rPr lang="en-US" altLang="zh-CN" sz="2800" dirty="0" smtClean="0"/>
              <a:t>Session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用户鉴权、防伪性认证</a:t>
            </a:r>
            <a:endParaRPr lang="en-US" altLang="zh-CN" sz="2800" dirty="0" smtClean="0"/>
          </a:p>
          <a:p>
            <a:pPr algn="l"/>
            <a:r>
              <a:rPr lang="zh-CN" altLang="en-US" sz="2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    </a:t>
            </a:r>
            <a:r>
              <a:rPr lang="zh-CN" altLang="en-US" sz="24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如：学生无法访问为辅导员设计的</a:t>
            </a:r>
            <a:r>
              <a:rPr lang="en-US" altLang="zh-CN" sz="24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API</a:t>
            </a:r>
          </a:p>
          <a:p>
            <a:pPr algn="l"/>
            <a:r>
              <a:rPr lang="en-US" altLang="zh-CN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sz="24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   </a:t>
            </a:r>
            <a:r>
              <a:rPr lang="zh-CN" altLang="en-US" sz="24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直接拒绝不合法的防伪请求</a:t>
            </a:r>
            <a:endParaRPr lang="en-US" altLang="zh-CN" sz="24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800" dirty="0"/>
              <a:t>对传入的参数进行预处理及合法性验证</a:t>
            </a:r>
            <a:endParaRPr lang="en-US" altLang="zh-CN" sz="2800" dirty="0"/>
          </a:p>
          <a:p>
            <a:pPr algn="l"/>
            <a:r>
              <a:rPr lang="en-US" altLang="zh-CN" sz="2800" dirty="0"/>
              <a:t>   </a:t>
            </a:r>
            <a:r>
              <a:rPr lang="zh-CN" altLang="en-US" sz="24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强类型模型绑定</a:t>
            </a:r>
            <a:r>
              <a:rPr lang="en-US" altLang="zh-CN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+</a:t>
            </a:r>
            <a:r>
              <a:rPr lang="zh-CN" altLang="en-US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业务逻辑</a:t>
            </a:r>
            <a:r>
              <a:rPr lang="zh-CN" altLang="en-US" sz="24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检验</a:t>
            </a:r>
            <a:endParaRPr lang="en-US" altLang="zh-CN" sz="28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调用下层服务处理业务逻辑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41048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80411" y="441854"/>
            <a:ext cx="3692479" cy="900369"/>
          </a:xfrm>
        </p:spPr>
        <p:txBody>
          <a:bodyPr/>
          <a:lstStyle/>
          <a:p>
            <a:pPr algn="l"/>
            <a:r>
              <a:rPr lang="en-US" altLang="zh-CN" dirty="0" smtClean="0"/>
              <a:t>View Model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0126639" y="146568"/>
            <a:ext cx="1849200" cy="595084"/>
            <a:chOff x="4029892" y="3991429"/>
            <a:chExt cx="3517538" cy="595084"/>
          </a:xfrm>
        </p:grpSpPr>
        <p:sp>
          <p:nvSpPr>
            <p:cNvPr id="8" name="矩形 7">
              <a:hlinkClick r:id="rId2" action="ppaction://hlinksldjump"/>
            </p:cNvPr>
            <p:cNvSpPr/>
            <p:nvPr/>
          </p:nvSpPr>
          <p:spPr>
            <a:xfrm>
              <a:off x="4029892" y="3991429"/>
              <a:ext cx="3517538" cy="595084"/>
            </a:xfrm>
            <a:prstGeom prst="rect">
              <a:avLst/>
            </a:prstGeom>
            <a:solidFill>
              <a:srgbClr val="4F81BD"/>
            </a:solidFill>
            <a:ln w="28575">
              <a:solidFill>
                <a:srgbClr val="385D8A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hlinkClick r:id="rId2" action="ppaction://hlinksldjump"/>
            </p:cNvPr>
            <p:cNvSpPr txBox="1"/>
            <p:nvPr/>
          </p:nvSpPr>
          <p:spPr>
            <a:xfrm>
              <a:off x="4326343" y="3994328"/>
              <a:ext cx="28861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-&gt; Back</a:t>
              </a:r>
              <a:endParaRPr lang="zh-CN" alt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1480412" y="1658212"/>
            <a:ext cx="7767637" cy="4716462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绑定前后端间传递的</a:t>
            </a:r>
            <a:r>
              <a:rPr lang="en-US" altLang="zh-CN" sz="2800" dirty="0" smtClean="0"/>
              <a:t>JSON</a:t>
            </a:r>
            <a:r>
              <a:rPr lang="zh-CN" altLang="en-US" sz="2800" dirty="0" smtClean="0"/>
              <a:t>内容</a:t>
            </a:r>
            <a:endParaRPr lang="en-US" altLang="zh-CN" sz="28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得益</a:t>
            </a:r>
            <a:r>
              <a:rPr lang="en-US" altLang="zh-CN" sz="2800" dirty="0" smtClean="0"/>
              <a:t>C#</a:t>
            </a:r>
            <a:r>
              <a:rPr lang="zh-CN" altLang="en-US" sz="2800" dirty="0" smtClean="0"/>
              <a:t>的强类型，自带参数检查</a:t>
            </a:r>
            <a:endParaRPr lang="en-US" altLang="zh-CN" sz="2800" dirty="0" smtClean="0"/>
          </a:p>
          <a:p>
            <a:pPr algn="l"/>
            <a:r>
              <a:rPr lang="en-US" altLang="zh-CN" sz="2200" dirty="0"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sz="2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    </a:t>
            </a:r>
            <a:r>
              <a:rPr lang="zh-CN" altLang="en-US" sz="2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处理</a:t>
            </a:r>
            <a:r>
              <a:rPr lang="en-US" altLang="zh-CN" sz="2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API</a:t>
            </a:r>
            <a:r>
              <a:rPr lang="zh-CN" altLang="en-US" sz="2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请求时，会进行模型绑定操作，尝试将参数合法地实例化为一个</a:t>
            </a:r>
            <a:r>
              <a:rPr lang="en-US" altLang="zh-CN" sz="2200" dirty="0" err="1" smtClean="0">
                <a:latin typeface="等线 Light" panose="02010600030101010101" pitchFamily="2" charset="-122"/>
                <a:ea typeface="等线 Light" panose="02010600030101010101" pitchFamily="2" charset="-122"/>
              </a:rPr>
              <a:t>ViewModel</a:t>
            </a:r>
            <a:r>
              <a:rPr lang="zh-CN" altLang="en-US" sz="2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对象。</a:t>
            </a:r>
            <a:endParaRPr lang="en-US" altLang="zh-CN" sz="22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899" y="3801036"/>
            <a:ext cx="3811678" cy="254502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0410" y="3835455"/>
            <a:ext cx="4059613" cy="144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21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80412" y="441854"/>
            <a:ext cx="3927611" cy="900369"/>
          </a:xfrm>
        </p:spPr>
        <p:txBody>
          <a:bodyPr/>
          <a:lstStyle/>
          <a:p>
            <a:pPr algn="l"/>
            <a:r>
              <a:rPr lang="en-US" altLang="zh-CN" dirty="0" smtClean="0"/>
              <a:t>Repository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0126639" y="146568"/>
            <a:ext cx="1849200" cy="595084"/>
            <a:chOff x="4029892" y="3991429"/>
            <a:chExt cx="3517538" cy="595084"/>
          </a:xfrm>
        </p:grpSpPr>
        <p:sp>
          <p:nvSpPr>
            <p:cNvPr id="8" name="矩形 7">
              <a:hlinkClick r:id="rId2" action="ppaction://hlinksldjump"/>
            </p:cNvPr>
            <p:cNvSpPr/>
            <p:nvPr/>
          </p:nvSpPr>
          <p:spPr>
            <a:xfrm>
              <a:off x="4029892" y="3991429"/>
              <a:ext cx="3517538" cy="595084"/>
            </a:xfrm>
            <a:prstGeom prst="rect">
              <a:avLst/>
            </a:prstGeom>
            <a:solidFill>
              <a:srgbClr val="4F81BD"/>
            </a:solidFill>
            <a:ln w="28575">
              <a:solidFill>
                <a:srgbClr val="385D8A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hlinkClick r:id="rId2" action="ppaction://hlinksldjump"/>
            </p:cNvPr>
            <p:cNvSpPr txBox="1"/>
            <p:nvPr/>
          </p:nvSpPr>
          <p:spPr>
            <a:xfrm>
              <a:off x="4326343" y="3994328"/>
              <a:ext cx="28861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-&gt; Back</a:t>
              </a:r>
              <a:endParaRPr lang="zh-CN" alt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1480412" y="1658212"/>
            <a:ext cx="7767637" cy="4716462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获取数据的仓库</a:t>
            </a:r>
            <a:endParaRPr lang="en-US" altLang="zh-CN" sz="28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800" dirty="0"/>
              <a:t>封装</a:t>
            </a:r>
            <a:r>
              <a:rPr lang="zh-CN" altLang="en-US" sz="2800" dirty="0" smtClean="0"/>
              <a:t>与数据管理有关的接口，向上提供服务</a:t>
            </a:r>
            <a:endParaRPr lang="en-US" altLang="zh-CN" sz="28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底层实现可以自由地从数据库与缓存中选择</a:t>
            </a:r>
            <a:endParaRPr lang="en-US" altLang="zh-CN" sz="28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可以</a:t>
            </a:r>
            <a:r>
              <a:rPr lang="en-US" altLang="zh-CN" sz="2800" dirty="0" smtClean="0"/>
              <a:t>Mock</a:t>
            </a:r>
            <a:r>
              <a:rPr lang="zh-CN" altLang="en-US" sz="2800" dirty="0" smtClean="0"/>
              <a:t>实现，方便单元测试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54896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80412" y="441854"/>
            <a:ext cx="3326719" cy="900369"/>
          </a:xfrm>
        </p:spPr>
        <p:txBody>
          <a:bodyPr/>
          <a:lstStyle/>
          <a:p>
            <a:pPr algn="l"/>
            <a:r>
              <a:rPr lang="en-US" altLang="zh-CN" dirty="0" smtClean="0"/>
              <a:t>Service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0126639" y="146568"/>
            <a:ext cx="1849200" cy="595084"/>
            <a:chOff x="4029892" y="3991429"/>
            <a:chExt cx="3517538" cy="595084"/>
          </a:xfrm>
        </p:grpSpPr>
        <p:sp>
          <p:nvSpPr>
            <p:cNvPr id="8" name="矩形 7">
              <a:hlinkClick r:id="rId2" action="ppaction://hlinksldjump"/>
            </p:cNvPr>
            <p:cNvSpPr/>
            <p:nvPr/>
          </p:nvSpPr>
          <p:spPr>
            <a:xfrm>
              <a:off x="4029892" y="3991429"/>
              <a:ext cx="3517538" cy="595084"/>
            </a:xfrm>
            <a:prstGeom prst="rect">
              <a:avLst/>
            </a:prstGeom>
            <a:solidFill>
              <a:srgbClr val="4F81BD"/>
            </a:solidFill>
            <a:ln w="28575">
              <a:solidFill>
                <a:srgbClr val="385D8A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hlinkClick r:id="rId2" action="ppaction://hlinksldjump"/>
            </p:cNvPr>
            <p:cNvSpPr txBox="1"/>
            <p:nvPr/>
          </p:nvSpPr>
          <p:spPr>
            <a:xfrm>
              <a:off x="4326343" y="3994328"/>
              <a:ext cx="28861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-&gt; Back</a:t>
              </a:r>
              <a:endParaRPr lang="zh-CN" alt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1480412" y="1658212"/>
            <a:ext cx="7767637" cy="4716462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独立提供的特殊服务</a:t>
            </a:r>
            <a:endParaRPr lang="en-US" altLang="zh-CN" sz="2800" dirty="0" smtClean="0"/>
          </a:p>
          <a:p>
            <a:pPr algn="l"/>
            <a:r>
              <a:rPr lang="zh-CN" altLang="en-US" sz="2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    </a:t>
            </a:r>
            <a:r>
              <a:rPr lang="zh-CN" altLang="en-US" sz="24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如：</a:t>
            </a:r>
            <a:r>
              <a:rPr lang="en-US" altLang="zh-CN" sz="24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Excel</a:t>
            </a:r>
            <a:r>
              <a:rPr lang="zh-CN" altLang="en-US" sz="24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的生成、更新与导出</a:t>
            </a:r>
            <a:endParaRPr lang="en-US" altLang="zh-CN" sz="24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algn="l"/>
            <a:r>
              <a:rPr lang="zh-CN" altLang="en-US" sz="24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     问题种子的产生与随机选择</a:t>
            </a:r>
            <a:endParaRPr lang="en-US" altLang="zh-CN" sz="24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algn="l"/>
            <a:r>
              <a:rPr lang="en-US" altLang="zh-CN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sz="24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    </a:t>
            </a:r>
            <a:r>
              <a:rPr lang="zh-CN" altLang="en-US" sz="24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连接</a:t>
            </a:r>
            <a:r>
              <a:rPr lang="en-US" altLang="zh-CN" sz="24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VPN</a:t>
            </a:r>
            <a:r>
              <a:rPr lang="zh-CN" altLang="en-US" sz="24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爬取验证数据等</a:t>
            </a:r>
            <a:endParaRPr lang="en-US" altLang="zh-CN" sz="24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封装好</a:t>
            </a:r>
            <a:r>
              <a:rPr lang="en-US" altLang="zh-CN" sz="2800" dirty="0" smtClean="0"/>
              <a:t>Repository</a:t>
            </a:r>
            <a:r>
              <a:rPr lang="zh-CN" altLang="en-US" sz="2800" dirty="0" smtClean="0"/>
              <a:t>，向控制器或控制台应用提供服务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88769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7067" y="301413"/>
            <a:ext cx="5951824" cy="900370"/>
          </a:xfrm>
        </p:spPr>
        <p:txBody>
          <a:bodyPr/>
          <a:lstStyle/>
          <a:p>
            <a:pPr algn="l"/>
            <a:r>
              <a:rPr lang="zh-CN" altLang="en-US" dirty="0" smtClean="0"/>
              <a:t>后端设计</a:t>
            </a:r>
            <a:r>
              <a:rPr lang="en-US" altLang="zh-CN" dirty="0" smtClean="0"/>
              <a:t>·</a:t>
            </a:r>
            <a:r>
              <a:rPr lang="zh-CN" altLang="en-US" dirty="0"/>
              <a:t>登录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07067" y="1528355"/>
            <a:ext cx="7766936" cy="4558936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400" dirty="0"/>
              <a:t>不同的用户身份</a:t>
            </a:r>
            <a:r>
              <a:rPr lang="zh-CN" altLang="en-US" sz="2800" dirty="0"/>
              <a:t>：</a:t>
            </a:r>
            <a:r>
              <a:rPr lang="en-US" altLang="zh-CN" sz="2800" dirty="0"/>
              <a:t> </a:t>
            </a:r>
          </a:p>
          <a:p>
            <a:pPr algn="l"/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	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学生：学号</a:t>
            </a: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+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一卡通作为用户密码；</a:t>
            </a:r>
            <a:endParaRPr lang="en-US" altLang="zh-CN" sz="20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algn="l"/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	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辅导员：工号</a:t>
            </a: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+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手机号作为用户密码；</a:t>
            </a:r>
            <a:endParaRPr lang="en-US" altLang="zh-CN" sz="20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algn="l"/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	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管理员：自定义用户</a:t>
            </a:r>
            <a:r>
              <a:rPr lang="zh-CN" altLang="en-US" sz="20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密码，密码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经过了加盐</a:t>
            </a:r>
            <a:r>
              <a:rPr lang="zh-CN" altLang="en-US" sz="20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加密。</a:t>
            </a:r>
            <a:endParaRPr lang="en-US" altLang="zh-CN" sz="20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400" dirty="0"/>
              <a:t>登陆</a:t>
            </a:r>
            <a:r>
              <a:rPr lang="zh-CN" altLang="en-US" sz="2400" dirty="0" smtClean="0"/>
              <a:t>成功时，后端会发送一个防伪</a:t>
            </a:r>
            <a:r>
              <a:rPr lang="en-US" altLang="zh-CN" sz="2400" dirty="0" smtClean="0"/>
              <a:t>TOKEN</a:t>
            </a:r>
            <a:r>
              <a:rPr lang="zh-CN" altLang="en-US" sz="2400" dirty="0" smtClean="0"/>
              <a:t>，用来防止跨站点伪造请求攻击。</a:t>
            </a:r>
            <a:endParaRPr lang="en-US" altLang="zh-CN" sz="2400" dirty="0" smtClean="0"/>
          </a:p>
          <a:p>
            <a:pPr algn="l"/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430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80412" y="441854"/>
            <a:ext cx="3979862" cy="900369"/>
          </a:xfrm>
        </p:spPr>
        <p:txBody>
          <a:bodyPr/>
          <a:lstStyle/>
          <a:p>
            <a:pPr algn="l"/>
            <a:r>
              <a:rPr lang="en-US" altLang="zh-CN" dirty="0" smtClean="0"/>
              <a:t>Redis Cache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0126639" y="146568"/>
            <a:ext cx="1849200" cy="595084"/>
            <a:chOff x="4029892" y="3991429"/>
            <a:chExt cx="3517538" cy="595084"/>
          </a:xfrm>
        </p:grpSpPr>
        <p:sp>
          <p:nvSpPr>
            <p:cNvPr id="8" name="矩形 7">
              <a:hlinkClick r:id="rId2" action="ppaction://hlinksldjump"/>
            </p:cNvPr>
            <p:cNvSpPr/>
            <p:nvPr/>
          </p:nvSpPr>
          <p:spPr>
            <a:xfrm>
              <a:off x="4029892" y="3991429"/>
              <a:ext cx="3517538" cy="595084"/>
            </a:xfrm>
            <a:prstGeom prst="rect">
              <a:avLst/>
            </a:prstGeom>
            <a:solidFill>
              <a:srgbClr val="4F81BD"/>
            </a:solidFill>
            <a:ln w="28575">
              <a:solidFill>
                <a:srgbClr val="385D8A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hlinkClick r:id="rId2" action="ppaction://hlinksldjump"/>
            </p:cNvPr>
            <p:cNvSpPr txBox="1"/>
            <p:nvPr/>
          </p:nvSpPr>
          <p:spPr>
            <a:xfrm>
              <a:off x="4326343" y="3994328"/>
              <a:ext cx="28861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-&gt; Back</a:t>
              </a:r>
              <a:endParaRPr lang="zh-CN" alt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1480412" y="1658212"/>
            <a:ext cx="7767637" cy="4716462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缓存层</a:t>
            </a:r>
            <a:endParaRPr lang="en-US" altLang="zh-CN" sz="28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细致的缓存机制设计</a:t>
            </a:r>
            <a:endParaRPr lang="en-US" altLang="zh-CN" sz="2800" dirty="0" smtClean="0"/>
          </a:p>
          <a:p>
            <a:pPr algn="l"/>
            <a:r>
              <a:rPr lang="en-US" altLang="zh-CN" sz="2400" dirty="0"/>
              <a:t> </a:t>
            </a:r>
            <a:r>
              <a:rPr lang="en-US" altLang="zh-CN" sz="2400" dirty="0" smtClean="0"/>
              <a:t>  </a:t>
            </a:r>
            <a:r>
              <a:rPr lang="zh-CN" altLang="en-US" sz="20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缓存了不存在数据库中，但又有大量生成更新，及被前端获取的内容，如学生答题结果、院系概况。</a:t>
            </a:r>
            <a:endParaRPr lang="en-US" altLang="zh-CN" sz="20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algn="l"/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sz="20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   </a:t>
            </a:r>
            <a:r>
              <a:rPr lang="zh-CN" altLang="en-US" sz="20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缓存了存在数据库中，但又被频繁请求的内容，如学生信息、问题。</a:t>
            </a:r>
            <a:endParaRPr lang="en-US" altLang="zh-CN" sz="20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algn="l"/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sz="20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   </a:t>
            </a:r>
            <a:r>
              <a:rPr lang="zh-CN" altLang="en-US" sz="20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对于数据库中的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模型</a:t>
            </a:r>
            <a:r>
              <a:rPr lang="zh-CN" altLang="en-US" sz="20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，将其拆分存于不同的缓存</a:t>
            </a:r>
            <a:r>
              <a:rPr lang="en-US" altLang="zh-CN" sz="20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Group</a:t>
            </a:r>
            <a:r>
              <a:rPr lang="zh-CN" altLang="en-US" sz="20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中，如题目与答案、学生简要信息</a:t>
            </a:r>
            <a:r>
              <a:rPr lang="en-US" altLang="zh-CN" sz="20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…</a:t>
            </a:r>
          </a:p>
          <a:p>
            <a:pPr algn="l"/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sz="20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   </a:t>
            </a:r>
            <a:r>
              <a:rPr lang="zh-CN" altLang="en-US" sz="20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缓存了需要更新的数据的索引，方便快速定位与同步  </a:t>
            </a:r>
            <a:endParaRPr lang="en-US" altLang="zh-CN" sz="20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algn="l"/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sz="20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   and more…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67599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80411" y="441854"/>
            <a:ext cx="4387488" cy="900369"/>
          </a:xfrm>
        </p:spPr>
        <p:txBody>
          <a:bodyPr/>
          <a:lstStyle/>
          <a:p>
            <a:pPr algn="l"/>
            <a:r>
              <a:rPr lang="en-US" altLang="zh-CN" dirty="0" smtClean="0"/>
              <a:t>Entity Model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0126639" y="146568"/>
            <a:ext cx="1849200" cy="595084"/>
            <a:chOff x="4029892" y="3991429"/>
            <a:chExt cx="3517538" cy="595084"/>
          </a:xfrm>
        </p:grpSpPr>
        <p:sp>
          <p:nvSpPr>
            <p:cNvPr id="8" name="矩形 7">
              <a:hlinkClick r:id="rId2" action="ppaction://hlinksldjump"/>
            </p:cNvPr>
            <p:cNvSpPr/>
            <p:nvPr/>
          </p:nvSpPr>
          <p:spPr>
            <a:xfrm>
              <a:off x="4029892" y="3991429"/>
              <a:ext cx="3517538" cy="595084"/>
            </a:xfrm>
            <a:prstGeom prst="rect">
              <a:avLst/>
            </a:prstGeom>
            <a:solidFill>
              <a:srgbClr val="4F81BD"/>
            </a:solidFill>
            <a:ln w="28575">
              <a:solidFill>
                <a:srgbClr val="385D8A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hlinkClick r:id="rId2" action="ppaction://hlinksldjump"/>
            </p:cNvPr>
            <p:cNvSpPr txBox="1"/>
            <p:nvPr/>
          </p:nvSpPr>
          <p:spPr>
            <a:xfrm>
              <a:off x="4326343" y="3994328"/>
              <a:ext cx="28861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-&gt; Back</a:t>
              </a:r>
              <a:endParaRPr lang="zh-CN" alt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1480412" y="1658212"/>
            <a:ext cx="7767637" cy="4716462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绑定数据库一张表的</a:t>
            </a:r>
            <a:r>
              <a:rPr lang="en-US" altLang="zh-CN" sz="2400" dirty="0" smtClean="0"/>
              <a:t>Record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一个模型类对应数据库的一张表，属性对应表的字段。</a:t>
            </a:r>
            <a:endParaRPr lang="en-US" altLang="zh-CN" sz="24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表的外键直接与另一个</a:t>
            </a:r>
            <a:r>
              <a:rPr lang="en-US" altLang="zh-CN" sz="2400" dirty="0" smtClean="0"/>
              <a:t>Model</a:t>
            </a:r>
            <a:r>
              <a:rPr lang="zh-CN" altLang="en-US" sz="2400" dirty="0" smtClean="0"/>
              <a:t>关联，可以方便快速地读取关联数据。</a:t>
            </a:r>
            <a:endParaRPr lang="en-US" altLang="zh-CN" sz="24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24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971" y="3604949"/>
            <a:ext cx="3761905" cy="308571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6195" y="3602469"/>
            <a:ext cx="4228571" cy="2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21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80411" y="441854"/>
            <a:ext cx="5795599" cy="900369"/>
          </a:xfrm>
        </p:spPr>
        <p:txBody>
          <a:bodyPr/>
          <a:lstStyle/>
          <a:p>
            <a:pPr algn="l"/>
            <a:r>
              <a:rPr lang="en-US" altLang="zh-CN" dirty="0" smtClean="0"/>
              <a:t>Entity Framework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0126639" y="146568"/>
            <a:ext cx="1849200" cy="595084"/>
            <a:chOff x="4029892" y="3991429"/>
            <a:chExt cx="3517538" cy="595084"/>
          </a:xfrm>
        </p:grpSpPr>
        <p:sp>
          <p:nvSpPr>
            <p:cNvPr id="8" name="矩形 7">
              <a:hlinkClick r:id="rId2" action="ppaction://hlinksldjump"/>
            </p:cNvPr>
            <p:cNvSpPr/>
            <p:nvPr/>
          </p:nvSpPr>
          <p:spPr>
            <a:xfrm>
              <a:off x="4029892" y="3991429"/>
              <a:ext cx="3517538" cy="595084"/>
            </a:xfrm>
            <a:prstGeom prst="rect">
              <a:avLst/>
            </a:prstGeom>
            <a:solidFill>
              <a:srgbClr val="4F81BD"/>
            </a:solidFill>
            <a:ln w="28575">
              <a:solidFill>
                <a:srgbClr val="385D8A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hlinkClick r:id="rId2" action="ppaction://hlinksldjump"/>
            </p:cNvPr>
            <p:cNvSpPr txBox="1"/>
            <p:nvPr/>
          </p:nvSpPr>
          <p:spPr>
            <a:xfrm>
              <a:off x="4326343" y="3994328"/>
              <a:ext cx="28861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-&gt; Back</a:t>
              </a:r>
              <a:endParaRPr lang="zh-CN" alt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1480412" y="1658212"/>
            <a:ext cx="7767637" cy="4716462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数据库的封装层</a:t>
            </a:r>
            <a:endParaRPr lang="en-US" altLang="zh-CN" sz="28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对数据库的操作进行抽象，极大降低了对</a:t>
            </a:r>
            <a:r>
              <a:rPr lang="en-US" altLang="zh-CN" sz="2800" dirty="0" smtClean="0"/>
              <a:t>SQL</a:t>
            </a:r>
            <a:r>
              <a:rPr lang="zh-CN" altLang="en-US" sz="2800" dirty="0" smtClean="0"/>
              <a:t>脚本的需求。</a:t>
            </a:r>
            <a:endParaRPr lang="en-US" altLang="zh-CN" sz="28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因此，项目</a:t>
            </a:r>
            <a:r>
              <a:rPr lang="zh-CN" altLang="en-US" sz="2800" dirty="0"/>
              <a:t>结合</a:t>
            </a:r>
            <a:r>
              <a:rPr lang="en-US" altLang="zh-CN" sz="2800" dirty="0"/>
              <a:t>Entity </a:t>
            </a:r>
            <a:r>
              <a:rPr lang="en-US" altLang="zh-CN" sz="2800" dirty="0" smtClean="0"/>
              <a:t>Model</a:t>
            </a:r>
            <a:r>
              <a:rPr lang="zh-CN" altLang="en-US" sz="2800" dirty="0" smtClean="0"/>
              <a:t>，使用</a:t>
            </a:r>
            <a:r>
              <a:rPr lang="en-US" altLang="zh-CN" sz="2800" dirty="0" err="1" smtClean="0"/>
              <a:t>Json</a:t>
            </a:r>
            <a:r>
              <a:rPr lang="zh-CN" altLang="en-US" sz="2800" dirty="0" smtClean="0"/>
              <a:t>文件来存储初始化数据。</a:t>
            </a:r>
            <a:endParaRPr lang="en-US" altLang="zh-CN" sz="28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强类型数据交互自带参数检查</a:t>
            </a:r>
            <a:endParaRPr lang="en-US" altLang="zh-CN" sz="28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自动对涉及数据库的操作进行必要的检查与处理（如参数化），防止数据库相关安全攻击。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23186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80412" y="441854"/>
            <a:ext cx="3326719" cy="900369"/>
          </a:xfrm>
        </p:spPr>
        <p:txBody>
          <a:bodyPr/>
          <a:lstStyle/>
          <a:p>
            <a:pPr algn="l"/>
            <a:r>
              <a:rPr lang="en-US" altLang="zh-CN" dirty="0" err="1" smtClean="0"/>
              <a:t>Sql</a:t>
            </a:r>
            <a:r>
              <a:rPr lang="en-US" altLang="zh-CN" dirty="0" smtClean="0"/>
              <a:t> Server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0126639" y="146568"/>
            <a:ext cx="1849200" cy="595084"/>
            <a:chOff x="4029892" y="3991429"/>
            <a:chExt cx="3517538" cy="595084"/>
          </a:xfrm>
        </p:grpSpPr>
        <p:sp>
          <p:nvSpPr>
            <p:cNvPr id="8" name="矩形 7">
              <a:hlinkClick r:id="rId2" action="ppaction://hlinksldjump"/>
            </p:cNvPr>
            <p:cNvSpPr/>
            <p:nvPr/>
          </p:nvSpPr>
          <p:spPr>
            <a:xfrm>
              <a:off x="4029892" y="3991429"/>
              <a:ext cx="3517538" cy="595084"/>
            </a:xfrm>
            <a:prstGeom prst="rect">
              <a:avLst/>
            </a:prstGeom>
            <a:solidFill>
              <a:srgbClr val="4F81BD"/>
            </a:solidFill>
            <a:ln w="28575">
              <a:solidFill>
                <a:srgbClr val="385D8A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hlinkClick r:id="rId2" action="ppaction://hlinksldjump"/>
            </p:cNvPr>
            <p:cNvSpPr txBox="1"/>
            <p:nvPr/>
          </p:nvSpPr>
          <p:spPr>
            <a:xfrm>
              <a:off x="4326343" y="3994328"/>
              <a:ext cx="28861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-&gt; Back</a:t>
              </a:r>
              <a:endParaRPr lang="zh-CN" alt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1480412" y="1658212"/>
            <a:ext cx="7767637" cy="4716462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网站底层数据库</a:t>
            </a:r>
            <a:endParaRPr lang="en-US" altLang="zh-CN" sz="28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可以快速检索修改用户数据</a:t>
            </a:r>
            <a:endParaRPr lang="en-US" altLang="zh-CN" sz="28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结合</a:t>
            </a:r>
            <a:r>
              <a:rPr lang="en-US" altLang="zh-CN" sz="2800" dirty="0" smtClean="0"/>
              <a:t>Visual Studio</a:t>
            </a:r>
            <a:r>
              <a:rPr lang="zh-CN" altLang="en-US" sz="2800" dirty="0" smtClean="0"/>
              <a:t>，可以直接导出结构与数据的</a:t>
            </a:r>
            <a:r>
              <a:rPr lang="en-US" altLang="zh-CN" sz="2800" dirty="0" smtClean="0"/>
              <a:t>SQL</a:t>
            </a:r>
            <a:r>
              <a:rPr lang="zh-CN" altLang="en-US" sz="2800" dirty="0" smtClean="0"/>
              <a:t>脚本，及</a:t>
            </a:r>
            <a:r>
              <a:rPr lang="en-US" altLang="zh-CN" sz="2800" dirty="0" smtClean="0"/>
              <a:t>SQL</a:t>
            </a:r>
            <a:r>
              <a:rPr lang="zh-CN" altLang="en-US" sz="2800" dirty="0" smtClean="0"/>
              <a:t>脚本的导入</a:t>
            </a:r>
            <a:endParaRPr lang="en-US" altLang="zh-CN" sz="28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83" y="3917201"/>
            <a:ext cx="2276190" cy="18190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8224" y="3854980"/>
            <a:ext cx="3813886" cy="220762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8761" y="4271554"/>
            <a:ext cx="2995558" cy="158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86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7067" y="301413"/>
            <a:ext cx="5951824" cy="900370"/>
          </a:xfrm>
        </p:spPr>
        <p:txBody>
          <a:bodyPr/>
          <a:lstStyle/>
          <a:p>
            <a:pPr algn="l"/>
            <a:r>
              <a:rPr lang="zh-CN" altLang="en-US" dirty="0" smtClean="0"/>
              <a:t>后端设计</a:t>
            </a:r>
            <a:r>
              <a:rPr lang="en-US" altLang="zh-CN" dirty="0" smtClean="0"/>
              <a:t>·</a:t>
            </a:r>
            <a:r>
              <a:rPr lang="zh-CN" altLang="en-US" dirty="0"/>
              <a:t>注册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07067" y="1528355"/>
            <a:ext cx="7766936" cy="4558936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注册信息自动化验证：</a:t>
            </a:r>
            <a:endParaRPr lang="en-US" altLang="zh-CN" sz="2800" dirty="0" smtClean="0"/>
          </a:p>
          <a:p>
            <a:pPr algn="l"/>
            <a:r>
              <a:rPr lang="zh-CN" altLang="en-US" sz="20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    前端提交学生注册请求后，后端通过校</a:t>
            </a:r>
            <a:r>
              <a:rPr lang="en-US" altLang="zh-CN" sz="20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VPN</a:t>
            </a:r>
            <a:r>
              <a:rPr lang="zh-CN" altLang="en-US" sz="20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通道爬取该学生的课表，对学号、一卡通、姓名进行验证。</a:t>
            </a:r>
            <a:endParaRPr lang="en-US" altLang="zh-CN" sz="20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algn="l"/>
            <a:endParaRPr lang="en-US" altLang="zh-CN" sz="20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algn="l"/>
            <a:r>
              <a:rPr lang="en-US" altLang="zh-CN" sz="2000" dirty="0" smtClean="0">
                <a:latin typeface="Adobe Garamond Pro Bold" panose="02020702060506020403" pitchFamily="18" charset="0"/>
                <a:ea typeface="微软雅黑" panose="020B0503020204020204" pitchFamily="34" charset="-122"/>
              </a:rPr>
              <a:t>    </a:t>
            </a:r>
            <a:r>
              <a:rPr lang="zh-CN" altLang="en-US" sz="2000" dirty="0" smtClean="0">
                <a:latin typeface="Adobe Garamond Pro Bold" panose="02020702060506020403" pitchFamily="18" charset="0"/>
                <a:ea typeface="微软雅黑" panose="020B0503020204020204" pitchFamily="34" charset="-122"/>
              </a:rPr>
              <a:t>（爬的是</a:t>
            </a:r>
            <a:r>
              <a:rPr lang="en-US" altLang="zh-CN" sz="2000" dirty="0" smtClean="0">
                <a:latin typeface="Adobe Garamond Pro Bold" panose="02020702060506020403" pitchFamily="18" charset="0"/>
                <a:ea typeface="微软雅黑" panose="020B0503020204020204" pitchFamily="34" charset="-122"/>
              </a:rPr>
              <a:t>17-18-1</a:t>
            </a:r>
            <a:r>
              <a:rPr lang="zh-CN" altLang="en-US" sz="2000" dirty="0" smtClean="0">
                <a:latin typeface="Adobe Garamond Pro Bold" panose="02020702060506020403" pitchFamily="18" charset="0"/>
                <a:ea typeface="微软雅黑" panose="020B0503020204020204" pitchFamily="34" charset="-122"/>
              </a:rPr>
              <a:t>的课表，大一的同学在这个学期没有课，因此不涉及其他任何隐私信息）</a:t>
            </a:r>
            <a:endParaRPr lang="en-US" altLang="zh-CN" sz="2000" dirty="0" smtClean="0">
              <a:latin typeface="Adobe Garamond Pro Bold" panose="02020702060506020403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948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7067" y="301413"/>
            <a:ext cx="5951824" cy="900370"/>
          </a:xfrm>
        </p:spPr>
        <p:txBody>
          <a:bodyPr/>
          <a:lstStyle/>
          <a:p>
            <a:r>
              <a:rPr lang="zh-CN" altLang="en-US" dirty="0" smtClean="0"/>
              <a:t>后端设计</a:t>
            </a:r>
            <a:r>
              <a:rPr lang="en-US" altLang="zh-CN" dirty="0" smtClean="0"/>
              <a:t>·</a:t>
            </a:r>
            <a:r>
              <a:rPr lang="zh-CN" altLang="en-US" dirty="0" smtClean="0"/>
              <a:t>学生答题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07066" y="1528355"/>
            <a:ext cx="8681963" cy="4558936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随机性设计</a:t>
            </a:r>
            <a:endParaRPr lang="en-US" altLang="zh-CN" sz="2400" dirty="0"/>
          </a:p>
          <a:p>
            <a:pPr algn="l"/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   </a:t>
            </a:r>
            <a:r>
              <a:rPr lang="en-US" altLang="zh-CN" sz="20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sz="2000" dirty="0" err="1" smtClean="0">
                <a:latin typeface="等线 Light" panose="02010600030101010101" pitchFamily="2" charset="-122"/>
                <a:ea typeface="等线 Light" panose="02010600030101010101" pitchFamily="2" charset="-122"/>
              </a:rPr>
              <a:t>WebApp</a:t>
            </a:r>
            <a:r>
              <a:rPr lang="zh-CN" altLang="en-US" sz="20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启动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时</a:t>
            </a:r>
            <a:r>
              <a:rPr lang="zh-CN" altLang="en-US" sz="20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，生成一定数量的</a:t>
            </a:r>
            <a:r>
              <a:rPr lang="en-US" altLang="zh-CN" sz="20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30</a:t>
            </a:r>
            <a:r>
              <a:rPr lang="zh-CN" altLang="en-US" sz="20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个随机问题</a:t>
            </a:r>
            <a:r>
              <a:rPr lang="en-US" altLang="zh-CN" sz="20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ID</a:t>
            </a:r>
            <a:r>
              <a:rPr lang="zh-CN" altLang="en-US" sz="20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的种子。</a:t>
            </a:r>
            <a:endParaRPr lang="en-US" altLang="zh-CN" sz="20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algn="l"/>
            <a:r>
              <a:rPr lang="en-US" altLang="zh-CN" sz="20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    </a:t>
            </a:r>
            <a:r>
              <a:rPr lang="zh-CN" altLang="en-US" sz="20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用户登录时，随机出一个种子，按照种子从题库取题，形成随机试卷。</a:t>
            </a:r>
            <a:endParaRPr lang="en-US" altLang="zh-CN" sz="20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algn="l"/>
            <a:r>
              <a:rPr lang="zh-CN" altLang="en-US" sz="20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    刷新，死机等情况下，需要再登录并获取新的种子，即新取一份试卷答题。</a:t>
            </a:r>
            <a:endParaRPr lang="en-US" altLang="zh-CN" sz="20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持久化设计</a:t>
            </a:r>
            <a:endParaRPr lang="en-US" altLang="zh-CN" sz="2400" dirty="0" smtClean="0"/>
          </a:p>
          <a:p>
            <a:pPr algn="l"/>
            <a:r>
              <a:rPr lang="en-US" altLang="zh-CN" sz="2000" dirty="0" smtClean="0"/>
              <a:t>    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为提高性能，后端所有学生操作都在缓存上进行。</a:t>
            </a:r>
            <a:endParaRPr lang="en-US" altLang="zh-CN" sz="20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algn="l"/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    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每隔十分钟，</a:t>
            </a: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App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会另开一个线程，将缓存中的学生数据同步在数据库中。</a:t>
            </a:r>
            <a:endParaRPr lang="en-US" altLang="zh-CN" sz="20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详细信息保存</a:t>
            </a:r>
            <a:endParaRPr lang="en-US" altLang="zh-CN" sz="2400" dirty="0" smtClean="0"/>
          </a:p>
          <a:p>
            <a:pPr algn="l"/>
            <a:r>
              <a:rPr lang="en-US" altLang="zh-CN" sz="2000" dirty="0"/>
              <a:t> </a:t>
            </a:r>
            <a:r>
              <a:rPr lang="en-US" altLang="zh-CN" sz="2000" dirty="0" smtClean="0"/>
              <a:t>    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数据库用一种省内存的方法保存了足够多的学生答题信息，如</a:t>
            </a:r>
            <a:r>
              <a:rPr lang="zh-CN" altLang="en-US" sz="20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所有选择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，使得未来可以重新查询详细答题情况。</a:t>
            </a:r>
          </a:p>
        </p:txBody>
      </p:sp>
    </p:spTree>
    <p:extLst>
      <p:ext uri="{BB962C8B-B14F-4D97-AF65-F5344CB8AC3E}">
        <p14:creationId xmlns:p14="http://schemas.microsoft.com/office/powerpoint/2010/main" val="92636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7067" y="314476"/>
            <a:ext cx="6735596" cy="900370"/>
          </a:xfrm>
        </p:spPr>
        <p:txBody>
          <a:bodyPr/>
          <a:lstStyle/>
          <a:p>
            <a:pPr algn="l"/>
            <a:r>
              <a:rPr lang="zh-CN" altLang="en-US" dirty="0" smtClean="0"/>
              <a:t>后端设计</a:t>
            </a:r>
            <a:r>
              <a:rPr lang="en-US" altLang="zh-CN" dirty="0" smtClean="0"/>
              <a:t>·</a:t>
            </a:r>
            <a:r>
              <a:rPr lang="zh-CN" altLang="en-US" dirty="0" smtClean="0"/>
              <a:t>辅导员面板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07066" y="1528355"/>
            <a:ext cx="8002693" cy="4558936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院系分数概况更新机制</a:t>
            </a:r>
            <a:endParaRPr lang="en-US" altLang="zh-CN" sz="2400" dirty="0" smtClean="0"/>
          </a:p>
          <a:p>
            <a:pPr algn="l"/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    </a:t>
            </a:r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只在第一次生成时用所有学生数据计算，并存入缓存。</a:t>
            </a:r>
            <a:endParaRPr lang="en-US" altLang="zh-CN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algn="l"/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   </a:t>
            </a:r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此后，会在有学生交卷时进行局部快速更新，而不是重新生成。</a:t>
            </a:r>
            <a:endParaRPr lang="en-US" altLang="zh-CN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algn="l"/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   </a:t>
            </a:r>
            <a:r>
              <a:rPr lang="zh-CN" altLang="en-US" b="1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（这使得对数据库产生的数十次请求变成一次对缓存的请求）</a:t>
            </a:r>
            <a:endParaRPr lang="en-US" altLang="zh-CN" b="1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algn="l"/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   </a:t>
            </a:r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设计了防并发冲突措施。</a:t>
            </a:r>
            <a:endParaRPr lang="en-US" altLang="zh-CN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全校分数概况更新机制</a:t>
            </a:r>
            <a:endParaRPr lang="en-US" altLang="zh-CN" sz="2400" dirty="0" smtClean="0"/>
          </a:p>
          <a:p>
            <a:pPr algn="l"/>
            <a:r>
              <a:rPr lang="en-US" altLang="zh-CN" dirty="0" smtClean="0"/>
              <a:t>    </a:t>
            </a:r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全校分数在缓存中设置了十分钟的过期时间。</a:t>
            </a:r>
            <a:endParaRPr lang="en-US" altLang="zh-CN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algn="l"/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   </a:t>
            </a:r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十分钟后，全校信息销毁，重新生成一个。</a:t>
            </a:r>
            <a:endParaRPr lang="en-US" altLang="zh-CN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 dirty="0"/>
              <a:t>更新</a:t>
            </a:r>
            <a:r>
              <a:rPr lang="zh-CN" altLang="en-US" sz="2400" dirty="0" smtClean="0"/>
              <a:t>所使用的全部数据来自缓存</a:t>
            </a:r>
            <a:endParaRPr lang="zh-CN" altLang="en-US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168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393263" y="48168"/>
            <a:ext cx="4542356" cy="1025378"/>
          </a:xfrm>
        </p:spPr>
        <p:txBody>
          <a:bodyPr/>
          <a:lstStyle/>
          <a:p>
            <a:r>
              <a:rPr lang="zh-CN" altLang="en-US" dirty="0" smtClean="0"/>
              <a:t>架构介绍</a:t>
            </a:r>
            <a:endParaRPr lang="zh-CN" altLang="en-US" dirty="0"/>
          </a:p>
        </p:txBody>
      </p:sp>
      <p:grpSp>
        <p:nvGrpSpPr>
          <p:cNvPr id="129" name="组合 128"/>
          <p:cNvGrpSpPr/>
          <p:nvPr>
            <p:custDataLst>
              <p:custData r:id="rId1"/>
            </p:custDataLst>
          </p:nvPr>
        </p:nvGrpSpPr>
        <p:grpSpPr>
          <a:xfrm>
            <a:off x="1963716" y="1538545"/>
            <a:ext cx="4411684" cy="9619088"/>
            <a:chOff x="1963716" y="3138745"/>
            <a:chExt cx="4411684" cy="9619088"/>
          </a:xfrm>
        </p:grpSpPr>
        <p:grpSp>
          <p:nvGrpSpPr>
            <p:cNvPr id="78" name="组合 77"/>
            <p:cNvGrpSpPr/>
            <p:nvPr/>
          </p:nvGrpSpPr>
          <p:grpSpPr>
            <a:xfrm>
              <a:off x="2103849" y="7025446"/>
              <a:ext cx="4153987" cy="4027717"/>
              <a:chOff x="3735977" y="777964"/>
              <a:chExt cx="4153987" cy="4027717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3735977" y="777964"/>
                <a:ext cx="4153987" cy="4027717"/>
              </a:xfrm>
              <a:prstGeom prst="rect">
                <a:avLst/>
              </a:prstGeom>
              <a:solidFill>
                <a:srgbClr val="4F81BD"/>
              </a:solidFill>
              <a:ln w="28575">
                <a:solidFill>
                  <a:srgbClr val="385D8A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4298039" y="790601"/>
                <a:ext cx="3018971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600" dirty="0" smtClean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Unit of Work</a:t>
                </a:r>
                <a:endParaRPr lang="zh-CN" altLang="en-US" sz="26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81" name="组合 80"/>
            <p:cNvGrpSpPr/>
            <p:nvPr/>
          </p:nvGrpSpPr>
          <p:grpSpPr>
            <a:xfrm>
              <a:off x="2422074" y="10287400"/>
              <a:ext cx="3517538" cy="595084"/>
              <a:chOff x="4029892" y="3991429"/>
              <a:chExt cx="3517538" cy="595084"/>
            </a:xfrm>
          </p:grpSpPr>
          <p:sp>
            <p:nvSpPr>
              <p:cNvPr id="82" name="矩形 81">
                <a:hlinkClick r:id="rId3" action="ppaction://hlinksldjump"/>
              </p:cNvPr>
              <p:cNvSpPr/>
              <p:nvPr/>
            </p:nvSpPr>
            <p:spPr>
              <a:xfrm>
                <a:off x="4029892" y="3991429"/>
                <a:ext cx="3517538" cy="595084"/>
              </a:xfrm>
              <a:prstGeom prst="rect">
                <a:avLst/>
              </a:prstGeom>
              <a:solidFill>
                <a:srgbClr val="4F81BD"/>
              </a:solidFill>
              <a:ln w="28575">
                <a:solidFill>
                  <a:srgbClr val="385D8A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文本框 82">
                <a:hlinkClick r:id="rId3" action="ppaction://hlinksldjump"/>
              </p:cNvPr>
              <p:cNvSpPr txBox="1"/>
              <p:nvPr/>
            </p:nvSpPr>
            <p:spPr>
              <a:xfrm>
                <a:off x="4326344" y="4076216"/>
                <a:ext cx="28861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Entity Framework Core</a:t>
                </a:r>
                <a:endParaRPr lang="zh-CN" alt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2422074" y="7686840"/>
              <a:ext cx="1456508" cy="453572"/>
              <a:chOff x="4131492" y="1362529"/>
              <a:chExt cx="1456508" cy="453572"/>
            </a:xfrm>
          </p:grpSpPr>
          <p:sp>
            <p:nvSpPr>
              <p:cNvPr id="85" name="矩形 84">
                <a:hlinkClick r:id="rId4" action="ppaction://hlinksldjump"/>
              </p:cNvPr>
              <p:cNvSpPr/>
              <p:nvPr/>
            </p:nvSpPr>
            <p:spPr>
              <a:xfrm>
                <a:off x="4131492" y="1362529"/>
                <a:ext cx="1456508" cy="453572"/>
              </a:xfrm>
              <a:prstGeom prst="rect">
                <a:avLst/>
              </a:prstGeom>
              <a:solidFill>
                <a:srgbClr val="4F81BD"/>
              </a:solidFill>
              <a:ln w="28575">
                <a:solidFill>
                  <a:srgbClr val="385D8A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文本框 85">
                <a:hlinkClick r:id="rId4" action="ppaction://hlinksldjump"/>
              </p:cNvPr>
              <p:cNvSpPr txBox="1"/>
              <p:nvPr/>
            </p:nvSpPr>
            <p:spPr>
              <a:xfrm>
                <a:off x="4190744" y="1373333"/>
                <a:ext cx="13337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Repository</a:t>
                </a:r>
                <a:endParaRPr lang="zh-CN" alt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87" name="组合 86"/>
            <p:cNvGrpSpPr/>
            <p:nvPr/>
          </p:nvGrpSpPr>
          <p:grpSpPr>
            <a:xfrm>
              <a:off x="4483104" y="7686840"/>
              <a:ext cx="1456508" cy="453572"/>
              <a:chOff x="4131492" y="1362529"/>
              <a:chExt cx="1456508" cy="453572"/>
            </a:xfrm>
          </p:grpSpPr>
          <p:sp>
            <p:nvSpPr>
              <p:cNvPr id="88" name="矩形 87">
                <a:hlinkClick r:id="rId4" action="ppaction://hlinksldjump"/>
              </p:cNvPr>
              <p:cNvSpPr/>
              <p:nvPr/>
            </p:nvSpPr>
            <p:spPr>
              <a:xfrm>
                <a:off x="4131492" y="1362529"/>
                <a:ext cx="1456508" cy="453572"/>
              </a:xfrm>
              <a:prstGeom prst="rect">
                <a:avLst/>
              </a:prstGeom>
              <a:solidFill>
                <a:srgbClr val="4F81BD"/>
              </a:solidFill>
              <a:ln w="28575">
                <a:solidFill>
                  <a:srgbClr val="385D8A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文本框 88">
                <a:hlinkClick r:id="rId4" action="ppaction://hlinksldjump"/>
              </p:cNvPr>
              <p:cNvSpPr txBox="1"/>
              <p:nvPr/>
            </p:nvSpPr>
            <p:spPr>
              <a:xfrm>
                <a:off x="4190744" y="1373333"/>
                <a:ext cx="13337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Repository</a:t>
                </a:r>
                <a:endParaRPr lang="zh-CN" alt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0" name="组合 89"/>
            <p:cNvGrpSpPr/>
            <p:nvPr/>
          </p:nvGrpSpPr>
          <p:grpSpPr>
            <a:xfrm>
              <a:off x="3455124" y="8915800"/>
              <a:ext cx="2509888" cy="595084"/>
              <a:chOff x="4029892" y="3991429"/>
              <a:chExt cx="3517538" cy="595084"/>
            </a:xfrm>
          </p:grpSpPr>
          <p:sp>
            <p:nvSpPr>
              <p:cNvPr id="91" name="矩形 90">
                <a:hlinkClick r:id="rId5" action="ppaction://hlinksldjump"/>
              </p:cNvPr>
              <p:cNvSpPr/>
              <p:nvPr/>
            </p:nvSpPr>
            <p:spPr>
              <a:xfrm>
                <a:off x="4029892" y="3991429"/>
                <a:ext cx="3517538" cy="595084"/>
              </a:xfrm>
              <a:prstGeom prst="rect">
                <a:avLst/>
              </a:prstGeom>
              <a:solidFill>
                <a:srgbClr val="4F81BD"/>
              </a:solidFill>
              <a:ln w="28575">
                <a:solidFill>
                  <a:srgbClr val="385D8A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文本框 91">
                <a:hlinkClick r:id="rId5" action="ppaction://hlinksldjump"/>
              </p:cNvPr>
              <p:cNvSpPr txBox="1"/>
              <p:nvPr/>
            </p:nvSpPr>
            <p:spPr>
              <a:xfrm>
                <a:off x="4326344" y="4076216"/>
                <a:ext cx="28861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Redis Cache</a:t>
                </a:r>
                <a:endParaRPr lang="zh-CN" alt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93" name="直接箭头连接符 92"/>
            <p:cNvCxnSpPr/>
            <p:nvPr/>
          </p:nvCxnSpPr>
          <p:spPr>
            <a:xfrm>
              <a:off x="4292084" y="9506531"/>
              <a:ext cx="0" cy="765629"/>
            </a:xfrm>
            <a:prstGeom prst="straightConnector1">
              <a:avLst/>
            </a:prstGeom>
            <a:ln w="38100" cap="flat" cmpd="sng" algn="ctr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arrow" w="sm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/>
            <p:nvPr/>
          </p:nvCxnSpPr>
          <p:spPr>
            <a:xfrm flipV="1">
              <a:off x="5206193" y="9518256"/>
              <a:ext cx="0" cy="765629"/>
            </a:xfrm>
            <a:prstGeom prst="straightConnector1">
              <a:avLst/>
            </a:prstGeom>
            <a:ln w="38100" cap="flat" cmpd="sng" algn="ctr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arrow" w="sm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/>
            <p:nvPr/>
          </p:nvCxnSpPr>
          <p:spPr>
            <a:xfrm flipV="1">
              <a:off x="3009585" y="8140412"/>
              <a:ext cx="0" cy="2143473"/>
            </a:xfrm>
            <a:prstGeom prst="straightConnector1">
              <a:avLst/>
            </a:prstGeom>
            <a:ln w="38100" cap="flat" cmpd="sng" algn="ctr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arrow" w="sm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/>
            <p:nvPr/>
          </p:nvCxnSpPr>
          <p:spPr>
            <a:xfrm flipV="1">
              <a:off x="5318736" y="8140412"/>
              <a:ext cx="0" cy="765629"/>
            </a:xfrm>
            <a:prstGeom prst="straightConnector1">
              <a:avLst/>
            </a:prstGeom>
            <a:ln w="38100" cap="flat" cmpd="sng" algn="ctr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arrow" w="sm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/>
            <p:nvPr/>
          </p:nvCxnSpPr>
          <p:spPr>
            <a:xfrm>
              <a:off x="5104507" y="8148508"/>
              <a:ext cx="0" cy="765629"/>
            </a:xfrm>
            <a:prstGeom prst="straightConnector1">
              <a:avLst/>
            </a:prstGeom>
            <a:ln w="38100" cap="flat" cmpd="sng" algn="ctr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arrow" w="sm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/>
            <p:nvPr/>
          </p:nvCxnSpPr>
          <p:spPr>
            <a:xfrm flipV="1">
              <a:off x="3752820" y="8138067"/>
              <a:ext cx="0" cy="765629"/>
            </a:xfrm>
            <a:prstGeom prst="straightConnector1">
              <a:avLst/>
            </a:prstGeom>
            <a:ln w="38100" cap="flat" cmpd="sng" algn="ctr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arrow" w="sm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/>
            <p:nvPr/>
          </p:nvCxnSpPr>
          <p:spPr>
            <a:xfrm>
              <a:off x="3591900" y="8148508"/>
              <a:ext cx="0" cy="765629"/>
            </a:xfrm>
            <a:prstGeom prst="straightConnector1">
              <a:avLst/>
            </a:prstGeom>
            <a:ln w="38100" cap="flat" cmpd="sng" algn="ctr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arrow" w="sm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/>
            <p:nvPr/>
          </p:nvCxnSpPr>
          <p:spPr>
            <a:xfrm>
              <a:off x="3015715" y="5474383"/>
              <a:ext cx="0" cy="1536996"/>
            </a:xfrm>
            <a:prstGeom prst="straightConnector1">
              <a:avLst/>
            </a:prstGeom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 w="sm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/>
            <p:nvPr/>
          </p:nvCxnSpPr>
          <p:spPr>
            <a:xfrm flipV="1">
              <a:off x="3255965" y="5474383"/>
              <a:ext cx="0" cy="1549632"/>
            </a:xfrm>
            <a:prstGeom prst="straightConnector1">
              <a:avLst/>
            </a:prstGeom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 w="sm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2" name="矩形 101">
              <a:hlinkClick r:id="rId6" action="ppaction://hlinksldjump"/>
            </p:cNvPr>
            <p:cNvSpPr/>
            <p:nvPr/>
          </p:nvSpPr>
          <p:spPr>
            <a:xfrm>
              <a:off x="2090058" y="4853245"/>
              <a:ext cx="4153987" cy="621138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03" name="文本框 102">
              <a:hlinkClick r:id="rId6" action="ppaction://hlinksldjump"/>
            </p:cNvPr>
            <p:cNvSpPr txBox="1"/>
            <p:nvPr/>
          </p:nvSpPr>
          <p:spPr>
            <a:xfrm>
              <a:off x="2422074" y="4973302"/>
              <a:ext cx="34540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</a:rPr>
                <a:t>Controllers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cxnSp>
          <p:nvCxnSpPr>
            <p:cNvPr id="104" name="直接箭头连接符 103"/>
            <p:cNvCxnSpPr/>
            <p:nvPr/>
          </p:nvCxnSpPr>
          <p:spPr>
            <a:xfrm>
              <a:off x="4735659" y="6493040"/>
              <a:ext cx="0" cy="525599"/>
            </a:xfrm>
            <a:prstGeom prst="straightConnector1">
              <a:avLst/>
            </a:prstGeom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 w="sm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/>
            <p:nvPr/>
          </p:nvCxnSpPr>
          <p:spPr>
            <a:xfrm flipV="1">
              <a:off x="5160158" y="6493040"/>
              <a:ext cx="0" cy="523717"/>
            </a:xfrm>
            <a:prstGeom prst="straightConnector1">
              <a:avLst/>
            </a:prstGeom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 w="sm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106" name="组合 105"/>
            <p:cNvGrpSpPr/>
            <p:nvPr/>
          </p:nvGrpSpPr>
          <p:grpSpPr>
            <a:xfrm>
              <a:off x="4194627" y="5985359"/>
              <a:ext cx="1578067" cy="507681"/>
              <a:chOff x="4131492" y="1362529"/>
              <a:chExt cx="1456508" cy="453572"/>
            </a:xfrm>
          </p:grpSpPr>
          <p:sp>
            <p:nvSpPr>
              <p:cNvPr id="107" name="矩形 106">
                <a:hlinkClick r:id="rId7" action="ppaction://hlinksldjump"/>
              </p:cNvPr>
              <p:cNvSpPr/>
              <p:nvPr/>
            </p:nvSpPr>
            <p:spPr>
              <a:xfrm>
                <a:off x="4131492" y="1362529"/>
                <a:ext cx="1456508" cy="453572"/>
              </a:xfrm>
              <a:prstGeom prst="rect">
                <a:avLst/>
              </a:prstGeom>
              <a:solidFill>
                <a:srgbClr val="FFC000"/>
              </a:solidFill>
              <a:ln w="28575"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文本框 107">
                <a:hlinkClick r:id="rId7" action="ppaction://hlinksldjump"/>
              </p:cNvPr>
              <p:cNvSpPr txBox="1"/>
              <p:nvPr/>
            </p:nvSpPr>
            <p:spPr>
              <a:xfrm>
                <a:off x="4190744" y="1373333"/>
                <a:ext cx="1333756" cy="41246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 smtClean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Services</a:t>
                </a:r>
                <a:endParaRPr lang="zh-CN" altLang="en-US" sz="2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109" name="直接箭头连接符 108"/>
            <p:cNvCxnSpPr/>
            <p:nvPr/>
          </p:nvCxnSpPr>
          <p:spPr>
            <a:xfrm>
              <a:off x="4728401" y="5469785"/>
              <a:ext cx="0" cy="525599"/>
            </a:xfrm>
            <a:prstGeom prst="straightConnector1">
              <a:avLst/>
            </a:prstGeom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 w="sm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/>
            <p:nvPr/>
          </p:nvCxnSpPr>
          <p:spPr>
            <a:xfrm flipV="1">
              <a:off x="5167416" y="5498811"/>
              <a:ext cx="0" cy="523717"/>
            </a:xfrm>
            <a:prstGeom prst="straightConnector1">
              <a:avLst/>
            </a:prstGeom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 w="sm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11" name="矩形 110">
              <a:hlinkClick r:id="rId8" action="ppaction://hlinksldjump"/>
            </p:cNvPr>
            <p:cNvSpPr/>
            <p:nvPr/>
          </p:nvSpPr>
          <p:spPr>
            <a:xfrm>
              <a:off x="2090058" y="12136695"/>
              <a:ext cx="4153987" cy="621138"/>
            </a:xfrm>
            <a:prstGeom prst="rect">
              <a:avLst/>
            </a:prstGeom>
            <a:solidFill>
              <a:srgbClr val="90C226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12" name="文本框 111">
              <a:hlinkClick r:id="rId8" action="ppaction://hlinksldjump"/>
            </p:cNvPr>
            <p:cNvSpPr txBox="1"/>
            <p:nvPr/>
          </p:nvSpPr>
          <p:spPr>
            <a:xfrm>
              <a:off x="3455124" y="12249898"/>
              <a:ext cx="14383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SQL Server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cxnSp>
          <p:nvCxnSpPr>
            <p:cNvPr id="113" name="直接箭头连接符 112"/>
            <p:cNvCxnSpPr/>
            <p:nvPr/>
          </p:nvCxnSpPr>
          <p:spPr>
            <a:xfrm>
              <a:off x="2993172" y="11051107"/>
              <a:ext cx="0" cy="1071521"/>
            </a:xfrm>
            <a:prstGeom prst="straightConnector1">
              <a:avLst/>
            </a:prstGeom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 w="sm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4" name="直接箭头连接符 113"/>
            <p:cNvCxnSpPr/>
            <p:nvPr/>
          </p:nvCxnSpPr>
          <p:spPr>
            <a:xfrm flipV="1">
              <a:off x="5326065" y="11051107"/>
              <a:ext cx="0" cy="1097311"/>
            </a:xfrm>
            <a:prstGeom prst="straightConnector1">
              <a:avLst/>
            </a:prstGeom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 w="sm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5" name="直接箭头连接符 114"/>
            <p:cNvCxnSpPr/>
            <p:nvPr/>
          </p:nvCxnSpPr>
          <p:spPr>
            <a:xfrm>
              <a:off x="3014944" y="3772187"/>
              <a:ext cx="0" cy="1071521"/>
            </a:xfrm>
            <a:prstGeom prst="straightConnector1">
              <a:avLst/>
            </a:prstGeom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 w="sm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6" name="直接箭头连接符 115"/>
            <p:cNvCxnSpPr/>
            <p:nvPr/>
          </p:nvCxnSpPr>
          <p:spPr>
            <a:xfrm flipV="1">
              <a:off x="5167416" y="3746787"/>
              <a:ext cx="0" cy="1097311"/>
            </a:xfrm>
            <a:prstGeom prst="straightConnector1">
              <a:avLst/>
            </a:prstGeom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 w="sm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17" name="矩形 116"/>
            <p:cNvSpPr/>
            <p:nvPr/>
          </p:nvSpPr>
          <p:spPr>
            <a:xfrm>
              <a:off x="2090058" y="3138745"/>
              <a:ext cx="4153987" cy="62113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19" name="直接连接符 118"/>
            <p:cNvCxnSpPr/>
            <p:nvPr/>
          </p:nvCxnSpPr>
          <p:spPr>
            <a:xfrm flipV="1">
              <a:off x="2090058" y="4297680"/>
              <a:ext cx="4167778" cy="762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4" name="文本框 123"/>
            <p:cNvSpPr txBox="1"/>
            <p:nvPr/>
          </p:nvSpPr>
          <p:spPr>
            <a:xfrm>
              <a:off x="1963716" y="3962400"/>
              <a:ext cx="7802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华康少女文字W5(P)" panose="040F0500000000000000" pitchFamily="82" charset="-122"/>
                  <a:ea typeface="华康少女文字W5(P)" panose="040F0500000000000000" pitchFamily="82" charset="-122"/>
                </a:rPr>
                <a:t>前端</a:t>
              </a:r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5716566" y="4311650"/>
              <a:ext cx="6588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华康少女文字W5(P)" panose="040F0500000000000000" pitchFamily="82" charset="-122"/>
                  <a:ea typeface="华康少女文字W5(P)" panose="040F0500000000000000" pitchFamily="82" charset="-122"/>
                </a:rPr>
                <a:t>后端</a:t>
              </a:r>
              <a:endParaRPr lang="zh-CN" altLang="en-US" dirty="0">
                <a:latin typeface="华康少女文字W5(P)" panose="040F0500000000000000" pitchFamily="82" charset="-122"/>
                <a:ea typeface="华康少女文字W5(P)" panose="040F0500000000000000" pitchFamily="82" charset="-122"/>
              </a:endParaRPr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2260600" y="3226463"/>
              <a:ext cx="3822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HTML +  CSS + JavaScript</a:t>
              </a:r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3021114" y="4023955"/>
              <a:ext cx="14619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Request</a:t>
              </a:r>
              <a:endParaRPr lang="zh-CN" altLang="en-US" sz="1400" dirty="0"/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4292084" y="4244935"/>
              <a:ext cx="9691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Response</a:t>
              </a:r>
              <a:endParaRPr lang="zh-CN" altLang="en-US" sz="1400" dirty="0"/>
            </a:p>
          </p:txBody>
        </p:sp>
      </p:grpSp>
      <p:sp>
        <p:nvSpPr>
          <p:cNvPr id="130" name="文本框 129"/>
          <p:cNvSpPr txBox="1"/>
          <p:nvPr/>
        </p:nvSpPr>
        <p:spPr>
          <a:xfrm>
            <a:off x="6884652" y="2860945"/>
            <a:ext cx="2461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数据模型：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3" name="组合 142"/>
          <p:cNvGrpSpPr/>
          <p:nvPr/>
        </p:nvGrpSpPr>
        <p:grpSpPr>
          <a:xfrm>
            <a:off x="7540334" y="3435684"/>
            <a:ext cx="2279153" cy="595084"/>
            <a:chOff x="4029892" y="3991429"/>
            <a:chExt cx="3517538" cy="595084"/>
          </a:xfrm>
        </p:grpSpPr>
        <p:sp>
          <p:nvSpPr>
            <p:cNvPr id="144" name="矩形 143">
              <a:hlinkClick r:id="rId9" action="ppaction://hlinksldjump"/>
            </p:cNvPr>
            <p:cNvSpPr/>
            <p:nvPr/>
          </p:nvSpPr>
          <p:spPr>
            <a:xfrm>
              <a:off x="4029892" y="3991429"/>
              <a:ext cx="3517538" cy="595084"/>
            </a:xfrm>
            <a:prstGeom prst="rect">
              <a:avLst/>
            </a:prstGeom>
            <a:solidFill>
              <a:srgbClr val="4F81BD"/>
            </a:solidFill>
            <a:ln w="28575">
              <a:solidFill>
                <a:srgbClr val="385D8A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文本框 144">
              <a:hlinkClick r:id="rId9" action="ppaction://hlinksldjump"/>
            </p:cNvPr>
            <p:cNvSpPr txBox="1"/>
            <p:nvPr/>
          </p:nvSpPr>
          <p:spPr>
            <a:xfrm>
              <a:off x="4326343" y="4076216"/>
              <a:ext cx="28861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Entity Model</a:t>
              </a:r>
              <a:endParaRPr lang="zh-CN" alt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4" name="组合 133"/>
          <p:cNvGrpSpPr/>
          <p:nvPr/>
        </p:nvGrpSpPr>
        <p:grpSpPr>
          <a:xfrm>
            <a:off x="7540334" y="3435684"/>
            <a:ext cx="2276880" cy="595084"/>
            <a:chOff x="4285159" y="2269219"/>
            <a:chExt cx="3517538" cy="595084"/>
          </a:xfrm>
        </p:grpSpPr>
        <p:sp>
          <p:nvSpPr>
            <p:cNvPr id="135" name="矩形 134">
              <a:hlinkClick r:id="rId10" action="ppaction://hlinksldjump"/>
            </p:cNvPr>
            <p:cNvSpPr/>
            <p:nvPr/>
          </p:nvSpPr>
          <p:spPr>
            <a:xfrm>
              <a:off x="4285159" y="2269219"/>
              <a:ext cx="3517538" cy="595084"/>
            </a:xfrm>
            <a:prstGeom prst="rect">
              <a:avLst/>
            </a:prstGeom>
            <a:solidFill>
              <a:srgbClr val="4F81BD"/>
            </a:solidFill>
            <a:ln w="28575">
              <a:solidFill>
                <a:srgbClr val="385D8A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文本框 135">
              <a:hlinkClick r:id="rId10" action="ppaction://hlinksldjump"/>
            </p:cNvPr>
            <p:cNvSpPr txBox="1"/>
            <p:nvPr/>
          </p:nvSpPr>
          <p:spPr>
            <a:xfrm>
              <a:off x="4581611" y="2354006"/>
              <a:ext cx="28861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View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Model</a:t>
              </a:r>
              <a:endParaRPr lang="zh-CN" alt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791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2.96296E-6 L 2.91667E-6 -0.4409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0.44097 L 2.91667E-6 -0.720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23741" y="131597"/>
            <a:ext cx="1628019" cy="939557"/>
          </a:xfrm>
        </p:spPr>
        <p:txBody>
          <a:bodyPr/>
          <a:lstStyle/>
          <a:p>
            <a:r>
              <a:rPr lang="zh-CN" altLang="en-US" dirty="0" smtClean="0"/>
              <a:t>性能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07067" y="1293223"/>
            <a:ext cx="7766936" cy="4741817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编译型语言</a:t>
            </a:r>
            <a:endParaRPr lang="en-US" altLang="zh-CN" sz="28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细致的缓存层设计</a:t>
            </a:r>
            <a:endParaRPr lang="en-US" altLang="zh-CN" sz="28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HTTP</a:t>
            </a:r>
            <a:r>
              <a:rPr lang="zh-CN" altLang="en-US" sz="2800" dirty="0" smtClean="0"/>
              <a:t>响应缓存：</a:t>
            </a:r>
            <a:endParaRPr lang="en-US" altLang="zh-CN" sz="2800" dirty="0" smtClean="0"/>
          </a:p>
          <a:p>
            <a:pPr algn="l"/>
            <a:r>
              <a:rPr lang="en-US" altLang="zh-CN" sz="2800" dirty="0" smtClean="0"/>
              <a:t>   </a:t>
            </a:r>
            <a:r>
              <a:rPr lang="zh-CN" altLang="en-US" sz="24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缓存问题</a:t>
            </a:r>
            <a:r>
              <a:rPr lang="en-US" altLang="zh-CN" sz="24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+</a:t>
            </a:r>
            <a:r>
              <a:rPr lang="zh-CN" altLang="en-US" sz="24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辅导员概况</a:t>
            </a:r>
            <a:endParaRPr lang="en-US" altLang="zh-CN" sz="24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378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23741" y="131597"/>
            <a:ext cx="1628019" cy="939557"/>
          </a:xfrm>
        </p:spPr>
        <p:txBody>
          <a:bodyPr/>
          <a:lstStyle/>
          <a:p>
            <a:r>
              <a:rPr lang="zh-CN" altLang="en-US" dirty="0" smtClean="0"/>
              <a:t>安全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07067" y="1293223"/>
            <a:ext cx="7766936" cy="4741817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全站使用</a:t>
            </a:r>
            <a:r>
              <a:rPr lang="en-US" altLang="zh-CN" sz="2800" dirty="0" smtClean="0"/>
              <a:t>HTTPS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用户鉴权</a:t>
            </a:r>
            <a:endParaRPr lang="en-US" altLang="zh-CN" sz="28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验证所有非可信输入：</a:t>
            </a:r>
            <a:endParaRPr lang="en-US" altLang="zh-CN" sz="2800" dirty="0" smtClean="0"/>
          </a:p>
          <a:p>
            <a:pPr algn="l"/>
            <a:r>
              <a:rPr lang="en-US" altLang="zh-CN" sz="2800" dirty="0"/>
              <a:t> </a:t>
            </a:r>
            <a:r>
              <a:rPr lang="en-US" altLang="zh-CN" sz="2800" dirty="0" smtClean="0"/>
              <a:t>  </a:t>
            </a:r>
            <a:r>
              <a:rPr lang="zh-CN" altLang="en-US" sz="24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模型绑定</a:t>
            </a:r>
            <a:r>
              <a:rPr lang="en-US" altLang="zh-CN" sz="24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+</a:t>
            </a:r>
            <a:r>
              <a:rPr lang="zh-CN" altLang="en-US" sz="24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业务逻辑检验</a:t>
            </a:r>
            <a:endParaRPr lang="en-US" altLang="zh-CN" sz="24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防止</a:t>
            </a:r>
            <a:r>
              <a:rPr lang="en-US" altLang="zh-CN" sz="2800" dirty="0" smtClean="0"/>
              <a:t>SQL</a:t>
            </a:r>
            <a:r>
              <a:rPr lang="zh-CN" altLang="en-US" sz="2800" dirty="0" smtClean="0"/>
              <a:t>注入：</a:t>
            </a:r>
            <a:endParaRPr lang="en-US" altLang="zh-CN" sz="2800" dirty="0" smtClean="0"/>
          </a:p>
          <a:p>
            <a:pPr algn="l"/>
            <a:r>
              <a:rPr lang="en-US" altLang="zh-CN" sz="2800" dirty="0" smtClean="0"/>
              <a:t>   </a:t>
            </a:r>
            <a:r>
              <a:rPr lang="zh-CN" altLang="en-US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验证输入</a:t>
            </a:r>
            <a:r>
              <a:rPr lang="en-US" altLang="zh-CN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+</a:t>
            </a:r>
            <a:r>
              <a:rPr lang="zh-CN" altLang="en-US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参数化</a:t>
            </a:r>
            <a:endParaRPr lang="en-US" altLang="zh-CN" sz="24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防止</a:t>
            </a:r>
            <a:r>
              <a:rPr lang="en-US" altLang="zh-CN" sz="2800" dirty="0" smtClean="0"/>
              <a:t>CSRF</a:t>
            </a:r>
            <a:r>
              <a:rPr lang="zh-CN" altLang="en-US" sz="2800" dirty="0" smtClean="0"/>
              <a:t>攻击：</a:t>
            </a:r>
            <a:endParaRPr lang="en-US" altLang="zh-CN" sz="2800" dirty="0" smtClean="0"/>
          </a:p>
          <a:p>
            <a:pPr algn="l"/>
            <a:r>
              <a:rPr lang="en-US" altLang="zh-CN" sz="2800" dirty="0" smtClean="0"/>
              <a:t>   </a:t>
            </a:r>
            <a:r>
              <a:rPr lang="zh-CN" altLang="en-US" sz="24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所有</a:t>
            </a:r>
            <a:r>
              <a:rPr lang="en-US" altLang="zh-CN" sz="24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HTTP</a:t>
            </a:r>
            <a:r>
              <a:rPr lang="zh-CN" altLang="en-US" sz="24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请求附加</a:t>
            </a:r>
            <a:r>
              <a:rPr lang="zh-CN" altLang="en-US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防伪</a:t>
            </a:r>
            <a:r>
              <a:rPr lang="en-US" altLang="zh-CN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TOKEN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其他：</a:t>
            </a:r>
            <a:r>
              <a:rPr lang="en-US" altLang="zh-CN" sz="2800" dirty="0" smtClean="0"/>
              <a:t>CSS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CORS</a:t>
            </a:r>
          </a:p>
        </p:txBody>
      </p:sp>
    </p:spTree>
    <p:extLst>
      <p:ext uri="{BB962C8B-B14F-4D97-AF65-F5344CB8AC3E}">
        <p14:creationId xmlns:p14="http://schemas.microsoft.com/office/powerpoint/2010/main" val="213650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23741" y="131597"/>
            <a:ext cx="3038808" cy="939557"/>
          </a:xfrm>
        </p:spPr>
        <p:txBody>
          <a:bodyPr/>
          <a:lstStyle/>
          <a:p>
            <a:r>
              <a:rPr lang="zh-CN" altLang="en-US" dirty="0"/>
              <a:t>独立</a:t>
            </a:r>
            <a:r>
              <a:rPr lang="zh-CN" altLang="en-US" dirty="0" smtClean="0"/>
              <a:t>功能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07067" y="1293223"/>
            <a:ext cx="7766936" cy="4741817"/>
          </a:xfrm>
        </p:spPr>
        <p:txBody>
          <a:bodyPr/>
          <a:lstStyle/>
          <a:p>
            <a:pPr algn="l"/>
            <a:r>
              <a:rPr lang="en-US" altLang="zh-CN" sz="2400" dirty="0" smtClean="0"/>
              <a:t>Web</a:t>
            </a:r>
            <a:r>
              <a:rPr lang="zh-CN" altLang="en-US" sz="2400" dirty="0" smtClean="0"/>
              <a:t>应用还附带了一些独立功能，</a:t>
            </a:r>
            <a:r>
              <a:rPr lang="zh-CN" altLang="en-US" sz="2400" dirty="0"/>
              <a:t>可作为控制台程序使用</a:t>
            </a:r>
            <a:r>
              <a:rPr lang="zh-CN" altLang="en-US" sz="2400" dirty="0" smtClean="0"/>
              <a:t>，如图：</a:t>
            </a:r>
            <a:endParaRPr lang="en-US" altLang="zh-CN" sz="2400" dirty="0" smtClean="0"/>
          </a:p>
          <a:p>
            <a:pPr algn="l"/>
            <a:endParaRPr lang="en-US" altLang="zh-CN" dirty="0" smtClean="0"/>
          </a:p>
          <a:p>
            <a:pPr algn="l"/>
            <a:endParaRPr lang="en-US" altLang="zh-CN" dirty="0"/>
          </a:p>
          <a:p>
            <a:pPr algn="l"/>
            <a:endParaRPr lang="en-US" altLang="zh-CN" dirty="0" smtClean="0"/>
          </a:p>
          <a:p>
            <a:pPr algn="l"/>
            <a:endParaRPr lang="en-US" altLang="zh-CN" dirty="0"/>
          </a:p>
          <a:p>
            <a:pPr algn="l"/>
            <a:endParaRPr lang="en-US" altLang="zh-CN" dirty="0" smtClean="0"/>
          </a:p>
          <a:p>
            <a:pPr algn="l"/>
            <a:r>
              <a:rPr lang="zh-CN" altLang="en-US" sz="2400" dirty="0" smtClean="0"/>
              <a:t>更多的文档解析功能也可以此为平台，根据需要添加。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10" y="2327978"/>
            <a:ext cx="8215649" cy="164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44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df26da1b-ee83-4439-a837-a2cd67eff83a" Revision="1" Stencil="System.MyShapes" StencilVersion="1.0"/>
</Control>
</file>

<file path=customXml/itemProps1.xml><?xml version="1.0" encoding="utf-8"?>
<ds:datastoreItem xmlns:ds="http://schemas.openxmlformats.org/officeDocument/2006/customXml" ds:itemID="{F266E550-E21A-4C4B-8F27-2087CB2E27A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806</TotalTime>
  <Words>1068</Words>
  <Application>Microsoft Office PowerPoint</Application>
  <PresentationFormat>宽屏</PresentationFormat>
  <Paragraphs>172</Paragraphs>
  <Slides>23</Slides>
  <Notes>0</Notes>
  <HiddenSlides>8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方正姚体</vt:lpstr>
      <vt:lpstr>华康少女文字W5(P)</vt:lpstr>
      <vt:lpstr>Calibri</vt:lpstr>
      <vt:lpstr>等线 Light</vt:lpstr>
      <vt:lpstr>Adobe Garamond Pro Bold</vt:lpstr>
      <vt:lpstr>Arial</vt:lpstr>
      <vt:lpstr>微软雅黑</vt:lpstr>
      <vt:lpstr>华文新魏</vt:lpstr>
      <vt:lpstr>Wingdings 3</vt:lpstr>
      <vt:lpstr>Trebuchet MS</vt:lpstr>
      <vt:lpstr>平面</vt:lpstr>
      <vt:lpstr>后端 &amp; 项目整体介绍</vt:lpstr>
      <vt:lpstr>后端设计·登录</vt:lpstr>
      <vt:lpstr>后端设计·注册</vt:lpstr>
      <vt:lpstr>后端设计·学生答题</vt:lpstr>
      <vt:lpstr>后端设计·辅导员面板</vt:lpstr>
      <vt:lpstr>架构介绍</vt:lpstr>
      <vt:lpstr>性能</vt:lpstr>
      <vt:lpstr>安全</vt:lpstr>
      <vt:lpstr>独立功能</vt:lpstr>
      <vt:lpstr>项目整体：开发</vt:lpstr>
      <vt:lpstr>部署</vt:lpstr>
      <vt:lpstr>维护</vt:lpstr>
      <vt:lpstr>维护</vt:lpstr>
      <vt:lpstr>总结</vt:lpstr>
      <vt:lpstr>THANK YOU !</vt:lpstr>
      <vt:lpstr>Controller</vt:lpstr>
      <vt:lpstr>View Model</vt:lpstr>
      <vt:lpstr>Repository</vt:lpstr>
      <vt:lpstr>Service</vt:lpstr>
      <vt:lpstr>Redis Cache</vt:lpstr>
      <vt:lpstr>Entity Model</vt:lpstr>
      <vt:lpstr>Entity Framework</vt:lpstr>
      <vt:lpstr>Sql Server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叶志浩</dc:creator>
  <cp:lastModifiedBy>叶志浩</cp:lastModifiedBy>
  <cp:revision>48</cp:revision>
  <dcterms:created xsi:type="dcterms:W3CDTF">2017-09-06T06:31:27Z</dcterms:created>
  <dcterms:modified xsi:type="dcterms:W3CDTF">2017-09-08T02:13:22Z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