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41"/>
  </p:notesMasterIdLst>
  <p:sldIdLst>
    <p:sldId id="266" r:id="rId4"/>
    <p:sldId id="267" r:id="rId5"/>
    <p:sldId id="291" r:id="rId6"/>
    <p:sldId id="268" r:id="rId7"/>
    <p:sldId id="270" r:id="rId8"/>
    <p:sldId id="292" r:id="rId9"/>
    <p:sldId id="318" r:id="rId10"/>
    <p:sldId id="319" r:id="rId11"/>
    <p:sldId id="320" r:id="rId12"/>
    <p:sldId id="379" r:id="rId13"/>
    <p:sldId id="321" r:id="rId14"/>
    <p:sldId id="351" r:id="rId15"/>
    <p:sldId id="324" r:id="rId16"/>
    <p:sldId id="325" r:id="rId17"/>
    <p:sldId id="271" r:id="rId18"/>
    <p:sldId id="273" r:id="rId19"/>
    <p:sldId id="274" r:id="rId20"/>
    <p:sldId id="275" r:id="rId21"/>
    <p:sldId id="276" r:id="rId22"/>
    <p:sldId id="277" r:id="rId23"/>
    <p:sldId id="294" r:id="rId24"/>
    <p:sldId id="295" r:id="rId25"/>
    <p:sldId id="296" r:id="rId26"/>
    <p:sldId id="297" r:id="rId27"/>
    <p:sldId id="305" r:id="rId28"/>
    <p:sldId id="298" r:id="rId29"/>
    <p:sldId id="299" r:id="rId30"/>
    <p:sldId id="300" r:id="rId31"/>
    <p:sldId id="301" r:id="rId32"/>
    <p:sldId id="302" r:id="rId33"/>
    <p:sldId id="304" r:id="rId34"/>
    <p:sldId id="279" r:id="rId35"/>
    <p:sldId id="281" r:id="rId36"/>
    <p:sldId id="283" r:id="rId37"/>
    <p:sldId id="288" r:id="rId38"/>
    <p:sldId id="289" r:id="rId39"/>
    <p:sldId id="290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7"/>
    <p:restoredTop sz="94678"/>
  </p:normalViewPr>
  <p:slideViewPr>
    <p:cSldViewPr snapToGrid="0" snapToObjects="1">
      <p:cViewPr varScale="1">
        <p:scale>
          <a:sx n="107" d="100"/>
          <a:sy n="107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tif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3585" y="857885"/>
            <a:ext cx="10515600" cy="3169920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/>
              <a:t>WEB SCIENCE</a:t>
            </a:r>
            <a:br>
              <a:rPr lang="en-US" altLang="zh-CN" sz="6000" b="1"/>
            </a:br>
            <a:br>
              <a:rPr lang="en-US" altLang="zh-CN" b="1"/>
            </a:br>
            <a:r>
              <a:rPr lang="en-US" altLang="zh-CN" b="1"/>
              <a:t>Distance Measurement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7774305" y="4226560"/>
            <a:ext cx="32067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Group 1</a:t>
            </a:r>
            <a:endParaRPr lang="en-US" altLang="zh-CN"/>
          </a:p>
          <a:p>
            <a:r>
              <a:rPr lang="en-US" altLang="zh-CN"/>
              <a:t>	Li Zhiqiang</a:t>
            </a:r>
            <a:endParaRPr lang="en-US" altLang="zh-CN"/>
          </a:p>
          <a:p>
            <a:r>
              <a:rPr lang="en-US" altLang="zh-CN"/>
              <a:t>	Liu Xupeng</a:t>
            </a:r>
            <a:endParaRPr lang="en-US" altLang="zh-CN"/>
          </a:p>
          <a:p>
            <a:r>
              <a:rPr lang="en-US" altLang="zh-CN"/>
              <a:t>	Rao Chencheng</a:t>
            </a:r>
            <a:endParaRPr lang="en-US" altLang="zh-CN"/>
          </a:p>
          <a:p>
            <a:r>
              <a:rPr lang="en-US" altLang="zh-CN"/>
              <a:t>	Chen Haoran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Algorithm——Levenshtein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1800">
                <a:sym typeface="+mn-ea"/>
              </a:rPr>
              <a:t> The value of a of </a:t>
            </a:r>
            <a:r>
              <a:rPr lang="en-US" altLang="zh-CN" sz="1800">
                <a:sym typeface="+mn-ea"/>
              </a:rPr>
              <a:t>lev</a:t>
            </a:r>
            <a:r>
              <a:rPr lang="zh-CN" altLang="en-US" sz="1800">
                <a:sym typeface="+mn-ea"/>
              </a:rPr>
              <a:t>[i][j-1] means that at least a step converts x[1...i] into y[1...j-1], at which point we only need to be x[ 1...i] plus y[j] can be done to convert x[1...i] to y[1...j], so that x conversion to y requires a+1 step.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ym typeface="+mn-ea"/>
              </a:rPr>
              <a:t>The value b of le</a:t>
            </a:r>
            <a:r>
              <a:rPr lang="en-US" altLang="zh-CN" sz="1800">
                <a:sym typeface="+mn-ea"/>
              </a:rPr>
              <a:t>v</a:t>
            </a:r>
            <a:r>
              <a:rPr lang="zh-CN" altLang="en-US" sz="1800">
                <a:sym typeface="+mn-ea"/>
              </a:rPr>
              <a:t>[i-1][j] means to convert x[1...i-1] to y[1...j] in at least b steps, then we only need to x[i] deletes the conversion of x[1...i] to y[1...j], so that x is converted to y and b+1 is required.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ym typeface="+mn-ea"/>
              </a:rPr>
              <a:t>The value of the value k of le</a:t>
            </a:r>
            <a:r>
              <a:rPr lang="en-US" altLang="zh-CN" sz="1800">
                <a:sym typeface="+mn-ea"/>
              </a:rPr>
              <a:t>v</a:t>
            </a:r>
            <a:r>
              <a:rPr lang="zh-CN" altLang="en-US" sz="1800">
                <a:sym typeface="+mn-ea"/>
              </a:rPr>
              <a:t>[i-1][j-1] is to convert x[1...i-1] into y[1...j-1] in a minimum of k steps, which We need to judge whether x[i] and y[j] are equal. If they are equal, then we only need k steps to convert x[1...i] to y[1...j]; x[i] and y[j] are not equal, then we need to replace x[i] with y[j], so we need k+1 to convert x[1...i] to y[1. ..j].</a:t>
            </a:r>
            <a:endParaRPr lang="zh-CN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Algorithm——Procedure</a:t>
            </a:r>
            <a:endParaRPr lang="en-US" altLang="zh-CN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8130"/>
            <a:ext cx="10515600" cy="1036955"/>
          </a:xfrm>
        </p:spPr>
        <p:txBody>
          <a:bodyPr>
            <a:noAutofit/>
          </a:bodyPr>
          <a:p>
            <a:pPr indent="0" fontAlgn="auto">
              <a:lnSpc>
                <a:spcPct val="100000"/>
              </a:lnSpc>
              <a:buNone/>
            </a:pPr>
            <a:r>
              <a:rPr lang="zh-CN" altLang="en-US" sz="2000"/>
              <a:t>Construct </a:t>
            </a:r>
            <a:r>
              <a:rPr lang="en-US" altLang="zh-CN" sz="2000"/>
              <a:t>a matrix</a:t>
            </a:r>
            <a:r>
              <a:rPr lang="zh-CN" altLang="en-US" sz="2000"/>
              <a:t> of </a:t>
            </a:r>
            <a:r>
              <a:rPr lang="en-US" altLang="zh-CN" sz="2000"/>
              <a:t>(m</a:t>
            </a:r>
            <a:r>
              <a:rPr lang="zh-CN" altLang="en-US" sz="2000"/>
              <a:t>+1</a:t>
            </a:r>
            <a:r>
              <a:rPr lang="en-US" altLang="zh-CN" sz="2000"/>
              <a:t>)</a:t>
            </a:r>
            <a:r>
              <a:rPr lang="zh-CN" altLang="en-US" sz="2000"/>
              <a:t>×</a:t>
            </a:r>
            <a:r>
              <a:rPr lang="en-US" altLang="zh-CN" sz="2000"/>
              <a:t>(n</a:t>
            </a:r>
            <a:r>
              <a:rPr lang="zh-CN" altLang="en-US" sz="2000"/>
              <a:t>+1</a:t>
            </a:r>
            <a:r>
              <a:rPr lang="en-US" altLang="zh-CN" sz="2000"/>
              <a:t>)</a:t>
            </a:r>
            <a:r>
              <a:rPr lang="zh-CN" altLang="en-US" sz="2000"/>
              <a:t>, which is used to save the minimum number of steps required to complete a string conversion, and convert the string x[1..m] to the string y</a:t>
            </a:r>
            <a:r>
              <a:rPr lang="en-US" altLang="zh-CN" sz="2000"/>
              <a:t>[</a:t>
            </a:r>
            <a:r>
              <a:rPr lang="zh-CN" altLang="en-US" sz="2000"/>
              <a:t>1...n</a:t>
            </a:r>
            <a:r>
              <a:rPr lang="en-US" altLang="zh-CN" sz="2000"/>
              <a:t>].</a:t>
            </a:r>
            <a:r>
              <a:rPr lang="zh-CN" altLang="en-US" sz="2000"/>
              <a:t>The minimum number of steps required is the value of le</a:t>
            </a:r>
            <a:r>
              <a:rPr lang="en-US" altLang="zh-CN" sz="2000"/>
              <a:t>v</a:t>
            </a:r>
            <a:r>
              <a:rPr lang="zh-CN" altLang="en-US" sz="2000"/>
              <a:t>[m][n];</a:t>
            </a:r>
            <a:endParaRPr lang="zh-CN" altLang="en-US" sz="2000"/>
          </a:p>
          <a:p>
            <a:pPr indent="0" fontAlgn="auto">
              <a:lnSpc>
                <a:spcPct val="100000"/>
              </a:lnSpc>
              <a:buNone/>
            </a:pPr>
            <a:endParaRPr lang="zh-CN" altLang="en-US" sz="2000"/>
          </a:p>
          <a:p>
            <a:pPr indent="0" fontAlgn="auto">
              <a:lnSpc>
                <a:spcPct val="100000"/>
              </a:lnSpc>
              <a:buNone/>
            </a:pPr>
            <a:endParaRPr lang="zh-CN" altLang="en-US" sz="200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175" y="3022600"/>
            <a:ext cx="2707005" cy="266890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080" y="3023235"/>
            <a:ext cx="2783840" cy="2668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490" y="3022600"/>
            <a:ext cx="2739390" cy="26682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Algorithm——</a:t>
            </a:r>
            <a:r>
              <a:rPr lang="en-US" altLang="zh-CN" b="1">
                <a:sym typeface="+mn-ea"/>
              </a:rPr>
              <a:t>D</a:t>
            </a:r>
            <a:r>
              <a:rPr lang="zh-CN" altLang="en-US" b="1">
                <a:sym typeface="+mn-ea"/>
              </a:rPr>
              <a:t>iagram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880" y="1835785"/>
            <a:ext cx="2894965" cy="23006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420" y="1845310"/>
            <a:ext cx="2887345" cy="2301240"/>
          </a:xfrm>
          <a:prstGeom prst="rect">
            <a:avLst/>
          </a:prstGeom>
        </p:spPr>
      </p:pic>
      <p:pic>
        <p:nvPicPr>
          <p:cNvPr id="14" name="内容占位符 1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45310"/>
            <a:ext cx="2872105" cy="22910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Algorithm——</a:t>
            </a:r>
            <a:r>
              <a:rPr lang="en-US" b="1">
                <a:sym typeface="+mn-ea"/>
              </a:rPr>
              <a:t>Code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38530" y="5627370"/>
            <a:ext cx="104159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After calculating the editing distance, we can get the Similarity = (Max(x,y) -levenshtein)/Max(x,y), where x and y are the length of source string and target string.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55090"/>
            <a:ext cx="6136640" cy="4272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Algorithm——</a:t>
            </a:r>
            <a:r>
              <a:rPr lang="en-US" b="1">
                <a:sym typeface="+mn-ea"/>
              </a:rPr>
              <a:t>Result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2366010"/>
            <a:ext cx="8975725" cy="31546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Models——Word2Vec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55190"/>
            <a:ext cx="10515600" cy="3114040"/>
          </a:xfrm>
        </p:spPr>
        <p:txBody>
          <a:bodyPr>
            <a:normAutofit/>
          </a:bodyPr>
          <a:lstStyle/>
          <a:p>
            <a:pPr fontAlgn="auto">
              <a:lnSpc>
                <a:spcPct val="220000"/>
              </a:lnSpc>
            </a:pPr>
            <a:r>
              <a:rPr lang="zh-CN" altLang="en-US" sz="3600"/>
              <a:t>Converting Words into Word Vectors</a:t>
            </a:r>
            <a:endParaRPr lang="zh-CN" altLang="en-US" sz="3600"/>
          </a:p>
          <a:p>
            <a:pPr fontAlgn="auto">
              <a:lnSpc>
                <a:spcPct val="90000"/>
              </a:lnSpc>
            </a:pPr>
            <a:r>
              <a:rPr lang="zh-CN" altLang="en-US" sz="3600"/>
              <a:t>Training Center Words by Inputting Context Words</a:t>
            </a:r>
            <a:endParaRPr lang="zh-CN" altLang="en-US" sz="3600"/>
          </a:p>
          <a:p>
            <a:pPr fontAlgn="auto">
              <a:lnSpc>
                <a:spcPct val="140000"/>
              </a:lnSpc>
            </a:pPr>
            <a:r>
              <a:rPr lang="zh-CN" altLang="en-US" sz="3600"/>
              <a:t>Semantics in Word Vectors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727835"/>
            <a:ext cx="2762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Overview</a:t>
            </a:r>
            <a:endParaRPr lang="en-US" altLang="zh-CN" sz="36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Models——Word2Vec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77135"/>
            <a:ext cx="10515600" cy="311404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220000"/>
              </a:lnSpc>
              <a:buNone/>
            </a:pPr>
            <a:endParaRPr lang="en-US" altLang="zh-CN" b="1"/>
          </a:p>
          <a:p>
            <a:pPr marL="0" indent="0" fontAlgn="auto">
              <a:lnSpc>
                <a:spcPct val="220000"/>
              </a:lnSpc>
              <a:buNone/>
            </a:pPr>
            <a:r>
              <a:rPr lang="en-US" altLang="zh-CN" b="1"/>
              <a:t>Skipgram model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691005"/>
            <a:ext cx="2762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Principles</a:t>
            </a:r>
            <a:endParaRPr lang="en-US" altLang="zh-CN" sz="36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4590" y="1499235"/>
            <a:ext cx="8143875" cy="50692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Models——Word2Vec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08580"/>
            <a:ext cx="10515600" cy="79756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lang="en-US" altLang="zh-CN" sz="3600"/>
              <a:t>Download Wikipedia corpus (15.4 G) and process it.</a:t>
            </a:r>
            <a:endParaRPr lang="en-US" altLang="zh-CN" sz="3600"/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sz="360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727835"/>
            <a:ext cx="3348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Experiments</a:t>
            </a:r>
            <a:endParaRPr lang="en-US" altLang="zh-CN" sz="36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Models——Word2Vec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08580"/>
            <a:ext cx="10515600" cy="79756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lang="en-US" altLang="zh-CN" sz="3600"/>
              <a:t>Pip gensim and use it to train model</a:t>
            </a:r>
            <a:endParaRPr lang="en-US" altLang="zh-CN" sz="3600"/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sz="360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727835"/>
            <a:ext cx="3348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Experiments</a:t>
            </a:r>
            <a:endParaRPr lang="en-US" altLang="zh-CN" sz="36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Models——Word2Vec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08580"/>
            <a:ext cx="10515600" cy="79756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lang="en-US" altLang="zh-CN" sz="3600"/>
              <a:t>Acquire model and analyse the selected sample</a:t>
            </a:r>
            <a:endParaRPr lang="en-US" altLang="zh-CN" sz="3600"/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sz="360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727835"/>
            <a:ext cx="3348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Experiments</a:t>
            </a:r>
            <a:endParaRPr lang="en-US" altLang="zh-CN" sz="3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Problem Definition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96590"/>
            <a:ext cx="10515600" cy="2479040"/>
          </a:xfrm>
        </p:spPr>
        <p:txBody>
          <a:bodyPr>
            <a:normAutofit/>
          </a:bodyPr>
          <a:lstStyle/>
          <a:p>
            <a:pPr fontAlgn="auto">
              <a:lnSpc>
                <a:spcPct val="140000"/>
              </a:lnSpc>
            </a:pPr>
            <a:r>
              <a:rPr lang="en-US" altLang="zh-CN" sz="3600"/>
              <a:t>Automatically</a:t>
            </a:r>
            <a:endParaRPr lang="en-US" altLang="zh-CN" sz="3600"/>
          </a:p>
          <a:p>
            <a:pPr fontAlgn="auto">
              <a:lnSpc>
                <a:spcPct val="70000"/>
              </a:lnSpc>
            </a:pPr>
            <a:r>
              <a:rPr lang="en-US" altLang="zh-CN" sz="3600"/>
              <a:t>Range ∈ [0, 1]</a:t>
            </a:r>
            <a:endParaRPr lang="en-US" altLang="zh-CN" sz="3600"/>
          </a:p>
          <a:p>
            <a:r>
              <a:rPr lang="en-US" altLang="zh-CN" sz="3600"/>
              <a:t>The distance can be compared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1568450"/>
            <a:ext cx="104368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Measure the </a:t>
            </a:r>
            <a:r>
              <a:rPr lang="en-US" altLang="zh-CN" sz="3200" b="1"/>
              <a:t>distance</a:t>
            </a:r>
            <a:r>
              <a:rPr lang="en-US" altLang="zh-CN" sz="3200"/>
              <a:t> of two strings (Such as “Basketball” and “Football”) which represents two entities.</a:t>
            </a:r>
            <a:r>
              <a:rPr lang="en-US" altLang="zh-CN"/>
              <a:t> </a:t>
            </a:r>
            <a:endParaRPr lang="en-US" altLang="zh-CN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Models——Word2Vec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4440"/>
            <a:ext cx="10515600" cy="3040380"/>
          </a:xfrm>
        </p:spPr>
        <p:txBody>
          <a:bodyPr>
            <a:normAutofit fontScale="92500"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dirty="0"/>
              <a:t>Semantic distance can be precisely calculated with large corpus trained.</a:t>
            </a:r>
            <a:endParaRPr lang="en-US" altLang="zh-CN" dirty="0"/>
          </a:p>
          <a:p>
            <a:pPr fontAlgn="auto">
              <a:lnSpc>
                <a:spcPct val="120000"/>
              </a:lnSpc>
            </a:pPr>
            <a:r>
              <a:rPr lang="en-US" altLang="zh-CN" dirty="0"/>
              <a:t>Higher training efficiency.</a:t>
            </a:r>
            <a:endParaRPr lang="en-US" altLang="zh-CN" dirty="0"/>
          </a:p>
          <a:p>
            <a:pPr fontAlgn="auto">
              <a:lnSpc>
                <a:spcPct val="120000"/>
              </a:lnSpc>
            </a:pPr>
            <a:r>
              <a:rPr lang="en-US" altLang="zh-CN" dirty="0"/>
              <a:t>Enhancing the Content of Words with less information in the Construction of Knowledge Graph.</a:t>
            </a:r>
            <a:endParaRPr lang="en-US" altLang="zh-CN" dirty="0"/>
          </a:p>
          <a:p>
            <a:pPr fontAlgn="auto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Can't compare name entities.</a:t>
            </a:r>
            <a:endParaRPr lang="en-US" altLang="zh-CN" sz="3600" dirty="0"/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727835"/>
            <a:ext cx="4472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Evaluations</a:t>
            </a:r>
            <a:endParaRPr lang="en-US" altLang="zh-CN" sz="36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Models——</a:t>
            </a:r>
            <a:r>
              <a:rPr lang="en-US" altLang="zh-CN" b="1" dirty="0" err="1"/>
              <a:t>GloVe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4440"/>
            <a:ext cx="10515600" cy="3040380"/>
          </a:xfrm>
        </p:spPr>
        <p:txBody>
          <a:bodyPr>
            <a:normAutofit fontScale="92500"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758987"/>
            <a:ext cx="447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Word2Vec </a:t>
            </a:r>
            <a:r>
              <a:rPr lang="en-US" altLang="zh-CN" sz="3600" b="1" dirty="0"/>
              <a:t>VS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GloVe</a:t>
            </a:r>
            <a:endParaRPr lang="en-US" altLang="zh-CN" sz="3200" b="1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838200" y="2477890"/>
            <a:ext cx="10515600" cy="378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Both are Fundamentally Similar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Capture local co-occurrence statistics(neighbors)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Capture distance between embedding vector(analogies)</a:t>
            </a:r>
            <a:endParaRPr kumimoji="1" lang="en-US" altLang="zh-CN" dirty="0"/>
          </a:p>
          <a:p>
            <a:r>
              <a:rPr kumimoji="1" lang="en-US" altLang="zh-CN" dirty="0" err="1"/>
              <a:t>GloVe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Count-based Model (Word2Vec: Predictive Model)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Also captures global </a:t>
            </a:r>
            <a:r>
              <a:rPr kumimoji="1" lang="en-US" altLang="zh-CN" b="1" dirty="0"/>
              <a:t>co-occurrence</a:t>
            </a:r>
            <a:r>
              <a:rPr kumimoji="1" lang="en-US" altLang="zh-CN" dirty="0"/>
              <a:t> statistics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Requires upfront pass through entire dataset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Models——</a:t>
            </a:r>
            <a:r>
              <a:rPr lang="en-US" altLang="zh-CN" b="1" dirty="0" err="1"/>
              <a:t>GloVe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4440"/>
            <a:ext cx="10515600" cy="3040380"/>
          </a:xfrm>
        </p:spPr>
        <p:txBody>
          <a:bodyPr>
            <a:normAutofit fontScale="92500"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727835"/>
            <a:ext cx="447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Co-occurrence</a:t>
            </a:r>
            <a:endParaRPr lang="en-US" altLang="zh-CN" sz="3600" b="1" dirty="0"/>
          </a:p>
        </p:txBody>
      </p:sp>
      <p:sp>
        <p:nvSpPr>
          <p:cNvPr id="5" name="矩形 4"/>
          <p:cNvSpPr/>
          <p:nvPr/>
        </p:nvSpPr>
        <p:spPr>
          <a:xfrm>
            <a:off x="838200" y="2541587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2400" dirty="0"/>
              <a:t>Example</a:t>
            </a:r>
            <a:r>
              <a:rPr kumimoji="1" lang="en-US" altLang="zh-CN" sz="2400" dirty="0">
                <a:sym typeface="Wingdings" panose="05000000000000000000" pitchFamily="2" charset="2"/>
              </a:rPr>
              <a:t>: (window length=1)</a:t>
            </a:r>
            <a:endParaRPr kumimoji="1" lang="en-US" altLang="zh-CN" sz="2400" dirty="0"/>
          </a:p>
          <a:p>
            <a:r>
              <a:rPr lang="en-GB" altLang="zh-CN" dirty="0"/>
              <a:t>• I like deep learning.</a:t>
            </a:r>
            <a:br>
              <a:rPr lang="en-GB" altLang="zh-CN" dirty="0"/>
            </a:br>
            <a:r>
              <a:rPr lang="en-GB" altLang="zh-CN" dirty="0"/>
              <a:t>• I like NLP.</a:t>
            </a:r>
            <a:br>
              <a:rPr lang="en-GB" altLang="zh-CN" dirty="0"/>
            </a:br>
            <a:r>
              <a:rPr lang="en-GB" altLang="zh-CN" dirty="0"/>
              <a:t>• I enjoy flying.</a:t>
            </a:r>
            <a:endParaRPr kumimoji="1"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3772" y="2541587"/>
            <a:ext cx="6711548" cy="31456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Models——</a:t>
            </a:r>
            <a:r>
              <a:rPr lang="en-US" altLang="zh-CN" b="1" dirty="0" err="1"/>
              <a:t>GloVe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4440"/>
            <a:ext cx="10515600" cy="3040380"/>
          </a:xfrm>
        </p:spPr>
        <p:txBody>
          <a:bodyPr>
            <a:normAutofit fontScale="92500"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199" y="1727835"/>
            <a:ext cx="632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Predictive Model(Word2Vec)</a:t>
            </a:r>
            <a:endParaRPr lang="en-US" altLang="zh-CN" sz="3600" b="1" dirty="0"/>
          </a:p>
        </p:txBody>
      </p:sp>
      <p:sp>
        <p:nvSpPr>
          <p:cNvPr id="7" name="矩形 6"/>
          <p:cNvSpPr/>
          <p:nvPr/>
        </p:nvSpPr>
        <p:spPr>
          <a:xfrm>
            <a:off x="838199" y="2634825"/>
            <a:ext cx="10431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400" dirty="0"/>
              <a:t>Predict middle vocabulary according to the context </a:t>
            </a:r>
            <a:r>
              <a:rPr lang="en-US" altLang="zh-CN" sz="2400" dirty="0"/>
              <a:t>(CBOW)</a:t>
            </a:r>
            <a:r>
              <a:rPr lang="en-GB" altLang="zh-CN" sz="2400" dirty="0"/>
              <a:t>. Otherwise, the context is predicted according to the middle vocabulary (Skip-gram).</a:t>
            </a:r>
            <a:endParaRPr kumimoji="1"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6755" y="3726481"/>
            <a:ext cx="6234371" cy="27200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Models——</a:t>
            </a:r>
            <a:r>
              <a:rPr lang="en-US" altLang="zh-CN" b="1" dirty="0" err="1"/>
              <a:t>GloVe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4440"/>
            <a:ext cx="10515600" cy="3040380"/>
          </a:xfrm>
        </p:spPr>
        <p:txBody>
          <a:bodyPr>
            <a:normAutofit fontScale="92500"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727835"/>
            <a:ext cx="6868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Count-based Model(</a:t>
            </a:r>
            <a:r>
              <a:rPr lang="en-US" altLang="zh-CN" sz="3600" b="1" dirty="0" err="1"/>
              <a:t>GloVe</a:t>
            </a:r>
            <a:r>
              <a:rPr lang="en-US" altLang="zh-CN" sz="3600" b="1" dirty="0"/>
              <a:t>)</a:t>
            </a:r>
            <a:endParaRPr lang="en-US" altLang="zh-CN" sz="3600" b="1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838200" y="2504439"/>
            <a:ext cx="10515600" cy="3672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dirty="0"/>
              <a:t>Essentially</a:t>
            </a:r>
            <a:r>
              <a:rPr lang="en-US" altLang="zh-CN" dirty="0"/>
              <a:t>, this model is to reduce dimension on the co-occurrence matrix.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Firstly, construct a co-occurrence matrix.</a:t>
            </a:r>
            <a:endParaRPr lang="en-US" altLang="zh-CN" dirty="0"/>
          </a:p>
          <a:p>
            <a:r>
              <a:rPr lang="en-US" altLang="zh-CN" dirty="0"/>
              <a:t>Reconstruction loss. Since that context is the combination of multiple vocabularies, the dimensions of matrix is quite large.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Models——</a:t>
            </a:r>
            <a:r>
              <a:rPr lang="en-US" altLang="zh-CN" b="1" dirty="0" err="1"/>
              <a:t>GloVe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4440"/>
            <a:ext cx="10515600" cy="3040380"/>
          </a:xfrm>
        </p:spPr>
        <p:txBody>
          <a:bodyPr>
            <a:normAutofit fontScale="92500"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345674"/>
            <a:ext cx="6868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Steps</a:t>
            </a:r>
            <a:endParaRPr lang="en-US" altLang="zh-CN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ele attr="{08443C47-4158-DC4E-A9A7-D6D9B7DE9E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92005"/>
                <a:ext cx="10515600" cy="48659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zh-CN" dirty="0"/>
                  <a:t>Construct a global co-occurrence matrix.</a:t>
                </a:r>
              </a:p>
              <a:p>
                <a:pPr algn="just"/>
                <a:r>
                  <a:rPr lang="en" altLang="zh-CN" dirty="0"/>
                  <a:t>Constructing the approximate relationship between the word vector and the co-occurrence matrix.</a:t>
                </a:r>
              </a:p>
              <a:p>
                <a:pPr lvl="1"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zh-CN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is the word vector we want;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zh-CN" dirty="0"/>
                  <a:t> is the bias term of the word vector respectively</a:t>
                </a:r>
                <a:r>
                  <a:rPr lang="en-US" altLang="zh-CN" dirty="0"/>
                  <a:t>.</a:t>
                </a:r>
                <a:endParaRPr lang="en" altLang="zh-CN" dirty="0"/>
              </a:p>
              <a:p>
                <a:pPr algn="just"/>
                <a:r>
                  <a:rPr lang="en-US" altLang="zh-CN" dirty="0"/>
                  <a:t>Loss function.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" altLang="zh-CN" i="1" dirty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" altLang="zh-C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" altLang="zh-CN" i="1" dirty="0" err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" altLang="zh-CN" i="1" dirty="0">
                                    <a:latin typeface="Cambria Math" panose="02040503050406030204" pitchFamily="18" charset="0"/>
                                  </a:rPr>
                                  <m:t>–</m:t>
                                </m:r>
                                <m:func>
                                  <m:func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CN" dirty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1               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92005"/>
                <a:ext cx="10515600" cy="4865995"/>
              </a:xfrm>
              <a:prstGeom prst="rect">
                <a:avLst/>
              </a:prstGeom>
              <a:blipFill rotWithShape="1">
                <a:blip r:embed="rId1"/>
                <a:stretch>
                  <a:fillRect l="-4343" t="-2083" r="-1086" b="-76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Models——</a:t>
            </a:r>
            <a:r>
              <a:rPr lang="en-US" altLang="zh-CN" b="1" dirty="0" err="1"/>
              <a:t>GloVe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4440"/>
            <a:ext cx="10515600" cy="3040380"/>
          </a:xfrm>
        </p:spPr>
        <p:txBody>
          <a:bodyPr>
            <a:normAutofit fontScale="92500"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727835"/>
            <a:ext cx="447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Performance</a:t>
            </a:r>
            <a:endParaRPr lang="en-US" altLang="zh-CN" sz="3600" b="1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838200" y="2504439"/>
            <a:ext cx="10515600" cy="3672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General performance is similar.</a:t>
            </a:r>
            <a:endParaRPr kumimoji="1" lang="en-US" altLang="zh-CN"/>
          </a:p>
          <a:p>
            <a:r>
              <a:rPr kumimoji="1" lang="en-US" altLang="zh-CN"/>
              <a:t>GloVe is easier to parallel. </a:t>
            </a:r>
            <a:endParaRPr kumimoji="1" lang="en-US" altLang="zh-CN"/>
          </a:p>
          <a:p>
            <a:r>
              <a:rPr kumimoji="1" lang="en-US" altLang="zh-CN"/>
              <a:t>For larger training data, GloVe is faster.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Models——</a:t>
            </a:r>
            <a:r>
              <a:rPr lang="en-US" altLang="zh-CN" b="1" dirty="0" err="1"/>
              <a:t>GloVe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4440"/>
            <a:ext cx="10515600" cy="3040380"/>
          </a:xfrm>
        </p:spPr>
        <p:txBody>
          <a:bodyPr>
            <a:normAutofit fontScale="92500"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727835"/>
            <a:ext cx="447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Experiment</a:t>
            </a:r>
            <a:endParaRPr lang="en-US" altLang="zh-CN" sz="3600" b="1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838200" y="2504439"/>
            <a:ext cx="10515600" cy="3672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Dataset</a:t>
            </a:r>
            <a:r>
              <a:rPr kumimoji="1" lang="zh-CN" altLang="en-US" dirty="0"/>
              <a:t>：</a:t>
            </a:r>
            <a:r>
              <a:rPr lang="en-GB" altLang="zh-CN" dirty="0"/>
              <a:t> Amazon Food Comments [Kaggle]: Contains 568,454 food comments left by Amazon users before October 2012. </a:t>
            </a:r>
            <a:endParaRPr lang="en-GB" altLang="zh-CN" dirty="0"/>
          </a:p>
          <a:p>
            <a:r>
              <a:rPr kumimoji="1" lang="en-US" altLang="zh-CN" dirty="0"/>
              <a:t>Framework</a:t>
            </a:r>
            <a:r>
              <a:rPr kumimoji="1" lang="zh-CN" altLang="en-US" dirty="0"/>
              <a:t>：</a:t>
            </a:r>
            <a:r>
              <a:rPr kumimoji="1" lang="en-US" altLang="zh-CN" dirty="0"/>
              <a:t>TensorFlow</a:t>
            </a:r>
            <a:endParaRPr kumimoji="1" lang="en-US" altLang="zh-CN" dirty="0"/>
          </a:p>
          <a:p>
            <a:r>
              <a:rPr kumimoji="1" lang="en-US" altLang="zh-CN" dirty="0"/>
              <a:t>Package: </a:t>
            </a:r>
            <a:r>
              <a:rPr kumimoji="1" lang="en-US" altLang="zh-CN" dirty="0" err="1"/>
              <a:t>tf</a:t>
            </a:r>
            <a:r>
              <a:rPr kumimoji="1" lang="en-US" altLang="zh-CN" dirty="0"/>
              <a:t>-glove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Models——</a:t>
            </a:r>
            <a:r>
              <a:rPr lang="en-US" altLang="zh-CN" b="1" dirty="0" err="1"/>
              <a:t>GloVe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4440"/>
            <a:ext cx="10515600" cy="3040380"/>
          </a:xfrm>
        </p:spPr>
        <p:txBody>
          <a:bodyPr>
            <a:normAutofit fontScale="92500"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727835"/>
            <a:ext cx="447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Experiment</a:t>
            </a:r>
            <a:endParaRPr lang="en-US" altLang="zh-CN" sz="3600" b="1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2374165"/>
            <a:ext cx="10515600" cy="3802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Graph: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45682"/>
            <a:ext cx="10606039" cy="346155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Models——</a:t>
            </a:r>
            <a:r>
              <a:rPr lang="en-US" altLang="zh-CN" b="1" dirty="0" err="1"/>
              <a:t>GloVe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4440"/>
            <a:ext cx="10515600" cy="3040380"/>
          </a:xfrm>
        </p:spPr>
        <p:txBody>
          <a:bodyPr>
            <a:normAutofit fontScale="92500"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727835"/>
            <a:ext cx="447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Experiment</a:t>
            </a:r>
            <a:endParaRPr lang="en-US" altLang="zh-CN" sz="3600" b="1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838200" y="2504439"/>
            <a:ext cx="10515600" cy="3672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Training:</a:t>
            </a:r>
            <a:endParaRPr kumimoji="1"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368" y="2999922"/>
            <a:ext cx="7933131" cy="36032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Motivation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81070"/>
          </a:xfrm>
        </p:spPr>
        <p:txBody>
          <a:bodyPr>
            <a:no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/>
              <a:t>Word Classification</a:t>
            </a:r>
            <a:endParaRPr lang="en-US" altLang="zh-CN" sz="3200"/>
          </a:p>
          <a:p>
            <a:pPr fontAlgn="auto">
              <a:lnSpc>
                <a:spcPct val="150000"/>
              </a:lnSpc>
            </a:pPr>
            <a:r>
              <a:rPr lang="en-US" altLang="zh-CN" sz="3200"/>
              <a:t>Semantic Enhancement</a:t>
            </a:r>
            <a:endParaRPr lang="en-US" altLang="zh-CN" sz="3200"/>
          </a:p>
          <a:p>
            <a:pPr fontAlgn="auto">
              <a:lnSpc>
                <a:spcPct val="150000"/>
              </a:lnSpc>
            </a:pPr>
            <a:r>
              <a:rPr lang="en-US" altLang="zh-CN" sz="3200"/>
              <a:t>Errors Recognition</a:t>
            </a:r>
            <a:endParaRPr lang="en-US" altLang="zh-CN" sz="3200"/>
          </a:p>
          <a:p>
            <a:pPr fontAlgn="auto">
              <a:lnSpc>
                <a:spcPct val="150000"/>
              </a:lnSpc>
            </a:pPr>
            <a:r>
              <a:rPr lang="en-US" altLang="zh-CN" sz="3200"/>
              <a:t>As inputs of most NLP complex models</a:t>
            </a:r>
            <a:endParaRPr lang="en-US" altLang="zh-CN"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Models——</a:t>
            </a:r>
            <a:r>
              <a:rPr lang="en-US" altLang="zh-CN" b="1" dirty="0" err="1"/>
              <a:t>GloVe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4440"/>
            <a:ext cx="10515600" cy="3040380"/>
          </a:xfrm>
        </p:spPr>
        <p:txBody>
          <a:bodyPr>
            <a:normAutofit fontScale="92500"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199" y="1727835"/>
            <a:ext cx="822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Experiment Results(Cosine Similarity)</a:t>
            </a:r>
            <a:endParaRPr lang="en-US" altLang="zh-CN" sz="3600" b="1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838199" y="2411313"/>
            <a:ext cx="10336482" cy="4081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Examples: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“food” and “vegetable”: </a:t>
            </a:r>
            <a:r>
              <a:rPr lang="en-US" altLang="zh-CN" dirty="0"/>
              <a:t>0.22699127069561503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“meat” and “pepper”:</a:t>
            </a:r>
            <a:r>
              <a:rPr lang="zh-CN" altLang="en-US" dirty="0"/>
              <a:t> </a:t>
            </a:r>
            <a:r>
              <a:rPr lang="en-US" altLang="zh-CN" dirty="0"/>
              <a:t>0.20619986854618572</a:t>
            </a:r>
            <a:endParaRPr lang="en-US" altLang="zh-CN" dirty="0"/>
          </a:p>
          <a:p>
            <a:pPr lvl="1"/>
            <a:r>
              <a:rPr kumimoji="1" lang="en-US" altLang="zh-CN" dirty="0"/>
              <a:t>“meat” and “beef”: </a:t>
            </a:r>
            <a:r>
              <a:rPr lang="en-GB" altLang="zh-CN" dirty="0"/>
              <a:t>0.37730803898950477</a:t>
            </a:r>
            <a:endParaRPr lang="en-GB" altLang="zh-CN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GB" altLang="zh-CN" dirty="0"/>
            </a:br>
            <a:endParaRPr lang="en-GB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Models——</a:t>
            </a:r>
            <a:r>
              <a:rPr lang="en-US" altLang="zh-CN" b="1" dirty="0" err="1"/>
              <a:t>GloVe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4440"/>
            <a:ext cx="10515600" cy="3040380"/>
          </a:xfrm>
        </p:spPr>
        <p:txBody>
          <a:bodyPr>
            <a:normAutofit fontScale="92500"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199" y="1727835"/>
            <a:ext cx="822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Experiment Results</a:t>
            </a:r>
            <a:endParaRPr lang="en-US" altLang="zh-CN" sz="3600" b="1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838199" y="2411313"/>
            <a:ext cx="10336482" cy="4081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dirty="0"/>
              <a:t>2D visualization of the learned vector space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0108" y="2915011"/>
            <a:ext cx="4586173" cy="35496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832" y="2979207"/>
            <a:ext cx="3518258" cy="342125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04683" y="6412903"/>
            <a:ext cx="223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Top 1000 words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604005" y="645288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Zoom up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Wikipedia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08580"/>
            <a:ext cx="10515600" cy="79756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/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sz="360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04240" y="2287270"/>
            <a:ext cx="1080897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/>
              <a:t>Use Category system to compare the similarity of two entities.</a:t>
            </a:r>
            <a:endParaRPr lang="en-US" altLang="zh-CN" sz="32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/>
              <a:t>Each instance has a page in wikipedia </a:t>
            </a:r>
            <a:r>
              <a:rPr lang="en-US" altLang="zh-CN" sz="3200">
                <a:solidFill>
                  <a:srgbClr val="FF0000"/>
                </a:solidFill>
              </a:rPr>
              <a:t>with many categories which represent some type relationship or other information</a:t>
            </a:r>
            <a:endParaRPr lang="en-US" altLang="zh-CN" sz="32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/>
              <a:t>We compare the differences and commons of their categories to measure the distance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904240" y="1415415"/>
            <a:ext cx="2762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Methods</a:t>
            </a:r>
            <a:endParaRPr lang="en-US" altLang="zh-CN" sz="36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Wikipedia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08580"/>
            <a:ext cx="10515600" cy="79756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/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sz="3600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04240" y="1415415"/>
            <a:ext cx="4028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ym typeface="+mn-ea"/>
              </a:rPr>
              <a:t>Jaccard distance</a:t>
            </a:r>
            <a:endParaRPr lang="en-US" altLang="zh-CN" sz="36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2290" y="909955"/>
            <a:ext cx="2999740" cy="169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" y="2774315"/>
            <a:ext cx="11958320" cy="16821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" y="4868545"/>
            <a:ext cx="11806555" cy="127571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Wikipedia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08580"/>
            <a:ext cx="10515600" cy="79756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/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sz="360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04240" y="2296795"/>
            <a:ext cx="1080897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/>
              <a:t>Semantic distance.</a:t>
            </a:r>
            <a:endParaRPr lang="en-US" altLang="zh-CN" sz="3200"/>
          </a:p>
          <a:p>
            <a:pPr marL="571500" indent="-5715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/>
              <a:t>Easy to get and calculate.</a:t>
            </a:r>
            <a:endParaRPr lang="en-US" altLang="zh-CN" sz="3200"/>
          </a:p>
          <a:p>
            <a:pPr marL="571500" indent="-5715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FF0000"/>
                </a:solidFill>
              </a:rPr>
              <a:t>Man-made categories, not precise enough.</a:t>
            </a:r>
            <a:endParaRPr lang="en-US" altLang="zh-CN" sz="3200"/>
          </a:p>
          <a:p>
            <a:pPr marL="571500" indent="-5715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FF0000"/>
                </a:solidFill>
              </a:rPr>
              <a:t>Time limited, have not finish its code.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240" y="1415415"/>
            <a:ext cx="2762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Evaluation</a:t>
            </a:r>
            <a:endParaRPr lang="en-US" altLang="zh-CN" sz="3600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WordNet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08580"/>
            <a:ext cx="10515600" cy="79756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/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sz="360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3130" y="2419985"/>
            <a:ext cx="1080897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/>
              <a:t>Organise words with similar meaning into synset.</a:t>
            </a:r>
            <a:endParaRPr lang="en-US" altLang="zh-CN" sz="3200"/>
          </a:p>
          <a:p>
            <a:pPr marL="571500" indent="-5715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/>
              <a:t>Hierarchical structure reveals subclass and superclass relationship </a:t>
            </a:r>
            <a:endParaRPr lang="en-US" altLang="zh-CN" sz="3200"/>
          </a:p>
          <a:p>
            <a:pPr marL="571500" indent="-5715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/>
              <a:t>Structure can be used to measure semantic distance</a:t>
            </a:r>
            <a:r>
              <a:rPr lang="en-US" altLang="zh-CN" sz="4000"/>
              <a:t> </a:t>
            </a:r>
            <a:endParaRPr lang="en-US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838200" y="1405890"/>
            <a:ext cx="679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 A Lexical Database for English </a:t>
            </a:r>
            <a:endParaRPr lang="en-US" altLang="zh-CN" sz="3600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US" altLang="zh-CN" b="1"/>
              <a:t>WordNet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08580"/>
            <a:ext cx="10515600" cy="79756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/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sz="360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2131060"/>
            <a:ext cx="108089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/>
              <a:t>Use nltk to download WordNet corpus.</a:t>
            </a:r>
            <a:endParaRPr lang="en-US" altLang="zh-CN" sz="3200"/>
          </a:p>
          <a:p>
            <a:pPr marL="571500" indent="-5715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/>
              <a:t>Compare two entities.</a:t>
            </a:r>
            <a:r>
              <a:rPr lang="en-US" altLang="zh-CN" sz="4000"/>
              <a:t> </a:t>
            </a:r>
            <a:endParaRPr lang="en-US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838200" y="1405890"/>
            <a:ext cx="679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 Experiments </a:t>
            </a:r>
            <a:endParaRPr lang="en-US" altLang="zh-CN" sz="36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2725" y="4012565"/>
            <a:ext cx="3483610" cy="885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725" y="5130165"/>
            <a:ext cx="3483610" cy="5226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012565"/>
            <a:ext cx="3505200" cy="8851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545" y="5130165"/>
            <a:ext cx="3529330" cy="5232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647315" y="6015990"/>
            <a:ext cx="6639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D(football,soccer) &gt; D(basketball,soccer</a:t>
            </a:r>
            <a:r>
              <a:rPr lang="en-US" altLang="zh-CN" b="1"/>
              <a:t>)</a:t>
            </a:r>
            <a:endParaRPr lang="en-US" altLang="zh-CN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54475" y="2766060"/>
            <a:ext cx="3449955" cy="1325880"/>
          </a:xfrm>
        </p:spPr>
        <p:txBody>
          <a:bodyPr/>
          <a:lstStyle/>
          <a:p>
            <a:r>
              <a:rPr lang="en-US" altLang="zh-CN" sz="5400" b="1"/>
              <a:t>Thank you!</a:t>
            </a:r>
            <a:endParaRPr lang="en-US" altLang="zh-CN" sz="5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Problem Analyse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691005"/>
            <a:ext cx="10515600" cy="435292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altLang="zh-CN" sz="4400" b="1"/>
              <a:t>What is distance</a:t>
            </a:r>
            <a:endParaRPr lang="en-US" altLang="zh-CN" sz="4400"/>
          </a:p>
          <a:p>
            <a:pPr marL="0" indent="0">
              <a:buNone/>
            </a:pPr>
            <a:r>
              <a:rPr lang="en-US" altLang="zh-CN" sz="4400"/>
              <a:t>	1. without semantic——</a:t>
            </a:r>
            <a:r>
              <a:rPr lang="en-US" altLang="zh-CN" sz="4400" b="1"/>
              <a:t>Edit distance</a:t>
            </a:r>
            <a:endParaRPr lang="en-US" altLang="zh-CN" sz="4400"/>
          </a:p>
          <a:p>
            <a:pPr marL="0" indent="0">
              <a:buNone/>
            </a:pPr>
            <a:r>
              <a:rPr lang="en-US" altLang="zh-CN" sz="4400"/>
              <a:t>e.g. “cotton” and “botton”</a:t>
            </a:r>
            <a:endParaRPr lang="en-US" altLang="zh-CN" sz="4400"/>
          </a:p>
          <a:p>
            <a:pPr marL="0" indent="0">
              <a:buNone/>
            </a:pPr>
            <a:endParaRPr lang="en-US" altLang="zh-CN" sz="4400"/>
          </a:p>
          <a:p>
            <a:pPr marL="0" indent="0">
              <a:buNone/>
            </a:pPr>
            <a:r>
              <a:rPr lang="en-US" altLang="zh-CN" sz="4400"/>
              <a:t>	2. semantic——Vector cosine </a:t>
            </a:r>
            <a:r>
              <a:rPr lang="en-US" altLang="zh-CN" sz="4400" b="1"/>
              <a:t>distance, Jaccard distance</a:t>
            </a:r>
            <a:endParaRPr lang="en-US" altLang="zh-CN" sz="4400"/>
          </a:p>
          <a:p>
            <a:pPr marL="0" indent="0">
              <a:buNone/>
            </a:pPr>
            <a:r>
              <a:rPr lang="en-US" altLang="zh-CN" sz="4400"/>
              <a:t>e.g. “LeBron James” and “Dwyane Wade”</a:t>
            </a:r>
            <a:endParaRPr lang="en-US" altLang="zh-CN"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356235"/>
            <a:ext cx="10515600" cy="1325563"/>
          </a:xfrm>
        </p:spPr>
        <p:txBody>
          <a:bodyPr/>
          <a:lstStyle/>
          <a:p>
            <a:r>
              <a:rPr lang="en-US" altLang="zh-CN" b="1"/>
              <a:t>Approaches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5780"/>
            <a:ext cx="10515600" cy="4672330"/>
          </a:xfrm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/>
              <a:t>1. Algorithm</a:t>
            </a:r>
            <a:endParaRPr lang="en-US" altLang="zh-CN"/>
          </a:p>
          <a:p>
            <a:pPr marL="914400" lvl="2" indent="-457200" fontAlgn="auto">
              <a:lnSpc>
                <a:spcPct val="100000"/>
              </a:lnSpc>
            </a:pPr>
            <a:r>
              <a:rPr lang="en-US" altLang="zh-CN" sz="2330"/>
              <a:t>Edit distance algorithm</a:t>
            </a:r>
            <a:endParaRPr lang="en-US" altLang="zh-CN" sz="30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/>
              <a:t>2. Models</a:t>
            </a:r>
            <a:endParaRPr lang="en-US" altLang="zh-CN"/>
          </a:p>
          <a:p>
            <a:pPr marL="914400" lvl="2" indent="-457200" fontAlgn="auto">
              <a:lnSpc>
                <a:spcPct val="100000"/>
              </a:lnSpc>
            </a:pPr>
            <a:r>
              <a:rPr lang="en-US" altLang="zh-CN" sz="2330"/>
              <a:t>Word2Vec</a:t>
            </a:r>
            <a:endParaRPr lang="en-US" altLang="zh-CN" sz="2330"/>
          </a:p>
          <a:p>
            <a:pPr marL="914400" lvl="2" indent="-457200" fontAlgn="auto">
              <a:lnSpc>
                <a:spcPct val="100000"/>
              </a:lnSpc>
            </a:pPr>
            <a:r>
              <a:rPr lang="en-US" altLang="zh-CN" sz="2330"/>
              <a:t>GloVe</a:t>
            </a:r>
            <a:endParaRPr lang="en-US" altLang="zh-CN" sz="30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/>
              <a:t>3. Encyclopedia</a:t>
            </a:r>
            <a:endParaRPr lang="en-US" altLang="zh-CN"/>
          </a:p>
          <a:p>
            <a:pPr marL="914400" lvl="2" indent="-457200" fontAlgn="auto">
              <a:lnSpc>
                <a:spcPct val="100000"/>
              </a:lnSpc>
            </a:pPr>
            <a:r>
              <a:rPr lang="en-US" altLang="zh-CN" sz="2330"/>
              <a:t>Wikipedia</a:t>
            </a:r>
            <a:endParaRPr lang="en-US" altLang="zh-CN" sz="194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>
                <a:sym typeface="+mn-ea"/>
              </a:rPr>
              <a:t>4. Tool</a:t>
            </a:r>
            <a:endParaRPr lang="en-US" altLang="zh-CN" sz="3600" b="1">
              <a:sym typeface="+mn-ea"/>
            </a:endParaRPr>
          </a:p>
          <a:p>
            <a:pPr marL="914400" lvl="2" indent="-457200" fontAlgn="auto">
              <a:lnSpc>
                <a:spcPct val="100000"/>
              </a:lnSpc>
            </a:pPr>
            <a:r>
              <a:rPr lang="en-US" altLang="zh-CN" sz="2330"/>
              <a:t>WordNet</a:t>
            </a:r>
            <a:endParaRPr lang="en-US" altLang="zh-CN" sz="1655"/>
          </a:p>
          <a:p>
            <a:pPr marL="457200" lvl="1" indent="0">
              <a:buNone/>
            </a:pPr>
            <a:endParaRPr lang="en-US" altLang="zh-CN" sz="233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Hamming Distance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0EA983D-67B4-334F-B81E-08766CFD0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It is a simple method to calculate the difference in the position of the characters in the two strings.</a:t>
                </a:r>
              </a:p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func>
                                  <m:func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sup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|)</m:t>
                        </m:r>
                      </m:den>
                    </m:f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965" t="-2632" r="-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8223"/>
            <a:ext cx="4869668" cy="32597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Algorithm——Levenshtein</a:t>
            </a:r>
            <a:endParaRPr lang="en-US" altLang="zh-CN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727835"/>
            <a:ext cx="2762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Overview</a:t>
            </a:r>
            <a:endParaRPr lang="en-US" altLang="zh-CN" sz="3600" b="1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2155190"/>
            <a:ext cx="10515600" cy="3766820"/>
          </a:xfrm>
        </p:spPr>
        <p:txBody>
          <a:bodyPr>
            <a:normAutofit fontScale="90000"/>
          </a:bodyPr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3600"/>
              <a:t>Levenshtein is t</a:t>
            </a:r>
            <a:r>
              <a:rPr lang="zh-CN" altLang="en-US" sz="3600"/>
              <a:t>he minimum number of steps </a:t>
            </a:r>
            <a:r>
              <a:rPr lang="en-US" altLang="zh-CN" sz="3600"/>
              <a:t>which are </a:t>
            </a:r>
            <a:r>
              <a:rPr lang="zh-CN" altLang="en-US" sz="3600"/>
              <a:t>required </a:t>
            </a:r>
            <a:r>
              <a:rPr lang="en-US" altLang="zh-CN" sz="3600"/>
              <a:t>for</a:t>
            </a:r>
            <a:r>
              <a:rPr lang="zh-CN" altLang="en-US" sz="3600"/>
              <a:t> turn</a:t>
            </a:r>
            <a:r>
              <a:rPr lang="en-US" altLang="zh-CN" sz="3600"/>
              <a:t>ing</a:t>
            </a:r>
            <a:r>
              <a:rPr lang="zh-CN" altLang="en-US" sz="3600"/>
              <a:t> string A into string B </a:t>
            </a:r>
            <a:r>
              <a:rPr lang="en-US" sz="3600">
                <a:sym typeface="+mn-ea"/>
              </a:rPr>
              <a:t>by</a:t>
            </a:r>
            <a:r>
              <a:rPr lang="zh-CN" altLang="en-US" sz="3600">
                <a:sym typeface="+mn-ea"/>
              </a:rPr>
              <a:t> only three operations of </a:t>
            </a:r>
            <a:r>
              <a:rPr lang="zh-CN" altLang="en-US" sz="3600">
                <a:sym typeface="+mn-ea"/>
              </a:rPr>
              <a:t>additions</a:t>
            </a:r>
            <a:r>
              <a:rPr lang="zh-CN" altLang="en-US" sz="3600">
                <a:sym typeface="+mn-ea"/>
              </a:rPr>
              <a:t>, delet</a:t>
            </a:r>
            <a:r>
              <a:rPr lang="en-US" altLang="zh-CN" sz="3600">
                <a:sym typeface="+mn-ea"/>
              </a:rPr>
              <a:t>ion</a:t>
            </a:r>
            <a:r>
              <a:rPr lang="zh-CN" altLang="en-US" sz="3600">
                <a:sym typeface="+mn-ea"/>
              </a:rPr>
              <a:t>, and replace</a:t>
            </a:r>
            <a:r>
              <a:rPr lang="en-US" altLang="zh-CN" sz="3600">
                <a:sym typeface="+mn-ea"/>
              </a:rPr>
              <a:t>ment</a:t>
            </a:r>
            <a:r>
              <a:rPr lang="zh-CN" altLang="en-US" sz="3600"/>
              <a:t>.</a:t>
            </a:r>
            <a:endParaRPr lang="zh-CN" altLang="en-US" sz="3600"/>
          </a:p>
          <a:p>
            <a:pPr fontAlgn="auto">
              <a:lnSpc>
                <a:spcPct val="150000"/>
              </a:lnSpc>
            </a:pPr>
            <a:endParaRPr lang="zh-CN" altLang="en-US" sz="3600"/>
          </a:p>
          <a:p>
            <a:pPr fontAlgn="auto">
              <a:lnSpc>
                <a:spcPct val="140000"/>
              </a:lnSpc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Algorithm——Levenshtein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1691005"/>
            <a:ext cx="2762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Principles</a:t>
            </a:r>
            <a:endParaRPr lang="en-US" altLang="zh-CN" sz="3600" b="1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2155190"/>
            <a:ext cx="10515600" cy="3766820"/>
          </a:xfrm>
        </p:spPr>
        <p:txBody>
          <a:bodyPr>
            <a:normAutofit fontScale="60000"/>
          </a:bodyPr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3600">
                <a:sym typeface="+mn-ea"/>
              </a:rPr>
              <a:t>Levenshtein gives a general method of editing distance, which is a classic dynamic programming problem . </a:t>
            </a:r>
            <a:endParaRPr sz="3600"/>
          </a:p>
          <a:p>
            <a:pPr marL="0" indent="0" fontAlgn="auto">
              <a:lnSpc>
                <a:spcPct val="200000"/>
              </a:lnSpc>
              <a:buNone/>
            </a:pPr>
            <a:r>
              <a:rPr sz="3600"/>
              <a:t>The idea of dynamic programming is usually based on a recursive formula and one or more initial states, the solution of the current subproblem is derived from the solution of the last subproblem. 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Algorithm——Levenshtein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994660"/>
            <a:ext cx="9786620" cy="20370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8200" y="1598930"/>
            <a:ext cx="9319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yes→yet</a:t>
            </a:r>
            <a:r>
              <a:rPr lang="zh-CN" altLang="en-US" b="1"/>
              <a:t>（</a:t>
            </a:r>
            <a:r>
              <a:rPr lang="en-US" altLang="zh-CN" b="1"/>
              <a:t>1step</a:t>
            </a:r>
            <a:r>
              <a:rPr lang="zh-CN" altLang="en-US" b="1"/>
              <a:t>）            </a:t>
            </a:r>
            <a:r>
              <a:rPr lang="en-US" altLang="zh-CN" b="1"/>
              <a:t>has→have (2step)</a:t>
            </a:r>
            <a:endParaRPr lang="en-US" altLang="zh-CN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5522</Words>
  <Application>WPS 演示</Application>
  <PresentationFormat>宽屏</PresentationFormat>
  <Paragraphs>308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1_Office 主题​​</vt:lpstr>
      <vt:lpstr>Equation.KSEE3</vt:lpstr>
      <vt:lpstr>WEB SCIENCE  Distance Measurement</vt:lpstr>
      <vt:lpstr>Problem Definition</vt:lpstr>
      <vt:lpstr>Motivation</vt:lpstr>
      <vt:lpstr>Problem Analyse</vt:lpstr>
      <vt:lpstr>Approaches</vt:lpstr>
      <vt:lpstr>Hamming Distance</vt:lpstr>
      <vt:lpstr>Algorithm——Levenshtein</vt:lpstr>
      <vt:lpstr>Algorithm——Levenshtein</vt:lpstr>
      <vt:lpstr>Algorithm——Levenshtein</vt:lpstr>
      <vt:lpstr>PowerPoint 演示文稿</vt:lpstr>
      <vt:lpstr>Algorithm——Procedure</vt:lpstr>
      <vt:lpstr>Algorithm——Diagram</vt:lpstr>
      <vt:lpstr>Algorithm——Code</vt:lpstr>
      <vt:lpstr>Algorithm——Result</vt:lpstr>
      <vt:lpstr>Models——Word2Vec</vt:lpstr>
      <vt:lpstr>Models——Word2Vec</vt:lpstr>
      <vt:lpstr>Models——Word2Vec</vt:lpstr>
      <vt:lpstr>Models——Word2Vec</vt:lpstr>
      <vt:lpstr>Models——Word2Vec</vt:lpstr>
      <vt:lpstr>Models——Word2Vec</vt:lpstr>
      <vt:lpstr>Models——GloVe</vt:lpstr>
      <vt:lpstr>Models——GloVe</vt:lpstr>
      <vt:lpstr>Models——GloVe</vt:lpstr>
      <vt:lpstr>Models——GloVe</vt:lpstr>
      <vt:lpstr>Models——GloVe</vt:lpstr>
      <vt:lpstr>Models——GloVe</vt:lpstr>
      <vt:lpstr>Models——GloVe</vt:lpstr>
      <vt:lpstr>Models——GloVe</vt:lpstr>
      <vt:lpstr>Models——GloVe</vt:lpstr>
      <vt:lpstr>Models——GloVe</vt:lpstr>
      <vt:lpstr>Models——GloVe</vt:lpstr>
      <vt:lpstr>Wikipedia</vt:lpstr>
      <vt:lpstr>Wikipedia</vt:lpstr>
      <vt:lpstr>Wikipedia</vt:lpstr>
      <vt:lpstr>WordNet</vt:lpstr>
      <vt:lpstr>WordNet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GloVe理论及实现</dc:title>
  <dc:creator>陈 浩然</dc:creator>
  <cp:lastModifiedBy>St mt</cp:lastModifiedBy>
  <cp:revision>59</cp:revision>
  <dcterms:created xsi:type="dcterms:W3CDTF">2019-09-14T10:07:00Z</dcterms:created>
  <dcterms:modified xsi:type="dcterms:W3CDTF">2019-09-16T14:20:26Z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