
<file path=[Content_Types].xml><?xml version="1.0" encoding="utf-8"?>
<Types xmlns="http://schemas.openxmlformats.org/package/2006/content-types">
  <Default Extension="xml" ContentType="application/xml"/>
  <Default Extension="jpeg" ContentType="image/jpeg"/>
  <Default Extension="jpg" ContentType="image/jpeg"/>
  <Default Extension="emf" ContentType="image/x-emf"/>
  <Default Extension="rels" ContentType="application/vnd.openxmlformats-package.relationships+xml"/>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media/image12.jpg" ContentType="image/png"/>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3"/>
  </p:notesMasterIdLst>
  <p:handoutMasterIdLst>
    <p:handoutMasterId r:id="rId64"/>
  </p:handoutMasterIdLst>
  <p:sldIdLst>
    <p:sldId id="481" r:id="rId2"/>
    <p:sldId id="430" r:id="rId3"/>
    <p:sldId id="432" r:id="rId4"/>
    <p:sldId id="431" r:id="rId5"/>
    <p:sldId id="433" r:id="rId6"/>
    <p:sldId id="434" r:id="rId7"/>
    <p:sldId id="435" r:id="rId8"/>
    <p:sldId id="436" r:id="rId9"/>
    <p:sldId id="550" r:id="rId10"/>
    <p:sldId id="551" r:id="rId11"/>
    <p:sldId id="547" r:id="rId12"/>
    <p:sldId id="548" r:id="rId13"/>
    <p:sldId id="549" r:id="rId14"/>
    <p:sldId id="496" r:id="rId15"/>
    <p:sldId id="492" r:id="rId16"/>
    <p:sldId id="443" r:id="rId17"/>
    <p:sldId id="493" r:id="rId18"/>
    <p:sldId id="497" r:id="rId19"/>
    <p:sldId id="520" r:id="rId20"/>
    <p:sldId id="525" r:id="rId21"/>
    <p:sldId id="526" r:id="rId22"/>
    <p:sldId id="527" r:id="rId23"/>
    <p:sldId id="528" r:id="rId24"/>
    <p:sldId id="529" r:id="rId25"/>
    <p:sldId id="500" r:id="rId26"/>
    <p:sldId id="530" r:id="rId27"/>
    <p:sldId id="564" r:id="rId28"/>
    <p:sldId id="531" r:id="rId29"/>
    <p:sldId id="532" r:id="rId30"/>
    <p:sldId id="535" r:id="rId31"/>
    <p:sldId id="534" r:id="rId32"/>
    <p:sldId id="511" r:id="rId33"/>
    <p:sldId id="539" r:id="rId34"/>
    <p:sldId id="553" r:id="rId35"/>
    <p:sldId id="540" r:id="rId36"/>
    <p:sldId id="558" r:id="rId37"/>
    <p:sldId id="541" r:id="rId38"/>
    <p:sldId id="562" r:id="rId39"/>
    <p:sldId id="512" r:id="rId40"/>
    <p:sldId id="544" r:id="rId41"/>
    <p:sldId id="542" r:id="rId42"/>
    <p:sldId id="555" r:id="rId43"/>
    <p:sldId id="556" r:id="rId44"/>
    <p:sldId id="464" r:id="rId45"/>
    <p:sldId id="545" r:id="rId46"/>
    <p:sldId id="563" r:id="rId47"/>
    <p:sldId id="559" r:id="rId48"/>
    <p:sldId id="466" r:id="rId49"/>
    <p:sldId id="494" r:id="rId50"/>
    <p:sldId id="468" r:id="rId51"/>
    <p:sldId id="469" r:id="rId52"/>
    <p:sldId id="567" r:id="rId53"/>
    <p:sldId id="565" r:id="rId54"/>
    <p:sldId id="471" r:id="rId55"/>
    <p:sldId id="472" r:id="rId56"/>
    <p:sldId id="474" r:id="rId57"/>
    <p:sldId id="475" r:id="rId58"/>
    <p:sldId id="495" r:id="rId59"/>
    <p:sldId id="477" r:id="rId60"/>
    <p:sldId id="478" r:id="rId61"/>
    <p:sldId id="485" r:id="rId6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7AFD4"/>
    <a:srgbClr val="0070C0"/>
    <a:srgbClr val="5DE6F9"/>
    <a:srgbClr val="00B0F0"/>
    <a:srgbClr val="57D3FF"/>
    <a:srgbClr val="008000"/>
    <a:srgbClr val="3366FF"/>
    <a:srgbClr val="2C74C9"/>
    <a:srgbClr val="1F60C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21" autoAdjust="0"/>
    <p:restoredTop sz="90548" autoAdjust="0"/>
  </p:normalViewPr>
  <p:slideViewPr>
    <p:cSldViewPr>
      <p:cViewPr varScale="1">
        <p:scale>
          <a:sx n="101" d="100"/>
          <a:sy n="101" d="100"/>
        </p:scale>
        <p:origin x="-1104" y="-120"/>
      </p:cViewPr>
      <p:guideLst>
        <p:guide orient="horz" pos="2160"/>
        <p:guide pos="2880"/>
      </p:guideLst>
    </p:cSldViewPr>
  </p:slideViewPr>
  <p:outlineViewPr>
    <p:cViewPr>
      <p:scale>
        <a:sx n="33" d="100"/>
        <a:sy n="33" d="100"/>
      </p:scale>
      <p:origin x="0" y="11986"/>
    </p:cViewPr>
  </p:outlineViewPr>
  <p:notesTextViewPr>
    <p:cViewPr>
      <p:scale>
        <a:sx n="100" d="100"/>
        <a:sy n="100" d="100"/>
      </p:scale>
      <p:origin x="0" y="0"/>
    </p:cViewPr>
  </p:notesTextViewPr>
  <p:sorterViewPr>
    <p:cViewPr>
      <p:scale>
        <a:sx n="128" d="100"/>
        <a:sy n="128" d="100"/>
      </p:scale>
      <p:origin x="0" y="342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notesMaster" Target="notesMasters/notesMaster1.xml"/><Relationship Id="rId64" Type="http://schemas.openxmlformats.org/officeDocument/2006/relationships/handoutMaster" Target="handoutMasters/handoutMaster1.xml"/><Relationship Id="rId65" Type="http://schemas.openxmlformats.org/officeDocument/2006/relationships/printerSettings" Target="printerSettings/printerSettings1.bin"/><Relationship Id="rId66" Type="http://schemas.openxmlformats.org/officeDocument/2006/relationships/presProps" Target="presProps.xml"/><Relationship Id="rId67" Type="http://schemas.openxmlformats.org/officeDocument/2006/relationships/viewProps" Target="viewProps.xml"/><Relationship Id="rId68" Type="http://schemas.openxmlformats.org/officeDocument/2006/relationships/theme" Target="theme/theme1.xml"/><Relationship Id="rId69"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9041D87-3CCE-E64C-A369-7605309382EB}" type="datetimeFigureOut">
              <a:rPr lang="en-US" smtClean="0"/>
              <a:t>12/28/15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B3EFEA6-DA58-EB41-8B59-7F497B5EAA95}" type="slidenum">
              <a:rPr lang="en-US" smtClean="0"/>
              <a:t>‹#›</a:t>
            </a:fld>
            <a:endParaRPr lang="en-US"/>
          </a:p>
        </p:txBody>
      </p:sp>
    </p:spTree>
    <p:extLst>
      <p:ext uri="{BB962C8B-B14F-4D97-AF65-F5344CB8AC3E}">
        <p14:creationId xmlns:p14="http://schemas.microsoft.com/office/powerpoint/2010/main" val="4425942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1FB373-6BBD-8742-A899-A0E240874FD0}" type="datetimeFigureOut">
              <a:rPr lang="en-US" smtClean="0"/>
              <a:t>12/28/15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en-US" dirty="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CE136B1-3FF2-E14C-B708-BA33BA00B08B}" type="slidenum">
              <a:rPr lang="en-US" smtClean="0"/>
              <a:t>‹#›</a:t>
            </a:fld>
            <a:endParaRPr lang="en-US"/>
          </a:p>
        </p:txBody>
      </p:sp>
    </p:spTree>
    <p:extLst>
      <p:ext uri="{BB962C8B-B14F-4D97-AF65-F5344CB8AC3E}">
        <p14:creationId xmlns:p14="http://schemas.microsoft.com/office/powerpoint/2010/main" val="392724731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Hiragino Sans GB W3"/>
        <a:cs typeface="+mn-cs"/>
      </a:defRPr>
    </a:lvl1pPr>
    <a:lvl2pPr marL="457200" algn="l" defTabSz="457200" rtl="0" eaLnBrk="1" latinLnBrk="0" hangingPunct="1">
      <a:defRPr sz="1200" kern="1200">
        <a:solidFill>
          <a:schemeClr val="tx1"/>
        </a:solidFill>
        <a:latin typeface="+mn-lt"/>
        <a:ea typeface="Hiragino Sans GB W3"/>
        <a:cs typeface="+mn-cs"/>
      </a:defRPr>
    </a:lvl2pPr>
    <a:lvl3pPr marL="914400" algn="l" defTabSz="457200" rtl="0" eaLnBrk="1" latinLnBrk="0" hangingPunct="1">
      <a:defRPr sz="1200" kern="1200">
        <a:solidFill>
          <a:schemeClr val="tx1"/>
        </a:solidFill>
        <a:latin typeface="+mn-lt"/>
        <a:ea typeface="Hiragino Sans GB W3"/>
        <a:cs typeface="+mn-cs"/>
      </a:defRPr>
    </a:lvl3pPr>
    <a:lvl4pPr marL="1371600" algn="l" defTabSz="457200" rtl="0" eaLnBrk="1" latinLnBrk="0" hangingPunct="1">
      <a:defRPr sz="1200" kern="1200">
        <a:solidFill>
          <a:schemeClr val="tx1"/>
        </a:solidFill>
        <a:latin typeface="+mn-lt"/>
        <a:ea typeface="Hiragino Sans GB W3"/>
        <a:cs typeface="+mn-cs"/>
      </a:defRPr>
    </a:lvl4pPr>
    <a:lvl5pPr marL="1828800" algn="l" defTabSz="457200" rtl="0" eaLnBrk="1" latinLnBrk="0" hangingPunct="1">
      <a:defRPr sz="1200" kern="1200">
        <a:solidFill>
          <a:schemeClr val="tx1"/>
        </a:solidFill>
        <a:latin typeface="+mn-lt"/>
        <a:ea typeface="Hiragino Sans GB W3"/>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1</a:t>
            </a:fld>
            <a:endParaRPr lang="en-US"/>
          </a:p>
        </p:txBody>
      </p:sp>
    </p:spTree>
    <p:extLst>
      <p:ext uri="{BB962C8B-B14F-4D97-AF65-F5344CB8AC3E}">
        <p14:creationId xmlns:p14="http://schemas.microsoft.com/office/powerpoint/2010/main" val="3888094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dirty="0" smtClean="0"/>
              <a:t>能量自供给发展的趋势，</a:t>
            </a:r>
            <a:r>
              <a:rPr lang="en-US" altLang="zh-CN" dirty="0" smtClean="0"/>
              <a:t>motivation</a:t>
            </a:r>
          </a:p>
          <a:p>
            <a:r>
              <a:rPr lang="zh-CN" altLang="en-US" dirty="0" smtClean="0"/>
              <a:t>展望一下，应用背景，应用场景</a:t>
            </a:r>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24</a:t>
            </a:fld>
            <a:endParaRPr lang="en-US"/>
          </a:p>
        </p:txBody>
      </p:sp>
    </p:spTree>
    <p:extLst>
      <p:ext uri="{BB962C8B-B14F-4D97-AF65-F5344CB8AC3E}">
        <p14:creationId xmlns:p14="http://schemas.microsoft.com/office/powerpoint/2010/main" val="15087331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28</a:t>
            </a:fld>
            <a:endParaRPr lang="en-US"/>
          </a:p>
        </p:txBody>
      </p:sp>
    </p:spTree>
    <p:extLst>
      <p:ext uri="{BB962C8B-B14F-4D97-AF65-F5344CB8AC3E}">
        <p14:creationId xmlns:p14="http://schemas.microsoft.com/office/powerpoint/2010/main" val="25937542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39</a:t>
            </a:fld>
            <a:endParaRPr lang="en-US"/>
          </a:p>
        </p:txBody>
      </p:sp>
    </p:spTree>
    <p:extLst>
      <p:ext uri="{BB962C8B-B14F-4D97-AF65-F5344CB8AC3E}">
        <p14:creationId xmlns:p14="http://schemas.microsoft.com/office/powerpoint/2010/main" val="492730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40</a:t>
            </a:fld>
            <a:endParaRPr lang="en-US"/>
          </a:p>
        </p:txBody>
      </p:sp>
    </p:spTree>
    <p:extLst>
      <p:ext uri="{BB962C8B-B14F-4D97-AF65-F5344CB8AC3E}">
        <p14:creationId xmlns:p14="http://schemas.microsoft.com/office/powerpoint/2010/main" val="3023929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44</a:t>
            </a:fld>
            <a:endParaRPr lang="en-US"/>
          </a:p>
        </p:txBody>
      </p:sp>
    </p:spTree>
    <p:extLst>
      <p:ext uri="{BB962C8B-B14F-4D97-AF65-F5344CB8AC3E}">
        <p14:creationId xmlns:p14="http://schemas.microsoft.com/office/powerpoint/2010/main" val="40864789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48</a:t>
            </a:fld>
            <a:endParaRPr lang="en-US"/>
          </a:p>
        </p:txBody>
      </p:sp>
    </p:spTree>
    <p:extLst>
      <p:ext uri="{BB962C8B-B14F-4D97-AF65-F5344CB8AC3E}">
        <p14:creationId xmlns:p14="http://schemas.microsoft.com/office/powerpoint/2010/main" val="2944797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59</a:t>
            </a:fld>
            <a:endParaRPr lang="en-US"/>
          </a:p>
        </p:txBody>
      </p:sp>
    </p:spTree>
    <p:extLst>
      <p:ext uri="{BB962C8B-B14F-4D97-AF65-F5344CB8AC3E}">
        <p14:creationId xmlns:p14="http://schemas.microsoft.com/office/powerpoint/2010/main" val="28390433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2</a:t>
            </a:fld>
            <a:endParaRPr lang="en-US"/>
          </a:p>
        </p:txBody>
      </p:sp>
    </p:spTree>
    <p:extLst>
      <p:ext uri="{BB962C8B-B14F-4D97-AF65-F5344CB8AC3E}">
        <p14:creationId xmlns:p14="http://schemas.microsoft.com/office/powerpoint/2010/main" val="1146421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6CE136B1-3FF2-E14C-B708-BA33BA00B08B}" type="slidenum">
              <a:rPr lang="en-US" smtClean="0"/>
              <a:t>4</a:t>
            </a:fld>
            <a:endParaRPr lang="en-US"/>
          </a:p>
        </p:txBody>
      </p:sp>
    </p:spTree>
    <p:extLst>
      <p:ext uri="{BB962C8B-B14F-4D97-AF65-F5344CB8AC3E}">
        <p14:creationId xmlns:p14="http://schemas.microsoft.com/office/powerpoint/2010/main" val="3446449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5</a:t>
            </a:fld>
            <a:endParaRPr lang="en-US"/>
          </a:p>
        </p:txBody>
      </p:sp>
    </p:spTree>
    <p:extLst>
      <p:ext uri="{BB962C8B-B14F-4D97-AF65-F5344CB8AC3E}">
        <p14:creationId xmlns:p14="http://schemas.microsoft.com/office/powerpoint/2010/main" val="14943003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8</a:t>
            </a:fld>
            <a:endParaRPr lang="en-US"/>
          </a:p>
        </p:txBody>
      </p:sp>
    </p:spTree>
    <p:extLst>
      <p:ext uri="{BB962C8B-B14F-4D97-AF65-F5344CB8AC3E}">
        <p14:creationId xmlns:p14="http://schemas.microsoft.com/office/powerpoint/2010/main" val="28262535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算法设计挑战</a:t>
            </a:r>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9</a:t>
            </a:fld>
            <a:endParaRPr lang="en-US"/>
          </a:p>
        </p:txBody>
      </p:sp>
    </p:spTree>
    <p:extLst>
      <p:ext uri="{BB962C8B-B14F-4D97-AF65-F5344CB8AC3E}">
        <p14:creationId xmlns:p14="http://schemas.microsoft.com/office/powerpoint/2010/main" val="3864288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11</a:t>
            </a:fld>
            <a:endParaRPr lang="en-US"/>
          </a:p>
        </p:txBody>
      </p:sp>
    </p:spTree>
    <p:extLst>
      <p:ext uri="{BB962C8B-B14F-4D97-AF65-F5344CB8AC3E}">
        <p14:creationId xmlns:p14="http://schemas.microsoft.com/office/powerpoint/2010/main" val="3685191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smtClean="0"/>
              <a:t>===</a:t>
            </a:r>
          </a:p>
        </p:txBody>
      </p:sp>
      <p:sp>
        <p:nvSpPr>
          <p:cNvPr id="4" name="Slide Number Placeholder 3"/>
          <p:cNvSpPr>
            <a:spLocks noGrp="1"/>
          </p:cNvSpPr>
          <p:nvPr>
            <p:ph type="sldNum" sz="quarter" idx="10"/>
          </p:nvPr>
        </p:nvSpPr>
        <p:spPr/>
        <p:txBody>
          <a:bodyPr/>
          <a:lstStyle/>
          <a:p>
            <a:fld id="{6CE136B1-3FF2-E14C-B708-BA33BA00B08B}" type="slidenum">
              <a:rPr lang="en-US" smtClean="0"/>
              <a:t>14</a:t>
            </a:fld>
            <a:endParaRPr lang="en-US"/>
          </a:p>
        </p:txBody>
      </p:sp>
    </p:spTree>
    <p:extLst>
      <p:ext uri="{BB962C8B-B14F-4D97-AF65-F5344CB8AC3E}">
        <p14:creationId xmlns:p14="http://schemas.microsoft.com/office/powerpoint/2010/main" val="39462438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E136B1-3FF2-E14C-B708-BA33BA00B08B}" type="slidenum">
              <a:rPr lang="en-US" smtClean="0"/>
              <a:t>18</a:t>
            </a:fld>
            <a:endParaRPr lang="en-US"/>
          </a:p>
        </p:txBody>
      </p:sp>
    </p:spTree>
    <p:extLst>
      <p:ext uri="{BB962C8B-B14F-4D97-AF65-F5344CB8AC3E}">
        <p14:creationId xmlns:p14="http://schemas.microsoft.com/office/powerpoint/2010/main" val="13150586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7" name="Group 2"/>
          <p:cNvGrpSpPr>
            <a:grpSpLocks/>
          </p:cNvGrpSpPr>
          <p:nvPr userDrawn="1"/>
        </p:nvGrpSpPr>
        <p:grpSpPr bwMode="auto">
          <a:xfrm>
            <a:off x="0" y="0"/>
            <a:ext cx="9144000" cy="6858000"/>
            <a:chOff x="0" y="0"/>
            <a:chExt cx="5760" cy="4320"/>
          </a:xfrm>
        </p:grpSpPr>
        <p:sp>
          <p:nvSpPr>
            <p:cNvPr id="8" name="Rectangle 3"/>
            <p:cNvSpPr>
              <a:spLocks noChangeArrowheads="1"/>
            </p:cNvSpPr>
            <p:nvPr/>
          </p:nvSpPr>
          <p:spPr bwMode="hidden">
            <a:xfrm>
              <a:off x="0" y="0"/>
              <a:ext cx="2208" cy="4320"/>
            </a:xfrm>
            <a:prstGeom prst="rect">
              <a:avLst/>
            </a:prstGeom>
            <a:gradFill>
              <a:gsLst>
                <a:gs pos="34000">
                  <a:schemeClr val="accent5">
                    <a:lumMod val="40000"/>
                    <a:lumOff val="60000"/>
                  </a:schemeClr>
                </a:gs>
                <a:gs pos="88000">
                  <a:srgbClr val="FFFFFF"/>
                </a:gs>
              </a:gsLst>
              <a:lin ang="0" scaled="1"/>
            </a:gradFill>
            <a:ln w="9525">
              <a:noFill/>
              <a:miter lim="800000"/>
              <a:headEnd/>
              <a:tailEnd/>
            </a:ln>
            <a:effectLst/>
          </p:spPr>
          <p:txBody>
            <a:bodyPr wrap="none" anchor="ctr"/>
            <a:lstStyle/>
            <a:p>
              <a:pPr algn="ctr"/>
              <a:endParaRPr lang="zh-CN" sz="2400">
                <a:latin typeface="Times New Roman" charset="0"/>
              </a:endParaRPr>
            </a:p>
          </p:txBody>
        </p:sp>
        <p:sp>
          <p:nvSpPr>
            <p:cNvPr id="9" name="Rectangle 4"/>
            <p:cNvSpPr>
              <a:spLocks noChangeArrowheads="1"/>
            </p:cNvSpPr>
            <p:nvPr/>
          </p:nvSpPr>
          <p:spPr bwMode="hidden">
            <a:xfrm>
              <a:off x="1081" y="1065"/>
              <a:ext cx="4679" cy="1596"/>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grpSp>
          <p:nvGrpSpPr>
            <p:cNvPr id="10" name="Group 5"/>
            <p:cNvGrpSpPr>
              <a:grpSpLocks/>
            </p:cNvGrpSpPr>
            <p:nvPr/>
          </p:nvGrpSpPr>
          <p:grpSpPr bwMode="auto">
            <a:xfrm>
              <a:off x="0" y="1063"/>
              <a:ext cx="1806" cy="1600"/>
              <a:chOff x="0" y="1063"/>
              <a:chExt cx="1806" cy="1600"/>
            </a:xfrm>
          </p:grpSpPr>
          <p:sp>
            <p:nvSpPr>
              <p:cNvPr id="12" name="Rectangle 7"/>
              <p:cNvSpPr>
                <a:spLocks noChangeArrowheads="1"/>
              </p:cNvSpPr>
              <p:nvPr userDrawn="1"/>
            </p:nvSpPr>
            <p:spPr bwMode="auto">
              <a:xfrm>
                <a:off x="1081" y="1065"/>
                <a:ext cx="362" cy="405"/>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13" name="Rectangle 8"/>
              <p:cNvSpPr>
                <a:spLocks noChangeArrowheads="1"/>
              </p:cNvSpPr>
              <p:nvPr userDrawn="1"/>
            </p:nvSpPr>
            <p:spPr bwMode="auto">
              <a:xfrm>
                <a:off x="0" y="2263"/>
                <a:ext cx="369" cy="400"/>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11" name="Rectangle 6"/>
              <p:cNvSpPr>
                <a:spLocks noChangeArrowheads="1"/>
              </p:cNvSpPr>
              <p:nvPr userDrawn="1"/>
            </p:nvSpPr>
            <p:spPr bwMode="auto">
              <a:xfrm>
                <a:off x="361" y="2257"/>
                <a:ext cx="363" cy="404"/>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
            <p:nvSpPr>
              <p:cNvPr id="14" name="Rectangle 9"/>
              <p:cNvSpPr>
                <a:spLocks noChangeArrowheads="1"/>
              </p:cNvSpPr>
              <p:nvPr userDrawn="1"/>
            </p:nvSpPr>
            <p:spPr bwMode="auto">
              <a:xfrm>
                <a:off x="719" y="2257"/>
                <a:ext cx="368" cy="404"/>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sp>
            <p:nvSpPr>
              <p:cNvPr id="15" name="Rectangle 10"/>
              <p:cNvSpPr>
                <a:spLocks noChangeArrowheads="1"/>
              </p:cNvSpPr>
              <p:nvPr userDrawn="1"/>
            </p:nvSpPr>
            <p:spPr bwMode="auto">
              <a:xfrm>
                <a:off x="1437" y="1065"/>
                <a:ext cx="369" cy="405"/>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
            <p:nvSpPr>
              <p:cNvPr id="16" name="Rectangle 11"/>
              <p:cNvSpPr>
                <a:spLocks noChangeArrowheads="1"/>
              </p:cNvSpPr>
              <p:nvPr userDrawn="1"/>
            </p:nvSpPr>
            <p:spPr bwMode="auto">
              <a:xfrm>
                <a:off x="719" y="1464"/>
                <a:ext cx="368" cy="399"/>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17" name="Rectangle 12"/>
              <p:cNvSpPr>
                <a:spLocks noChangeArrowheads="1"/>
              </p:cNvSpPr>
              <p:nvPr userDrawn="1"/>
            </p:nvSpPr>
            <p:spPr bwMode="auto">
              <a:xfrm>
                <a:off x="350" y="1063"/>
                <a:ext cx="367" cy="399"/>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sp>
            <p:nvSpPr>
              <p:cNvPr id="18" name="Rectangle 13"/>
              <p:cNvSpPr>
                <a:spLocks noChangeArrowheads="1"/>
              </p:cNvSpPr>
              <p:nvPr userDrawn="1"/>
            </p:nvSpPr>
            <p:spPr bwMode="auto">
              <a:xfrm>
                <a:off x="1081" y="1464"/>
                <a:ext cx="362" cy="399"/>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
            <p:nvSpPr>
              <p:cNvPr id="19" name="Rectangle 14"/>
              <p:cNvSpPr>
                <a:spLocks noChangeArrowheads="1"/>
              </p:cNvSpPr>
              <p:nvPr userDrawn="1"/>
            </p:nvSpPr>
            <p:spPr bwMode="auto">
              <a:xfrm>
                <a:off x="361" y="1857"/>
                <a:ext cx="363" cy="406"/>
              </a:xfrm>
              <a:prstGeom prst="rect">
                <a:avLst/>
              </a:prstGeom>
              <a:solidFill>
                <a:schemeClr val="accent5">
                  <a:lumMod val="60000"/>
                  <a:lumOff val="40000"/>
                </a:schemeClr>
              </a:solidFill>
              <a:ln w="9525">
                <a:noFill/>
                <a:miter lim="800000"/>
                <a:headEnd/>
                <a:tailEnd/>
              </a:ln>
            </p:spPr>
            <p:txBody>
              <a:bodyPr/>
              <a:lstStyle/>
              <a:p>
                <a:endParaRPr lang="zh-CN" sz="2400">
                  <a:latin typeface="Times New Roman" charset="0"/>
                </a:endParaRPr>
              </a:p>
            </p:txBody>
          </p:sp>
          <p:sp>
            <p:nvSpPr>
              <p:cNvPr id="20" name="Rectangle 15"/>
              <p:cNvSpPr>
                <a:spLocks noChangeArrowheads="1"/>
              </p:cNvSpPr>
              <p:nvPr userDrawn="1"/>
            </p:nvSpPr>
            <p:spPr bwMode="auto">
              <a:xfrm>
                <a:off x="719" y="1857"/>
                <a:ext cx="368" cy="406"/>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grpSp>
      </p:grpSp>
      <p:sp>
        <p:nvSpPr>
          <p:cNvPr id="2" name="Title 1"/>
          <p:cNvSpPr>
            <a:spLocks noGrp="1"/>
          </p:cNvSpPr>
          <p:nvPr>
            <p:ph type="ctrTitle"/>
          </p:nvPr>
        </p:nvSpPr>
        <p:spPr>
          <a:xfrm>
            <a:off x="3048000" y="1828799"/>
            <a:ext cx="5943600" cy="2286001"/>
          </a:xfrm>
        </p:spPr>
        <p:txBody>
          <a:bodyPr/>
          <a:lstStyle/>
          <a:p>
            <a:r>
              <a:rPr lang="en-US" altLang="zh-CN" dirty="0" smtClean="0"/>
              <a:t>Click to edit Master title style</a:t>
            </a:r>
            <a:endParaRPr lang="zh-CN" altLang="en-US" dirty="0"/>
          </a:p>
        </p:txBody>
      </p:sp>
      <p:sp>
        <p:nvSpPr>
          <p:cNvPr id="3" name="Subtitle 2"/>
          <p:cNvSpPr>
            <a:spLocks noGrp="1"/>
          </p:cNvSpPr>
          <p:nvPr>
            <p:ph type="subTitle" idx="1"/>
          </p:nvPr>
        </p:nvSpPr>
        <p:spPr>
          <a:xfrm>
            <a:off x="3048000" y="4267200"/>
            <a:ext cx="59436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smtClean="0"/>
              <a:t>Click to edit Master subtitle style</a:t>
            </a:r>
            <a:endParaRPr lang="zh-CN" altLang="en-US" dirty="0"/>
          </a:p>
        </p:txBody>
      </p:sp>
      <p:sp>
        <p:nvSpPr>
          <p:cNvPr id="4" name="Date Placeholder 3"/>
          <p:cNvSpPr>
            <a:spLocks noGrp="1"/>
          </p:cNvSpPr>
          <p:nvPr>
            <p:ph type="dt" sz="half" idx="10"/>
          </p:nvPr>
        </p:nvSpPr>
        <p:spPr/>
        <p:txBody>
          <a:bodyPr/>
          <a:lstStyle/>
          <a:p>
            <a:fld id="{889417D9-0A2E-8540-9E3C-6282396C0F50}" type="datetime1">
              <a:rPr lang="en-US" altLang="zh-CN" smtClean="0"/>
              <a:t>12/28/15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A5C6C-F315-4E99-B6A8-F0F90911BB40}" type="slidenum">
              <a:rPr lang="zh-CN" altLang="en-US" smtClean="0"/>
              <a:t>‹#›</a:t>
            </a:fld>
            <a:endParaRPr lang="zh-CN" altLang="en-US"/>
          </a:p>
        </p:txBody>
      </p:sp>
      <p:sp>
        <p:nvSpPr>
          <p:cNvPr id="24" name="Rectangle 6"/>
          <p:cNvSpPr>
            <a:spLocks noChangeArrowheads="1"/>
          </p:cNvSpPr>
          <p:nvPr userDrawn="1"/>
        </p:nvSpPr>
        <p:spPr bwMode="auto">
          <a:xfrm>
            <a:off x="0" y="4223905"/>
            <a:ext cx="576263" cy="641350"/>
          </a:xfrm>
          <a:prstGeom prst="rect">
            <a:avLst/>
          </a:prstGeom>
          <a:solidFill>
            <a:schemeClr val="accent5">
              <a:lumMod val="75000"/>
            </a:schemeClr>
          </a:solidFill>
          <a:ln w="9525">
            <a:noFill/>
            <a:miter lim="800000"/>
            <a:headEnd/>
            <a:tailEnd/>
          </a:ln>
        </p:spPr>
        <p:txBody>
          <a:bodyPr/>
          <a:lstStyle/>
          <a:p>
            <a:endParaRPr lang="zh-CN" sz="2400">
              <a:latin typeface="Times New Roman" charset="0"/>
            </a:endParaRPr>
          </a:p>
        </p:txBody>
      </p:sp>
    </p:spTree>
    <p:extLst>
      <p:ext uri="{BB962C8B-B14F-4D97-AF65-F5344CB8AC3E}">
        <p14:creationId xmlns:p14="http://schemas.microsoft.com/office/powerpoint/2010/main" val="3839564000"/>
      </p:ext>
    </p:extLst>
  </p:cSld>
  <p:clrMapOvr>
    <a:masterClrMapping/>
  </p:clrMapOvr>
  <p:timing>
    <p:tnLst>
      <p:par>
        <p:cTn xmlns:p14="http://schemas.microsoft.com/office/powerpoint/2010/mai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F8B85970-F9EE-8F4E-9F25-6AA5AC0F2702}" type="datetime1">
              <a:rPr lang="en-US" altLang="zh-CN" smtClean="0"/>
              <a:t>12/28/15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267312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8D774EA7-39B5-BF40-8AE0-B094A30A32EA}" type="datetime1">
              <a:rPr lang="en-US" altLang="zh-CN" smtClean="0"/>
              <a:t>12/28/15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1318527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 name="Rectangle 9"/>
          <p:cNvSpPr/>
          <p:nvPr userDrawn="1"/>
        </p:nvSpPr>
        <p:spPr>
          <a:xfrm>
            <a:off x="0" y="6629400"/>
            <a:ext cx="9144000" cy="228600"/>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i="1" dirty="0">
              <a:solidFill>
                <a:srgbClr val="FFFF00"/>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2" name="Title 1"/>
          <p:cNvSpPr>
            <a:spLocks noGrp="1"/>
          </p:cNvSpPr>
          <p:nvPr>
            <p:ph type="title"/>
          </p:nvPr>
        </p:nvSpPr>
        <p:spPr>
          <a:xfrm>
            <a:off x="457200" y="286325"/>
            <a:ext cx="7968852" cy="621792"/>
          </a:xfrm>
        </p:spPr>
        <p:txBody>
          <a:bodyPr>
            <a:normAutofit/>
          </a:bodyPr>
          <a:lstStyle>
            <a:lvl1pPr algn="l">
              <a:defRPr sz="3400" b="1">
                <a:solidFill>
                  <a:schemeClr val="accent5">
                    <a:lumMod val="50000"/>
                  </a:schemeClr>
                </a:solidFill>
                <a:latin typeface="微软雅黑" pitchFamily="34" charset="-122"/>
                <a:ea typeface="微软雅黑" pitchFamily="34" charset="-122"/>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457200" y="1194788"/>
            <a:ext cx="8382000" cy="5358412"/>
          </a:xfrm>
        </p:spPr>
        <p:txBody>
          <a:bodyPr>
            <a:normAutofit/>
          </a:bodyPr>
          <a:lstStyle>
            <a:lvl1pPr>
              <a:defRPr sz="3200">
                <a:latin typeface="微软雅黑" pitchFamily="34" charset="-122"/>
                <a:ea typeface="微软雅黑" pitchFamily="34" charset="-122"/>
              </a:defRPr>
            </a:lvl1pPr>
            <a:lvl2pPr>
              <a:defRPr sz="2800">
                <a:latin typeface="微软雅黑" pitchFamily="34" charset="-122"/>
                <a:ea typeface="微软雅黑" pitchFamily="34" charset="-122"/>
              </a:defRPr>
            </a:lvl2pPr>
            <a:lvl3pPr>
              <a:defRPr sz="2400">
                <a:latin typeface="微软雅黑" pitchFamily="34" charset="-122"/>
                <a:ea typeface="微软雅黑" pitchFamily="34" charset="-122"/>
              </a:defRPr>
            </a:lvl3pPr>
            <a:lvl4pPr>
              <a:defRPr sz="2000">
                <a:latin typeface="微软雅黑" pitchFamily="34" charset="-122"/>
                <a:ea typeface="微软雅黑" pitchFamily="34" charset="-122"/>
              </a:defRPr>
            </a:lvl4pPr>
            <a:lvl5pPr>
              <a:defRPr sz="2000">
                <a:latin typeface="微软雅黑" pitchFamily="34" charset="-122"/>
                <a:ea typeface="微软雅黑" pitchFamily="34" charset="-122"/>
              </a:defRPr>
            </a:lvl5p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a:xfrm>
            <a:off x="152400" y="6629400"/>
            <a:ext cx="2133600" cy="228600"/>
          </a:xfrm>
        </p:spPr>
        <p:txBody>
          <a:bodyPr anchor="b"/>
          <a:lstStyle>
            <a:lvl1pPr>
              <a:defRPr>
                <a:solidFill>
                  <a:srgbClr val="FFFF00"/>
                </a:solidFill>
              </a:defRPr>
            </a:lvl1pPr>
          </a:lstStyle>
          <a:p>
            <a:fld id="{6174035D-07B5-FD45-8010-489DA8DD158A}" type="datetime1">
              <a:rPr lang="en-US" altLang="zh-CN" smtClean="0"/>
              <a:t>12/28/15</a:t>
            </a:fld>
            <a:endParaRPr lang="zh-CN" altLang="en-US" dirty="0"/>
          </a:p>
        </p:txBody>
      </p:sp>
      <p:sp>
        <p:nvSpPr>
          <p:cNvPr id="5" name="Footer Placeholder 4"/>
          <p:cNvSpPr>
            <a:spLocks noGrp="1"/>
          </p:cNvSpPr>
          <p:nvPr>
            <p:ph type="ftr" sz="quarter" idx="11"/>
          </p:nvPr>
        </p:nvSpPr>
        <p:spPr>
          <a:xfrm>
            <a:off x="3048000" y="6637090"/>
            <a:ext cx="2895600" cy="228600"/>
          </a:xfrm>
        </p:spPr>
        <p:txBody>
          <a:bodyPr/>
          <a:lstStyle>
            <a:lvl1pPr>
              <a:defRPr>
                <a:solidFill>
                  <a:srgbClr val="FFFF00"/>
                </a:solidFill>
              </a:defRPr>
            </a:lvl1pPr>
          </a:lstStyle>
          <a:p>
            <a:endParaRPr lang="zh-CN" altLang="en-US" dirty="0"/>
          </a:p>
        </p:txBody>
      </p:sp>
      <p:sp>
        <p:nvSpPr>
          <p:cNvPr id="6" name="Slide Number Placeholder 5"/>
          <p:cNvSpPr>
            <a:spLocks noGrp="1"/>
          </p:cNvSpPr>
          <p:nvPr>
            <p:ph type="sldNum" sz="quarter" idx="12"/>
          </p:nvPr>
        </p:nvSpPr>
        <p:spPr>
          <a:xfrm>
            <a:off x="6858000" y="6629400"/>
            <a:ext cx="2133600" cy="228600"/>
          </a:xfrm>
        </p:spPr>
        <p:txBody>
          <a:bodyPr anchor="ctr"/>
          <a:lstStyle>
            <a:lvl1pPr>
              <a:defRPr sz="1300" b="0">
                <a:solidFill>
                  <a:srgbClr val="FFFF00"/>
                </a:solidFill>
                <a:effectLst/>
                <a:latin typeface="Calibri"/>
                <a:cs typeface="Calibri"/>
              </a:defRPr>
            </a:lvl1pPr>
          </a:lstStyle>
          <a:p>
            <a:fld id="{544A5C6C-F315-4E99-B6A8-F0F90911BB40}" type="slidenum">
              <a:rPr lang="zh-CN" altLang="en-US" smtClean="0"/>
              <a:pPr/>
              <a:t>‹#›</a:t>
            </a:fld>
            <a:endParaRPr lang="zh-CN" altLang="en-US" dirty="0"/>
          </a:p>
        </p:txBody>
      </p:sp>
      <p:sp>
        <p:nvSpPr>
          <p:cNvPr id="8" name="矩形 8"/>
          <p:cNvSpPr/>
          <p:nvPr userDrawn="1"/>
        </p:nvSpPr>
        <p:spPr>
          <a:xfrm>
            <a:off x="457200" y="947929"/>
            <a:ext cx="8686800" cy="100583"/>
          </a:xfrm>
          <a:prstGeom prst="rect">
            <a:avLst/>
          </a:prstGeom>
          <a:gradFill flip="none" rotWithShape="1">
            <a:gsLst>
              <a:gs pos="76000">
                <a:srgbClr val="5DE6F9"/>
              </a:gs>
              <a:gs pos="92000">
                <a:srgbClr val="FFFFFF"/>
              </a:gs>
            </a:gsLst>
            <a:lin ang="0" scaled="1"/>
            <a:tileRect/>
          </a:gra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11" name="Group 4"/>
          <p:cNvGrpSpPr>
            <a:grpSpLocks/>
          </p:cNvGrpSpPr>
          <p:nvPr userDrawn="1"/>
        </p:nvGrpSpPr>
        <p:grpSpPr bwMode="auto">
          <a:xfrm>
            <a:off x="0" y="-1587"/>
            <a:ext cx="9144000" cy="387351"/>
            <a:chOff x="0" y="84"/>
            <a:chExt cx="5760" cy="244"/>
          </a:xfrm>
        </p:grpSpPr>
        <p:sp>
          <p:nvSpPr>
            <p:cNvPr id="12" name="Rectangle 5"/>
            <p:cNvSpPr>
              <a:spLocks noChangeArrowheads="1"/>
            </p:cNvSpPr>
            <p:nvPr/>
          </p:nvSpPr>
          <p:spPr bwMode="auto">
            <a:xfrm>
              <a:off x="0" y="84"/>
              <a:ext cx="240" cy="242"/>
            </a:xfrm>
            <a:prstGeom prst="rect">
              <a:avLst/>
            </a:prstGeom>
            <a:gradFill rotWithShape="0">
              <a:gsLst>
                <a:gs pos="18000">
                  <a:schemeClr val="accent5">
                    <a:lumMod val="60000"/>
                    <a:lumOff val="40000"/>
                  </a:schemeClr>
                </a:gs>
                <a:gs pos="100000">
                  <a:schemeClr val="bg1"/>
                </a:gs>
              </a:gsLst>
              <a:lin ang="0" scaled="0"/>
            </a:gradFill>
            <a:ln w="9525">
              <a:noFill/>
              <a:miter lim="800000"/>
              <a:headEnd/>
              <a:tailEnd/>
            </a:ln>
            <a:effectLst/>
          </p:spPr>
          <p:txBody>
            <a:bodyPr wrap="none" anchor="ctr"/>
            <a:lstStyle/>
            <a:p>
              <a:pPr algn="ctr"/>
              <a:endParaRPr lang="zh-CN" sz="2400">
                <a:latin typeface="Times New Roman" charset="0"/>
              </a:endParaRPr>
            </a:p>
          </p:txBody>
        </p:sp>
        <p:sp>
          <p:nvSpPr>
            <p:cNvPr id="13" name="Rectangle 6"/>
            <p:cNvSpPr>
              <a:spLocks noChangeArrowheads="1"/>
            </p:cNvSpPr>
            <p:nvPr/>
          </p:nvSpPr>
          <p:spPr bwMode="auto">
            <a:xfrm>
              <a:off x="260" y="85"/>
              <a:ext cx="5500" cy="161"/>
            </a:xfrm>
            <a:prstGeom prst="rect">
              <a:avLst/>
            </a:prstGeom>
            <a:gradFill flip="none" rotWithShape="1">
              <a:gsLst>
                <a:gs pos="34000">
                  <a:schemeClr val="accent5">
                    <a:lumMod val="50000"/>
                  </a:schemeClr>
                </a:gs>
                <a:gs pos="88000">
                  <a:srgbClr val="FFFFFF"/>
                </a:gs>
              </a:gsLst>
              <a:lin ang="0" scaled="1"/>
              <a:tileRect/>
            </a:gradFill>
            <a:ln w="9525">
              <a:noFill/>
              <a:miter lim="800000"/>
              <a:headEnd/>
              <a:tailEnd/>
            </a:ln>
          </p:spPr>
          <p:txBody>
            <a:bodyPr/>
            <a:lstStyle/>
            <a:p>
              <a:endParaRPr lang="zh-CN" sz="2400" dirty="0">
                <a:ln>
                  <a:solidFill>
                    <a:srgbClr val="000000"/>
                  </a:solidFill>
                </a:ln>
                <a:solidFill>
                  <a:srgbClr val="000000"/>
                </a:solidFill>
                <a:latin typeface="Times New Roman" charset="0"/>
              </a:endParaRPr>
            </a:p>
          </p:txBody>
        </p:sp>
        <p:sp>
          <p:nvSpPr>
            <p:cNvPr id="14" name="Rectangle 7"/>
            <p:cNvSpPr>
              <a:spLocks noChangeArrowheads="1"/>
            </p:cNvSpPr>
            <p:nvPr/>
          </p:nvSpPr>
          <p:spPr bwMode="auto">
            <a:xfrm>
              <a:off x="235" y="85"/>
              <a:ext cx="81" cy="81"/>
            </a:xfrm>
            <a:prstGeom prst="rect">
              <a:avLst/>
            </a:prstGeom>
            <a:solidFill>
              <a:schemeClr val="accent5">
                <a:lumMod val="60000"/>
                <a:lumOff val="40000"/>
              </a:schemeClr>
            </a:solidFill>
            <a:ln w="9525">
              <a:noFill/>
              <a:miter lim="800000"/>
              <a:headEnd/>
              <a:tailEnd/>
            </a:ln>
          </p:spPr>
          <p:txBody>
            <a:bodyPr/>
            <a:lstStyle/>
            <a:p>
              <a:endParaRPr lang="zh-CN">
                <a:solidFill>
                  <a:schemeClr val="hlink"/>
                </a:solidFill>
              </a:endParaRPr>
            </a:p>
          </p:txBody>
        </p:sp>
        <p:sp>
          <p:nvSpPr>
            <p:cNvPr id="16" name="Rectangle 9"/>
            <p:cNvSpPr>
              <a:spLocks noChangeArrowheads="1"/>
            </p:cNvSpPr>
            <p:nvPr/>
          </p:nvSpPr>
          <p:spPr bwMode="auto">
            <a:xfrm>
              <a:off x="316" y="85"/>
              <a:ext cx="81" cy="81"/>
            </a:xfrm>
            <a:prstGeom prst="rect">
              <a:avLst/>
            </a:prstGeom>
            <a:solidFill>
              <a:schemeClr val="accent5">
                <a:lumMod val="75000"/>
              </a:schemeClr>
            </a:solidFill>
            <a:ln w="9525">
              <a:noFill/>
              <a:miter lim="800000"/>
              <a:headEnd/>
              <a:tailEnd/>
            </a:ln>
          </p:spPr>
          <p:txBody>
            <a:bodyPr/>
            <a:lstStyle/>
            <a:p>
              <a:endParaRPr lang="zh-CN">
                <a:solidFill>
                  <a:schemeClr val="accent2"/>
                </a:solidFill>
              </a:endParaRPr>
            </a:p>
          </p:txBody>
        </p:sp>
        <p:sp>
          <p:nvSpPr>
            <p:cNvPr id="17" name="Rectangle 10"/>
            <p:cNvSpPr>
              <a:spLocks noChangeArrowheads="1"/>
            </p:cNvSpPr>
            <p:nvPr/>
          </p:nvSpPr>
          <p:spPr bwMode="auto">
            <a:xfrm>
              <a:off x="156" y="167"/>
              <a:ext cx="80" cy="81"/>
            </a:xfrm>
            <a:prstGeom prst="rect">
              <a:avLst/>
            </a:prstGeom>
            <a:solidFill>
              <a:schemeClr val="accent5">
                <a:lumMod val="60000"/>
                <a:lumOff val="40000"/>
              </a:schemeClr>
            </a:solidFill>
            <a:ln w="9525">
              <a:noFill/>
              <a:miter lim="800000"/>
              <a:headEnd/>
              <a:tailEnd/>
            </a:ln>
          </p:spPr>
          <p:txBody>
            <a:bodyPr/>
            <a:lstStyle/>
            <a:p>
              <a:endParaRPr lang="zh-CN">
                <a:solidFill>
                  <a:schemeClr val="hlink"/>
                </a:solidFill>
              </a:endParaRPr>
            </a:p>
          </p:txBody>
        </p:sp>
        <p:sp>
          <p:nvSpPr>
            <p:cNvPr id="18" name="Rectangle 11"/>
            <p:cNvSpPr>
              <a:spLocks noChangeArrowheads="1"/>
            </p:cNvSpPr>
            <p:nvPr/>
          </p:nvSpPr>
          <p:spPr bwMode="auto">
            <a:xfrm>
              <a:off x="74" y="84"/>
              <a:ext cx="81" cy="81"/>
            </a:xfrm>
            <a:prstGeom prst="rect">
              <a:avLst/>
            </a:prstGeom>
            <a:solidFill>
              <a:schemeClr val="accent5">
                <a:lumMod val="50000"/>
              </a:schemeClr>
            </a:solidFill>
            <a:ln w="9525">
              <a:noFill/>
              <a:miter lim="800000"/>
              <a:headEnd/>
              <a:tailEnd/>
            </a:ln>
          </p:spPr>
          <p:txBody>
            <a:bodyPr/>
            <a:lstStyle/>
            <a:p>
              <a:endParaRPr lang="zh-CN" sz="2400">
                <a:latin typeface="Times New Roman" charset="0"/>
              </a:endParaRPr>
            </a:p>
          </p:txBody>
        </p:sp>
        <p:sp>
          <p:nvSpPr>
            <p:cNvPr id="19" name="Rectangle 12"/>
            <p:cNvSpPr>
              <a:spLocks noChangeArrowheads="1"/>
            </p:cNvSpPr>
            <p:nvPr/>
          </p:nvSpPr>
          <p:spPr bwMode="auto">
            <a:xfrm>
              <a:off x="235" y="166"/>
              <a:ext cx="81" cy="81"/>
            </a:xfrm>
            <a:prstGeom prst="rect">
              <a:avLst/>
            </a:prstGeom>
            <a:solidFill>
              <a:schemeClr val="accent5">
                <a:lumMod val="75000"/>
              </a:schemeClr>
            </a:solidFill>
            <a:ln w="9525">
              <a:noFill/>
              <a:miter lim="800000"/>
              <a:headEnd/>
              <a:tailEnd/>
            </a:ln>
          </p:spPr>
          <p:txBody>
            <a:bodyPr/>
            <a:lstStyle/>
            <a:p>
              <a:endParaRPr lang="zh-CN">
                <a:solidFill>
                  <a:schemeClr val="accent2"/>
                </a:solidFill>
              </a:endParaRPr>
            </a:p>
          </p:txBody>
        </p:sp>
        <p:sp>
          <p:nvSpPr>
            <p:cNvPr id="20" name="Rectangle 13"/>
            <p:cNvSpPr>
              <a:spLocks noChangeArrowheads="1"/>
            </p:cNvSpPr>
            <p:nvPr userDrawn="1"/>
          </p:nvSpPr>
          <p:spPr bwMode="auto">
            <a:xfrm>
              <a:off x="156" y="248"/>
              <a:ext cx="80" cy="80"/>
            </a:xfrm>
            <a:prstGeom prst="rect">
              <a:avLst/>
            </a:prstGeom>
            <a:solidFill>
              <a:schemeClr val="accent5">
                <a:lumMod val="75000"/>
              </a:schemeClr>
            </a:solidFill>
            <a:ln w="9525">
              <a:noFill/>
              <a:miter lim="800000"/>
              <a:headEnd/>
              <a:tailEnd/>
            </a:ln>
          </p:spPr>
          <p:txBody>
            <a:bodyPr/>
            <a:lstStyle/>
            <a:p>
              <a:endParaRPr lang="zh-CN">
                <a:solidFill>
                  <a:schemeClr val="accent2"/>
                </a:solidFill>
              </a:endParaRPr>
            </a:p>
          </p:txBody>
        </p:sp>
      </p:grpSp>
      <p:pic>
        <p:nvPicPr>
          <p:cNvPr id="9"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218055" y="23090"/>
            <a:ext cx="912574" cy="914400"/>
          </a:xfrm>
          <a:prstGeom prst="rect">
            <a:avLst/>
          </a:prstGeom>
        </p:spPr>
      </p:pic>
    </p:spTree>
    <p:extLst>
      <p:ext uri="{BB962C8B-B14F-4D97-AF65-F5344CB8AC3E}">
        <p14:creationId xmlns:p14="http://schemas.microsoft.com/office/powerpoint/2010/main" val="2822734557"/>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E2DEB851-DEB0-3241-8D61-099243519F21}" type="datetime1">
              <a:rPr lang="en-US" altLang="zh-CN" smtClean="0"/>
              <a:t>12/28/15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4100120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194BA44A-ADA4-A246-849B-9B26549F834C}" type="datetime1">
              <a:rPr lang="en-US" altLang="zh-CN" smtClean="0"/>
              <a:t>12/28/15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37212737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2E5511D8-755F-2246-AFE1-044031D58C10}" type="datetime1">
              <a:rPr lang="en-US" altLang="zh-CN" smtClean="0"/>
              <a:t>12/28/15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3880449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A25FDD65-34CD-3A40-8C38-00A0BCE84C67}" type="datetime1">
              <a:rPr lang="en-US" altLang="zh-CN" smtClean="0"/>
              <a:t>12/28/15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41557943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89ED89-BC3D-C742-8B34-C2DF26B48CFF}" type="datetime1">
              <a:rPr lang="en-US" altLang="zh-CN" smtClean="0"/>
              <a:t>12/28/15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955315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092AB7C2-499A-664C-8741-6E8A9CCD83DB}" type="datetime1">
              <a:rPr lang="en-US" altLang="zh-CN" smtClean="0"/>
              <a:t>12/28/15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9932808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F09F1FB0-E9CA-D74D-8DF5-67EA885C110D}" type="datetime1">
              <a:rPr lang="en-US" altLang="zh-CN" smtClean="0"/>
              <a:t>12/28/15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37412096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FB5B54-16E1-BD4D-BE36-91AC40E47F11}" type="datetime1">
              <a:rPr lang="en-US" altLang="zh-CN" smtClean="0"/>
              <a:t>12/28/15</a:t>
            </a:fld>
            <a:endParaRPr lang="zh-CN"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4A5C6C-F315-4E99-B6A8-F0F90911BB40}" type="slidenum">
              <a:rPr lang="zh-CN" altLang="en-US" smtClean="0"/>
              <a:t>‹#›</a:t>
            </a:fld>
            <a:endParaRPr lang="zh-CN" altLang="en-US"/>
          </a:p>
        </p:txBody>
      </p:sp>
    </p:spTree>
    <p:extLst>
      <p:ext uri="{BB962C8B-B14F-4D97-AF65-F5344CB8AC3E}">
        <p14:creationId xmlns:p14="http://schemas.microsoft.com/office/powerpoint/2010/main" val="284546306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iming>
    <p:tnLst>
      <p:par>
        <p:cTn xmlns:p14="http://schemas.microsoft.com/office/powerpoint/2010/main" id="1" dur="indefinite" restart="never" nodeType="tmRoot"/>
      </p:par>
    </p:tnLst>
  </p:timing>
  <p:hf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 Id="rId3" Type="http://schemas.openxmlformats.org/officeDocument/2006/relationships/image" Target="../media/image1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emf"/><Relationship Id="rId4" Type="http://schemas.openxmlformats.org/officeDocument/2006/relationships/image" Target="../media/image20.emf"/><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gif"/><Relationship Id="rId4" Type="http://schemas.openxmlformats.org/officeDocument/2006/relationships/image" Target="../media/image23.png"/><Relationship Id="rId1" Type="http://schemas.openxmlformats.org/officeDocument/2006/relationships/slideLayout" Target="../slideLayouts/slideLayout2.xml"/><Relationship Id="rId2"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image" Target="../media/image22.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2.gi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5.png"/><Relationship Id="rId3"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7.png"/><Relationship Id="rId3" Type="http://schemas.openxmlformats.org/officeDocument/2006/relationships/image" Target="../media/image2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jpeg"/><Relationship Id="rId5" Type="http://schemas.openxmlformats.org/officeDocument/2006/relationships/image" Target="../media/image5.jpeg"/><Relationship Id="rId6" Type="http://schemas.openxmlformats.org/officeDocument/2006/relationships/image" Target="../media/image6.jpeg"/><Relationship Id="rId7" Type="http://schemas.openxmlformats.org/officeDocument/2006/relationships/image" Target="../media/image7.jpeg"/><Relationship Id="rId8" Type="http://schemas.openxmlformats.org/officeDocument/2006/relationships/image" Target="../media/image8.png"/><Relationship Id="rId9" Type="http://schemas.openxmlformats.org/officeDocument/2006/relationships/image" Target="../media/image9.jpeg"/><Relationship Id="rId10"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3" Type="http://schemas.openxmlformats.org/officeDocument/2006/relationships/image" Target="../media/image29.png"/><Relationship Id="rId4" Type="http://schemas.openxmlformats.org/officeDocument/2006/relationships/image" Target="../media/image30.png"/><Relationship Id="rId5" Type="http://schemas.openxmlformats.org/officeDocument/2006/relationships/image" Target="../media/image31.png"/><Relationship Id="rId6" Type="http://schemas.openxmlformats.org/officeDocument/2006/relationships/image" Target="../media/image32.png"/><Relationship Id="rId7" Type="http://schemas.openxmlformats.org/officeDocument/2006/relationships/image" Target="../media/image33.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41.xml.rels><?xml version="1.0" encoding="UTF-8" standalone="yes"?>
<Relationships xmlns="http://schemas.openxmlformats.org/package/2006/relationships"><Relationship Id="rId3" Type="http://schemas.openxmlformats.org/officeDocument/2006/relationships/image" Target="../media/image35.png"/><Relationship Id="rId4" Type="http://schemas.openxmlformats.org/officeDocument/2006/relationships/image" Target="../media/image33.png"/><Relationship Id="rId5" Type="http://schemas.openxmlformats.org/officeDocument/2006/relationships/image" Target="../media/image36.png"/><Relationship Id="rId1" Type="http://schemas.openxmlformats.org/officeDocument/2006/relationships/slideLayout" Target="../slideLayouts/slideLayout2.xml"/><Relationship Id="rId2" Type="http://schemas.openxmlformats.org/officeDocument/2006/relationships/image" Target="../media/image3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7.png"/></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4" Type="http://schemas.openxmlformats.org/officeDocument/2006/relationships/image" Target="../media/image40.png"/><Relationship Id="rId1" Type="http://schemas.openxmlformats.org/officeDocument/2006/relationships/slideLayout" Target="../slideLayouts/slideLayout2.xml"/><Relationship Id="rId2" Type="http://schemas.openxmlformats.org/officeDocument/2006/relationships/image" Target="../media/image3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4" Type="http://schemas.openxmlformats.org/officeDocument/2006/relationships/image" Target="../media/image12.jpg"/><Relationship Id="rId5" Type="http://schemas.openxmlformats.org/officeDocument/2006/relationships/image" Target="../media/image13.jpg"/><Relationship Id="rId6" Type="http://schemas.openxmlformats.org/officeDocument/2006/relationships/image" Target="../media/image14.jpg"/><Relationship Id="rId7" Type="http://schemas.openxmlformats.org/officeDocument/2006/relationships/image" Target="../media/image1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3.png"/><Relationship Id="rId3" Type="http://schemas.openxmlformats.org/officeDocument/2006/relationships/image" Target="../media/image44.png"/></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4" Type="http://schemas.openxmlformats.org/officeDocument/2006/relationships/image" Target="../media/image45.png"/><Relationship Id="rId5" Type="http://schemas.openxmlformats.org/officeDocument/2006/relationships/image" Target="../media/image46.png"/><Relationship Id="rId1" Type="http://schemas.openxmlformats.org/officeDocument/2006/relationships/slideLayout" Target="../slideLayouts/slideLayout2.xml"/><Relationship Id="rId2" Type="http://schemas.openxmlformats.org/officeDocument/2006/relationships/image" Target="../media/image43.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7.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zh-CN" altLang="en-US" dirty="0">
                <a:ln w="10541" cmpd="sng">
                  <a:solidFill>
                    <a:schemeClr val="bg1"/>
                  </a:solidFill>
                  <a:prstDash val="solid"/>
                </a:ln>
                <a:solidFill>
                  <a:schemeClr val="bg1"/>
                </a:solidFill>
                <a:cs typeface="Hiragino Sans GB W3"/>
              </a:rPr>
              <a:t>能量自供给无线设备</a:t>
            </a:r>
            <a:r>
              <a:rPr lang="en-US" altLang="zh-CN" dirty="0">
                <a:ln w="10541" cmpd="sng">
                  <a:solidFill>
                    <a:schemeClr val="bg1"/>
                  </a:solidFill>
                  <a:prstDash val="solid"/>
                </a:ln>
                <a:solidFill>
                  <a:schemeClr val="bg1"/>
                </a:solidFill>
                <a:cs typeface="Hiragino Sans GB W3"/>
              </a:rPr>
              <a:t/>
            </a:r>
            <a:br>
              <a:rPr lang="en-US" altLang="zh-CN" dirty="0">
                <a:ln w="10541" cmpd="sng">
                  <a:solidFill>
                    <a:schemeClr val="bg1"/>
                  </a:solidFill>
                  <a:prstDash val="solid"/>
                </a:ln>
                <a:solidFill>
                  <a:schemeClr val="bg1"/>
                </a:solidFill>
                <a:cs typeface="Hiragino Sans GB W3"/>
              </a:rPr>
            </a:br>
            <a:r>
              <a:rPr lang="zh-CN" altLang="en-US" dirty="0">
                <a:ln w="10541" cmpd="sng">
                  <a:solidFill>
                    <a:schemeClr val="bg1"/>
                  </a:solidFill>
                  <a:prstDash val="solid"/>
                </a:ln>
                <a:solidFill>
                  <a:schemeClr val="bg1"/>
                </a:solidFill>
                <a:cs typeface="Hiragino Sans GB W3"/>
              </a:rPr>
              <a:t>传输速率调度算法</a:t>
            </a:r>
            <a:r>
              <a:rPr lang="zh-CN" altLang="en-US" dirty="0" smtClean="0">
                <a:ln w="10541" cmpd="sng">
                  <a:solidFill>
                    <a:schemeClr val="bg1"/>
                  </a:solidFill>
                  <a:prstDash val="solid"/>
                </a:ln>
                <a:solidFill>
                  <a:schemeClr val="bg1"/>
                </a:solidFill>
                <a:cs typeface="Hiragino Sans GB W3"/>
              </a:rPr>
              <a:t>研究</a:t>
            </a:r>
            <a:endParaRPr lang="en-US" dirty="0">
              <a:ln w="10541" cmpd="sng">
                <a:solidFill>
                  <a:schemeClr val="bg1"/>
                </a:solidFill>
                <a:prstDash val="solid"/>
              </a:ln>
              <a:solidFill>
                <a:schemeClr val="bg1"/>
              </a:solidFill>
            </a:endParaRPr>
          </a:p>
        </p:txBody>
      </p:sp>
      <p:sp>
        <p:nvSpPr>
          <p:cNvPr id="3" name="Subtitle 2"/>
          <p:cNvSpPr>
            <a:spLocks noGrp="1"/>
          </p:cNvSpPr>
          <p:nvPr>
            <p:ph type="subTitle" idx="1"/>
          </p:nvPr>
        </p:nvSpPr>
        <p:spPr>
          <a:xfrm>
            <a:off x="4038600" y="4495800"/>
            <a:ext cx="4953000" cy="1524000"/>
          </a:xfrm>
        </p:spPr>
        <p:txBody>
          <a:bodyPr>
            <a:normAutofit/>
          </a:bodyPr>
          <a:lstStyle/>
          <a:p>
            <a:pPr algn="l">
              <a:spcBef>
                <a:spcPct val="0"/>
              </a:spcBef>
            </a:pPr>
            <a:r>
              <a:rPr lang="zh-CN" altLang="en-US" b="1" dirty="0">
                <a:ln w="10541" cmpd="sng">
                  <a:solidFill>
                    <a:schemeClr val="accent5">
                      <a:lumMod val="50000"/>
                    </a:schemeClr>
                  </a:solidFill>
                  <a:prstDash val="solid"/>
                </a:ln>
                <a:solidFill>
                  <a:schemeClr val="accent5">
                    <a:lumMod val="50000"/>
                  </a:schemeClr>
                </a:solidFill>
                <a:cs typeface="Hiragino Sans GB W3"/>
              </a:rPr>
              <a:t>博士研究生： 单</a:t>
            </a:r>
            <a:r>
              <a:rPr lang="en-US" altLang="zh-CN" b="1" dirty="0">
                <a:ln w="10541" cmpd="sng">
                  <a:solidFill>
                    <a:schemeClr val="accent5">
                      <a:lumMod val="50000"/>
                    </a:schemeClr>
                  </a:solidFill>
                  <a:prstDash val="solid"/>
                </a:ln>
                <a:solidFill>
                  <a:schemeClr val="accent5">
                    <a:lumMod val="50000"/>
                  </a:schemeClr>
                </a:solidFill>
                <a:cs typeface="Hiragino Sans GB W3"/>
              </a:rPr>
              <a:t> </a:t>
            </a:r>
            <a:r>
              <a:rPr lang="zh-CN" altLang="en-US" b="1" dirty="0">
                <a:ln w="10541" cmpd="sng">
                  <a:solidFill>
                    <a:schemeClr val="accent5">
                      <a:lumMod val="50000"/>
                    </a:schemeClr>
                  </a:solidFill>
                  <a:prstDash val="solid"/>
                </a:ln>
                <a:solidFill>
                  <a:schemeClr val="accent5">
                    <a:lumMod val="50000"/>
                  </a:schemeClr>
                </a:solidFill>
                <a:cs typeface="Hiragino Sans GB W3"/>
              </a:rPr>
              <a:t>冯</a:t>
            </a:r>
          </a:p>
          <a:p>
            <a:pPr algn="l">
              <a:spcBef>
                <a:spcPct val="0"/>
              </a:spcBef>
            </a:pPr>
            <a:r>
              <a:rPr lang="zh-CN" altLang="en-US" b="1" dirty="0" smtClean="0">
                <a:ln w="10541" cmpd="sng">
                  <a:solidFill>
                    <a:schemeClr val="accent5">
                      <a:lumMod val="50000"/>
                    </a:schemeClr>
                  </a:solidFill>
                  <a:prstDash val="solid"/>
                </a:ln>
                <a:solidFill>
                  <a:schemeClr val="accent5">
                    <a:lumMod val="50000"/>
                  </a:schemeClr>
                </a:solidFill>
                <a:cs typeface="Hiragino Sans GB W3"/>
              </a:rPr>
              <a:t>导   </a:t>
            </a:r>
            <a:r>
              <a:rPr lang="en-US" altLang="zh-CN" b="1" dirty="0" smtClean="0">
                <a:ln w="10541" cmpd="sng">
                  <a:solidFill>
                    <a:schemeClr val="accent5">
                      <a:lumMod val="50000"/>
                    </a:schemeClr>
                  </a:solidFill>
                  <a:prstDash val="solid"/>
                </a:ln>
                <a:solidFill>
                  <a:schemeClr val="accent5">
                    <a:lumMod val="50000"/>
                  </a:schemeClr>
                </a:solidFill>
                <a:cs typeface="Hiragino Sans GB W3"/>
              </a:rPr>
              <a:t>  </a:t>
            </a:r>
            <a:r>
              <a:rPr lang="zh-CN" altLang="en-US" b="1" dirty="0" smtClean="0">
                <a:ln w="10541" cmpd="sng">
                  <a:solidFill>
                    <a:schemeClr val="accent5">
                      <a:lumMod val="50000"/>
                    </a:schemeClr>
                  </a:solidFill>
                  <a:prstDash val="solid"/>
                </a:ln>
                <a:solidFill>
                  <a:schemeClr val="accent5">
                    <a:lumMod val="50000"/>
                  </a:schemeClr>
                </a:solidFill>
                <a:cs typeface="Hiragino Sans GB W3"/>
              </a:rPr>
              <a:t>     师：罗军舟 </a:t>
            </a:r>
            <a:r>
              <a:rPr lang="en-US" altLang="zh-CN" b="1" dirty="0" smtClean="0">
                <a:ln w="10541" cmpd="sng">
                  <a:solidFill>
                    <a:schemeClr val="accent5">
                      <a:lumMod val="50000"/>
                    </a:schemeClr>
                  </a:solidFill>
                  <a:prstDash val="solid"/>
                </a:ln>
                <a:solidFill>
                  <a:schemeClr val="accent5">
                    <a:lumMod val="50000"/>
                  </a:schemeClr>
                </a:solidFill>
                <a:cs typeface="Hiragino Sans GB W3"/>
              </a:rPr>
              <a:t> </a:t>
            </a:r>
            <a:r>
              <a:rPr lang="zh-CN" altLang="en-US" b="1" dirty="0" smtClean="0">
                <a:ln w="10541" cmpd="sng">
                  <a:solidFill>
                    <a:schemeClr val="accent5">
                      <a:lumMod val="50000"/>
                    </a:schemeClr>
                  </a:solidFill>
                  <a:prstDash val="solid"/>
                </a:ln>
                <a:solidFill>
                  <a:schemeClr val="accent5">
                    <a:lumMod val="50000"/>
                  </a:schemeClr>
                </a:solidFill>
                <a:cs typeface="Hiragino Sans GB W3"/>
              </a:rPr>
              <a:t>教授</a:t>
            </a:r>
          </a:p>
        </p:txBody>
      </p:sp>
      <p:pic>
        <p:nvPicPr>
          <p:cNvPr id="6"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76597" y="198120"/>
            <a:ext cx="638803" cy="640080"/>
          </a:xfrm>
          <a:prstGeom prst="rect">
            <a:avLst/>
          </a:prstGeom>
        </p:spPr>
      </p:pic>
      <p:sp>
        <p:nvSpPr>
          <p:cNvPr id="8" name="TextBox 7"/>
          <p:cNvSpPr txBox="1"/>
          <p:nvPr/>
        </p:nvSpPr>
        <p:spPr>
          <a:xfrm>
            <a:off x="4648200" y="304800"/>
            <a:ext cx="3590297" cy="430887"/>
          </a:xfrm>
          <a:prstGeom prst="rect">
            <a:avLst/>
          </a:prstGeom>
          <a:noFill/>
        </p:spPr>
        <p:txBody>
          <a:bodyPr wrap="square" rtlCol="0">
            <a:spAutoFit/>
          </a:bodyPr>
          <a:lstStyle/>
          <a:p>
            <a:r>
              <a:rPr lang="zh-CN" altLang="en-US" sz="2200" b="1" dirty="0" smtClean="0">
                <a:latin typeface="宋体" pitchFamily="2" charset="-122"/>
                <a:ea typeface="宋体" pitchFamily="2" charset="-122"/>
              </a:rPr>
              <a:t>东南大学博士学位论文答辩</a:t>
            </a:r>
            <a:endParaRPr lang="en-US" sz="2200" b="1" dirty="0">
              <a:latin typeface="宋体" pitchFamily="2" charset="-122"/>
              <a:ea typeface="宋体" pitchFamily="2" charset="-122"/>
            </a:endParaRPr>
          </a:p>
        </p:txBody>
      </p:sp>
    </p:spTree>
    <p:extLst>
      <p:ext uri="{BB962C8B-B14F-4D97-AF65-F5344CB8AC3E}">
        <p14:creationId xmlns:p14="http://schemas.microsoft.com/office/powerpoint/2010/main" val="2336775392"/>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研究问题</a:t>
            </a:r>
            <a:endParaRPr lang="en-US" dirty="0"/>
          </a:p>
        </p:txBody>
      </p:sp>
      <p:sp>
        <p:nvSpPr>
          <p:cNvPr id="3" name="Content Placeholder 2"/>
          <p:cNvSpPr>
            <a:spLocks noGrp="1"/>
          </p:cNvSpPr>
          <p:nvPr>
            <p:ph idx="1"/>
          </p:nvPr>
        </p:nvSpPr>
        <p:spPr/>
        <p:txBody>
          <a:bodyPr/>
          <a:lstStyle/>
          <a:p>
            <a:r>
              <a:rPr lang="zh-CN" altLang="en-US" dirty="0" smtClean="0"/>
              <a:t>针对这三方面挑战，本文研究三个</a:t>
            </a:r>
            <a:r>
              <a:rPr lang="en-US" altLang="en-US" dirty="0" smtClean="0"/>
              <a:t>问题</a:t>
            </a:r>
            <a:endParaRPr lang="en-US" altLang="zh-CN" dirty="0" smtClean="0"/>
          </a:p>
          <a:p>
            <a:r>
              <a:rPr lang="zh-CN" altLang="en-US" dirty="0" smtClean="0">
                <a:solidFill>
                  <a:srgbClr val="FF0000"/>
                </a:solidFill>
              </a:rPr>
              <a:t>问题</a:t>
            </a:r>
            <a:r>
              <a:rPr lang="en-US" altLang="zh-CN" dirty="0" smtClean="0">
                <a:solidFill>
                  <a:srgbClr val="FF0000"/>
                </a:solidFill>
              </a:rPr>
              <a:t>1</a:t>
            </a:r>
            <a:r>
              <a:rPr lang="zh-CN" altLang="en-US" dirty="0" smtClean="0"/>
              <a:t>：</a:t>
            </a:r>
            <a:r>
              <a:rPr lang="zh-CN" altLang="en-US" dirty="0">
                <a:latin typeface="+mj-ea"/>
                <a:cs typeface="Hiragino Sans GB W3"/>
              </a:rPr>
              <a:t>电池供电设备</a:t>
            </a:r>
            <a:r>
              <a:rPr lang="zh-CN" altLang="en-US" dirty="0" smtClean="0">
                <a:latin typeface="+mj-ea"/>
                <a:cs typeface="Hiragino Sans GB W3"/>
              </a:rPr>
              <a:t>上的节能速率调度</a:t>
            </a:r>
            <a:endParaRPr lang="en-US" altLang="zh-CN" dirty="0" smtClean="0">
              <a:latin typeface="+mj-ea"/>
              <a:cs typeface="Hiragino Sans GB W3"/>
            </a:endParaRPr>
          </a:p>
          <a:p>
            <a:r>
              <a:rPr lang="zh-CN" altLang="en-US" dirty="0" smtClean="0">
                <a:solidFill>
                  <a:srgbClr val="FF0000"/>
                </a:solidFill>
              </a:rPr>
              <a:t>问题</a:t>
            </a:r>
            <a:r>
              <a:rPr lang="zh-CN" altLang="zh-CN" dirty="0" smtClean="0">
                <a:solidFill>
                  <a:srgbClr val="FF0000"/>
                </a:solidFill>
              </a:rPr>
              <a:t>2</a:t>
            </a:r>
            <a:r>
              <a:rPr lang="zh-CN" altLang="en-US" dirty="0" smtClean="0">
                <a:solidFill>
                  <a:srgbClr val="000000"/>
                </a:solidFill>
              </a:rPr>
              <a:t>：</a:t>
            </a:r>
            <a:r>
              <a:rPr lang="zh-CN" altLang="en-US" dirty="0">
                <a:solidFill>
                  <a:srgbClr val="000000"/>
                </a:solidFill>
                <a:latin typeface="+mj-ea"/>
                <a:cs typeface="Hiragino Sans GB W3"/>
              </a:rPr>
              <a:t>能量自供给设备上的能</a:t>
            </a:r>
            <a:r>
              <a:rPr lang="zh-CN" altLang="en-US" dirty="0" smtClean="0">
                <a:solidFill>
                  <a:srgbClr val="000000"/>
                </a:solidFill>
                <a:latin typeface="+mj-ea"/>
                <a:cs typeface="Hiragino Sans GB W3"/>
              </a:rPr>
              <a:t>量高效调度</a:t>
            </a:r>
            <a:endParaRPr lang="en-US" altLang="zh-CN" dirty="0" smtClean="0">
              <a:solidFill>
                <a:srgbClr val="000000"/>
              </a:solidFill>
              <a:latin typeface="+mj-ea"/>
              <a:cs typeface="Hiragino Sans GB W3"/>
            </a:endParaRPr>
          </a:p>
          <a:p>
            <a:r>
              <a:rPr lang="zh-CN" altLang="en-US" dirty="0" smtClean="0">
                <a:solidFill>
                  <a:srgbClr val="FF0000"/>
                </a:solidFill>
              </a:rPr>
              <a:t>问题</a:t>
            </a:r>
            <a:r>
              <a:rPr lang="zh-CN" altLang="zh-CN" dirty="0" smtClean="0">
                <a:solidFill>
                  <a:srgbClr val="FF0000"/>
                </a:solidFill>
              </a:rPr>
              <a:t>3</a:t>
            </a:r>
            <a:r>
              <a:rPr lang="zh-CN" altLang="en-US" dirty="0" smtClean="0">
                <a:solidFill>
                  <a:srgbClr val="000000"/>
                </a:solidFill>
              </a:rPr>
              <a:t>：</a:t>
            </a:r>
            <a:r>
              <a:rPr lang="zh-CN" altLang="en-US" dirty="0">
                <a:solidFill>
                  <a:srgbClr val="000000"/>
                </a:solidFill>
                <a:latin typeface="+mj-ea"/>
                <a:cs typeface="Hiragino Sans GB W3"/>
              </a:rPr>
              <a:t>移动能量自供给设备数据量最大化</a:t>
            </a:r>
            <a:endParaRPr lang="en-US" altLang="zh-CN" dirty="0">
              <a:solidFill>
                <a:srgbClr val="000000"/>
              </a:solidFill>
              <a:latin typeface="+mj-ea"/>
              <a:cs typeface="Hiragino Sans GB W3"/>
            </a:endParaRPr>
          </a:p>
          <a:p>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10</a:t>
            </a:fld>
            <a:endParaRPr lang="zh-CN" altLang="en-US" dirty="0"/>
          </a:p>
        </p:txBody>
      </p:sp>
      <p:grpSp>
        <p:nvGrpSpPr>
          <p:cNvPr id="6" name="Group 5"/>
          <p:cNvGrpSpPr/>
          <p:nvPr/>
        </p:nvGrpSpPr>
        <p:grpSpPr>
          <a:xfrm>
            <a:off x="3886200" y="3544669"/>
            <a:ext cx="1752600" cy="1752600"/>
            <a:chOff x="3886200" y="2819400"/>
            <a:chExt cx="1752600" cy="1752600"/>
          </a:xfrm>
        </p:grpSpPr>
        <p:cxnSp>
          <p:nvCxnSpPr>
            <p:cNvPr id="7" name="Straight Connector 6"/>
            <p:cNvCxnSpPr/>
            <p:nvPr/>
          </p:nvCxnSpPr>
          <p:spPr>
            <a:xfrm>
              <a:off x="3886200" y="3124200"/>
              <a:ext cx="0" cy="144780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343400" y="3124200"/>
              <a:ext cx="0" cy="144780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886200" y="45720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886200" y="44196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886200" y="37338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886200" y="392838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86200" y="40386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86200" y="41910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15" name="Down Arrow 14"/>
            <p:cNvSpPr/>
            <p:nvPr/>
          </p:nvSpPr>
          <p:spPr>
            <a:xfrm>
              <a:off x="4001400" y="2819400"/>
              <a:ext cx="228600" cy="762000"/>
            </a:xfrm>
            <a:prstGeom prst="downArrow">
              <a:avLst/>
            </a:prstGeom>
            <a:noFill/>
            <a:ln>
              <a:solidFill>
                <a:schemeClr val="accent5">
                  <a:lumMod val="75000"/>
                </a:schemeClr>
              </a:solidFill>
            </a:ln>
            <a:effectLst>
              <a:outerShdw blurRad="63500" dist="38100" dir="2700000" algn="tl" rotWithShape="0">
                <a:prstClr val="black">
                  <a:alpha val="9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sp>
          <p:nvSpPr>
            <p:cNvPr id="16" name="TextBox 15"/>
            <p:cNvSpPr txBox="1"/>
            <p:nvPr/>
          </p:nvSpPr>
          <p:spPr>
            <a:xfrm>
              <a:off x="4419600" y="3733800"/>
              <a:ext cx="1219200" cy="369332"/>
            </a:xfrm>
            <a:prstGeom prst="rect">
              <a:avLst/>
            </a:prstGeom>
            <a:noFill/>
            <a:ln>
              <a:noFill/>
            </a:ln>
          </p:spPr>
          <p:txBody>
            <a:bodyPr wrap="square" rtlCol="0">
              <a:spAutoFit/>
            </a:bodyPr>
            <a:lstStyle/>
            <a:p>
              <a:r>
                <a:rPr lang="zh-CN" altLang="en-US" dirty="0" smtClean="0">
                  <a:latin typeface="+mj-ea"/>
                  <a:ea typeface="+mj-ea"/>
                  <a:cs typeface="Hiragino Sans GB W3"/>
                </a:rPr>
                <a:t>能量队列</a:t>
              </a:r>
              <a:endParaRPr lang="en-US" baseline="-25000" dirty="0">
                <a:latin typeface="+mj-ea"/>
                <a:ea typeface="+mj-ea"/>
                <a:cs typeface="Hiragino Sans GB W3"/>
              </a:endParaRPr>
            </a:p>
          </p:txBody>
        </p:sp>
      </p:grpSp>
      <p:grpSp>
        <p:nvGrpSpPr>
          <p:cNvPr id="17" name="Group 16"/>
          <p:cNvGrpSpPr/>
          <p:nvPr/>
        </p:nvGrpSpPr>
        <p:grpSpPr>
          <a:xfrm>
            <a:off x="1447800" y="5193268"/>
            <a:ext cx="6858000" cy="1207532"/>
            <a:chOff x="1447800" y="4659868"/>
            <a:chExt cx="6858000" cy="1207532"/>
          </a:xfrm>
        </p:grpSpPr>
        <p:sp>
          <p:nvSpPr>
            <p:cNvPr id="18" name="Oval 17"/>
            <p:cNvSpPr/>
            <p:nvPr/>
          </p:nvSpPr>
          <p:spPr>
            <a:xfrm>
              <a:off x="3886200" y="5029200"/>
              <a:ext cx="457200" cy="4572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9" name="Oval 18"/>
            <p:cNvSpPr/>
            <p:nvPr/>
          </p:nvSpPr>
          <p:spPr>
            <a:xfrm>
              <a:off x="7086600" y="5029200"/>
              <a:ext cx="457200" cy="457200"/>
            </a:xfrm>
            <a:prstGeom prst="ellipse">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ea"/>
                <a:ea typeface="+mj-ea"/>
              </a:endParaRPr>
            </a:p>
          </p:txBody>
        </p:sp>
        <p:sp>
          <p:nvSpPr>
            <p:cNvPr id="20" name="Right Arrow 19"/>
            <p:cNvSpPr/>
            <p:nvPr/>
          </p:nvSpPr>
          <p:spPr>
            <a:xfrm>
              <a:off x="4572000" y="5105400"/>
              <a:ext cx="2286000" cy="228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j-ea"/>
                <a:ea typeface="+mj-ea"/>
              </a:endParaRPr>
            </a:p>
          </p:txBody>
        </p:sp>
        <p:cxnSp>
          <p:nvCxnSpPr>
            <p:cNvPr id="21" name="Straight Connector 20"/>
            <p:cNvCxnSpPr/>
            <p:nvPr/>
          </p:nvCxnSpPr>
          <p:spPr>
            <a:xfrm>
              <a:off x="1905000" y="5105400"/>
              <a:ext cx="16764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905000" y="5520420"/>
              <a:ext cx="16764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5814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7432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718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07068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2004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3528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4290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30" name="Right Arrow 29"/>
            <p:cNvSpPr/>
            <p:nvPr/>
          </p:nvSpPr>
          <p:spPr>
            <a:xfrm>
              <a:off x="1447800" y="5204280"/>
              <a:ext cx="990600" cy="228600"/>
            </a:xfrm>
            <a:prstGeom prst="rightArrow">
              <a:avLst/>
            </a:prstGeom>
            <a:noFill/>
            <a:effectLst>
              <a:outerShdw blurRad="63500" dist="23000" dir="5400000" rotWithShape="0">
                <a:srgbClr val="000000">
                  <a:alpha val="9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sp>
          <p:nvSpPr>
            <p:cNvPr id="31" name="TextBox 30"/>
            <p:cNvSpPr txBox="1"/>
            <p:nvPr/>
          </p:nvSpPr>
          <p:spPr>
            <a:xfrm>
              <a:off x="2057400" y="4699337"/>
              <a:ext cx="1828800" cy="369332"/>
            </a:xfrm>
            <a:prstGeom prst="rect">
              <a:avLst/>
            </a:prstGeom>
            <a:noFill/>
          </p:spPr>
          <p:txBody>
            <a:bodyPr wrap="square" rtlCol="0">
              <a:spAutoFit/>
            </a:bodyPr>
            <a:lstStyle/>
            <a:p>
              <a:r>
                <a:rPr lang="zh-CN" altLang="en-US" dirty="0" smtClean="0">
                  <a:latin typeface="+mj-ea"/>
                  <a:ea typeface="+mj-ea"/>
                  <a:cs typeface="Hiragino Sans GB W3"/>
                </a:rPr>
                <a:t>数据报文队列</a:t>
              </a:r>
              <a:endParaRPr lang="en-US" baseline="-25000" dirty="0">
                <a:latin typeface="+mj-ea"/>
                <a:ea typeface="+mj-ea"/>
                <a:cs typeface="Hiragino Sans GB W3"/>
              </a:endParaRPr>
            </a:p>
          </p:txBody>
        </p:sp>
        <p:sp>
          <p:nvSpPr>
            <p:cNvPr id="32" name="TextBox 31"/>
            <p:cNvSpPr txBox="1"/>
            <p:nvPr/>
          </p:nvSpPr>
          <p:spPr>
            <a:xfrm>
              <a:off x="3352800" y="5498068"/>
              <a:ext cx="1676400" cy="369332"/>
            </a:xfrm>
            <a:prstGeom prst="rect">
              <a:avLst/>
            </a:prstGeom>
            <a:noFill/>
          </p:spPr>
          <p:txBody>
            <a:bodyPr wrap="square" rtlCol="0">
              <a:spAutoFit/>
            </a:bodyPr>
            <a:lstStyle/>
            <a:p>
              <a:pPr algn="ctr"/>
              <a:r>
                <a:rPr lang="zh-CN" altLang="en-US" dirty="0" smtClean="0">
                  <a:latin typeface="+mj-ea"/>
                  <a:ea typeface="+mj-ea"/>
                  <a:cs typeface="Hiragino Sans GB W3"/>
                </a:rPr>
                <a:t>无线发送节点</a:t>
              </a:r>
              <a:endParaRPr lang="en-US" baseline="-25000" dirty="0">
                <a:latin typeface="+mj-ea"/>
                <a:ea typeface="+mj-ea"/>
                <a:cs typeface="Hiragino Sans GB W3"/>
              </a:endParaRPr>
            </a:p>
          </p:txBody>
        </p:sp>
        <p:sp>
          <p:nvSpPr>
            <p:cNvPr id="33" name="TextBox 32"/>
            <p:cNvSpPr txBox="1"/>
            <p:nvPr/>
          </p:nvSpPr>
          <p:spPr>
            <a:xfrm>
              <a:off x="6629400" y="5486400"/>
              <a:ext cx="1676400" cy="369332"/>
            </a:xfrm>
            <a:prstGeom prst="rect">
              <a:avLst/>
            </a:prstGeom>
            <a:noFill/>
          </p:spPr>
          <p:txBody>
            <a:bodyPr wrap="square" rtlCol="0">
              <a:spAutoFit/>
            </a:bodyPr>
            <a:lstStyle/>
            <a:p>
              <a:pPr algn="ctr"/>
              <a:r>
                <a:rPr lang="zh-CN" altLang="en-US" dirty="0" smtClean="0">
                  <a:latin typeface="+mj-ea"/>
                  <a:ea typeface="+mj-ea"/>
                  <a:cs typeface="Hiragino Sans GB W3"/>
                </a:rPr>
                <a:t>无线接收节点</a:t>
              </a:r>
              <a:endParaRPr lang="en-US" baseline="-25000" dirty="0">
                <a:latin typeface="+mj-ea"/>
                <a:ea typeface="+mj-ea"/>
                <a:cs typeface="Hiragino Sans GB W3"/>
              </a:endParaRPr>
            </a:p>
          </p:txBody>
        </p:sp>
        <p:sp>
          <p:nvSpPr>
            <p:cNvPr id="34" name="TextBox 33"/>
            <p:cNvSpPr txBox="1"/>
            <p:nvPr/>
          </p:nvSpPr>
          <p:spPr>
            <a:xfrm>
              <a:off x="5105400" y="4659868"/>
              <a:ext cx="1143000" cy="369332"/>
            </a:xfrm>
            <a:prstGeom prst="rect">
              <a:avLst/>
            </a:prstGeom>
            <a:noFill/>
            <a:ln>
              <a:noFill/>
            </a:ln>
          </p:spPr>
          <p:txBody>
            <a:bodyPr wrap="square" rtlCol="0">
              <a:spAutoFit/>
            </a:bodyPr>
            <a:lstStyle/>
            <a:p>
              <a:r>
                <a:rPr lang="zh-CN" altLang="en-US" dirty="0" smtClean="0">
                  <a:solidFill>
                    <a:srgbClr val="000000"/>
                  </a:solidFill>
                  <a:latin typeface="+mj-ea"/>
                  <a:ea typeface="+mj-ea"/>
                  <a:cs typeface="Hiragino Sans GB W3"/>
                </a:rPr>
                <a:t>传输距离</a:t>
              </a:r>
              <a:endParaRPr lang="en-US" dirty="0">
                <a:solidFill>
                  <a:srgbClr val="000000"/>
                </a:solidFill>
                <a:latin typeface="+mj-ea"/>
                <a:ea typeface="+mj-ea"/>
                <a:cs typeface="Hiragino Sans GB W3"/>
              </a:endParaRPr>
            </a:p>
          </p:txBody>
        </p:sp>
      </p:grpSp>
      <p:sp>
        <p:nvSpPr>
          <p:cNvPr id="35" name="TextBox 34"/>
          <p:cNvSpPr txBox="1"/>
          <p:nvPr/>
        </p:nvSpPr>
        <p:spPr>
          <a:xfrm>
            <a:off x="4419600" y="3849469"/>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en-US" altLang="zh-CN" dirty="0" smtClean="0">
                <a:solidFill>
                  <a:srgbClr val="FFFF00"/>
                </a:solidFill>
                <a:latin typeface="+mj-ea"/>
                <a:ea typeface="+mj-ea"/>
                <a:cs typeface="Hiragino Sans GB W3"/>
              </a:rPr>
              <a:t>2</a:t>
            </a:r>
            <a:r>
              <a:rPr lang="zh-CN" altLang="en-US" dirty="0" smtClean="0">
                <a:solidFill>
                  <a:srgbClr val="FFFFFF"/>
                </a:solidFill>
                <a:latin typeface="+mj-ea"/>
                <a:ea typeface="+mj-ea"/>
                <a:cs typeface="Hiragino Sans GB W3"/>
              </a:rPr>
              <a:t>：</a:t>
            </a:r>
            <a:endParaRPr lang="en-US" altLang="zh-CN" dirty="0" smtClean="0">
              <a:solidFill>
                <a:srgbClr val="FFFFFF"/>
              </a:solidFill>
              <a:latin typeface="+mj-ea"/>
              <a:ea typeface="+mj-ea"/>
              <a:cs typeface="Hiragino Sans GB W3"/>
            </a:endParaRPr>
          </a:p>
          <a:p>
            <a:pPr algn="ctr"/>
            <a:r>
              <a:rPr lang="zh-CN" altLang="en-US" dirty="0" smtClean="0">
                <a:latin typeface="+mj-ea"/>
                <a:ea typeface="+mj-ea"/>
                <a:cs typeface="Hiragino Sans GB W3"/>
              </a:rPr>
              <a:t>动态电量</a:t>
            </a:r>
            <a:endParaRPr lang="en-US" altLang="zh-CN" dirty="0" smtClean="0">
              <a:latin typeface="+mj-ea"/>
              <a:ea typeface="+mj-ea"/>
              <a:cs typeface="Hiragino Sans GB W3"/>
            </a:endParaRPr>
          </a:p>
        </p:txBody>
      </p:sp>
      <p:sp>
        <p:nvSpPr>
          <p:cNvPr id="36" name="TextBox 35"/>
          <p:cNvSpPr txBox="1"/>
          <p:nvPr/>
        </p:nvSpPr>
        <p:spPr>
          <a:xfrm>
            <a:off x="5105400" y="5562856"/>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zh-CN" altLang="zh-CN" dirty="0" smtClean="0">
                <a:solidFill>
                  <a:srgbClr val="FFFF00"/>
                </a:solidFill>
                <a:latin typeface="+mj-ea"/>
                <a:ea typeface="+mj-ea"/>
                <a:cs typeface="Hiragino Sans GB W3"/>
              </a:rPr>
              <a:t>3</a:t>
            </a:r>
            <a:r>
              <a:rPr lang="zh-CN" altLang="en-US" dirty="0" smtClean="0">
                <a:latin typeface="+mj-ea"/>
                <a:ea typeface="+mj-ea"/>
                <a:cs typeface="Hiragino Sans GB W3"/>
              </a:rPr>
              <a:t>：</a:t>
            </a:r>
            <a:endParaRPr lang="en-US" altLang="zh-CN" dirty="0" smtClean="0">
              <a:latin typeface="+mj-ea"/>
              <a:ea typeface="+mj-ea"/>
              <a:cs typeface="Hiragino Sans GB W3"/>
            </a:endParaRPr>
          </a:p>
          <a:p>
            <a:pPr algn="ctr"/>
            <a:r>
              <a:rPr lang="zh-CN" altLang="en-US" dirty="0" smtClean="0">
                <a:latin typeface="+mj-ea"/>
                <a:ea typeface="+mj-ea"/>
                <a:cs typeface="Hiragino Sans GB W3"/>
              </a:rPr>
              <a:t>动态距离</a:t>
            </a:r>
            <a:endParaRPr lang="en-US" altLang="zh-CN" dirty="0" smtClean="0">
              <a:latin typeface="+mj-ea"/>
              <a:ea typeface="+mj-ea"/>
              <a:cs typeface="Hiragino Sans GB W3"/>
            </a:endParaRPr>
          </a:p>
        </p:txBody>
      </p:sp>
      <p:sp>
        <p:nvSpPr>
          <p:cNvPr id="37" name="TextBox 36"/>
          <p:cNvSpPr txBox="1"/>
          <p:nvPr/>
        </p:nvSpPr>
        <p:spPr>
          <a:xfrm>
            <a:off x="2209800" y="4611469"/>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en-US" altLang="zh-CN" dirty="0" smtClean="0">
                <a:solidFill>
                  <a:srgbClr val="FFFF00"/>
                </a:solidFill>
                <a:latin typeface="+mj-ea"/>
                <a:ea typeface="+mj-ea"/>
                <a:cs typeface="Hiragino Sans GB W3"/>
              </a:rPr>
              <a:t>1</a:t>
            </a:r>
            <a:r>
              <a:rPr lang="zh-CN" altLang="en-US" dirty="0" smtClean="0">
                <a:solidFill>
                  <a:schemeClr val="bg1"/>
                </a:solidFill>
                <a:latin typeface="+mj-ea"/>
                <a:ea typeface="+mj-ea"/>
                <a:cs typeface="Hiragino Sans GB W3"/>
              </a:rPr>
              <a:t>：</a:t>
            </a:r>
          </a:p>
          <a:p>
            <a:pPr algn="ctr"/>
            <a:r>
              <a:rPr lang="zh-CN" altLang="en-US" dirty="0" smtClean="0">
                <a:latin typeface="+mj-ea"/>
                <a:ea typeface="+mj-ea"/>
                <a:cs typeface="Hiragino Sans GB W3"/>
              </a:rPr>
              <a:t>报文延迟</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242178098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xit" presetSubtype="0" fill="hold" nodeType="withEffect">
                                  <p:stCondLst>
                                    <p:cond delay="0"/>
                                  </p:stCondLst>
                                  <p:childTnLst>
                                    <p:animEffect transition="out" filter="fade">
                                      <p:cBhvr>
                                        <p:cTn id="9" dur="500"/>
                                        <p:tgtEl>
                                          <p:spTgt spid="6"/>
                                        </p:tgtEl>
                                      </p:cBhvr>
                                    </p:animEffect>
                                    <p:set>
                                      <p:cBhvr>
                                        <p:cTn id="10" dur="1" fill="hold">
                                          <p:stCondLst>
                                            <p:cond delay="499"/>
                                          </p:stCondLst>
                                        </p:cTn>
                                        <p:tgtEl>
                                          <p:spTgt spid="6"/>
                                        </p:tgtEl>
                                        <p:attrNameLst>
                                          <p:attrName>style.visibility</p:attrName>
                                        </p:attrNameLst>
                                      </p:cBhvr>
                                      <p:to>
                                        <p:strVal val="hidden"/>
                                      </p:to>
                                    </p:set>
                                  </p:childTnLst>
                                </p:cTn>
                              </p:par>
                              <p:par>
                                <p:cTn id="11" presetID="10" presetClass="exit" presetSubtype="0" fill="hold" grpId="1" nodeType="withEffect">
                                  <p:stCondLst>
                                    <p:cond delay="0"/>
                                  </p:stCondLst>
                                  <p:childTnLst>
                                    <p:animEffect transition="out" filter="fade">
                                      <p:cBhvr>
                                        <p:cTn id="12" dur="500"/>
                                        <p:tgtEl>
                                          <p:spTgt spid="35"/>
                                        </p:tgtEl>
                                      </p:cBhvr>
                                    </p:animEffect>
                                    <p:set>
                                      <p:cBhvr>
                                        <p:cTn id="13" dur="1" fill="hold">
                                          <p:stCondLst>
                                            <p:cond delay="499"/>
                                          </p:stCondLst>
                                        </p:cTn>
                                        <p:tgtEl>
                                          <p:spTgt spid="35"/>
                                        </p:tgtEl>
                                        <p:attrNameLst>
                                          <p:attrName>style.visibility</p:attrName>
                                        </p:attrNameLst>
                                      </p:cBhvr>
                                      <p:to>
                                        <p:strVal val="hidden"/>
                                      </p:to>
                                    </p:set>
                                  </p:childTnLst>
                                </p:cTn>
                              </p:par>
                              <p:par>
                                <p:cTn id="14" presetID="10" presetClass="exit" presetSubtype="0" fill="hold" grpId="1" nodeType="withEffect">
                                  <p:stCondLst>
                                    <p:cond delay="0"/>
                                  </p:stCondLst>
                                  <p:childTnLst>
                                    <p:animEffect transition="out" filter="fade">
                                      <p:cBhvr>
                                        <p:cTn id="15" dur="500"/>
                                        <p:tgtEl>
                                          <p:spTgt spid="36"/>
                                        </p:tgtEl>
                                      </p:cBhvr>
                                    </p:animEffect>
                                    <p:set>
                                      <p:cBhvr>
                                        <p:cTn id="16" dur="1" fill="hold">
                                          <p:stCondLst>
                                            <p:cond delay="499"/>
                                          </p:stCondLst>
                                        </p:cTn>
                                        <p:tgtEl>
                                          <p:spTgt spid="3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500"/>
                                        <p:tgtEl>
                                          <p:spTgt spid="3">
                                            <p:txEl>
                                              <p:pRg st="2" end="2"/>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2" nodeType="withEffect">
                                  <p:stCondLst>
                                    <p:cond delay="0"/>
                                  </p:stCondLst>
                                  <p:childTnLst>
                                    <p:set>
                                      <p:cBhvr>
                                        <p:cTn id="26" dur="1" fill="hold">
                                          <p:stCondLst>
                                            <p:cond delay="0"/>
                                          </p:stCondLst>
                                        </p:cTn>
                                        <p:tgtEl>
                                          <p:spTgt spid="35"/>
                                        </p:tgtEl>
                                        <p:attrNameLst>
                                          <p:attrName>style.visibility</p:attrName>
                                        </p:attrNameLst>
                                      </p:cBhvr>
                                      <p:to>
                                        <p:strVal val="visible"/>
                                      </p:to>
                                    </p:set>
                                    <p:animEffect transition="in" filter="fade">
                                      <p:cBhvr>
                                        <p:cTn id="27" dur="500"/>
                                        <p:tgtEl>
                                          <p:spTgt spid="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Effect transition="in" filter="fade">
                                      <p:cBhvr>
                                        <p:cTn id="32" dur="500"/>
                                        <p:tgtEl>
                                          <p:spTgt spid="3">
                                            <p:txEl>
                                              <p:pRg st="3" end="3"/>
                                            </p:txEl>
                                          </p:spTgt>
                                        </p:tgtEl>
                                      </p:cBhvr>
                                    </p:animEffect>
                                  </p:childTnLst>
                                </p:cTn>
                              </p:par>
                              <p:par>
                                <p:cTn id="33" presetID="10" presetClass="entr" presetSubtype="0" fill="hold" grpId="2"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500"/>
                                        <p:tgtEl>
                                          <p:spTgt spid="36"/>
                                        </p:tgtEl>
                                      </p:cBhvr>
                                    </p:animEffect>
                                  </p:childTnLst>
                                </p:cTn>
                              </p:par>
                              <p:par>
                                <p:cTn id="36" presetID="10" presetClass="exit" presetSubtype="0" fill="hold" grpId="0" nodeType="withEffect">
                                  <p:stCondLst>
                                    <p:cond delay="0"/>
                                  </p:stCondLst>
                                  <p:childTnLst>
                                    <p:animEffect transition="out" filter="fade">
                                      <p:cBhvr>
                                        <p:cTn id="37" dur="500"/>
                                        <p:tgtEl>
                                          <p:spTgt spid="37"/>
                                        </p:tgtEl>
                                      </p:cBhvr>
                                    </p:animEffect>
                                    <p:set>
                                      <p:cBhvr>
                                        <p:cTn id="38"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1" animBg="1"/>
      <p:bldP spid="35" grpId="2" animBg="1"/>
      <p:bldP spid="36" grpId="1" animBg="1"/>
      <p:bldP spid="36" grpId="2" animBg="1"/>
      <p:bldP spid="3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现有</a:t>
            </a:r>
            <a:r>
              <a:rPr lang="zh-TW" altLang="en-US" dirty="0" smtClean="0"/>
              <a:t>方法</a:t>
            </a:r>
            <a:r>
              <a:rPr lang="en-US" altLang="zh-TW" dirty="0" smtClean="0"/>
              <a:t>-</a:t>
            </a:r>
            <a:r>
              <a:rPr lang="zh-CN" altLang="en-US" dirty="0" smtClean="0"/>
              <a:t>研究问题</a:t>
            </a:r>
            <a:r>
              <a:rPr lang="en-US" altLang="zh-CN" dirty="0" smtClean="0"/>
              <a:t>1</a:t>
            </a:r>
            <a:endParaRPr lang="en-US" dirty="0"/>
          </a:p>
        </p:txBody>
      </p:sp>
      <p:sp>
        <p:nvSpPr>
          <p:cNvPr id="3" name="Content Placeholder 2"/>
          <p:cNvSpPr>
            <a:spLocks noGrp="1"/>
          </p:cNvSpPr>
          <p:nvPr>
            <p:ph idx="1"/>
          </p:nvPr>
        </p:nvSpPr>
        <p:spPr/>
        <p:txBody>
          <a:bodyPr/>
          <a:lstStyle/>
          <a:p>
            <a:pPr marL="0" indent="0">
              <a:buNone/>
            </a:pPr>
            <a:r>
              <a:rPr lang="zh-CN" altLang="en-US" dirty="0" smtClean="0">
                <a:solidFill>
                  <a:srgbClr val="FF0000"/>
                </a:solidFill>
                <a:latin typeface="+mj-ea"/>
                <a:ea typeface="+mj-ea"/>
                <a:cs typeface="Hiragino Sans GB W3"/>
              </a:rPr>
              <a:t>问题</a:t>
            </a:r>
            <a:r>
              <a:rPr lang="en-US" altLang="zh-CN" dirty="0" smtClean="0">
                <a:solidFill>
                  <a:srgbClr val="FF0000"/>
                </a:solidFill>
                <a:latin typeface="+mj-ea"/>
                <a:ea typeface="+mj-ea"/>
                <a:cs typeface="Hiragino Sans GB W3"/>
              </a:rPr>
              <a:t>1</a:t>
            </a:r>
            <a:r>
              <a:rPr lang="zh-CN" altLang="en-US" dirty="0" smtClean="0">
                <a:latin typeface="+mj-ea"/>
                <a:ea typeface="+mj-ea"/>
                <a:cs typeface="Hiragino Sans GB W3"/>
              </a:rPr>
              <a:t>：电池供电设备上的节能速率调度</a:t>
            </a:r>
            <a:endParaRPr lang="en-US" altLang="zh-CN" dirty="0" smtClean="0">
              <a:latin typeface="+mj-ea"/>
              <a:ea typeface="+mj-ea"/>
              <a:cs typeface="Hiragino Sans GB W3"/>
            </a:endParaRPr>
          </a:p>
          <a:p>
            <a:pPr marL="0" indent="0">
              <a:buNone/>
            </a:pPr>
            <a:r>
              <a:rPr lang="zh-CN" altLang="en-US" dirty="0" smtClean="0">
                <a:latin typeface="+mj-ea"/>
                <a:ea typeface="+mj-ea"/>
                <a:cs typeface="Hiragino Sans GB W3"/>
              </a:rPr>
              <a:t>已有工作：</a:t>
            </a:r>
            <a:endParaRPr lang="en-US" altLang="zh-CN" dirty="0" smtClean="0">
              <a:latin typeface="+mj-ea"/>
              <a:ea typeface="+mj-ea"/>
              <a:cs typeface="Hiragino Sans GB W3"/>
            </a:endParaRPr>
          </a:p>
          <a:p>
            <a:pPr lvl="1"/>
            <a:r>
              <a:rPr lang="zh-CN" altLang="en-US" sz="2400" dirty="0" smtClean="0">
                <a:latin typeface="+mj-ea"/>
                <a:ea typeface="+mj-ea"/>
                <a:cs typeface="Hiragino Sans GB W3"/>
              </a:rPr>
              <a:t>经典问题，早期已提出 </a:t>
            </a:r>
            <a:r>
              <a:rPr lang="en-US" altLang="zh-CN" sz="2400" dirty="0" smtClean="0">
                <a:latin typeface="+mj-ea"/>
                <a:ea typeface="+mj-ea"/>
                <a:cs typeface="Hiragino Sans GB W3"/>
              </a:rPr>
              <a:t>INFOCOM01, TON02</a:t>
            </a:r>
          </a:p>
          <a:p>
            <a:pPr lvl="1"/>
            <a:r>
              <a:rPr lang="zh-CN" altLang="en-US" sz="2400" dirty="0" smtClean="0">
                <a:latin typeface="+mj-ea"/>
                <a:ea typeface="+mj-ea"/>
                <a:cs typeface="Hiragino Sans GB W3"/>
              </a:rPr>
              <a:t>目前最好结果：解决</a:t>
            </a:r>
            <a:r>
              <a:rPr lang="zh-CN" altLang="en-US" sz="2400" dirty="0">
                <a:latin typeface="+mj-ea"/>
                <a:ea typeface="+mj-ea"/>
                <a:cs typeface="Hiragino Sans GB W3"/>
              </a:rPr>
              <a:t>一致性传输延迟</a:t>
            </a:r>
            <a:r>
              <a:rPr lang="zh-CN" altLang="en-US" sz="2400" dirty="0" smtClean="0">
                <a:latin typeface="+mj-ea"/>
                <a:ea typeface="+mj-ea"/>
                <a:cs typeface="Hiragino Sans GB W3"/>
              </a:rPr>
              <a:t>模型问题 </a:t>
            </a:r>
            <a:r>
              <a:rPr lang="en-US" altLang="zh-CN" sz="2400" dirty="0">
                <a:latin typeface="+mj-ea"/>
                <a:ea typeface="+mj-ea"/>
                <a:cs typeface="Hiragino Sans GB W3"/>
              </a:rPr>
              <a:t>TON09</a:t>
            </a:r>
          </a:p>
          <a:p>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11</a:t>
            </a:fld>
            <a:endParaRPr lang="zh-CN" altLang="en-US" dirty="0"/>
          </a:p>
        </p:txBody>
      </p:sp>
      <p:grpSp>
        <p:nvGrpSpPr>
          <p:cNvPr id="6" name="Group 5"/>
          <p:cNvGrpSpPr/>
          <p:nvPr/>
        </p:nvGrpSpPr>
        <p:grpSpPr>
          <a:xfrm>
            <a:off x="1442720" y="3657600"/>
            <a:ext cx="1415772" cy="981908"/>
            <a:chOff x="1600200" y="4495800"/>
            <a:chExt cx="1415772" cy="981908"/>
          </a:xfrm>
          <a:effectLst>
            <a:outerShdw blurRad="50800" dist="38100" dir="2700000" algn="tl" rotWithShape="0">
              <a:prstClr val="black">
                <a:alpha val="40000"/>
              </a:prstClr>
            </a:outerShdw>
          </a:effectLst>
        </p:grpSpPr>
        <p:cxnSp>
          <p:nvCxnSpPr>
            <p:cNvPr id="7" name="Straight Connector 6"/>
            <p:cNvCxnSpPr/>
            <p:nvPr/>
          </p:nvCxnSpPr>
          <p:spPr>
            <a:xfrm>
              <a:off x="2283341" y="4953000"/>
              <a:ext cx="609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2130941" y="4800600"/>
              <a:ext cx="762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1978541" y="4648200"/>
              <a:ext cx="9144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1749941" y="4495800"/>
              <a:ext cx="1143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2435741" y="5105400"/>
              <a:ext cx="4572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12" name="Rectangle 11"/>
            <p:cNvSpPr/>
            <p:nvPr/>
          </p:nvSpPr>
          <p:spPr>
            <a:xfrm>
              <a:off x="1600200" y="5139154"/>
              <a:ext cx="1415772" cy="338554"/>
            </a:xfrm>
            <a:prstGeom prst="rect">
              <a:avLst/>
            </a:prstGeom>
            <a:ln>
              <a:noFill/>
            </a:ln>
          </p:spPr>
          <p:txBody>
            <a:bodyPr wrap="none">
              <a:spAutoFit/>
            </a:bodyPr>
            <a:lstStyle/>
            <a:p>
              <a:r>
                <a:rPr lang="zh-CN" altLang="en-US" sz="1600" dirty="0" smtClean="0">
                  <a:solidFill>
                    <a:srgbClr val="000000"/>
                  </a:solidFill>
                  <a:latin typeface="+mj-ea"/>
                  <a:ea typeface="+mj-ea"/>
                  <a:cs typeface="Hiragino Sans GB W3"/>
                </a:rPr>
                <a:t>特殊传输延迟</a:t>
              </a:r>
              <a:endParaRPr lang="en-US" sz="1600" dirty="0">
                <a:solidFill>
                  <a:srgbClr val="000000"/>
                </a:solidFill>
                <a:latin typeface="+mj-ea"/>
                <a:ea typeface="+mj-ea"/>
                <a:cs typeface="Hiragino Sans GB W3"/>
              </a:endParaRPr>
            </a:p>
          </p:txBody>
        </p:sp>
      </p:grpSp>
      <p:grpSp>
        <p:nvGrpSpPr>
          <p:cNvPr id="13" name="Group 12"/>
          <p:cNvGrpSpPr/>
          <p:nvPr/>
        </p:nvGrpSpPr>
        <p:grpSpPr>
          <a:xfrm>
            <a:off x="3962400" y="3657600"/>
            <a:ext cx="1752600" cy="981908"/>
            <a:chOff x="3657600" y="4495800"/>
            <a:chExt cx="1752600" cy="981908"/>
          </a:xfrm>
          <a:effectLst>
            <a:outerShdw blurRad="50800" dist="38100" dir="2700000" algn="tl" rotWithShape="0">
              <a:prstClr val="black">
                <a:alpha val="40000"/>
              </a:prstClr>
            </a:outerShdw>
          </a:effectLst>
        </p:grpSpPr>
        <p:cxnSp>
          <p:nvCxnSpPr>
            <p:cNvPr id="14" name="Straight Connector 13"/>
            <p:cNvCxnSpPr/>
            <p:nvPr/>
          </p:nvCxnSpPr>
          <p:spPr>
            <a:xfrm>
              <a:off x="4038600" y="4800600"/>
              <a:ext cx="609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3810000" y="4648200"/>
              <a:ext cx="762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495800" y="5105400"/>
              <a:ext cx="9144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4191000" y="4953000"/>
              <a:ext cx="1143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3657600" y="4495800"/>
              <a:ext cx="4572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19" name="Rectangle 18"/>
            <p:cNvSpPr/>
            <p:nvPr/>
          </p:nvSpPr>
          <p:spPr>
            <a:xfrm>
              <a:off x="3733800" y="5139154"/>
              <a:ext cx="1620957" cy="338554"/>
            </a:xfrm>
            <a:prstGeom prst="rect">
              <a:avLst/>
            </a:prstGeom>
            <a:ln>
              <a:noFill/>
            </a:ln>
          </p:spPr>
          <p:txBody>
            <a:bodyPr wrap="none">
              <a:spAutoFit/>
            </a:bodyPr>
            <a:lstStyle/>
            <a:p>
              <a:r>
                <a:rPr lang="zh-CN" altLang="en-US" sz="1600" dirty="0" smtClean="0">
                  <a:solidFill>
                    <a:srgbClr val="000000"/>
                  </a:solidFill>
                  <a:latin typeface="+mj-ea"/>
                  <a:ea typeface="+mj-ea"/>
                  <a:cs typeface="Hiragino Sans GB W3"/>
                </a:rPr>
                <a:t>一致性传输延迟</a:t>
              </a:r>
              <a:endParaRPr lang="en-US" sz="1600" dirty="0">
                <a:solidFill>
                  <a:srgbClr val="000000"/>
                </a:solidFill>
                <a:latin typeface="+mj-ea"/>
                <a:ea typeface="+mj-ea"/>
                <a:cs typeface="Hiragino Sans GB W3"/>
              </a:endParaRPr>
            </a:p>
          </p:txBody>
        </p:sp>
      </p:grpSp>
      <p:grpSp>
        <p:nvGrpSpPr>
          <p:cNvPr id="20" name="Group 19"/>
          <p:cNvGrpSpPr/>
          <p:nvPr/>
        </p:nvGrpSpPr>
        <p:grpSpPr>
          <a:xfrm>
            <a:off x="6172200" y="3670558"/>
            <a:ext cx="1676400" cy="977642"/>
            <a:chOff x="5867400" y="4508758"/>
            <a:chExt cx="1676400" cy="977642"/>
          </a:xfrm>
          <a:effectLst>
            <a:outerShdw blurRad="50800" dist="38100" dir="2700000" algn="tl" rotWithShape="0">
              <a:prstClr val="black">
                <a:alpha val="40000"/>
              </a:prstClr>
            </a:outerShdw>
          </a:effectLst>
        </p:grpSpPr>
        <p:cxnSp>
          <p:nvCxnSpPr>
            <p:cNvPr id="21" name="Straight Connector 20"/>
            <p:cNvCxnSpPr/>
            <p:nvPr/>
          </p:nvCxnSpPr>
          <p:spPr>
            <a:xfrm>
              <a:off x="6172200" y="4813558"/>
              <a:ext cx="6096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6019800" y="4661158"/>
              <a:ext cx="1524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6781800" y="5118358"/>
              <a:ext cx="4572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6324600" y="4965958"/>
              <a:ext cx="11430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5867400" y="4508758"/>
              <a:ext cx="457200" cy="0"/>
            </a:xfrm>
            <a:prstGeom prst="line">
              <a:avLst/>
            </a:prstGeom>
            <a:ln w="28575" cmpd="sng">
              <a:solidFill>
                <a:srgbClr val="00B0F0"/>
              </a:solidFill>
            </a:ln>
          </p:spPr>
          <p:style>
            <a:lnRef idx="2">
              <a:schemeClr val="accent1"/>
            </a:lnRef>
            <a:fillRef idx="0">
              <a:schemeClr val="accent1"/>
            </a:fillRef>
            <a:effectRef idx="1">
              <a:schemeClr val="accent1"/>
            </a:effectRef>
            <a:fontRef idx="minor">
              <a:schemeClr val="tx1"/>
            </a:fontRef>
          </p:style>
        </p:cxnSp>
        <p:sp>
          <p:nvSpPr>
            <p:cNvPr id="26" name="Rectangle 25"/>
            <p:cNvSpPr/>
            <p:nvPr/>
          </p:nvSpPr>
          <p:spPr>
            <a:xfrm>
              <a:off x="6051828" y="5147846"/>
              <a:ext cx="1415772" cy="338554"/>
            </a:xfrm>
            <a:prstGeom prst="rect">
              <a:avLst/>
            </a:prstGeom>
            <a:ln>
              <a:noFill/>
            </a:ln>
          </p:spPr>
          <p:txBody>
            <a:bodyPr wrap="none">
              <a:spAutoFit/>
            </a:bodyPr>
            <a:lstStyle/>
            <a:p>
              <a:r>
                <a:rPr lang="zh-CN" altLang="en-US" sz="1600" dirty="0" smtClean="0">
                  <a:solidFill>
                    <a:srgbClr val="000000"/>
                  </a:solidFill>
                  <a:latin typeface="+mj-ea"/>
                  <a:ea typeface="+mj-ea"/>
                  <a:cs typeface="Hiragino Sans GB W3"/>
                </a:rPr>
                <a:t>任意传输延迟</a:t>
              </a:r>
              <a:endParaRPr lang="en-US" sz="1600" dirty="0">
                <a:solidFill>
                  <a:srgbClr val="000000"/>
                </a:solidFill>
                <a:latin typeface="+mj-ea"/>
                <a:ea typeface="+mj-ea"/>
                <a:cs typeface="Hiragino Sans GB W3"/>
              </a:endParaRPr>
            </a:p>
          </p:txBody>
        </p:sp>
      </p:grpSp>
      <p:sp>
        <p:nvSpPr>
          <p:cNvPr id="28" name="圆角矩形 53"/>
          <p:cNvSpPr/>
          <p:nvPr/>
        </p:nvSpPr>
        <p:spPr>
          <a:xfrm>
            <a:off x="381000" y="5044440"/>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报文具有任意传输延迟问题存在十数年，尚未解决</a:t>
            </a:r>
            <a:endParaRPr lang="zh-CN" altLang="en-US" sz="2800" dirty="0">
              <a:solidFill>
                <a:schemeClr val="bg1"/>
              </a:solidFill>
              <a:latin typeface="+mj-ea"/>
              <a:cs typeface="Hiragino Sans GB W3"/>
            </a:endParaRPr>
          </a:p>
        </p:txBody>
      </p:sp>
      <p:sp>
        <p:nvSpPr>
          <p:cNvPr id="30" name="TextBox 29"/>
          <p:cNvSpPr txBox="1"/>
          <p:nvPr/>
        </p:nvSpPr>
        <p:spPr>
          <a:xfrm>
            <a:off x="838200" y="3953748"/>
            <a:ext cx="100584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zh-CN" dirty="0" smtClean="0">
                <a:latin typeface="+mj-ea"/>
                <a:ea typeface="+mj-ea"/>
                <a:cs typeface="Hiragino Sans GB W3"/>
              </a:rPr>
              <a:t>TON02</a:t>
            </a:r>
          </a:p>
        </p:txBody>
      </p:sp>
      <p:sp>
        <p:nvSpPr>
          <p:cNvPr id="31" name="TextBox 30"/>
          <p:cNvSpPr txBox="1"/>
          <p:nvPr/>
        </p:nvSpPr>
        <p:spPr>
          <a:xfrm>
            <a:off x="3276600" y="3975358"/>
            <a:ext cx="100584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zh-CN" dirty="0" smtClean="0">
                <a:latin typeface="+mj-ea"/>
                <a:ea typeface="+mj-ea"/>
                <a:cs typeface="Hiragino Sans GB W3"/>
              </a:rPr>
              <a:t>TON09</a:t>
            </a:r>
          </a:p>
        </p:txBody>
      </p:sp>
      <p:sp>
        <p:nvSpPr>
          <p:cNvPr id="32" name="TextBox 31"/>
          <p:cNvSpPr txBox="1"/>
          <p:nvPr/>
        </p:nvSpPr>
        <p:spPr>
          <a:xfrm>
            <a:off x="6035040" y="3962400"/>
            <a:ext cx="365760" cy="36576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89202288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1"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现有</a:t>
            </a:r>
            <a:r>
              <a:rPr lang="zh-TW" altLang="en-US" dirty="0" smtClean="0"/>
              <a:t>方法</a:t>
            </a:r>
            <a:r>
              <a:rPr lang="en-US" altLang="zh-TW" dirty="0" smtClean="0"/>
              <a:t>-</a:t>
            </a:r>
            <a:r>
              <a:rPr lang="zh-CN" altLang="en-US" dirty="0"/>
              <a:t>研究</a:t>
            </a:r>
            <a:r>
              <a:rPr lang="en-US" altLang="en-US" dirty="0" smtClean="0"/>
              <a:t>问题</a:t>
            </a:r>
            <a:r>
              <a:rPr lang="en-US" altLang="zh-CN" dirty="0" smtClean="0"/>
              <a:t>2</a:t>
            </a:r>
            <a:endParaRPr lang="en-US" dirty="0"/>
          </a:p>
        </p:txBody>
      </p:sp>
      <p:sp>
        <p:nvSpPr>
          <p:cNvPr id="3" name="Content Placeholder 2"/>
          <p:cNvSpPr>
            <a:spLocks noGrp="1"/>
          </p:cNvSpPr>
          <p:nvPr>
            <p:ph idx="1"/>
          </p:nvPr>
        </p:nvSpPr>
        <p:spPr/>
        <p:txBody>
          <a:bodyPr/>
          <a:lstStyle/>
          <a:p>
            <a:pPr marL="0" indent="0">
              <a:buNone/>
            </a:pPr>
            <a:r>
              <a:rPr lang="zh-CN" altLang="en-US" dirty="0" smtClean="0">
                <a:solidFill>
                  <a:srgbClr val="FF0000"/>
                </a:solidFill>
                <a:latin typeface="+mj-ea"/>
                <a:ea typeface="+mj-ea"/>
                <a:cs typeface="Hiragino Sans GB W3"/>
              </a:rPr>
              <a:t>问题</a:t>
            </a:r>
            <a:r>
              <a:rPr lang="en-US" altLang="zh-CN" dirty="0" smtClean="0">
                <a:solidFill>
                  <a:srgbClr val="FF0000"/>
                </a:solidFill>
                <a:latin typeface="+mj-ea"/>
                <a:ea typeface="+mj-ea"/>
                <a:cs typeface="Hiragino Sans GB W3"/>
              </a:rPr>
              <a:t>2</a:t>
            </a:r>
            <a:r>
              <a:rPr lang="zh-CN" altLang="en-US" dirty="0" smtClean="0">
                <a:latin typeface="+mj-ea"/>
                <a:ea typeface="+mj-ea"/>
                <a:cs typeface="Hiragino Sans GB W3"/>
              </a:rPr>
              <a:t>：能量自供给设备上的</a:t>
            </a:r>
            <a:r>
              <a:rPr lang="zh-CN" altLang="en-US" dirty="0">
                <a:latin typeface="+mj-ea"/>
                <a:cs typeface="Hiragino Sans GB W3"/>
              </a:rPr>
              <a:t>能</a:t>
            </a:r>
            <a:r>
              <a:rPr lang="zh-CN" altLang="en-US" dirty="0" smtClean="0">
                <a:latin typeface="+mj-ea"/>
                <a:cs typeface="Hiragino Sans GB W3"/>
              </a:rPr>
              <a:t>量</a:t>
            </a:r>
            <a:r>
              <a:rPr lang="zh-CN" altLang="en-US" dirty="0" smtClean="0">
                <a:latin typeface="+mj-ea"/>
                <a:ea typeface="+mj-ea"/>
                <a:cs typeface="Hiragino Sans GB W3"/>
              </a:rPr>
              <a:t>高效调度</a:t>
            </a:r>
            <a:endParaRPr lang="en-US" altLang="zh-CN" dirty="0" smtClean="0">
              <a:latin typeface="+mj-ea"/>
              <a:ea typeface="+mj-ea"/>
              <a:cs typeface="Hiragino Sans GB W3"/>
            </a:endParaRPr>
          </a:p>
          <a:p>
            <a:pPr marL="0" indent="0">
              <a:buNone/>
            </a:pPr>
            <a:r>
              <a:rPr lang="zh-CN" altLang="en-US" dirty="0" smtClean="0">
                <a:latin typeface="+mj-ea"/>
                <a:ea typeface="+mj-ea"/>
                <a:cs typeface="Hiragino Sans GB W3"/>
              </a:rPr>
              <a:t>已有工作：</a:t>
            </a:r>
            <a:endParaRPr lang="en-US" altLang="zh-CN" dirty="0" smtClean="0">
              <a:latin typeface="+mj-ea"/>
              <a:ea typeface="+mj-ea"/>
              <a:cs typeface="Hiragino Sans GB W3"/>
            </a:endParaRPr>
          </a:p>
          <a:p>
            <a:pPr lvl="1"/>
            <a:r>
              <a:rPr lang="zh-CN" altLang="en-US" sz="2400" dirty="0" smtClean="0">
                <a:latin typeface="+mj-ea"/>
                <a:ea typeface="+mj-ea"/>
                <a:cs typeface="Hiragino Sans GB W3"/>
              </a:rPr>
              <a:t>最大化数据传输量，未考虑报文延迟需求 </a:t>
            </a:r>
            <a:r>
              <a:rPr lang="en-US" altLang="zh-CN" sz="2400" dirty="0" smtClean="0">
                <a:latin typeface="+mj-ea"/>
                <a:ea typeface="+mj-ea"/>
                <a:cs typeface="Hiragino Sans GB W3"/>
              </a:rPr>
              <a:t>JSAC11</a:t>
            </a:r>
          </a:p>
          <a:p>
            <a:pPr lvl="1"/>
            <a:r>
              <a:rPr lang="zh-CN" altLang="en-US" sz="2400" dirty="0" smtClean="0">
                <a:latin typeface="+mj-ea"/>
                <a:ea typeface="+mj-ea"/>
                <a:cs typeface="Hiragino Sans GB W3"/>
              </a:rPr>
              <a:t>最小化</a:t>
            </a:r>
            <a:r>
              <a:rPr lang="zh-CN" altLang="en-US" sz="2400" dirty="0" smtClean="0">
                <a:latin typeface="+mj-ea"/>
                <a:cs typeface="Hiragino Sans GB W3"/>
              </a:rPr>
              <a:t>总</a:t>
            </a:r>
            <a:r>
              <a:rPr lang="zh-CN" altLang="en-US" sz="2400" dirty="0" smtClean="0">
                <a:latin typeface="+mj-ea"/>
                <a:ea typeface="+mj-ea"/>
                <a:cs typeface="Hiragino Sans GB W3"/>
              </a:rPr>
              <a:t>传输时间、不保证报文单独延迟要求 </a:t>
            </a:r>
            <a:r>
              <a:rPr lang="en-US" altLang="zh-CN" sz="2400" dirty="0" smtClean="0">
                <a:latin typeface="+mj-ea"/>
                <a:ea typeface="+mj-ea"/>
                <a:cs typeface="Hiragino Sans GB W3"/>
              </a:rPr>
              <a:t>TOC12</a:t>
            </a:r>
            <a:endParaRPr lang="en-US" altLang="zh-CN" sz="2400" dirty="0">
              <a:latin typeface="+mj-ea"/>
              <a:ea typeface="+mj-ea"/>
              <a:cs typeface="Hiragino Sans GB W3"/>
            </a:endParaRPr>
          </a:p>
          <a:p>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12</a:t>
            </a:fld>
            <a:endParaRPr lang="zh-CN" altLang="en-US" dirty="0"/>
          </a:p>
        </p:txBody>
      </p:sp>
      <p:sp>
        <p:nvSpPr>
          <p:cNvPr id="28" name="圆角矩形 53"/>
          <p:cNvSpPr/>
          <p:nvPr/>
        </p:nvSpPr>
        <p:spPr>
          <a:xfrm>
            <a:off x="762000" y="4038600"/>
            <a:ext cx="7625080"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报文传输延迟需求在能量自供给设备速率调度</a:t>
            </a:r>
            <a:endParaRPr lang="en-US" altLang="zh-CN" sz="2800" dirty="0" smtClean="0">
              <a:solidFill>
                <a:schemeClr val="bg1"/>
              </a:solidFill>
              <a:latin typeface="+mj-ea"/>
              <a:cs typeface="Hiragino Sans GB W3"/>
            </a:endParaRPr>
          </a:p>
          <a:p>
            <a:pPr algn="ctr"/>
            <a:r>
              <a:rPr lang="zh-CN" altLang="en-US" sz="2800" dirty="0" smtClean="0">
                <a:solidFill>
                  <a:schemeClr val="bg1"/>
                </a:solidFill>
                <a:latin typeface="+mj-ea"/>
                <a:cs typeface="Hiragino Sans GB W3"/>
              </a:rPr>
              <a:t>的研究中尚未得到重视</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130312322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现有</a:t>
            </a:r>
            <a:r>
              <a:rPr lang="zh-TW" altLang="en-US" dirty="0" smtClean="0"/>
              <a:t>方法</a:t>
            </a:r>
            <a:r>
              <a:rPr lang="en-US" altLang="zh-TW" dirty="0" smtClean="0"/>
              <a:t>-</a:t>
            </a:r>
            <a:r>
              <a:rPr lang="zh-CN" altLang="en-US" dirty="0" smtClean="0"/>
              <a:t>研究</a:t>
            </a:r>
            <a:r>
              <a:rPr lang="en-US" altLang="en-US" dirty="0" smtClean="0"/>
              <a:t>问题</a:t>
            </a:r>
            <a:r>
              <a:rPr lang="en-US" altLang="zh-CN" dirty="0" smtClean="0"/>
              <a:t>3</a:t>
            </a:r>
            <a:endParaRPr lang="en-US" dirty="0"/>
          </a:p>
        </p:txBody>
      </p:sp>
      <p:sp>
        <p:nvSpPr>
          <p:cNvPr id="3" name="Content Placeholder 2"/>
          <p:cNvSpPr>
            <a:spLocks noGrp="1"/>
          </p:cNvSpPr>
          <p:nvPr>
            <p:ph idx="1"/>
          </p:nvPr>
        </p:nvSpPr>
        <p:spPr/>
        <p:txBody>
          <a:bodyPr/>
          <a:lstStyle/>
          <a:p>
            <a:pPr marL="0" indent="0">
              <a:buNone/>
            </a:pPr>
            <a:r>
              <a:rPr lang="zh-CN" altLang="en-US" dirty="0" smtClean="0">
                <a:solidFill>
                  <a:srgbClr val="FF0000"/>
                </a:solidFill>
                <a:latin typeface="+mj-ea"/>
                <a:ea typeface="+mj-ea"/>
                <a:cs typeface="Hiragino Sans GB W3"/>
              </a:rPr>
              <a:t>问题</a:t>
            </a:r>
            <a:r>
              <a:rPr lang="en-US" altLang="zh-CN" dirty="0" smtClean="0">
                <a:solidFill>
                  <a:srgbClr val="FF0000"/>
                </a:solidFill>
                <a:latin typeface="+mj-ea"/>
                <a:ea typeface="+mj-ea"/>
                <a:cs typeface="Hiragino Sans GB W3"/>
              </a:rPr>
              <a:t>3</a:t>
            </a:r>
            <a:r>
              <a:rPr lang="zh-CN" altLang="en-US" dirty="0" smtClean="0">
                <a:latin typeface="+mj-ea"/>
                <a:ea typeface="+mj-ea"/>
                <a:cs typeface="Hiragino Sans GB W3"/>
              </a:rPr>
              <a:t>：移动能量自供给设备数据量最大化</a:t>
            </a:r>
            <a:endParaRPr lang="en-US" altLang="zh-CN" dirty="0" smtClean="0">
              <a:latin typeface="+mj-ea"/>
              <a:ea typeface="+mj-ea"/>
              <a:cs typeface="Hiragino Sans GB W3"/>
            </a:endParaRPr>
          </a:p>
          <a:p>
            <a:pPr marL="0" indent="0">
              <a:buNone/>
            </a:pPr>
            <a:r>
              <a:rPr lang="zh-CN" altLang="en-US" dirty="0" smtClean="0">
                <a:latin typeface="+mj-ea"/>
                <a:ea typeface="+mj-ea"/>
                <a:cs typeface="Hiragino Sans GB W3"/>
              </a:rPr>
              <a:t>已有工作：</a:t>
            </a:r>
            <a:endParaRPr lang="en-US" altLang="zh-CN" dirty="0" smtClean="0">
              <a:latin typeface="+mj-ea"/>
              <a:ea typeface="+mj-ea"/>
              <a:cs typeface="Hiragino Sans GB W3"/>
            </a:endParaRPr>
          </a:p>
          <a:p>
            <a:pPr lvl="1"/>
            <a:r>
              <a:rPr lang="zh-CN" altLang="en-US" sz="2400" dirty="0" smtClean="0">
                <a:latin typeface="+mj-ea"/>
                <a:ea typeface="+mj-ea"/>
                <a:cs typeface="Hiragino Sans GB W3"/>
              </a:rPr>
              <a:t>很少同时考虑动态距离与电量，仅提出近似算法 </a:t>
            </a:r>
            <a:r>
              <a:rPr lang="en-US" altLang="zh-CN" sz="2400" dirty="0">
                <a:latin typeface="+mj-ea"/>
                <a:ea typeface="+mj-ea"/>
                <a:cs typeface="Hiragino Sans GB W3"/>
              </a:rPr>
              <a:t>TC15</a:t>
            </a:r>
            <a:endParaRPr lang="zh-CN" altLang="en-US" sz="2400"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13</a:t>
            </a:fld>
            <a:endParaRPr lang="zh-CN" altLang="en-US" dirty="0"/>
          </a:p>
        </p:txBody>
      </p:sp>
      <p:sp>
        <p:nvSpPr>
          <p:cNvPr id="6" name="Oval 5"/>
          <p:cNvSpPr/>
          <p:nvPr/>
        </p:nvSpPr>
        <p:spPr>
          <a:xfrm>
            <a:off x="6217920" y="4521135"/>
            <a:ext cx="411480" cy="388204"/>
          </a:xfrm>
          <a:prstGeom prst="ellipse">
            <a:avLst/>
          </a:prstGeom>
          <a:solidFill>
            <a:srgbClr val="5DE6F9"/>
          </a:solidFill>
          <a:ln>
            <a:solidFill>
              <a:srgbClr val="00B0F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sz="1600">
              <a:latin typeface="+mj-ea"/>
              <a:ea typeface="+mj-ea"/>
            </a:endParaRPr>
          </a:p>
        </p:txBody>
      </p:sp>
      <p:sp>
        <p:nvSpPr>
          <p:cNvPr id="7" name="Right Arrow 6"/>
          <p:cNvSpPr/>
          <p:nvPr/>
        </p:nvSpPr>
        <p:spPr>
          <a:xfrm>
            <a:off x="3954780" y="4585835"/>
            <a:ext cx="2187686" cy="194102"/>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mj-ea"/>
              <a:ea typeface="+mj-ea"/>
            </a:endParaRPr>
          </a:p>
        </p:txBody>
      </p:sp>
      <p:sp>
        <p:nvSpPr>
          <p:cNvPr id="8" name="TextBox 7"/>
          <p:cNvSpPr txBox="1"/>
          <p:nvPr/>
        </p:nvSpPr>
        <p:spPr>
          <a:xfrm>
            <a:off x="5806440" y="4909339"/>
            <a:ext cx="1508760" cy="338554"/>
          </a:xfrm>
          <a:prstGeom prst="rect">
            <a:avLst/>
          </a:prstGeom>
          <a:noFill/>
        </p:spPr>
        <p:txBody>
          <a:bodyPr wrap="square" rtlCol="0">
            <a:spAutoFit/>
          </a:bodyPr>
          <a:lstStyle/>
          <a:p>
            <a:pPr algn="ctr"/>
            <a:r>
              <a:rPr lang="zh-CN" altLang="en-US" sz="1600" dirty="0" smtClean="0">
                <a:latin typeface="+mj-ea"/>
                <a:ea typeface="+mj-ea"/>
                <a:cs typeface="Hiragino Sans GB W3"/>
              </a:rPr>
              <a:t>无线接收节点</a:t>
            </a:r>
            <a:endParaRPr lang="en-US" sz="1600" baseline="-25000" dirty="0">
              <a:latin typeface="+mj-ea"/>
              <a:ea typeface="+mj-ea"/>
              <a:cs typeface="Hiragino Sans GB W3"/>
            </a:endParaRPr>
          </a:p>
        </p:txBody>
      </p:sp>
      <p:grpSp>
        <p:nvGrpSpPr>
          <p:cNvPr id="41" name="Group 40"/>
          <p:cNvGrpSpPr/>
          <p:nvPr/>
        </p:nvGrpSpPr>
        <p:grpSpPr>
          <a:xfrm>
            <a:off x="3337560" y="2838917"/>
            <a:ext cx="1577340" cy="1488116"/>
            <a:chOff x="3337560" y="3851702"/>
            <a:chExt cx="1577340" cy="1488116"/>
          </a:xfrm>
        </p:grpSpPr>
        <p:cxnSp>
          <p:nvCxnSpPr>
            <p:cNvPr id="25" name="Straight Connector 24"/>
            <p:cNvCxnSpPr/>
            <p:nvPr/>
          </p:nvCxnSpPr>
          <p:spPr>
            <a:xfrm>
              <a:off x="3337560" y="4110505"/>
              <a:ext cx="0" cy="1229313"/>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749040" y="4110505"/>
              <a:ext cx="0" cy="1229313"/>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337560" y="5339818"/>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337560" y="5210416"/>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337560" y="4628110"/>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p:cNvCxnSpPr/>
            <p:nvPr/>
          </p:nvCxnSpPr>
          <p:spPr>
            <a:xfrm>
              <a:off x="3337560" y="4793326"/>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p:cNvCxnSpPr/>
            <p:nvPr/>
          </p:nvCxnSpPr>
          <p:spPr>
            <a:xfrm>
              <a:off x="3337560" y="4886913"/>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3337560" y="5016314"/>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33" name="Down Arrow 32"/>
            <p:cNvSpPr/>
            <p:nvPr/>
          </p:nvSpPr>
          <p:spPr>
            <a:xfrm>
              <a:off x="3441240" y="3851702"/>
              <a:ext cx="205740" cy="647007"/>
            </a:xfrm>
            <a:prstGeom prst="downArrow">
              <a:avLst/>
            </a:prstGeom>
            <a:noFill/>
            <a:effectLst>
              <a:outerShdw blurRad="63500" dist="38100" dir="2700000" algn="tl" rotWithShape="0">
                <a:prstClr val="black">
                  <a:alpha val="9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j-ea"/>
                <a:ea typeface="+mj-ea"/>
              </a:endParaRPr>
            </a:p>
          </p:txBody>
        </p:sp>
        <p:sp>
          <p:nvSpPr>
            <p:cNvPr id="35" name="TextBox 34"/>
            <p:cNvSpPr txBox="1"/>
            <p:nvPr/>
          </p:nvSpPr>
          <p:spPr>
            <a:xfrm>
              <a:off x="3817620" y="4628110"/>
              <a:ext cx="1097280" cy="338554"/>
            </a:xfrm>
            <a:prstGeom prst="rect">
              <a:avLst/>
            </a:prstGeom>
            <a:noFill/>
          </p:spPr>
          <p:txBody>
            <a:bodyPr wrap="square" rtlCol="0">
              <a:spAutoFit/>
            </a:bodyPr>
            <a:lstStyle/>
            <a:p>
              <a:r>
                <a:rPr lang="zh-CN" altLang="en-US" sz="1600" dirty="0" smtClean="0">
                  <a:solidFill>
                    <a:srgbClr val="FF0000"/>
                  </a:solidFill>
                  <a:latin typeface="+mj-ea"/>
                  <a:ea typeface="+mj-ea"/>
                  <a:cs typeface="Hiragino Sans GB W3"/>
                </a:rPr>
                <a:t>能量队列</a:t>
              </a:r>
              <a:endParaRPr lang="en-US" sz="1600" baseline="-25000" dirty="0">
                <a:solidFill>
                  <a:srgbClr val="FF0000"/>
                </a:solidFill>
                <a:latin typeface="+mj-ea"/>
                <a:ea typeface="+mj-ea"/>
                <a:cs typeface="Hiragino Sans GB W3"/>
              </a:endParaRPr>
            </a:p>
          </p:txBody>
        </p:sp>
      </p:grpSp>
      <p:grpSp>
        <p:nvGrpSpPr>
          <p:cNvPr id="43" name="Group 42"/>
          <p:cNvGrpSpPr/>
          <p:nvPr/>
        </p:nvGrpSpPr>
        <p:grpSpPr>
          <a:xfrm>
            <a:off x="1143000" y="4197631"/>
            <a:ext cx="3634740" cy="1060169"/>
            <a:chOff x="1143000" y="5210416"/>
            <a:chExt cx="3634740" cy="1060169"/>
          </a:xfrm>
        </p:grpSpPr>
        <p:sp>
          <p:nvSpPr>
            <p:cNvPr id="11" name="Oval 10"/>
            <p:cNvSpPr/>
            <p:nvPr/>
          </p:nvSpPr>
          <p:spPr>
            <a:xfrm>
              <a:off x="3337560" y="5533920"/>
              <a:ext cx="411480" cy="388204"/>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ea"/>
                <a:ea typeface="+mj-ea"/>
              </a:endParaRPr>
            </a:p>
          </p:txBody>
        </p:sp>
        <p:cxnSp>
          <p:nvCxnSpPr>
            <p:cNvPr id="12" name="Straight Connector 11"/>
            <p:cNvCxnSpPr/>
            <p:nvPr/>
          </p:nvCxnSpPr>
          <p:spPr>
            <a:xfrm>
              <a:off x="1554480" y="5533920"/>
              <a:ext cx="150876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554480" y="5886309"/>
              <a:ext cx="150876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06324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p:nvCxnSpPr>
          <p:spPr>
            <a:xfrm>
              <a:off x="230886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251460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2603592"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272034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a:off x="285750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2926080" y="5533920"/>
              <a:ext cx="0" cy="352389"/>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21" name="Right Arrow 20"/>
            <p:cNvSpPr/>
            <p:nvPr/>
          </p:nvSpPr>
          <p:spPr>
            <a:xfrm>
              <a:off x="1143000" y="5617878"/>
              <a:ext cx="891540" cy="194102"/>
            </a:xfrm>
            <a:prstGeom prst="rightArrow">
              <a:avLst/>
            </a:prstGeom>
            <a:noFill/>
            <a:effectLst>
              <a:outerShdw blurRad="63500" dist="23000" dir="5400000" rotWithShape="0">
                <a:srgbClr val="000000">
                  <a:alpha val="9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j-ea"/>
                <a:ea typeface="+mj-ea"/>
              </a:endParaRPr>
            </a:p>
          </p:txBody>
        </p:sp>
        <p:sp>
          <p:nvSpPr>
            <p:cNvPr id="23" name="TextBox 22"/>
            <p:cNvSpPr txBox="1"/>
            <p:nvPr/>
          </p:nvSpPr>
          <p:spPr>
            <a:xfrm>
              <a:off x="1760220" y="5210416"/>
              <a:ext cx="1577340" cy="338554"/>
            </a:xfrm>
            <a:prstGeom prst="rect">
              <a:avLst/>
            </a:prstGeom>
            <a:noFill/>
          </p:spPr>
          <p:txBody>
            <a:bodyPr wrap="square" rtlCol="0">
              <a:spAutoFit/>
            </a:bodyPr>
            <a:lstStyle/>
            <a:p>
              <a:r>
                <a:rPr lang="zh-CN" altLang="en-US" sz="1600" dirty="0" smtClean="0">
                  <a:latin typeface="+mj-ea"/>
                  <a:ea typeface="+mj-ea"/>
                  <a:cs typeface="Hiragino Sans GB W3"/>
                </a:rPr>
                <a:t>数据报文队列</a:t>
              </a:r>
              <a:endParaRPr lang="en-US" sz="1600" baseline="-25000" dirty="0">
                <a:latin typeface="+mj-ea"/>
                <a:ea typeface="+mj-ea"/>
                <a:cs typeface="Hiragino Sans GB W3"/>
              </a:endParaRPr>
            </a:p>
          </p:txBody>
        </p:sp>
        <p:sp>
          <p:nvSpPr>
            <p:cNvPr id="24" name="TextBox 23"/>
            <p:cNvSpPr txBox="1"/>
            <p:nvPr/>
          </p:nvSpPr>
          <p:spPr>
            <a:xfrm>
              <a:off x="3268980" y="5932031"/>
              <a:ext cx="1508760" cy="338554"/>
            </a:xfrm>
            <a:prstGeom prst="rect">
              <a:avLst/>
            </a:prstGeom>
            <a:noFill/>
          </p:spPr>
          <p:txBody>
            <a:bodyPr wrap="square" rtlCol="0">
              <a:spAutoFit/>
            </a:bodyPr>
            <a:lstStyle/>
            <a:p>
              <a:pPr algn="ctr"/>
              <a:r>
                <a:rPr lang="zh-CN" altLang="en-US" sz="1600" dirty="0" smtClean="0">
                  <a:latin typeface="+mj-ea"/>
                  <a:ea typeface="+mj-ea"/>
                  <a:cs typeface="Hiragino Sans GB W3"/>
                </a:rPr>
                <a:t>无线发送节点</a:t>
              </a:r>
              <a:endParaRPr lang="en-US" sz="1600" baseline="-25000" dirty="0">
                <a:latin typeface="+mj-ea"/>
                <a:ea typeface="+mj-ea"/>
                <a:cs typeface="Hiragino Sans GB W3"/>
              </a:endParaRPr>
            </a:p>
          </p:txBody>
        </p:sp>
      </p:grpSp>
      <p:sp>
        <p:nvSpPr>
          <p:cNvPr id="36" name="Right Arrow 35"/>
          <p:cNvSpPr/>
          <p:nvPr/>
        </p:nvSpPr>
        <p:spPr>
          <a:xfrm rot="21368465">
            <a:off x="3965149" y="4441550"/>
            <a:ext cx="2349058" cy="210673"/>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mj-ea"/>
              <a:ea typeface="+mj-ea"/>
            </a:endParaRPr>
          </a:p>
        </p:txBody>
      </p:sp>
      <p:sp>
        <p:nvSpPr>
          <p:cNvPr id="37" name="Right Arrow 36"/>
          <p:cNvSpPr/>
          <p:nvPr/>
        </p:nvSpPr>
        <p:spPr>
          <a:xfrm rot="20931509">
            <a:off x="3962801" y="4297887"/>
            <a:ext cx="2633943" cy="193798"/>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mj-ea"/>
              <a:ea typeface="+mj-ea"/>
            </a:endParaRPr>
          </a:p>
        </p:txBody>
      </p:sp>
      <p:sp>
        <p:nvSpPr>
          <p:cNvPr id="38" name="Right Arrow 37"/>
          <p:cNvSpPr/>
          <p:nvPr/>
        </p:nvSpPr>
        <p:spPr>
          <a:xfrm rot="20632071">
            <a:off x="3898974" y="4145364"/>
            <a:ext cx="3021219" cy="20072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mj-ea"/>
              <a:ea typeface="+mj-ea"/>
            </a:endParaRPr>
          </a:p>
        </p:txBody>
      </p:sp>
      <p:sp>
        <p:nvSpPr>
          <p:cNvPr id="39" name="Right Arrow 38"/>
          <p:cNvSpPr/>
          <p:nvPr/>
        </p:nvSpPr>
        <p:spPr>
          <a:xfrm rot="20408088">
            <a:off x="3853966" y="3980264"/>
            <a:ext cx="3332351" cy="198655"/>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sz="1600">
              <a:latin typeface="+mj-ea"/>
              <a:ea typeface="+mj-ea"/>
            </a:endParaRPr>
          </a:p>
        </p:txBody>
      </p:sp>
      <p:sp>
        <p:nvSpPr>
          <p:cNvPr id="40" name="TextBox 39"/>
          <p:cNvSpPr txBox="1"/>
          <p:nvPr/>
        </p:nvSpPr>
        <p:spPr>
          <a:xfrm>
            <a:off x="4732020" y="4273831"/>
            <a:ext cx="1059180" cy="338554"/>
          </a:xfrm>
          <a:prstGeom prst="rect">
            <a:avLst/>
          </a:prstGeom>
          <a:noFill/>
          <a:ln>
            <a:noFill/>
          </a:ln>
        </p:spPr>
        <p:txBody>
          <a:bodyPr wrap="square" rtlCol="0">
            <a:spAutoFit/>
          </a:bodyPr>
          <a:lstStyle/>
          <a:p>
            <a:r>
              <a:rPr lang="zh-CN" altLang="en-US" sz="1600" dirty="0" smtClean="0">
                <a:solidFill>
                  <a:srgbClr val="FF0000"/>
                </a:solidFill>
                <a:latin typeface="+mj-ea"/>
                <a:ea typeface="+mj-ea"/>
                <a:cs typeface="Hiragino Sans GB W3"/>
              </a:rPr>
              <a:t>传输距离</a:t>
            </a:r>
            <a:endParaRPr lang="en-US" sz="1600" dirty="0">
              <a:solidFill>
                <a:srgbClr val="FF0000"/>
              </a:solidFill>
              <a:latin typeface="+mj-ea"/>
              <a:ea typeface="+mj-ea"/>
              <a:cs typeface="Hiragino Sans GB W3"/>
            </a:endParaRPr>
          </a:p>
        </p:txBody>
      </p:sp>
      <p:sp>
        <p:nvSpPr>
          <p:cNvPr id="42" name="圆角矩形 53"/>
          <p:cNvSpPr/>
          <p:nvPr/>
        </p:nvSpPr>
        <p:spPr>
          <a:xfrm>
            <a:off x="381000" y="5410200"/>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结合能量自供给与移动传输的研究尚处于起步阶段</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421080213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8.17787E-6 6.25636E-6 L 0.10838 -0.1999 " pathEditMode="relative" ptsTypes="AA">
                                      <p:cBhvr>
                                        <p:cTn id="6" dur="3000" fill="hold"/>
                                        <p:tgtEl>
                                          <p:spTgt spid="6"/>
                                        </p:tgtEl>
                                        <p:attrNameLst>
                                          <p:attrName>ppt_x</p:attrName>
                                          <p:attrName>ppt_y</p:attrName>
                                        </p:attrNameLst>
                                      </p:cBhvr>
                                    </p:animMotion>
                                  </p:childTnLst>
                                </p:cTn>
                              </p:par>
                              <p:par>
                                <p:cTn id="7" presetID="10" presetClass="exit" presetSubtype="0" fill="hold" grpId="0" nodeType="withEffect">
                                  <p:stCondLst>
                                    <p:cond delay="600"/>
                                  </p:stCondLst>
                                  <p:childTnLst>
                                    <p:animEffect transition="out" filter="fade">
                                      <p:cBhvr>
                                        <p:cTn id="8" dur="500"/>
                                        <p:tgtEl>
                                          <p:spTgt spid="7"/>
                                        </p:tgtEl>
                                      </p:cBhvr>
                                    </p:animEffect>
                                    <p:set>
                                      <p:cBhvr>
                                        <p:cTn id="9" dur="1" fill="hold">
                                          <p:stCondLst>
                                            <p:cond delay="499"/>
                                          </p:stCondLst>
                                        </p:cTn>
                                        <p:tgtEl>
                                          <p:spTgt spid="7"/>
                                        </p:tgtEl>
                                        <p:attrNameLst>
                                          <p:attrName>style.visibility</p:attrName>
                                        </p:attrNameLst>
                                      </p:cBhvr>
                                      <p:to>
                                        <p:strVal val="hidden"/>
                                      </p:to>
                                    </p:set>
                                  </p:childTnLst>
                                </p:cTn>
                              </p:par>
                              <p:par>
                                <p:cTn id="10" presetID="10" presetClass="entr" presetSubtype="0" fill="hold" grpId="0" nodeType="withEffect">
                                  <p:stCondLst>
                                    <p:cond delay="60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par>
                                <p:cTn id="13" presetID="10" presetClass="exit" presetSubtype="0" fill="hold" grpId="1" nodeType="withEffect">
                                  <p:stCondLst>
                                    <p:cond delay="1200"/>
                                  </p:stCondLst>
                                  <p:childTnLst>
                                    <p:animEffect transition="out" filter="fade">
                                      <p:cBhvr>
                                        <p:cTn id="14" dur="500"/>
                                        <p:tgtEl>
                                          <p:spTgt spid="36"/>
                                        </p:tgtEl>
                                      </p:cBhvr>
                                    </p:animEffect>
                                    <p:set>
                                      <p:cBhvr>
                                        <p:cTn id="15" dur="1" fill="hold">
                                          <p:stCondLst>
                                            <p:cond delay="499"/>
                                          </p:stCondLst>
                                        </p:cTn>
                                        <p:tgtEl>
                                          <p:spTgt spid="36"/>
                                        </p:tgtEl>
                                        <p:attrNameLst>
                                          <p:attrName>style.visibility</p:attrName>
                                        </p:attrNameLst>
                                      </p:cBhvr>
                                      <p:to>
                                        <p:strVal val="hidden"/>
                                      </p:to>
                                    </p:set>
                                  </p:childTnLst>
                                </p:cTn>
                              </p:par>
                              <p:par>
                                <p:cTn id="16" presetID="10" presetClass="entr" presetSubtype="0" fill="hold" grpId="0" nodeType="withEffect">
                                  <p:stCondLst>
                                    <p:cond delay="1200"/>
                                  </p:stCondLst>
                                  <p:childTnLst>
                                    <p:set>
                                      <p:cBhvr>
                                        <p:cTn id="17" dur="1" fill="hold">
                                          <p:stCondLst>
                                            <p:cond delay="0"/>
                                          </p:stCondLst>
                                        </p:cTn>
                                        <p:tgtEl>
                                          <p:spTgt spid="37"/>
                                        </p:tgtEl>
                                        <p:attrNameLst>
                                          <p:attrName>style.visibility</p:attrName>
                                        </p:attrNameLst>
                                      </p:cBhvr>
                                      <p:to>
                                        <p:strVal val="visible"/>
                                      </p:to>
                                    </p:set>
                                    <p:animEffect transition="in" filter="fade">
                                      <p:cBhvr>
                                        <p:cTn id="18" dur="500"/>
                                        <p:tgtEl>
                                          <p:spTgt spid="37"/>
                                        </p:tgtEl>
                                      </p:cBhvr>
                                    </p:animEffect>
                                  </p:childTnLst>
                                </p:cTn>
                              </p:par>
                              <p:par>
                                <p:cTn id="19" presetID="10" presetClass="exit" presetSubtype="0" fill="hold" grpId="1" nodeType="withEffect">
                                  <p:stCondLst>
                                    <p:cond delay="1500"/>
                                  </p:stCondLst>
                                  <p:childTnLst>
                                    <p:animEffect transition="out" filter="fade">
                                      <p:cBhvr>
                                        <p:cTn id="20" dur="500"/>
                                        <p:tgtEl>
                                          <p:spTgt spid="37"/>
                                        </p:tgtEl>
                                      </p:cBhvr>
                                    </p:animEffect>
                                    <p:set>
                                      <p:cBhvr>
                                        <p:cTn id="21" dur="1" fill="hold">
                                          <p:stCondLst>
                                            <p:cond delay="499"/>
                                          </p:stCondLst>
                                        </p:cTn>
                                        <p:tgtEl>
                                          <p:spTgt spid="37"/>
                                        </p:tgtEl>
                                        <p:attrNameLst>
                                          <p:attrName>style.visibility</p:attrName>
                                        </p:attrNameLst>
                                      </p:cBhvr>
                                      <p:to>
                                        <p:strVal val="hidden"/>
                                      </p:to>
                                    </p:set>
                                  </p:childTnLst>
                                </p:cTn>
                              </p:par>
                              <p:par>
                                <p:cTn id="22" presetID="10" presetClass="entr" presetSubtype="0" fill="hold" grpId="0" nodeType="withEffect">
                                  <p:stCondLst>
                                    <p:cond delay="1500"/>
                                  </p:stCondLst>
                                  <p:childTnLst>
                                    <p:set>
                                      <p:cBhvr>
                                        <p:cTn id="23" dur="1" fill="hold">
                                          <p:stCondLst>
                                            <p:cond delay="0"/>
                                          </p:stCondLst>
                                        </p:cTn>
                                        <p:tgtEl>
                                          <p:spTgt spid="38"/>
                                        </p:tgtEl>
                                        <p:attrNameLst>
                                          <p:attrName>style.visibility</p:attrName>
                                        </p:attrNameLst>
                                      </p:cBhvr>
                                      <p:to>
                                        <p:strVal val="visible"/>
                                      </p:to>
                                    </p:set>
                                    <p:animEffect transition="in" filter="fade">
                                      <p:cBhvr>
                                        <p:cTn id="24" dur="500"/>
                                        <p:tgtEl>
                                          <p:spTgt spid="38"/>
                                        </p:tgtEl>
                                      </p:cBhvr>
                                    </p:animEffect>
                                  </p:childTnLst>
                                </p:cTn>
                              </p:par>
                              <p:par>
                                <p:cTn id="25" presetID="10" presetClass="exit" presetSubtype="0" fill="hold" grpId="1" nodeType="withEffect">
                                  <p:stCondLst>
                                    <p:cond delay="2000"/>
                                  </p:stCondLst>
                                  <p:childTnLst>
                                    <p:animEffect transition="out" filter="fade">
                                      <p:cBhvr>
                                        <p:cTn id="26" dur="500"/>
                                        <p:tgtEl>
                                          <p:spTgt spid="38"/>
                                        </p:tgtEl>
                                      </p:cBhvr>
                                    </p:animEffect>
                                    <p:set>
                                      <p:cBhvr>
                                        <p:cTn id="27" dur="1" fill="hold">
                                          <p:stCondLst>
                                            <p:cond delay="499"/>
                                          </p:stCondLst>
                                        </p:cTn>
                                        <p:tgtEl>
                                          <p:spTgt spid="38"/>
                                        </p:tgtEl>
                                        <p:attrNameLst>
                                          <p:attrName>style.visibility</p:attrName>
                                        </p:attrNameLst>
                                      </p:cBhvr>
                                      <p:to>
                                        <p:strVal val="hidden"/>
                                      </p:to>
                                    </p:set>
                                  </p:childTnLst>
                                </p:cTn>
                              </p:par>
                              <p:par>
                                <p:cTn id="28" presetID="10" presetClass="entr" presetSubtype="0" fill="hold" grpId="0" nodeType="withEffect">
                                  <p:stCondLst>
                                    <p:cond delay="2000"/>
                                  </p:stCondLst>
                                  <p:childTnLst>
                                    <p:set>
                                      <p:cBhvr>
                                        <p:cTn id="29" dur="1" fill="hold">
                                          <p:stCondLst>
                                            <p:cond delay="0"/>
                                          </p:stCondLst>
                                        </p:cTn>
                                        <p:tgtEl>
                                          <p:spTgt spid="39"/>
                                        </p:tgtEl>
                                        <p:attrNameLst>
                                          <p:attrName>style.visibility</p:attrName>
                                        </p:attrNameLst>
                                      </p:cBhvr>
                                      <p:to>
                                        <p:strVal val="visible"/>
                                      </p:to>
                                    </p:set>
                                    <p:animEffect transition="in" filter="fade">
                                      <p:cBhvr>
                                        <p:cTn id="30" dur="500"/>
                                        <p:tgtEl>
                                          <p:spTgt spid="39"/>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36" grpId="0" animBg="1"/>
      <p:bldP spid="36" grpId="1" animBg="1"/>
      <p:bldP spid="37" grpId="0" animBg="1"/>
      <p:bldP spid="37" grpId="1" animBg="1"/>
      <p:bldP spid="38" grpId="0" animBg="1"/>
      <p:bldP spid="38" grpId="1" animBg="1"/>
      <p:bldP spid="39" grpId="0" animBg="1"/>
      <p:bldP spid="4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研究思路</a:t>
            </a:r>
            <a:endParaRPr lang="zh-CN" altLang="en-US" dirty="0"/>
          </a:p>
        </p:txBody>
      </p:sp>
      <p:sp>
        <p:nvSpPr>
          <p:cNvPr id="3" name="Content Placeholder 2"/>
          <p:cNvSpPr>
            <a:spLocks noGrp="1"/>
          </p:cNvSpPr>
          <p:nvPr>
            <p:ph idx="1"/>
          </p:nvPr>
        </p:nvSpPr>
        <p:spPr/>
        <p:txBody>
          <a:bodyPr>
            <a:normAutofit/>
          </a:bodyPr>
          <a:lstStyle/>
          <a:p>
            <a:pPr marL="0" indent="0">
              <a:buNone/>
            </a:pPr>
            <a:r>
              <a:rPr lang="en-US" altLang="en-US" sz="2600" dirty="0" smtClean="0">
                <a:solidFill>
                  <a:schemeClr val="accent5">
                    <a:lumMod val="50000"/>
                  </a:schemeClr>
                </a:solidFill>
              </a:rPr>
              <a:t>算法设计</a:t>
            </a:r>
            <a:r>
              <a:rPr lang="zh-CN" altLang="en-US" sz="2600" dirty="0" smtClean="0">
                <a:solidFill>
                  <a:schemeClr val="accent5">
                    <a:lumMod val="50000"/>
                  </a:schemeClr>
                </a:solidFill>
              </a:rPr>
              <a:t>思</a:t>
            </a:r>
            <a:r>
              <a:rPr lang="zh-CN" altLang="en-US" sz="2600" smtClean="0">
                <a:solidFill>
                  <a:schemeClr val="accent5">
                    <a:lumMod val="50000"/>
                  </a:schemeClr>
                </a:solidFill>
              </a:rPr>
              <a:t>路                三个问题具体研究思</a:t>
            </a:r>
            <a:r>
              <a:rPr lang="zh-CN" altLang="en-US" sz="2600" dirty="0" smtClean="0">
                <a:solidFill>
                  <a:schemeClr val="accent5">
                    <a:lumMod val="50000"/>
                  </a:schemeClr>
                </a:solidFill>
              </a:rPr>
              <a:t>路</a:t>
            </a:r>
            <a:endParaRPr lang="zh-CN" altLang="en-US" sz="2600" dirty="0">
              <a:solidFill>
                <a:schemeClr val="accent5">
                  <a:lumMod val="50000"/>
                </a:schemeClr>
              </a:solidFill>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14</a:t>
            </a:fld>
            <a:endParaRPr lang="zh-CN" altLang="en-US" dirty="0"/>
          </a:p>
        </p:txBody>
      </p:sp>
      <p:sp>
        <p:nvSpPr>
          <p:cNvPr id="7" name="TextBox 6"/>
          <p:cNvSpPr txBox="1"/>
          <p:nvPr/>
        </p:nvSpPr>
        <p:spPr>
          <a:xfrm>
            <a:off x="533400" y="1752600"/>
            <a:ext cx="1905000" cy="4431983"/>
          </a:xfrm>
          <a:prstGeom prst="rect">
            <a:avLst/>
          </a:prstGeom>
          <a:solidFill>
            <a:schemeClr val="accent5">
              <a:lumMod val="75000"/>
            </a:schemeClr>
          </a:solidFill>
        </p:spPr>
        <p:txBody>
          <a:bodyPr wrap="square" tIns="91440" bIns="91440" rtlCol="0">
            <a:spAutoFit/>
          </a:bodyPr>
          <a:lstStyle/>
          <a:p>
            <a:pPr>
              <a:spcBef>
                <a:spcPts val="600"/>
              </a:spcBef>
              <a:spcAft>
                <a:spcPts val="600"/>
              </a:spcAft>
            </a:pPr>
            <a:r>
              <a:rPr lang="zh-CN" altLang="en-US" dirty="0">
                <a:solidFill>
                  <a:srgbClr val="FFFF00"/>
                </a:solidFill>
              </a:rPr>
              <a:t>设计</a:t>
            </a:r>
            <a:r>
              <a:rPr lang="zh-CN" altLang="en-US" dirty="0" smtClean="0">
                <a:solidFill>
                  <a:srgbClr val="FFFF00"/>
                </a:solidFill>
              </a:rPr>
              <a:t>最优算法：</a:t>
            </a:r>
            <a:endParaRPr lang="en-US" altLang="zh-CN" dirty="0" smtClean="0">
              <a:solidFill>
                <a:srgbClr val="FFFF00"/>
              </a:solidFill>
            </a:endParaRPr>
          </a:p>
          <a:p>
            <a:pPr marL="285750" indent="-285750">
              <a:spcBef>
                <a:spcPts val="600"/>
              </a:spcBef>
              <a:spcAft>
                <a:spcPts val="600"/>
              </a:spcAft>
              <a:buFont typeface="Wingdings" pitchFamily="2" charset="2"/>
              <a:buChar char="n"/>
            </a:pPr>
            <a:r>
              <a:rPr lang="zh-CN" altLang="en-US" dirty="0">
                <a:solidFill>
                  <a:schemeClr val="bg1"/>
                </a:solidFill>
              </a:rPr>
              <a:t>简化复杂</a:t>
            </a:r>
            <a:r>
              <a:rPr lang="zh-CN" altLang="en-US" dirty="0" smtClean="0">
                <a:solidFill>
                  <a:schemeClr val="bg1"/>
                </a:solidFill>
              </a:rPr>
              <a:t>问题</a:t>
            </a:r>
            <a:endParaRPr lang="en-US" altLang="zh-CN" dirty="0" smtClean="0">
              <a:solidFill>
                <a:schemeClr val="bg1"/>
              </a:solidFill>
            </a:endParaRPr>
          </a:p>
          <a:p>
            <a:pPr marL="285750" indent="-285750">
              <a:spcBef>
                <a:spcPts val="600"/>
              </a:spcBef>
              <a:spcAft>
                <a:spcPts val="600"/>
              </a:spcAft>
              <a:buFont typeface="Wingdings" pitchFamily="2" charset="2"/>
              <a:buChar char="n"/>
            </a:pPr>
            <a:r>
              <a:rPr lang="zh-CN" altLang="en-US" dirty="0" smtClean="0">
                <a:solidFill>
                  <a:schemeClr val="bg1"/>
                </a:solidFill>
              </a:rPr>
              <a:t>分析总结简化问题最优特征</a:t>
            </a:r>
            <a:endParaRPr lang="en-US" altLang="zh-CN" dirty="0" smtClean="0">
              <a:solidFill>
                <a:schemeClr val="bg1"/>
              </a:solidFill>
            </a:endParaRPr>
          </a:p>
          <a:p>
            <a:pPr marL="285750" indent="-285750">
              <a:spcBef>
                <a:spcPts val="600"/>
              </a:spcBef>
              <a:spcAft>
                <a:spcPts val="600"/>
              </a:spcAft>
              <a:buFont typeface="Wingdings" pitchFamily="2" charset="2"/>
              <a:buChar char="n"/>
            </a:pPr>
            <a:r>
              <a:rPr lang="zh-CN" altLang="en-US" dirty="0" smtClean="0">
                <a:solidFill>
                  <a:schemeClr val="bg1"/>
                </a:solidFill>
              </a:rPr>
              <a:t>根据最优特征设计算法</a:t>
            </a:r>
            <a:endParaRPr lang="en-US" altLang="zh-CN" dirty="0" smtClean="0">
              <a:solidFill>
                <a:schemeClr val="bg1"/>
              </a:solidFill>
            </a:endParaRPr>
          </a:p>
          <a:p>
            <a:pPr marL="285750" indent="-285750">
              <a:spcBef>
                <a:spcPts val="600"/>
              </a:spcBef>
              <a:spcAft>
                <a:spcPts val="600"/>
              </a:spcAft>
              <a:buFont typeface="Wingdings" pitchFamily="2" charset="2"/>
              <a:buChar char="n"/>
            </a:pPr>
            <a:r>
              <a:rPr lang="zh-CN" altLang="en-US" dirty="0" smtClean="0">
                <a:solidFill>
                  <a:schemeClr val="bg1"/>
                </a:solidFill>
              </a:rPr>
              <a:t>推广最优特征与算法到原复杂问题</a:t>
            </a:r>
            <a:endParaRPr lang="en-US" altLang="zh-CN" dirty="0" smtClean="0">
              <a:solidFill>
                <a:schemeClr val="bg1"/>
              </a:solidFill>
            </a:endParaRPr>
          </a:p>
          <a:p>
            <a:pPr marL="285750" indent="-285750">
              <a:spcBef>
                <a:spcPts val="600"/>
              </a:spcBef>
              <a:spcAft>
                <a:spcPts val="600"/>
              </a:spcAft>
              <a:buFont typeface="Wingdings" pitchFamily="2" charset="2"/>
              <a:buChar char="n"/>
            </a:pPr>
            <a:r>
              <a:rPr lang="zh-CN" altLang="en-US" dirty="0" smtClean="0">
                <a:solidFill>
                  <a:schemeClr val="bg1"/>
                </a:solidFill>
              </a:rPr>
              <a:t>证明算法的最优性</a:t>
            </a:r>
            <a:endParaRPr lang="en-US" altLang="zh-CN" dirty="0" smtClean="0">
              <a:solidFill>
                <a:schemeClr val="bg1"/>
              </a:solidFill>
            </a:endParaRPr>
          </a:p>
          <a:p>
            <a:pPr marL="285750" indent="-285750">
              <a:spcBef>
                <a:spcPts val="600"/>
              </a:spcBef>
              <a:spcAft>
                <a:spcPts val="600"/>
              </a:spcAft>
              <a:buFont typeface="Wingdings" pitchFamily="2" charset="2"/>
              <a:buChar char="n"/>
            </a:pPr>
            <a:endParaRPr lang="en-US" altLang="zh-CN" dirty="0" smtClean="0">
              <a:solidFill>
                <a:schemeClr val="bg1"/>
              </a:solidFill>
            </a:endParaRPr>
          </a:p>
        </p:txBody>
      </p:sp>
      <p:sp>
        <p:nvSpPr>
          <p:cNvPr id="11" name="TextBox 10"/>
          <p:cNvSpPr txBox="1"/>
          <p:nvPr/>
        </p:nvSpPr>
        <p:spPr>
          <a:xfrm>
            <a:off x="2667000" y="1752600"/>
            <a:ext cx="6096000" cy="1369606"/>
          </a:xfrm>
          <a:prstGeom prst="rect">
            <a:avLst/>
          </a:prstGeom>
          <a:solidFill>
            <a:srgbClr val="3366FF"/>
          </a:solidFill>
        </p:spPr>
        <p:txBody>
          <a:bodyPr wrap="square" tIns="91440" bIns="91440" rtlCol="0">
            <a:spAutoFit/>
          </a:bodyPr>
          <a:lstStyle/>
          <a:p>
            <a:pPr>
              <a:spcBef>
                <a:spcPts val="100"/>
              </a:spcBef>
              <a:spcAft>
                <a:spcPts val="100"/>
              </a:spcAft>
            </a:pPr>
            <a:r>
              <a:rPr lang="zh-CN" altLang="en-US" dirty="0">
                <a:solidFill>
                  <a:srgbClr val="FFFF00"/>
                </a:solidFill>
                <a:latin typeface="+mj-ea"/>
              </a:rPr>
              <a:t>问题</a:t>
            </a:r>
            <a:r>
              <a:rPr lang="en-US" altLang="zh-CN" dirty="0">
                <a:solidFill>
                  <a:srgbClr val="FFFF00"/>
                </a:solidFill>
                <a:latin typeface="+mj-ea"/>
              </a:rPr>
              <a:t>1</a:t>
            </a:r>
            <a:r>
              <a:rPr lang="zh-CN" altLang="en-US" dirty="0">
                <a:solidFill>
                  <a:srgbClr val="FFFF00"/>
                </a:solidFill>
                <a:latin typeface="+mj-ea"/>
              </a:rPr>
              <a:t>：电池供电设备节能速率</a:t>
            </a:r>
            <a:r>
              <a:rPr lang="zh-CN" altLang="en-US" dirty="0" smtClean="0">
                <a:solidFill>
                  <a:srgbClr val="FFFF00"/>
                </a:solidFill>
                <a:latin typeface="+mj-ea"/>
              </a:rPr>
              <a:t>调度</a:t>
            </a:r>
            <a:r>
              <a:rPr lang="zh-CN" altLang="en-US" dirty="0" smtClean="0">
                <a:solidFill>
                  <a:srgbClr val="FFFF00"/>
                </a:solidFill>
              </a:rPr>
              <a:t>：</a:t>
            </a:r>
            <a:endParaRPr lang="en-US" altLang="zh-CN" dirty="0" smtClean="0">
              <a:solidFill>
                <a:srgbClr val="FFFF00"/>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考虑报文</a:t>
            </a:r>
            <a:r>
              <a:rPr lang="zh-CN" altLang="en-US" dirty="0">
                <a:solidFill>
                  <a:schemeClr val="bg1"/>
                </a:solidFill>
              </a:rPr>
              <a:t>具有任意传输延时</a:t>
            </a:r>
            <a:r>
              <a:rPr lang="zh-CN" altLang="en-US" dirty="0" smtClean="0">
                <a:solidFill>
                  <a:schemeClr val="bg1"/>
                </a:solidFill>
              </a:rPr>
              <a:t>约束，研究数据区间密度；</a:t>
            </a:r>
            <a:endParaRPr lang="zh-CN" altLang="en-US" dirty="0">
              <a:solidFill>
                <a:schemeClr val="bg1"/>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计算最大密度区间，反复迭代计算最优解；</a:t>
            </a:r>
            <a:endParaRPr lang="en-US" altLang="zh-CN" dirty="0" smtClean="0">
              <a:solidFill>
                <a:schemeClr val="bg1"/>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建立</a:t>
            </a:r>
            <a:r>
              <a:rPr lang="zh-CN" altLang="en-US" dirty="0">
                <a:solidFill>
                  <a:schemeClr val="bg1"/>
                </a:solidFill>
              </a:rPr>
              <a:t>基于牛顿冷却定理的联机在线算法</a:t>
            </a:r>
            <a:r>
              <a:rPr lang="zh-CN" altLang="en-US" dirty="0" smtClean="0">
                <a:solidFill>
                  <a:schemeClr val="bg1"/>
                </a:solidFill>
              </a:rPr>
              <a:t>。</a:t>
            </a:r>
            <a:endParaRPr lang="zh-CN" altLang="en-US" dirty="0">
              <a:solidFill>
                <a:schemeClr val="bg1"/>
              </a:solidFill>
            </a:endParaRPr>
          </a:p>
        </p:txBody>
      </p:sp>
      <p:sp>
        <p:nvSpPr>
          <p:cNvPr id="12" name="TextBox 11"/>
          <p:cNvSpPr txBox="1"/>
          <p:nvPr/>
        </p:nvSpPr>
        <p:spPr>
          <a:xfrm>
            <a:off x="2667000" y="3278594"/>
            <a:ext cx="6096000" cy="1369606"/>
          </a:xfrm>
          <a:prstGeom prst="rect">
            <a:avLst/>
          </a:prstGeom>
          <a:solidFill>
            <a:srgbClr val="3366FF"/>
          </a:solidFill>
        </p:spPr>
        <p:txBody>
          <a:bodyPr wrap="square" tIns="91440" bIns="91440" rtlCol="0">
            <a:spAutoFit/>
          </a:bodyPr>
          <a:lstStyle/>
          <a:p>
            <a:pPr>
              <a:spcBef>
                <a:spcPts val="100"/>
              </a:spcBef>
              <a:spcAft>
                <a:spcPts val="100"/>
              </a:spcAft>
            </a:pPr>
            <a:r>
              <a:rPr lang="zh-CN" altLang="en-US" dirty="0">
                <a:solidFill>
                  <a:srgbClr val="FFFF00"/>
                </a:solidFill>
                <a:latin typeface="+mj-ea"/>
              </a:rPr>
              <a:t>问题</a:t>
            </a:r>
            <a:r>
              <a:rPr lang="en-US" altLang="zh-CN" dirty="0">
                <a:solidFill>
                  <a:srgbClr val="FFFF00"/>
                </a:solidFill>
                <a:latin typeface="+mj-ea"/>
              </a:rPr>
              <a:t>2</a:t>
            </a:r>
            <a:r>
              <a:rPr lang="zh-CN" altLang="en-US" dirty="0">
                <a:solidFill>
                  <a:srgbClr val="FFFF00"/>
                </a:solidFill>
                <a:latin typeface="+mj-ea"/>
              </a:rPr>
              <a:t>：能量自供给设备能量高效</a:t>
            </a:r>
            <a:r>
              <a:rPr lang="zh-CN" altLang="en-US" dirty="0" smtClean="0">
                <a:solidFill>
                  <a:srgbClr val="FFFF00"/>
                </a:solidFill>
                <a:latin typeface="+mj-ea"/>
              </a:rPr>
              <a:t>调度</a:t>
            </a:r>
            <a:r>
              <a:rPr lang="zh-CN" altLang="en-US" dirty="0" smtClean="0">
                <a:solidFill>
                  <a:srgbClr val="FFFF00"/>
                </a:solidFill>
              </a:rPr>
              <a:t>：</a:t>
            </a:r>
            <a:endParaRPr lang="en-US" altLang="zh-CN" dirty="0" smtClean="0">
              <a:solidFill>
                <a:srgbClr val="FFFF00"/>
              </a:solidFill>
            </a:endParaRPr>
          </a:p>
          <a:p>
            <a:pPr marL="285750" indent="-285750">
              <a:spcBef>
                <a:spcPts val="100"/>
              </a:spcBef>
              <a:spcAft>
                <a:spcPts val="100"/>
              </a:spcAft>
              <a:buFont typeface="Wingdings" pitchFamily="2" charset="2"/>
              <a:buChar char="n"/>
            </a:pPr>
            <a:r>
              <a:rPr lang="zh-TW" altLang="en-US" dirty="0">
                <a:solidFill>
                  <a:schemeClr val="bg1"/>
                </a:solidFill>
              </a:rPr>
              <a:t>在动态能量足够满足</a:t>
            </a:r>
            <a:r>
              <a:rPr lang="zh-TW" altLang="en-US" dirty="0" smtClean="0">
                <a:solidFill>
                  <a:schemeClr val="bg1"/>
                </a:solidFill>
              </a:rPr>
              <a:t>所有传输延迟时</a:t>
            </a:r>
            <a:r>
              <a:rPr lang="zh-CN" altLang="en-US" dirty="0" smtClean="0">
                <a:solidFill>
                  <a:schemeClr val="bg1"/>
                </a:solidFill>
              </a:rPr>
              <a:t>最小化能耗；</a:t>
            </a:r>
            <a:endParaRPr lang="en-US" altLang="zh-CN" dirty="0" smtClean="0">
              <a:solidFill>
                <a:schemeClr val="bg1"/>
              </a:solidFill>
            </a:endParaRPr>
          </a:p>
          <a:p>
            <a:pPr marL="285750" indent="-285750">
              <a:spcBef>
                <a:spcPts val="100"/>
              </a:spcBef>
              <a:spcAft>
                <a:spcPts val="100"/>
              </a:spcAft>
              <a:buFont typeface="Wingdings" pitchFamily="2" charset="2"/>
              <a:buChar char="n"/>
            </a:pPr>
            <a:r>
              <a:rPr lang="zh-TW" altLang="en-US" dirty="0">
                <a:solidFill>
                  <a:schemeClr val="bg1"/>
                </a:solidFill>
              </a:rPr>
              <a:t>在动态</a:t>
            </a:r>
            <a:r>
              <a:rPr lang="zh-TW" altLang="en-US" dirty="0" smtClean="0">
                <a:solidFill>
                  <a:schemeClr val="bg1"/>
                </a:solidFill>
              </a:rPr>
              <a:t>能量</a:t>
            </a:r>
            <a:r>
              <a:rPr lang="zh-CN" altLang="en-US" dirty="0" smtClean="0">
                <a:solidFill>
                  <a:schemeClr val="bg1"/>
                </a:solidFill>
              </a:rPr>
              <a:t>不</a:t>
            </a:r>
            <a:r>
              <a:rPr lang="zh-TW" altLang="en-US" dirty="0" smtClean="0">
                <a:solidFill>
                  <a:schemeClr val="bg1"/>
                </a:solidFill>
              </a:rPr>
              <a:t>够满</a:t>
            </a:r>
            <a:r>
              <a:rPr lang="zh-TW" altLang="en-US" dirty="0">
                <a:solidFill>
                  <a:schemeClr val="bg1"/>
                </a:solidFill>
              </a:rPr>
              <a:t>足</a:t>
            </a:r>
            <a:r>
              <a:rPr lang="zh-TW" altLang="en-US" dirty="0" smtClean="0">
                <a:solidFill>
                  <a:schemeClr val="bg1"/>
                </a:solidFill>
              </a:rPr>
              <a:t>所有传输延迟时</a:t>
            </a:r>
            <a:r>
              <a:rPr lang="zh-CN" altLang="en-US" dirty="0" smtClean="0">
                <a:solidFill>
                  <a:schemeClr val="bg1"/>
                </a:solidFill>
              </a:rPr>
              <a:t>最大化数据传输量；</a:t>
            </a:r>
            <a:endParaRPr lang="en-US" altLang="zh-CN" dirty="0" smtClean="0">
              <a:solidFill>
                <a:schemeClr val="bg1"/>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基于离线算法设计启发式联机在线算法。</a:t>
            </a:r>
            <a:endParaRPr lang="zh-CN" altLang="en-US" dirty="0">
              <a:solidFill>
                <a:schemeClr val="bg1"/>
              </a:solidFill>
            </a:endParaRPr>
          </a:p>
        </p:txBody>
      </p:sp>
      <p:sp>
        <p:nvSpPr>
          <p:cNvPr id="13" name="TextBox 12"/>
          <p:cNvSpPr txBox="1"/>
          <p:nvPr/>
        </p:nvSpPr>
        <p:spPr>
          <a:xfrm>
            <a:off x="2667000" y="4810225"/>
            <a:ext cx="6096000" cy="1369606"/>
          </a:xfrm>
          <a:prstGeom prst="rect">
            <a:avLst/>
          </a:prstGeom>
          <a:solidFill>
            <a:srgbClr val="3366FF"/>
          </a:solidFill>
        </p:spPr>
        <p:txBody>
          <a:bodyPr wrap="square" tIns="91440" bIns="91440" rtlCol="0">
            <a:spAutoFit/>
          </a:bodyPr>
          <a:lstStyle/>
          <a:p>
            <a:pPr>
              <a:spcBef>
                <a:spcPts val="100"/>
              </a:spcBef>
              <a:spcAft>
                <a:spcPts val="100"/>
              </a:spcAft>
            </a:pPr>
            <a:r>
              <a:rPr lang="zh-CN" altLang="en-US" dirty="0">
                <a:solidFill>
                  <a:srgbClr val="FFFF00"/>
                </a:solidFill>
                <a:latin typeface="+mj-ea"/>
              </a:rPr>
              <a:t>问题</a:t>
            </a:r>
            <a:r>
              <a:rPr lang="en-US" altLang="zh-CN" dirty="0">
                <a:solidFill>
                  <a:srgbClr val="FFFF00"/>
                </a:solidFill>
                <a:latin typeface="+mj-ea"/>
              </a:rPr>
              <a:t>3</a:t>
            </a:r>
            <a:r>
              <a:rPr lang="zh-CN" altLang="en-US" dirty="0">
                <a:solidFill>
                  <a:srgbClr val="FFFF00"/>
                </a:solidFill>
                <a:latin typeface="+mj-ea"/>
              </a:rPr>
              <a:t>：能量自供给设备数据量</a:t>
            </a:r>
            <a:r>
              <a:rPr lang="zh-CN" altLang="en-US" dirty="0" smtClean="0">
                <a:solidFill>
                  <a:srgbClr val="FFFF00"/>
                </a:solidFill>
                <a:latin typeface="+mj-ea"/>
              </a:rPr>
              <a:t>最大化</a:t>
            </a:r>
            <a:r>
              <a:rPr lang="zh-CN" altLang="en-US" dirty="0" smtClean="0">
                <a:solidFill>
                  <a:srgbClr val="FFFF00"/>
                </a:solidFill>
              </a:rPr>
              <a:t>：</a:t>
            </a:r>
            <a:endParaRPr lang="en-US" altLang="zh-CN" dirty="0" smtClean="0">
              <a:solidFill>
                <a:srgbClr val="FFFF00"/>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研究单传感器数据</a:t>
            </a:r>
            <a:r>
              <a:rPr lang="zh-CN" altLang="en-US" dirty="0">
                <a:solidFill>
                  <a:schemeClr val="bg1"/>
                </a:solidFill>
              </a:rPr>
              <a:t>量最大化问题，</a:t>
            </a:r>
            <a:r>
              <a:rPr lang="zh-CN" altLang="en-US" dirty="0" smtClean="0">
                <a:solidFill>
                  <a:schemeClr val="bg1"/>
                </a:solidFill>
              </a:rPr>
              <a:t>设计水箱技术</a:t>
            </a:r>
            <a:r>
              <a:rPr lang="zh-CN" altLang="en-US" dirty="0">
                <a:solidFill>
                  <a:schemeClr val="bg1"/>
                </a:solidFill>
              </a:rPr>
              <a:t>；</a:t>
            </a:r>
            <a:endParaRPr lang="en-US" altLang="zh-CN" dirty="0" smtClean="0">
              <a:solidFill>
                <a:schemeClr val="bg1"/>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结合</a:t>
            </a:r>
            <a:r>
              <a:rPr lang="zh-CN" altLang="en-US" dirty="0">
                <a:solidFill>
                  <a:schemeClr val="bg1"/>
                </a:solidFill>
              </a:rPr>
              <a:t>动态规划</a:t>
            </a:r>
            <a:r>
              <a:rPr lang="zh-CN" altLang="en-US" dirty="0" smtClean="0">
                <a:solidFill>
                  <a:schemeClr val="bg1"/>
                </a:solidFill>
              </a:rPr>
              <a:t>，推广水箱技术解决</a:t>
            </a:r>
            <a:r>
              <a:rPr lang="zh-CN" altLang="en-US" dirty="0">
                <a:solidFill>
                  <a:schemeClr val="bg1"/>
                </a:solidFill>
              </a:rPr>
              <a:t>多</a:t>
            </a:r>
            <a:r>
              <a:rPr lang="zh-CN" altLang="en-US" dirty="0" smtClean="0">
                <a:solidFill>
                  <a:schemeClr val="bg1"/>
                </a:solidFill>
              </a:rPr>
              <a:t>传感器问题；</a:t>
            </a:r>
            <a:endParaRPr lang="en-US" altLang="zh-CN" dirty="0" smtClean="0">
              <a:solidFill>
                <a:schemeClr val="bg1"/>
              </a:solidFill>
            </a:endParaRPr>
          </a:p>
          <a:p>
            <a:pPr marL="285750" indent="-285750">
              <a:spcBef>
                <a:spcPts val="100"/>
              </a:spcBef>
              <a:spcAft>
                <a:spcPts val="100"/>
              </a:spcAft>
              <a:buFont typeface="Wingdings" pitchFamily="2" charset="2"/>
              <a:buChar char="n"/>
            </a:pPr>
            <a:r>
              <a:rPr lang="zh-CN" altLang="en-US" dirty="0" smtClean="0">
                <a:solidFill>
                  <a:schemeClr val="bg1"/>
                </a:solidFill>
              </a:rPr>
              <a:t>设计启发式联机在线算法。</a:t>
            </a:r>
            <a:endParaRPr lang="zh-CN" altLang="en-US" dirty="0">
              <a:solidFill>
                <a:schemeClr val="bg1"/>
              </a:solidFill>
            </a:endParaRPr>
          </a:p>
        </p:txBody>
      </p:sp>
    </p:spTree>
    <p:extLst>
      <p:ext uri="{BB962C8B-B14F-4D97-AF65-F5344CB8AC3E}">
        <p14:creationId xmlns:p14="http://schemas.microsoft.com/office/powerpoint/2010/main" val="3958192062"/>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15</a:t>
            </a:fld>
            <a:endParaRPr lang="zh-CN" altLang="en-US" dirty="0"/>
          </a:p>
        </p:txBody>
      </p:sp>
      <p:sp>
        <p:nvSpPr>
          <p:cNvPr id="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schemeClr val="bg1">
                    <a:lumMod val="50000"/>
                  </a:schemeClr>
                </a:solidFill>
                <a:latin typeface="微软雅黑" pitchFamily="34" charset="-122"/>
                <a:ea typeface="微软雅黑" pitchFamily="34" charset="-122"/>
              </a:rPr>
              <a:t> </a:t>
            </a:r>
            <a:r>
              <a:rPr lang="zh-CN" altLang="en-US" sz="2800" dirty="0" smtClean="0">
                <a:latin typeface="微软雅黑" pitchFamily="34" charset="-122"/>
                <a:ea typeface="微软雅黑" pitchFamily="34" charset="-122"/>
              </a:rPr>
              <a:t>研究目标</a:t>
            </a:r>
            <a:endParaRPr lang="zh-CN" altLang="en-US" sz="2800" dirty="0" smtClean="0">
              <a:ea typeface="微软雅黑" pitchFamily="34" charset="-122"/>
            </a:endParaRPr>
          </a:p>
        </p:txBody>
      </p:sp>
      <p:sp>
        <p:nvSpPr>
          <p:cNvPr id="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a:solidFill>
                  <a:schemeClr val="bg1">
                    <a:lumMod val="50000"/>
                  </a:schemeClr>
                </a:solidFill>
                <a:latin typeface="Arial" pitchFamily="34" charset="0"/>
                <a:ea typeface="微软雅黑" pitchFamily="34" charset="-122"/>
                <a:cs typeface="Arial" pitchFamily="34" charset="0"/>
              </a:rPr>
              <a:t> 研究成果</a:t>
            </a:r>
          </a:p>
        </p:txBody>
      </p:sp>
      <p:sp>
        <p:nvSpPr>
          <p:cNvPr id="8" name="Line 10"/>
          <p:cNvSpPr>
            <a:spLocks noChangeShapeType="1"/>
          </p:cNvSpPr>
          <p:nvPr/>
        </p:nvSpPr>
        <p:spPr bwMode="auto">
          <a:xfrm>
            <a:off x="1128713" y="2492375"/>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9" name="Line 11"/>
          <p:cNvSpPr>
            <a:spLocks noChangeShapeType="1"/>
          </p:cNvSpPr>
          <p:nvPr/>
        </p:nvSpPr>
        <p:spPr bwMode="auto">
          <a:xfrm>
            <a:off x="1128713" y="3223013"/>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0" name="Line 12"/>
          <p:cNvSpPr>
            <a:spLocks noChangeShapeType="1"/>
          </p:cNvSpPr>
          <p:nvPr/>
        </p:nvSpPr>
        <p:spPr bwMode="auto">
          <a:xfrm>
            <a:off x="1128713" y="3953651"/>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prstClr val="black"/>
                </a:solidFill>
                <a:ea typeface="微软雅黑" pitchFamily="34" charset="-122"/>
              </a:rPr>
              <a:t> </a:t>
            </a:r>
            <a:r>
              <a:rPr lang="zh-CN" altLang="en-US" sz="2800" dirty="0">
                <a:solidFill>
                  <a:schemeClr val="bg1">
                    <a:lumMod val="50000"/>
                  </a:schemeClr>
                </a:solidFill>
                <a:latin typeface="微软雅黑" pitchFamily="34" charset="-122"/>
                <a:ea typeface="微软雅黑" pitchFamily="34" charset="-122"/>
              </a:rPr>
              <a:t>研究背景</a:t>
            </a:r>
          </a:p>
        </p:txBody>
      </p:sp>
      <p:sp>
        <p:nvSpPr>
          <p:cNvPr id="1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原型系统</a:t>
            </a:r>
          </a:p>
        </p:txBody>
      </p:sp>
      <p:sp>
        <p:nvSpPr>
          <p:cNvPr id="13" name="Line 12"/>
          <p:cNvSpPr>
            <a:spLocks noChangeShapeType="1"/>
          </p:cNvSpPr>
          <p:nvPr/>
        </p:nvSpPr>
        <p:spPr bwMode="auto">
          <a:xfrm>
            <a:off x="1128713" y="4684289"/>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总结展望</a:t>
            </a:r>
          </a:p>
        </p:txBody>
      </p:sp>
      <p:sp>
        <p:nvSpPr>
          <p:cNvPr id="15" name="Line 12"/>
          <p:cNvSpPr>
            <a:spLocks noChangeShapeType="1"/>
          </p:cNvSpPr>
          <p:nvPr/>
        </p:nvSpPr>
        <p:spPr bwMode="auto">
          <a:xfrm>
            <a:off x="1128713" y="5414926"/>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Tree>
    <p:extLst>
      <p:ext uri="{BB962C8B-B14F-4D97-AF65-F5344CB8AC3E}">
        <p14:creationId xmlns:p14="http://schemas.microsoft.com/office/powerpoint/2010/main" val="1860118056"/>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研究目标</a:t>
            </a: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16</a:t>
            </a:fld>
            <a:endParaRPr lang="zh-CN" altLang="en-US" dirty="0"/>
          </a:p>
        </p:txBody>
      </p:sp>
      <p:sp>
        <p:nvSpPr>
          <p:cNvPr id="6" name="圆角矩形 4"/>
          <p:cNvSpPr/>
          <p:nvPr/>
        </p:nvSpPr>
        <p:spPr bwMode="auto">
          <a:xfrm>
            <a:off x="494934" y="1143000"/>
            <a:ext cx="8109514" cy="1676400"/>
          </a:xfrm>
          <a:prstGeom prst="roundRect">
            <a:avLst>
              <a:gd name="adj" fmla="val 6899"/>
            </a:avLst>
          </a:prstGeom>
          <a:solidFill>
            <a:schemeClr val="tx1"/>
          </a:solidFill>
          <a:ln>
            <a:noFill/>
          </a:ln>
          <a:extLst/>
        </p:spPr>
        <p:style>
          <a:lnRef idx="2">
            <a:schemeClr val="accent1">
              <a:shade val="50000"/>
            </a:schemeClr>
          </a:lnRef>
          <a:fillRef idx="1">
            <a:schemeClr val="accent1"/>
          </a:fillRef>
          <a:effectRef idx="0">
            <a:schemeClr val="accent1"/>
          </a:effectRef>
          <a:fontRef idx="minor">
            <a:schemeClr val="lt1"/>
          </a:fontRef>
        </p:style>
        <p:txBody>
          <a:bodyPr lIns="91440" tIns="45720" rIns="91440" bIns="91440" rtlCol="0" anchor="ctr"/>
          <a:lstStyle/>
          <a:p>
            <a:pPr indent="457200" algn="just">
              <a:lnSpc>
                <a:spcPct val="125000"/>
              </a:lnSpc>
            </a:pPr>
            <a:r>
              <a:rPr lang="zh-TW" altLang="en-US" sz="2000" dirty="0" smtClean="0">
                <a:latin typeface="+mj-ea"/>
                <a:ea typeface="+mj-ea"/>
                <a:cs typeface="Hiragino Sans GB W3"/>
              </a:rPr>
              <a:t>本文利用</a:t>
            </a:r>
            <a:r>
              <a:rPr lang="zh-TW" altLang="en-US" sz="2000" dirty="0" smtClean="0">
                <a:solidFill>
                  <a:schemeClr val="accent6">
                    <a:lumMod val="60000"/>
                    <a:lumOff val="40000"/>
                  </a:schemeClr>
                </a:solidFill>
                <a:latin typeface="+mj-ea"/>
                <a:ea typeface="+mj-ea"/>
                <a:cs typeface="Hiragino Sans GB W3"/>
              </a:rPr>
              <a:t>无线传输速率</a:t>
            </a:r>
            <a:r>
              <a:rPr lang="zh-CN" altLang="en-US" sz="2000" dirty="0" smtClean="0">
                <a:solidFill>
                  <a:schemeClr val="accent6">
                    <a:lumMod val="60000"/>
                    <a:lumOff val="40000"/>
                  </a:schemeClr>
                </a:solidFill>
                <a:latin typeface="+mj-ea"/>
                <a:ea typeface="+mj-ea"/>
                <a:cs typeface="Hiragino Sans GB W3"/>
              </a:rPr>
              <a:t>调节</a:t>
            </a:r>
            <a:r>
              <a:rPr lang="zh-TW" altLang="en-US" sz="2000" dirty="0" smtClean="0">
                <a:solidFill>
                  <a:schemeClr val="accent6">
                    <a:lumMod val="60000"/>
                    <a:lumOff val="40000"/>
                  </a:schemeClr>
                </a:solidFill>
                <a:latin typeface="+mj-ea"/>
                <a:ea typeface="+mj-ea"/>
                <a:cs typeface="Hiragino Sans GB W3"/>
              </a:rPr>
              <a:t>技术</a:t>
            </a:r>
            <a:r>
              <a:rPr lang="zh-TW" altLang="en-US" sz="2000" dirty="0" smtClean="0">
                <a:latin typeface="+mj-ea"/>
                <a:ea typeface="+mj-ea"/>
                <a:cs typeface="Hiragino Sans GB W3"/>
              </a:rPr>
              <a:t>和</a:t>
            </a:r>
            <a:r>
              <a:rPr lang="zh-TW" altLang="en-US" sz="2000" dirty="0" smtClean="0">
                <a:solidFill>
                  <a:schemeClr val="accent6">
                    <a:lumMod val="60000"/>
                    <a:lumOff val="40000"/>
                  </a:schemeClr>
                </a:solidFill>
                <a:latin typeface="+mj-ea"/>
                <a:ea typeface="+mj-ea"/>
                <a:cs typeface="Hiragino Sans GB W3"/>
              </a:rPr>
              <a:t>能量自供给技术</a:t>
            </a:r>
            <a:r>
              <a:rPr lang="zh-CN" altLang="zh-TW" sz="2000" dirty="0" smtClean="0">
                <a:latin typeface="+mj-ea"/>
                <a:ea typeface="+mj-ea"/>
                <a:cs typeface="Hiragino Sans GB W3"/>
              </a:rPr>
              <a:t>，</a:t>
            </a:r>
            <a:r>
              <a:rPr lang="zh-CN" altLang="en-US" sz="2000" dirty="0" smtClean="0">
                <a:latin typeface="+mj-ea"/>
                <a:ea typeface="+mj-ea"/>
                <a:cs typeface="Hiragino Sans GB W3"/>
              </a:rPr>
              <a:t>分别在</a:t>
            </a:r>
            <a:r>
              <a:rPr lang="zh-CN" altLang="en-US" sz="2000" dirty="0" smtClean="0">
                <a:solidFill>
                  <a:srgbClr val="FFFF00"/>
                </a:solidFill>
                <a:latin typeface="+mj-ea"/>
                <a:ea typeface="+mj-ea"/>
                <a:cs typeface="Hiragino Sans GB W3"/>
              </a:rPr>
              <a:t>静止传输</a:t>
            </a:r>
            <a:r>
              <a:rPr lang="zh-CN" altLang="en-US" sz="2000" dirty="0" smtClean="0">
                <a:latin typeface="+mj-ea"/>
                <a:ea typeface="+mj-ea"/>
                <a:cs typeface="Hiragino Sans GB W3"/>
              </a:rPr>
              <a:t>与</a:t>
            </a:r>
            <a:r>
              <a:rPr lang="zh-CN" altLang="en-US" sz="2000" dirty="0" smtClean="0">
                <a:solidFill>
                  <a:srgbClr val="FFFF00"/>
                </a:solidFill>
                <a:latin typeface="+mj-ea"/>
                <a:cs typeface="Hiragino Sans GB W3"/>
              </a:rPr>
              <a:t>移动</a:t>
            </a:r>
            <a:r>
              <a:rPr lang="zh-CN" altLang="en-US" sz="2000" dirty="0" smtClean="0">
                <a:solidFill>
                  <a:srgbClr val="FFFF00"/>
                </a:solidFill>
                <a:latin typeface="+mj-ea"/>
                <a:ea typeface="+mj-ea"/>
                <a:cs typeface="Hiragino Sans GB W3"/>
              </a:rPr>
              <a:t>传输</a:t>
            </a:r>
            <a:r>
              <a:rPr lang="zh-CN" altLang="en-US" sz="2000" dirty="0" smtClean="0">
                <a:latin typeface="+mj-ea"/>
                <a:ea typeface="+mj-ea"/>
                <a:cs typeface="Hiragino Sans GB W3"/>
              </a:rPr>
              <a:t>场景下</a:t>
            </a:r>
            <a:r>
              <a:rPr lang="zh-TW" altLang="en-US" sz="2000" dirty="0" smtClean="0">
                <a:latin typeface="+mj-ea"/>
                <a:ea typeface="+mj-ea"/>
                <a:cs typeface="Hiragino Sans GB W3"/>
              </a:rPr>
              <a:t>为无线设备设计</a:t>
            </a:r>
            <a:r>
              <a:rPr lang="zh-CN" altLang="en-US" sz="2000" dirty="0" smtClean="0">
                <a:latin typeface="+mj-ea"/>
                <a:ea typeface="+mj-ea"/>
                <a:cs typeface="Hiragino Sans GB W3"/>
              </a:rPr>
              <a:t>传输速率调度</a:t>
            </a:r>
            <a:r>
              <a:rPr lang="zh-TW" altLang="en-US" sz="2000" dirty="0" smtClean="0">
                <a:latin typeface="+mj-ea"/>
                <a:ea typeface="+mj-ea"/>
                <a:cs typeface="Hiragino Sans GB W3"/>
              </a:rPr>
              <a:t>算法</a:t>
            </a:r>
            <a:r>
              <a:rPr lang="zh-CN" altLang="zh-TW" sz="2000" dirty="0">
                <a:latin typeface="+mj-ea"/>
                <a:ea typeface="+mj-ea"/>
                <a:cs typeface="Hiragino Sans GB W3"/>
              </a:rPr>
              <a:t>，</a:t>
            </a:r>
            <a:r>
              <a:rPr lang="zh-TW" altLang="en-US" sz="2000" dirty="0" smtClean="0">
                <a:latin typeface="+mj-ea"/>
                <a:ea typeface="+mj-ea"/>
                <a:cs typeface="Hiragino Sans GB W3"/>
              </a:rPr>
              <a:t>在保证无线传输</a:t>
            </a:r>
            <a:r>
              <a:rPr lang="zh-CN" altLang="en-US" sz="2000" dirty="0" smtClean="0">
                <a:latin typeface="+mj-ea"/>
                <a:ea typeface="+mj-ea"/>
                <a:cs typeface="Hiragino Sans GB W3"/>
              </a:rPr>
              <a:t>延迟要求</a:t>
            </a:r>
            <a:r>
              <a:rPr lang="zh-TW" altLang="en-US" sz="2000" dirty="0" smtClean="0">
                <a:latin typeface="+mj-ea"/>
                <a:ea typeface="+mj-ea"/>
                <a:cs typeface="Hiragino Sans GB W3"/>
              </a:rPr>
              <a:t>的前提下</a:t>
            </a:r>
            <a:r>
              <a:rPr lang="zh-CN" altLang="zh-TW" sz="2000" dirty="0" smtClean="0">
                <a:latin typeface="+mj-ea"/>
                <a:ea typeface="+mj-ea"/>
                <a:cs typeface="Hiragino Sans GB W3"/>
              </a:rPr>
              <a:t>，</a:t>
            </a:r>
            <a:r>
              <a:rPr lang="zh-CN" altLang="en-US" sz="2000" dirty="0" smtClean="0">
                <a:latin typeface="+mj-ea"/>
                <a:ea typeface="+mj-ea"/>
                <a:cs typeface="Hiragino Sans GB W3"/>
              </a:rPr>
              <a:t>高效地使用能量，</a:t>
            </a:r>
            <a:r>
              <a:rPr lang="zh-TW" altLang="en-US" sz="2000" dirty="0" smtClean="0">
                <a:latin typeface="+mj-ea"/>
                <a:ea typeface="+mj-ea"/>
                <a:cs typeface="Hiragino Sans GB W3"/>
              </a:rPr>
              <a:t>减小</a:t>
            </a:r>
            <a:r>
              <a:rPr lang="zh-TW" altLang="en-US" sz="2000" dirty="0">
                <a:latin typeface="+mj-ea"/>
                <a:ea typeface="+mj-ea"/>
                <a:cs typeface="Hiragino Sans GB W3"/>
              </a:rPr>
              <a:t>通信能量消耗</a:t>
            </a:r>
            <a:r>
              <a:rPr lang="zh-TW" altLang="en-US" sz="2000" dirty="0" smtClean="0">
                <a:latin typeface="+mj-ea"/>
                <a:ea typeface="+mj-ea"/>
                <a:cs typeface="Hiragino Sans GB W3"/>
              </a:rPr>
              <a:t>、提高数据传输量。</a:t>
            </a:r>
            <a:endParaRPr lang="en-US" altLang="zh-TW" sz="2000" dirty="0" smtClean="0">
              <a:latin typeface="+mj-ea"/>
              <a:ea typeface="+mj-ea"/>
              <a:cs typeface="Hiragino Sans GB W3"/>
            </a:endParaRPr>
          </a:p>
        </p:txBody>
      </p:sp>
      <p:sp>
        <p:nvSpPr>
          <p:cNvPr id="29" name="TextBox 28"/>
          <p:cNvSpPr txBox="1"/>
          <p:nvPr/>
        </p:nvSpPr>
        <p:spPr>
          <a:xfrm>
            <a:off x="494934" y="2971641"/>
            <a:ext cx="8115666" cy="1066959"/>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CN" altLang="en-US" dirty="0" smtClean="0">
                <a:solidFill>
                  <a:srgbClr val="FFFF00"/>
                </a:solidFill>
                <a:latin typeface="+mj-ea"/>
              </a:rPr>
              <a:t>静止电池供电设备节能速率调度</a:t>
            </a:r>
            <a:r>
              <a:rPr lang="zh-CN" altLang="en-US" dirty="0" smtClean="0">
                <a:solidFill>
                  <a:srgbClr val="FFFF00"/>
                </a:solidFill>
              </a:rPr>
              <a:t>：</a:t>
            </a:r>
            <a:endParaRPr lang="en-US" altLang="zh-CN" dirty="0" smtClean="0">
              <a:solidFill>
                <a:srgbClr val="FFFF00"/>
              </a:solidFill>
            </a:endParaRPr>
          </a:p>
          <a:p>
            <a:pPr marL="742950" lvl="1" indent="-285750">
              <a:spcBef>
                <a:spcPts val="100"/>
              </a:spcBef>
              <a:spcAft>
                <a:spcPts val="100"/>
              </a:spcAft>
              <a:buFont typeface="Wingdings" pitchFamily="2" charset="2"/>
              <a:buChar char="n"/>
            </a:pPr>
            <a:r>
              <a:rPr lang="zh-CN" altLang="en-US" dirty="0" smtClean="0">
                <a:solidFill>
                  <a:schemeClr val="bg1"/>
                </a:solidFill>
              </a:rPr>
              <a:t>设计数据区间，计算最大密度区间，重复迭代计算最优解；</a:t>
            </a:r>
            <a:endParaRPr lang="en-US" altLang="zh-CN" dirty="0" smtClean="0">
              <a:solidFill>
                <a:schemeClr val="bg1"/>
              </a:solidFill>
            </a:endParaRPr>
          </a:p>
          <a:p>
            <a:pPr marL="742950" lvl="1" indent="-285750">
              <a:spcBef>
                <a:spcPts val="100"/>
              </a:spcBef>
              <a:spcAft>
                <a:spcPts val="100"/>
              </a:spcAft>
              <a:buFont typeface="Wingdings" pitchFamily="2" charset="2"/>
              <a:buChar char="n"/>
            </a:pPr>
            <a:r>
              <a:rPr lang="zh-CN" altLang="en-US" dirty="0" smtClean="0">
                <a:solidFill>
                  <a:schemeClr val="bg1"/>
                </a:solidFill>
              </a:rPr>
              <a:t>建立</a:t>
            </a:r>
            <a:r>
              <a:rPr lang="zh-CN" altLang="en-US" dirty="0">
                <a:solidFill>
                  <a:schemeClr val="bg1"/>
                </a:solidFill>
              </a:rPr>
              <a:t>基于牛顿冷却定理的联机在线算法</a:t>
            </a:r>
            <a:r>
              <a:rPr lang="zh-CN" altLang="en-US" dirty="0" smtClean="0">
                <a:solidFill>
                  <a:schemeClr val="bg1"/>
                </a:solidFill>
              </a:rPr>
              <a:t>。</a:t>
            </a:r>
            <a:endParaRPr lang="zh-CN" altLang="en-US" dirty="0">
              <a:solidFill>
                <a:schemeClr val="bg1"/>
              </a:solidFill>
            </a:endParaRPr>
          </a:p>
        </p:txBody>
      </p:sp>
      <p:sp>
        <p:nvSpPr>
          <p:cNvPr id="30" name="TextBox 29"/>
          <p:cNvSpPr txBox="1"/>
          <p:nvPr/>
        </p:nvSpPr>
        <p:spPr>
          <a:xfrm>
            <a:off x="494934" y="4191000"/>
            <a:ext cx="8109514" cy="1066959"/>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CN" altLang="en-US" dirty="0" smtClean="0">
                <a:solidFill>
                  <a:srgbClr val="FFFF00"/>
                </a:solidFill>
                <a:latin typeface="+mj-ea"/>
              </a:rPr>
              <a:t>静止能量</a:t>
            </a:r>
            <a:r>
              <a:rPr lang="zh-CN" altLang="en-US" dirty="0">
                <a:solidFill>
                  <a:srgbClr val="FFFF00"/>
                </a:solidFill>
                <a:latin typeface="+mj-ea"/>
              </a:rPr>
              <a:t>自供给设备能量高效</a:t>
            </a:r>
            <a:r>
              <a:rPr lang="zh-CN" altLang="en-US" dirty="0" smtClean="0">
                <a:solidFill>
                  <a:srgbClr val="FFFF00"/>
                </a:solidFill>
                <a:latin typeface="+mj-ea"/>
              </a:rPr>
              <a:t>调度</a:t>
            </a:r>
            <a:r>
              <a:rPr lang="zh-CN" altLang="en-US" dirty="0" smtClean="0">
                <a:solidFill>
                  <a:srgbClr val="FFFF00"/>
                </a:solidFill>
              </a:rPr>
              <a:t>：</a:t>
            </a:r>
            <a:endParaRPr lang="en-US" altLang="zh-CN" dirty="0" smtClean="0">
              <a:solidFill>
                <a:srgbClr val="FFFF00"/>
              </a:solidFill>
            </a:endParaRPr>
          </a:p>
          <a:p>
            <a:pPr marL="742950" lvl="1" indent="-285750">
              <a:spcBef>
                <a:spcPts val="100"/>
              </a:spcBef>
              <a:spcAft>
                <a:spcPts val="100"/>
              </a:spcAft>
              <a:buFont typeface="Wingdings" pitchFamily="2" charset="2"/>
              <a:buChar char="n"/>
            </a:pPr>
            <a:r>
              <a:rPr lang="zh-CN" altLang="en-US" dirty="0" smtClean="0">
                <a:solidFill>
                  <a:schemeClr val="bg1"/>
                </a:solidFill>
              </a:rPr>
              <a:t>提出截断方法，在动态能量足够时最小化能耗，不足时最大化数据量；</a:t>
            </a:r>
          </a:p>
          <a:p>
            <a:pPr marL="742950" lvl="1" indent="-285750">
              <a:spcBef>
                <a:spcPts val="100"/>
              </a:spcBef>
              <a:spcAft>
                <a:spcPts val="100"/>
              </a:spcAft>
              <a:buFont typeface="Wingdings" pitchFamily="2" charset="2"/>
              <a:buChar char="n"/>
            </a:pPr>
            <a:r>
              <a:rPr lang="zh-CN" altLang="en-US" dirty="0" smtClean="0">
                <a:solidFill>
                  <a:schemeClr val="bg1"/>
                </a:solidFill>
              </a:rPr>
              <a:t>基于截断方法设计联机动态算法。</a:t>
            </a:r>
            <a:endParaRPr lang="en-US" altLang="zh-CN" dirty="0" smtClean="0">
              <a:solidFill>
                <a:schemeClr val="bg1"/>
              </a:solidFill>
            </a:endParaRPr>
          </a:p>
        </p:txBody>
      </p:sp>
      <p:sp>
        <p:nvSpPr>
          <p:cNvPr id="31" name="TextBox 30"/>
          <p:cNvSpPr txBox="1"/>
          <p:nvPr/>
        </p:nvSpPr>
        <p:spPr>
          <a:xfrm>
            <a:off x="494934" y="5410199"/>
            <a:ext cx="8109514" cy="1066959"/>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CN" altLang="en-US" dirty="0" smtClean="0">
                <a:solidFill>
                  <a:srgbClr val="FFFF00"/>
                </a:solidFill>
                <a:latin typeface="+mj-ea"/>
              </a:rPr>
              <a:t>移动能量自供给设备数据量最大化</a:t>
            </a:r>
            <a:r>
              <a:rPr lang="zh-CN" altLang="en-US" dirty="0" smtClean="0">
                <a:solidFill>
                  <a:srgbClr val="FFFF00"/>
                </a:solidFill>
              </a:rPr>
              <a:t>：</a:t>
            </a:r>
            <a:endParaRPr lang="en-US" altLang="zh-CN" dirty="0" smtClean="0">
              <a:solidFill>
                <a:srgbClr val="FFFF00"/>
              </a:solidFill>
            </a:endParaRPr>
          </a:p>
          <a:p>
            <a:pPr marL="742950" lvl="1" indent="-285750">
              <a:spcBef>
                <a:spcPts val="100"/>
              </a:spcBef>
              <a:spcAft>
                <a:spcPts val="100"/>
              </a:spcAft>
              <a:buFont typeface="Wingdings" pitchFamily="2" charset="2"/>
              <a:buChar char="n"/>
            </a:pPr>
            <a:r>
              <a:rPr lang="zh-CN" altLang="en-US" dirty="0" smtClean="0">
                <a:solidFill>
                  <a:schemeClr val="bg1"/>
                </a:solidFill>
              </a:rPr>
              <a:t>研究单接收设备数据</a:t>
            </a:r>
            <a:r>
              <a:rPr lang="zh-CN" altLang="en-US" dirty="0">
                <a:solidFill>
                  <a:schemeClr val="bg1"/>
                </a:solidFill>
              </a:rPr>
              <a:t>量最大化问题，</a:t>
            </a:r>
            <a:r>
              <a:rPr lang="zh-CN" altLang="en-US" dirty="0" smtClean="0">
                <a:solidFill>
                  <a:schemeClr val="bg1"/>
                </a:solidFill>
              </a:rPr>
              <a:t>设计水箱技术</a:t>
            </a:r>
            <a:r>
              <a:rPr lang="zh-CN" altLang="en-US" dirty="0">
                <a:solidFill>
                  <a:schemeClr val="bg1"/>
                </a:solidFill>
              </a:rPr>
              <a:t>；</a:t>
            </a:r>
            <a:endParaRPr lang="en-US" altLang="zh-CN" dirty="0" smtClean="0">
              <a:solidFill>
                <a:schemeClr val="bg1"/>
              </a:solidFill>
            </a:endParaRPr>
          </a:p>
          <a:p>
            <a:pPr marL="742950" lvl="1" indent="-285750">
              <a:spcBef>
                <a:spcPts val="100"/>
              </a:spcBef>
              <a:spcAft>
                <a:spcPts val="100"/>
              </a:spcAft>
              <a:buFont typeface="Wingdings" pitchFamily="2" charset="2"/>
              <a:buChar char="n"/>
            </a:pPr>
            <a:r>
              <a:rPr lang="zh-CN" altLang="en-US" dirty="0" smtClean="0">
                <a:solidFill>
                  <a:schemeClr val="bg1"/>
                </a:solidFill>
              </a:rPr>
              <a:t>结合</a:t>
            </a:r>
            <a:r>
              <a:rPr lang="zh-CN" altLang="en-US" dirty="0">
                <a:solidFill>
                  <a:schemeClr val="bg1"/>
                </a:solidFill>
              </a:rPr>
              <a:t>动态规划</a:t>
            </a:r>
            <a:r>
              <a:rPr lang="zh-CN" altLang="en-US" dirty="0" smtClean="0">
                <a:solidFill>
                  <a:schemeClr val="bg1"/>
                </a:solidFill>
              </a:rPr>
              <a:t>，推广水箱技术解决多接收设备问题。</a:t>
            </a:r>
            <a:endParaRPr lang="en-US" altLang="zh-CN" dirty="0" smtClean="0">
              <a:solidFill>
                <a:schemeClr val="bg1"/>
              </a:solidFill>
            </a:endParaRPr>
          </a:p>
        </p:txBody>
      </p:sp>
      <p:grpSp>
        <p:nvGrpSpPr>
          <p:cNvPr id="26" name="Group 25"/>
          <p:cNvGrpSpPr/>
          <p:nvPr/>
        </p:nvGrpSpPr>
        <p:grpSpPr>
          <a:xfrm>
            <a:off x="990600" y="2962840"/>
            <a:ext cx="7086599" cy="3469392"/>
            <a:chOff x="523975" y="1204405"/>
            <a:chExt cx="6705742" cy="3418937"/>
          </a:xfrm>
        </p:grpSpPr>
        <p:sp>
          <p:nvSpPr>
            <p:cNvPr id="27" name="Right Arrow 26"/>
            <p:cNvSpPr/>
            <p:nvPr/>
          </p:nvSpPr>
          <p:spPr>
            <a:xfrm rot="5400000">
              <a:off x="3951571" y="3307072"/>
              <a:ext cx="422997" cy="514769"/>
            </a:xfrm>
            <a:prstGeom prst="rightArrow">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w="9525"/>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endParaRPr lang="zh-CN" sz="2000" kern="100" dirty="0">
                <a:effectLst/>
                <a:latin typeface="PMingLiU" pitchFamily="18" charset="-120"/>
                <a:ea typeface="PMingLiU" pitchFamily="18" charset="-120"/>
              </a:endParaRPr>
            </a:p>
          </p:txBody>
        </p:sp>
        <p:sp>
          <p:nvSpPr>
            <p:cNvPr id="28" name="Rounded Rectangle 27"/>
            <p:cNvSpPr/>
            <p:nvPr/>
          </p:nvSpPr>
          <p:spPr>
            <a:xfrm>
              <a:off x="2726203" y="2122860"/>
              <a:ext cx="1828800" cy="822960"/>
            </a:xfrm>
            <a:prstGeom prst="roundRect">
              <a:avLst>
                <a:gd name="adj" fmla="val 9068"/>
              </a:avLst>
            </a:prstGeom>
            <a:ln/>
          </p:spPr>
          <p:style>
            <a:lnRef idx="1">
              <a:schemeClr val="accent1"/>
            </a:lnRef>
            <a:fillRef idx="2">
              <a:schemeClr val="accent1"/>
            </a:fillRef>
            <a:effectRef idx="1">
              <a:schemeClr val="accent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TW" altLang="en-US" sz="2000" dirty="0" smtClean="0">
                  <a:latin typeface="PMingLiU" pitchFamily="18" charset="-120"/>
                  <a:ea typeface="PMingLiU" pitchFamily="18" charset="-120"/>
                </a:rPr>
                <a:t>能量自供给设备</a:t>
              </a:r>
              <a:r>
                <a:rPr lang="zh-CN" altLang="en-US" sz="2000" dirty="0" smtClean="0">
                  <a:latin typeface="PMingLiU" pitchFamily="18" charset="-120"/>
                  <a:ea typeface="PMingLiU" pitchFamily="18" charset="-120"/>
                </a:rPr>
                <a:t>能量高效调度</a:t>
              </a:r>
              <a:endParaRPr lang="zh-TW" altLang="en-US" sz="2000" kern="100" dirty="0">
                <a:latin typeface="PMingLiU" pitchFamily="18" charset="-120"/>
                <a:ea typeface="PMingLiU" pitchFamily="18" charset="-120"/>
              </a:endParaRPr>
            </a:p>
          </p:txBody>
        </p:sp>
        <p:sp>
          <p:nvSpPr>
            <p:cNvPr id="32" name="Rounded Rectangle 31"/>
            <p:cNvSpPr/>
            <p:nvPr/>
          </p:nvSpPr>
          <p:spPr>
            <a:xfrm>
              <a:off x="5062763" y="2122860"/>
              <a:ext cx="1828800" cy="822960"/>
            </a:xfrm>
            <a:prstGeom prst="roundRect">
              <a:avLst>
                <a:gd name="adj" fmla="val 9068"/>
              </a:avLst>
            </a:prstGeom>
            <a:ln/>
          </p:spPr>
          <p:style>
            <a:lnRef idx="1">
              <a:schemeClr val="accent3"/>
            </a:lnRef>
            <a:fillRef idx="2">
              <a:schemeClr val="accent3"/>
            </a:fillRef>
            <a:effectRef idx="1">
              <a:schemeClr val="accent3"/>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TW" altLang="en-US" sz="2000" dirty="0">
                  <a:latin typeface="PMingLiU" pitchFamily="18" charset="-120"/>
                  <a:ea typeface="PMingLiU" pitchFamily="18" charset="-120"/>
                </a:rPr>
                <a:t>能量自供给设备数据量最大化</a:t>
              </a:r>
              <a:endParaRPr lang="zh-TW" altLang="en-US" sz="2000" kern="100" dirty="0">
                <a:latin typeface="PMingLiU" pitchFamily="18" charset="-120"/>
                <a:ea typeface="PMingLiU" pitchFamily="18" charset="-120"/>
                <a:cs typeface="新細明體"/>
              </a:endParaRPr>
            </a:p>
          </p:txBody>
        </p:sp>
        <p:sp>
          <p:nvSpPr>
            <p:cNvPr id="33" name="Rounded Rectangle 32"/>
            <p:cNvSpPr/>
            <p:nvPr/>
          </p:nvSpPr>
          <p:spPr>
            <a:xfrm>
              <a:off x="979547" y="2122860"/>
              <a:ext cx="1563362" cy="822960"/>
            </a:xfrm>
            <a:prstGeom prst="roundRect">
              <a:avLst>
                <a:gd name="adj" fmla="val 9068"/>
              </a:avLst>
            </a:prstGeom>
            <a:ln/>
          </p:spPr>
          <p:style>
            <a:lnRef idx="1">
              <a:schemeClr val="accent5"/>
            </a:lnRef>
            <a:fillRef idx="2">
              <a:schemeClr val="accent5"/>
            </a:fillRef>
            <a:effectRef idx="1">
              <a:schemeClr val="accent5"/>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TW" altLang="en-US" sz="2000" dirty="0" smtClean="0">
                  <a:latin typeface="PMingLiU" pitchFamily="18" charset="-120"/>
                  <a:ea typeface="PMingLiU" pitchFamily="18" charset="-120"/>
                </a:rPr>
                <a:t>电池供电设备节能速率调度</a:t>
              </a:r>
              <a:endParaRPr lang="zh-TW" altLang="en-US" sz="2000" kern="100" dirty="0">
                <a:latin typeface="PMingLiU" pitchFamily="18" charset="-120"/>
                <a:ea typeface="PMingLiU" pitchFamily="18" charset="-120"/>
                <a:cs typeface="新細明體"/>
              </a:endParaRPr>
            </a:p>
          </p:txBody>
        </p:sp>
        <p:sp>
          <p:nvSpPr>
            <p:cNvPr id="34" name="TextBox 33"/>
            <p:cNvSpPr txBox="1"/>
            <p:nvPr/>
          </p:nvSpPr>
          <p:spPr>
            <a:xfrm>
              <a:off x="3418594" y="1630891"/>
              <a:ext cx="1214289" cy="394291"/>
            </a:xfrm>
            <a:prstGeom prst="rect">
              <a:avLst/>
            </a:prstGeom>
            <a:noFill/>
          </p:spPr>
          <p:txBody>
            <a:bodyPr wrap="square" rtlCol="0">
              <a:spAutoFit/>
            </a:bodyPr>
            <a:lstStyle/>
            <a:p>
              <a:pPr algn="ctr">
                <a:spcAft>
                  <a:spcPts val="0"/>
                </a:spcAft>
              </a:pPr>
              <a:r>
                <a:rPr lang="zh-TW" altLang="en-US" sz="2000" dirty="0" smtClean="0">
                  <a:latin typeface="PMingLiU" pitchFamily="18" charset="-120"/>
                  <a:ea typeface="PMingLiU" pitchFamily="18" charset="-120"/>
                </a:rPr>
                <a:t>静止传输</a:t>
              </a:r>
              <a:endParaRPr lang="zh-TW" altLang="en-US" sz="2000" kern="100" dirty="0">
                <a:latin typeface="PMingLiU" pitchFamily="18" charset="-120"/>
                <a:ea typeface="PMingLiU" pitchFamily="18" charset="-120"/>
                <a:cs typeface="新細明體"/>
              </a:endParaRPr>
            </a:p>
          </p:txBody>
        </p:sp>
        <p:sp>
          <p:nvSpPr>
            <p:cNvPr id="35" name="TextBox 34"/>
            <p:cNvSpPr txBox="1"/>
            <p:nvPr/>
          </p:nvSpPr>
          <p:spPr>
            <a:xfrm>
              <a:off x="561146" y="1204405"/>
              <a:ext cx="1737360" cy="394291"/>
            </a:xfrm>
            <a:prstGeom prst="rect">
              <a:avLst/>
            </a:prstGeom>
            <a:noFill/>
          </p:spPr>
          <p:txBody>
            <a:bodyPr wrap="square" rtlCol="0">
              <a:spAutoFit/>
            </a:bodyPr>
            <a:lstStyle/>
            <a:p>
              <a:pPr algn="ctr">
                <a:spcAft>
                  <a:spcPts val="0"/>
                </a:spcAft>
              </a:pPr>
              <a:r>
                <a:rPr lang="zh-TW" altLang="en-US" sz="2000" kern="100" dirty="0" smtClean="0">
                  <a:latin typeface="PMingLiU" pitchFamily="18" charset="-120"/>
                  <a:ea typeface="PMingLiU" pitchFamily="18" charset="-120"/>
                  <a:cs typeface="新細明體"/>
                </a:rPr>
                <a:t>理论研究</a:t>
              </a:r>
              <a:r>
                <a:rPr lang="zh-CN" altLang="en-US" sz="2000" kern="100" dirty="0" smtClean="0">
                  <a:latin typeface="PMingLiU" pitchFamily="18" charset="-120"/>
                  <a:ea typeface="PMingLiU" pitchFamily="18" charset="-120"/>
                  <a:cs typeface="新細明體"/>
                </a:rPr>
                <a:t>部分</a:t>
              </a:r>
              <a:endParaRPr lang="zh-TW" altLang="en-US" sz="2000" kern="100" dirty="0">
                <a:latin typeface="PMingLiU" pitchFamily="18" charset="-120"/>
                <a:ea typeface="PMingLiU" pitchFamily="18" charset="-120"/>
                <a:cs typeface="新細明體"/>
              </a:endParaRPr>
            </a:p>
          </p:txBody>
        </p:sp>
        <p:cxnSp>
          <p:nvCxnSpPr>
            <p:cNvPr id="36" name="Straight Connector 35"/>
            <p:cNvCxnSpPr/>
            <p:nvPr/>
          </p:nvCxnSpPr>
          <p:spPr>
            <a:xfrm flipV="1">
              <a:off x="523975" y="3256508"/>
              <a:ext cx="6705742" cy="2"/>
            </a:xfrm>
            <a:prstGeom prst="line">
              <a:avLst/>
            </a:prstGeom>
            <a:ln w="38100" cmpd="sng"/>
            <a:effectLst/>
          </p:spPr>
          <p:style>
            <a:lnRef idx="2">
              <a:schemeClr val="accent1"/>
            </a:lnRef>
            <a:fillRef idx="0">
              <a:schemeClr val="accent1"/>
            </a:fillRef>
            <a:effectRef idx="1">
              <a:schemeClr val="accent1"/>
            </a:effectRef>
            <a:fontRef idx="minor">
              <a:schemeClr val="tx1"/>
            </a:fontRef>
          </p:style>
        </p:cxnSp>
        <p:sp>
          <p:nvSpPr>
            <p:cNvPr id="37" name="Rounded Rectangle 36"/>
            <p:cNvSpPr/>
            <p:nvPr/>
          </p:nvSpPr>
          <p:spPr>
            <a:xfrm>
              <a:off x="2568621" y="3800382"/>
              <a:ext cx="3158578" cy="822960"/>
            </a:xfrm>
            <a:prstGeom prst="roundRect">
              <a:avLst>
                <a:gd name="adj" fmla="val 9068"/>
              </a:avLst>
            </a:prstGeom>
            <a:ln/>
          </p:spPr>
          <p:style>
            <a:lnRef idx="1">
              <a:schemeClr val="accent2"/>
            </a:lnRef>
            <a:fillRef idx="2">
              <a:schemeClr val="accent2"/>
            </a:fillRef>
            <a:effectRef idx="1">
              <a:schemeClr val="accent2"/>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r>
                <a:rPr lang="zh-TW" altLang="en-US" sz="2000" dirty="0">
                  <a:latin typeface="PMingLiU" pitchFamily="18" charset="-120"/>
                  <a:ea typeface="PMingLiU" pitchFamily="18" charset="-120"/>
                </a:rPr>
                <a:t>能量自供给无线设备</a:t>
              </a:r>
              <a:r>
                <a:rPr lang="zh-TW" altLang="en-US" sz="2000" dirty="0" smtClean="0">
                  <a:latin typeface="PMingLiU" pitchFamily="18" charset="-120"/>
                  <a:ea typeface="PMingLiU" pitchFamily="18" charset="-120"/>
                </a:rPr>
                <a:t>的</a:t>
              </a:r>
              <a:endParaRPr lang="en-US" altLang="zh-TW" sz="2000" dirty="0" smtClean="0">
                <a:latin typeface="PMingLiU" pitchFamily="18" charset="-120"/>
                <a:ea typeface="PMingLiU" pitchFamily="18" charset="-120"/>
              </a:endParaRPr>
            </a:p>
            <a:p>
              <a:pPr algn="ctr">
                <a:spcAft>
                  <a:spcPts val="0"/>
                </a:spcAft>
              </a:pPr>
              <a:r>
                <a:rPr lang="zh-TW" altLang="en-US" sz="2000" dirty="0" smtClean="0">
                  <a:latin typeface="PMingLiU" pitchFamily="18" charset="-120"/>
                  <a:ea typeface="PMingLiU" pitchFamily="18" charset="-120"/>
                </a:rPr>
                <a:t>传输速率调度工具原型系统</a:t>
              </a:r>
              <a:endParaRPr lang="en-US" altLang="zh-TW" sz="2000" dirty="0" smtClean="0">
                <a:latin typeface="PMingLiU" pitchFamily="18" charset="-120"/>
                <a:ea typeface="PMingLiU" pitchFamily="18" charset="-120"/>
              </a:endParaRPr>
            </a:p>
          </p:txBody>
        </p:sp>
        <p:sp>
          <p:nvSpPr>
            <p:cNvPr id="38" name="TextBox 37"/>
            <p:cNvSpPr txBox="1"/>
            <p:nvPr/>
          </p:nvSpPr>
          <p:spPr>
            <a:xfrm>
              <a:off x="561147" y="3394862"/>
              <a:ext cx="1737360" cy="394291"/>
            </a:xfrm>
            <a:prstGeom prst="rect">
              <a:avLst/>
            </a:prstGeom>
            <a:noFill/>
          </p:spPr>
          <p:txBody>
            <a:bodyPr wrap="square" rtlCol="0">
              <a:spAutoFit/>
            </a:bodyPr>
            <a:lstStyle/>
            <a:p>
              <a:pPr algn="ctr">
                <a:spcAft>
                  <a:spcPts val="0"/>
                </a:spcAft>
              </a:pPr>
              <a:r>
                <a:rPr lang="zh-CN" altLang="en-US" sz="2000" kern="100" dirty="0" smtClean="0">
                  <a:latin typeface="PMingLiU" pitchFamily="18" charset="-120"/>
                  <a:ea typeface="PMingLiU" pitchFamily="18" charset="-120"/>
                  <a:cs typeface="新細明體"/>
                </a:rPr>
                <a:t>系统实现部分</a:t>
              </a:r>
              <a:endParaRPr lang="zh-TW" altLang="en-US" sz="2000" kern="100" dirty="0">
                <a:latin typeface="PMingLiU" pitchFamily="18" charset="-120"/>
                <a:ea typeface="PMingLiU" pitchFamily="18" charset="-120"/>
                <a:cs typeface="新細明體"/>
              </a:endParaRPr>
            </a:p>
          </p:txBody>
        </p:sp>
        <p:sp>
          <p:nvSpPr>
            <p:cNvPr id="39" name="Oval 38"/>
            <p:cNvSpPr/>
            <p:nvPr/>
          </p:nvSpPr>
          <p:spPr>
            <a:xfrm>
              <a:off x="1665366" y="2014104"/>
              <a:ext cx="228600" cy="222066"/>
            </a:xfrm>
            <a:prstGeom prst="ellipse">
              <a:avLst/>
            </a:prstGeom>
            <a:solidFill>
              <a:srgbClr val="FFFF00"/>
            </a:solidFill>
            <a:ln>
              <a:solidFill>
                <a:srgbClr val="000000"/>
              </a:solidFill>
            </a:ln>
            <a:effectLst/>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en-US" altLang="zh-CN" sz="1200" dirty="0" smtClean="0">
                  <a:ln>
                    <a:solidFill>
                      <a:srgbClr val="000000"/>
                    </a:solidFill>
                  </a:ln>
                  <a:effectLst/>
                  <a:latin typeface="PMingLiU" pitchFamily="18" charset="-120"/>
                  <a:ea typeface="PMingLiU" pitchFamily="18" charset="-120"/>
                  <a:cs typeface="Times New Roman"/>
                </a:rPr>
                <a:t>1</a:t>
              </a:r>
              <a:endParaRPr lang="en-US" sz="1200" dirty="0">
                <a:ln>
                  <a:solidFill>
                    <a:srgbClr val="000000"/>
                  </a:solidFill>
                </a:ln>
                <a:effectLst/>
                <a:latin typeface="PMingLiU" pitchFamily="18" charset="-120"/>
                <a:ea typeface="PMingLiU" pitchFamily="18" charset="-120"/>
                <a:cs typeface="Times New Roman"/>
              </a:endParaRPr>
            </a:p>
          </p:txBody>
        </p:sp>
        <p:sp>
          <p:nvSpPr>
            <p:cNvPr id="40" name="Oval 39"/>
            <p:cNvSpPr/>
            <p:nvPr/>
          </p:nvSpPr>
          <p:spPr>
            <a:xfrm>
              <a:off x="3469440" y="2011827"/>
              <a:ext cx="228600" cy="222066"/>
            </a:xfrm>
            <a:prstGeom prst="ellipse">
              <a:avLst/>
            </a:prstGeom>
            <a:solidFill>
              <a:srgbClr val="FFFF00"/>
            </a:solidFill>
            <a:ln>
              <a:solidFill>
                <a:srgbClr val="000000"/>
              </a:solidFill>
            </a:ln>
            <a:effectLst/>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zh-CN" altLang="zh-CN" sz="1200" dirty="0">
                  <a:ln>
                    <a:solidFill>
                      <a:srgbClr val="000000"/>
                    </a:solidFill>
                  </a:ln>
                  <a:effectLst/>
                  <a:latin typeface="PMingLiU" pitchFamily="18" charset="-120"/>
                  <a:ea typeface="PMingLiU" pitchFamily="18" charset="-120"/>
                  <a:cs typeface="Times New Roman"/>
                </a:rPr>
                <a:t>2</a:t>
              </a:r>
              <a:endParaRPr lang="en-US" sz="1200" dirty="0">
                <a:ln>
                  <a:solidFill>
                    <a:srgbClr val="000000"/>
                  </a:solidFill>
                </a:ln>
                <a:effectLst/>
                <a:latin typeface="PMingLiU" pitchFamily="18" charset="-120"/>
                <a:ea typeface="PMingLiU" pitchFamily="18" charset="-120"/>
                <a:cs typeface="Times New Roman"/>
              </a:endParaRPr>
            </a:p>
          </p:txBody>
        </p:sp>
        <p:sp>
          <p:nvSpPr>
            <p:cNvPr id="41" name="Oval 40"/>
            <p:cNvSpPr/>
            <p:nvPr/>
          </p:nvSpPr>
          <p:spPr>
            <a:xfrm>
              <a:off x="5825378" y="2011827"/>
              <a:ext cx="228600" cy="222066"/>
            </a:xfrm>
            <a:prstGeom prst="ellipse">
              <a:avLst/>
            </a:prstGeom>
            <a:solidFill>
              <a:srgbClr val="FFFF00"/>
            </a:solidFill>
            <a:ln>
              <a:solidFill>
                <a:srgbClr val="000000"/>
              </a:solidFill>
            </a:ln>
            <a:effectLst/>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zh-CN" altLang="zh-CN" sz="1200" dirty="0">
                  <a:ln>
                    <a:solidFill>
                      <a:srgbClr val="000000"/>
                    </a:solidFill>
                  </a:ln>
                  <a:effectLst/>
                  <a:latin typeface="PMingLiU" pitchFamily="18" charset="-120"/>
                  <a:ea typeface="PMingLiU" pitchFamily="18" charset="-120"/>
                  <a:cs typeface="Times New Roman"/>
                </a:rPr>
                <a:t>3</a:t>
              </a:r>
              <a:endParaRPr lang="en-US" sz="1200" dirty="0">
                <a:ln>
                  <a:solidFill>
                    <a:srgbClr val="000000"/>
                  </a:solidFill>
                </a:ln>
                <a:effectLst/>
                <a:latin typeface="PMingLiU" pitchFamily="18" charset="-120"/>
                <a:ea typeface="PMingLiU" pitchFamily="18" charset="-120"/>
                <a:cs typeface="Times New Roman"/>
              </a:endParaRPr>
            </a:p>
          </p:txBody>
        </p:sp>
        <p:sp>
          <p:nvSpPr>
            <p:cNvPr id="42" name="Oval 41"/>
            <p:cNvSpPr/>
            <p:nvPr/>
          </p:nvSpPr>
          <p:spPr>
            <a:xfrm>
              <a:off x="3035936" y="3689350"/>
              <a:ext cx="228600" cy="222066"/>
            </a:xfrm>
            <a:prstGeom prst="ellipse">
              <a:avLst/>
            </a:prstGeom>
            <a:solidFill>
              <a:srgbClr val="FFFF00"/>
            </a:solidFill>
            <a:ln>
              <a:solidFill>
                <a:srgbClr val="000000"/>
              </a:solidFill>
            </a:ln>
            <a:effectLst/>
          </p:spPr>
          <p:style>
            <a:lnRef idx="1">
              <a:schemeClr val="accent4"/>
            </a:lnRef>
            <a:fillRef idx="2">
              <a:schemeClr val="accent4"/>
            </a:fillRef>
            <a:effectRef idx="1">
              <a:schemeClr val="accent4"/>
            </a:effectRef>
            <a:fontRef idx="minor">
              <a:schemeClr val="dk1"/>
            </a:fontRef>
          </p:style>
          <p:txBody>
            <a:bodyPr lIns="0" tIns="0" rIns="0" bIns="0" rtlCol="0" anchor="ctr"/>
            <a:lstStyle/>
            <a:p>
              <a:pPr algn="ctr"/>
              <a:r>
                <a:rPr lang="zh-CN" altLang="zh-CN" sz="1200" dirty="0">
                  <a:ln>
                    <a:solidFill>
                      <a:srgbClr val="000000"/>
                    </a:solidFill>
                  </a:ln>
                  <a:effectLst/>
                  <a:latin typeface="PMingLiU" pitchFamily="18" charset="-120"/>
                  <a:ea typeface="PMingLiU" pitchFamily="18" charset="-120"/>
                  <a:cs typeface="Times New Roman"/>
                </a:rPr>
                <a:t>4</a:t>
              </a:r>
              <a:endParaRPr lang="en-US" sz="1200" dirty="0">
                <a:ln>
                  <a:solidFill>
                    <a:srgbClr val="000000"/>
                  </a:solidFill>
                </a:ln>
                <a:effectLst/>
                <a:latin typeface="PMingLiU" pitchFamily="18" charset="-120"/>
                <a:ea typeface="PMingLiU" pitchFamily="18" charset="-120"/>
                <a:cs typeface="Times New Roman"/>
              </a:endParaRPr>
            </a:p>
          </p:txBody>
        </p:sp>
        <p:sp>
          <p:nvSpPr>
            <p:cNvPr id="43" name="Rounded Rectangle 42"/>
            <p:cNvSpPr/>
            <p:nvPr/>
          </p:nvSpPr>
          <p:spPr>
            <a:xfrm>
              <a:off x="4885589" y="1630891"/>
              <a:ext cx="2179085" cy="1458606"/>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latin typeface="PMingLiU" pitchFamily="18" charset="-120"/>
                <a:ea typeface="PMingLiU" pitchFamily="18" charset="-120"/>
              </a:endParaRPr>
            </a:p>
          </p:txBody>
        </p:sp>
        <p:sp>
          <p:nvSpPr>
            <p:cNvPr id="44" name="Rounded Rectangle 43"/>
            <p:cNvSpPr/>
            <p:nvPr/>
          </p:nvSpPr>
          <p:spPr>
            <a:xfrm>
              <a:off x="812394" y="1630991"/>
              <a:ext cx="3910873" cy="1458606"/>
            </a:xfrm>
            <a:prstGeom prst="roundRect">
              <a:avLst/>
            </a:prstGeom>
            <a:noFill/>
            <a:ln w="127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2000">
                <a:latin typeface="PMingLiU" pitchFamily="18" charset="-120"/>
                <a:ea typeface="PMingLiU" pitchFamily="18" charset="-120"/>
              </a:endParaRPr>
            </a:p>
          </p:txBody>
        </p:sp>
        <p:sp>
          <p:nvSpPr>
            <p:cNvPr id="45" name="TextBox 44"/>
            <p:cNvSpPr txBox="1"/>
            <p:nvPr/>
          </p:nvSpPr>
          <p:spPr>
            <a:xfrm>
              <a:off x="4987695" y="1630891"/>
              <a:ext cx="1195630" cy="394291"/>
            </a:xfrm>
            <a:prstGeom prst="rect">
              <a:avLst/>
            </a:prstGeom>
            <a:noFill/>
          </p:spPr>
          <p:txBody>
            <a:bodyPr wrap="square" rtlCol="0">
              <a:spAutoFit/>
            </a:bodyPr>
            <a:lstStyle/>
            <a:p>
              <a:pPr algn="ctr">
                <a:spcAft>
                  <a:spcPts val="0"/>
                </a:spcAft>
              </a:pPr>
              <a:r>
                <a:rPr lang="zh-TW" altLang="en-US" sz="2000" dirty="0" smtClean="0">
                  <a:latin typeface="PMingLiU" pitchFamily="18" charset="-120"/>
                  <a:ea typeface="PMingLiU" pitchFamily="18" charset="-120"/>
                </a:rPr>
                <a:t>移动传输</a:t>
              </a:r>
              <a:endParaRPr lang="zh-TW" altLang="en-US" sz="2000" kern="100" dirty="0">
                <a:latin typeface="PMingLiU" pitchFamily="18" charset="-120"/>
                <a:ea typeface="PMingLiU" pitchFamily="18" charset="-120"/>
                <a:cs typeface="新細明體"/>
              </a:endParaRPr>
            </a:p>
          </p:txBody>
        </p:sp>
      </p:grpSp>
    </p:spTree>
    <p:extLst>
      <p:ext uri="{BB962C8B-B14F-4D97-AF65-F5344CB8AC3E}">
        <p14:creationId xmlns:p14="http://schemas.microsoft.com/office/powerpoint/2010/main" val="325002603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0"/>
                                        </p:tgtEl>
                                      </p:cBhvr>
                                    </p:animEffect>
                                    <p:set>
                                      <p:cBhvr>
                                        <p:cTn id="10" dur="1" fill="hold">
                                          <p:stCondLst>
                                            <p:cond delay="499"/>
                                          </p:stCondLst>
                                        </p:cTn>
                                        <p:tgtEl>
                                          <p:spTgt spid="30"/>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1"/>
                                        </p:tgtEl>
                                      </p:cBhvr>
                                    </p:animEffect>
                                    <p:set>
                                      <p:cBhvr>
                                        <p:cTn id="13" dur="1" fill="hold">
                                          <p:stCondLst>
                                            <p:cond delay="499"/>
                                          </p:stCondLst>
                                        </p:cTn>
                                        <p:tgtEl>
                                          <p:spTgt spid="31"/>
                                        </p:tgtEl>
                                        <p:attrNameLst>
                                          <p:attrName>style.visibility</p:attrName>
                                        </p:attrNameLst>
                                      </p:cBhvr>
                                      <p:to>
                                        <p:strVal val="hidden"/>
                                      </p:to>
                                    </p:set>
                                  </p:childTnLst>
                                </p:cTn>
                              </p:par>
                            </p:childTnLst>
                          </p:cTn>
                        </p:par>
                        <p:par>
                          <p:cTn id="14" fill="hold">
                            <p:stCondLst>
                              <p:cond delay="500"/>
                            </p:stCondLst>
                            <p:childTnLst>
                              <p:par>
                                <p:cTn id="15" presetID="10" presetClass="entr" presetSubtype="0" fill="hold" nodeType="after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17</a:t>
            </a:fld>
            <a:endParaRPr lang="zh-CN" altLang="en-US" dirty="0"/>
          </a:p>
        </p:txBody>
      </p:sp>
      <p:sp>
        <p:nvSpPr>
          <p:cNvPr id="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latin typeface="微软雅黑" pitchFamily="34" charset="-122"/>
                <a:ea typeface="微软雅黑" pitchFamily="34" charset="-122"/>
              </a:rPr>
              <a:t> 研究目标</a:t>
            </a:r>
            <a:endParaRPr lang="zh-CN" altLang="en-US" sz="2800" dirty="0" smtClean="0">
              <a:solidFill>
                <a:schemeClr val="bg1">
                  <a:lumMod val="50000"/>
                </a:schemeClr>
              </a:solidFill>
              <a:ea typeface="微软雅黑" pitchFamily="34" charset="-122"/>
            </a:endParaRPr>
          </a:p>
        </p:txBody>
      </p:sp>
      <p:sp>
        <p:nvSpPr>
          <p:cNvPr id="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a:latin typeface="Arial" pitchFamily="34" charset="0"/>
                <a:ea typeface="微软雅黑" pitchFamily="34" charset="-122"/>
                <a:cs typeface="Arial" pitchFamily="34" charset="0"/>
              </a:rPr>
              <a:t> 研究成果</a:t>
            </a:r>
          </a:p>
        </p:txBody>
      </p:sp>
      <p:sp>
        <p:nvSpPr>
          <p:cNvPr id="8" name="Line 10"/>
          <p:cNvSpPr>
            <a:spLocks noChangeShapeType="1"/>
          </p:cNvSpPr>
          <p:nvPr/>
        </p:nvSpPr>
        <p:spPr bwMode="auto">
          <a:xfrm>
            <a:off x="1128713" y="2492375"/>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9" name="Line 11"/>
          <p:cNvSpPr>
            <a:spLocks noChangeShapeType="1"/>
          </p:cNvSpPr>
          <p:nvPr/>
        </p:nvSpPr>
        <p:spPr bwMode="auto">
          <a:xfrm>
            <a:off x="1128713" y="3223013"/>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0" name="Line 12"/>
          <p:cNvSpPr>
            <a:spLocks noChangeShapeType="1"/>
          </p:cNvSpPr>
          <p:nvPr/>
        </p:nvSpPr>
        <p:spPr bwMode="auto">
          <a:xfrm>
            <a:off x="1128713" y="3953651"/>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prstClr val="black"/>
                </a:solidFill>
                <a:ea typeface="微软雅黑" pitchFamily="34" charset="-122"/>
              </a:rPr>
              <a:t> </a:t>
            </a:r>
            <a:r>
              <a:rPr lang="zh-CN" altLang="en-US" sz="2800" dirty="0">
                <a:solidFill>
                  <a:schemeClr val="bg1">
                    <a:lumMod val="50000"/>
                  </a:schemeClr>
                </a:solidFill>
                <a:latin typeface="微软雅黑" pitchFamily="34" charset="-122"/>
                <a:ea typeface="微软雅黑" pitchFamily="34" charset="-122"/>
              </a:rPr>
              <a:t>研究背景</a:t>
            </a:r>
          </a:p>
        </p:txBody>
      </p:sp>
      <p:sp>
        <p:nvSpPr>
          <p:cNvPr id="1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原型系统</a:t>
            </a:r>
          </a:p>
        </p:txBody>
      </p:sp>
      <p:sp>
        <p:nvSpPr>
          <p:cNvPr id="13" name="Line 12"/>
          <p:cNvSpPr>
            <a:spLocks noChangeShapeType="1"/>
          </p:cNvSpPr>
          <p:nvPr/>
        </p:nvSpPr>
        <p:spPr bwMode="auto">
          <a:xfrm>
            <a:off x="1128713" y="4684289"/>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总结展望</a:t>
            </a:r>
          </a:p>
        </p:txBody>
      </p:sp>
      <p:sp>
        <p:nvSpPr>
          <p:cNvPr id="15" name="Line 12"/>
          <p:cNvSpPr>
            <a:spLocks noChangeShapeType="1"/>
          </p:cNvSpPr>
          <p:nvPr/>
        </p:nvSpPr>
        <p:spPr bwMode="auto">
          <a:xfrm>
            <a:off x="1128713" y="5414926"/>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Tree>
    <p:extLst>
      <p:ext uri="{BB962C8B-B14F-4D97-AF65-F5344CB8AC3E}">
        <p14:creationId xmlns:p14="http://schemas.microsoft.com/office/powerpoint/2010/main" val="2753492321"/>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zh-CN" altLang="en-US" dirty="0"/>
          </a:p>
        </p:txBody>
      </p:sp>
      <p:sp>
        <p:nvSpPr>
          <p:cNvPr id="3" name="Content Placeholder 2"/>
          <p:cNvSpPr>
            <a:spLocks noGrp="1"/>
          </p:cNvSpPr>
          <p:nvPr>
            <p:ph idx="1"/>
          </p:nvPr>
        </p:nvSpPr>
        <p:spPr>
          <a:xfrm>
            <a:off x="457200" y="2362200"/>
            <a:ext cx="8382000" cy="4191000"/>
          </a:xfrm>
        </p:spPr>
        <p:txBody>
          <a:bodyPr>
            <a:normAutofit/>
          </a:bodyPr>
          <a:lstStyle/>
          <a:p>
            <a:pPr marL="0" indent="0">
              <a:buNone/>
            </a:pPr>
            <a:r>
              <a:rPr lang="zh-CN" altLang="en-US" dirty="0" smtClean="0">
                <a:latin typeface="Times New Roman" pitchFamily="18" charset="0"/>
                <a:cs typeface="Times New Roman" pitchFamily="18" charset="0"/>
              </a:rPr>
              <a:t>问题：</a:t>
            </a:r>
            <a:endParaRPr lang="en-US" altLang="zh-CN" dirty="0" smtClean="0">
              <a:latin typeface="Times New Roman" pitchFamily="18" charset="0"/>
              <a:cs typeface="Times New Roman" pitchFamily="18" charset="0"/>
            </a:endParaRPr>
          </a:p>
          <a:p>
            <a:pPr lvl="1"/>
            <a:r>
              <a:rPr lang="en-US" altLang="zh-CN" i="1"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个数据报文：</a:t>
            </a:r>
            <a:r>
              <a:rPr lang="en-US" altLang="zh-CN" i="1" dirty="0" smtClean="0">
                <a:solidFill>
                  <a:srgbClr val="FF0000"/>
                </a:solidFill>
                <a:latin typeface="Times New Roman" pitchFamily="18" charset="0"/>
                <a:cs typeface="Times New Roman" pitchFamily="18" charset="0"/>
              </a:rPr>
              <a:t>P</a:t>
            </a:r>
            <a:r>
              <a:rPr lang="en-US" altLang="zh-CN" dirty="0" smtClean="0">
                <a:solidFill>
                  <a:srgbClr val="FF0000"/>
                </a:solidFill>
                <a:latin typeface="Times New Roman" pitchFamily="18" charset="0"/>
                <a:cs typeface="Times New Roman" pitchFamily="18" charset="0"/>
              </a:rPr>
              <a:t>={</a:t>
            </a:r>
            <a:r>
              <a:rPr lang="en-US" altLang="zh-CN" i="1" dirty="0" smtClean="0">
                <a:solidFill>
                  <a:srgbClr val="FF0000"/>
                </a:solidFill>
                <a:latin typeface="Times New Roman" pitchFamily="18" charset="0"/>
                <a:cs typeface="Times New Roman" pitchFamily="18" charset="0"/>
              </a:rPr>
              <a:t>P</a:t>
            </a:r>
            <a:r>
              <a:rPr lang="en-US" altLang="zh-CN" baseline="-25000" dirty="0" smtClean="0">
                <a:solidFill>
                  <a:srgbClr val="FF0000"/>
                </a:solidFill>
                <a:latin typeface="Times New Roman" pitchFamily="18" charset="0"/>
                <a:cs typeface="Times New Roman" pitchFamily="18" charset="0"/>
              </a:rPr>
              <a:t>1</a:t>
            </a:r>
            <a:r>
              <a:rPr lang="en-US" altLang="zh-CN" dirty="0" smtClean="0">
                <a:solidFill>
                  <a:srgbClr val="FF0000"/>
                </a:solidFill>
                <a:latin typeface="Times New Roman" pitchFamily="18" charset="0"/>
                <a:cs typeface="Times New Roman" pitchFamily="18" charset="0"/>
              </a:rPr>
              <a:t>,</a:t>
            </a:r>
            <a:r>
              <a:rPr lang="en-US" altLang="zh-CN" i="1" dirty="0" smtClean="0">
                <a:solidFill>
                  <a:srgbClr val="FF0000"/>
                </a:solidFill>
                <a:latin typeface="Times New Roman" pitchFamily="18" charset="0"/>
                <a:cs typeface="Times New Roman" pitchFamily="18" charset="0"/>
              </a:rPr>
              <a:t>P</a:t>
            </a:r>
            <a:r>
              <a:rPr lang="en-US" altLang="zh-CN" baseline="-25000" dirty="0" smtClean="0">
                <a:solidFill>
                  <a:srgbClr val="FF0000"/>
                </a:solidFill>
                <a:latin typeface="Times New Roman" pitchFamily="18" charset="0"/>
                <a:cs typeface="Times New Roman" pitchFamily="18" charset="0"/>
              </a:rPr>
              <a:t>2</a:t>
            </a:r>
            <a:r>
              <a:rPr lang="en-US" altLang="zh-CN" dirty="0" smtClean="0">
                <a:solidFill>
                  <a:srgbClr val="FF0000"/>
                </a:solidFill>
                <a:latin typeface="Times New Roman" pitchFamily="18" charset="0"/>
                <a:cs typeface="Times New Roman" pitchFamily="18" charset="0"/>
              </a:rPr>
              <a:t>,…,</a:t>
            </a:r>
            <a:r>
              <a:rPr lang="en-US" altLang="zh-CN" i="1" dirty="0" err="1" smtClean="0">
                <a:solidFill>
                  <a:srgbClr val="FF0000"/>
                </a:solidFill>
                <a:latin typeface="Times New Roman" pitchFamily="18" charset="0"/>
                <a:cs typeface="Times New Roman" pitchFamily="18" charset="0"/>
              </a:rPr>
              <a:t>P</a:t>
            </a:r>
            <a:r>
              <a:rPr lang="en-US" altLang="zh-CN" i="1" baseline="-25000" dirty="0" err="1" smtClean="0">
                <a:solidFill>
                  <a:srgbClr val="FF0000"/>
                </a:solidFill>
                <a:latin typeface="Times New Roman" pitchFamily="18" charset="0"/>
                <a:cs typeface="Times New Roman" pitchFamily="18" charset="0"/>
              </a:rPr>
              <a:t>n</a:t>
            </a:r>
            <a:r>
              <a:rPr lang="en-US" altLang="zh-CN" dirty="0" smtClean="0">
                <a:solidFill>
                  <a:srgbClr val="FF0000"/>
                </a:solidFill>
                <a:latin typeface="Times New Roman" pitchFamily="18" charset="0"/>
                <a:cs typeface="Times New Roman" pitchFamily="18" charset="0"/>
              </a:rPr>
              <a:t>}</a:t>
            </a:r>
            <a:r>
              <a:rPr lang="zh-CN" altLang="en-US" dirty="0" smtClean="0">
                <a:latin typeface="Times New Roman" pitchFamily="18" charset="0"/>
                <a:cs typeface="Times New Roman" pitchFamily="18" charset="0"/>
              </a:rPr>
              <a:t>，有</a:t>
            </a:r>
            <a:r>
              <a:rPr lang="en-US" altLang="zh-CN" i="1" dirty="0" smtClean="0">
                <a:solidFill>
                  <a:srgbClr val="FF0000"/>
                </a:solidFill>
                <a:latin typeface="Times New Roman" pitchFamily="18" charset="0"/>
                <a:cs typeface="Times New Roman" pitchFamily="18" charset="0"/>
              </a:rPr>
              <a:t>P</a:t>
            </a:r>
            <a:r>
              <a:rPr lang="en-US" altLang="zh-CN" i="1" baseline="-25000" dirty="0" smtClean="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a:t>
            </a:r>
            <a:r>
              <a:rPr lang="en-US" altLang="zh-CN" i="1" dirty="0">
                <a:solidFill>
                  <a:srgbClr val="FF0000"/>
                </a:solidFill>
                <a:latin typeface="Times New Roman" pitchFamily="18" charset="0"/>
                <a:cs typeface="Times New Roman" pitchFamily="18" charset="0"/>
              </a:rPr>
              <a:t>B</a:t>
            </a:r>
            <a:r>
              <a:rPr lang="en-US" altLang="zh-CN" i="1" baseline="-25000" dirty="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 </a:t>
            </a:r>
            <a:r>
              <a:rPr lang="en-US" altLang="zh-CN" i="1" dirty="0" err="1">
                <a:solidFill>
                  <a:srgbClr val="FF0000"/>
                </a:solidFill>
                <a:latin typeface="Times New Roman" pitchFamily="18" charset="0"/>
                <a:cs typeface="Times New Roman" pitchFamily="18" charset="0"/>
              </a:rPr>
              <a:t>a</a:t>
            </a:r>
            <a:r>
              <a:rPr lang="en-US" altLang="zh-CN" i="1" baseline="-25000" dirty="0" err="1">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 </a:t>
            </a:r>
            <a:r>
              <a:rPr lang="en-US" altLang="zh-CN" i="1" dirty="0">
                <a:solidFill>
                  <a:srgbClr val="FF0000"/>
                </a:solidFill>
                <a:latin typeface="Times New Roman" pitchFamily="18" charset="0"/>
                <a:cs typeface="Times New Roman" pitchFamily="18" charset="0"/>
              </a:rPr>
              <a:t>d</a:t>
            </a:r>
            <a:r>
              <a:rPr lang="en-US" altLang="zh-CN" i="1" baseline="-25000" dirty="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a:t>
            </a:r>
            <a:endParaRPr lang="en-US" altLang="zh-CN" dirty="0" smtClean="0">
              <a:latin typeface="Times New Roman" pitchFamily="18" charset="0"/>
              <a:cs typeface="Times New Roman" pitchFamily="18" charset="0"/>
            </a:endParaRPr>
          </a:p>
          <a:p>
            <a:pPr lvl="1"/>
            <a:r>
              <a:rPr lang="en-US" altLang="zh-CN" i="1" dirty="0" smtClean="0">
                <a:solidFill>
                  <a:srgbClr val="FF0000"/>
                </a:solidFill>
                <a:latin typeface="Times New Roman" pitchFamily="18" charset="0"/>
                <a:cs typeface="Times New Roman" pitchFamily="18" charset="0"/>
              </a:rPr>
              <a:t>B</a:t>
            </a:r>
            <a:r>
              <a:rPr lang="en-US" altLang="zh-CN" i="1" baseline="-25000" dirty="0" smtClean="0">
                <a:solidFill>
                  <a:srgbClr val="FF0000"/>
                </a:solidFill>
                <a:latin typeface="Times New Roman" pitchFamily="18" charset="0"/>
                <a:cs typeface="Times New Roman" pitchFamily="18" charset="0"/>
              </a:rPr>
              <a:t>i</a:t>
            </a:r>
            <a:r>
              <a:rPr lang="zh-CN" altLang="en-US" dirty="0">
                <a:latin typeface="Times New Roman" pitchFamily="18" charset="0"/>
                <a:cs typeface="Times New Roman" pitchFamily="18" charset="0"/>
              </a:rPr>
              <a:t>：报文大小；</a:t>
            </a:r>
            <a:r>
              <a:rPr lang="en-US" altLang="zh-CN" dirty="0">
                <a:latin typeface="Times New Roman" pitchFamily="18" charset="0"/>
                <a:cs typeface="Times New Roman" pitchFamily="18" charset="0"/>
              </a:rPr>
              <a:t> </a:t>
            </a:r>
            <a:r>
              <a:rPr lang="en-US" altLang="zh-CN" dirty="0">
                <a:solidFill>
                  <a:srgbClr val="FF0000"/>
                </a:solidFill>
                <a:latin typeface="Times New Roman" pitchFamily="18" charset="0"/>
                <a:cs typeface="Times New Roman" pitchFamily="18" charset="0"/>
              </a:rPr>
              <a:t> </a:t>
            </a:r>
            <a:r>
              <a:rPr lang="en-US" altLang="zh-CN" i="1" dirty="0" err="1">
                <a:solidFill>
                  <a:srgbClr val="FF0000"/>
                </a:solidFill>
                <a:latin typeface="Times New Roman" pitchFamily="18" charset="0"/>
                <a:cs typeface="Times New Roman" pitchFamily="18" charset="0"/>
              </a:rPr>
              <a:t>a</a:t>
            </a:r>
            <a:r>
              <a:rPr lang="en-US" altLang="zh-CN" i="1" baseline="-25000" dirty="0" err="1">
                <a:solidFill>
                  <a:srgbClr val="FF0000"/>
                </a:solidFill>
                <a:latin typeface="Times New Roman" pitchFamily="18" charset="0"/>
                <a:cs typeface="Times New Roman" pitchFamily="18" charset="0"/>
              </a:rPr>
              <a:t>i</a:t>
            </a:r>
            <a:r>
              <a:rPr lang="zh-CN" altLang="en-US" dirty="0">
                <a:latin typeface="Times New Roman" pitchFamily="18" charset="0"/>
                <a:cs typeface="Times New Roman" pitchFamily="18" charset="0"/>
              </a:rPr>
              <a:t>：达到时间；</a:t>
            </a:r>
            <a:r>
              <a:rPr lang="en-US" altLang="zh-CN" dirty="0">
                <a:latin typeface="Times New Roman" pitchFamily="18" charset="0"/>
                <a:cs typeface="Times New Roman" pitchFamily="18" charset="0"/>
              </a:rPr>
              <a:t> </a:t>
            </a:r>
            <a:r>
              <a:rPr lang="en-US" altLang="zh-CN" i="1" dirty="0">
                <a:solidFill>
                  <a:srgbClr val="FF0000"/>
                </a:solidFill>
                <a:latin typeface="Times New Roman" pitchFamily="18" charset="0"/>
                <a:cs typeface="Times New Roman" pitchFamily="18" charset="0"/>
              </a:rPr>
              <a:t>d</a:t>
            </a:r>
            <a:r>
              <a:rPr lang="en-US" altLang="zh-CN" i="1" baseline="-25000" dirty="0">
                <a:solidFill>
                  <a:srgbClr val="FF0000"/>
                </a:solidFill>
                <a:latin typeface="Times New Roman" pitchFamily="18" charset="0"/>
                <a:cs typeface="Times New Roman" pitchFamily="18" charset="0"/>
              </a:rPr>
              <a:t>i</a:t>
            </a:r>
            <a:r>
              <a:rPr lang="zh-CN" altLang="en-US" dirty="0">
                <a:latin typeface="Times New Roman" pitchFamily="18" charset="0"/>
                <a:cs typeface="Times New Roman" pitchFamily="18" charset="0"/>
              </a:rPr>
              <a:t>：</a:t>
            </a:r>
            <a:r>
              <a:rPr lang="zh-CN" altLang="en-US" dirty="0" smtClean="0">
                <a:latin typeface="Times New Roman" pitchFamily="18" charset="0"/>
                <a:cs typeface="Times New Roman" pitchFamily="18" charset="0"/>
              </a:rPr>
              <a:t>截止时间</a:t>
            </a:r>
            <a:endParaRPr lang="en-US" altLang="zh-CN" dirty="0" smtClean="0">
              <a:latin typeface="Times New Roman" pitchFamily="18" charset="0"/>
              <a:cs typeface="Times New Roman" pitchFamily="18" charset="0"/>
            </a:endParaRPr>
          </a:p>
          <a:p>
            <a:pPr marL="0" indent="0">
              <a:buNone/>
            </a:pPr>
            <a:r>
              <a:rPr lang="zh-CN" altLang="en-US" dirty="0" smtClean="0">
                <a:latin typeface="Times New Roman" pitchFamily="18" charset="0"/>
                <a:cs typeface="Times New Roman" pitchFamily="18" charset="0"/>
              </a:rPr>
              <a:t>目标：</a:t>
            </a:r>
            <a:endParaRPr lang="en-US" altLang="zh-CN" dirty="0" smtClean="0">
              <a:latin typeface="Times New Roman" pitchFamily="18" charset="0"/>
              <a:cs typeface="Times New Roman" pitchFamily="18" charset="0"/>
            </a:endParaRPr>
          </a:p>
          <a:p>
            <a:pPr marL="857250" lvl="1" indent="-457200"/>
            <a:r>
              <a:rPr lang="zh-CN" altLang="en-US" dirty="0" smtClean="0">
                <a:latin typeface="Times New Roman" pitchFamily="18" charset="0"/>
                <a:cs typeface="Times New Roman" pitchFamily="18" charset="0"/>
              </a:rPr>
              <a:t>设计速率调度</a:t>
            </a:r>
            <a:r>
              <a:rPr lang="en-US" altLang="zh-CN" i="1"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t</a:t>
            </a:r>
            <a:r>
              <a:rPr lang="en-US" altLang="zh-CN" dirty="0" smtClean="0">
                <a:latin typeface="Times New Roman" pitchFamily="18" charset="0"/>
                <a:cs typeface="Times New Roman" pitchFamily="18" charset="0"/>
              </a:rPr>
              <a:t>),</a:t>
            </a:r>
            <a:r>
              <a:rPr lang="zh-CN" altLang="en-US" dirty="0" smtClean="0">
                <a:latin typeface="Times New Roman" pitchFamily="18" charset="0"/>
                <a:cs typeface="Times New Roman" pitchFamily="18" charset="0"/>
              </a:rPr>
              <a:t>使</a:t>
            </a:r>
            <a:r>
              <a:rPr lang="en-US" altLang="zh-CN" i="1" dirty="0" smtClean="0">
                <a:latin typeface="Times New Roman" pitchFamily="18" charset="0"/>
                <a:cs typeface="Times New Roman" pitchFamily="18" charset="0"/>
              </a:rPr>
              <a:t>P</a:t>
            </a:r>
            <a:r>
              <a:rPr lang="en-US" altLang="zh-CN" i="1" baseline="-25000" dirty="0" smtClean="0">
                <a:latin typeface="Times New Roman" pitchFamily="18" charset="0"/>
                <a:cs typeface="Times New Roman" pitchFamily="18" charset="0"/>
              </a:rPr>
              <a:t>i</a:t>
            </a:r>
            <a:r>
              <a:rPr lang="zh-CN" altLang="en-US" dirty="0" smtClean="0">
                <a:latin typeface="Times New Roman" pitchFamily="18" charset="0"/>
                <a:cs typeface="Times New Roman" pitchFamily="18" charset="0"/>
              </a:rPr>
              <a:t>在</a:t>
            </a:r>
            <a:r>
              <a:rPr lang="en-US" altLang="zh-CN" i="1" dirty="0" smtClean="0">
                <a:latin typeface="Times New Roman" pitchFamily="18" charset="0"/>
                <a:cs typeface="Times New Roman" pitchFamily="18" charset="0"/>
              </a:rPr>
              <a:t>d</a:t>
            </a:r>
            <a:r>
              <a:rPr lang="en-US" altLang="zh-CN" i="1" baseline="-25000" dirty="0" smtClean="0">
                <a:latin typeface="Times New Roman" pitchFamily="18" charset="0"/>
                <a:cs typeface="Times New Roman" pitchFamily="18" charset="0"/>
              </a:rPr>
              <a:t>i</a:t>
            </a:r>
            <a:r>
              <a:rPr lang="zh-CN" altLang="en-US" dirty="0" smtClean="0">
                <a:latin typeface="Times New Roman" pitchFamily="18" charset="0"/>
                <a:cs typeface="Times New Roman" pitchFamily="18" charset="0"/>
              </a:rPr>
              <a:t>前传输完且能耗最小</a:t>
            </a:r>
            <a:endParaRPr lang="en-US" altLang="zh-CN" dirty="0" smtClean="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18</a:t>
            </a:fld>
            <a:endParaRPr lang="zh-CN" altLang="en-US" dirty="0"/>
          </a:p>
        </p:txBody>
      </p:sp>
      <p:sp>
        <p:nvSpPr>
          <p:cNvPr id="6" name="TextBox 5"/>
          <p:cNvSpPr txBox="1"/>
          <p:nvPr/>
        </p:nvSpPr>
        <p:spPr>
          <a:xfrm>
            <a:off x="457200" y="1142841"/>
            <a:ext cx="8382000" cy="1159292"/>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CN" altLang="en-US" sz="2000" dirty="0" smtClean="0">
                <a:solidFill>
                  <a:schemeClr val="bg1"/>
                </a:solidFill>
              </a:rPr>
              <a:t>考虑报文具有任意传输延时约束，定义数据区间与数据区间密度；</a:t>
            </a:r>
            <a:endParaRPr lang="zh-CN" altLang="en-US" sz="2000" dirty="0">
              <a:solidFill>
                <a:schemeClr val="bg1"/>
              </a:solidFill>
            </a:endParaRPr>
          </a:p>
          <a:p>
            <a:pPr marL="285750" indent="-285750">
              <a:spcBef>
                <a:spcPts val="100"/>
              </a:spcBef>
              <a:spcAft>
                <a:spcPts val="100"/>
              </a:spcAft>
              <a:buFont typeface="Wingdings" pitchFamily="2" charset="2"/>
              <a:buChar char="n"/>
            </a:pPr>
            <a:r>
              <a:rPr lang="zh-CN" altLang="en-US" sz="2000" dirty="0" smtClean="0">
                <a:solidFill>
                  <a:schemeClr val="bg1"/>
                </a:solidFill>
              </a:rPr>
              <a:t>计算最大密度区间，反复迭代计算最优解；</a:t>
            </a:r>
            <a:endParaRPr lang="en-US" altLang="zh-CN" sz="2000" dirty="0" smtClean="0">
              <a:solidFill>
                <a:schemeClr val="bg1"/>
              </a:solidFill>
            </a:endParaRPr>
          </a:p>
          <a:p>
            <a:pPr marL="285750" indent="-285750">
              <a:spcBef>
                <a:spcPts val="100"/>
              </a:spcBef>
              <a:spcAft>
                <a:spcPts val="100"/>
              </a:spcAft>
              <a:buFont typeface="Wingdings" pitchFamily="2" charset="2"/>
              <a:buChar char="n"/>
            </a:pPr>
            <a:r>
              <a:rPr lang="zh-CN" altLang="en-US" sz="2000" dirty="0" smtClean="0">
                <a:solidFill>
                  <a:schemeClr val="bg1"/>
                </a:solidFill>
              </a:rPr>
              <a:t>建立</a:t>
            </a:r>
            <a:r>
              <a:rPr lang="zh-CN" altLang="en-US" sz="2000" dirty="0">
                <a:solidFill>
                  <a:schemeClr val="bg1"/>
                </a:solidFill>
              </a:rPr>
              <a:t>基于牛顿冷却定理的联机在线算法</a:t>
            </a:r>
            <a:r>
              <a:rPr lang="zh-CN" altLang="en-US" sz="2000" dirty="0" smtClean="0">
                <a:solidFill>
                  <a:schemeClr val="bg1"/>
                </a:solidFill>
              </a:rPr>
              <a:t>。</a:t>
            </a:r>
            <a:endParaRPr lang="zh-CN" altLang="en-US" sz="2000" dirty="0">
              <a:solidFill>
                <a:schemeClr val="bg1"/>
              </a:solidFill>
            </a:endParaRPr>
          </a:p>
        </p:txBody>
      </p:sp>
      <p:grpSp>
        <p:nvGrpSpPr>
          <p:cNvPr id="7" name="Group 6"/>
          <p:cNvGrpSpPr>
            <a:grpSpLocks noChangeAspect="1"/>
          </p:cNvGrpSpPr>
          <p:nvPr/>
        </p:nvGrpSpPr>
        <p:grpSpPr>
          <a:xfrm>
            <a:off x="1668070" y="5562600"/>
            <a:ext cx="5647130" cy="464148"/>
            <a:chOff x="5105400" y="4142723"/>
            <a:chExt cx="3644608" cy="299557"/>
          </a:xfrm>
        </p:grpSpPr>
        <p:sp>
          <p:nvSpPr>
            <p:cNvPr id="28" name="Oval 27"/>
            <p:cNvSpPr/>
            <p:nvPr/>
          </p:nvSpPr>
          <p:spPr>
            <a:xfrm>
              <a:off x="6703036" y="4142723"/>
              <a:ext cx="299557" cy="2995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29" name="Oval 28"/>
            <p:cNvSpPr/>
            <p:nvPr/>
          </p:nvSpPr>
          <p:spPr>
            <a:xfrm>
              <a:off x="8450451" y="4142723"/>
              <a:ext cx="299557" cy="299557"/>
            </a:xfrm>
            <a:prstGeom prst="ellipse">
              <a:avLst/>
            </a:prstGeom>
            <a:solidFill>
              <a:srgbClr val="00B0F0"/>
            </a:solidFill>
            <a:ln>
              <a:solidFill>
                <a:srgbClr val="0070C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ea"/>
                <a:ea typeface="+mj-ea"/>
              </a:endParaRPr>
            </a:p>
          </p:txBody>
        </p:sp>
        <p:sp>
          <p:nvSpPr>
            <p:cNvPr id="30" name="Right Arrow 29"/>
            <p:cNvSpPr/>
            <p:nvPr/>
          </p:nvSpPr>
          <p:spPr>
            <a:xfrm>
              <a:off x="7152372" y="4192649"/>
              <a:ext cx="1198227" cy="14977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j-ea"/>
                <a:ea typeface="+mj-ea"/>
              </a:endParaRPr>
            </a:p>
          </p:txBody>
        </p:sp>
        <p:cxnSp>
          <p:nvCxnSpPr>
            <p:cNvPr id="31" name="Straight Connector 30"/>
            <p:cNvCxnSpPr/>
            <p:nvPr/>
          </p:nvCxnSpPr>
          <p:spPr>
            <a:xfrm>
              <a:off x="5404957" y="4164726"/>
              <a:ext cx="1098375"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a:off x="5404957" y="4436647"/>
              <a:ext cx="1098375"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503332"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a:off x="5954144"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5" name="Straight Connector 34"/>
            <p:cNvCxnSpPr/>
            <p:nvPr/>
          </p:nvCxnSpPr>
          <p:spPr>
            <a:xfrm>
              <a:off x="6103923"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6" name="Straight Connector 35"/>
            <p:cNvCxnSpPr/>
            <p:nvPr/>
          </p:nvCxnSpPr>
          <p:spPr>
            <a:xfrm>
              <a:off x="6168709"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6253701"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6353553"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6403480" y="4164726"/>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40" name="Right Arrow 39"/>
            <p:cNvSpPr/>
            <p:nvPr/>
          </p:nvSpPr>
          <p:spPr>
            <a:xfrm>
              <a:off x="5105400" y="4229512"/>
              <a:ext cx="649040" cy="149779"/>
            </a:xfrm>
            <a:prstGeom prst="rightArrow">
              <a:avLst/>
            </a:prstGeom>
            <a:noFill/>
            <a:effectLst>
              <a:outerShdw blurRad="63500" dist="23000" dir="5400000" rotWithShape="0">
                <a:srgbClr val="000000">
                  <a:alpha val="9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grpSp>
    </p:spTree>
    <p:extLst>
      <p:ext uri="{BB962C8B-B14F-4D97-AF65-F5344CB8AC3E}">
        <p14:creationId xmlns:p14="http://schemas.microsoft.com/office/powerpoint/2010/main" val="833540836"/>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zh-CN" altLang="en-US" dirty="0"/>
          </a:p>
        </p:txBody>
      </p:sp>
      <p:sp>
        <p:nvSpPr>
          <p:cNvPr id="3" name="Content Placeholder 2"/>
          <p:cNvSpPr>
            <a:spLocks noGrp="1"/>
          </p:cNvSpPr>
          <p:nvPr>
            <p:ph idx="1"/>
          </p:nvPr>
        </p:nvSpPr>
        <p:spPr/>
        <p:txBody>
          <a:bodyPr/>
          <a:lstStyle/>
          <a:p>
            <a:r>
              <a:rPr lang="zh-CN" altLang="en-US" dirty="0" smtClean="0"/>
              <a:t>高传输速率可以保证延迟，但产生高能耗</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19</a:t>
            </a:fld>
            <a:endParaRPr lang="zh-CN" altLang="en-US" dirty="0"/>
          </a:p>
        </p:txBody>
      </p:sp>
      <p:sp>
        <p:nvSpPr>
          <p:cNvPr id="114" name="Rectangle 113"/>
          <p:cNvSpPr/>
          <p:nvPr/>
        </p:nvSpPr>
        <p:spPr>
          <a:xfrm>
            <a:off x="2707143" y="4885983"/>
            <a:ext cx="658368" cy="125588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5" name="Rectangle 114"/>
          <p:cNvSpPr/>
          <p:nvPr/>
        </p:nvSpPr>
        <p:spPr>
          <a:xfrm>
            <a:off x="3553182" y="4890085"/>
            <a:ext cx="1645920" cy="125588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Rectangle 115"/>
          <p:cNvSpPr/>
          <p:nvPr/>
        </p:nvSpPr>
        <p:spPr>
          <a:xfrm>
            <a:off x="5207258" y="4889860"/>
            <a:ext cx="576072" cy="1255880"/>
          </a:xfrm>
          <a:prstGeom prst="rect">
            <a:avLst/>
          </a:prstGeom>
          <a:solidFill>
            <a:srgbClr val="5DE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7" name="Rectangle 116"/>
          <p:cNvSpPr/>
          <p:nvPr/>
        </p:nvSpPr>
        <p:spPr>
          <a:xfrm>
            <a:off x="1884263" y="4886425"/>
            <a:ext cx="822960" cy="1255880"/>
          </a:xfrm>
          <a:prstGeom prst="rect">
            <a:avLst/>
          </a:prstGeom>
          <a:solidFill>
            <a:srgbClr val="C6D9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8" name="Group 117"/>
          <p:cNvGrpSpPr/>
          <p:nvPr/>
        </p:nvGrpSpPr>
        <p:grpSpPr>
          <a:xfrm>
            <a:off x="621128" y="4710197"/>
            <a:ext cx="7162800" cy="1843003"/>
            <a:chOff x="709540" y="4495800"/>
            <a:chExt cx="7162800" cy="1843003"/>
          </a:xfrm>
        </p:grpSpPr>
        <p:grpSp>
          <p:nvGrpSpPr>
            <p:cNvPr id="119" name="Group 118"/>
            <p:cNvGrpSpPr/>
            <p:nvPr/>
          </p:nvGrpSpPr>
          <p:grpSpPr>
            <a:xfrm>
              <a:off x="709540" y="5867400"/>
              <a:ext cx="7162800" cy="471403"/>
              <a:chOff x="685800" y="4953000"/>
              <a:chExt cx="7162800" cy="471403"/>
            </a:xfrm>
          </p:grpSpPr>
          <p:cxnSp>
            <p:nvCxnSpPr>
              <p:cNvPr id="121" name="Straight Arrow Connector 120"/>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122"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123"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124" name="Straight Connector 123"/>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125" name="Straight Connector 124"/>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126" name="Straight Connector 125"/>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127" name="Straight Connector 126"/>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128" name="Straight Connector 127"/>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129" name="Straight Connector 128"/>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130" name="Straight Connector 129"/>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131" name="Straight Connector 130"/>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132" name="Straight Connector 131"/>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133"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134"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135"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136"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37"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38"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39" name="TextBox 138"/>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140"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141" name="Straight Connector 140"/>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142" name="Straight Connector 141"/>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143" name="Straight Connector 142"/>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144" name="Straight Connector 143"/>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145"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46"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47" name="TextBox 146"/>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48" name="TextBox 147"/>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120" name="Straight Arrow Connector 119"/>
            <p:cNvCxnSpPr/>
            <p:nvPr/>
          </p:nvCxnSpPr>
          <p:spPr bwMode="auto">
            <a:xfrm flipV="1">
              <a:off x="873810" y="4495800"/>
              <a:ext cx="0" cy="1444752"/>
            </a:xfrm>
            <a:prstGeom prst="straightConnector1">
              <a:avLst/>
            </a:prstGeom>
            <a:noFill/>
            <a:ln w="28575" cap="flat" cmpd="sng" algn="ctr">
              <a:solidFill>
                <a:srgbClr val="6076B4">
                  <a:shade val="95000"/>
                  <a:satMod val="105000"/>
                </a:srgbClr>
              </a:solidFill>
              <a:prstDash val="solid"/>
              <a:tailEnd type="arrow"/>
            </a:ln>
            <a:effectLst/>
          </p:spPr>
        </p:cxnSp>
      </p:grpSp>
      <p:cxnSp>
        <p:nvCxnSpPr>
          <p:cNvPr id="149" name="Straight Connector 148"/>
          <p:cNvCxnSpPr/>
          <p:nvPr/>
        </p:nvCxnSpPr>
        <p:spPr>
          <a:xfrm flipH="1" flipV="1">
            <a:off x="4121900" y="1981200"/>
            <a:ext cx="0" cy="4068106"/>
          </a:xfrm>
          <a:prstGeom prst="line">
            <a:avLst/>
          </a:prstGeom>
          <a:noFill/>
          <a:ln w="9525" cap="flat" cmpd="sng" algn="ctr">
            <a:solidFill>
              <a:srgbClr val="6076B4">
                <a:shade val="95000"/>
                <a:satMod val="105000"/>
              </a:srgbClr>
            </a:solidFill>
            <a:prstDash val="dash"/>
          </a:ln>
          <a:effectLst/>
        </p:spPr>
      </p:cxnSp>
      <p:cxnSp>
        <p:nvCxnSpPr>
          <p:cNvPr id="150" name="Straight Connector 149"/>
          <p:cNvCxnSpPr/>
          <p:nvPr/>
        </p:nvCxnSpPr>
        <p:spPr>
          <a:xfrm flipV="1">
            <a:off x="5764295" y="2867194"/>
            <a:ext cx="0" cy="3200400"/>
          </a:xfrm>
          <a:prstGeom prst="line">
            <a:avLst/>
          </a:prstGeom>
          <a:noFill/>
          <a:ln w="9525" cap="flat" cmpd="sng" algn="ctr">
            <a:solidFill>
              <a:srgbClr val="6076B4">
                <a:shade val="95000"/>
                <a:satMod val="105000"/>
              </a:srgbClr>
            </a:solidFill>
            <a:prstDash val="dash"/>
          </a:ln>
          <a:effectLst/>
        </p:spPr>
      </p:cxnSp>
      <p:cxnSp>
        <p:nvCxnSpPr>
          <p:cNvPr id="151" name="Straight Connector 150"/>
          <p:cNvCxnSpPr/>
          <p:nvPr/>
        </p:nvCxnSpPr>
        <p:spPr>
          <a:xfrm flipV="1">
            <a:off x="7423687" y="2819400"/>
            <a:ext cx="0" cy="3251241"/>
          </a:xfrm>
          <a:prstGeom prst="line">
            <a:avLst/>
          </a:prstGeom>
          <a:noFill/>
          <a:ln w="9525" cap="flat" cmpd="sng" algn="ctr">
            <a:solidFill>
              <a:srgbClr val="6076B4">
                <a:shade val="95000"/>
                <a:satMod val="105000"/>
              </a:srgbClr>
            </a:solidFill>
            <a:prstDash val="dash"/>
          </a:ln>
          <a:effectLst/>
        </p:spPr>
      </p:cxnSp>
      <p:cxnSp>
        <p:nvCxnSpPr>
          <p:cNvPr id="152" name="Straight Connector 151"/>
          <p:cNvCxnSpPr/>
          <p:nvPr/>
        </p:nvCxnSpPr>
        <p:spPr>
          <a:xfrm flipH="1" flipV="1">
            <a:off x="1881260" y="1981200"/>
            <a:ext cx="11528" cy="4086395"/>
          </a:xfrm>
          <a:prstGeom prst="line">
            <a:avLst/>
          </a:prstGeom>
          <a:noFill/>
          <a:ln w="9525" cap="flat" cmpd="sng" algn="ctr">
            <a:solidFill>
              <a:srgbClr val="6076B4">
                <a:shade val="95000"/>
                <a:satMod val="105000"/>
              </a:srgbClr>
            </a:solidFill>
            <a:prstDash val="dash"/>
          </a:ln>
          <a:effectLst/>
        </p:spPr>
      </p:cxnSp>
      <p:cxnSp>
        <p:nvCxnSpPr>
          <p:cNvPr id="153" name="Straight Connector 152"/>
          <p:cNvCxnSpPr/>
          <p:nvPr/>
        </p:nvCxnSpPr>
        <p:spPr>
          <a:xfrm flipV="1">
            <a:off x="2449929" y="2184951"/>
            <a:ext cx="0" cy="3882643"/>
          </a:xfrm>
          <a:prstGeom prst="line">
            <a:avLst/>
          </a:prstGeom>
          <a:noFill/>
          <a:ln w="9525" cap="flat" cmpd="sng" algn="ctr">
            <a:solidFill>
              <a:srgbClr val="6076B4">
                <a:shade val="95000"/>
                <a:satMod val="105000"/>
              </a:srgbClr>
            </a:solidFill>
            <a:prstDash val="dash"/>
          </a:ln>
          <a:effectLst/>
        </p:spPr>
      </p:cxnSp>
      <p:cxnSp>
        <p:nvCxnSpPr>
          <p:cNvPr id="154" name="Straight Connector 153"/>
          <p:cNvCxnSpPr/>
          <p:nvPr/>
        </p:nvCxnSpPr>
        <p:spPr>
          <a:xfrm flipV="1">
            <a:off x="3549743" y="2867193"/>
            <a:ext cx="0" cy="3200400"/>
          </a:xfrm>
          <a:prstGeom prst="line">
            <a:avLst/>
          </a:prstGeom>
          <a:noFill/>
          <a:ln w="9525" cap="flat" cmpd="sng" algn="ctr">
            <a:solidFill>
              <a:srgbClr val="6076B4">
                <a:shade val="95000"/>
                <a:satMod val="105000"/>
              </a:srgbClr>
            </a:solidFill>
            <a:prstDash val="dash"/>
          </a:ln>
          <a:effectLst/>
        </p:spPr>
      </p:cxnSp>
      <p:cxnSp>
        <p:nvCxnSpPr>
          <p:cNvPr id="155" name="Straight Connector 154"/>
          <p:cNvCxnSpPr/>
          <p:nvPr/>
        </p:nvCxnSpPr>
        <p:spPr>
          <a:xfrm flipH="1" flipV="1">
            <a:off x="4654700" y="2057400"/>
            <a:ext cx="0" cy="3998235"/>
          </a:xfrm>
          <a:prstGeom prst="line">
            <a:avLst/>
          </a:prstGeom>
          <a:noFill/>
          <a:ln w="9525" cap="flat" cmpd="sng" algn="ctr">
            <a:solidFill>
              <a:srgbClr val="6076B4">
                <a:shade val="95000"/>
                <a:satMod val="105000"/>
              </a:srgbClr>
            </a:solidFill>
            <a:prstDash val="dash"/>
          </a:ln>
          <a:effectLst/>
        </p:spPr>
      </p:cxnSp>
      <p:grpSp>
        <p:nvGrpSpPr>
          <p:cNvPr id="156" name="Group 120"/>
          <p:cNvGrpSpPr>
            <a:grpSpLocks/>
          </p:cNvGrpSpPr>
          <p:nvPr/>
        </p:nvGrpSpPr>
        <p:grpSpPr bwMode="auto">
          <a:xfrm>
            <a:off x="1688270" y="2051264"/>
            <a:ext cx="2578931" cy="698725"/>
            <a:chOff x="670480" y="1566504"/>
            <a:chExt cx="1876562" cy="699084"/>
          </a:xfrm>
        </p:grpSpPr>
        <p:sp>
          <p:nvSpPr>
            <p:cNvPr id="157" name="Cube 156"/>
            <p:cNvSpPr/>
            <p:nvPr/>
          </p:nvSpPr>
          <p:spPr bwMode="auto">
            <a:xfrm>
              <a:off x="670480" y="1827213"/>
              <a:ext cx="831705" cy="438375"/>
            </a:xfrm>
            <a:prstGeom prst="cube">
              <a:avLst>
                <a:gd name="adj" fmla="val 27108"/>
              </a:avLst>
            </a:prstGeom>
            <a:solidFill>
              <a:schemeClr val="tx2">
                <a:lumMod val="20000"/>
                <a:lumOff val="8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58" name="Group 122"/>
            <p:cNvGrpSpPr>
              <a:grpSpLocks/>
            </p:cNvGrpSpPr>
            <p:nvPr/>
          </p:nvGrpSpPr>
          <p:grpSpPr bwMode="auto">
            <a:xfrm>
              <a:off x="798153" y="1566504"/>
              <a:ext cx="1637994" cy="262071"/>
              <a:chOff x="773769" y="2352407"/>
              <a:chExt cx="1637994" cy="262071"/>
            </a:xfrm>
          </p:grpSpPr>
          <p:cxnSp>
            <p:nvCxnSpPr>
              <p:cNvPr id="160" name="Straight Connector 159"/>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161" name="Straight Connector 160"/>
              <p:cNvCxnSpPr/>
              <p:nvPr/>
            </p:nvCxnSpPr>
            <p:spPr>
              <a:xfrm>
                <a:off x="775357" y="2473119"/>
                <a:ext cx="1636406" cy="1900"/>
              </a:xfrm>
              <a:prstGeom prst="line">
                <a:avLst/>
              </a:prstGeom>
              <a:noFill/>
              <a:ln w="28575" cap="flat" cmpd="sng" algn="ctr">
                <a:solidFill>
                  <a:srgbClr val="6076B4">
                    <a:shade val="95000"/>
                    <a:satMod val="105000"/>
                  </a:srgbClr>
                </a:solidFill>
                <a:prstDash val="solid"/>
              </a:ln>
              <a:effectLst/>
            </p:spPr>
          </p:cxnSp>
          <p:cxnSp>
            <p:nvCxnSpPr>
              <p:cNvPr id="162" name="Straight Connector 161"/>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59"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截止时间</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163" name="Group 120"/>
          <p:cNvGrpSpPr>
            <a:grpSpLocks/>
          </p:cNvGrpSpPr>
          <p:nvPr/>
        </p:nvGrpSpPr>
        <p:grpSpPr bwMode="auto">
          <a:xfrm>
            <a:off x="3429000" y="3360509"/>
            <a:ext cx="3405260" cy="678091"/>
            <a:chOff x="670480" y="1587151"/>
            <a:chExt cx="3405811" cy="678437"/>
          </a:xfrm>
        </p:grpSpPr>
        <p:sp>
          <p:nvSpPr>
            <p:cNvPr id="164" name="Cube 163"/>
            <p:cNvSpPr/>
            <p:nvPr/>
          </p:nvSpPr>
          <p:spPr bwMode="auto">
            <a:xfrm>
              <a:off x="670480" y="1827213"/>
              <a:ext cx="2286371" cy="438375"/>
            </a:xfrm>
            <a:prstGeom prst="cube">
              <a:avLst>
                <a:gd name="adj" fmla="val 27108"/>
              </a:avLst>
            </a:prstGeom>
            <a:solidFill>
              <a:schemeClr val="accent3">
                <a:lumMod val="40000"/>
                <a:lumOff val="6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65" name="Group 122"/>
            <p:cNvGrpSpPr>
              <a:grpSpLocks/>
            </p:cNvGrpSpPr>
            <p:nvPr/>
          </p:nvGrpSpPr>
          <p:grpSpPr bwMode="auto">
            <a:xfrm>
              <a:off x="798153" y="1587151"/>
              <a:ext cx="2208003" cy="246831"/>
              <a:chOff x="773769" y="2373054"/>
              <a:chExt cx="2208003" cy="246831"/>
            </a:xfrm>
          </p:grpSpPr>
          <p:cxnSp>
            <p:nvCxnSpPr>
              <p:cNvPr id="167" name="Straight Connector 166"/>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168" name="Straight Connector 167"/>
              <p:cNvCxnSpPr/>
              <p:nvPr/>
            </p:nvCxnSpPr>
            <p:spPr>
              <a:xfrm flipV="1">
                <a:off x="775357" y="2482484"/>
                <a:ext cx="2196740" cy="0"/>
              </a:xfrm>
              <a:prstGeom prst="line">
                <a:avLst/>
              </a:prstGeom>
              <a:noFill/>
              <a:ln w="28575" cap="flat" cmpd="sng" algn="ctr">
                <a:solidFill>
                  <a:srgbClr val="6076B4">
                    <a:shade val="95000"/>
                    <a:satMod val="105000"/>
                  </a:srgbClr>
                </a:solidFill>
                <a:prstDash val="solid"/>
              </a:ln>
              <a:effectLst/>
            </p:spPr>
          </p:cxnSp>
          <p:cxnSp>
            <p:nvCxnSpPr>
              <p:cNvPr id="169" name="Straight Connector 168"/>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66" name="TextBox 123"/>
            <p:cNvSpPr txBox="1">
              <a:spLocks noChangeArrowheads="1"/>
            </p:cNvSpPr>
            <p:nvPr/>
          </p:nvSpPr>
          <p:spPr bwMode="auto">
            <a:xfrm>
              <a:off x="3033090" y="1760699"/>
              <a:ext cx="1043201" cy="277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70" name="Group 120"/>
          <p:cNvGrpSpPr>
            <a:grpSpLocks/>
          </p:cNvGrpSpPr>
          <p:nvPr/>
        </p:nvGrpSpPr>
        <p:grpSpPr bwMode="auto">
          <a:xfrm>
            <a:off x="2319152" y="2859613"/>
            <a:ext cx="5353308" cy="698725"/>
            <a:chOff x="670480" y="1566504"/>
            <a:chExt cx="5354143" cy="699084"/>
          </a:xfrm>
        </p:grpSpPr>
        <p:sp>
          <p:nvSpPr>
            <p:cNvPr id="171" name="Cube 170"/>
            <p:cNvSpPr/>
            <p:nvPr/>
          </p:nvSpPr>
          <p:spPr bwMode="auto">
            <a:xfrm>
              <a:off x="670480" y="1827213"/>
              <a:ext cx="914543" cy="438375"/>
            </a:xfrm>
            <a:prstGeom prst="cube">
              <a:avLst>
                <a:gd name="adj" fmla="val 27108"/>
              </a:avLst>
            </a:prstGeom>
            <a:solidFill>
              <a:schemeClr val="accent2">
                <a:lumMod val="20000"/>
                <a:lumOff val="8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72" name="Group 122"/>
            <p:cNvGrpSpPr>
              <a:grpSpLocks/>
            </p:cNvGrpSpPr>
            <p:nvPr/>
          </p:nvGrpSpPr>
          <p:grpSpPr bwMode="auto">
            <a:xfrm>
              <a:off x="798153" y="1566504"/>
              <a:ext cx="4971408" cy="262071"/>
              <a:chOff x="773769" y="2352407"/>
              <a:chExt cx="4971408" cy="262071"/>
            </a:xfrm>
          </p:grpSpPr>
          <p:cxnSp>
            <p:nvCxnSpPr>
              <p:cNvPr id="174" name="Straight Connector 173"/>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175" name="Straight Connector 174"/>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176" name="Straight Connector 175"/>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73" name="TextBox 123"/>
            <p:cNvSpPr txBox="1">
              <a:spLocks noChangeArrowheads="1"/>
            </p:cNvSpPr>
            <p:nvPr/>
          </p:nvSpPr>
          <p:spPr bwMode="auto">
            <a:xfrm>
              <a:off x="5057612" y="1718982"/>
              <a:ext cx="967011"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77" name="Group 120"/>
          <p:cNvGrpSpPr>
            <a:grpSpLocks/>
          </p:cNvGrpSpPr>
          <p:nvPr/>
        </p:nvGrpSpPr>
        <p:grpSpPr bwMode="auto">
          <a:xfrm>
            <a:off x="4525479" y="2053704"/>
            <a:ext cx="2706908" cy="696273"/>
            <a:chOff x="670481" y="1568953"/>
            <a:chExt cx="2707343" cy="696635"/>
          </a:xfrm>
        </p:grpSpPr>
        <p:sp>
          <p:nvSpPr>
            <p:cNvPr id="178" name="Cube 177"/>
            <p:cNvSpPr/>
            <p:nvPr/>
          </p:nvSpPr>
          <p:spPr bwMode="auto">
            <a:xfrm>
              <a:off x="670481" y="1827213"/>
              <a:ext cx="800229" cy="438375"/>
            </a:xfrm>
            <a:prstGeom prst="cube">
              <a:avLst>
                <a:gd name="adj" fmla="val 27108"/>
              </a:avLst>
            </a:prstGeom>
            <a:solidFill>
              <a:srgbClr val="5DE6F9"/>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79" name="Group 122"/>
            <p:cNvGrpSpPr>
              <a:grpSpLocks/>
            </p:cNvGrpSpPr>
            <p:nvPr/>
          </p:nvGrpSpPr>
          <p:grpSpPr bwMode="auto">
            <a:xfrm>
              <a:off x="793222" y="1568953"/>
              <a:ext cx="2215537" cy="259622"/>
              <a:chOff x="768838" y="2354856"/>
              <a:chExt cx="2215537" cy="259622"/>
            </a:xfrm>
          </p:grpSpPr>
          <p:cxnSp>
            <p:nvCxnSpPr>
              <p:cNvPr id="181" name="Straight Connector 180"/>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182" name="Straight Connector 181"/>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183" name="Straight Connector 182"/>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80" name="TextBox 123"/>
            <p:cNvSpPr txBox="1">
              <a:spLocks noChangeArrowheads="1"/>
            </p:cNvSpPr>
            <p:nvPr/>
          </p:nvSpPr>
          <p:spPr bwMode="auto">
            <a:xfrm>
              <a:off x="2371822" y="1751608"/>
              <a:ext cx="1006002" cy="27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84" name="Group 183"/>
          <p:cNvGrpSpPr/>
          <p:nvPr/>
        </p:nvGrpSpPr>
        <p:grpSpPr>
          <a:xfrm>
            <a:off x="609600" y="4162594"/>
            <a:ext cx="7215260" cy="471403"/>
            <a:chOff x="685800" y="4953000"/>
            <a:chExt cx="7215260" cy="471403"/>
          </a:xfrm>
        </p:grpSpPr>
        <p:cxnSp>
          <p:nvCxnSpPr>
            <p:cNvPr id="185" name="Straight Arrow Connector 184"/>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186"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187"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188" name="Straight Connector 187"/>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189" name="Straight Connector 188"/>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190" name="Straight Connector 189"/>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191" name="Straight Connector 190"/>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192" name="Straight Connector 191"/>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193" name="Straight Connector 192"/>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194" name="Straight Connector 193"/>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195" name="Straight Connector 194"/>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196" name="Straight Connector 195"/>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197"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198"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199"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200"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01"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02"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03" name="TextBox 202"/>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204"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205" name="Straight Connector 204"/>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206" name="Straight Connector 205"/>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207" name="Straight Connector 206"/>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208" name="Straight Connector 207"/>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209"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10"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11"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12"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213" name="Straight Connector 212"/>
          <p:cNvCxnSpPr/>
          <p:nvPr/>
        </p:nvCxnSpPr>
        <p:spPr>
          <a:xfrm flipH="1" flipV="1">
            <a:off x="6869870" y="2124480"/>
            <a:ext cx="562" cy="4032456"/>
          </a:xfrm>
          <a:prstGeom prst="line">
            <a:avLst/>
          </a:prstGeom>
          <a:noFill/>
          <a:ln w="9525" cap="flat" cmpd="sng" algn="ctr">
            <a:solidFill>
              <a:srgbClr val="6076B4">
                <a:shade val="95000"/>
                <a:satMod val="105000"/>
              </a:srgbClr>
            </a:solidFill>
            <a:prstDash val="dash"/>
          </a:ln>
          <a:effectLst/>
        </p:spPr>
      </p:cxnSp>
      <p:sp>
        <p:nvSpPr>
          <p:cNvPr id="214" name="TextBox 33"/>
          <p:cNvSpPr txBox="1">
            <a:spLocks noChangeArrowheads="1"/>
          </p:cNvSpPr>
          <p:nvPr/>
        </p:nvSpPr>
        <p:spPr bwMode="auto">
          <a:xfrm flipH="1">
            <a:off x="825988" y="4557797"/>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cxnSp>
        <p:nvCxnSpPr>
          <p:cNvPr id="215" name="Straight Connector 214"/>
          <p:cNvCxnSpPr/>
          <p:nvPr/>
        </p:nvCxnSpPr>
        <p:spPr bwMode="auto">
          <a:xfrm>
            <a:off x="1887024" y="4876800"/>
            <a:ext cx="3886199" cy="0"/>
          </a:xfrm>
          <a:prstGeom prst="line">
            <a:avLst/>
          </a:prstGeom>
          <a:noFill/>
          <a:ln w="28575" cap="flat" cmpd="sng" algn="ctr">
            <a:solidFill>
              <a:srgbClr val="6076B4">
                <a:shade val="95000"/>
                <a:satMod val="105000"/>
              </a:srgbClr>
            </a:solidFill>
            <a:prstDash val="solid"/>
          </a:ln>
          <a:effectLst/>
        </p:spPr>
      </p:cxnSp>
      <p:grpSp>
        <p:nvGrpSpPr>
          <p:cNvPr id="216" name="Group 215"/>
          <p:cNvGrpSpPr/>
          <p:nvPr/>
        </p:nvGrpSpPr>
        <p:grpSpPr>
          <a:xfrm>
            <a:off x="5778371" y="5791200"/>
            <a:ext cx="1645920" cy="228600"/>
            <a:chOff x="2513012" y="4767426"/>
            <a:chExt cx="2207646" cy="246705"/>
          </a:xfrm>
        </p:grpSpPr>
        <p:cxnSp>
          <p:nvCxnSpPr>
            <p:cNvPr id="217" name="Straight Connector 216"/>
            <p:cNvCxnSpPr/>
            <p:nvPr/>
          </p:nvCxnSpPr>
          <p:spPr bwMode="auto">
            <a:xfrm>
              <a:off x="4720658" y="4772830"/>
              <a:ext cx="0" cy="241301"/>
            </a:xfrm>
            <a:prstGeom prst="line">
              <a:avLst/>
            </a:prstGeom>
            <a:noFill/>
            <a:ln w="38100" cap="flat" cmpd="sng" algn="ctr">
              <a:solidFill>
                <a:srgbClr val="FF0000"/>
              </a:solidFill>
              <a:prstDash val="solid"/>
            </a:ln>
            <a:effectLst/>
          </p:spPr>
        </p:cxnSp>
        <p:cxnSp>
          <p:nvCxnSpPr>
            <p:cNvPr id="218" name="Straight Connector 217"/>
            <p:cNvCxnSpPr/>
            <p:nvPr/>
          </p:nvCxnSpPr>
          <p:spPr bwMode="auto">
            <a:xfrm flipV="1">
              <a:off x="2514600" y="4876800"/>
              <a:ext cx="2196385" cy="0"/>
            </a:xfrm>
            <a:prstGeom prst="line">
              <a:avLst/>
            </a:prstGeom>
            <a:noFill/>
            <a:ln w="38100" cap="flat" cmpd="sng" algn="ctr">
              <a:solidFill>
                <a:srgbClr val="FF0000"/>
              </a:solidFill>
              <a:prstDash val="solid"/>
              <a:headEnd type="triangle"/>
              <a:tailEnd type="triangle"/>
            </a:ln>
            <a:effectLst/>
          </p:spPr>
        </p:cxnSp>
        <p:cxnSp>
          <p:nvCxnSpPr>
            <p:cNvPr id="219" name="Straight Connector 218"/>
            <p:cNvCxnSpPr/>
            <p:nvPr/>
          </p:nvCxnSpPr>
          <p:spPr bwMode="auto">
            <a:xfrm>
              <a:off x="2513012" y="4767426"/>
              <a:ext cx="0" cy="241301"/>
            </a:xfrm>
            <a:prstGeom prst="line">
              <a:avLst/>
            </a:prstGeom>
            <a:noFill/>
            <a:ln w="38100" cap="flat" cmpd="sng" algn="ctr">
              <a:solidFill>
                <a:srgbClr val="FF0000"/>
              </a:solidFill>
              <a:prstDash val="solid"/>
            </a:ln>
            <a:effectLst/>
          </p:spPr>
        </p:cxnSp>
      </p:grpSp>
      <p:sp>
        <p:nvSpPr>
          <p:cNvPr id="220" name="TextBox 219"/>
          <p:cNvSpPr txBox="1"/>
          <p:nvPr/>
        </p:nvSpPr>
        <p:spPr>
          <a:xfrm>
            <a:off x="1204753" y="4692134"/>
            <a:ext cx="1462247"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高速传输</a:t>
            </a:r>
            <a:endParaRPr lang="en-US" altLang="zh-CN" dirty="0" smtClean="0">
              <a:latin typeface="+mj-ea"/>
              <a:ea typeface="+mj-ea"/>
              <a:cs typeface="Hiragino Sans GB W3"/>
            </a:endParaRPr>
          </a:p>
        </p:txBody>
      </p:sp>
      <p:sp>
        <p:nvSpPr>
          <p:cNvPr id="221" name="TextBox 220"/>
          <p:cNvSpPr txBox="1"/>
          <p:nvPr/>
        </p:nvSpPr>
        <p:spPr>
          <a:xfrm>
            <a:off x="5989320" y="5345668"/>
            <a:ext cx="109728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速率为</a:t>
            </a:r>
            <a:r>
              <a:rPr lang="en-US" altLang="zh-CN" dirty="0" smtClean="0">
                <a:latin typeface="+mj-ea"/>
                <a:ea typeface="+mj-ea"/>
                <a:cs typeface="Hiragino Sans GB W3"/>
              </a:rPr>
              <a:t>0</a:t>
            </a:r>
          </a:p>
        </p:txBody>
      </p:sp>
      <p:sp>
        <p:nvSpPr>
          <p:cNvPr id="222" name="TextBox 221"/>
          <p:cNvSpPr txBox="1"/>
          <p:nvPr/>
        </p:nvSpPr>
        <p:spPr>
          <a:xfrm>
            <a:off x="4635371" y="4825488"/>
            <a:ext cx="2286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可以低速传输以节能</a:t>
            </a:r>
            <a:endParaRPr lang="en-US" altLang="zh-CN" dirty="0" smtClean="0">
              <a:latin typeface="+mj-ea"/>
              <a:ea typeface="+mj-ea"/>
              <a:cs typeface="Hiragino Sans GB W3"/>
            </a:endParaRPr>
          </a:p>
        </p:txBody>
      </p:sp>
      <p:grpSp>
        <p:nvGrpSpPr>
          <p:cNvPr id="223" name="Group 222"/>
          <p:cNvGrpSpPr/>
          <p:nvPr/>
        </p:nvGrpSpPr>
        <p:grpSpPr>
          <a:xfrm>
            <a:off x="3352800" y="5791200"/>
            <a:ext cx="210312" cy="228600"/>
            <a:chOff x="2513012" y="4767426"/>
            <a:chExt cx="2207646" cy="246705"/>
          </a:xfrm>
        </p:grpSpPr>
        <p:cxnSp>
          <p:nvCxnSpPr>
            <p:cNvPr id="224" name="Straight Connector 223"/>
            <p:cNvCxnSpPr/>
            <p:nvPr/>
          </p:nvCxnSpPr>
          <p:spPr bwMode="auto">
            <a:xfrm>
              <a:off x="4720658" y="4772830"/>
              <a:ext cx="0" cy="241301"/>
            </a:xfrm>
            <a:prstGeom prst="line">
              <a:avLst/>
            </a:prstGeom>
            <a:noFill/>
            <a:ln w="38100" cap="flat" cmpd="sng" algn="ctr">
              <a:solidFill>
                <a:srgbClr val="FF0000"/>
              </a:solidFill>
              <a:prstDash val="solid"/>
            </a:ln>
            <a:effectLst/>
          </p:spPr>
        </p:cxnSp>
        <p:cxnSp>
          <p:nvCxnSpPr>
            <p:cNvPr id="225" name="Straight Connector 224"/>
            <p:cNvCxnSpPr/>
            <p:nvPr/>
          </p:nvCxnSpPr>
          <p:spPr bwMode="auto">
            <a:xfrm flipV="1">
              <a:off x="2514600" y="4876800"/>
              <a:ext cx="2196385" cy="0"/>
            </a:xfrm>
            <a:prstGeom prst="line">
              <a:avLst/>
            </a:prstGeom>
            <a:noFill/>
            <a:ln w="38100" cap="flat" cmpd="sng" algn="ctr">
              <a:solidFill>
                <a:srgbClr val="FF0000"/>
              </a:solidFill>
              <a:prstDash val="solid"/>
              <a:headEnd type="triangle"/>
              <a:tailEnd type="triangle"/>
            </a:ln>
            <a:effectLst/>
          </p:spPr>
        </p:cxnSp>
        <p:cxnSp>
          <p:nvCxnSpPr>
            <p:cNvPr id="226" name="Straight Connector 225"/>
            <p:cNvCxnSpPr/>
            <p:nvPr/>
          </p:nvCxnSpPr>
          <p:spPr bwMode="auto">
            <a:xfrm>
              <a:off x="2513012" y="4767426"/>
              <a:ext cx="0" cy="241301"/>
            </a:xfrm>
            <a:prstGeom prst="line">
              <a:avLst/>
            </a:prstGeom>
            <a:noFill/>
            <a:ln w="38100" cap="flat" cmpd="sng" algn="ctr">
              <a:solidFill>
                <a:srgbClr val="FF0000"/>
              </a:solidFill>
              <a:prstDash val="solid"/>
            </a:ln>
            <a:effectLst/>
          </p:spPr>
        </p:cxnSp>
      </p:grpSp>
      <p:sp>
        <p:nvSpPr>
          <p:cNvPr id="227" name="TextBox 226"/>
          <p:cNvSpPr txBox="1"/>
          <p:nvPr/>
        </p:nvSpPr>
        <p:spPr>
          <a:xfrm>
            <a:off x="2895600" y="5334000"/>
            <a:ext cx="109728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速率为</a:t>
            </a:r>
            <a:r>
              <a:rPr lang="en-US" altLang="zh-CN" dirty="0" smtClean="0">
                <a:latin typeface="+mj-ea"/>
                <a:ea typeface="+mj-ea"/>
                <a:cs typeface="Hiragino Sans GB W3"/>
              </a:rPr>
              <a:t>0</a:t>
            </a:r>
          </a:p>
        </p:txBody>
      </p:sp>
    </p:spTree>
    <p:extLst>
      <p:ext uri="{BB962C8B-B14F-4D97-AF65-F5344CB8AC3E}">
        <p14:creationId xmlns:p14="http://schemas.microsoft.com/office/powerpoint/2010/main" val="17900113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7"/>
                                        </p:tgtEl>
                                        <p:attrNameLst>
                                          <p:attrName>style.visibility</p:attrName>
                                        </p:attrNameLst>
                                      </p:cBhvr>
                                      <p:to>
                                        <p:strVal val="visible"/>
                                      </p:to>
                                    </p:set>
                                  </p:childTnLst>
                                </p:cTn>
                              </p:par>
                              <p:par>
                                <p:cTn id="9" presetID="10" presetClass="entr" presetSubtype="0" fill="hold" nodeType="withEffect">
                                  <p:stCondLst>
                                    <p:cond delay="0"/>
                                  </p:stCondLst>
                                  <p:childTnLst>
                                    <p:set>
                                      <p:cBhvr>
                                        <p:cTn id="10" dur="1" fill="hold">
                                          <p:stCondLst>
                                            <p:cond delay="0"/>
                                          </p:stCondLst>
                                        </p:cTn>
                                        <p:tgtEl>
                                          <p:spTgt spid="223"/>
                                        </p:tgtEl>
                                        <p:attrNameLst>
                                          <p:attrName>style.visibility</p:attrName>
                                        </p:attrNameLst>
                                      </p:cBhvr>
                                      <p:to>
                                        <p:strVal val="visible"/>
                                      </p:to>
                                    </p:set>
                                    <p:animEffect transition="in" filter="fade">
                                      <p:cBhvr>
                                        <p:cTn id="11" dur="500"/>
                                        <p:tgtEl>
                                          <p:spTgt spid="223"/>
                                        </p:tgtEl>
                                      </p:cBhvr>
                                    </p:animEffect>
                                  </p:childTnLst>
                                </p:cTn>
                              </p:par>
                              <p:par>
                                <p:cTn id="12" presetID="10" presetClass="entr" presetSubtype="0" fill="hold" nodeType="withEffect">
                                  <p:stCondLst>
                                    <p:cond delay="0"/>
                                  </p:stCondLst>
                                  <p:childTnLst>
                                    <p:set>
                                      <p:cBhvr>
                                        <p:cTn id="13" dur="1" fill="hold">
                                          <p:stCondLst>
                                            <p:cond delay="0"/>
                                          </p:stCondLst>
                                        </p:cTn>
                                        <p:tgtEl>
                                          <p:spTgt spid="216"/>
                                        </p:tgtEl>
                                        <p:attrNameLst>
                                          <p:attrName>style.visibility</p:attrName>
                                        </p:attrNameLst>
                                      </p:cBhvr>
                                      <p:to>
                                        <p:strVal val="visible"/>
                                      </p:to>
                                    </p:set>
                                    <p:animEffect transition="in" filter="fade">
                                      <p:cBhvr>
                                        <p:cTn id="14" dur="500"/>
                                        <p:tgtEl>
                                          <p:spTgt spid="216"/>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p:bldP spid="222" grpId="0" animBg="1"/>
      <p:bldP spid="22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a:t>
            </a:fld>
            <a:endParaRPr lang="zh-CN" altLang="en-US" dirty="0"/>
          </a:p>
        </p:txBody>
      </p:sp>
      <p:sp>
        <p:nvSpPr>
          <p:cNvPr id="1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latin typeface="微软雅黑" pitchFamily="34" charset="-122"/>
                <a:ea typeface="微软雅黑" pitchFamily="34" charset="-122"/>
              </a:rPr>
              <a:t> 研究目标</a:t>
            </a:r>
            <a:endParaRPr lang="zh-CN" altLang="en-US" sz="2800" dirty="0" smtClean="0">
              <a:solidFill>
                <a:prstClr val="black"/>
              </a:solidFill>
              <a:ea typeface="微软雅黑" pitchFamily="34" charset="-122"/>
            </a:endParaRPr>
          </a:p>
        </p:txBody>
      </p:sp>
      <p:sp>
        <p:nvSpPr>
          <p:cNvPr id="1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latin typeface="Arial" pitchFamily="34" charset="0"/>
                <a:ea typeface="微软雅黑" pitchFamily="34" charset="-122"/>
                <a:cs typeface="Arial" pitchFamily="34" charset="0"/>
              </a:rPr>
              <a:t> 研究成果</a:t>
            </a:r>
            <a:endParaRPr lang="zh-CN" altLang="en-US" sz="2800" dirty="0">
              <a:solidFill>
                <a:prstClr val="black"/>
              </a:solidFill>
              <a:latin typeface="Arial" pitchFamily="34" charset="0"/>
              <a:ea typeface="微软雅黑" pitchFamily="34" charset="-122"/>
              <a:cs typeface="Arial" pitchFamily="34" charset="0"/>
            </a:endParaRPr>
          </a:p>
        </p:txBody>
      </p:sp>
      <p:sp>
        <p:nvSpPr>
          <p:cNvPr id="18" name="Line 10"/>
          <p:cNvSpPr>
            <a:spLocks noChangeShapeType="1"/>
          </p:cNvSpPr>
          <p:nvPr/>
        </p:nvSpPr>
        <p:spPr bwMode="auto">
          <a:xfrm>
            <a:off x="1128713" y="2492375"/>
            <a:ext cx="5665787" cy="0"/>
          </a:xfrm>
          <a:prstGeom prst="line">
            <a:avLst/>
          </a:prstGeom>
          <a:noFill/>
          <a:ln w="9525">
            <a:solidFill>
              <a:srgbClr val="31859C"/>
            </a:solidFill>
            <a:round/>
            <a:headEnd/>
            <a:tailEnd/>
          </a:ln>
          <a:extLst/>
        </p:spPr>
        <p:txBody>
          <a:bodyPr/>
          <a:lstStyle/>
          <a:p>
            <a:pPr fontAlgn="base">
              <a:spcBef>
                <a:spcPct val="0"/>
              </a:spcBef>
              <a:spcAft>
                <a:spcPct val="0"/>
              </a:spcAft>
              <a:defRPr/>
            </a:pPr>
            <a:endParaRPr lang="zh-CN" altLang="en-US" b="1">
              <a:ln>
                <a:solidFill>
                  <a:srgbClr val="003399"/>
                </a:solidFill>
              </a:ln>
              <a:solidFill>
                <a:prstClr val="black"/>
              </a:solidFill>
              <a:latin typeface="Arial" charset="0"/>
              <a:ea typeface="微软雅黑" pitchFamily="34" charset="-122"/>
            </a:endParaRPr>
          </a:p>
        </p:txBody>
      </p:sp>
      <p:sp>
        <p:nvSpPr>
          <p:cNvPr id="19" name="Line 11"/>
          <p:cNvSpPr>
            <a:spLocks noChangeShapeType="1"/>
          </p:cNvSpPr>
          <p:nvPr/>
        </p:nvSpPr>
        <p:spPr bwMode="auto">
          <a:xfrm>
            <a:off x="1128713" y="3223013"/>
            <a:ext cx="5665787" cy="0"/>
          </a:xfrm>
          <a:prstGeom prst="line">
            <a:avLst/>
          </a:prstGeom>
          <a:noFill/>
          <a:ln w="9525">
            <a:solidFill>
              <a:srgbClr val="31859C"/>
            </a:solidFill>
            <a:round/>
            <a:headEnd/>
            <a:tailEnd/>
          </a:ln>
          <a:extLst/>
        </p:spPr>
        <p:txBody>
          <a:bodyPr/>
          <a:lstStyle/>
          <a:p>
            <a:pPr fontAlgn="base">
              <a:spcBef>
                <a:spcPct val="0"/>
              </a:spcBef>
              <a:spcAft>
                <a:spcPct val="0"/>
              </a:spcAft>
              <a:defRPr/>
            </a:pPr>
            <a:endParaRPr lang="zh-CN" altLang="en-US" b="1">
              <a:ln>
                <a:solidFill>
                  <a:srgbClr val="003399"/>
                </a:solidFill>
              </a:ln>
              <a:solidFill>
                <a:prstClr val="black"/>
              </a:solidFill>
              <a:latin typeface="Arial" charset="0"/>
              <a:ea typeface="微软雅黑" pitchFamily="34" charset="-122"/>
            </a:endParaRPr>
          </a:p>
        </p:txBody>
      </p:sp>
      <p:sp>
        <p:nvSpPr>
          <p:cNvPr id="20" name="Line 12"/>
          <p:cNvSpPr>
            <a:spLocks noChangeShapeType="1"/>
          </p:cNvSpPr>
          <p:nvPr/>
        </p:nvSpPr>
        <p:spPr bwMode="auto">
          <a:xfrm>
            <a:off x="1128713" y="3953651"/>
            <a:ext cx="5665787" cy="0"/>
          </a:xfrm>
          <a:prstGeom prst="line">
            <a:avLst/>
          </a:prstGeom>
          <a:noFill/>
          <a:ln w="9525">
            <a:solidFill>
              <a:srgbClr val="31859C"/>
            </a:solidFill>
            <a:round/>
            <a:headEnd/>
            <a:tailEnd/>
          </a:ln>
          <a:extLst/>
        </p:spPr>
        <p:txBody>
          <a:bodyPr/>
          <a:lstStyle/>
          <a:p>
            <a:pPr fontAlgn="base">
              <a:spcBef>
                <a:spcPct val="0"/>
              </a:spcBef>
              <a:spcAft>
                <a:spcPct val="0"/>
              </a:spcAft>
              <a:defRPr/>
            </a:pPr>
            <a:endParaRPr lang="zh-CN" altLang="en-US" b="1">
              <a:ln>
                <a:solidFill>
                  <a:srgbClr val="003399"/>
                </a:solidFill>
              </a:ln>
              <a:solidFill>
                <a:prstClr val="black"/>
              </a:solidFill>
              <a:latin typeface="Arial" charset="0"/>
              <a:ea typeface="微软雅黑" pitchFamily="34" charset="-122"/>
            </a:endParaRPr>
          </a:p>
        </p:txBody>
      </p:sp>
      <p:sp>
        <p:nvSpPr>
          <p:cNvPr id="2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ea typeface="微软雅黑" pitchFamily="34" charset="-122"/>
              </a:rPr>
              <a:t> 研究背景</a:t>
            </a:r>
          </a:p>
        </p:txBody>
      </p:sp>
      <p:sp>
        <p:nvSpPr>
          <p:cNvPr id="2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ea typeface="微软雅黑" pitchFamily="34" charset="-122"/>
              </a:rPr>
              <a:t> 原型系统</a:t>
            </a:r>
          </a:p>
        </p:txBody>
      </p:sp>
      <p:sp>
        <p:nvSpPr>
          <p:cNvPr id="23" name="Line 12"/>
          <p:cNvSpPr>
            <a:spLocks noChangeShapeType="1"/>
          </p:cNvSpPr>
          <p:nvPr/>
        </p:nvSpPr>
        <p:spPr bwMode="auto">
          <a:xfrm>
            <a:off x="1128713" y="4684289"/>
            <a:ext cx="5665787" cy="0"/>
          </a:xfrm>
          <a:prstGeom prst="line">
            <a:avLst/>
          </a:prstGeom>
          <a:noFill/>
          <a:ln w="9525">
            <a:solidFill>
              <a:srgbClr val="31859C"/>
            </a:solidFill>
            <a:round/>
            <a:headEnd/>
            <a:tailEnd/>
          </a:ln>
          <a:extLst/>
        </p:spPr>
        <p:txBody>
          <a:bodyPr/>
          <a:lstStyle/>
          <a:p>
            <a:pPr fontAlgn="base">
              <a:spcBef>
                <a:spcPct val="0"/>
              </a:spcBef>
              <a:spcAft>
                <a:spcPct val="0"/>
              </a:spcAft>
              <a:defRPr/>
            </a:pPr>
            <a:endParaRPr lang="zh-CN" altLang="en-US" b="1">
              <a:ln>
                <a:solidFill>
                  <a:srgbClr val="003399"/>
                </a:solidFill>
              </a:ln>
              <a:solidFill>
                <a:prstClr val="black"/>
              </a:solidFill>
              <a:latin typeface="Arial" charset="0"/>
              <a:ea typeface="微软雅黑" pitchFamily="34" charset="-122"/>
            </a:endParaRPr>
          </a:p>
        </p:txBody>
      </p:sp>
      <p:sp>
        <p:nvSpPr>
          <p:cNvPr id="2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ea typeface="微软雅黑" pitchFamily="34" charset="-122"/>
              </a:rPr>
              <a:t> 总结展望</a:t>
            </a:r>
          </a:p>
        </p:txBody>
      </p:sp>
      <p:sp>
        <p:nvSpPr>
          <p:cNvPr id="25" name="Line 12"/>
          <p:cNvSpPr>
            <a:spLocks noChangeShapeType="1"/>
          </p:cNvSpPr>
          <p:nvPr/>
        </p:nvSpPr>
        <p:spPr bwMode="auto">
          <a:xfrm>
            <a:off x="1128713" y="5414926"/>
            <a:ext cx="5665787" cy="0"/>
          </a:xfrm>
          <a:prstGeom prst="line">
            <a:avLst/>
          </a:prstGeom>
          <a:noFill/>
          <a:ln w="9525">
            <a:solidFill>
              <a:srgbClr val="31859C"/>
            </a:solidFill>
            <a:round/>
            <a:headEnd/>
            <a:tailEnd/>
          </a:ln>
          <a:extLst/>
        </p:spPr>
        <p:txBody>
          <a:bodyPr/>
          <a:lstStyle/>
          <a:p>
            <a:pPr fontAlgn="base">
              <a:spcBef>
                <a:spcPct val="0"/>
              </a:spcBef>
              <a:spcAft>
                <a:spcPct val="0"/>
              </a:spcAft>
              <a:defRPr/>
            </a:pPr>
            <a:endParaRPr lang="zh-CN" altLang="en-US" b="1">
              <a:ln>
                <a:solidFill>
                  <a:srgbClr val="003399"/>
                </a:solidFill>
              </a:ln>
              <a:solidFill>
                <a:prstClr val="black"/>
              </a:solidFill>
              <a:latin typeface="Arial" charset="0"/>
              <a:ea typeface="微软雅黑" pitchFamily="34" charset="-122"/>
            </a:endParaRPr>
          </a:p>
        </p:txBody>
      </p:sp>
    </p:spTree>
    <p:extLst>
      <p:ext uri="{BB962C8B-B14F-4D97-AF65-F5344CB8AC3E}">
        <p14:creationId xmlns:p14="http://schemas.microsoft.com/office/powerpoint/2010/main" val="4050569313"/>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zh-CN" altLang="en-US" dirty="0"/>
          </a:p>
        </p:txBody>
      </p:sp>
      <p:sp>
        <p:nvSpPr>
          <p:cNvPr id="3" name="Content Placeholder 2"/>
          <p:cNvSpPr>
            <a:spLocks noGrp="1"/>
          </p:cNvSpPr>
          <p:nvPr>
            <p:ph idx="1"/>
          </p:nvPr>
        </p:nvSpPr>
        <p:spPr/>
        <p:txBody>
          <a:bodyPr/>
          <a:lstStyle/>
          <a:p>
            <a:r>
              <a:rPr lang="zh-CN" altLang="en-US" dirty="0" smtClean="0"/>
              <a:t>低传输速率可以节能，但会导致延迟不满足</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20</a:t>
            </a:fld>
            <a:endParaRPr lang="zh-CN" altLang="en-US" dirty="0"/>
          </a:p>
        </p:txBody>
      </p:sp>
      <p:sp>
        <p:nvSpPr>
          <p:cNvPr id="6" name="Rectangle 5"/>
          <p:cNvSpPr/>
          <p:nvPr/>
        </p:nvSpPr>
        <p:spPr>
          <a:xfrm>
            <a:off x="3718560" y="5501088"/>
            <a:ext cx="1463040" cy="638881"/>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p:cNvSpPr/>
          <p:nvPr/>
        </p:nvSpPr>
        <p:spPr>
          <a:xfrm>
            <a:off x="5181799" y="5505715"/>
            <a:ext cx="3657600" cy="640080"/>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p:cNvSpPr/>
          <p:nvPr/>
        </p:nvSpPr>
        <p:spPr>
          <a:xfrm>
            <a:off x="8839200" y="5503245"/>
            <a:ext cx="182880" cy="640080"/>
          </a:xfrm>
          <a:prstGeom prst="rect">
            <a:avLst/>
          </a:prstGeom>
          <a:solidFill>
            <a:srgbClr val="5DE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1884263" y="5520707"/>
            <a:ext cx="1828800" cy="640080"/>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0" name="Group 9"/>
          <p:cNvGrpSpPr/>
          <p:nvPr/>
        </p:nvGrpSpPr>
        <p:grpSpPr>
          <a:xfrm>
            <a:off x="621128" y="4710197"/>
            <a:ext cx="7162800" cy="1843003"/>
            <a:chOff x="709540" y="4495800"/>
            <a:chExt cx="7162800" cy="1843003"/>
          </a:xfrm>
        </p:grpSpPr>
        <p:grpSp>
          <p:nvGrpSpPr>
            <p:cNvPr id="11" name="Group 10"/>
            <p:cNvGrpSpPr/>
            <p:nvPr/>
          </p:nvGrpSpPr>
          <p:grpSpPr>
            <a:xfrm>
              <a:off x="709540" y="5867400"/>
              <a:ext cx="7162800" cy="471403"/>
              <a:chOff x="685800" y="4953000"/>
              <a:chExt cx="7162800" cy="471403"/>
            </a:xfrm>
          </p:grpSpPr>
          <p:cxnSp>
            <p:nvCxnSpPr>
              <p:cNvPr id="13" name="Straight Arrow Connector 12"/>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14"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15"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16" name="Straight Connector 15"/>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17" name="Straight Connector 16"/>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18" name="Straight Connector 17"/>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19" name="Straight Connector 18"/>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20" name="Straight Connector 19"/>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21" name="Straight Connector 20"/>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22" name="Straight Connector 21"/>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23" name="Straight Connector 22"/>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24" name="Straight Connector 23"/>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25"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26"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27"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28"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9"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0"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1" name="TextBox 30"/>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32"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33" name="Straight Connector 32"/>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34" name="Straight Connector 33"/>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35" name="Straight Connector 34"/>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36" name="Straight Connector 35"/>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37"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8"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9" name="TextBox 38"/>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40" name="TextBox 39"/>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12" name="Straight Arrow Connector 11"/>
            <p:cNvCxnSpPr/>
            <p:nvPr/>
          </p:nvCxnSpPr>
          <p:spPr bwMode="auto">
            <a:xfrm flipV="1">
              <a:off x="873810" y="4495800"/>
              <a:ext cx="0" cy="1444752"/>
            </a:xfrm>
            <a:prstGeom prst="straightConnector1">
              <a:avLst/>
            </a:prstGeom>
            <a:noFill/>
            <a:ln w="28575" cap="flat" cmpd="sng" algn="ctr">
              <a:solidFill>
                <a:srgbClr val="6076B4">
                  <a:shade val="95000"/>
                  <a:satMod val="105000"/>
                </a:srgbClr>
              </a:solidFill>
              <a:prstDash val="solid"/>
              <a:tailEnd type="arrow"/>
            </a:ln>
            <a:effectLst/>
          </p:spPr>
        </p:cxnSp>
      </p:grpSp>
      <p:cxnSp>
        <p:nvCxnSpPr>
          <p:cNvPr id="41" name="Straight Connector 40"/>
          <p:cNvCxnSpPr/>
          <p:nvPr/>
        </p:nvCxnSpPr>
        <p:spPr>
          <a:xfrm flipH="1" flipV="1">
            <a:off x="4121900" y="1981200"/>
            <a:ext cx="0" cy="4068106"/>
          </a:xfrm>
          <a:prstGeom prst="line">
            <a:avLst/>
          </a:prstGeom>
          <a:noFill/>
          <a:ln w="9525" cap="flat" cmpd="sng" algn="ctr">
            <a:solidFill>
              <a:srgbClr val="6076B4">
                <a:shade val="95000"/>
                <a:satMod val="105000"/>
              </a:srgbClr>
            </a:solidFill>
            <a:prstDash val="dash"/>
          </a:ln>
          <a:effectLst/>
        </p:spPr>
      </p:cxnSp>
      <p:cxnSp>
        <p:nvCxnSpPr>
          <p:cNvPr id="42" name="Straight Connector 41"/>
          <p:cNvCxnSpPr/>
          <p:nvPr/>
        </p:nvCxnSpPr>
        <p:spPr>
          <a:xfrm flipV="1">
            <a:off x="5764295" y="2867194"/>
            <a:ext cx="0" cy="3200400"/>
          </a:xfrm>
          <a:prstGeom prst="line">
            <a:avLst/>
          </a:prstGeom>
          <a:noFill/>
          <a:ln w="9525" cap="flat" cmpd="sng" algn="ctr">
            <a:solidFill>
              <a:srgbClr val="6076B4">
                <a:shade val="95000"/>
                <a:satMod val="105000"/>
              </a:srgbClr>
            </a:solidFill>
            <a:prstDash val="dash"/>
          </a:ln>
          <a:effectLst/>
        </p:spPr>
      </p:cxnSp>
      <p:cxnSp>
        <p:nvCxnSpPr>
          <p:cNvPr id="43" name="Straight Connector 42"/>
          <p:cNvCxnSpPr/>
          <p:nvPr/>
        </p:nvCxnSpPr>
        <p:spPr>
          <a:xfrm flipV="1">
            <a:off x="7423687" y="2819400"/>
            <a:ext cx="0" cy="3251241"/>
          </a:xfrm>
          <a:prstGeom prst="line">
            <a:avLst/>
          </a:prstGeom>
          <a:noFill/>
          <a:ln w="9525" cap="flat" cmpd="sng" algn="ctr">
            <a:solidFill>
              <a:srgbClr val="6076B4">
                <a:shade val="95000"/>
                <a:satMod val="105000"/>
              </a:srgbClr>
            </a:solidFill>
            <a:prstDash val="dash"/>
          </a:ln>
          <a:effectLst/>
        </p:spPr>
      </p:cxnSp>
      <p:cxnSp>
        <p:nvCxnSpPr>
          <p:cNvPr id="44" name="Straight Connector 43"/>
          <p:cNvCxnSpPr/>
          <p:nvPr/>
        </p:nvCxnSpPr>
        <p:spPr>
          <a:xfrm flipH="1" flipV="1">
            <a:off x="1881260" y="1981200"/>
            <a:ext cx="11528" cy="4086395"/>
          </a:xfrm>
          <a:prstGeom prst="line">
            <a:avLst/>
          </a:prstGeom>
          <a:noFill/>
          <a:ln w="9525" cap="flat" cmpd="sng" algn="ctr">
            <a:solidFill>
              <a:srgbClr val="6076B4">
                <a:shade val="95000"/>
                <a:satMod val="105000"/>
              </a:srgbClr>
            </a:solidFill>
            <a:prstDash val="dash"/>
          </a:ln>
          <a:effectLst/>
        </p:spPr>
      </p:cxnSp>
      <p:cxnSp>
        <p:nvCxnSpPr>
          <p:cNvPr id="45" name="Straight Connector 44"/>
          <p:cNvCxnSpPr/>
          <p:nvPr/>
        </p:nvCxnSpPr>
        <p:spPr>
          <a:xfrm flipV="1">
            <a:off x="2449929" y="2184951"/>
            <a:ext cx="0" cy="3882643"/>
          </a:xfrm>
          <a:prstGeom prst="line">
            <a:avLst/>
          </a:prstGeom>
          <a:noFill/>
          <a:ln w="9525" cap="flat" cmpd="sng" algn="ctr">
            <a:solidFill>
              <a:srgbClr val="6076B4">
                <a:shade val="95000"/>
                <a:satMod val="105000"/>
              </a:srgbClr>
            </a:solidFill>
            <a:prstDash val="dash"/>
          </a:ln>
          <a:effectLst/>
        </p:spPr>
      </p:cxnSp>
      <p:cxnSp>
        <p:nvCxnSpPr>
          <p:cNvPr id="46" name="Straight Connector 45"/>
          <p:cNvCxnSpPr/>
          <p:nvPr/>
        </p:nvCxnSpPr>
        <p:spPr>
          <a:xfrm flipV="1">
            <a:off x="3549743" y="2867193"/>
            <a:ext cx="0" cy="3200400"/>
          </a:xfrm>
          <a:prstGeom prst="line">
            <a:avLst/>
          </a:prstGeom>
          <a:noFill/>
          <a:ln w="9525" cap="flat" cmpd="sng" algn="ctr">
            <a:solidFill>
              <a:srgbClr val="6076B4">
                <a:shade val="95000"/>
                <a:satMod val="105000"/>
              </a:srgbClr>
            </a:solidFill>
            <a:prstDash val="dash"/>
          </a:ln>
          <a:effectLst/>
        </p:spPr>
      </p:cxnSp>
      <p:cxnSp>
        <p:nvCxnSpPr>
          <p:cNvPr id="47" name="Straight Connector 46"/>
          <p:cNvCxnSpPr/>
          <p:nvPr/>
        </p:nvCxnSpPr>
        <p:spPr>
          <a:xfrm flipH="1" flipV="1">
            <a:off x="4654700" y="2057400"/>
            <a:ext cx="0" cy="3998235"/>
          </a:xfrm>
          <a:prstGeom prst="line">
            <a:avLst/>
          </a:prstGeom>
          <a:noFill/>
          <a:ln w="9525" cap="flat" cmpd="sng" algn="ctr">
            <a:solidFill>
              <a:srgbClr val="6076B4">
                <a:shade val="95000"/>
                <a:satMod val="105000"/>
              </a:srgbClr>
            </a:solidFill>
            <a:prstDash val="dash"/>
          </a:ln>
          <a:effectLst/>
        </p:spPr>
      </p:cxnSp>
      <p:grpSp>
        <p:nvGrpSpPr>
          <p:cNvPr id="48" name="Group 120"/>
          <p:cNvGrpSpPr>
            <a:grpSpLocks/>
          </p:cNvGrpSpPr>
          <p:nvPr/>
        </p:nvGrpSpPr>
        <p:grpSpPr bwMode="auto">
          <a:xfrm>
            <a:off x="1688270" y="2051264"/>
            <a:ext cx="2578931" cy="698725"/>
            <a:chOff x="670480" y="1566504"/>
            <a:chExt cx="1876562" cy="699084"/>
          </a:xfrm>
        </p:grpSpPr>
        <p:sp>
          <p:nvSpPr>
            <p:cNvPr id="49" name="Cube 48"/>
            <p:cNvSpPr/>
            <p:nvPr/>
          </p:nvSpPr>
          <p:spPr bwMode="auto">
            <a:xfrm>
              <a:off x="670480" y="1827213"/>
              <a:ext cx="831705" cy="438375"/>
            </a:xfrm>
            <a:prstGeom prst="cube">
              <a:avLst>
                <a:gd name="adj" fmla="val 27108"/>
              </a:avLst>
            </a:prstGeom>
            <a:solidFill>
              <a:schemeClr val="tx2">
                <a:lumMod val="20000"/>
                <a:lumOff val="8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50" name="Group 122"/>
            <p:cNvGrpSpPr>
              <a:grpSpLocks/>
            </p:cNvGrpSpPr>
            <p:nvPr/>
          </p:nvGrpSpPr>
          <p:grpSpPr bwMode="auto">
            <a:xfrm>
              <a:off x="798153" y="1566504"/>
              <a:ext cx="1637994" cy="262071"/>
              <a:chOff x="773769" y="2352407"/>
              <a:chExt cx="1637994" cy="262071"/>
            </a:xfrm>
          </p:grpSpPr>
          <p:cxnSp>
            <p:nvCxnSpPr>
              <p:cNvPr id="52" name="Straight Connector 51"/>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53" name="Straight Connector 52"/>
              <p:cNvCxnSpPr/>
              <p:nvPr/>
            </p:nvCxnSpPr>
            <p:spPr>
              <a:xfrm>
                <a:off x="775357" y="2473119"/>
                <a:ext cx="1636406" cy="1900"/>
              </a:xfrm>
              <a:prstGeom prst="line">
                <a:avLst/>
              </a:prstGeom>
              <a:noFill/>
              <a:ln w="28575" cap="flat" cmpd="sng" algn="ctr">
                <a:solidFill>
                  <a:srgbClr val="6076B4">
                    <a:shade val="95000"/>
                    <a:satMod val="105000"/>
                  </a:srgbClr>
                </a:solidFill>
                <a:prstDash val="solid"/>
              </a:ln>
              <a:effectLst/>
            </p:spPr>
          </p:cxnSp>
          <p:cxnSp>
            <p:nvCxnSpPr>
              <p:cNvPr id="54" name="Straight Connector 53"/>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51"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截止时间</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55" name="Group 120"/>
          <p:cNvGrpSpPr>
            <a:grpSpLocks/>
          </p:cNvGrpSpPr>
          <p:nvPr/>
        </p:nvGrpSpPr>
        <p:grpSpPr bwMode="auto">
          <a:xfrm>
            <a:off x="3429000" y="3360509"/>
            <a:ext cx="3405260" cy="678091"/>
            <a:chOff x="670480" y="1587151"/>
            <a:chExt cx="3405811" cy="678437"/>
          </a:xfrm>
        </p:grpSpPr>
        <p:sp>
          <p:nvSpPr>
            <p:cNvPr id="56" name="Cube 55"/>
            <p:cNvSpPr/>
            <p:nvPr/>
          </p:nvSpPr>
          <p:spPr bwMode="auto">
            <a:xfrm>
              <a:off x="670480" y="1827213"/>
              <a:ext cx="2286371" cy="438375"/>
            </a:xfrm>
            <a:prstGeom prst="cube">
              <a:avLst>
                <a:gd name="adj" fmla="val 27108"/>
              </a:avLst>
            </a:prstGeom>
            <a:solidFill>
              <a:schemeClr val="accent3">
                <a:lumMod val="40000"/>
                <a:lumOff val="6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57" name="Group 122"/>
            <p:cNvGrpSpPr>
              <a:grpSpLocks/>
            </p:cNvGrpSpPr>
            <p:nvPr/>
          </p:nvGrpSpPr>
          <p:grpSpPr bwMode="auto">
            <a:xfrm>
              <a:off x="798153" y="1587151"/>
              <a:ext cx="2208003" cy="246831"/>
              <a:chOff x="773769" y="2373054"/>
              <a:chExt cx="2208003" cy="246831"/>
            </a:xfrm>
          </p:grpSpPr>
          <p:cxnSp>
            <p:nvCxnSpPr>
              <p:cNvPr id="59" name="Straight Connector 58"/>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60" name="Straight Connector 59"/>
              <p:cNvCxnSpPr/>
              <p:nvPr/>
            </p:nvCxnSpPr>
            <p:spPr>
              <a:xfrm flipV="1">
                <a:off x="775357" y="2482484"/>
                <a:ext cx="2196740" cy="0"/>
              </a:xfrm>
              <a:prstGeom prst="line">
                <a:avLst/>
              </a:prstGeom>
              <a:noFill/>
              <a:ln w="28575" cap="flat" cmpd="sng" algn="ctr">
                <a:solidFill>
                  <a:srgbClr val="6076B4">
                    <a:shade val="95000"/>
                    <a:satMod val="105000"/>
                  </a:srgbClr>
                </a:solidFill>
                <a:prstDash val="solid"/>
              </a:ln>
              <a:effectLst/>
            </p:spPr>
          </p:cxnSp>
          <p:cxnSp>
            <p:nvCxnSpPr>
              <p:cNvPr id="61" name="Straight Connector 60"/>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58" name="TextBox 123"/>
            <p:cNvSpPr txBox="1">
              <a:spLocks noChangeArrowheads="1"/>
            </p:cNvSpPr>
            <p:nvPr/>
          </p:nvSpPr>
          <p:spPr bwMode="auto">
            <a:xfrm>
              <a:off x="3033090" y="1760699"/>
              <a:ext cx="1043201" cy="277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62" name="Group 120"/>
          <p:cNvGrpSpPr>
            <a:grpSpLocks/>
          </p:cNvGrpSpPr>
          <p:nvPr/>
        </p:nvGrpSpPr>
        <p:grpSpPr bwMode="auto">
          <a:xfrm>
            <a:off x="2319152" y="2859613"/>
            <a:ext cx="5353308" cy="698725"/>
            <a:chOff x="670480" y="1566504"/>
            <a:chExt cx="5354143" cy="699084"/>
          </a:xfrm>
        </p:grpSpPr>
        <p:sp>
          <p:nvSpPr>
            <p:cNvPr id="63" name="Cube 62"/>
            <p:cNvSpPr/>
            <p:nvPr/>
          </p:nvSpPr>
          <p:spPr bwMode="auto">
            <a:xfrm>
              <a:off x="670480" y="1827213"/>
              <a:ext cx="914543" cy="438375"/>
            </a:xfrm>
            <a:prstGeom prst="cube">
              <a:avLst>
                <a:gd name="adj" fmla="val 27108"/>
              </a:avLst>
            </a:prstGeom>
            <a:solidFill>
              <a:schemeClr val="accent2">
                <a:lumMod val="20000"/>
                <a:lumOff val="8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64" name="Group 122"/>
            <p:cNvGrpSpPr>
              <a:grpSpLocks/>
            </p:cNvGrpSpPr>
            <p:nvPr/>
          </p:nvGrpSpPr>
          <p:grpSpPr bwMode="auto">
            <a:xfrm>
              <a:off x="798153" y="1566504"/>
              <a:ext cx="4971408" cy="262071"/>
              <a:chOff x="773769" y="2352407"/>
              <a:chExt cx="4971408" cy="262071"/>
            </a:xfrm>
          </p:grpSpPr>
          <p:cxnSp>
            <p:nvCxnSpPr>
              <p:cNvPr id="66" name="Straight Connector 65"/>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67" name="Straight Connector 66"/>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68" name="Straight Connector 67"/>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65" name="TextBox 123"/>
            <p:cNvSpPr txBox="1">
              <a:spLocks noChangeArrowheads="1"/>
            </p:cNvSpPr>
            <p:nvPr/>
          </p:nvSpPr>
          <p:spPr bwMode="auto">
            <a:xfrm>
              <a:off x="5057612" y="1718982"/>
              <a:ext cx="967011"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69" name="Group 120"/>
          <p:cNvGrpSpPr>
            <a:grpSpLocks/>
          </p:cNvGrpSpPr>
          <p:nvPr/>
        </p:nvGrpSpPr>
        <p:grpSpPr bwMode="auto">
          <a:xfrm>
            <a:off x="4525479" y="2053704"/>
            <a:ext cx="2706908" cy="696273"/>
            <a:chOff x="670481" y="1568953"/>
            <a:chExt cx="2707343" cy="696635"/>
          </a:xfrm>
        </p:grpSpPr>
        <p:sp>
          <p:nvSpPr>
            <p:cNvPr id="70" name="Cube 69"/>
            <p:cNvSpPr/>
            <p:nvPr/>
          </p:nvSpPr>
          <p:spPr bwMode="auto">
            <a:xfrm>
              <a:off x="670481" y="1827213"/>
              <a:ext cx="800229" cy="438375"/>
            </a:xfrm>
            <a:prstGeom prst="cube">
              <a:avLst>
                <a:gd name="adj" fmla="val 27108"/>
              </a:avLst>
            </a:prstGeom>
            <a:solidFill>
              <a:srgbClr val="5DE6F9"/>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71" name="Group 122"/>
            <p:cNvGrpSpPr>
              <a:grpSpLocks/>
            </p:cNvGrpSpPr>
            <p:nvPr/>
          </p:nvGrpSpPr>
          <p:grpSpPr bwMode="auto">
            <a:xfrm>
              <a:off x="793222" y="1568953"/>
              <a:ext cx="2215537" cy="259622"/>
              <a:chOff x="768838" y="2354856"/>
              <a:chExt cx="2215537" cy="259622"/>
            </a:xfrm>
          </p:grpSpPr>
          <p:cxnSp>
            <p:nvCxnSpPr>
              <p:cNvPr id="73" name="Straight Connector 72"/>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74" name="Straight Connector 73"/>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75" name="Straight Connector 74"/>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72" name="TextBox 123"/>
            <p:cNvSpPr txBox="1">
              <a:spLocks noChangeArrowheads="1"/>
            </p:cNvSpPr>
            <p:nvPr/>
          </p:nvSpPr>
          <p:spPr bwMode="auto">
            <a:xfrm>
              <a:off x="2371822" y="1751608"/>
              <a:ext cx="1006002" cy="27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76" name="Group 75"/>
          <p:cNvGrpSpPr/>
          <p:nvPr/>
        </p:nvGrpSpPr>
        <p:grpSpPr>
          <a:xfrm>
            <a:off x="609600" y="4162594"/>
            <a:ext cx="7215260" cy="471403"/>
            <a:chOff x="685800" y="4953000"/>
            <a:chExt cx="7215260" cy="471403"/>
          </a:xfrm>
        </p:grpSpPr>
        <p:cxnSp>
          <p:nvCxnSpPr>
            <p:cNvPr id="77" name="Straight Arrow Connector 76"/>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78"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79"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80" name="Straight Connector 79"/>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81" name="Straight Connector 80"/>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82" name="Straight Connector 81"/>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83" name="Straight Connector 82"/>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84" name="Straight Connector 83"/>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85" name="Straight Connector 84"/>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86" name="Straight Connector 85"/>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87" name="Straight Connector 86"/>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88" name="Straight Connector 87"/>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89"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90"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91"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92"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3"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4"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5" name="TextBox 94"/>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96"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97" name="Straight Connector 96"/>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98" name="Straight Connector 97"/>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99" name="Straight Connector 98"/>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100" name="Straight Connector 99"/>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101"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2"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3"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4"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105" name="Straight Connector 104"/>
          <p:cNvCxnSpPr/>
          <p:nvPr/>
        </p:nvCxnSpPr>
        <p:spPr>
          <a:xfrm flipH="1" flipV="1">
            <a:off x="6869870" y="2124480"/>
            <a:ext cx="562" cy="4032456"/>
          </a:xfrm>
          <a:prstGeom prst="line">
            <a:avLst/>
          </a:prstGeom>
          <a:noFill/>
          <a:ln w="9525" cap="flat" cmpd="sng" algn="ctr">
            <a:solidFill>
              <a:srgbClr val="6076B4">
                <a:shade val="95000"/>
                <a:satMod val="105000"/>
              </a:srgbClr>
            </a:solidFill>
            <a:prstDash val="dash"/>
          </a:ln>
          <a:effectLst/>
        </p:spPr>
      </p:cxnSp>
      <p:sp>
        <p:nvSpPr>
          <p:cNvPr id="106" name="TextBox 33"/>
          <p:cNvSpPr txBox="1">
            <a:spLocks noChangeArrowheads="1"/>
          </p:cNvSpPr>
          <p:nvPr/>
        </p:nvSpPr>
        <p:spPr bwMode="auto">
          <a:xfrm flipH="1">
            <a:off x="825988" y="4557797"/>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cxnSp>
        <p:nvCxnSpPr>
          <p:cNvPr id="107" name="Straight Connector 106"/>
          <p:cNvCxnSpPr/>
          <p:nvPr/>
        </p:nvCxnSpPr>
        <p:spPr bwMode="auto">
          <a:xfrm>
            <a:off x="1879497" y="5501089"/>
            <a:ext cx="7132320" cy="0"/>
          </a:xfrm>
          <a:prstGeom prst="line">
            <a:avLst/>
          </a:prstGeom>
          <a:noFill/>
          <a:ln w="28575" cap="flat" cmpd="sng" algn="ctr">
            <a:solidFill>
              <a:srgbClr val="6076B4">
                <a:shade val="95000"/>
                <a:satMod val="105000"/>
              </a:srgbClr>
            </a:solidFill>
            <a:prstDash val="solid"/>
          </a:ln>
          <a:effectLst/>
        </p:spPr>
      </p:cxnSp>
      <p:sp>
        <p:nvSpPr>
          <p:cNvPr id="108" name="TextBox 107"/>
          <p:cNvSpPr txBox="1"/>
          <p:nvPr/>
        </p:nvSpPr>
        <p:spPr>
          <a:xfrm>
            <a:off x="2605074" y="5316422"/>
            <a:ext cx="1462247"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a:latin typeface="+mj-ea"/>
                <a:ea typeface="+mj-ea"/>
                <a:cs typeface="Hiragino Sans GB W3"/>
              </a:rPr>
              <a:t>低</a:t>
            </a:r>
            <a:r>
              <a:rPr lang="zh-CN" altLang="en-US" dirty="0" smtClean="0">
                <a:latin typeface="+mj-ea"/>
                <a:ea typeface="+mj-ea"/>
                <a:cs typeface="Hiragino Sans GB W3"/>
              </a:rPr>
              <a:t>速传输</a:t>
            </a:r>
            <a:endParaRPr lang="en-US" altLang="zh-CN" dirty="0" smtClean="0">
              <a:latin typeface="+mj-ea"/>
              <a:ea typeface="+mj-ea"/>
              <a:cs typeface="Hiragino Sans GB W3"/>
            </a:endParaRPr>
          </a:p>
        </p:txBody>
      </p:sp>
      <p:grpSp>
        <p:nvGrpSpPr>
          <p:cNvPr id="116" name="Group 115"/>
          <p:cNvGrpSpPr/>
          <p:nvPr/>
        </p:nvGrpSpPr>
        <p:grpSpPr>
          <a:xfrm>
            <a:off x="5754625" y="3886200"/>
            <a:ext cx="2398775" cy="1614888"/>
            <a:chOff x="5754625" y="3886200"/>
            <a:chExt cx="2398775" cy="1614888"/>
          </a:xfrm>
        </p:grpSpPr>
        <p:sp>
          <p:nvSpPr>
            <p:cNvPr id="110" name="TextBox 109"/>
            <p:cNvSpPr txBox="1"/>
            <p:nvPr/>
          </p:nvSpPr>
          <p:spPr>
            <a:xfrm>
              <a:off x="6050280" y="4812268"/>
              <a:ext cx="21031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截止时间尚未完成</a:t>
              </a:r>
              <a:endParaRPr lang="en-US" altLang="zh-CN" dirty="0" smtClean="0">
                <a:latin typeface="+mj-ea"/>
                <a:ea typeface="+mj-ea"/>
                <a:cs typeface="Hiragino Sans GB W3"/>
              </a:endParaRPr>
            </a:p>
          </p:txBody>
        </p:sp>
        <p:cxnSp>
          <p:nvCxnSpPr>
            <p:cNvPr id="111" name="Straight Connector 110"/>
            <p:cNvCxnSpPr/>
            <p:nvPr/>
          </p:nvCxnSpPr>
          <p:spPr bwMode="auto">
            <a:xfrm flipV="1">
              <a:off x="5754625" y="5181600"/>
              <a:ext cx="295655" cy="319488"/>
            </a:xfrm>
            <a:prstGeom prst="line">
              <a:avLst/>
            </a:prstGeom>
            <a:noFill/>
            <a:ln w="38100" cap="flat" cmpd="sng" algn="ctr">
              <a:solidFill>
                <a:srgbClr val="FF0000"/>
              </a:solidFill>
              <a:prstDash val="solid"/>
              <a:headEnd type="triangle"/>
              <a:tailEnd type="none"/>
            </a:ln>
            <a:effectLst/>
          </p:spPr>
        </p:cxnSp>
        <p:cxnSp>
          <p:nvCxnSpPr>
            <p:cNvPr id="112" name="Straight Connector 111"/>
            <p:cNvCxnSpPr/>
            <p:nvPr/>
          </p:nvCxnSpPr>
          <p:spPr bwMode="auto">
            <a:xfrm>
              <a:off x="5828958" y="3886200"/>
              <a:ext cx="225894" cy="926068"/>
            </a:xfrm>
            <a:prstGeom prst="line">
              <a:avLst/>
            </a:prstGeom>
            <a:noFill/>
            <a:ln w="38100" cap="flat" cmpd="sng" algn="ctr">
              <a:solidFill>
                <a:srgbClr val="FF0000"/>
              </a:solidFill>
              <a:prstDash val="solid"/>
              <a:headEnd type="triangle"/>
              <a:tailEnd type="none"/>
            </a:ln>
            <a:effectLst/>
          </p:spPr>
        </p:cxnSp>
      </p:grpSp>
    </p:spTree>
    <p:extLst>
      <p:ext uri="{BB962C8B-B14F-4D97-AF65-F5344CB8AC3E}">
        <p14:creationId xmlns:p14="http://schemas.microsoft.com/office/powerpoint/2010/main" val="113849940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par>
                                <p:cTn id="8" presetID="10" presetClass="entr" presetSubtype="0" fill="hold" nodeType="withEffect">
                                  <p:stCondLst>
                                    <p:cond delay="0"/>
                                  </p:stCondLst>
                                  <p:childTnLst>
                                    <p:set>
                                      <p:cBhvr>
                                        <p:cTn id="9" dur="1" fill="hold">
                                          <p:stCondLst>
                                            <p:cond delay="0"/>
                                          </p:stCondLst>
                                        </p:cTn>
                                        <p:tgtEl>
                                          <p:spTgt spid="45"/>
                                        </p:tgtEl>
                                        <p:attrNameLst>
                                          <p:attrName>style.visibility</p:attrName>
                                        </p:attrNameLst>
                                      </p:cBhvr>
                                      <p:to>
                                        <p:strVal val="visible"/>
                                      </p:to>
                                    </p:set>
                                    <p:animEffect transition="in" filter="fade">
                                      <p:cBhvr>
                                        <p:cTn id="10" dur="500"/>
                                        <p:tgtEl>
                                          <p:spTgt spid="45"/>
                                        </p:tgtEl>
                                      </p:cBhvr>
                                    </p:animEffect>
                                  </p:childTnLst>
                                </p:cTn>
                              </p:par>
                              <p:par>
                                <p:cTn id="11" presetID="10" presetClass="entr" presetSubtype="0" fill="hold" nodeType="with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fade">
                                      <p:cBhvr>
                                        <p:cTn id="13" dur="500"/>
                                        <p:tgtEl>
                                          <p:spTgt spid="46"/>
                                        </p:tgtEl>
                                      </p:cBhvr>
                                    </p:animEffect>
                                  </p:childTnLst>
                                </p:cTn>
                              </p:par>
                              <p:par>
                                <p:cTn id="14" presetID="10" presetClass="entr" presetSubtype="0" fill="hold" nodeType="with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fade">
                                      <p:cBhvr>
                                        <p:cTn id="16" dur="500"/>
                                        <p:tgtEl>
                                          <p:spTgt spid="41"/>
                                        </p:tgtEl>
                                      </p:cBhvr>
                                    </p:animEffect>
                                  </p:childTnLst>
                                </p:cTn>
                              </p:par>
                              <p:par>
                                <p:cTn id="17" presetID="10" presetClass="entr" presetSubtype="0" fill="hold" nodeType="withEffect">
                                  <p:stCondLst>
                                    <p:cond delay="0"/>
                                  </p:stCondLst>
                                  <p:childTnLst>
                                    <p:set>
                                      <p:cBhvr>
                                        <p:cTn id="18" dur="1" fill="hold">
                                          <p:stCondLst>
                                            <p:cond delay="0"/>
                                          </p:stCondLst>
                                        </p:cTn>
                                        <p:tgtEl>
                                          <p:spTgt spid="47"/>
                                        </p:tgtEl>
                                        <p:attrNameLst>
                                          <p:attrName>style.visibility</p:attrName>
                                        </p:attrNameLst>
                                      </p:cBhvr>
                                      <p:to>
                                        <p:strVal val="visible"/>
                                      </p:to>
                                    </p:set>
                                    <p:animEffect transition="in" filter="fade">
                                      <p:cBhvr>
                                        <p:cTn id="19" dur="500"/>
                                        <p:tgtEl>
                                          <p:spTgt spid="47"/>
                                        </p:tgtEl>
                                      </p:cBhvr>
                                    </p:animEffect>
                                  </p:childTnLst>
                                </p:cTn>
                              </p:par>
                              <p:par>
                                <p:cTn id="20" presetID="10" presetClass="entr" presetSubtype="0" fill="hold" nodeType="withEffect">
                                  <p:stCondLst>
                                    <p:cond delay="0"/>
                                  </p:stCondLst>
                                  <p:childTnLst>
                                    <p:set>
                                      <p:cBhvr>
                                        <p:cTn id="21" dur="1" fill="hold">
                                          <p:stCondLst>
                                            <p:cond delay="0"/>
                                          </p:stCondLst>
                                        </p:cTn>
                                        <p:tgtEl>
                                          <p:spTgt spid="105"/>
                                        </p:tgtEl>
                                        <p:attrNameLst>
                                          <p:attrName>style.visibility</p:attrName>
                                        </p:attrNameLst>
                                      </p:cBhvr>
                                      <p:to>
                                        <p:strVal val="visible"/>
                                      </p:to>
                                    </p:set>
                                    <p:animEffect transition="in" filter="fade">
                                      <p:cBhvr>
                                        <p:cTn id="22" dur="500"/>
                                        <p:tgtEl>
                                          <p:spTgt spid="105"/>
                                        </p:tgtEl>
                                      </p:cBhvr>
                                    </p:animEffect>
                                  </p:childTnLst>
                                </p:cTn>
                              </p:par>
                              <p:par>
                                <p:cTn id="23" presetID="10" presetClass="entr" presetSubtype="0" fill="hold" nodeType="withEffect">
                                  <p:stCondLst>
                                    <p:cond delay="0"/>
                                  </p:stCondLst>
                                  <p:childTnLst>
                                    <p:set>
                                      <p:cBhvr>
                                        <p:cTn id="24" dur="1" fill="hold">
                                          <p:stCondLst>
                                            <p:cond delay="0"/>
                                          </p:stCondLst>
                                        </p:cTn>
                                        <p:tgtEl>
                                          <p:spTgt spid="43"/>
                                        </p:tgtEl>
                                        <p:attrNameLst>
                                          <p:attrName>style.visibility</p:attrName>
                                        </p:attrNameLst>
                                      </p:cBhvr>
                                      <p:to>
                                        <p:strVal val="visible"/>
                                      </p:to>
                                    </p:set>
                                    <p:animEffect transition="in" filter="fade">
                                      <p:cBhvr>
                                        <p:cTn id="25" dur="500"/>
                                        <p:tgtEl>
                                          <p:spTgt spid="43"/>
                                        </p:tgtEl>
                                      </p:cBhvr>
                                    </p:animEffect>
                                  </p:childTnLst>
                                </p:cTn>
                              </p:par>
                              <p:par>
                                <p:cTn id="26" presetID="10" presetClass="entr" presetSubtype="0" fill="hold" nodeType="with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500"/>
                                        <p:tgtEl>
                                          <p:spTgt spid="42"/>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zh-CN" altLang="en-US" dirty="0"/>
          </a:p>
        </p:txBody>
      </p:sp>
      <p:sp>
        <p:nvSpPr>
          <p:cNvPr id="3" name="Content Placeholder 2"/>
          <p:cNvSpPr>
            <a:spLocks noGrp="1"/>
          </p:cNvSpPr>
          <p:nvPr>
            <p:ph idx="1"/>
          </p:nvPr>
        </p:nvSpPr>
        <p:spPr/>
        <p:txBody>
          <a:bodyPr/>
          <a:lstStyle/>
          <a:p>
            <a:r>
              <a:rPr lang="zh-CN" altLang="en-US" dirty="0"/>
              <a:t>如何</a:t>
            </a:r>
            <a:r>
              <a:rPr lang="zh-CN" altLang="en-US" dirty="0" smtClean="0"/>
              <a:t>设计满足延迟并最小化能耗的速率调度</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21</a:t>
            </a:fld>
            <a:endParaRPr lang="zh-CN" altLang="en-US" dirty="0"/>
          </a:p>
        </p:txBody>
      </p:sp>
      <p:grpSp>
        <p:nvGrpSpPr>
          <p:cNvPr id="6" name="Group 5"/>
          <p:cNvGrpSpPr/>
          <p:nvPr/>
        </p:nvGrpSpPr>
        <p:grpSpPr>
          <a:xfrm>
            <a:off x="621128" y="4710197"/>
            <a:ext cx="7162800" cy="1843003"/>
            <a:chOff x="709540" y="4495800"/>
            <a:chExt cx="7162800" cy="1843003"/>
          </a:xfrm>
        </p:grpSpPr>
        <p:grpSp>
          <p:nvGrpSpPr>
            <p:cNvPr id="7" name="Group 6"/>
            <p:cNvGrpSpPr/>
            <p:nvPr/>
          </p:nvGrpSpPr>
          <p:grpSpPr>
            <a:xfrm>
              <a:off x="709540" y="5867400"/>
              <a:ext cx="7162800" cy="471403"/>
              <a:chOff x="685800" y="4953000"/>
              <a:chExt cx="7162800" cy="471403"/>
            </a:xfrm>
          </p:grpSpPr>
          <p:cxnSp>
            <p:nvCxnSpPr>
              <p:cNvPr id="9" name="Straight Arrow Connector 8"/>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10"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11"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12" name="Straight Connector 11"/>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13" name="Straight Connector 12"/>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14" name="Straight Connector 13"/>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15" name="Straight Connector 14"/>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16" name="Straight Connector 15"/>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17" name="Straight Connector 16"/>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18" name="Straight Connector 17"/>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19" name="Straight Connector 18"/>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20" name="Straight Connector 19"/>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21"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22"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23"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24"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5"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6"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7" name="TextBox 26"/>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28"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29" name="Straight Connector 28"/>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30" name="Straight Connector 29"/>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31" name="Straight Connector 30"/>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32" name="Straight Connector 31"/>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33"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4"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5"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6" name="TextBox 35"/>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8" name="Straight Arrow Connector 7"/>
            <p:cNvCxnSpPr/>
            <p:nvPr/>
          </p:nvCxnSpPr>
          <p:spPr bwMode="auto">
            <a:xfrm flipV="1">
              <a:off x="873810" y="4495800"/>
              <a:ext cx="0" cy="1444752"/>
            </a:xfrm>
            <a:prstGeom prst="straightConnector1">
              <a:avLst/>
            </a:prstGeom>
            <a:noFill/>
            <a:ln w="28575" cap="flat" cmpd="sng" algn="ctr">
              <a:solidFill>
                <a:srgbClr val="6076B4">
                  <a:shade val="95000"/>
                  <a:satMod val="105000"/>
                </a:srgbClr>
              </a:solidFill>
              <a:prstDash val="solid"/>
              <a:tailEnd type="arrow"/>
            </a:ln>
            <a:effectLst/>
          </p:spPr>
        </p:cxnSp>
      </p:grpSp>
      <p:cxnSp>
        <p:nvCxnSpPr>
          <p:cNvPr id="37" name="Straight Connector 36"/>
          <p:cNvCxnSpPr/>
          <p:nvPr/>
        </p:nvCxnSpPr>
        <p:spPr>
          <a:xfrm flipH="1" flipV="1">
            <a:off x="4121900" y="1981200"/>
            <a:ext cx="0" cy="4068106"/>
          </a:xfrm>
          <a:prstGeom prst="line">
            <a:avLst/>
          </a:prstGeom>
          <a:noFill/>
          <a:ln w="9525" cap="flat" cmpd="sng" algn="ctr">
            <a:solidFill>
              <a:srgbClr val="6076B4">
                <a:shade val="95000"/>
                <a:satMod val="105000"/>
              </a:srgbClr>
            </a:solidFill>
            <a:prstDash val="dash"/>
          </a:ln>
          <a:effectLst/>
        </p:spPr>
      </p:cxnSp>
      <p:cxnSp>
        <p:nvCxnSpPr>
          <p:cNvPr id="38" name="Straight Connector 37"/>
          <p:cNvCxnSpPr/>
          <p:nvPr/>
        </p:nvCxnSpPr>
        <p:spPr>
          <a:xfrm flipV="1">
            <a:off x="5764295" y="2867194"/>
            <a:ext cx="0" cy="3200400"/>
          </a:xfrm>
          <a:prstGeom prst="line">
            <a:avLst/>
          </a:prstGeom>
          <a:noFill/>
          <a:ln w="9525" cap="flat" cmpd="sng" algn="ctr">
            <a:solidFill>
              <a:srgbClr val="6076B4">
                <a:shade val="95000"/>
                <a:satMod val="105000"/>
              </a:srgbClr>
            </a:solidFill>
            <a:prstDash val="dash"/>
          </a:ln>
          <a:effectLst/>
        </p:spPr>
      </p:cxnSp>
      <p:cxnSp>
        <p:nvCxnSpPr>
          <p:cNvPr id="39" name="Straight Connector 38"/>
          <p:cNvCxnSpPr/>
          <p:nvPr/>
        </p:nvCxnSpPr>
        <p:spPr>
          <a:xfrm flipV="1">
            <a:off x="7423687" y="2819400"/>
            <a:ext cx="0" cy="3251241"/>
          </a:xfrm>
          <a:prstGeom prst="line">
            <a:avLst/>
          </a:prstGeom>
          <a:noFill/>
          <a:ln w="9525" cap="flat" cmpd="sng" algn="ctr">
            <a:solidFill>
              <a:srgbClr val="6076B4">
                <a:shade val="95000"/>
                <a:satMod val="105000"/>
              </a:srgbClr>
            </a:solidFill>
            <a:prstDash val="dash"/>
          </a:ln>
          <a:effectLst/>
        </p:spPr>
      </p:cxnSp>
      <p:cxnSp>
        <p:nvCxnSpPr>
          <p:cNvPr id="40" name="Straight Connector 39"/>
          <p:cNvCxnSpPr/>
          <p:nvPr/>
        </p:nvCxnSpPr>
        <p:spPr>
          <a:xfrm flipH="1" flipV="1">
            <a:off x="1881260" y="1981200"/>
            <a:ext cx="11528" cy="4086395"/>
          </a:xfrm>
          <a:prstGeom prst="line">
            <a:avLst/>
          </a:prstGeom>
          <a:noFill/>
          <a:ln w="9525" cap="flat" cmpd="sng" algn="ctr">
            <a:solidFill>
              <a:srgbClr val="6076B4">
                <a:shade val="95000"/>
                <a:satMod val="105000"/>
              </a:srgbClr>
            </a:solidFill>
            <a:prstDash val="dash"/>
          </a:ln>
          <a:effectLst/>
        </p:spPr>
      </p:cxnSp>
      <p:cxnSp>
        <p:nvCxnSpPr>
          <p:cNvPr id="41" name="Straight Connector 40"/>
          <p:cNvCxnSpPr/>
          <p:nvPr/>
        </p:nvCxnSpPr>
        <p:spPr>
          <a:xfrm flipV="1">
            <a:off x="2449929" y="2184951"/>
            <a:ext cx="0" cy="3882643"/>
          </a:xfrm>
          <a:prstGeom prst="line">
            <a:avLst/>
          </a:prstGeom>
          <a:noFill/>
          <a:ln w="9525" cap="flat" cmpd="sng" algn="ctr">
            <a:solidFill>
              <a:srgbClr val="6076B4">
                <a:shade val="95000"/>
                <a:satMod val="105000"/>
              </a:srgbClr>
            </a:solidFill>
            <a:prstDash val="dash"/>
          </a:ln>
          <a:effectLst/>
        </p:spPr>
      </p:cxnSp>
      <p:cxnSp>
        <p:nvCxnSpPr>
          <p:cNvPr id="42" name="Straight Connector 41"/>
          <p:cNvCxnSpPr/>
          <p:nvPr/>
        </p:nvCxnSpPr>
        <p:spPr>
          <a:xfrm flipV="1">
            <a:off x="3549743" y="2867193"/>
            <a:ext cx="0" cy="3200400"/>
          </a:xfrm>
          <a:prstGeom prst="line">
            <a:avLst/>
          </a:prstGeom>
          <a:noFill/>
          <a:ln w="9525" cap="flat" cmpd="sng" algn="ctr">
            <a:solidFill>
              <a:srgbClr val="6076B4">
                <a:shade val="95000"/>
                <a:satMod val="105000"/>
              </a:srgbClr>
            </a:solidFill>
            <a:prstDash val="dash"/>
          </a:ln>
          <a:effectLst/>
        </p:spPr>
      </p:cxnSp>
      <p:cxnSp>
        <p:nvCxnSpPr>
          <p:cNvPr id="43" name="Straight Connector 42"/>
          <p:cNvCxnSpPr/>
          <p:nvPr/>
        </p:nvCxnSpPr>
        <p:spPr>
          <a:xfrm flipH="1" flipV="1">
            <a:off x="4654700" y="2057400"/>
            <a:ext cx="0" cy="3998235"/>
          </a:xfrm>
          <a:prstGeom prst="line">
            <a:avLst/>
          </a:prstGeom>
          <a:noFill/>
          <a:ln w="9525" cap="flat" cmpd="sng" algn="ctr">
            <a:solidFill>
              <a:srgbClr val="6076B4">
                <a:shade val="95000"/>
                <a:satMod val="105000"/>
              </a:srgbClr>
            </a:solidFill>
            <a:prstDash val="dash"/>
          </a:ln>
          <a:effectLst/>
        </p:spPr>
      </p:cxnSp>
      <p:grpSp>
        <p:nvGrpSpPr>
          <p:cNvPr id="44" name="Group 120"/>
          <p:cNvGrpSpPr>
            <a:grpSpLocks/>
          </p:cNvGrpSpPr>
          <p:nvPr/>
        </p:nvGrpSpPr>
        <p:grpSpPr bwMode="auto">
          <a:xfrm>
            <a:off x="1688270" y="2051264"/>
            <a:ext cx="2578931" cy="698725"/>
            <a:chOff x="670480" y="1566504"/>
            <a:chExt cx="1876562" cy="699084"/>
          </a:xfrm>
        </p:grpSpPr>
        <p:sp>
          <p:nvSpPr>
            <p:cNvPr id="45" name="Cube 44"/>
            <p:cNvSpPr/>
            <p:nvPr/>
          </p:nvSpPr>
          <p:spPr bwMode="auto">
            <a:xfrm>
              <a:off x="670480" y="1827213"/>
              <a:ext cx="831705"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46" name="Group 122"/>
            <p:cNvGrpSpPr>
              <a:grpSpLocks/>
            </p:cNvGrpSpPr>
            <p:nvPr/>
          </p:nvGrpSpPr>
          <p:grpSpPr bwMode="auto">
            <a:xfrm>
              <a:off x="798153" y="1566504"/>
              <a:ext cx="1637994" cy="262071"/>
              <a:chOff x="773769" y="2352407"/>
              <a:chExt cx="1637994" cy="262071"/>
            </a:xfrm>
          </p:grpSpPr>
          <p:cxnSp>
            <p:nvCxnSpPr>
              <p:cNvPr id="48" name="Straight Connector 47"/>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49" name="Straight Connector 48"/>
              <p:cNvCxnSpPr/>
              <p:nvPr/>
            </p:nvCxnSpPr>
            <p:spPr>
              <a:xfrm>
                <a:off x="775357" y="2473119"/>
                <a:ext cx="1636406" cy="1900"/>
              </a:xfrm>
              <a:prstGeom prst="line">
                <a:avLst/>
              </a:prstGeom>
              <a:noFill/>
              <a:ln w="28575" cap="flat" cmpd="sng" algn="ctr">
                <a:solidFill>
                  <a:srgbClr val="6076B4">
                    <a:shade val="95000"/>
                    <a:satMod val="105000"/>
                  </a:srgbClr>
                </a:solidFill>
                <a:prstDash val="solid"/>
              </a:ln>
              <a:effectLst/>
            </p:spPr>
          </p:cxnSp>
          <p:cxnSp>
            <p:nvCxnSpPr>
              <p:cNvPr id="50" name="Straight Connector 49"/>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47"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截止时间</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51" name="Group 120"/>
          <p:cNvGrpSpPr>
            <a:grpSpLocks/>
          </p:cNvGrpSpPr>
          <p:nvPr/>
        </p:nvGrpSpPr>
        <p:grpSpPr bwMode="auto">
          <a:xfrm>
            <a:off x="3429000" y="3360509"/>
            <a:ext cx="3405260" cy="678091"/>
            <a:chOff x="670480" y="1587151"/>
            <a:chExt cx="3405811" cy="678437"/>
          </a:xfrm>
        </p:grpSpPr>
        <p:sp>
          <p:nvSpPr>
            <p:cNvPr id="52" name="Cube 51"/>
            <p:cNvSpPr/>
            <p:nvPr/>
          </p:nvSpPr>
          <p:spPr bwMode="auto">
            <a:xfrm>
              <a:off x="670480" y="1827213"/>
              <a:ext cx="2286371"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53" name="Group 122"/>
            <p:cNvGrpSpPr>
              <a:grpSpLocks/>
            </p:cNvGrpSpPr>
            <p:nvPr/>
          </p:nvGrpSpPr>
          <p:grpSpPr bwMode="auto">
            <a:xfrm>
              <a:off x="798153" y="1587151"/>
              <a:ext cx="2208003" cy="246831"/>
              <a:chOff x="773769" y="2373054"/>
              <a:chExt cx="2208003" cy="246831"/>
            </a:xfrm>
          </p:grpSpPr>
          <p:cxnSp>
            <p:nvCxnSpPr>
              <p:cNvPr id="55" name="Straight Connector 54"/>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56" name="Straight Connector 55"/>
              <p:cNvCxnSpPr/>
              <p:nvPr/>
            </p:nvCxnSpPr>
            <p:spPr>
              <a:xfrm flipV="1">
                <a:off x="775357" y="2482484"/>
                <a:ext cx="2196740" cy="0"/>
              </a:xfrm>
              <a:prstGeom prst="line">
                <a:avLst/>
              </a:prstGeom>
              <a:noFill/>
              <a:ln w="28575" cap="flat" cmpd="sng" algn="ctr">
                <a:solidFill>
                  <a:srgbClr val="6076B4">
                    <a:shade val="95000"/>
                    <a:satMod val="105000"/>
                  </a:srgbClr>
                </a:solidFill>
                <a:prstDash val="solid"/>
              </a:ln>
              <a:effectLst/>
            </p:spPr>
          </p:cxnSp>
          <p:cxnSp>
            <p:nvCxnSpPr>
              <p:cNvPr id="57" name="Straight Connector 56"/>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54" name="TextBox 123"/>
            <p:cNvSpPr txBox="1">
              <a:spLocks noChangeArrowheads="1"/>
            </p:cNvSpPr>
            <p:nvPr/>
          </p:nvSpPr>
          <p:spPr bwMode="auto">
            <a:xfrm>
              <a:off x="3033090" y="1760699"/>
              <a:ext cx="1043201" cy="277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58" name="Group 120"/>
          <p:cNvGrpSpPr>
            <a:grpSpLocks/>
          </p:cNvGrpSpPr>
          <p:nvPr/>
        </p:nvGrpSpPr>
        <p:grpSpPr bwMode="auto">
          <a:xfrm>
            <a:off x="2319152" y="2859613"/>
            <a:ext cx="5353308" cy="698725"/>
            <a:chOff x="670480" y="1566504"/>
            <a:chExt cx="5354143" cy="699084"/>
          </a:xfrm>
        </p:grpSpPr>
        <p:sp>
          <p:nvSpPr>
            <p:cNvPr id="59" name="Cube 58"/>
            <p:cNvSpPr/>
            <p:nvPr/>
          </p:nvSpPr>
          <p:spPr bwMode="auto">
            <a:xfrm>
              <a:off x="670480" y="1827213"/>
              <a:ext cx="914543"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60" name="Group 122"/>
            <p:cNvGrpSpPr>
              <a:grpSpLocks/>
            </p:cNvGrpSpPr>
            <p:nvPr/>
          </p:nvGrpSpPr>
          <p:grpSpPr bwMode="auto">
            <a:xfrm>
              <a:off x="798153" y="1566504"/>
              <a:ext cx="4971408" cy="262071"/>
              <a:chOff x="773769" y="2352407"/>
              <a:chExt cx="4971408" cy="262071"/>
            </a:xfrm>
          </p:grpSpPr>
          <p:cxnSp>
            <p:nvCxnSpPr>
              <p:cNvPr id="62" name="Straight Connector 61"/>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63" name="Straight Connector 62"/>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64" name="Straight Connector 63"/>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61" name="TextBox 123"/>
            <p:cNvSpPr txBox="1">
              <a:spLocks noChangeArrowheads="1"/>
            </p:cNvSpPr>
            <p:nvPr/>
          </p:nvSpPr>
          <p:spPr bwMode="auto">
            <a:xfrm>
              <a:off x="5057612" y="1718982"/>
              <a:ext cx="967011"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65" name="Group 120"/>
          <p:cNvGrpSpPr>
            <a:grpSpLocks/>
          </p:cNvGrpSpPr>
          <p:nvPr/>
        </p:nvGrpSpPr>
        <p:grpSpPr bwMode="auto">
          <a:xfrm>
            <a:off x="4525479" y="2053704"/>
            <a:ext cx="2706908" cy="696273"/>
            <a:chOff x="670481" y="1568953"/>
            <a:chExt cx="2707343" cy="696635"/>
          </a:xfrm>
        </p:grpSpPr>
        <p:sp>
          <p:nvSpPr>
            <p:cNvPr id="66" name="Cube 65"/>
            <p:cNvSpPr/>
            <p:nvPr/>
          </p:nvSpPr>
          <p:spPr bwMode="auto">
            <a:xfrm>
              <a:off x="670481" y="1827213"/>
              <a:ext cx="80022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67" name="Group 122"/>
            <p:cNvGrpSpPr>
              <a:grpSpLocks/>
            </p:cNvGrpSpPr>
            <p:nvPr/>
          </p:nvGrpSpPr>
          <p:grpSpPr bwMode="auto">
            <a:xfrm>
              <a:off x="793222" y="1568953"/>
              <a:ext cx="2215537" cy="259622"/>
              <a:chOff x="768838" y="2354856"/>
              <a:chExt cx="2215537" cy="259622"/>
            </a:xfrm>
          </p:grpSpPr>
          <p:cxnSp>
            <p:nvCxnSpPr>
              <p:cNvPr id="69" name="Straight Connector 68"/>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70" name="Straight Connector 69"/>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71" name="Straight Connector 70"/>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68" name="TextBox 123"/>
            <p:cNvSpPr txBox="1">
              <a:spLocks noChangeArrowheads="1"/>
            </p:cNvSpPr>
            <p:nvPr/>
          </p:nvSpPr>
          <p:spPr bwMode="auto">
            <a:xfrm>
              <a:off x="2371822" y="1751608"/>
              <a:ext cx="1006002" cy="27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72" name="Group 71"/>
          <p:cNvGrpSpPr/>
          <p:nvPr/>
        </p:nvGrpSpPr>
        <p:grpSpPr>
          <a:xfrm>
            <a:off x="609600" y="4162594"/>
            <a:ext cx="7215260" cy="471403"/>
            <a:chOff x="685800" y="4953000"/>
            <a:chExt cx="7215260" cy="471403"/>
          </a:xfrm>
        </p:grpSpPr>
        <p:cxnSp>
          <p:nvCxnSpPr>
            <p:cNvPr id="73" name="Straight Arrow Connector 72"/>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74"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75"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76" name="Straight Connector 75"/>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77" name="Straight Connector 76"/>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78" name="Straight Connector 77"/>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79" name="Straight Connector 78"/>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80" name="Straight Connector 79"/>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81" name="Straight Connector 80"/>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82" name="Straight Connector 81"/>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83" name="Straight Connector 82"/>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84" name="Straight Connector 83"/>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85"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86"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87"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88"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89"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0"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1" name="TextBox 90"/>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92"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93" name="Straight Connector 92"/>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94" name="Straight Connector 93"/>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95" name="Straight Connector 94"/>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96" name="Straight Connector 95"/>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97"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8"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9"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0"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101" name="Straight Connector 100"/>
          <p:cNvCxnSpPr/>
          <p:nvPr/>
        </p:nvCxnSpPr>
        <p:spPr>
          <a:xfrm flipH="1" flipV="1">
            <a:off x="6869870" y="2124480"/>
            <a:ext cx="562" cy="4032456"/>
          </a:xfrm>
          <a:prstGeom prst="line">
            <a:avLst/>
          </a:prstGeom>
          <a:noFill/>
          <a:ln w="9525" cap="flat" cmpd="sng" algn="ctr">
            <a:solidFill>
              <a:srgbClr val="6076B4">
                <a:shade val="95000"/>
                <a:satMod val="105000"/>
              </a:srgbClr>
            </a:solidFill>
            <a:prstDash val="dash"/>
          </a:ln>
          <a:effectLst/>
        </p:spPr>
      </p:cxnSp>
      <p:sp>
        <p:nvSpPr>
          <p:cNvPr id="102" name="TextBox 33"/>
          <p:cNvSpPr txBox="1">
            <a:spLocks noChangeArrowheads="1"/>
          </p:cNvSpPr>
          <p:nvPr/>
        </p:nvSpPr>
        <p:spPr bwMode="auto">
          <a:xfrm flipH="1">
            <a:off x="825988" y="4557797"/>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3" name="Freeform 102"/>
          <p:cNvSpPr/>
          <p:nvPr/>
        </p:nvSpPr>
        <p:spPr>
          <a:xfrm>
            <a:off x="1886653" y="4901989"/>
            <a:ext cx="5543077" cy="432011"/>
          </a:xfrm>
          <a:custGeom>
            <a:avLst/>
            <a:gdLst>
              <a:gd name="connsiteX0" fmla="*/ 0 w 5543077"/>
              <a:gd name="connsiteY0" fmla="*/ 7906 h 432011"/>
              <a:gd name="connsiteX1" fmla="*/ 415434 w 5543077"/>
              <a:gd name="connsiteY1" fmla="*/ 114738 h 432011"/>
              <a:gd name="connsiteX2" fmla="*/ 937694 w 5543077"/>
              <a:gd name="connsiteY2" fmla="*/ 7906 h 432011"/>
              <a:gd name="connsiteX3" fmla="*/ 1709215 w 5543077"/>
              <a:gd name="connsiteY3" fmla="*/ 375882 h 432011"/>
              <a:gd name="connsiteX4" fmla="*/ 2373909 w 5543077"/>
              <a:gd name="connsiteY4" fmla="*/ 411493 h 432011"/>
              <a:gd name="connsiteX5" fmla="*/ 2813082 w 5543077"/>
              <a:gd name="connsiteY5" fmla="*/ 185959 h 432011"/>
              <a:gd name="connsiteX6" fmla="*/ 3275994 w 5543077"/>
              <a:gd name="connsiteY6" fmla="*/ 364012 h 432011"/>
              <a:gd name="connsiteX7" fmla="*/ 3786385 w 5543077"/>
              <a:gd name="connsiteY7" fmla="*/ 257180 h 432011"/>
              <a:gd name="connsiteX8" fmla="*/ 4106863 w 5543077"/>
              <a:gd name="connsiteY8" fmla="*/ 55387 h 432011"/>
              <a:gd name="connsiteX9" fmla="*/ 4640992 w 5543077"/>
              <a:gd name="connsiteY9" fmla="*/ 43517 h 432011"/>
              <a:gd name="connsiteX10" fmla="*/ 4902122 w 5543077"/>
              <a:gd name="connsiteY10" fmla="*/ 221570 h 432011"/>
              <a:gd name="connsiteX11" fmla="*/ 5151382 w 5543077"/>
              <a:gd name="connsiteY11" fmla="*/ 292791 h 432011"/>
              <a:gd name="connsiteX12" fmla="*/ 5471860 w 5543077"/>
              <a:gd name="connsiteY12" fmla="*/ 185959 h 432011"/>
              <a:gd name="connsiteX13" fmla="*/ 5543077 w 5543077"/>
              <a:gd name="connsiteY13" fmla="*/ 197829 h 43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43077" h="432011">
                <a:moveTo>
                  <a:pt x="0" y="7906"/>
                </a:moveTo>
                <a:cubicBezTo>
                  <a:pt x="129576" y="61322"/>
                  <a:pt x="259152" y="114738"/>
                  <a:pt x="415434" y="114738"/>
                </a:cubicBezTo>
                <a:cubicBezTo>
                  <a:pt x="571716" y="114738"/>
                  <a:pt x="722064" y="-35618"/>
                  <a:pt x="937694" y="7906"/>
                </a:cubicBezTo>
                <a:cubicBezTo>
                  <a:pt x="1153324" y="51430"/>
                  <a:pt x="1469846" y="308618"/>
                  <a:pt x="1709215" y="375882"/>
                </a:cubicBezTo>
                <a:cubicBezTo>
                  <a:pt x="1948584" y="443146"/>
                  <a:pt x="2189931" y="443147"/>
                  <a:pt x="2373909" y="411493"/>
                </a:cubicBezTo>
                <a:cubicBezTo>
                  <a:pt x="2557887" y="379839"/>
                  <a:pt x="2662735" y="193873"/>
                  <a:pt x="2813082" y="185959"/>
                </a:cubicBezTo>
                <a:cubicBezTo>
                  <a:pt x="2963430" y="178046"/>
                  <a:pt x="3113777" y="352142"/>
                  <a:pt x="3275994" y="364012"/>
                </a:cubicBezTo>
                <a:cubicBezTo>
                  <a:pt x="3438211" y="375882"/>
                  <a:pt x="3647907" y="308617"/>
                  <a:pt x="3786385" y="257180"/>
                </a:cubicBezTo>
                <a:cubicBezTo>
                  <a:pt x="3924863" y="205743"/>
                  <a:pt x="3964429" y="90998"/>
                  <a:pt x="4106863" y="55387"/>
                </a:cubicBezTo>
                <a:cubicBezTo>
                  <a:pt x="4249298" y="19777"/>
                  <a:pt x="4508449" y="15820"/>
                  <a:pt x="4640992" y="43517"/>
                </a:cubicBezTo>
                <a:cubicBezTo>
                  <a:pt x="4773535" y="71214"/>
                  <a:pt x="4817057" y="180024"/>
                  <a:pt x="4902122" y="221570"/>
                </a:cubicBezTo>
                <a:cubicBezTo>
                  <a:pt x="4987187" y="263116"/>
                  <a:pt x="5056426" y="298726"/>
                  <a:pt x="5151382" y="292791"/>
                </a:cubicBezTo>
                <a:cubicBezTo>
                  <a:pt x="5246338" y="286856"/>
                  <a:pt x="5406578" y="201786"/>
                  <a:pt x="5471860" y="185959"/>
                </a:cubicBezTo>
                <a:cubicBezTo>
                  <a:pt x="5537142" y="170132"/>
                  <a:pt x="5540109" y="183980"/>
                  <a:pt x="5543077" y="197829"/>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4" name="Rectangle 103"/>
          <p:cNvSpPr/>
          <p:nvPr/>
        </p:nvSpPr>
        <p:spPr>
          <a:xfrm>
            <a:off x="5576097" y="4724400"/>
            <a:ext cx="724763"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altLang="zh-CN"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06" name="Content Placeholder 2"/>
          <p:cNvSpPr txBox="1">
            <a:spLocks/>
          </p:cNvSpPr>
          <p:nvPr/>
        </p:nvSpPr>
        <p:spPr>
          <a:xfrm>
            <a:off x="685800" y="4267200"/>
            <a:ext cx="7086600" cy="2362200"/>
          </a:xfrm>
          <a:prstGeom prst="rect">
            <a:avLst/>
          </a:prstGeom>
          <a:solidFill>
            <a:schemeClr val="bg1"/>
          </a:solidFill>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800" dirty="0" smtClean="0">
                <a:latin typeface="Times New Roman" pitchFamily="18" charset="0"/>
                <a:cs typeface="Times New Roman" pitchFamily="18" charset="0"/>
              </a:rPr>
              <a:t>基本思路：</a:t>
            </a:r>
            <a:endParaRPr lang="en-US" altLang="zh-CN" sz="2800" dirty="0" smtClean="0">
              <a:latin typeface="Times New Roman" pitchFamily="18" charset="0"/>
              <a:cs typeface="Times New Roman" pitchFamily="18" charset="0"/>
            </a:endParaRPr>
          </a:p>
          <a:p>
            <a:pPr marL="914400" lvl="1" indent="-514350">
              <a:buFont typeface="+mj-lt"/>
              <a:buAutoNum type="arabicPeriod"/>
            </a:pPr>
            <a:r>
              <a:rPr lang="zh-CN" altLang="en-US" sz="2400" dirty="0" smtClean="0">
                <a:solidFill>
                  <a:srgbClr val="FF0000"/>
                </a:solidFill>
                <a:latin typeface="Times New Roman" pitchFamily="18" charset="0"/>
                <a:cs typeface="Times New Roman" pitchFamily="18" charset="0"/>
              </a:rPr>
              <a:t>静态离线问题</a:t>
            </a:r>
            <a:r>
              <a:rPr lang="en-US" altLang="zh-CN" sz="2400" dirty="0" smtClean="0">
                <a:solidFill>
                  <a:srgbClr val="FF0000"/>
                </a:solidFill>
                <a:latin typeface="Times New Roman" pitchFamily="18" charset="0"/>
                <a:cs typeface="Times New Roman" pitchFamily="18" charset="0"/>
              </a:rPr>
              <a:t>，</a:t>
            </a:r>
            <a:r>
              <a:rPr lang="zh-CN" altLang="en-US" sz="2400" dirty="0" smtClean="0">
                <a:solidFill>
                  <a:srgbClr val="FF0000"/>
                </a:solidFill>
                <a:latin typeface="Times New Roman" pitchFamily="18" charset="0"/>
                <a:cs typeface="Times New Roman" pitchFamily="18" charset="0"/>
              </a:rPr>
              <a:t>已知全局信息</a:t>
            </a:r>
            <a:endParaRPr lang="en-US" altLang="zh-CN" sz="2400" dirty="0" smtClean="0">
              <a:solidFill>
                <a:srgbClr val="000000"/>
              </a:solidFill>
              <a:latin typeface="Times New Roman" pitchFamily="18" charset="0"/>
              <a:cs typeface="Times New Roman" pitchFamily="18" charset="0"/>
            </a:endParaRPr>
          </a:p>
          <a:p>
            <a:pPr marL="1314450" lvl="2" indent="-514350"/>
            <a:r>
              <a:rPr lang="zh-CN" altLang="en-US" sz="2000" dirty="0" smtClean="0">
                <a:solidFill>
                  <a:srgbClr val="000000"/>
                </a:solidFill>
                <a:latin typeface="Times New Roman" pitchFamily="18" charset="0"/>
                <a:cs typeface="Times New Roman" pitchFamily="18" charset="0"/>
              </a:rPr>
              <a:t>设计最大密度区间优先策略，计算最优速率调度</a:t>
            </a:r>
            <a:endParaRPr lang="en-US" altLang="zh-CN" sz="2000" dirty="0" smtClean="0">
              <a:solidFill>
                <a:srgbClr val="000000"/>
              </a:solidFill>
              <a:latin typeface="Times New Roman" pitchFamily="18" charset="0"/>
              <a:cs typeface="Times New Roman" pitchFamily="18" charset="0"/>
            </a:endParaRPr>
          </a:p>
          <a:p>
            <a:pPr marL="914400" lvl="1" indent="-514350">
              <a:buFont typeface="+mj-lt"/>
              <a:buAutoNum type="arabicPeriod"/>
            </a:pPr>
            <a:r>
              <a:rPr lang="zh-CN" altLang="en-US" sz="2400" dirty="0" smtClean="0">
                <a:solidFill>
                  <a:srgbClr val="FF0000"/>
                </a:solidFill>
                <a:latin typeface="Times New Roman" pitchFamily="18" charset="0"/>
                <a:cs typeface="Times New Roman" pitchFamily="18" charset="0"/>
              </a:rPr>
              <a:t>动态联机问题，仅知局部信息</a:t>
            </a:r>
            <a:endParaRPr lang="en-US" altLang="zh-CN" sz="2400" dirty="0" smtClean="0">
              <a:solidFill>
                <a:srgbClr val="000000"/>
              </a:solidFill>
              <a:latin typeface="Times New Roman" pitchFamily="18" charset="0"/>
              <a:cs typeface="Times New Roman" pitchFamily="18" charset="0"/>
            </a:endParaRPr>
          </a:p>
          <a:p>
            <a:pPr marL="1314450" lvl="2" indent="-514350"/>
            <a:r>
              <a:rPr lang="zh-CN" altLang="en-US" sz="2000" dirty="0" smtClean="0">
                <a:solidFill>
                  <a:srgbClr val="000000"/>
                </a:solidFill>
                <a:latin typeface="Times New Roman" pitchFamily="18" charset="0"/>
                <a:cs typeface="Times New Roman" pitchFamily="18" charset="0"/>
              </a:rPr>
              <a:t>设计基于牛顿冷却定理</a:t>
            </a:r>
            <a:r>
              <a:rPr lang="zh-CN" altLang="en-US" sz="2000" dirty="0">
                <a:solidFill>
                  <a:srgbClr val="000000"/>
                </a:solidFill>
                <a:latin typeface="Times New Roman" pitchFamily="18" charset="0"/>
                <a:cs typeface="Times New Roman" pitchFamily="18" charset="0"/>
              </a:rPr>
              <a:t>的</a:t>
            </a:r>
            <a:r>
              <a:rPr lang="zh-CN" altLang="en-US" sz="2000" dirty="0" smtClean="0">
                <a:solidFill>
                  <a:srgbClr val="000000"/>
                </a:solidFill>
                <a:latin typeface="Times New Roman" pitchFamily="18" charset="0"/>
                <a:cs typeface="Times New Roman" pitchFamily="18" charset="0"/>
              </a:rPr>
              <a:t>启发式算法</a:t>
            </a:r>
          </a:p>
          <a:p>
            <a:endParaRPr lang="en-US" sz="2800" dirty="0"/>
          </a:p>
        </p:txBody>
      </p:sp>
    </p:spTree>
    <p:extLst>
      <p:ext uri="{BB962C8B-B14F-4D97-AF65-F5344CB8AC3E}">
        <p14:creationId xmlns:p14="http://schemas.microsoft.com/office/powerpoint/2010/main" val="24615524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500"/>
                                        <p:tgtEl>
                                          <p:spTgt spid="101"/>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par>
                                <p:cTn id="29" presetID="10" presetClass="entr" presetSubtype="0" fill="hold" grpId="1" nodeType="with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fade">
                                      <p:cBhvr>
                                        <p:cTn id="31" dur="500"/>
                                        <p:tgtEl>
                                          <p:spTgt spid="104"/>
                                        </p:tgtEl>
                                      </p:cBhvr>
                                    </p:animEffect>
                                  </p:childTnLst>
                                </p:cTn>
                              </p:par>
                              <p:par>
                                <p:cTn id="32" presetID="8" presetClass="emph" presetSubtype="0" repeatCount="indefinite" fill="hold" grpId="0" nodeType="withEffect">
                                  <p:stCondLst>
                                    <p:cond delay="0"/>
                                  </p:stCondLst>
                                  <p:childTnLst>
                                    <p:animRot by="21600000">
                                      <p:cBhvr>
                                        <p:cTn id="33" dur="2000" fill="hold"/>
                                        <p:tgtEl>
                                          <p:spTgt spid="104"/>
                                        </p:tgtEl>
                                        <p:attrNameLst>
                                          <p:attrName>r</p:attrName>
                                        </p:attrNameLst>
                                      </p:cBhvr>
                                    </p:animRo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6"/>
                                        </p:tgtEl>
                                        <p:attrNameLst>
                                          <p:attrName>style.visibility</p:attrName>
                                        </p:attrNameLst>
                                      </p:cBhvr>
                                      <p:to>
                                        <p:strVal val="visible"/>
                                      </p:to>
                                    </p:set>
                                    <p:animEffect transition="in" filter="fade">
                                      <p:cBhvr>
                                        <p:cTn id="38" dur="500"/>
                                        <p:tgtEl>
                                          <p:spTgt spid="1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p:bldP spid="104" grpId="1"/>
      <p:bldP spid="10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zh-CN" altLang="en-US" dirty="0"/>
          </a:p>
        </p:txBody>
      </p:sp>
      <p:sp>
        <p:nvSpPr>
          <p:cNvPr id="3" name="Content Placeholder 2"/>
          <p:cNvSpPr>
            <a:spLocks noGrp="1"/>
          </p:cNvSpPr>
          <p:nvPr>
            <p:ph idx="1"/>
          </p:nvPr>
        </p:nvSpPr>
        <p:spPr/>
        <p:txBody>
          <a:bodyPr/>
          <a:lstStyle/>
          <a:p>
            <a:r>
              <a:rPr lang="zh-CN" altLang="en-US" dirty="0" smtClean="0">
                <a:solidFill>
                  <a:srgbClr val="FF0000"/>
                </a:solidFill>
              </a:rPr>
              <a:t>定义数据区间</a:t>
            </a:r>
            <a:r>
              <a:rPr lang="zh-CN" altLang="en-US" dirty="0" smtClean="0"/>
              <a:t>：任何  点到   点之间的区间</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22</a:t>
            </a:fld>
            <a:endParaRPr lang="zh-CN" altLang="en-US" dirty="0"/>
          </a:p>
        </p:txBody>
      </p:sp>
      <p:grpSp>
        <p:nvGrpSpPr>
          <p:cNvPr id="6" name="Group 5"/>
          <p:cNvGrpSpPr/>
          <p:nvPr/>
        </p:nvGrpSpPr>
        <p:grpSpPr>
          <a:xfrm>
            <a:off x="621128" y="4710197"/>
            <a:ext cx="7162800" cy="1843003"/>
            <a:chOff x="709540" y="4495800"/>
            <a:chExt cx="7162800" cy="1843003"/>
          </a:xfrm>
        </p:grpSpPr>
        <p:grpSp>
          <p:nvGrpSpPr>
            <p:cNvPr id="7" name="Group 6"/>
            <p:cNvGrpSpPr/>
            <p:nvPr/>
          </p:nvGrpSpPr>
          <p:grpSpPr>
            <a:xfrm>
              <a:off x="709540" y="5867400"/>
              <a:ext cx="7162800" cy="471403"/>
              <a:chOff x="685800" y="4953000"/>
              <a:chExt cx="7162800" cy="471403"/>
            </a:xfrm>
          </p:grpSpPr>
          <p:cxnSp>
            <p:nvCxnSpPr>
              <p:cNvPr id="9" name="Straight Arrow Connector 8"/>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10"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11"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12" name="Straight Connector 11"/>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13" name="Straight Connector 12"/>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14" name="Straight Connector 13"/>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15" name="Straight Connector 14"/>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16" name="Straight Connector 15"/>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17" name="Straight Connector 16"/>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18" name="Straight Connector 17"/>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19" name="Straight Connector 18"/>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20" name="Straight Connector 19"/>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21"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22"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23"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24"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5"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6"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27" name="TextBox 26"/>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28"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29" name="Straight Connector 28"/>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30" name="Straight Connector 29"/>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31" name="Straight Connector 30"/>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32" name="Straight Connector 31"/>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33"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4"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5"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36" name="TextBox 35"/>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8" name="Straight Arrow Connector 7"/>
            <p:cNvCxnSpPr/>
            <p:nvPr/>
          </p:nvCxnSpPr>
          <p:spPr bwMode="auto">
            <a:xfrm flipV="1">
              <a:off x="873810" y="4495800"/>
              <a:ext cx="0" cy="1444752"/>
            </a:xfrm>
            <a:prstGeom prst="straightConnector1">
              <a:avLst/>
            </a:prstGeom>
            <a:noFill/>
            <a:ln w="28575" cap="flat" cmpd="sng" algn="ctr">
              <a:solidFill>
                <a:srgbClr val="6076B4">
                  <a:shade val="95000"/>
                  <a:satMod val="105000"/>
                </a:srgbClr>
              </a:solidFill>
              <a:prstDash val="solid"/>
              <a:tailEnd type="arrow"/>
            </a:ln>
            <a:effectLst/>
          </p:spPr>
        </p:cxnSp>
      </p:grpSp>
      <p:cxnSp>
        <p:nvCxnSpPr>
          <p:cNvPr id="37" name="Straight Connector 36"/>
          <p:cNvCxnSpPr/>
          <p:nvPr/>
        </p:nvCxnSpPr>
        <p:spPr>
          <a:xfrm flipH="1" flipV="1">
            <a:off x="4121900" y="1981200"/>
            <a:ext cx="0" cy="4068106"/>
          </a:xfrm>
          <a:prstGeom prst="line">
            <a:avLst/>
          </a:prstGeom>
          <a:noFill/>
          <a:ln w="28575" cap="flat" cmpd="sng" algn="ctr">
            <a:solidFill>
              <a:srgbClr val="FF0000"/>
            </a:solidFill>
            <a:prstDash val="dash"/>
          </a:ln>
          <a:effectLst/>
        </p:spPr>
      </p:cxnSp>
      <p:cxnSp>
        <p:nvCxnSpPr>
          <p:cNvPr id="38" name="Straight Connector 37"/>
          <p:cNvCxnSpPr/>
          <p:nvPr/>
        </p:nvCxnSpPr>
        <p:spPr>
          <a:xfrm flipV="1">
            <a:off x="5764295" y="3429000"/>
            <a:ext cx="0" cy="2743200"/>
          </a:xfrm>
          <a:prstGeom prst="line">
            <a:avLst/>
          </a:prstGeom>
          <a:noFill/>
          <a:ln w="28575" cap="flat" cmpd="sng" algn="ctr">
            <a:solidFill>
              <a:srgbClr val="FF0000"/>
            </a:solidFill>
            <a:prstDash val="dash"/>
          </a:ln>
          <a:effectLst/>
        </p:spPr>
      </p:cxnSp>
      <p:cxnSp>
        <p:nvCxnSpPr>
          <p:cNvPr id="39" name="Straight Connector 38"/>
          <p:cNvCxnSpPr/>
          <p:nvPr/>
        </p:nvCxnSpPr>
        <p:spPr>
          <a:xfrm flipV="1">
            <a:off x="7423687" y="2819400"/>
            <a:ext cx="0" cy="3251241"/>
          </a:xfrm>
          <a:prstGeom prst="line">
            <a:avLst/>
          </a:prstGeom>
          <a:noFill/>
          <a:ln w="28575" cap="flat" cmpd="sng" algn="ctr">
            <a:solidFill>
              <a:srgbClr val="FF0000"/>
            </a:solidFill>
            <a:prstDash val="dash"/>
          </a:ln>
          <a:effectLst/>
        </p:spPr>
      </p:cxnSp>
      <p:cxnSp>
        <p:nvCxnSpPr>
          <p:cNvPr id="40" name="Straight Connector 39"/>
          <p:cNvCxnSpPr/>
          <p:nvPr/>
        </p:nvCxnSpPr>
        <p:spPr>
          <a:xfrm flipH="1" flipV="1">
            <a:off x="1881260" y="1981200"/>
            <a:ext cx="11528" cy="4086395"/>
          </a:xfrm>
          <a:prstGeom prst="line">
            <a:avLst/>
          </a:prstGeom>
          <a:noFill/>
          <a:ln w="28575" cap="flat" cmpd="sng" algn="ctr">
            <a:solidFill>
              <a:srgbClr val="6076B4">
                <a:shade val="95000"/>
                <a:satMod val="105000"/>
              </a:srgbClr>
            </a:solidFill>
            <a:prstDash val="dash"/>
          </a:ln>
          <a:effectLst/>
        </p:spPr>
      </p:cxnSp>
      <p:cxnSp>
        <p:nvCxnSpPr>
          <p:cNvPr id="41" name="Straight Connector 40"/>
          <p:cNvCxnSpPr/>
          <p:nvPr/>
        </p:nvCxnSpPr>
        <p:spPr>
          <a:xfrm flipV="1">
            <a:off x="2449929" y="2184951"/>
            <a:ext cx="0" cy="3882643"/>
          </a:xfrm>
          <a:prstGeom prst="line">
            <a:avLst/>
          </a:prstGeom>
          <a:noFill/>
          <a:ln w="28575" cap="flat" cmpd="sng" algn="ctr">
            <a:solidFill>
              <a:srgbClr val="6076B4">
                <a:shade val="95000"/>
                <a:satMod val="105000"/>
              </a:srgbClr>
            </a:solidFill>
            <a:prstDash val="dash"/>
          </a:ln>
          <a:effectLst/>
        </p:spPr>
      </p:cxnSp>
      <p:cxnSp>
        <p:nvCxnSpPr>
          <p:cNvPr id="42" name="Straight Connector 41"/>
          <p:cNvCxnSpPr/>
          <p:nvPr/>
        </p:nvCxnSpPr>
        <p:spPr>
          <a:xfrm flipV="1">
            <a:off x="3549743" y="2867193"/>
            <a:ext cx="0" cy="3200400"/>
          </a:xfrm>
          <a:prstGeom prst="line">
            <a:avLst/>
          </a:prstGeom>
          <a:noFill/>
          <a:ln w="28575" cap="flat" cmpd="sng" algn="ctr">
            <a:solidFill>
              <a:srgbClr val="6076B4">
                <a:shade val="95000"/>
                <a:satMod val="105000"/>
              </a:srgbClr>
            </a:solidFill>
            <a:prstDash val="dash"/>
          </a:ln>
          <a:effectLst/>
        </p:spPr>
      </p:cxnSp>
      <p:cxnSp>
        <p:nvCxnSpPr>
          <p:cNvPr id="43" name="Straight Connector 42"/>
          <p:cNvCxnSpPr/>
          <p:nvPr/>
        </p:nvCxnSpPr>
        <p:spPr>
          <a:xfrm flipH="1" flipV="1">
            <a:off x="4654700" y="2057400"/>
            <a:ext cx="0" cy="3998235"/>
          </a:xfrm>
          <a:prstGeom prst="line">
            <a:avLst/>
          </a:prstGeom>
          <a:noFill/>
          <a:ln w="28575" cap="flat" cmpd="sng" algn="ctr">
            <a:solidFill>
              <a:srgbClr val="6076B4">
                <a:shade val="95000"/>
                <a:satMod val="105000"/>
              </a:srgbClr>
            </a:solidFill>
            <a:prstDash val="dash"/>
          </a:ln>
          <a:effectLst/>
        </p:spPr>
      </p:cxnSp>
      <p:grpSp>
        <p:nvGrpSpPr>
          <p:cNvPr id="44" name="Group 120"/>
          <p:cNvGrpSpPr>
            <a:grpSpLocks/>
          </p:cNvGrpSpPr>
          <p:nvPr/>
        </p:nvGrpSpPr>
        <p:grpSpPr bwMode="auto">
          <a:xfrm>
            <a:off x="1688270" y="2051264"/>
            <a:ext cx="2578931" cy="698725"/>
            <a:chOff x="670480" y="1566504"/>
            <a:chExt cx="1876562" cy="699084"/>
          </a:xfrm>
        </p:grpSpPr>
        <p:sp>
          <p:nvSpPr>
            <p:cNvPr id="45" name="Cube 44"/>
            <p:cNvSpPr/>
            <p:nvPr/>
          </p:nvSpPr>
          <p:spPr bwMode="auto">
            <a:xfrm>
              <a:off x="670480" y="1827213"/>
              <a:ext cx="831705"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46" name="Group 122"/>
            <p:cNvGrpSpPr>
              <a:grpSpLocks/>
            </p:cNvGrpSpPr>
            <p:nvPr/>
          </p:nvGrpSpPr>
          <p:grpSpPr bwMode="auto">
            <a:xfrm>
              <a:off x="798153" y="1566504"/>
              <a:ext cx="1637994" cy="262071"/>
              <a:chOff x="773769" y="2352407"/>
              <a:chExt cx="1637994" cy="262071"/>
            </a:xfrm>
          </p:grpSpPr>
          <p:cxnSp>
            <p:nvCxnSpPr>
              <p:cNvPr id="48" name="Straight Connector 47"/>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49" name="Straight Connector 48"/>
              <p:cNvCxnSpPr/>
              <p:nvPr/>
            </p:nvCxnSpPr>
            <p:spPr>
              <a:xfrm>
                <a:off x="775357" y="2473119"/>
                <a:ext cx="1636406" cy="1900"/>
              </a:xfrm>
              <a:prstGeom prst="line">
                <a:avLst/>
              </a:prstGeom>
              <a:noFill/>
              <a:ln w="28575" cap="flat" cmpd="sng" algn="ctr">
                <a:solidFill>
                  <a:srgbClr val="6076B4">
                    <a:shade val="95000"/>
                    <a:satMod val="105000"/>
                  </a:srgbClr>
                </a:solidFill>
                <a:prstDash val="solid"/>
              </a:ln>
              <a:effectLst/>
            </p:spPr>
          </p:cxnSp>
          <p:cxnSp>
            <p:nvCxnSpPr>
              <p:cNvPr id="50" name="Straight Connector 49"/>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47"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截止时间</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51" name="Group 120"/>
          <p:cNvGrpSpPr>
            <a:grpSpLocks/>
          </p:cNvGrpSpPr>
          <p:nvPr/>
        </p:nvGrpSpPr>
        <p:grpSpPr bwMode="auto">
          <a:xfrm>
            <a:off x="3429000" y="3360509"/>
            <a:ext cx="3405260" cy="678091"/>
            <a:chOff x="670480" y="1587151"/>
            <a:chExt cx="3405811" cy="678437"/>
          </a:xfrm>
        </p:grpSpPr>
        <p:sp>
          <p:nvSpPr>
            <p:cNvPr id="52" name="Cube 51"/>
            <p:cNvSpPr/>
            <p:nvPr/>
          </p:nvSpPr>
          <p:spPr bwMode="auto">
            <a:xfrm>
              <a:off x="670480" y="1827213"/>
              <a:ext cx="2286371"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53" name="Group 122"/>
            <p:cNvGrpSpPr>
              <a:grpSpLocks/>
            </p:cNvGrpSpPr>
            <p:nvPr/>
          </p:nvGrpSpPr>
          <p:grpSpPr bwMode="auto">
            <a:xfrm>
              <a:off x="798153" y="1587151"/>
              <a:ext cx="2208003" cy="246831"/>
              <a:chOff x="773769" y="2373054"/>
              <a:chExt cx="2208003" cy="246831"/>
            </a:xfrm>
          </p:grpSpPr>
          <p:cxnSp>
            <p:nvCxnSpPr>
              <p:cNvPr id="55" name="Straight Connector 54"/>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56" name="Straight Connector 55"/>
              <p:cNvCxnSpPr/>
              <p:nvPr/>
            </p:nvCxnSpPr>
            <p:spPr>
              <a:xfrm flipV="1">
                <a:off x="775357" y="2482484"/>
                <a:ext cx="2196740" cy="0"/>
              </a:xfrm>
              <a:prstGeom prst="line">
                <a:avLst/>
              </a:prstGeom>
              <a:noFill/>
              <a:ln w="28575" cap="flat" cmpd="sng" algn="ctr">
                <a:solidFill>
                  <a:srgbClr val="6076B4">
                    <a:shade val="95000"/>
                    <a:satMod val="105000"/>
                  </a:srgbClr>
                </a:solidFill>
                <a:prstDash val="solid"/>
              </a:ln>
              <a:effectLst/>
            </p:spPr>
          </p:cxnSp>
          <p:cxnSp>
            <p:nvCxnSpPr>
              <p:cNvPr id="57" name="Straight Connector 56"/>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54" name="TextBox 123"/>
            <p:cNvSpPr txBox="1">
              <a:spLocks noChangeArrowheads="1"/>
            </p:cNvSpPr>
            <p:nvPr/>
          </p:nvSpPr>
          <p:spPr bwMode="auto">
            <a:xfrm>
              <a:off x="3033090" y="1760699"/>
              <a:ext cx="1043201" cy="2771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58" name="Group 120"/>
          <p:cNvGrpSpPr>
            <a:grpSpLocks/>
          </p:cNvGrpSpPr>
          <p:nvPr/>
        </p:nvGrpSpPr>
        <p:grpSpPr bwMode="auto">
          <a:xfrm>
            <a:off x="2319152" y="2859613"/>
            <a:ext cx="5353308" cy="698725"/>
            <a:chOff x="670480" y="1566504"/>
            <a:chExt cx="5354143" cy="699084"/>
          </a:xfrm>
        </p:grpSpPr>
        <p:sp>
          <p:nvSpPr>
            <p:cNvPr id="59" name="Cube 58"/>
            <p:cNvSpPr/>
            <p:nvPr/>
          </p:nvSpPr>
          <p:spPr bwMode="auto">
            <a:xfrm>
              <a:off x="670480" y="1827213"/>
              <a:ext cx="914543"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60" name="Group 122"/>
            <p:cNvGrpSpPr>
              <a:grpSpLocks/>
            </p:cNvGrpSpPr>
            <p:nvPr/>
          </p:nvGrpSpPr>
          <p:grpSpPr bwMode="auto">
            <a:xfrm>
              <a:off x="798153" y="1566504"/>
              <a:ext cx="4971408" cy="262071"/>
              <a:chOff x="773769" y="2352407"/>
              <a:chExt cx="4971408" cy="262071"/>
            </a:xfrm>
          </p:grpSpPr>
          <p:cxnSp>
            <p:nvCxnSpPr>
              <p:cNvPr id="62" name="Straight Connector 61"/>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63" name="Straight Connector 62"/>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64" name="Straight Connector 63"/>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61" name="TextBox 123"/>
            <p:cNvSpPr txBox="1">
              <a:spLocks noChangeArrowheads="1"/>
            </p:cNvSpPr>
            <p:nvPr/>
          </p:nvSpPr>
          <p:spPr bwMode="auto">
            <a:xfrm>
              <a:off x="5057612" y="1718982"/>
              <a:ext cx="967011"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65" name="Group 120"/>
          <p:cNvGrpSpPr>
            <a:grpSpLocks/>
          </p:cNvGrpSpPr>
          <p:nvPr/>
        </p:nvGrpSpPr>
        <p:grpSpPr bwMode="auto">
          <a:xfrm>
            <a:off x="4525479" y="2053704"/>
            <a:ext cx="2706908" cy="696273"/>
            <a:chOff x="670481" y="1568953"/>
            <a:chExt cx="2707343" cy="696635"/>
          </a:xfrm>
        </p:grpSpPr>
        <p:sp>
          <p:nvSpPr>
            <p:cNvPr id="66" name="Cube 65"/>
            <p:cNvSpPr/>
            <p:nvPr/>
          </p:nvSpPr>
          <p:spPr bwMode="auto">
            <a:xfrm>
              <a:off x="670481" y="1827213"/>
              <a:ext cx="80022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67" name="Group 122"/>
            <p:cNvGrpSpPr>
              <a:grpSpLocks/>
            </p:cNvGrpSpPr>
            <p:nvPr/>
          </p:nvGrpSpPr>
          <p:grpSpPr bwMode="auto">
            <a:xfrm>
              <a:off x="793222" y="1568953"/>
              <a:ext cx="2215537" cy="259622"/>
              <a:chOff x="768838" y="2354856"/>
              <a:chExt cx="2215537" cy="259622"/>
            </a:xfrm>
          </p:grpSpPr>
          <p:cxnSp>
            <p:nvCxnSpPr>
              <p:cNvPr id="69" name="Straight Connector 68"/>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70" name="Straight Connector 69"/>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71" name="Straight Connector 70"/>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68" name="TextBox 123"/>
            <p:cNvSpPr txBox="1">
              <a:spLocks noChangeArrowheads="1"/>
            </p:cNvSpPr>
            <p:nvPr/>
          </p:nvSpPr>
          <p:spPr bwMode="auto">
            <a:xfrm>
              <a:off x="2371822" y="1751608"/>
              <a:ext cx="1006002" cy="27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72" name="Group 71"/>
          <p:cNvGrpSpPr/>
          <p:nvPr/>
        </p:nvGrpSpPr>
        <p:grpSpPr>
          <a:xfrm>
            <a:off x="609600" y="4162594"/>
            <a:ext cx="7215260" cy="471403"/>
            <a:chOff x="685800" y="4953000"/>
            <a:chExt cx="7215260" cy="471403"/>
          </a:xfrm>
        </p:grpSpPr>
        <p:cxnSp>
          <p:nvCxnSpPr>
            <p:cNvPr id="73" name="Straight Arrow Connector 72"/>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74"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75"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76" name="Straight Connector 75"/>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77" name="Straight Connector 76"/>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78" name="Straight Connector 77"/>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79" name="Straight Connector 78"/>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80" name="Straight Connector 79"/>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81" name="Straight Connector 80"/>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82" name="Straight Connector 81"/>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83" name="Straight Connector 82"/>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84" name="Straight Connector 83"/>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85"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86"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87"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88"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89"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0"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1" name="TextBox 90"/>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92"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93" name="Straight Connector 92"/>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94" name="Straight Connector 93"/>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95" name="Straight Connector 94"/>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96" name="Straight Connector 95"/>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97"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8"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9"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0"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101" name="Straight Connector 100"/>
          <p:cNvCxnSpPr/>
          <p:nvPr/>
        </p:nvCxnSpPr>
        <p:spPr>
          <a:xfrm flipH="1" flipV="1">
            <a:off x="6869870" y="2124480"/>
            <a:ext cx="562" cy="4032456"/>
          </a:xfrm>
          <a:prstGeom prst="line">
            <a:avLst/>
          </a:prstGeom>
          <a:noFill/>
          <a:ln w="28575" cap="flat" cmpd="sng" algn="ctr">
            <a:solidFill>
              <a:srgbClr val="FF0000"/>
            </a:solidFill>
            <a:prstDash val="dash"/>
          </a:ln>
          <a:effectLst/>
        </p:spPr>
      </p:cxnSp>
      <p:sp>
        <p:nvSpPr>
          <p:cNvPr id="102" name="TextBox 33"/>
          <p:cNvSpPr txBox="1">
            <a:spLocks noChangeArrowheads="1"/>
          </p:cNvSpPr>
          <p:nvPr/>
        </p:nvSpPr>
        <p:spPr bwMode="auto">
          <a:xfrm flipH="1">
            <a:off x="825988" y="4557797"/>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nvGrpSpPr>
          <p:cNvPr id="105" name="Group 104"/>
          <p:cNvGrpSpPr/>
          <p:nvPr/>
        </p:nvGrpSpPr>
        <p:grpSpPr>
          <a:xfrm>
            <a:off x="1828800" y="6088500"/>
            <a:ext cx="5680817" cy="150275"/>
            <a:chOff x="1913720" y="5863906"/>
            <a:chExt cx="5680817" cy="150275"/>
          </a:xfrm>
        </p:grpSpPr>
        <p:sp>
          <p:nvSpPr>
            <p:cNvPr id="106" name="Cross 105"/>
            <p:cNvSpPr/>
            <p:nvPr/>
          </p:nvSpPr>
          <p:spPr>
            <a:xfrm rot="2698290">
              <a:off x="1913720" y="586390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7" name="Cross 106"/>
            <p:cNvSpPr/>
            <p:nvPr/>
          </p:nvSpPr>
          <p:spPr>
            <a:xfrm rot="2698290">
              <a:off x="2466807" y="5864077"/>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Cross 107"/>
            <p:cNvSpPr/>
            <p:nvPr/>
          </p:nvSpPr>
          <p:spPr>
            <a:xfrm rot="2698290">
              <a:off x="3580274"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Cross 108"/>
            <p:cNvSpPr/>
            <p:nvPr/>
          </p:nvSpPr>
          <p:spPr>
            <a:xfrm rot="2698290">
              <a:off x="4133364" y="5868999"/>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Cross 109"/>
            <p:cNvSpPr/>
            <p:nvPr/>
          </p:nvSpPr>
          <p:spPr>
            <a:xfrm rot="2698290">
              <a:off x="4696295"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Cross 110"/>
            <p:cNvSpPr/>
            <p:nvPr/>
          </p:nvSpPr>
          <p:spPr>
            <a:xfrm rot="2698290">
              <a:off x="5788491" y="587326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Cross 111"/>
            <p:cNvSpPr/>
            <p:nvPr/>
          </p:nvSpPr>
          <p:spPr>
            <a:xfrm rot="2698290">
              <a:off x="6905717" y="587482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Cross 112"/>
            <p:cNvSpPr/>
            <p:nvPr/>
          </p:nvSpPr>
          <p:spPr>
            <a:xfrm rot="2698290">
              <a:off x="7457377" y="5877021"/>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8" name="Cross 117"/>
          <p:cNvSpPr/>
          <p:nvPr/>
        </p:nvSpPr>
        <p:spPr>
          <a:xfrm rot="2698290">
            <a:off x="4540168" y="1352214"/>
            <a:ext cx="274320" cy="27432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9" name="Cross 118"/>
          <p:cNvSpPr/>
          <p:nvPr/>
        </p:nvSpPr>
        <p:spPr>
          <a:xfrm rot="2698290">
            <a:off x="5654646" y="1352214"/>
            <a:ext cx="274320" cy="27432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14" name="Group 113"/>
          <p:cNvGrpSpPr/>
          <p:nvPr/>
        </p:nvGrpSpPr>
        <p:grpSpPr>
          <a:xfrm>
            <a:off x="1887025" y="5715000"/>
            <a:ext cx="2234876" cy="228600"/>
            <a:chOff x="2513012" y="4767426"/>
            <a:chExt cx="2207646" cy="246705"/>
          </a:xfrm>
        </p:grpSpPr>
        <p:cxnSp>
          <p:nvCxnSpPr>
            <p:cNvPr id="115" name="Straight Connector 114"/>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16" name="Straight Connector 115"/>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17" name="Straight Connector 116"/>
            <p:cNvCxnSpPr/>
            <p:nvPr/>
          </p:nvCxnSpPr>
          <p:spPr bwMode="auto">
            <a:xfrm>
              <a:off x="2513012" y="4767426"/>
              <a:ext cx="0" cy="241301"/>
            </a:xfrm>
            <a:prstGeom prst="line">
              <a:avLst/>
            </a:prstGeom>
            <a:noFill/>
            <a:ln w="38100" cap="flat" cmpd="sng" algn="ctr">
              <a:solidFill>
                <a:srgbClr val="00B050"/>
              </a:solidFill>
              <a:prstDash val="solid"/>
            </a:ln>
            <a:effectLst/>
          </p:spPr>
        </p:cxnSp>
      </p:grpSp>
      <p:grpSp>
        <p:nvGrpSpPr>
          <p:cNvPr id="123" name="Group 122"/>
          <p:cNvGrpSpPr/>
          <p:nvPr/>
        </p:nvGrpSpPr>
        <p:grpSpPr>
          <a:xfrm>
            <a:off x="2451288" y="5432573"/>
            <a:ext cx="3313009" cy="288518"/>
            <a:chOff x="2513012" y="4767426"/>
            <a:chExt cx="2207646" cy="246705"/>
          </a:xfrm>
        </p:grpSpPr>
        <p:cxnSp>
          <p:nvCxnSpPr>
            <p:cNvPr id="124" name="Straight Connector 123"/>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25" name="Straight Connector 124"/>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26" name="Straight Connector 125"/>
            <p:cNvCxnSpPr/>
            <p:nvPr/>
          </p:nvCxnSpPr>
          <p:spPr bwMode="auto">
            <a:xfrm>
              <a:off x="2513012" y="4767426"/>
              <a:ext cx="0" cy="241301"/>
            </a:xfrm>
            <a:prstGeom prst="line">
              <a:avLst/>
            </a:prstGeom>
            <a:noFill/>
            <a:ln w="38100" cap="flat" cmpd="sng" algn="ctr">
              <a:solidFill>
                <a:srgbClr val="00B050"/>
              </a:solidFill>
              <a:prstDash val="solid"/>
            </a:ln>
            <a:effectLst/>
          </p:spPr>
        </p:cxnSp>
      </p:grpSp>
      <p:grpSp>
        <p:nvGrpSpPr>
          <p:cNvPr id="127" name="Group 126"/>
          <p:cNvGrpSpPr/>
          <p:nvPr/>
        </p:nvGrpSpPr>
        <p:grpSpPr>
          <a:xfrm>
            <a:off x="3556652" y="5150375"/>
            <a:ext cx="3313009" cy="288518"/>
            <a:chOff x="2513012" y="4767426"/>
            <a:chExt cx="2207646" cy="246705"/>
          </a:xfrm>
        </p:grpSpPr>
        <p:cxnSp>
          <p:nvCxnSpPr>
            <p:cNvPr id="128" name="Straight Connector 127"/>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29" name="Straight Connector 128"/>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30" name="Straight Connector 129"/>
            <p:cNvCxnSpPr/>
            <p:nvPr/>
          </p:nvCxnSpPr>
          <p:spPr bwMode="auto">
            <a:xfrm>
              <a:off x="2513012" y="4767426"/>
              <a:ext cx="0" cy="241301"/>
            </a:xfrm>
            <a:prstGeom prst="line">
              <a:avLst/>
            </a:prstGeom>
            <a:noFill/>
            <a:ln w="38100" cap="flat" cmpd="sng" algn="ctr">
              <a:solidFill>
                <a:srgbClr val="00B050"/>
              </a:solidFill>
              <a:prstDash val="solid"/>
            </a:ln>
            <a:effectLst/>
          </p:spPr>
        </p:cxnSp>
      </p:grpSp>
      <p:grpSp>
        <p:nvGrpSpPr>
          <p:cNvPr id="131" name="Group 130"/>
          <p:cNvGrpSpPr/>
          <p:nvPr/>
        </p:nvGrpSpPr>
        <p:grpSpPr>
          <a:xfrm>
            <a:off x="2435242" y="4868796"/>
            <a:ext cx="4991685" cy="288518"/>
            <a:chOff x="2513012" y="4767426"/>
            <a:chExt cx="2207646" cy="246705"/>
          </a:xfrm>
        </p:grpSpPr>
        <p:cxnSp>
          <p:nvCxnSpPr>
            <p:cNvPr id="132" name="Straight Connector 131"/>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33" name="Straight Connector 132"/>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34" name="Straight Connector 133"/>
            <p:cNvCxnSpPr/>
            <p:nvPr/>
          </p:nvCxnSpPr>
          <p:spPr bwMode="auto">
            <a:xfrm>
              <a:off x="2513012" y="4767426"/>
              <a:ext cx="0" cy="241301"/>
            </a:xfrm>
            <a:prstGeom prst="line">
              <a:avLst/>
            </a:prstGeom>
            <a:noFill/>
            <a:ln w="38100" cap="flat" cmpd="sng" algn="ctr">
              <a:solidFill>
                <a:srgbClr val="00B050"/>
              </a:solidFill>
              <a:prstDash val="solid"/>
            </a:ln>
            <a:effectLst/>
          </p:spPr>
        </p:cxnSp>
      </p:grpSp>
      <p:grpSp>
        <p:nvGrpSpPr>
          <p:cNvPr id="135" name="Group 134"/>
          <p:cNvGrpSpPr/>
          <p:nvPr/>
        </p:nvGrpSpPr>
        <p:grpSpPr>
          <a:xfrm>
            <a:off x="4679955" y="5687544"/>
            <a:ext cx="2745383" cy="288518"/>
            <a:chOff x="2513012" y="4767426"/>
            <a:chExt cx="2207646" cy="246705"/>
          </a:xfrm>
        </p:grpSpPr>
        <p:cxnSp>
          <p:nvCxnSpPr>
            <p:cNvPr id="136" name="Straight Connector 135"/>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37" name="Straight Connector 136"/>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38" name="Straight Connector 137"/>
            <p:cNvCxnSpPr/>
            <p:nvPr/>
          </p:nvCxnSpPr>
          <p:spPr bwMode="auto">
            <a:xfrm>
              <a:off x="2513012" y="4767426"/>
              <a:ext cx="0" cy="241301"/>
            </a:xfrm>
            <a:prstGeom prst="line">
              <a:avLst/>
            </a:prstGeom>
            <a:noFill/>
            <a:ln w="38100" cap="flat" cmpd="sng" algn="ctr">
              <a:solidFill>
                <a:srgbClr val="00B050"/>
              </a:solidFill>
              <a:prstDash val="solid"/>
            </a:ln>
            <a:effectLst/>
          </p:spPr>
        </p:cxnSp>
      </p:grpSp>
    </p:spTree>
    <p:extLst>
      <p:ext uri="{BB962C8B-B14F-4D97-AF65-F5344CB8AC3E}">
        <p14:creationId xmlns:p14="http://schemas.microsoft.com/office/powerpoint/2010/main" val="235633875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fade">
                                      <p:cBhvr>
                                        <p:cTn id="7" dur="500"/>
                                        <p:tgtEl>
                                          <p:spTgt spid="40"/>
                                        </p:tgtEl>
                                      </p:cBhvr>
                                    </p:animEffect>
                                  </p:childTnLst>
                                </p:cTn>
                              </p:par>
                              <p:par>
                                <p:cTn id="8" presetID="10" presetClass="entr" presetSubtype="0" fill="hold" nodeType="withEffect">
                                  <p:stCondLst>
                                    <p:cond delay="0"/>
                                  </p:stCondLst>
                                  <p:childTnLst>
                                    <p:set>
                                      <p:cBhvr>
                                        <p:cTn id="9" dur="1" fill="hold">
                                          <p:stCondLst>
                                            <p:cond delay="0"/>
                                          </p:stCondLst>
                                        </p:cTn>
                                        <p:tgtEl>
                                          <p:spTgt spid="41"/>
                                        </p:tgtEl>
                                        <p:attrNameLst>
                                          <p:attrName>style.visibility</p:attrName>
                                        </p:attrNameLst>
                                      </p:cBhvr>
                                      <p:to>
                                        <p:strVal val="visible"/>
                                      </p:to>
                                    </p:set>
                                    <p:animEffect transition="in" filter="fade">
                                      <p:cBhvr>
                                        <p:cTn id="10" dur="500"/>
                                        <p:tgtEl>
                                          <p:spTgt spid="41"/>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par>
                                <p:cTn id="14" presetID="10" presetClass="entr" presetSubtype="0" fill="hold" nodeType="withEffect">
                                  <p:stCondLst>
                                    <p:cond delay="0"/>
                                  </p:stCondLst>
                                  <p:childTnLst>
                                    <p:set>
                                      <p:cBhvr>
                                        <p:cTn id="15" dur="1" fill="hold">
                                          <p:stCondLst>
                                            <p:cond delay="0"/>
                                          </p:stCondLst>
                                        </p:cTn>
                                        <p:tgtEl>
                                          <p:spTgt spid="37"/>
                                        </p:tgtEl>
                                        <p:attrNameLst>
                                          <p:attrName>style.visibility</p:attrName>
                                        </p:attrNameLst>
                                      </p:cBhvr>
                                      <p:to>
                                        <p:strVal val="visible"/>
                                      </p:to>
                                    </p:set>
                                    <p:animEffect transition="in" filter="fade">
                                      <p:cBhvr>
                                        <p:cTn id="16" dur="500"/>
                                        <p:tgtEl>
                                          <p:spTgt spid="37"/>
                                        </p:tgtEl>
                                      </p:cBhvr>
                                    </p:animEffect>
                                  </p:childTnLst>
                                </p:cTn>
                              </p:par>
                              <p:par>
                                <p:cTn id="17" presetID="10" presetClass="entr" presetSubtype="0" fill="hold" nodeType="with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fade">
                                      <p:cBhvr>
                                        <p:cTn id="19" dur="500"/>
                                        <p:tgtEl>
                                          <p:spTgt spid="43"/>
                                        </p:tgtEl>
                                      </p:cBhvr>
                                    </p:animEffect>
                                  </p:childTnLst>
                                </p:cTn>
                              </p:par>
                              <p:par>
                                <p:cTn id="20" presetID="10" presetClass="entr" presetSubtype="0" fill="hold" nodeType="withEffect">
                                  <p:stCondLst>
                                    <p:cond delay="0"/>
                                  </p:stCondLst>
                                  <p:childTnLst>
                                    <p:set>
                                      <p:cBhvr>
                                        <p:cTn id="21" dur="1" fill="hold">
                                          <p:stCondLst>
                                            <p:cond delay="0"/>
                                          </p:stCondLst>
                                        </p:cTn>
                                        <p:tgtEl>
                                          <p:spTgt spid="101"/>
                                        </p:tgtEl>
                                        <p:attrNameLst>
                                          <p:attrName>style.visibility</p:attrName>
                                        </p:attrNameLst>
                                      </p:cBhvr>
                                      <p:to>
                                        <p:strVal val="visible"/>
                                      </p:to>
                                    </p:set>
                                    <p:animEffect transition="in" filter="fade">
                                      <p:cBhvr>
                                        <p:cTn id="22" dur="500"/>
                                        <p:tgtEl>
                                          <p:spTgt spid="101"/>
                                        </p:tgtEl>
                                      </p:cBhvr>
                                    </p:animEffect>
                                  </p:childTnLst>
                                </p:cTn>
                              </p:par>
                              <p:par>
                                <p:cTn id="23" presetID="10" presetClass="entr" presetSubtype="0" fill="hold" nodeType="withEffect">
                                  <p:stCondLst>
                                    <p:cond delay="0"/>
                                  </p:stCondLst>
                                  <p:childTnLst>
                                    <p:set>
                                      <p:cBhvr>
                                        <p:cTn id="24" dur="1" fill="hold">
                                          <p:stCondLst>
                                            <p:cond delay="0"/>
                                          </p:stCondLst>
                                        </p:cTn>
                                        <p:tgtEl>
                                          <p:spTgt spid="39"/>
                                        </p:tgtEl>
                                        <p:attrNameLst>
                                          <p:attrName>style.visibility</p:attrName>
                                        </p:attrNameLst>
                                      </p:cBhvr>
                                      <p:to>
                                        <p:strVal val="visible"/>
                                      </p:to>
                                    </p:set>
                                    <p:animEffect transition="in" filter="fade">
                                      <p:cBhvr>
                                        <p:cTn id="25" dur="500"/>
                                        <p:tgtEl>
                                          <p:spTgt spid="39"/>
                                        </p:tgtEl>
                                      </p:cBhvr>
                                    </p:animEffect>
                                  </p:childTnLst>
                                </p:cTn>
                              </p:par>
                              <p:par>
                                <p:cTn id="26" presetID="10" presetClass="entr" presetSubtype="0" fill="hold" nodeType="withEffect">
                                  <p:stCondLst>
                                    <p:cond delay="0"/>
                                  </p:stCondLst>
                                  <p:childTnLst>
                                    <p:set>
                                      <p:cBhvr>
                                        <p:cTn id="27" dur="1" fill="hold">
                                          <p:stCondLst>
                                            <p:cond delay="0"/>
                                          </p:stCondLst>
                                        </p:cTn>
                                        <p:tgtEl>
                                          <p:spTgt spid="38"/>
                                        </p:tgtEl>
                                        <p:attrNameLst>
                                          <p:attrName>style.visibility</p:attrName>
                                        </p:attrNameLst>
                                      </p:cBhvr>
                                      <p:to>
                                        <p:strVal val="visible"/>
                                      </p:to>
                                    </p:set>
                                    <p:animEffect transition="in" filter="fade">
                                      <p:cBhvr>
                                        <p:cTn id="28" dur="500"/>
                                        <p:tgtEl>
                                          <p:spTgt spid="38"/>
                                        </p:tgtEl>
                                      </p:cBhvr>
                                    </p:animEffect>
                                  </p:childTnLst>
                                </p:cTn>
                              </p:par>
                            </p:childTnLst>
                          </p:cTn>
                        </p:par>
                        <p:par>
                          <p:cTn id="29" fill="hold">
                            <p:stCondLst>
                              <p:cond delay="500"/>
                            </p:stCondLst>
                            <p:childTnLst>
                              <p:par>
                                <p:cTn id="30" presetID="2" presetClass="entr" presetSubtype="1" fill="hold" nodeType="afterEffect">
                                  <p:stCondLst>
                                    <p:cond delay="0"/>
                                  </p:stCondLst>
                                  <p:childTnLst>
                                    <p:set>
                                      <p:cBhvr>
                                        <p:cTn id="31" dur="1" fill="hold">
                                          <p:stCondLst>
                                            <p:cond delay="0"/>
                                          </p:stCondLst>
                                        </p:cTn>
                                        <p:tgtEl>
                                          <p:spTgt spid="105"/>
                                        </p:tgtEl>
                                        <p:attrNameLst>
                                          <p:attrName>style.visibility</p:attrName>
                                        </p:attrNameLst>
                                      </p:cBhvr>
                                      <p:to>
                                        <p:strVal val="visible"/>
                                      </p:to>
                                    </p:set>
                                    <p:anim calcmode="lin" valueType="num">
                                      <p:cBhvr additive="base">
                                        <p:cTn id="32" dur="1500" fill="hold"/>
                                        <p:tgtEl>
                                          <p:spTgt spid="105"/>
                                        </p:tgtEl>
                                        <p:attrNameLst>
                                          <p:attrName>ppt_x</p:attrName>
                                        </p:attrNameLst>
                                      </p:cBhvr>
                                      <p:tavLst>
                                        <p:tav tm="0">
                                          <p:val>
                                            <p:strVal val="#ppt_x"/>
                                          </p:val>
                                        </p:tav>
                                        <p:tav tm="100000">
                                          <p:val>
                                            <p:strVal val="#ppt_x"/>
                                          </p:val>
                                        </p:tav>
                                      </p:tavLst>
                                    </p:anim>
                                    <p:anim calcmode="lin" valueType="num">
                                      <p:cBhvr additive="base">
                                        <p:cTn id="33" dur="1500" fill="hold"/>
                                        <p:tgtEl>
                                          <p:spTgt spid="105"/>
                                        </p:tgtEl>
                                        <p:attrNameLst>
                                          <p:attrName>ppt_y</p:attrName>
                                        </p:attrNameLst>
                                      </p:cBhvr>
                                      <p:tavLst>
                                        <p:tav tm="0">
                                          <p:val>
                                            <p:strVal val="0-#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14"/>
                                        </p:tgtEl>
                                        <p:attrNameLst>
                                          <p:attrName>style.visibility</p:attrName>
                                        </p:attrNameLst>
                                      </p:cBhvr>
                                      <p:to>
                                        <p:strVal val="visible"/>
                                      </p:to>
                                    </p:set>
                                    <p:animEffect transition="in" filter="fade">
                                      <p:cBhvr>
                                        <p:cTn id="38" dur="500"/>
                                        <p:tgtEl>
                                          <p:spTgt spid="114"/>
                                        </p:tgtEl>
                                      </p:cBhvr>
                                    </p:animEffect>
                                  </p:childTnLst>
                                </p:cTn>
                              </p:par>
                            </p:childTnLst>
                          </p:cTn>
                        </p:par>
                        <p:par>
                          <p:cTn id="39" fill="hold">
                            <p:stCondLst>
                              <p:cond delay="500"/>
                            </p:stCondLst>
                            <p:childTnLst>
                              <p:par>
                                <p:cTn id="40" presetID="10" presetClass="entr" presetSubtype="0" fill="hold" nodeType="afterEffect">
                                  <p:stCondLst>
                                    <p:cond delay="0"/>
                                  </p:stCondLst>
                                  <p:childTnLst>
                                    <p:set>
                                      <p:cBhvr>
                                        <p:cTn id="41" dur="1" fill="hold">
                                          <p:stCondLst>
                                            <p:cond delay="0"/>
                                          </p:stCondLst>
                                        </p:cTn>
                                        <p:tgtEl>
                                          <p:spTgt spid="135"/>
                                        </p:tgtEl>
                                        <p:attrNameLst>
                                          <p:attrName>style.visibility</p:attrName>
                                        </p:attrNameLst>
                                      </p:cBhvr>
                                      <p:to>
                                        <p:strVal val="visible"/>
                                      </p:to>
                                    </p:set>
                                    <p:animEffect transition="in" filter="fade">
                                      <p:cBhvr>
                                        <p:cTn id="42" dur="500"/>
                                        <p:tgtEl>
                                          <p:spTgt spid="135"/>
                                        </p:tgtEl>
                                      </p:cBhvr>
                                    </p:animEffect>
                                  </p:childTnLst>
                                </p:cTn>
                              </p:par>
                            </p:childTnLst>
                          </p:cTn>
                        </p:par>
                        <p:par>
                          <p:cTn id="43" fill="hold">
                            <p:stCondLst>
                              <p:cond delay="1000"/>
                            </p:stCondLst>
                            <p:childTnLst>
                              <p:par>
                                <p:cTn id="44" presetID="10" presetClass="entr" presetSubtype="0" fill="hold" nodeType="afterEffect">
                                  <p:stCondLst>
                                    <p:cond delay="0"/>
                                  </p:stCondLst>
                                  <p:childTnLst>
                                    <p:set>
                                      <p:cBhvr>
                                        <p:cTn id="45" dur="1" fill="hold">
                                          <p:stCondLst>
                                            <p:cond delay="0"/>
                                          </p:stCondLst>
                                        </p:cTn>
                                        <p:tgtEl>
                                          <p:spTgt spid="123"/>
                                        </p:tgtEl>
                                        <p:attrNameLst>
                                          <p:attrName>style.visibility</p:attrName>
                                        </p:attrNameLst>
                                      </p:cBhvr>
                                      <p:to>
                                        <p:strVal val="visible"/>
                                      </p:to>
                                    </p:set>
                                    <p:animEffect transition="in" filter="fade">
                                      <p:cBhvr>
                                        <p:cTn id="46" dur="500"/>
                                        <p:tgtEl>
                                          <p:spTgt spid="123"/>
                                        </p:tgtEl>
                                      </p:cBhvr>
                                    </p:animEffect>
                                  </p:childTnLst>
                                </p:cTn>
                              </p:par>
                            </p:childTnLst>
                          </p:cTn>
                        </p:par>
                        <p:par>
                          <p:cTn id="47" fill="hold">
                            <p:stCondLst>
                              <p:cond delay="1500"/>
                            </p:stCondLst>
                            <p:childTnLst>
                              <p:par>
                                <p:cTn id="48" presetID="10" presetClass="entr" presetSubtype="0" fill="hold" nodeType="afterEffect">
                                  <p:stCondLst>
                                    <p:cond delay="0"/>
                                  </p:stCondLst>
                                  <p:childTnLst>
                                    <p:set>
                                      <p:cBhvr>
                                        <p:cTn id="49" dur="1" fill="hold">
                                          <p:stCondLst>
                                            <p:cond delay="0"/>
                                          </p:stCondLst>
                                        </p:cTn>
                                        <p:tgtEl>
                                          <p:spTgt spid="127"/>
                                        </p:tgtEl>
                                        <p:attrNameLst>
                                          <p:attrName>style.visibility</p:attrName>
                                        </p:attrNameLst>
                                      </p:cBhvr>
                                      <p:to>
                                        <p:strVal val="visible"/>
                                      </p:to>
                                    </p:set>
                                    <p:animEffect transition="in" filter="fade">
                                      <p:cBhvr>
                                        <p:cTn id="50" dur="500"/>
                                        <p:tgtEl>
                                          <p:spTgt spid="127"/>
                                        </p:tgtEl>
                                      </p:cBhvr>
                                    </p:animEffect>
                                  </p:childTnLst>
                                </p:cTn>
                              </p:par>
                            </p:childTnLst>
                          </p:cTn>
                        </p:par>
                        <p:par>
                          <p:cTn id="51" fill="hold">
                            <p:stCondLst>
                              <p:cond delay="2000"/>
                            </p:stCondLst>
                            <p:childTnLst>
                              <p:par>
                                <p:cTn id="52" presetID="10" presetClass="entr" presetSubtype="0" fill="hold" nodeType="afterEffect">
                                  <p:stCondLst>
                                    <p:cond delay="0"/>
                                  </p:stCondLst>
                                  <p:childTnLst>
                                    <p:set>
                                      <p:cBhvr>
                                        <p:cTn id="53" dur="1" fill="hold">
                                          <p:stCondLst>
                                            <p:cond delay="0"/>
                                          </p:stCondLst>
                                        </p:cTn>
                                        <p:tgtEl>
                                          <p:spTgt spid="131"/>
                                        </p:tgtEl>
                                        <p:attrNameLst>
                                          <p:attrName>style.visibility</p:attrName>
                                        </p:attrNameLst>
                                      </p:cBhvr>
                                      <p:to>
                                        <p:strVal val="visible"/>
                                      </p:to>
                                    </p:set>
                                    <p:animEffect transition="in" filter="fade">
                                      <p:cBhvr>
                                        <p:cTn id="54"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 </a:t>
            </a:r>
            <a:endParaRPr lang="en-US" dirty="0"/>
          </a:p>
        </p:txBody>
      </p:sp>
      <p:sp>
        <p:nvSpPr>
          <p:cNvPr id="3" name="Content Placeholder 2"/>
          <p:cNvSpPr>
            <a:spLocks noGrp="1"/>
          </p:cNvSpPr>
          <p:nvPr>
            <p:ph idx="1"/>
          </p:nvPr>
        </p:nvSpPr>
        <p:spPr/>
        <p:txBody>
          <a:bodyPr/>
          <a:lstStyle/>
          <a:p>
            <a:r>
              <a:rPr lang="zh-CN" altLang="en-US" dirty="0" smtClean="0">
                <a:solidFill>
                  <a:srgbClr val="FF0000"/>
                </a:solidFill>
                <a:latin typeface="+mj-ea"/>
                <a:ea typeface="+mj-ea"/>
                <a:cs typeface="Hiragino Sans GB W3"/>
              </a:rPr>
              <a:t>数据区间密度</a:t>
            </a:r>
            <a:r>
              <a:rPr lang="zh-CN" altLang="en-US" dirty="0" smtClean="0">
                <a:solidFill>
                  <a:srgbClr val="000000"/>
                </a:solidFill>
                <a:latin typeface="+mj-ea"/>
                <a:ea typeface="+mj-ea"/>
                <a:cs typeface="Hiragino Sans GB W3"/>
              </a:rPr>
              <a:t>：数据区间上的平均速率</a:t>
            </a:r>
            <a:endParaRPr lang="en-US" altLang="zh-CN" dirty="0">
              <a:solidFill>
                <a:srgbClr val="000000"/>
              </a:solidFill>
              <a:latin typeface="+mj-ea"/>
              <a:ea typeface="+mj-ea"/>
              <a:cs typeface="Hiragino Sans GB W3"/>
            </a:endParaRPr>
          </a:p>
          <a:p>
            <a:endParaRPr lang="en-US" altLang="zh-CN" dirty="0">
              <a:latin typeface="+mj-ea"/>
              <a:ea typeface="+mj-ea"/>
              <a:cs typeface="Hiragino Sans GB W3"/>
            </a:endParaRPr>
          </a:p>
          <a:p>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23</a:t>
            </a:fld>
            <a:endParaRPr lang="zh-CN" altLang="en-US" dirty="0"/>
          </a:p>
        </p:txBody>
      </p:sp>
      <p:cxnSp>
        <p:nvCxnSpPr>
          <p:cNvPr id="6" name="Straight Connector 5"/>
          <p:cNvCxnSpPr/>
          <p:nvPr/>
        </p:nvCxnSpPr>
        <p:spPr>
          <a:xfrm flipV="1">
            <a:off x="4114800" y="1993413"/>
            <a:ext cx="0" cy="4114800"/>
          </a:xfrm>
          <a:prstGeom prst="line">
            <a:avLst/>
          </a:prstGeom>
          <a:noFill/>
          <a:ln w="9525" cap="flat" cmpd="sng" algn="ctr">
            <a:solidFill>
              <a:srgbClr val="6076B4">
                <a:shade val="95000"/>
                <a:satMod val="105000"/>
              </a:srgbClr>
            </a:solidFill>
            <a:prstDash val="dash"/>
          </a:ln>
          <a:effectLst/>
        </p:spPr>
      </p:cxnSp>
      <p:cxnSp>
        <p:nvCxnSpPr>
          <p:cNvPr id="7" name="Straight Connector 6"/>
          <p:cNvCxnSpPr/>
          <p:nvPr/>
        </p:nvCxnSpPr>
        <p:spPr>
          <a:xfrm flipV="1">
            <a:off x="5766882" y="2871772"/>
            <a:ext cx="0" cy="3200400"/>
          </a:xfrm>
          <a:prstGeom prst="line">
            <a:avLst/>
          </a:prstGeom>
          <a:noFill/>
          <a:ln w="19050" cap="flat" cmpd="sng" algn="ctr">
            <a:solidFill>
              <a:srgbClr val="FF0000"/>
            </a:solidFill>
            <a:prstDash val="dash"/>
          </a:ln>
          <a:effectLst/>
        </p:spPr>
      </p:cxnSp>
      <p:cxnSp>
        <p:nvCxnSpPr>
          <p:cNvPr id="8" name="Straight Connector 7"/>
          <p:cNvCxnSpPr/>
          <p:nvPr/>
        </p:nvCxnSpPr>
        <p:spPr>
          <a:xfrm flipH="1" flipV="1">
            <a:off x="7426273" y="2033571"/>
            <a:ext cx="0" cy="4041648"/>
          </a:xfrm>
          <a:prstGeom prst="line">
            <a:avLst/>
          </a:prstGeom>
          <a:noFill/>
          <a:ln w="9525" cap="flat" cmpd="sng" algn="ctr">
            <a:solidFill>
              <a:srgbClr val="6076B4">
                <a:shade val="95000"/>
                <a:satMod val="105000"/>
              </a:srgbClr>
            </a:solidFill>
            <a:prstDash val="dash"/>
          </a:ln>
          <a:effectLst/>
        </p:spPr>
      </p:cxnSp>
      <p:cxnSp>
        <p:nvCxnSpPr>
          <p:cNvPr id="9" name="Straight Connector 8"/>
          <p:cNvCxnSpPr/>
          <p:nvPr/>
        </p:nvCxnSpPr>
        <p:spPr>
          <a:xfrm flipV="1">
            <a:off x="1895375" y="2019369"/>
            <a:ext cx="0" cy="4357604"/>
          </a:xfrm>
          <a:prstGeom prst="line">
            <a:avLst/>
          </a:prstGeom>
          <a:noFill/>
          <a:ln w="19050" cap="flat" cmpd="sng" algn="ctr">
            <a:solidFill>
              <a:srgbClr val="FF0000"/>
            </a:solidFill>
            <a:prstDash val="dash"/>
          </a:ln>
          <a:effectLst/>
        </p:spPr>
      </p:cxnSp>
      <p:cxnSp>
        <p:nvCxnSpPr>
          <p:cNvPr id="10" name="Straight Connector 9"/>
          <p:cNvCxnSpPr/>
          <p:nvPr/>
        </p:nvCxnSpPr>
        <p:spPr>
          <a:xfrm flipV="1">
            <a:off x="2452516" y="2189529"/>
            <a:ext cx="0" cy="3882643"/>
          </a:xfrm>
          <a:prstGeom prst="line">
            <a:avLst/>
          </a:prstGeom>
          <a:noFill/>
          <a:ln w="9525" cap="flat" cmpd="sng" algn="ctr">
            <a:solidFill>
              <a:srgbClr val="6076B4">
                <a:shade val="95000"/>
                <a:satMod val="105000"/>
              </a:srgbClr>
            </a:solidFill>
            <a:prstDash val="dash"/>
          </a:ln>
          <a:effectLst/>
        </p:spPr>
      </p:cxnSp>
      <p:cxnSp>
        <p:nvCxnSpPr>
          <p:cNvPr id="11" name="Straight Connector 10"/>
          <p:cNvCxnSpPr/>
          <p:nvPr/>
        </p:nvCxnSpPr>
        <p:spPr>
          <a:xfrm flipV="1">
            <a:off x="3552330" y="2871771"/>
            <a:ext cx="0" cy="3200400"/>
          </a:xfrm>
          <a:prstGeom prst="line">
            <a:avLst/>
          </a:prstGeom>
          <a:noFill/>
          <a:ln w="9525" cap="flat" cmpd="sng" algn="ctr">
            <a:solidFill>
              <a:srgbClr val="6076B4">
                <a:shade val="95000"/>
                <a:satMod val="105000"/>
              </a:srgbClr>
            </a:solidFill>
            <a:prstDash val="dash"/>
          </a:ln>
          <a:effectLst/>
        </p:spPr>
      </p:cxnSp>
      <p:cxnSp>
        <p:nvCxnSpPr>
          <p:cNvPr id="12" name="Straight Connector 11"/>
          <p:cNvCxnSpPr/>
          <p:nvPr/>
        </p:nvCxnSpPr>
        <p:spPr>
          <a:xfrm flipH="1" flipV="1">
            <a:off x="4638575" y="2019369"/>
            <a:ext cx="12409" cy="4290547"/>
          </a:xfrm>
          <a:prstGeom prst="line">
            <a:avLst/>
          </a:prstGeom>
          <a:noFill/>
          <a:ln w="9525" cap="flat" cmpd="sng" algn="ctr">
            <a:solidFill>
              <a:srgbClr val="6076B4">
                <a:shade val="95000"/>
                <a:satMod val="105000"/>
              </a:srgbClr>
            </a:solidFill>
            <a:prstDash val="dash"/>
          </a:ln>
          <a:effectLst/>
        </p:spPr>
      </p:cxnSp>
      <p:grpSp>
        <p:nvGrpSpPr>
          <p:cNvPr id="13" name="Group 120"/>
          <p:cNvGrpSpPr>
            <a:grpSpLocks/>
          </p:cNvGrpSpPr>
          <p:nvPr/>
        </p:nvGrpSpPr>
        <p:grpSpPr bwMode="auto">
          <a:xfrm>
            <a:off x="1690857" y="2019369"/>
            <a:ext cx="2578931" cy="698725"/>
            <a:chOff x="670480" y="1566504"/>
            <a:chExt cx="1876562" cy="699084"/>
          </a:xfrm>
        </p:grpSpPr>
        <p:sp>
          <p:nvSpPr>
            <p:cNvPr id="14" name="Cube 13"/>
            <p:cNvSpPr/>
            <p:nvPr/>
          </p:nvSpPr>
          <p:spPr bwMode="auto">
            <a:xfrm>
              <a:off x="670480" y="1827213"/>
              <a:ext cx="831705" cy="438375"/>
            </a:xfrm>
            <a:prstGeom prst="cube">
              <a:avLst>
                <a:gd name="adj" fmla="val 27108"/>
              </a:avLst>
            </a:prstGeom>
            <a:solidFill>
              <a:sysClr val="window" lastClr="FFFFFF"/>
            </a:solidFill>
            <a:ln w="28575" cap="flat" cmpd="sng" algn="ctr">
              <a:solidFill>
                <a:srgbClr val="FF0000"/>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5" name="Group 122"/>
            <p:cNvGrpSpPr>
              <a:grpSpLocks/>
            </p:cNvGrpSpPr>
            <p:nvPr/>
          </p:nvGrpSpPr>
          <p:grpSpPr bwMode="auto">
            <a:xfrm>
              <a:off x="798153" y="1566504"/>
              <a:ext cx="1637994" cy="262071"/>
              <a:chOff x="773769" y="2352407"/>
              <a:chExt cx="1637994" cy="262071"/>
            </a:xfrm>
          </p:grpSpPr>
          <p:cxnSp>
            <p:nvCxnSpPr>
              <p:cNvPr id="17" name="Straight Connector 16"/>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18" name="Straight Connector 17"/>
              <p:cNvCxnSpPr/>
              <p:nvPr/>
            </p:nvCxnSpPr>
            <p:spPr>
              <a:xfrm>
                <a:off x="775357" y="2473119"/>
                <a:ext cx="1636406" cy="1900"/>
              </a:xfrm>
              <a:prstGeom prst="line">
                <a:avLst/>
              </a:prstGeom>
              <a:noFill/>
              <a:ln w="28575" cap="flat" cmpd="sng" algn="ctr">
                <a:solidFill>
                  <a:srgbClr val="FF0000"/>
                </a:solidFill>
                <a:prstDash val="solid"/>
              </a:ln>
              <a:effectLst/>
            </p:spPr>
          </p:cxnSp>
          <p:cxnSp>
            <p:nvCxnSpPr>
              <p:cNvPr id="19" name="Straight Connector 18"/>
              <p:cNvCxnSpPr/>
              <p:nvPr/>
            </p:nvCxnSpPr>
            <p:spPr>
              <a:xfrm>
                <a:off x="773769" y="2373054"/>
                <a:ext cx="0" cy="241424"/>
              </a:xfrm>
              <a:prstGeom prst="line">
                <a:avLst/>
              </a:prstGeom>
              <a:noFill/>
              <a:ln w="28575" cap="flat" cmpd="sng" algn="ctr">
                <a:solidFill>
                  <a:srgbClr val="FF0000"/>
                </a:solidFill>
                <a:prstDash val="solid"/>
              </a:ln>
              <a:effectLst/>
            </p:spPr>
          </p:cxnSp>
        </p:grpSp>
        <p:sp>
          <p:nvSpPr>
            <p:cNvPr id="16"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20" name="Group 120"/>
          <p:cNvGrpSpPr>
            <a:grpSpLocks/>
          </p:cNvGrpSpPr>
          <p:nvPr/>
        </p:nvGrpSpPr>
        <p:grpSpPr bwMode="auto">
          <a:xfrm>
            <a:off x="3431587" y="3373946"/>
            <a:ext cx="3200401" cy="678091"/>
            <a:chOff x="670480" y="1587151"/>
            <a:chExt cx="3200919" cy="678437"/>
          </a:xfrm>
        </p:grpSpPr>
        <p:sp>
          <p:nvSpPr>
            <p:cNvPr id="21" name="Cube 20"/>
            <p:cNvSpPr/>
            <p:nvPr/>
          </p:nvSpPr>
          <p:spPr bwMode="auto">
            <a:xfrm>
              <a:off x="670480" y="1827213"/>
              <a:ext cx="2286371" cy="438375"/>
            </a:xfrm>
            <a:prstGeom prst="cube">
              <a:avLst>
                <a:gd name="adj" fmla="val 27108"/>
              </a:avLst>
            </a:prstGeom>
            <a:solidFill>
              <a:sysClr val="window" lastClr="FFFFFF"/>
            </a:solidFill>
            <a:ln w="28575" cap="flat" cmpd="sng" algn="ctr">
              <a:solidFill>
                <a:srgbClr val="FF0000"/>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22" name="Group 122"/>
            <p:cNvGrpSpPr>
              <a:grpSpLocks/>
            </p:cNvGrpSpPr>
            <p:nvPr/>
          </p:nvGrpSpPr>
          <p:grpSpPr bwMode="auto">
            <a:xfrm>
              <a:off x="798153" y="1587151"/>
              <a:ext cx="2208003" cy="246831"/>
              <a:chOff x="773769" y="2373054"/>
              <a:chExt cx="2208003" cy="246831"/>
            </a:xfrm>
          </p:grpSpPr>
          <p:cxnSp>
            <p:nvCxnSpPr>
              <p:cNvPr id="24" name="Straight Connector 23"/>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25" name="Straight Connector 24"/>
              <p:cNvCxnSpPr/>
              <p:nvPr/>
            </p:nvCxnSpPr>
            <p:spPr>
              <a:xfrm flipV="1">
                <a:off x="775357" y="2482484"/>
                <a:ext cx="2196740" cy="0"/>
              </a:xfrm>
              <a:prstGeom prst="line">
                <a:avLst/>
              </a:prstGeom>
              <a:noFill/>
              <a:ln w="28575" cap="flat" cmpd="sng" algn="ctr">
                <a:solidFill>
                  <a:srgbClr val="FF0000"/>
                </a:solidFill>
                <a:prstDash val="solid"/>
              </a:ln>
              <a:effectLst/>
            </p:spPr>
          </p:cxnSp>
          <p:cxnSp>
            <p:nvCxnSpPr>
              <p:cNvPr id="26" name="Straight Connector 25"/>
              <p:cNvCxnSpPr/>
              <p:nvPr/>
            </p:nvCxnSpPr>
            <p:spPr>
              <a:xfrm>
                <a:off x="773769" y="2373054"/>
                <a:ext cx="0" cy="241424"/>
              </a:xfrm>
              <a:prstGeom prst="line">
                <a:avLst/>
              </a:prstGeom>
              <a:noFill/>
              <a:ln w="28575" cap="flat" cmpd="sng" algn="ctr">
                <a:solidFill>
                  <a:srgbClr val="FF0000"/>
                </a:solidFill>
                <a:prstDash val="solid"/>
              </a:ln>
              <a:effectLst/>
            </p:spPr>
          </p:cxnSp>
        </p:grpSp>
        <p:sp>
          <p:nvSpPr>
            <p:cNvPr id="23" name="TextBox 123"/>
            <p:cNvSpPr txBox="1">
              <a:spLocks noChangeArrowheads="1"/>
            </p:cNvSpPr>
            <p:nvPr/>
          </p:nvSpPr>
          <p:spPr bwMode="auto">
            <a:xfrm>
              <a:off x="3033090" y="1760699"/>
              <a:ext cx="838309"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27" name="Group 120"/>
          <p:cNvGrpSpPr>
            <a:grpSpLocks/>
          </p:cNvGrpSpPr>
          <p:nvPr/>
        </p:nvGrpSpPr>
        <p:grpSpPr bwMode="auto">
          <a:xfrm>
            <a:off x="2321739" y="2827718"/>
            <a:ext cx="5224626" cy="698725"/>
            <a:chOff x="670480" y="1566504"/>
            <a:chExt cx="5225441" cy="699084"/>
          </a:xfrm>
        </p:grpSpPr>
        <p:sp>
          <p:nvSpPr>
            <p:cNvPr id="28" name="Cube 27"/>
            <p:cNvSpPr/>
            <p:nvPr/>
          </p:nvSpPr>
          <p:spPr bwMode="auto">
            <a:xfrm>
              <a:off x="670480" y="1827213"/>
              <a:ext cx="914543"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29" name="Group 122"/>
            <p:cNvGrpSpPr>
              <a:grpSpLocks/>
            </p:cNvGrpSpPr>
            <p:nvPr/>
          </p:nvGrpSpPr>
          <p:grpSpPr bwMode="auto">
            <a:xfrm>
              <a:off x="798153" y="1566504"/>
              <a:ext cx="4971408" cy="262071"/>
              <a:chOff x="773769" y="2352407"/>
              <a:chExt cx="4971408" cy="262071"/>
            </a:xfrm>
          </p:grpSpPr>
          <p:cxnSp>
            <p:nvCxnSpPr>
              <p:cNvPr id="31" name="Straight Connector 30"/>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32" name="Straight Connector 31"/>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33" name="Straight Connector 32"/>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30" name="TextBox 123"/>
            <p:cNvSpPr txBox="1">
              <a:spLocks noChangeArrowheads="1"/>
            </p:cNvSpPr>
            <p:nvPr/>
          </p:nvSpPr>
          <p:spPr bwMode="auto">
            <a:xfrm>
              <a:off x="5057612" y="1718982"/>
              <a:ext cx="838309"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34" name="Group 120"/>
          <p:cNvGrpSpPr>
            <a:grpSpLocks/>
          </p:cNvGrpSpPr>
          <p:nvPr/>
        </p:nvGrpSpPr>
        <p:grpSpPr bwMode="auto">
          <a:xfrm>
            <a:off x="4528066" y="2021809"/>
            <a:ext cx="2539244" cy="696273"/>
            <a:chOff x="670481" y="1568953"/>
            <a:chExt cx="2539652" cy="696635"/>
          </a:xfrm>
        </p:grpSpPr>
        <p:sp>
          <p:nvSpPr>
            <p:cNvPr id="35" name="Cube 34"/>
            <p:cNvSpPr/>
            <p:nvPr/>
          </p:nvSpPr>
          <p:spPr bwMode="auto">
            <a:xfrm>
              <a:off x="670481" y="1827213"/>
              <a:ext cx="80022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36" name="Group 122"/>
            <p:cNvGrpSpPr>
              <a:grpSpLocks/>
            </p:cNvGrpSpPr>
            <p:nvPr/>
          </p:nvGrpSpPr>
          <p:grpSpPr bwMode="auto">
            <a:xfrm>
              <a:off x="793222" y="1568953"/>
              <a:ext cx="2215537" cy="259622"/>
              <a:chOff x="768838" y="2354856"/>
              <a:chExt cx="2215537" cy="259622"/>
            </a:xfrm>
          </p:grpSpPr>
          <p:cxnSp>
            <p:nvCxnSpPr>
              <p:cNvPr id="38" name="Straight Connector 37"/>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39" name="Straight Connector 38"/>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40" name="Straight Connector 39"/>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37" name="TextBox 123"/>
            <p:cNvSpPr txBox="1">
              <a:spLocks noChangeArrowheads="1"/>
            </p:cNvSpPr>
            <p:nvPr/>
          </p:nvSpPr>
          <p:spPr bwMode="auto">
            <a:xfrm>
              <a:off x="2371824" y="1751608"/>
              <a:ext cx="838309"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41" name="Group 40"/>
          <p:cNvGrpSpPr/>
          <p:nvPr/>
        </p:nvGrpSpPr>
        <p:grpSpPr>
          <a:xfrm>
            <a:off x="612187" y="4229169"/>
            <a:ext cx="7215260" cy="471403"/>
            <a:chOff x="685800" y="4953000"/>
            <a:chExt cx="7215260" cy="471403"/>
          </a:xfrm>
        </p:grpSpPr>
        <p:cxnSp>
          <p:nvCxnSpPr>
            <p:cNvPr id="42" name="Straight Arrow Connector 41"/>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43"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44"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45" name="Straight Connector 44"/>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46" name="Straight Connector 45"/>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47" name="Straight Connector 46"/>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48" name="Straight Connector 47"/>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49" name="Straight Connector 48"/>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50" name="Straight Connector 49"/>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51" name="Straight Connector 50"/>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52" name="Straight Connector 51"/>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53" name="Straight Connector 52"/>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54"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55"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56"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57"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58"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59"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0" name="TextBox 59"/>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61"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62" name="Straight Connector 61"/>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63" name="Straight Connector 62"/>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64" name="Straight Connector 63"/>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65" name="Straight Connector 64"/>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66"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7"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8"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9"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70" name="Straight Connector 69"/>
          <p:cNvCxnSpPr/>
          <p:nvPr/>
        </p:nvCxnSpPr>
        <p:spPr>
          <a:xfrm flipH="1" flipV="1">
            <a:off x="6848375" y="2019369"/>
            <a:ext cx="24644" cy="4156430"/>
          </a:xfrm>
          <a:prstGeom prst="line">
            <a:avLst/>
          </a:prstGeom>
          <a:noFill/>
          <a:ln w="9525" cap="flat" cmpd="sng" algn="ctr">
            <a:solidFill>
              <a:srgbClr val="6076B4">
                <a:shade val="95000"/>
                <a:satMod val="105000"/>
              </a:srgbClr>
            </a:solidFill>
            <a:prstDash val="dash"/>
          </a:ln>
          <a:effectLst/>
        </p:spPr>
      </p:cxnSp>
      <p:grpSp>
        <p:nvGrpSpPr>
          <p:cNvPr id="71" name="Group 70"/>
          <p:cNvGrpSpPr/>
          <p:nvPr/>
        </p:nvGrpSpPr>
        <p:grpSpPr>
          <a:xfrm>
            <a:off x="623715" y="4914969"/>
            <a:ext cx="7162800" cy="1628606"/>
            <a:chOff x="709540" y="4710197"/>
            <a:chExt cx="7162800" cy="1628606"/>
          </a:xfrm>
        </p:grpSpPr>
        <p:grpSp>
          <p:nvGrpSpPr>
            <p:cNvPr id="72" name="Group 71"/>
            <p:cNvGrpSpPr/>
            <p:nvPr/>
          </p:nvGrpSpPr>
          <p:grpSpPr>
            <a:xfrm>
              <a:off x="709540" y="5867400"/>
              <a:ext cx="7162800" cy="471403"/>
              <a:chOff x="685800" y="4953000"/>
              <a:chExt cx="7162800" cy="471403"/>
            </a:xfrm>
          </p:grpSpPr>
          <p:cxnSp>
            <p:nvCxnSpPr>
              <p:cNvPr id="74" name="Straight Arrow Connector 73"/>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75"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76"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77" name="Straight Connector 76"/>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78" name="Straight Connector 77"/>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79" name="Straight Connector 78"/>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80" name="Straight Connector 79"/>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81" name="Straight Connector 80"/>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82" name="Straight Connector 81"/>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83" name="Straight Connector 82"/>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84" name="Straight Connector 83"/>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85" name="Straight Connector 84"/>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86"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87"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88"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89"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0"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1"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2" name="TextBox 91"/>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93"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94" name="Straight Connector 93"/>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95" name="Straight Connector 94"/>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96" name="Straight Connector 95"/>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97" name="Straight Connector 96"/>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98"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9"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0"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1" name="TextBox 34"/>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73" name="Straight Arrow Connector 72"/>
            <p:cNvCxnSpPr/>
            <p:nvPr/>
          </p:nvCxnSpPr>
          <p:spPr bwMode="auto">
            <a:xfrm flipV="1">
              <a:off x="873810" y="4710197"/>
              <a:ext cx="0" cy="1233404"/>
            </a:xfrm>
            <a:prstGeom prst="straightConnector1">
              <a:avLst/>
            </a:prstGeom>
            <a:noFill/>
            <a:ln w="28575" cap="flat" cmpd="sng" algn="ctr">
              <a:solidFill>
                <a:srgbClr val="6076B4">
                  <a:shade val="95000"/>
                  <a:satMod val="105000"/>
                </a:srgbClr>
              </a:solidFill>
              <a:prstDash val="solid"/>
              <a:tailEnd type="arrow"/>
            </a:ln>
            <a:effectLst/>
          </p:spPr>
        </p:cxnSp>
      </p:grpSp>
      <p:sp>
        <p:nvSpPr>
          <p:cNvPr id="102" name="TextBox 33"/>
          <p:cNvSpPr txBox="1">
            <a:spLocks noChangeArrowheads="1"/>
          </p:cNvSpPr>
          <p:nvPr/>
        </p:nvSpPr>
        <p:spPr bwMode="auto">
          <a:xfrm flipH="1">
            <a:off x="980932" y="4838769"/>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cxnSp>
        <p:nvCxnSpPr>
          <p:cNvPr id="103" name="Straight Connector 102"/>
          <p:cNvCxnSpPr/>
          <p:nvPr/>
        </p:nvCxnSpPr>
        <p:spPr bwMode="auto">
          <a:xfrm>
            <a:off x="1895375" y="5081572"/>
            <a:ext cx="3886200" cy="0"/>
          </a:xfrm>
          <a:prstGeom prst="line">
            <a:avLst/>
          </a:prstGeom>
          <a:noFill/>
          <a:ln w="28575" cap="flat" cmpd="sng" algn="ctr">
            <a:solidFill>
              <a:srgbClr val="6076B4">
                <a:shade val="95000"/>
                <a:satMod val="105000"/>
              </a:srgbClr>
            </a:solidFill>
            <a:prstDash val="solid"/>
          </a:ln>
          <a:effectLst/>
        </p:spPr>
      </p:cxnSp>
      <p:cxnSp>
        <p:nvCxnSpPr>
          <p:cNvPr id="104" name="Straight Connector 103"/>
          <p:cNvCxnSpPr/>
          <p:nvPr/>
        </p:nvCxnSpPr>
        <p:spPr bwMode="auto">
          <a:xfrm>
            <a:off x="1895375" y="5081572"/>
            <a:ext cx="0" cy="1005840"/>
          </a:xfrm>
          <a:prstGeom prst="line">
            <a:avLst/>
          </a:prstGeom>
          <a:noFill/>
          <a:ln w="28575" cap="flat" cmpd="sng" algn="ctr">
            <a:solidFill>
              <a:srgbClr val="6076B4">
                <a:shade val="95000"/>
                <a:satMod val="105000"/>
              </a:srgbClr>
            </a:solidFill>
            <a:prstDash val="solid"/>
          </a:ln>
          <a:effectLst/>
        </p:spPr>
      </p:cxnSp>
      <p:cxnSp>
        <p:nvCxnSpPr>
          <p:cNvPr id="105" name="Straight Connector 104"/>
          <p:cNvCxnSpPr/>
          <p:nvPr/>
        </p:nvCxnSpPr>
        <p:spPr bwMode="auto">
          <a:xfrm>
            <a:off x="5781575" y="5081572"/>
            <a:ext cx="0" cy="1005840"/>
          </a:xfrm>
          <a:prstGeom prst="line">
            <a:avLst/>
          </a:prstGeom>
          <a:noFill/>
          <a:ln w="28575" cap="flat" cmpd="sng" algn="ctr">
            <a:solidFill>
              <a:srgbClr val="6076B4">
                <a:shade val="95000"/>
                <a:satMod val="105000"/>
              </a:srgbClr>
            </a:solidFill>
            <a:prstDash val="solid"/>
          </a:ln>
          <a:effectLst/>
        </p:spPr>
      </p:cxnSp>
      <p:grpSp>
        <p:nvGrpSpPr>
          <p:cNvPr id="106" name="Group 105"/>
          <p:cNvGrpSpPr/>
          <p:nvPr/>
        </p:nvGrpSpPr>
        <p:grpSpPr>
          <a:xfrm>
            <a:off x="1827895" y="6068678"/>
            <a:ext cx="5680817" cy="150275"/>
            <a:chOff x="1913720" y="5863906"/>
            <a:chExt cx="5680817" cy="150275"/>
          </a:xfrm>
        </p:grpSpPr>
        <p:sp>
          <p:nvSpPr>
            <p:cNvPr id="107" name="Cross 106"/>
            <p:cNvSpPr/>
            <p:nvPr/>
          </p:nvSpPr>
          <p:spPr>
            <a:xfrm rot="2698290">
              <a:off x="1913720" y="586390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Cross 107"/>
            <p:cNvSpPr/>
            <p:nvPr/>
          </p:nvSpPr>
          <p:spPr>
            <a:xfrm rot="2698290">
              <a:off x="2466807" y="5864077"/>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Cross 108"/>
            <p:cNvSpPr/>
            <p:nvPr/>
          </p:nvSpPr>
          <p:spPr>
            <a:xfrm rot="2698290">
              <a:off x="3580274"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Cross 109"/>
            <p:cNvSpPr/>
            <p:nvPr/>
          </p:nvSpPr>
          <p:spPr>
            <a:xfrm rot="2698290">
              <a:off x="4133364" y="5868999"/>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Cross 110"/>
            <p:cNvSpPr/>
            <p:nvPr/>
          </p:nvSpPr>
          <p:spPr>
            <a:xfrm rot="2698290">
              <a:off x="4696295"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Cross 111"/>
            <p:cNvSpPr/>
            <p:nvPr/>
          </p:nvSpPr>
          <p:spPr>
            <a:xfrm rot="2698290">
              <a:off x="5788491" y="587326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Cross 112"/>
            <p:cNvSpPr/>
            <p:nvPr/>
          </p:nvSpPr>
          <p:spPr>
            <a:xfrm rot="2698290">
              <a:off x="6905717" y="587482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Cross 113"/>
            <p:cNvSpPr/>
            <p:nvPr/>
          </p:nvSpPr>
          <p:spPr>
            <a:xfrm rot="2698290">
              <a:off x="7457377" y="5877021"/>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1895375" y="6048432"/>
            <a:ext cx="3886200" cy="228600"/>
            <a:chOff x="2513012" y="4767426"/>
            <a:chExt cx="2207646" cy="246705"/>
          </a:xfrm>
        </p:grpSpPr>
        <p:cxnSp>
          <p:nvCxnSpPr>
            <p:cNvPr id="116" name="Straight Connector 115"/>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17" name="Straight Connector 116"/>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18" name="Straight Connector 117"/>
            <p:cNvCxnSpPr/>
            <p:nvPr/>
          </p:nvCxnSpPr>
          <p:spPr bwMode="auto">
            <a:xfrm>
              <a:off x="2513012" y="4767426"/>
              <a:ext cx="0" cy="241301"/>
            </a:xfrm>
            <a:prstGeom prst="line">
              <a:avLst/>
            </a:prstGeom>
            <a:noFill/>
            <a:ln w="38100" cap="flat" cmpd="sng" algn="ctr">
              <a:solidFill>
                <a:srgbClr val="00B050"/>
              </a:solidFill>
              <a:prstDash val="solid"/>
            </a:ln>
            <a:effectLst/>
          </p:spPr>
        </p:cxnSp>
      </p:grpSp>
      <p:sp>
        <p:nvSpPr>
          <p:cNvPr id="119" name="TextBox 118"/>
          <p:cNvSpPr txBox="1"/>
          <p:nvPr/>
        </p:nvSpPr>
        <p:spPr>
          <a:xfrm>
            <a:off x="3038375" y="5676969"/>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just"/>
            <a:r>
              <a:rPr lang="zh-CN" altLang="en-US" dirty="0" smtClean="0">
                <a:latin typeface="+mj-ea"/>
                <a:ea typeface="+mj-ea"/>
                <a:cs typeface="Hiragino Sans GB W3"/>
              </a:rPr>
              <a:t>数据区间</a:t>
            </a:r>
            <a:endParaRPr lang="zh-CN" altLang="en-US" dirty="0">
              <a:latin typeface="+mj-ea"/>
              <a:ea typeface="+mj-ea"/>
              <a:cs typeface="Hiragino Sans GB W3"/>
            </a:endParaRPr>
          </a:p>
        </p:txBody>
      </p:sp>
      <p:sp>
        <p:nvSpPr>
          <p:cNvPr id="120" name="TextBox 119"/>
          <p:cNvSpPr txBox="1"/>
          <p:nvPr/>
        </p:nvSpPr>
        <p:spPr>
          <a:xfrm>
            <a:off x="3038375" y="4610169"/>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just"/>
            <a:r>
              <a:rPr lang="zh-CN" altLang="en-US" dirty="0" smtClean="0">
                <a:latin typeface="+mj-ea"/>
                <a:ea typeface="+mj-ea"/>
                <a:cs typeface="Hiragino Sans GB W3"/>
              </a:rPr>
              <a:t>数据密度</a:t>
            </a:r>
            <a:endParaRPr lang="zh-CN" altLang="en-US" dirty="0">
              <a:latin typeface="+mj-ea"/>
              <a:ea typeface="+mj-ea"/>
              <a:cs typeface="Hiragino Sans GB W3"/>
            </a:endParaRPr>
          </a:p>
        </p:txBody>
      </p:sp>
      <p:sp>
        <p:nvSpPr>
          <p:cNvPr id="121" name="TextBox 120"/>
          <p:cNvSpPr txBox="1"/>
          <p:nvPr/>
        </p:nvSpPr>
        <p:spPr>
          <a:xfrm>
            <a:off x="523775" y="2095569"/>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区间内</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数据报文</a:t>
            </a:r>
            <a:endParaRPr lang="zh-CN" altLang="en-US" dirty="0">
              <a:latin typeface="+mj-ea"/>
              <a:ea typeface="+mj-ea"/>
              <a:cs typeface="Hiragino Sans GB W3"/>
            </a:endParaRPr>
          </a:p>
        </p:txBody>
      </p:sp>
      <p:sp>
        <p:nvSpPr>
          <p:cNvPr id="122" name="TextBox 121"/>
          <p:cNvSpPr txBox="1"/>
          <p:nvPr/>
        </p:nvSpPr>
        <p:spPr>
          <a:xfrm>
            <a:off x="3952775" y="2857569"/>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区间内</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数据报文</a:t>
            </a:r>
            <a:endParaRPr lang="zh-CN" altLang="en-US" dirty="0">
              <a:latin typeface="+mj-ea"/>
              <a:ea typeface="+mj-ea"/>
              <a:cs typeface="Hiragino Sans GB W3"/>
            </a:endParaRPr>
          </a:p>
        </p:txBody>
      </p:sp>
    </p:spTree>
    <p:extLst>
      <p:ext uri="{BB962C8B-B14F-4D97-AF65-F5344CB8AC3E}">
        <p14:creationId xmlns:p14="http://schemas.microsoft.com/office/powerpoint/2010/main" val="877756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1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 grpId="0" animBg="1"/>
      <p:bldP spid="121" grpId="0" animBg="1"/>
      <p:bldP spid="12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smtClean="0"/>
              <a:t>静止电池供电设备节能速率调度</a:t>
            </a:r>
            <a:endParaRPr lang="en-US" dirty="0"/>
          </a:p>
        </p:txBody>
      </p:sp>
      <p:sp>
        <p:nvSpPr>
          <p:cNvPr id="3" name="Content Placeholder 2"/>
          <p:cNvSpPr>
            <a:spLocks noGrp="1"/>
          </p:cNvSpPr>
          <p:nvPr>
            <p:ph idx="1"/>
          </p:nvPr>
        </p:nvSpPr>
        <p:spPr/>
        <p:txBody>
          <a:bodyPr/>
          <a:lstStyle/>
          <a:p>
            <a:r>
              <a:rPr lang="zh-TW" altLang="en-US" dirty="0" smtClean="0">
                <a:latin typeface="+mj-ea"/>
                <a:ea typeface="+mj-ea"/>
                <a:cs typeface="Hiragino Sans GB W3"/>
              </a:rPr>
              <a:t>最大</a:t>
            </a:r>
            <a:r>
              <a:rPr lang="zh-CN" altLang="en-US" dirty="0" smtClean="0">
                <a:latin typeface="+mj-ea"/>
                <a:ea typeface="+mj-ea"/>
                <a:cs typeface="Hiragino Sans GB W3"/>
              </a:rPr>
              <a:t>数据</a:t>
            </a:r>
            <a:r>
              <a:rPr lang="zh-TW" altLang="en-US" dirty="0" smtClean="0">
                <a:latin typeface="+mj-ea"/>
                <a:ea typeface="+mj-ea"/>
                <a:cs typeface="Hiragino Sans GB W3"/>
              </a:rPr>
              <a:t>密度区间优</a:t>
            </a:r>
            <a:r>
              <a:rPr lang="zh-TW" altLang="en-US" dirty="0">
                <a:latin typeface="+mj-ea"/>
                <a:ea typeface="+mj-ea"/>
                <a:cs typeface="Hiragino Sans GB W3"/>
              </a:rPr>
              <a:t>先策略</a:t>
            </a:r>
            <a:endParaRPr lang="en-US" altLang="zh-CN"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24</a:t>
            </a:fld>
            <a:endParaRPr lang="zh-CN" altLang="en-US" dirty="0"/>
          </a:p>
        </p:txBody>
      </p:sp>
      <p:cxnSp>
        <p:nvCxnSpPr>
          <p:cNvPr id="6" name="Straight Connector 5"/>
          <p:cNvCxnSpPr/>
          <p:nvPr/>
        </p:nvCxnSpPr>
        <p:spPr>
          <a:xfrm flipV="1">
            <a:off x="4102588" y="1999488"/>
            <a:ext cx="12212" cy="4389120"/>
          </a:xfrm>
          <a:prstGeom prst="line">
            <a:avLst/>
          </a:prstGeom>
          <a:noFill/>
          <a:ln w="9525" cap="flat" cmpd="sng" algn="ctr">
            <a:solidFill>
              <a:srgbClr val="6076B4">
                <a:shade val="95000"/>
                <a:satMod val="105000"/>
              </a:srgbClr>
            </a:solidFill>
            <a:prstDash val="dash"/>
          </a:ln>
          <a:effectLst/>
        </p:spPr>
      </p:cxnSp>
      <p:cxnSp>
        <p:nvCxnSpPr>
          <p:cNvPr id="7" name="Straight Connector 6"/>
          <p:cNvCxnSpPr/>
          <p:nvPr/>
        </p:nvCxnSpPr>
        <p:spPr>
          <a:xfrm flipV="1">
            <a:off x="5764295" y="2957597"/>
            <a:ext cx="0" cy="3200400"/>
          </a:xfrm>
          <a:prstGeom prst="line">
            <a:avLst/>
          </a:prstGeom>
          <a:noFill/>
          <a:ln w="19050" cap="flat" cmpd="sng" algn="ctr">
            <a:solidFill>
              <a:srgbClr val="FF0000"/>
            </a:solidFill>
            <a:prstDash val="dash"/>
          </a:ln>
          <a:effectLst/>
        </p:spPr>
      </p:cxnSp>
      <p:cxnSp>
        <p:nvCxnSpPr>
          <p:cNvPr id="8" name="Straight Connector 7"/>
          <p:cNvCxnSpPr/>
          <p:nvPr/>
        </p:nvCxnSpPr>
        <p:spPr>
          <a:xfrm flipH="1" flipV="1">
            <a:off x="7423686" y="2119396"/>
            <a:ext cx="0" cy="4041648"/>
          </a:xfrm>
          <a:prstGeom prst="line">
            <a:avLst/>
          </a:prstGeom>
          <a:noFill/>
          <a:ln w="9525" cap="flat" cmpd="sng" algn="ctr">
            <a:solidFill>
              <a:srgbClr val="6076B4">
                <a:shade val="95000"/>
                <a:satMod val="105000"/>
              </a:srgbClr>
            </a:solidFill>
            <a:prstDash val="dash"/>
          </a:ln>
          <a:effectLst/>
        </p:spPr>
      </p:cxnSp>
      <p:cxnSp>
        <p:nvCxnSpPr>
          <p:cNvPr id="9" name="Straight Connector 8"/>
          <p:cNvCxnSpPr/>
          <p:nvPr/>
        </p:nvCxnSpPr>
        <p:spPr>
          <a:xfrm flipH="1" flipV="1">
            <a:off x="1869390" y="2036299"/>
            <a:ext cx="23398" cy="4297680"/>
          </a:xfrm>
          <a:prstGeom prst="line">
            <a:avLst/>
          </a:prstGeom>
          <a:noFill/>
          <a:ln w="9525" cap="flat" cmpd="sng" algn="ctr">
            <a:solidFill>
              <a:srgbClr val="6076B4">
                <a:shade val="95000"/>
                <a:satMod val="105000"/>
              </a:srgbClr>
            </a:solidFill>
            <a:prstDash val="dash"/>
          </a:ln>
          <a:effectLst/>
        </p:spPr>
      </p:cxnSp>
      <p:cxnSp>
        <p:nvCxnSpPr>
          <p:cNvPr id="10" name="Straight Connector 9"/>
          <p:cNvCxnSpPr/>
          <p:nvPr/>
        </p:nvCxnSpPr>
        <p:spPr>
          <a:xfrm flipV="1">
            <a:off x="2449929" y="2275354"/>
            <a:ext cx="0" cy="3882643"/>
          </a:xfrm>
          <a:prstGeom prst="line">
            <a:avLst/>
          </a:prstGeom>
          <a:noFill/>
          <a:ln w="9525" cap="flat" cmpd="sng" algn="ctr">
            <a:solidFill>
              <a:srgbClr val="6076B4">
                <a:shade val="95000"/>
                <a:satMod val="105000"/>
              </a:srgbClr>
            </a:solidFill>
            <a:prstDash val="dash"/>
          </a:ln>
          <a:effectLst/>
        </p:spPr>
      </p:cxnSp>
      <p:cxnSp>
        <p:nvCxnSpPr>
          <p:cNvPr id="11" name="Straight Connector 10"/>
          <p:cNvCxnSpPr/>
          <p:nvPr/>
        </p:nvCxnSpPr>
        <p:spPr>
          <a:xfrm flipV="1">
            <a:off x="3549743" y="2957596"/>
            <a:ext cx="0" cy="3200400"/>
          </a:xfrm>
          <a:prstGeom prst="line">
            <a:avLst/>
          </a:prstGeom>
          <a:noFill/>
          <a:ln w="19050" cap="flat" cmpd="sng" algn="ctr">
            <a:solidFill>
              <a:srgbClr val="FF0000"/>
            </a:solidFill>
            <a:prstDash val="dash"/>
          </a:ln>
          <a:effectLst/>
        </p:spPr>
      </p:cxnSp>
      <p:cxnSp>
        <p:nvCxnSpPr>
          <p:cNvPr id="12" name="Straight Connector 11"/>
          <p:cNvCxnSpPr/>
          <p:nvPr/>
        </p:nvCxnSpPr>
        <p:spPr>
          <a:xfrm flipH="1" flipV="1">
            <a:off x="4647835" y="1972056"/>
            <a:ext cx="562" cy="4297680"/>
          </a:xfrm>
          <a:prstGeom prst="line">
            <a:avLst/>
          </a:prstGeom>
          <a:noFill/>
          <a:ln w="9525" cap="flat" cmpd="sng" algn="ctr">
            <a:solidFill>
              <a:srgbClr val="6076B4">
                <a:shade val="95000"/>
                <a:satMod val="105000"/>
              </a:srgbClr>
            </a:solidFill>
            <a:prstDash val="dash"/>
          </a:ln>
          <a:effectLst/>
        </p:spPr>
      </p:cxnSp>
      <p:grpSp>
        <p:nvGrpSpPr>
          <p:cNvPr id="13" name="Group 120"/>
          <p:cNvGrpSpPr>
            <a:grpSpLocks/>
          </p:cNvGrpSpPr>
          <p:nvPr/>
        </p:nvGrpSpPr>
        <p:grpSpPr bwMode="auto">
          <a:xfrm>
            <a:off x="1688270" y="1998126"/>
            <a:ext cx="2578931" cy="698725"/>
            <a:chOff x="670480" y="1566504"/>
            <a:chExt cx="1876562" cy="699084"/>
          </a:xfrm>
        </p:grpSpPr>
        <p:sp>
          <p:nvSpPr>
            <p:cNvPr id="14" name="Cube 13"/>
            <p:cNvSpPr/>
            <p:nvPr/>
          </p:nvSpPr>
          <p:spPr bwMode="auto">
            <a:xfrm>
              <a:off x="670480" y="1827213"/>
              <a:ext cx="831705"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10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15" name="Group 122"/>
            <p:cNvGrpSpPr>
              <a:grpSpLocks/>
            </p:cNvGrpSpPr>
            <p:nvPr/>
          </p:nvGrpSpPr>
          <p:grpSpPr bwMode="auto">
            <a:xfrm>
              <a:off x="798153" y="1566504"/>
              <a:ext cx="1637994" cy="262071"/>
              <a:chOff x="773769" y="2352407"/>
              <a:chExt cx="1637994" cy="262071"/>
            </a:xfrm>
          </p:grpSpPr>
          <p:cxnSp>
            <p:nvCxnSpPr>
              <p:cNvPr id="17" name="Straight Connector 16"/>
              <p:cNvCxnSpPr/>
              <p:nvPr/>
            </p:nvCxnSpPr>
            <p:spPr>
              <a:xfrm>
                <a:off x="2411763" y="2352407"/>
                <a:ext cx="0" cy="241424"/>
              </a:xfrm>
              <a:prstGeom prst="line">
                <a:avLst/>
              </a:prstGeom>
              <a:noFill/>
              <a:ln w="28575" cap="flat" cmpd="sng" algn="ctr">
                <a:solidFill>
                  <a:srgbClr val="FF0000"/>
                </a:solidFill>
                <a:prstDash val="solid"/>
              </a:ln>
              <a:effectLst/>
            </p:spPr>
          </p:cxnSp>
          <p:cxnSp>
            <p:nvCxnSpPr>
              <p:cNvPr id="18" name="Straight Connector 17"/>
              <p:cNvCxnSpPr/>
              <p:nvPr/>
            </p:nvCxnSpPr>
            <p:spPr>
              <a:xfrm>
                <a:off x="775357" y="2473119"/>
                <a:ext cx="1636406" cy="1900"/>
              </a:xfrm>
              <a:prstGeom prst="line">
                <a:avLst/>
              </a:prstGeom>
              <a:noFill/>
              <a:ln w="28575" cap="flat" cmpd="sng" algn="ctr">
                <a:solidFill>
                  <a:srgbClr val="6076B4">
                    <a:shade val="95000"/>
                    <a:satMod val="105000"/>
                  </a:srgbClr>
                </a:solidFill>
                <a:prstDash val="solid"/>
              </a:ln>
              <a:effectLst/>
            </p:spPr>
          </p:cxnSp>
          <p:cxnSp>
            <p:nvCxnSpPr>
              <p:cNvPr id="19" name="Straight Connector 18"/>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6" name="TextBox 123"/>
            <p:cNvSpPr txBox="1">
              <a:spLocks noChangeArrowheads="1"/>
            </p:cNvSpPr>
            <p:nvPr/>
          </p:nvSpPr>
          <p:spPr bwMode="auto">
            <a:xfrm>
              <a:off x="1881678" y="1755859"/>
              <a:ext cx="665364"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20" name="Group 120"/>
          <p:cNvGrpSpPr>
            <a:grpSpLocks/>
          </p:cNvGrpSpPr>
          <p:nvPr/>
        </p:nvGrpSpPr>
        <p:grpSpPr bwMode="auto">
          <a:xfrm>
            <a:off x="3429000" y="3321574"/>
            <a:ext cx="3200401" cy="678091"/>
            <a:chOff x="670480" y="1587151"/>
            <a:chExt cx="3200919" cy="678437"/>
          </a:xfrm>
        </p:grpSpPr>
        <p:sp>
          <p:nvSpPr>
            <p:cNvPr id="21" name="Cube 20"/>
            <p:cNvSpPr/>
            <p:nvPr/>
          </p:nvSpPr>
          <p:spPr bwMode="auto">
            <a:xfrm>
              <a:off x="670480" y="1827213"/>
              <a:ext cx="2286371" cy="438375"/>
            </a:xfrm>
            <a:prstGeom prst="cube">
              <a:avLst>
                <a:gd name="adj" fmla="val 27108"/>
              </a:avLst>
            </a:prstGeom>
            <a:solidFill>
              <a:sysClr val="window" lastClr="FFFFFF"/>
            </a:solidFill>
            <a:ln w="28575" cap="flat" cmpd="sng" algn="ctr">
              <a:solidFill>
                <a:srgbClr val="FF0000"/>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Calibri" charset="0"/>
                  <a:ea typeface="宋体" charset="0"/>
                  <a:cs typeface="宋体" charset="0"/>
                </a:rPr>
                <a:t>20</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22" name="Group 122"/>
            <p:cNvGrpSpPr>
              <a:grpSpLocks/>
            </p:cNvGrpSpPr>
            <p:nvPr/>
          </p:nvGrpSpPr>
          <p:grpSpPr bwMode="auto">
            <a:xfrm>
              <a:off x="798153" y="1587151"/>
              <a:ext cx="2208003" cy="246831"/>
              <a:chOff x="773769" y="2373054"/>
              <a:chExt cx="2208003" cy="246831"/>
            </a:xfrm>
          </p:grpSpPr>
          <p:cxnSp>
            <p:nvCxnSpPr>
              <p:cNvPr id="24" name="Straight Connector 23"/>
              <p:cNvCxnSpPr/>
              <p:nvPr/>
            </p:nvCxnSpPr>
            <p:spPr>
              <a:xfrm>
                <a:off x="2981772" y="2378461"/>
                <a:ext cx="0" cy="241424"/>
              </a:xfrm>
              <a:prstGeom prst="line">
                <a:avLst/>
              </a:prstGeom>
              <a:noFill/>
              <a:ln w="28575" cap="flat" cmpd="sng" algn="ctr">
                <a:solidFill>
                  <a:srgbClr val="FF0000"/>
                </a:solidFill>
                <a:prstDash val="solid"/>
              </a:ln>
              <a:effectLst/>
            </p:spPr>
          </p:cxnSp>
          <p:cxnSp>
            <p:nvCxnSpPr>
              <p:cNvPr id="25" name="Straight Connector 24"/>
              <p:cNvCxnSpPr/>
              <p:nvPr/>
            </p:nvCxnSpPr>
            <p:spPr>
              <a:xfrm flipV="1">
                <a:off x="775357" y="2482484"/>
                <a:ext cx="2196740" cy="0"/>
              </a:xfrm>
              <a:prstGeom prst="line">
                <a:avLst/>
              </a:prstGeom>
              <a:noFill/>
              <a:ln w="28575" cap="flat" cmpd="sng" algn="ctr">
                <a:solidFill>
                  <a:srgbClr val="FF0000"/>
                </a:solidFill>
                <a:prstDash val="solid"/>
              </a:ln>
              <a:effectLst/>
            </p:spPr>
          </p:cxnSp>
          <p:cxnSp>
            <p:nvCxnSpPr>
              <p:cNvPr id="26" name="Straight Connector 25"/>
              <p:cNvCxnSpPr/>
              <p:nvPr/>
            </p:nvCxnSpPr>
            <p:spPr>
              <a:xfrm>
                <a:off x="773769" y="2373054"/>
                <a:ext cx="0" cy="241424"/>
              </a:xfrm>
              <a:prstGeom prst="line">
                <a:avLst/>
              </a:prstGeom>
              <a:noFill/>
              <a:ln w="28575" cap="flat" cmpd="sng" algn="ctr">
                <a:solidFill>
                  <a:srgbClr val="FF0000"/>
                </a:solidFill>
                <a:prstDash val="solid"/>
              </a:ln>
              <a:effectLst/>
            </p:spPr>
          </p:cxnSp>
        </p:grpSp>
        <p:sp>
          <p:nvSpPr>
            <p:cNvPr id="23" name="TextBox 123"/>
            <p:cNvSpPr txBox="1">
              <a:spLocks noChangeArrowheads="1"/>
            </p:cNvSpPr>
            <p:nvPr/>
          </p:nvSpPr>
          <p:spPr bwMode="auto">
            <a:xfrm>
              <a:off x="3033090" y="1760699"/>
              <a:ext cx="838309"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27" name="Group 120"/>
          <p:cNvGrpSpPr>
            <a:grpSpLocks/>
          </p:cNvGrpSpPr>
          <p:nvPr/>
        </p:nvGrpSpPr>
        <p:grpSpPr bwMode="auto">
          <a:xfrm>
            <a:off x="2319152" y="2806475"/>
            <a:ext cx="5224626" cy="698725"/>
            <a:chOff x="670480" y="1566504"/>
            <a:chExt cx="5225441" cy="699084"/>
          </a:xfrm>
        </p:grpSpPr>
        <p:sp>
          <p:nvSpPr>
            <p:cNvPr id="28" name="Cube 27"/>
            <p:cNvSpPr/>
            <p:nvPr/>
          </p:nvSpPr>
          <p:spPr bwMode="auto">
            <a:xfrm>
              <a:off x="670480" y="1827213"/>
              <a:ext cx="914543"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8</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29" name="Group 122"/>
            <p:cNvGrpSpPr>
              <a:grpSpLocks/>
            </p:cNvGrpSpPr>
            <p:nvPr/>
          </p:nvGrpSpPr>
          <p:grpSpPr bwMode="auto">
            <a:xfrm>
              <a:off x="798153" y="1566504"/>
              <a:ext cx="4971408" cy="262071"/>
              <a:chOff x="773769" y="2352407"/>
              <a:chExt cx="4971408" cy="262071"/>
            </a:xfrm>
          </p:grpSpPr>
          <p:cxnSp>
            <p:nvCxnSpPr>
              <p:cNvPr id="31" name="Straight Connector 30"/>
              <p:cNvCxnSpPr/>
              <p:nvPr/>
            </p:nvCxnSpPr>
            <p:spPr>
              <a:xfrm>
                <a:off x="5745177" y="2352407"/>
                <a:ext cx="0" cy="241424"/>
              </a:xfrm>
              <a:prstGeom prst="line">
                <a:avLst/>
              </a:prstGeom>
              <a:noFill/>
              <a:ln w="28575" cap="flat" cmpd="sng" algn="ctr">
                <a:solidFill>
                  <a:srgbClr val="FF0000"/>
                </a:solidFill>
                <a:prstDash val="solid"/>
              </a:ln>
              <a:effectLst/>
            </p:spPr>
          </p:cxnSp>
          <p:cxnSp>
            <p:nvCxnSpPr>
              <p:cNvPr id="32" name="Straight Connector 31"/>
              <p:cNvCxnSpPr/>
              <p:nvPr/>
            </p:nvCxnSpPr>
            <p:spPr>
              <a:xfrm>
                <a:off x="775357" y="2473119"/>
                <a:ext cx="4962067" cy="0"/>
              </a:xfrm>
              <a:prstGeom prst="line">
                <a:avLst/>
              </a:prstGeom>
              <a:noFill/>
              <a:ln w="28575" cap="flat" cmpd="sng" algn="ctr">
                <a:solidFill>
                  <a:srgbClr val="6076B4">
                    <a:shade val="95000"/>
                    <a:satMod val="105000"/>
                  </a:srgbClr>
                </a:solidFill>
                <a:prstDash val="solid"/>
              </a:ln>
              <a:effectLst/>
            </p:spPr>
          </p:cxnSp>
          <p:cxnSp>
            <p:nvCxnSpPr>
              <p:cNvPr id="33" name="Straight Connector 32"/>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30" name="TextBox 123"/>
            <p:cNvSpPr txBox="1">
              <a:spLocks noChangeArrowheads="1"/>
            </p:cNvSpPr>
            <p:nvPr/>
          </p:nvSpPr>
          <p:spPr bwMode="auto">
            <a:xfrm>
              <a:off x="5057612" y="1718982"/>
              <a:ext cx="838309"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34" name="Group 120"/>
          <p:cNvGrpSpPr>
            <a:grpSpLocks/>
          </p:cNvGrpSpPr>
          <p:nvPr/>
        </p:nvGrpSpPr>
        <p:grpSpPr bwMode="auto">
          <a:xfrm>
            <a:off x="4525479" y="2000566"/>
            <a:ext cx="2539244" cy="696273"/>
            <a:chOff x="670481" y="1568953"/>
            <a:chExt cx="2539652" cy="696635"/>
          </a:xfrm>
        </p:grpSpPr>
        <p:sp>
          <p:nvSpPr>
            <p:cNvPr id="35" name="Cube 34"/>
            <p:cNvSpPr/>
            <p:nvPr/>
          </p:nvSpPr>
          <p:spPr bwMode="auto">
            <a:xfrm>
              <a:off x="670481" y="1827213"/>
              <a:ext cx="80022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Calibri" charset="0"/>
                  <a:ea typeface="宋体" charset="0"/>
                  <a:cs typeface="宋体" charset="0"/>
                </a:rPr>
                <a:t>7</a:t>
              </a:r>
              <a:endParaRPr kumimoji="0" lang="zh-CN" altLang="en-US" sz="1800" b="0" i="0" u="none" strike="noStrike" kern="0" cap="none" spc="0" normalizeH="0" baseline="0" noProof="0" dirty="0">
                <a:ln>
                  <a:noFill/>
                </a:ln>
                <a:solidFill>
                  <a:srgbClr val="2F2B20"/>
                </a:solidFill>
                <a:effectLst/>
                <a:uLnTx/>
                <a:uFillTx/>
                <a:latin typeface="Calibri" charset="0"/>
                <a:ea typeface="宋体" charset="0"/>
                <a:cs typeface="宋体" charset="0"/>
              </a:endParaRPr>
            </a:p>
          </p:txBody>
        </p:sp>
        <p:grpSp>
          <p:nvGrpSpPr>
            <p:cNvPr id="36" name="Group 122"/>
            <p:cNvGrpSpPr>
              <a:grpSpLocks/>
            </p:cNvGrpSpPr>
            <p:nvPr/>
          </p:nvGrpSpPr>
          <p:grpSpPr bwMode="auto">
            <a:xfrm>
              <a:off x="793222" y="1568953"/>
              <a:ext cx="2215537" cy="259622"/>
              <a:chOff x="768838" y="2354856"/>
              <a:chExt cx="2215537" cy="259622"/>
            </a:xfrm>
          </p:grpSpPr>
          <p:cxnSp>
            <p:nvCxnSpPr>
              <p:cNvPr id="38" name="Straight Connector 37"/>
              <p:cNvCxnSpPr/>
              <p:nvPr/>
            </p:nvCxnSpPr>
            <p:spPr>
              <a:xfrm>
                <a:off x="2984375" y="2354856"/>
                <a:ext cx="0" cy="241424"/>
              </a:xfrm>
              <a:prstGeom prst="line">
                <a:avLst/>
              </a:prstGeom>
              <a:noFill/>
              <a:ln w="28575" cap="flat" cmpd="sng" algn="ctr">
                <a:solidFill>
                  <a:srgbClr val="FF0000"/>
                </a:solidFill>
                <a:prstDash val="solid"/>
              </a:ln>
              <a:effectLst/>
            </p:spPr>
          </p:cxnSp>
          <p:cxnSp>
            <p:nvCxnSpPr>
              <p:cNvPr id="39" name="Straight Connector 38"/>
              <p:cNvCxnSpPr/>
              <p:nvPr/>
            </p:nvCxnSpPr>
            <p:spPr>
              <a:xfrm>
                <a:off x="768838" y="2475027"/>
                <a:ext cx="2210155" cy="1"/>
              </a:xfrm>
              <a:prstGeom prst="line">
                <a:avLst/>
              </a:prstGeom>
              <a:noFill/>
              <a:ln w="28575" cap="flat" cmpd="sng" algn="ctr">
                <a:solidFill>
                  <a:srgbClr val="6076B4">
                    <a:shade val="95000"/>
                    <a:satMod val="105000"/>
                  </a:srgbClr>
                </a:solidFill>
                <a:prstDash val="solid"/>
              </a:ln>
              <a:effectLst/>
            </p:spPr>
          </p:cxnSp>
          <p:cxnSp>
            <p:nvCxnSpPr>
              <p:cNvPr id="40" name="Straight Connector 39"/>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37" name="TextBox 123"/>
            <p:cNvSpPr txBox="1">
              <a:spLocks noChangeArrowheads="1"/>
            </p:cNvSpPr>
            <p:nvPr/>
          </p:nvSpPr>
          <p:spPr bwMode="auto">
            <a:xfrm>
              <a:off x="2371824" y="1751608"/>
              <a:ext cx="838309"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deadline</a:t>
              </a:r>
              <a:endParaRPr kumimoji="0" lang="zh-CN" altLang="en-US"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grpSp>
        <p:nvGrpSpPr>
          <p:cNvPr id="41" name="Group 40"/>
          <p:cNvGrpSpPr/>
          <p:nvPr/>
        </p:nvGrpSpPr>
        <p:grpSpPr>
          <a:xfrm>
            <a:off x="609600" y="4176797"/>
            <a:ext cx="7215260" cy="471403"/>
            <a:chOff x="685800" y="4953000"/>
            <a:chExt cx="7215260" cy="471403"/>
          </a:xfrm>
        </p:grpSpPr>
        <p:cxnSp>
          <p:nvCxnSpPr>
            <p:cNvPr id="42" name="Straight Arrow Connector 41"/>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43"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44"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45" name="Straight Connector 44"/>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46" name="Straight Connector 45"/>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47" name="Straight Connector 46"/>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48" name="Straight Connector 47"/>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49" name="Straight Connector 48"/>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50" name="Straight Connector 49"/>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51" name="Straight Connector 50"/>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52" name="Straight Connector 51"/>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53" name="Straight Connector 52"/>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54"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55"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56"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57"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58"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59"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0" name="TextBox 59"/>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61"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62" name="Straight Connector 61"/>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63" name="Straight Connector 62"/>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64" name="Straight Connector 63"/>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65" name="Straight Connector 64"/>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66"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7"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8"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69" name="TextBox 34"/>
            <p:cNvSpPr txBox="1">
              <a:spLocks noChangeArrowheads="1"/>
            </p:cNvSpPr>
            <p:nvPr/>
          </p:nvSpPr>
          <p:spPr bwMode="auto">
            <a:xfrm>
              <a:off x="7291460" y="5054600"/>
              <a:ext cx="6096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70" name="Straight Connector 69"/>
          <p:cNvCxnSpPr/>
          <p:nvPr/>
        </p:nvCxnSpPr>
        <p:spPr>
          <a:xfrm flipH="1" flipV="1">
            <a:off x="6869870" y="2048256"/>
            <a:ext cx="562" cy="4297680"/>
          </a:xfrm>
          <a:prstGeom prst="line">
            <a:avLst/>
          </a:prstGeom>
          <a:noFill/>
          <a:ln w="9525" cap="flat" cmpd="sng" algn="ctr">
            <a:solidFill>
              <a:srgbClr val="6076B4">
                <a:shade val="95000"/>
                <a:satMod val="105000"/>
              </a:srgbClr>
            </a:solidFill>
            <a:prstDash val="dash"/>
          </a:ln>
          <a:effectLst/>
        </p:spPr>
      </p:cxnSp>
      <p:grpSp>
        <p:nvGrpSpPr>
          <p:cNvPr id="71" name="Group 70"/>
          <p:cNvGrpSpPr/>
          <p:nvPr/>
        </p:nvGrpSpPr>
        <p:grpSpPr>
          <a:xfrm>
            <a:off x="621128" y="4648200"/>
            <a:ext cx="7162800" cy="1905000"/>
            <a:chOff x="709540" y="4433803"/>
            <a:chExt cx="7162800" cy="1905000"/>
          </a:xfrm>
        </p:grpSpPr>
        <p:grpSp>
          <p:nvGrpSpPr>
            <p:cNvPr id="72" name="Group 71"/>
            <p:cNvGrpSpPr/>
            <p:nvPr/>
          </p:nvGrpSpPr>
          <p:grpSpPr>
            <a:xfrm>
              <a:off x="709540" y="5867400"/>
              <a:ext cx="7162800" cy="471403"/>
              <a:chOff x="685800" y="4953000"/>
              <a:chExt cx="7162800" cy="471403"/>
            </a:xfrm>
          </p:grpSpPr>
          <p:cxnSp>
            <p:nvCxnSpPr>
              <p:cNvPr id="74" name="Straight Arrow Connector 73"/>
              <p:cNvCxnSpPr/>
              <p:nvPr/>
            </p:nvCxnSpPr>
            <p:spPr bwMode="auto">
              <a:xfrm>
                <a:off x="829919" y="5018004"/>
                <a:ext cx="6866281" cy="11196"/>
              </a:xfrm>
              <a:prstGeom prst="straightConnector1">
                <a:avLst/>
              </a:prstGeom>
              <a:noFill/>
              <a:ln w="28575" cap="flat" cmpd="sng" algn="ctr">
                <a:solidFill>
                  <a:srgbClr val="6076B4">
                    <a:shade val="95000"/>
                    <a:satMod val="105000"/>
                  </a:srgbClr>
                </a:solidFill>
                <a:prstDash val="solid"/>
                <a:tailEnd type="arrow"/>
              </a:ln>
              <a:effectLst/>
            </p:spPr>
          </p:cxnSp>
          <p:sp>
            <p:nvSpPr>
              <p:cNvPr id="75" name="TextBox 33"/>
              <p:cNvSpPr txBox="1">
                <a:spLocks noChangeArrowheads="1"/>
              </p:cNvSpPr>
              <p:nvPr/>
            </p:nvSpPr>
            <p:spPr bwMode="auto">
              <a:xfrm flipH="1">
                <a:off x="7619957" y="50292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rPr>
                  <a:t>t</a:t>
                </a:r>
              </a:p>
            </p:txBody>
          </p:sp>
          <p:sp>
            <p:nvSpPr>
              <p:cNvPr id="76" name="TextBox 34"/>
              <p:cNvSpPr txBox="1">
                <a:spLocks noChangeArrowheads="1"/>
              </p:cNvSpPr>
              <p:nvPr/>
            </p:nvSpPr>
            <p:spPr bwMode="auto">
              <a:xfrm>
                <a:off x="685800"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0</a:t>
                </a:r>
              </a:p>
            </p:txBody>
          </p:sp>
          <p:cxnSp>
            <p:nvCxnSpPr>
              <p:cNvPr id="77" name="Straight Connector 76"/>
              <p:cNvCxnSpPr/>
              <p:nvPr/>
            </p:nvCxnSpPr>
            <p:spPr bwMode="auto">
              <a:xfrm>
                <a:off x="844207" y="4953000"/>
                <a:ext cx="1" cy="150209"/>
              </a:xfrm>
              <a:prstGeom prst="line">
                <a:avLst/>
              </a:prstGeom>
              <a:noFill/>
              <a:ln w="28575" cap="flat" cmpd="sng" algn="ctr">
                <a:solidFill>
                  <a:srgbClr val="6076B4"/>
                </a:solidFill>
                <a:prstDash val="solid"/>
              </a:ln>
              <a:effectLst/>
            </p:spPr>
          </p:cxnSp>
          <p:cxnSp>
            <p:nvCxnSpPr>
              <p:cNvPr id="78" name="Straight Connector 77"/>
              <p:cNvCxnSpPr/>
              <p:nvPr/>
            </p:nvCxnSpPr>
            <p:spPr bwMode="auto">
              <a:xfrm>
                <a:off x="4178677" y="4965700"/>
                <a:ext cx="1" cy="150209"/>
              </a:xfrm>
              <a:prstGeom prst="line">
                <a:avLst/>
              </a:prstGeom>
              <a:noFill/>
              <a:ln w="28575" cap="flat" cmpd="sng" algn="ctr">
                <a:solidFill>
                  <a:srgbClr val="6076B4"/>
                </a:solidFill>
                <a:prstDash val="solid"/>
              </a:ln>
              <a:effectLst/>
            </p:spPr>
          </p:cxnSp>
          <p:cxnSp>
            <p:nvCxnSpPr>
              <p:cNvPr id="79" name="Straight Connector 78"/>
              <p:cNvCxnSpPr/>
              <p:nvPr/>
            </p:nvCxnSpPr>
            <p:spPr bwMode="auto">
              <a:xfrm>
                <a:off x="2511442" y="4965700"/>
                <a:ext cx="1" cy="150209"/>
              </a:xfrm>
              <a:prstGeom prst="line">
                <a:avLst/>
              </a:prstGeom>
              <a:noFill/>
              <a:ln w="28575" cap="flat" cmpd="sng" algn="ctr">
                <a:solidFill>
                  <a:srgbClr val="6076B4"/>
                </a:solidFill>
                <a:prstDash val="solid"/>
              </a:ln>
              <a:effectLst/>
            </p:spPr>
          </p:cxnSp>
          <p:cxnSp>
            <p:nvCxnSpPr>
              <p:cNvPr id="80" name="Straight Connector 79"/>
              <p:cNvCxnSpPr/>
              <p:nvPr/>
            </p:nvCxnSpPr>
            <p:spPr bwMode="auto">
              <a:xfrm>
                <a:off x="3067187" y="4965700"/>
                <a:ext cx="1" cy="150209"/>
              </a:xfrm>
              <a:prstGeom prst="line">
                <a:avLst/>
              </a:prstGeom>
              <a:noFill/>
              <a:ln w="28575" cap="flat" cmpd="sng" algn="ctr">
                <a:solidFill>
                  <a:srgbClr val="6076B4"/>
                </a:solidFill>
                <a:prstDash val="solid"/>
              </a:ln>
              <a:effectLst/>
            </p:spPr>
          </p:cxnSp>
          <p:cxnSp>
            <p:nvCxnSpPr>
              <p:cNvPr id="81" name="Straight Connector 80"/>
              <p:cNvCxnSpPr/>
              <p:nvPr/>
            </p:nvCxnSpPr>
            <p:spPr bwMode="auto">
              <a:xfrm>
                <a:off x="3622932" y="4965700"/>
                <a:ext cx="1" cy="150209"/>
              </a:xfrm>
              <a:prstGeom prst="line">
                <a:avLst/>
              </a:prstGeom>
              <a:noFill/>
              <a:ln w="28575" cap="flat" cmpd="sng" algn="ctr">
                <a:solidFill>
                  <a:srgbClr val="6076B4"/>
                </a:solidFill>
                <a:prstDash val="solid"/>
              </a:ln>
              <a:effectLst/>
            </p:spPr>
          </p:cxnSp>
          <p:cxnSp>
            <p:nvCxnSpPr>
              <p:cNvPr id="82" name="Straight Connector 81"/>
              <p:cNvCxnSpPr/>
              <p:nvPr/>
            </p:nvCxnSpPr>
            <p:spPr bwMode="auto">
              <a:xfrm>
                <a:off x="1399952" y="4965700"/>
                <a:ext cx="1" cy="150209"/>
              </a:xfrm>
              <a:prstGeom prst="line">
                <a:avLst/>
              </a:prstGeom>
              <a:noFill/>
              <a:ln w="28575" cap="flat" cmpd="sng" algn="ctr">
                <a:solidFill>
                  <a:srgbClr val="6076B4"/>
                </a:solidFill>
                <a:prstDash val="solid"/>
              </a:ln>
              <a:effectLst/>
            </p:spPr>
          </p:cxnSp>
          <p:cxnSp>
            <p:nvCxnSpPr>
              <p:cNvPr id="83" name="Straight Connector 82"/>
              <p:cNvCxnSpPr/>
              <p:nvPr/>
            </p:nvCxnSpPr>
            <p:spPr bwMode="auto">
              <a:xfrm>
                <a:off x="1955697" y="4965700"/>
                <a:ext cx="1" cy="150209"/>
              </a:xfrm>
              <a:prstGeom prst="line">
                <a:avLst/>
              </a:prstGeom>
              <a:noFill/>
              <a:ln w="28575" cap="flat" cmpd="sng" algn="ctr">
                <a:solidFill>
                  <a:srgbClr val="6076B4"/>
                </a:solidFill>
                <a:prstDash val="solid"/>
              </a:ln>
              <a:effectLst/>
            </p:spPr>
          </p:cxnSp>
          <p:cxnSp>
            <p:nvCxnSpPr>
              <p:cNvPr id="84" name="Straight Connector 83"/>
              <p:cNvCxnSpPr/>
              <p:nvPr/>
            </p:nvCxnSpPr>
            <p:spPr bwMode="auto">
              <a:xfrm>
                <a:off x="4734422" y="4965700"/>
                <a:ext cx="1" cy="150209"/>
              </a:xfrm>
              <a:prstGeom prst="line">
                <a:avLst/>
              </a:prstGeom>
              <a:noFill/>
              <a:ln w="28575" cap="flat" cmpd="sng" algn="ctr">
                <a:solidFill>
                  <a:srgbClr val="6076B4"/>
                </a:solidFill>
                <a:prstDash val="solid"/>
              </a:ln>
              <a:effectLst/>
            </p:spPr>
          </p:cxnSp>
          <p:cxnSp>
            <p:nvCxnSpPr>
              <p:cNvPr id="85" name="Straight Connector 84"/>
              <p:cNvCxnSpPr/>
              <p:nvPr/>
            </p:nvCxnSpPr>
            <p:spPr bwMode="auto">
              <a:xfrm>
                <a:off x="5290167" y="4965700"/>
                <a:ext cx="1" cy="150209"/>
              </a:xfrm>
              <a:prstGeom prst="line">
                <a:avLst/>
              </a:prstGeom>
              <a:noFill/>
              <a:ln w="28575" cap="flat" cmpd="sng" algn="ctr">
                <a:solidFill>
                  <a:srgbClr val="6076B4"/>
                </a:solidFill>
                <a:prstDash val="solid"/>
              </a:ln>
              <a:effectLst/>
            </p:spPr>
          </p:cxnSp>
          <p:sp>
            <p:nvSpPr>
              <p:cNvPr id="86" name="TextBox 34"/>
              <p:cNvSpPr txBox="1">
                <a:spLocks noChangeArrowheads="1"/>
              </p:cNvSpPr>
              <p:nvPr/>
            </p:nvSpPr>
            <p:spPr bwMode="auto">
              <a:xfrm>
                <a:off x="1243039"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1</a:t>
                </a:r>
              </a:p>
            </p:txBody>
          </p:sp>
          <p:sp>
            <p:nvSpPr>
              <p:cNvPr id="87" name="TextBox 34"/>
              <p:cNvSpPr txBox="1">
                <a:spLocks noChangeArrowheads="1"/>
              </p:cNvSpPr>
              <p:nvPr/>
            </p:nvSpPr>
            <p:spPr bwMode="auto">
              <a:xfrm>
                <a:off x="1800278" y="5054835"/>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2</a:t>
                </a:r>
              </a:p>
            </p:txBody>
          </p:sp>
          <p:sp>
            <p:nvSpPr>
              <p:cNvPr id="88" name="TextBox 34"/>
              <p:cNvSpPr txBox="1">
                <a:spLocks noChangeArrowheads="1"/>
              </p:cNvSpPr>
              <p:nvPr/>
            </p:nvSpPr>
            <p:spPr bwMode="auto">
              <a:xfrm>
                <a:off x="2357517"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3</a:t>
                </a:r>
              </a:p>
            </p:txBody>
          </p:sp>
          <p:sp>
            <p:nvSpPr>
              <p:cNvPr id="89" name="TextBox 34"/>
              <p:cNvSpPr txBox="1">
                <a:spLocks noChangeArrowheads="1"/>
              </p:cNvSpPr>
              <p:nvPr/>
            </p:nvSpPr>
            <p:spPr bwMode="auto">
              <a:xfrm>
                <a:off x="2914756"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4</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0" name="TextBox 34"/>
              <p:cNvSpPr txBox="1">
                <a:spLocks noChangeArrowheads="1"/>
              </p:cNvSpPr>
              <p:nvPr/>
            </p:nvSpPr>
            <p:spPr bwMode="auto">
              <a:xfrm>
                <a:off x="3471995"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5</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1" name="TextBox 34"/>
              <p:cNvSpPr txBox="1">
                <a:spLocks noChangeArrowheads="1"/>
              </p:cNvSpPr>
              <p:nvPr/>
            </p:nvSpPr>
            <p:spPr bwMode="auto">
              <a:xfrm>
                <a:off x="4029234"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6</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2" name="TextBox 91"/>
              <p:cNvSpPr txBox="1">
                <a:spLocks noChangeArrowheads="1"/>
              </p:cNvSpPr>
              <p:nvPr/>
            </p:nvSpPr>
            <p:spPr bwMode="auto">
              <a:xfrm>
                <a:off x="4586473"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7</a:t>
                </a:r>
              </a:p>
            </p:txBody>
          </p:sp>
          <p:sp>
            <p:nvSpPr>
              <p:cNvPr id="93" name="TextBox 34"/>
              <p:cNvSpPr txBox="1">
                <a:spLocks noChangeArrowheads="1"/>
              </p:cNvSpPr>
              <p:nvPr/>
            </p:nvSpPr>
            <p:spPr bwMode="auto">
              <a:xfrm>
                <a:off x="5143712" y="5054600"/>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rPr>
                  <a:t>8</a:t>
                </a:r>
              </a:p>
            </p:txBody>
          </p:sp>
          <p:cxnSp>
            <p:nvCxnSpPr>
              <p:cNvPr id="94" name="Straight Connector 93"/>
              <p:cNvCxnSpPr/>
              <p:nvPr/>
            </p:nvCxnSpPr>
            <p:spPr bwMode="auto">
              <a:xfrm>
                <a:off x="6391635" y="4953000"/>
                <a:ext cx="1" cy="150209"/>
              </a:xfrm>
              <a:prstGeom prst="line">
                <a:avLst/>
              </a:prstGeom>
              <a:noFill/>
              <a:ln w="28575" cap="flat" cmpd="sng" algn="ctr">
                <a:solidFill>
                  <a:srgbClr val="6076B4"/>
                </a:solidFill>
                <a:prstDash val="solid"/>
              </a:ln>
              <a:effectLst/>
            </p:spPr>
          </p:cxnSp>
          <p:cxnSp>
            <p:nvCxnSpPr>
              <p:cNvPr id="95" name="Straight Connector 94"/>
              <p:cNvCxnSpPr/>
              <p:nvPr/>
            </p:nvCxnSpPr>
            <p:spPr bwMode="auto">
              <a:xfrm>
                <a:off x="5835890" y="4953000"/>
                <a:ext cx="1" cy="150209"/>
              </a:xfrm>
              <a:prstGeom prst="line">
                <a:avLst/>
              </a:prstGeom>
              <a:noFill/>
              <a:ln w="28575" cap="flat" cmpd="sng" algn="ctr">
                <a:solidFill>
                  <a:srgbClr val="6076B4"/>
                </a:solidFill>
                <a:prstDash val="solid"/>
              </a:ln>
              <a:effectLst/>
            </p:spPr>
          </p:cxnSp>
          <p:cxnSp>
            <p:nvCxnSpPr>
              <p:cNvPr id="96" name="Straight Connector 95"/>
              <p:cNvCxnSpPr/>
              <p:nvPr/>
            </p:nvCxnSpPr>
            <p:spPr bwMode="auto">
              <a:xfrm>
                <a:off x="6947380" y="4953000"/>
                <a:ext cx="1" cy="150209"/>
              </a:xfrm>
              <a:prstGeom prst="line">
                <a:avLst/>
              </a:prstGeom>
              <a:noFill/>
              <a:ln w="28575" cap="flat" cmpd="sng" algn="ctr">
                <a:solidFill>
                  <a:srgbClr val="6076B4"/>
                </a:solidFill>
                <a:prstDash val="solid"/>
              </a:ln>
              <a:effectLst/>
            </p:spPr>
          </p:cxnSp>
          <p:cxnSp>
            <p:nvCxnSpPr>
              <p:cNvPr id="97" name="Straight Connector 96"/>
              <p:cNvCxnSpPr/>
              <p:nvPr/>
            </p:nvCxnSpPr>
            <p:spPr bwMode="auto">
              <a:xfrm>
                <a:off x="7503125" y="4953000"/>
                <a:ext cx="1" cy="150209"/>
              </a:xfrm>
              <a:prstGeom prst="line">
                <a:avLst/>
              </a:prstGeom>
              <a:noFill/>
              <a:ln w="28575" cap="flat" cmpd="sng" algn="ctr">
                <a:solidFill>
                  <a:srgbClr val="6076B4"/>
                </a:solidFill>
                <a:prstDash val="solid"/>
              </a:ln>
              <a:effectLst/>
            </p:spPr>
          </p:cxnSp>
          <p:sp>
            <p:nvSpPr>
              <p:cNvPr id="98" name="TextBox 34"/>
              <p:cNvSpPr txBox="1">
                <a:spLocks noChangeArrowheads="1"/>
              </p:cNvSpPr>
              <p:nvPr/>
            </p:nvSpPr>
            <p:spPr bwMode="auto">
              <a:xfrm>
                <a:off x="5703130" y="5054600"/>
                <a:ext cx="3810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9</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99" name="TextBox 34"/>
              <p:cNvSpPr txBox="1">
                <a:spLocks noChangeArrowheads="1"/>
              </p:cNvSpPr>
              <p:nvPr/>
            </p:nvSpPr>
            <p:spPr bwMode="auto">
              <a:xfrm>
                <a:off x="6172200" y="505460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10</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0" name="TextBox 34"/>
              <p:cNvSpPr txBox="1">
                <a:spLocks noChangeArrowheads="1"/>
              </p:cNvSpPr>
              <p:nvPr/>
            </p:nvSpPr>
            <p:spPr bwMode="auto">
              <a:xfrm>
                <a:off x="6729340" y="5054600"/>
                <a:ext cx="5334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11</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sp>
            <p:nvSpPr>
              <p:cNvPr id="101" name="TextBox 34"/>
              <p:cNvSpPr txBox="1">
                <a:spLocks noChangeArrowheads="1"/>
              </p:cNvSpPr>
              <p:nvPr/>
            </p:nvSpPr>
            <p:spPr bwMode="auto">
              <a:xfrm>
                <a:off x="7291460" y="5054600"/>
                <a:ext cx="457200"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Calibri" charset="0"/>
                    <a:ea typeface="宋体" charset="0"/>
                    <a:cs typeface="宋体" charset="0"/>
                  </a:rPr>
                  <a:t>12</a:t>
                </a:r>
                <a:endParaRPr kumimoji="0" lang="en-US" altLang="zh-CN" sz="1800" b="0" i="0"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grpSp>
        <p:cxnSp>
          <p:nvCxnSpPr>
            <p:cNvPr id="73" name="Straight Arrow Connector 72"/>
            <p:cNvCxnSpPr/>
            <p:nvPr/>
          </p:nvCxnSpPr>
          <p:spPr bwMode="auto">
            <a:xfrm flipV="1">
              <a:off x="873810" y="4433803"/>
              <a:ext cx="0" cy="1554480"/>
            </a:xfrm>
            <a:prstGeom prst="straightConnector1">
              <a:avLst/>
            </a:prstGeom>
            <a:noFill/>
            <a:ln w="28575" cap="flat" cmpd="sng" algn="ctr">
              <a:solidFill>
                <a:srgbClr val="6076B4">
                  <a:shade val="95000"/>
                  <a:satMod val="105000"/>
                </a:srgbClr>
              </a:solidFill>
              <a:prstDash val="solid"/>
              <a:tailEnd type="arrow"/>
            </a:ln>
            <a:effectLst/>
          </p:spPr>
        </p:cxnSp>
      </p:grpSp>
      <p:sp>
        <p:nvSpPr>
          <p:cNvPr id="102" name="TextBox 33"/>
          <p:cNvSpPr txBox="1">
            <a:spLocks noChangeArrowheads="1"/>
          </p:cNvSpPr>
          <p:nvPr/>
        </p:nvSpPr>
        <p:spPr bwMode="auto">
          <a:xfrm flipH="1">
            <a:off x="825988" y="4572000"/>
            <a:ext cx="228643"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i="1" kern="0" dirty="0">
                <a:solidFill>
                  <a:sysClr val="windowText" lastClr="000000"/>
                </a:solidFill>
                <a:ea typeface="宋体" charset="0"/>
                <a:cs typeface="宋体" charset="0"/>
              </a:rPr>
              <a:t>r</a:t>
            </a:r>
            <a:endParaRPr kumimoji="0" lang="en-US" altLang="zh-CN" sz="1800" b="0" i="1" u="none" strike="noStrike" kern="0" cap="none" spc="0" normalizeH="0" baseline="0" noProof="0" dirty="0">
              <a:ln>
                <a:noFill/>
              </a:ln>
              <a:solidFill>
                <a:sysClr val="windowText" lastClr="000000"/>
              </a:solidFill>
              <a:effectLst/>
              <a:uLnTx/>
              <a:uFillTx/>
              <a:latin typeface="Calibri" charset="0"/>
              <a:ea typeface="宋体" charset="0"/>
              <a:cs typeface="宋体" charset="0"/>
            </a:endParaRPr>
          </a:p>
        </p:txBody>
      </p:sp>
      <p:cxnSp>
        <p:nvCxnSpPr>
          <p:cNvPr id="103" name="Straight Connector 102"/>
          <p:cNvCxnSpPr/>
          <p:nvPr/>
        </p:nvCxnSpPr>
        <p:spPr bwMode="auto">
          <a:xfrm>
            <a:off x="3569188" y="4710197"/>
            <a:ext cx="2209800" cy="0"/>
          </a:xfrm>
          <a:prstGeom prst="line">
            <a:avLst/>
          </a:prstGeom>
          <a:noFill/>
          <a:ln w="28575" cap="flat" cmpd="sng" algn="ctr">
            <a:solidFill>
              <a:srgbClr val="6076B4">
                <a:shade val="95000"/>
                <a:satMod val="105000"/>
              </a:srgbClr>
            </a:solidFill>
            <a:prstDash val="solid"/>
          </a:ln>
          <a:effectLst/>
        </p:spPr>
      </p:cxnSp>
      <p:cxnSp>
        <p:nvCxnSpPr>
          <p:cNvPr id="104" name="Straight Connector 103"/>
          <p:cNvCxnSpPr/>
          <p:nvPr/>
        </p:nvCxnSpPr>
        <p:spPr bwMode="auto">
          <a:xfrm>
            <a:off x="3569188" y="4736105"/>
            <a:ext cx="0" cy="1371600"/>
          </a:xfrm>
          <a:prstGeom prst="line">
            <a:avLst/>
          </a:prstGeom>
          <a:noFill/>
          <a:ln w="28575" cap="flat" cmpd="sng" algn="ctr">
            <a:solidFill>
              <a:srgbClr val="6076B4">
                <a:shade val="95000"/>
                <a:satMod val="105000"/>
              </a:srgbClr>
            </a:solidFill>
            <a:prstDash val="solid"/>
          </a:ln>
          <a:effectLst/>
        </p:spPr>
      </p:cxnSp>
      <p:cxnSp>
        <p:nvCxnSpPr>
          <p:cNvPr id="105" name="Straight Connector 104"/>
          <p:cNvCxnSpPr/>
          <p:nvPr/>
        </p:nvCxnSpPr>
        <p:spPr bwMode="auto">
          <a:xfrm>
            <a:off x="5778988" y="4710197"/>
            <a:ext cx="0" cy="1371600"/>
          </a:xfrm>
          <a:prstGeom prst="line">
            <a:avLst/>
          </a:prstGeom>
          <a:noFill/>
          <a:ln w="28575" cap="flat" cmpd="sng" algn="ctr">
            <a:solidFill>
              <a:srgbClr val="6076B4">
                <a:shade val="95000"/>
                <a:satMod val="105000"/>
              </a:srgbClr>
            </a:solidFill>
            <a:prstDash val="solid"/>
          </a:ln>
          <a:effectLst/>
        </p:spPr>
      </p:cxnSp>
      <p:grpSp>
        <p:nvGrpSpPr>
          <p:cNvPr id="106" name="Group 105"/>
          <p:cNvGrpSpPr/>
          <p:nvPr/>
        </p:nvGrpSpPr>
        <p:grpSpPr>
          <a:xfrm>
            <a:off x="1825308" y="6078303"/>
            <a:ext cx="5680817" cy="150275"/>
            <a:chOff x="1913720" y="5863906"/>
            <a:chExt cx="5680817" cy="150275"/>
          </a:xfrm>
        </p:grpSpPr>
        <p:sp>
          <p:nvSpPr>
            <p:cNvPr id="107" name="Cross 106"/>
            <p:cNvSpPr/>
            <p:nvPr/>
          </p:nvSpPr>
          <p:spPr>
            <a:xfrm rot="2698290">
              <a:off x="1913720" y="586390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8" name="Cross 107"/>
            <p:cNvSpPr/>
            <p:nvPr/>
          </p:nvSpPr>
          <p:spPr>
            <a:xfrm rot="2698290">
              <a:off x="2466807" y="5864077"/>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9" name="Cross 108"/>
            <p:cNvSpPr/>
            <p:nvPr/>
          </p:nvSpPr>
          <p:spPr>
            <a:xfrm rot="2698290">
              <a:off x="3580274"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0" name="Cross 109"/>
            <p:cNvSpPr/>
            <p:nvPr/>
          </p:nvSpPr>
          <p:spPr>
            <a:xfrm rot="2698290">
              <a:off x="4133364" y="5868999"/>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Cross 110"/>
            <p:cNvSpPr/>
            <p:nvPr/>
          </p:nvSpPr>
          <p:spPr>
            <a:xfrm rot="2698290">
              <a:off x="4696295" y="5871196"/>
              <a:ext cx="137160" cy="13716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2" name="Cross 111"/>
            <p:cNvSpPr/>
            <p:nvPr/>
          </p:nvSpPr>
          <p:spPr>
            <a:xfrm rot="2698290">
              <a:off x="5788491" y="587326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3" name="Cross 112"/>
            <p:cNvSpPr/>
            <p:nvPr/>
          </p:nvSpPr>
          <p:spPr>
            <a:xfrm rot="2698290">
              <a:off x="6905717" y="5874824"/>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Cross 113"/>
            <p:cNvSpPr/>
            <p:nvPr/>
          </p:nvSpPr>
          <p:spPr>
            <a:xfrm rot="2698290">
              <a:off x="7457377" y="5877021"/>
              <a:ext cx="137160" cy="13716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5" name="Group 114"/>
          <p:cNvGrpSpPr/>
          <p:nvPr/>
        </p:nvGrpSpPr>
        <p:grpSpPr>
          <a:xfrm>
            <a:off x="3569188" y="6034317"/>
            <a:ext cx="2197930" cy="276080"/>
            <a:chOff x="2513012" y="4767426"/>
            <a:chExt cx="2207646" cy="246705"/>
          </a:xfrm>
        </p:grpSpPr>
        <p:cxnSp>
          <p:nvCxnSpPr>
            <p:cNvPr id="116" name="Straight Connector 115"/>
            <p:cNvCxnSpPr/>
            <p:nvPr/>
          </p:nvCxnSpPr>
          <p:spPr bwMode="auto">
            <a:xfrm>
              <a:off x="4720658" y="4772830"/>
              <a:ext cx="0" cy="241301"/>
            </a:xfrm>
            <a:prstGeom prst="line">
              <a:avLst/>
            </a:prstGeom>
            <a:noFill/>
            <a:ln w="38100" cap="flat" cmpd="sng" algn="ctr">
              <a:solidFill>
                <a:srgbClr val="00B050"/>
              </a:solidFill>
              <a:prstDash val="solid"/>
            </a:ln>
            <a:effectLst/>
          </p:spPr>
        </p:cxnSp>
        <p:cxnSp>
          <p:nvCxnSpPr>
            <p:cNvPr id="117" name="Straight Connector 116"/>
            <p:cNvCxnSpPr/>
            <p:nvPr/>
          </p:nvCxnSpPr>
          <p:spPr bwMode="auto">
            <a:xfrm flipV="1">
              <a:off x="2514600" y="4876800"/>
              <a:ext cx="2196385" cy="0"/>
            </a:xfrm>
            <a:prstGeom prst="line">
              <a:avLst/>
            </a:prstGeom>
            <a:noFill/>
            <a:ln w="38100" cap="flat" cmpd="sng" algn="ctr">
              <a:solidFill>
                <a:srgbClr val="00B050"/>
              </a:solidFill>
              <a:prstDash val="solid"/>
              <a:headEnd type="triangle"/>
              <a:tailEnd type="triangle"/>
            </a:ln>
            <a:effectLst/>
          </p:spPr>
        </p:cxnSp>
        <p:cxnSp>
          <p:nvCxnSpPr>
            <p:cNvPr id="118" name="Straight Connector 117"/>
            <p:cNvCxnSpPr/>
            <p:nvPr/>
          </p:nvCxnSpPr>
          <p:spPr bwMode="auto">
            <a:xfrm>
              <a:off x="2513012" y="4767426"/>
              <a:ext cx="0" cy="241301"/>
            </a:xfrm>
            <a:prstGeom prst="line">
              <a:avLst/>
            </a:prstGeom>
            <a:noFill/>
            <a:ln w="38100" cap="flat" cmpd="sng" algn="ctr">
              <a:solidFill>
                <a:srgbClr val="00B050"/>
              </a:solidFill>
              <a:prstDash val="solid"/>
            </a:ln>
            <a:effectLst/>
          </p:spPr>
        </p:cxnSp>
      </p:grpSp>
      <p:sp>
        <p:nvSpPr>
          <p:cNvPr id="119" name="TextBox 118"/>
          <p:cNvSpPr txBox="1"/>
          <p:nvPr/>
        </p:nvSpPr>
        <p:spPr>
          <a:xfrm>
            <a:off x="4102588" y="5449669"/>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另一个</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数据区间</a:t>
            </a:r>
            <a:endParaRPr lang="zh-CN" altLang="en-US" dirty="0">
              <a:latin typeface="+mj-ea"/>
              <a:ea typeface="+mj-ea"/>
              <a:cs typeface="Hiragino Sans GB W3"/>
            </a:endParaRPr>
          </a:p>
        </p:txBody>
      </p:sp>
      <p:sp>
        <p:nvSpPr>
          <p:cNvPr id="120" name="TextBox 119"/>
          <p:cNvSpPr txBox="1"/>
          <p:nvPr/>
        </p:nvSpPr>
        <p:spPr>
          <a:xfrm>
            <a:off x="4102588" y="2743200"/>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区间内</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数据报文</a:t>
            </a:r>
            <a:endParaRPr lang="zh-CN" altLang="en-US" dirty="0">
              <a:latin typeface="+mj-ea"/>
              <a:ea typeface="+mj-ea"/>
              <a:cs typeface="Hiragino Sans GB W3"/>
            </a:endParaRPr>
          </a:p>
        </p:txBody>
      </p:sp>
      <p:sp>
        <p:nvSpPr>
          <p:cNvPr id="121" name="TextBox 120"/>
          <p:cNvSpPr txBox="1"/>
          <p:nvPr/>
        </p:nvSpPr>
        <p:spPr>
          <a:xfrm>
            <a:off x="4102588" y="4572000"/>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最高</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数据密度</a:t>
            </a:r>
            <a:endParaRPr lang="zh-CN" altLang="en-US" dirty="0">
              <a:latin typeface="+mj-ea"/>
              <a:ea typeface="+mj-ea"/>
              <a:cs typeface="Hiragino Sans GB W3"/>
            </a:endParaRPr>
          </a:p>
        </p:txBody>
      </p:sp>
      <p:sp>
        <p:nvSpPr>
          <p:cNvPr id="122" name="Rectangle 121"/>
          <p:cNvSpPr/>
          <p:nvPr/>
        </p:nvSpPr>
        <p:spPr>
          <a:xfrm>
            <a:off x="3550280" y="1895454"/>
            <a:ext cx="2221670" cy="2343192"/>
          </a:xfrm>
          <a:prstGeom prst="rect">
            <a:avLst/>
          </a:prstGeom>
          <a:solidFill>
            <a:schemeClr val="accent5">
              <a:lumMod val="60000"/>
              <a:lumOff val="40000"/>
              <a:alpha val="70000"/>
            </a:schemeClr>
          </a:solidFill>
          <a:ln w="190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3" name="TextBox 122"/>
          <p:cNvSpPr txBox="1"/>
          <p:nvPr/>
        </p:nvSpPr>
        <p:spPr>
          <a:xfrm>
            <a:off x="5931388" y="2590800"/>
            <a:ext cx="2514600" cy="1200329"/>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记录最高密度区间</a:t>
            </a:r>
            <a:endParaRPr lang="en-US" altLang="zh-CN" dirty="0" smtClean="0">
              <a:latin typeface="+mj-ea"/>
              <a:ea typeface="+mj-ea"/>
              <a:cs typeface="Hiragino Sans GB W3"/>
            </a:endParaRPr>
          </a:p>
          <a:p>
            <a:pPr algn="ctr"/>
            <a:r>
              <a:rPr lang="zh-CN" altLang="en-US" dirty="0" smtClean="0">
                <a:latin typeface="+mj-ea"/>
                <a:ea typeface="+mj-ea"/>
                <a:cs typeface="Hiragino Sans GB W3"/>
              </a:rPr>
              <a:t>删除该区间及包含报文</a:t>
            </a:r>
            <a:endParaRPr lang="en-US" altLang="zh-CN" dirty="0" smtClean="0">
              <a:latin typeface="+mj-ea"/>
              <a:ea typeface="+mj-ea"/>
              <a:cs typeface="Hiragino Sans GB W3"/>
            </a:endParaRPr>
          </a:p>
          <a:p>
            <a:pPr algn="ctr"/>
            <a:r>
              <a:rPr lang="zh-CN" altLang="en-US" dirty="0" smtClean="0">
                <a:latin typeface="+mj-ea"/>
                <a:ea typeface="+mj-ea"/>
                <a:cs typeface="Hiragino Sans GB W3"/>
              </a:rPr>
              <a:t>对剩下时间</a:t>
            </a:r>
            <a:r>
              <a:rPr lang="zh-CN" altLang="en-US" dirty="0" smtClean="0">
                <a:latin typeface="+mj-ea"/>
                <a:cs typeface="Hiragino Sans GB W3"/>
              </a:rPr>
              <a:t>区间</a:t>
            </a:r>
            <a:r>
              <a:rPr lang="zh-CN" altLang="en-US" dirty="0" smtClean="0">
                <a:latin typeface="+mj-ea"/>
                <a:ea typeface="+mj-ea"/>
                <a:cs typeface="Hiragino Sans GB W3"/>
              </a:rPr>
              <a:t>与</a:t>
            </a:r>
            <a:r>
              <a:rPr lang="zh-CN" altLang="en-US" dirty="0">
                <a:latin typeface="+mj-ea"/>
                <a:cs typeface="Hiragino Sans GB W3"/>
              </a:rPr>
              <a:t>报文</a:t>
            </a:r>
            <a:endParaRPr lang="en-US" altLang="zh-CN" dirty="0" smtClean="0">
              <a:latin typeface="+mj-ea"/>
              <a:ea typeface="+mj-ea"/>
              <a:cs typeface="Hiragino Sans GB W3"/>
            </a:endParaRPr>
          </a:p>
          <a:p>
            <a:pPr algn="ctr"/>
            <a:r>
              <a:rPr lang="zh-CN" altLang="en-US" dirty="0" smtClean="0">
                <a:latin typeface="+mj-ea"/>
                <a:ea typeface="+mj-ea"/>
                <a:cs typeface="Hiragino Sans GB W3"/>
              </a:rPr>
              <a:t>相同问题复现</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176264896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mph" presetSubtype="0" repeatCount="indefinite" fill="hold" nodeType="withEffect">
                                  <p:stCondLst>
                                    <p:cond delay="0"/>
                                  </p:stCondLst>
                                  <p:childTnLst>
                                    <p:anim calcmode="discrete" valueType="str">
                                      <p:cBhvr>
                                        <p:cTn id="6" dur="1000" fill="hold"/>
                                        <p:tgtEl>
                                          <p:spTgt spid="115"/>
                                        </p:tgtEl>
                                        <p:attrNameLst>
                                          <p:attrName>style.visibility</p:attrName>
                                        </p:attrNameLst>
                                      </p:cBhvr>
                                      <p:tavLst>
                                        <p:tav tm="0">
                                          <p:val>
                                            <p:strVal val="hidden"/>
                                          </p:val>
                                        </p:tav>
                                        <p:tav tm="50000">
                                          <p:val>
                                            <p:strVal val="visible"/>
                                          </p:val>
                                        </p:tav>
                                      </p:tavLst>
                                    </p:anim>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22"/>
                                        </p:tgtEl>
                                        <p:attrNameLst>
                                          <p:attrName>style.visibility</p:attrName>
                                        </p:attrNameLst>
                                      </p:cBhvr>
                                      <p:to>
                                        <p:strVal val="visible"/>
                                      </p:to>
                                    </p:set>
                                    <p:animEffect transition="in" filter="fade">
                                      <p:cBhvr>
                                        <p:cTn id="23" dur="500"/>
                                        <p:tgtEl>
                                          <p:spTgt spid="122"/>
                                        </p:tgtEl>
                                      </p:cBhvr>
                                    </p:animEffect>
                                  </p:childTnLst>
                                </p:cTn>
                              </p:par>
                              <p:par>
                                <p:cTn id="24" presetID="1" presetClass="entr" presetSubtype="0" fill="hold" grpId="0" nodeType="withEffect">
                                  <p:stCondLst>
                                    <p:cond delay="0"/>
                                  </p:stCondLst>
                                  <p:childTnLst>
                                    <p:set>
                                      <p:cBhvr>
                                        <p:cTn id="25"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20" grpId="0" animBg="1"/>
      <p:bldP spid="121" grpId="0" animBg="1"/>
      <p:bldP spid="122" grpId="0" animBg="1"/>
      <p:bldP spid="12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a:t>
            </a:r>
            <a:endParaRPr lang="zh-CN" altLang="en-US" dirty="0"/>
          </a:p>
        </p:txBody>
      </p:sp>
      <p:sp>
        <p:nvSpPr>
          <p:cNvPr id="3" name="Content Placeholder 2"/>
          <p:cNvSpPr>
            <a:spLocks noGrp="1"/>
          </p:cNvSpPr>
          <p:nvPr>
            <p:ph idx="1"/>
          </p:nvPr>
        </p:nvSpPr>
        <p:spPr/>
        <p:txBody>
          <a:bodyPr/>
          <a:lstStyle/>
          <a:p>
            <a:pPr>
              <a:spcAft>
                <a:spcPts val="1800"/>
              </a:spcAft>
            </a:pPr>
            <a:r>
              <a:rPr lang="zh-CN" altLang="en-US" dirty="0" smtClean="0">
                <a:solidFill>
                  <a:srgbClr val="FF0000"/>
                </a:solidFill>
                <a:latin typeface="+mj-ea"/>
                <a:cs typeface="Hiragino Sans GB W3"/>
              </a:rPr>
              <a:t>最大</a:t>
            </a:r>
            <a:r>
              <a:rPr lang="en-US" altLang="en-US" dirty="0" smtClean="0">
                <a:solidFill>
                  <a:srgbClr val="FF0000"/>
                </a:solidFill>
                <a:latin typeface="+mj-ea"/>
                <a:cs typeface="Hiragino Sans GB W3"/>
              </a:rPr>
              <a:t>数据</a:t>
            </a:r>
            <a:r>
              <a:rPr lang="zh-CN" altLang="en-US" dirty="0" smtClean="0">
                <a:solidFill>
                  <a:srgbClr val="FF0000"/>
                </a:solidFill>
                <a:latin typeface="+mj-ea"/>
                <a:cs typeface="Hiragino Sans GB W3"/>
              </a:rPr>
              <a:t>密度区间优先策略</a:t>
            </a:r>
            <a:r>
              <a:rPr lang="zh-CN" altLang="en-US" dirty="0"/>
              <a:t>算法步骤</a:t>
            </a:r>
            <a:endParaRPr lang="en-US" altLang="zh-CN" dirty="0" smtClean="0"/>
          </a:p>
          <a:p>
            <a:pPr marL="0" indent="0">
              <a:buNone/>
            </a:pPr>
            <a:r>
              <a:rPr lang="zh-CN" altLang="en-US" dirty="0" smtClean="0">
                <a:latin typeface="+mj-ea"/>
                <a:cs typeface="Hiragino Sans GB W3"/>
              </a:rPr>
              <a:t>步骤</a:t>
            </a:r>
            <a:r>
              <a:rPr lang="en-US" altLang="zh-CN" dirty="0" smtClean="0">
                <a:latin typeface="+mj-ea"/>
                <a:cs typeface="Hiragino Sans GB W3"/>
              </a:rPr>
              <a:t>1</a:t>
            </a:r>
            <a:r>
              <a:rPr lang="zh-CN" altLang="en-US" dirty="0" smtClean="0">
                <a:latin typeface="+mj-ea"/>
                <a:cs typeface="Hiragino Sans GB W3"/>
              </a:rPr>
              <a:t>：</a:t>
            </a:r>
            <a:r>
              <a:rPr lang="zh-CN" altLang="en-US" sz="2400" dirty="0" smtClean="0">
                <a:latin typeface="+mj-ea"/>
                <a:cs typeface="Hiragino Sans GB W3"/>
              </a:rPr>
              <a:t>计算任意数据区间的上密度</a:t>
            </a:r>
            <a:endParaRPr lang="en-US" altLang="zh-CN" sz="2400" dirty="0">
              <a:latin typeface="+mj-ea"/>
              <a:cs typeface="Hiragino Sans GB W3"/>
            </a:endParaRPr>
          </a:p>
          <a:p>
            <a:pPr marL="0" indent="0">
              <a:buNone/>
            </a:pPr>
            <a:r>
              <a:rPr lang="zh-CN" altLang="en-US" sz="2400" dirty="0">
                <a:latin typeface="+mj-ea"/>
                <a:cs typeface="Hiragino Sans GB W3"/>
              </a:rPr>
              <a:t>                </a:t>
            </a:r>
            <a:r>
              <a:rPr lang="zh-CN" altLang="en-US" sz="2400" dirty="0" smtClean="0">
                <a:latin typeface="+mj-ea"/>
                <a:cs typeface="Hiragino Sans GB W3"/>
              </a:rPr>
              <a:t>任意   点到   点的区间为数据区间</a:t>
            </a:r>
            <a:endParaRPr lang="en-US" altLang="zh-CN" sz="2400" dirty="0">
              <a:latin typeface="+mj-ea"/>
              <a:cs typeface="Hiragino Sans GB W3"/>
            </a:endParaRPr>
          </a:p>
          <a:p>
            <a:pPr marL="0" indent="0">
              <a:buNone/>
            </a:pPr>
            <a:r>
              <a:rPr lang="zh-CN" altLang="en-US" dirty="0">
                <a:latin typeface="+mj-ea"/>
                <a:cs typeface="Hiragino Sans GB W3"/>
              </a:rPr>
              <a:t>步骤</a:t>
            </a:r>
            <a:r>
              <a:rPr lang="en-US" altLang="zh-CN" dirty="0">
                <a:latin typeface="+mj-ea"/>
                <a:cs typeface="Hiragino Sans GB W3"/>
              </a:rPr>
              <a:t>2</a:t>
            </a:r>
            <a:r>
              <a:rPr lang="zh-CN" altLang="en-US" dirty="0">
                <a:latin typeface="+mj-ea"/>
                <a:cs typeface="Hiragino Sans GB W3"/>
              </a:rPr>
              <a:t>：</a:t>
            </a:r>
            <a:r>
              <a:rPr lang="zh-CN" altLang="en-US" sz="2400" dirty="0">
                <a:latin typeface="+mj-ea"/>
                <a:cs typeface="Hiragino Sans GB W3"/>
              </a:rPr>
              <a:t>确定</a:t>
            </a:r>
            <a:r>
              <a:rPr lang="zh-CN" altLang="en-US" sz="2400" dirty="0" smtClean="0">
                <a:latin typeface="+mj-ea"/>
                <a:cs typeface="Hiragino Sans GB W3"/>
              </a:rPr>
              <a:t>最大数据密度</a:t>
            </a:r>
            <a:r>
              <a:rPr lang="zh-CN" altLang="en-US" sz="2400" dirty="0">
                <a:latin typeface="+mj-ea"/>
                <a:cs typeface="Hiragino Sans GB W3"/>
              </a:rPr>
              <a:t>区间</a:t>
            </a:r>
            <a:endParaRPr lang="en-US" altLang="zh-CN" sz="2400" dirty="0">
              <a:latin typeface="+mj-ea"/>
              <a:cs typeface="Hiragino Sans GB W3"/>
            </a:endParaRPr>
          </a:p>
          <a:p>
            <a:pPr marL="0" indent="0">
              <a:buNone/>
            </a:pPr>
            <a:r>
              <a:rPr lang="zh-CN" altLang="en-US" sz="2400" dirty="0">
                <a:latin typeface="+mj-ea"/>
                <a:cs typeface="Hiragino Sans GB W3"/>
              </a:rPr>
              <a:t>                </a:t>
            </a:r>
            <a:r>
              <a:rPr lang="zh-CN" altLang="en-US" sz="2400" dirty="0" smtClean="0">
                <a:latin typeface="+mj-ea"/>
                <a:cs typeface="Hiragino Sans GB W3"/>
              </a:rPr>
              <a:t>以及该区间包含的数据报文</a:t>
            </a:r>
            <a:endParaRPr lang="en-US" altLang="zh-CN" sz="2400" dirty="0">
              <a:latin typeface="+mj-ea"/>
              <a:cs typeface="Hiragino Sans GB W3"/>
            </a:endParaRPr>
          </a:p>
          <a:p>
            <a:pPr marL="0" indent="0">
              <a:buNone/>
            </a:pPr>
            <a:r>
              <a:rPr lang="zh-CN" altLang="en-US" dirty="0" smtClean="0">
                <a:latin typeface="+mj-ea"/>
                <a:cs typeface="Hiragino Sans GB W3"/>
              </a:rPr>
              <a:t>步骤</a:t>
            </a:r>
            <a:r>
              <a:rPr lang="en-US" altLang="zh-CN" dirty="0" smtClean="0">
                <a:latin typeface="+mj-ea"/>
                <a:cs typeface="Hiragino Sans GB W3"/>
              </a:rPr>
              <a:t>3</a:t>
            </a:r>
            <a:r>
              <a:rPr lang="zh-CN" altLang="en-US" dirty="0" smtClean="0">
                <a:latin typeface="+mj-ea"/>
                <a:cs typeface="Hiragino Sans GB W3"/>
              </a:rPr>
              <a:t>：</a:t>
            </a:r>
            <a:r>
              <a:rPr lang="zh-CN" altLang="en-US" sz="2400" dirty="0" smtClean="0">
                <a:latin typeface="+mj-ea"/>
                <a:cs typeface="Hiragino Sans GB W3"/>
              </a:rPr>
              <a:t>删除最大密度区间，及其包含报文</a:t>
            </a:r>
            <a:endParaRPr lang="en-US" altLang="zh-CN" sz="2400" dirty="0">
              <a:latin typeface="+mj-ea"/>
              <a:cs typeface="Hiragino Sans GB W3"/>
            </a:endParaRPr>
          </a:p>
          <a:p>
            <a:pPr marL="0" indent="0">
              <a:buNone/>
            </a:pPr>
            <a:r>
              <a:rPr lang="zh-CN" altLang="en-US" sz="2400" dirty="0">
                <a:latin typeface="+mj-ea"/>
                <a:cs typeface="Hiragino Sans GB W3"/>
              </a:rPr>
              <a:t>                </a:t>
            </a:r>
            <a:r>
              <a:rPr lang="zh-CN" altLang="en-US" sz="2400" dirty="0" smtClean="0">
                <a:latin typeface="+mj-ea"/>
                <a:cs typeface="Hiragino Sans GB W3"/>
              </a:rPr>
              <a:t>若有报文未处理，转步骤</a:t>
            </a:r>
            <a:r>
              <a:rPr lang="en-US" altLang="zh-CN" sz="2400" dirty="0" smtClean="0">
                <a:latin typeface="+mj-ea"/>
                <a:cs typeface="Hiragino Sans GB W3"/>
              </a:rPr>
              <a:t>1</a:t>
            </a:r>
            <a:endParaRPr lang="en-US" altLang="zh-CN" sz="2400" dirty="0">
              <a:latin typeface="+mj-ea"/>
              <a:cs typeface="Hiragino Sans GB W3"/>
            </a:endParaRPr>
          </a:p>
          <a:p>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25</a:t>
            </a:fld>
            <a:endParaRPr lang="zh-CN" altLang="en-US" dirty="0"/>
          </a:p>
        </p:txBody>
      </p:sp>
      <p:sp>
        <p:nvSpPr>
          <p:cNvPr id="6" name="Cross 5"/>
          <p:cNvSpPr/>
          <p:nvPr/>
        </p:nvSpPr>
        <p:spPr>
          <a:xfrm rot="2698290">
            <a:off x="3570235" y="2709305"/>
            <a:ext cx="182880" cy="182880"/>
          </a:xfrm>
          <a:prstGeom prst="plus">
            <a:avLst>
              <a:gd name="adj" fmla="val 39234"/>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ross 6"/>
          <p:cNvSpPr/>
          <p:nvPr/>
        </p:nvSpPr>
        <p:spPr>
          <a:xfrm rot="2698290">
            <a:off x="2655835" y="2704876"/>
            <a:ext cx="182880" cy="182880"/>
          </a:xfrm>
          <a:prstGeom prst="plus">
            <a:avLst>
              <a:gd name="adj" fmla="val 39234"/>
            </a:avLst>
          </a:prstGeom>
          <a:solidFill>
            <a:srgbClr val="0000FF"/>
          </a:solidFill>
          <a:ln>
            <a:solidFill>
              <a:srgbClr val="0000FF"/>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圆角矩形 53"/>
          <p:cNvSpPr/>
          <p:nvPr/>
        </p:nvSpPr>
        <p:spPr>
          <a:xfrm>
            <a:off x="381000" y="5196840"/>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rgbClr val="FFFF00"/>
                </a:solidFill>
                <a:latin typeface="+mj-ea"/>
                <a:cs typeface="Hiragino Sans GB W3"/>
              </a:rPr>
              <a:t>定理</a:t>
            </a:r>
            <a:r>
              <a:rPr lang="zh-CN" altLang="en-US" sz="2800" dirty="0" smtClean="0">
                <a:solidFill>
                  <a:schemeClr val="bg1"/>
                </a:solidFill>
                <a:latin typeface="+mj-ea"/>
                <a:cs typeface="Hiragino Sans GB W3"/>
              </a:rPr>
              <a:t>：该策略计算得到速率调度是</a:t>
            </a:r>
            <a:r>
              <a:rPr lang="zh-CN" altLang="en-US" sz="2800" dirty="0">
                <a:solidFill>
                  <a:schemeClr val="bg1"/>
                </a:solidFill>
                <a:latin typeface="+mj-ea"/>
                <a:cs typeface="Hiragino Sans GB W3"/>
              </a:rPr>
              <a:t>能耗</a:t>
            </a:r>
            <a:r>
              <a:rPr lang="zh-CN" altLang="en-US" sz="2800" dirty="0" smtClean="0">
                <a:solidFill>
                  <a:schemeClr val="bg1"/>
                </a:solidFill>
                <a:latin typeface="+mj-ea"/>
                <a:cs typeface="Hiragino Sans GB W3"/>
              </a:rPr>
              <a:t>最小化的</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407907236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smtClean="0"/>
              <a:t>静止电池供电设备节能速率调度</a:t>
            </a:r>
            <a:endParaRPr lang="en-US" dirty="0"/>
          </a:p>
        </p:txBody>
      </p:sp>
      <p:sp>
        <p:nvSpPr>
          <p:cNvPr id="3" name="Content Placeholder 2"/>
          <p:cNvSpPr>
            <a:spLocks noGrp="1"/>
          </p:cNvSpPr>
          <p:nvPr>
            <p:ph idx="1"/>
          </p:nvPr>
        </p:nvSpPr>
        <p:spPr/>
        <p:txBody>
          <a:bodyPr/>
          <a:lstStyle/>
          <a:p>
            <a:r>
              <a:rPr lang="en-US" dirty="0">
                <a:latin typeface="+mj-ea"/>
                <a:ea typeface="+mj-ea"/>
                <a:cs typeface="Hiragino Sans GB W3"/>
              </a:rPr>
              <a:t>联机动态问题：调度</a:t>
            </a:r>
            <a:r>
              <a:rPr lang="zh-CN" altLang="en-US" dirty="0">
                <a:latin typeface="+mj-ea"/>
                <a:ea typeface="+mj-ea"/>
                <a:cs typeface="Hiragino Sans GB W3"/>
              </a:rPr>
              <a:t>基于当前局部信息</a:t>
            </a:r>
            <a:endParaRPr lang="en-US" altLang="zh-TW" dirty="0">
              <a:latin typeface="+mj-ea"/>
              <a:ea typeface="+mj-ea"/>
              <a:cs typeface="Hiragino Sans GB W3"/>
            </a:endParaRPr>
          </a:p>
          <a:p>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26</a:t>
            </a:fld>
            <a:endParaRPr lang="zh-CN" altLang="en-US" dirty="0"/>
          </a:p>
        </p:txBody>
      </p:sp>
      <p:pic>
        <p:nvPicPr>
          <p:cNvPr id="6" name="Picture 5" descr="Screen Shot 2015-12-16 at 10.28.59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039070"/>
            <a:ext cx="8686800" cy="2738037"/>
          </a:xfrm>
          <a:prstGeom prst="rect">
            <a:avLst/>
          </a:prstGeom>
        </p:spPr>
      </p:pic>
      <p:sp>
        <p:nvSpPr>
          <p:cNvPr id="7" name="TextBox 6"/>
          <p:cNvSpPr txBox="1"/>
          <p:nvPr/>
        </p:nvSpPr>
        <p:spPr>
          <a:xfrm>
            <a:off x="789434" y="3239869"/>
            <a:ext cx="1801366"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后到的数据报文</a:t>
            </a:r>
            <a:endParaRPr lang="en-US" altLang="zh-CN" dirty="0" smtClean="0">
              <a:latin typeface="+mj-ea"/>
              <a:ea typeface="+mj-ea"/>
              <a:cs typeface="Hiragino Sans GB W3"/>
            </a:endParaRPr>
          </a:p>
          <a:p>
            <a:pPr algn="ctr"/>
            <a:r>
              <a:rPr lang="zh-CN" altLang="en-US" dirty="0" smtClean="0">
                <a:latin typeface="+mj-ea"/>
                <a:ea typeface="+mj-ea"/>
                <a:cs typeface="Hiragino Sans GB W3"/>
              </a:rPr>
              <a:t>数据多延迟紧急</a:t>
            </a:r>
            <a:endParaRPr lang="en-US" altLang="zh-CN" dirty="0">
              <a:latin typeface="+mj-ea"/>
              <a:ea typeface="+mj-ea"/>
              <a:cs typeface="Hiragino Sans GB W3"/>
            </a:endParaRPr>
          </a:p>
        </p:txBody>
      </p:sp>
      <p:sp>
        <p:nvSpPr>
          <p:cNvPr id="8" name="TextBox 7"/>
          <p:cNvSpPr txBox="1"/>
          <p:nvPr/>
        </p:nvSpPr>
        <p:spPr>
          <a:xfrm>
            <a:off x="2209800" y="5477470"/>
            <a:ext cx="1219200" cy="92333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根据已知信息低速发送</a:t>
            </a:r>
            <a:endParaRPr lang="zh-CN" altLang="en-US" dirty="0">
              <a:latin typeface="+mj-ea"/>
              <a:ea typeface="+mj-ea"/>
              <a:cs typeface="Hiragino Sans GB W3"/>
            </a:endParaRPr>
          </a:p>
        </p:txBody>
      </p:sp>
      <p:sp>
        <p:nvSpPr>
          <p:cNvPr id="9" name="TextBox 8"/>
          <p:cNvSpPr txBox="1"/>
          <p:nvPr/>
        </p:nvSpPr>
        <p:spPr>
          <a:xfrm>
            <a:off x="2971800" y="1847671"/>
            <a:ext cx="1371600" cy="1200329"/>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未完成数据与新数据叠加，需高速完成</a:t>
            </a:r>
            <a:endParaRPr lang="zh-CN" altLang="en-US" dirty="0">
              <a:latin typeface="+mj-ea"/>
              <a:ea typeface="+mj-ea"/>
              <a:cs typeface="Hiragino Sans GB W3"/>
            </a:endParaRPr>
          </a:p>
        </p:txBody>
      </p:sp>
      <p:sp>
        <p:nvSpPr>
          <p:cNvPr id="11" name="TextBox 10"/>
          <p:cNvSpPr txBox="1"/>
          <p:nvPr/>
        </p:nvSpPr>
        <p:spPr>
          <a:xfrm>
            <a:off x="4419600" y="2743200"/>
            <a:ext cx="1371600" cy="92333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在最优解中预先以高速传输</a:t>
            </a:r>
            <a:endParaRPr lang="zh-CN" altLang="en-US" dirty="0">
              <a:latin typeface="+mj-ea"/>
              <a:ea typeface="+mj-ea"/>
              <a:cs typeface="Hiragino Sans GB W3"/>
            </a:endParaRPr>
          </a:p>
        </p:txBody>
      </p:sp>
      <p:sp>
        <p:nvSpPr>
          <p:cNvPr id="12" name="TextBox 11"/>
          <p:cNvSpPr txBox="1"/>
          <p:nvPr/>
        </p:nvSpPr>
        <p:spPr>
          <a:xfrm>
            <a:off x="6629400" y="2667000"/>
            <a:ext cx="1280160" cy="92333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基本思想：</a:t>
            </a:r>
            <a:endParaRPr lang="en-US" altLang="zh-CN" dirty="0" smtClean="0">
              <a:latin typeface="+mj-ea"/>
              <a:ea typeface="+mj-ea"/>
              <a:cs typeface="Hiragino Sans GB W3"/>
            </a:endParaRPr>
          </a:p>
          <a:p>
            <a:pPr algn="ctr"/>
            <a:r>
              <a:rPr lang="zh-CN" altLang="en-US" dirty="0" smtClean="0">
                <a:latin typeface="+mj-ea"/>
                <a:ea typeface="+mj-ea"/>
                <a:cs typeface="Hiragino Sans GB W3"/>
              </a:rPr>
              <a:t>根据预测</a:t>
            </a:r>
            <a:endParaRPr lang="en-US" altLang="zh-CN" dirty="0" smtClean="0">
              <a:latin typeface="+mj-ea"/>
              <a:ea typeface="+mj-ea"/>
              <a:cs typeface="Hiragino Sans GB W3"/>
            </a:endParaRPr>
          </a:p>
          <a:p>
            <a:pPr algn="ctr"/>
            <a:r>
              <a:rPr lang="zh-CN" altLang="en-US" dirty="0" smtClean="0">
                <a:latin typeface="+mj-ea"/>
                <a:ea typeface="+mj-ea"/>
                <a:cs typeface="Hiragino Sans GB W3"/>
              </a:rPr>
              <a:t>提前传输</a:t>
            </a:r>
            <a:endParaRPr lang="zh-CN" altLang="en-US" dirty="0">
              <a:latin typeface="+mj-ea"/>
              <a:ea typeface="+mj-ea"/>
              <a:cs typeface="Hiragino Sans GB W3"/>
            </a:endParaRPr>
          </a:p>
        </p:txBody>
      </p:sp>
      <p:pic>
        <p:nvPicPr>
          <p:cNvPr id="13" name="Picture 12" descr="Screen Shot 2015-12-11 at 11.57.17 A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1664" y="2743200"/>
            <a:ext cx="3480672" cy="2832100"/>
          </a:xfrm>
          <a:prstGeom prst="rect">
            <a:avLst/>
          </a:prstGeom>
          <a:ln w="88900" cap="sq" cmpd="thickThin">
            <a:solidFill>
              <a:srgbClr val="000000"/>
            </a:solidFill>
            <a:prstDash val="solid"/>
            <a:miter lim="800000"/>
          </a:ln>
          <a:effectLst>
            <a:innerShdw blurRad="76200">
              <a:srgbClr val="000000"/>
            </a:innerShdw>
          </a:effectLst>
        </p:spPr>
      </p:pic>
      <p:sp>
        <p:nvSpPr>
          <p:cNvPr id="14" name="TextBox 13"/>
          <p:cNvSpPr txBox="1"/>
          <p:nvPr/>
        </p:nvSpPr>
        <p:spPr>
          <a:xfrm>
            <a:off x="3593664" y="2819400"/>
            <a:ext cx="2426136"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牛顿热力学冷却函数</a:t>
            </a:r>
            <a:endParaRPr lang="zh-CN" altLang="en-US" dirty="0">
              <a:latin typeface="+mj-ea"/>
              <a:ea typeface="+mj-ea"/>
              <a:cs typeface="Hiragino Sans GB W3"/>
            </a:endParaRPr>
          </a:p>
        </p:txBody>
      </p:sp>
      <p:sp>
        <p:nvSpPr>
          <p:cNvPr id="15" name="TextBox 14"/>
          <p:cNvSpPr txBox="1"/>
          <p:nvPr/>
        </p:nvSpPr>
        <p:spPr>
          <a:xfrm>
            <a:off x="2186464" y="4089912"/>
            <a:ext cx="2029968"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历史平均传输速率 </a:t>
            </a:r>
            <a:endParaRPr lang="zh-CN" altLang="en-US" dirty="0">
              <a:latin typeface="+mj-ea"/>
              <a:ea typeface="+mj-ea"/>
              <a:cs typeface="Hiragino Sans GB W3"/>
            </a:endParaRPr>
          </a:p>
        </p:txBody>
      </p:sp>
    </p:spTree>
    <p:extLst>
      <p:ext uri="{BB962C8B-B14F-4D97-AF65-F5344CB8AC3E}">
        <p14:creationId xmlns:p14="http://schemas.microsoft.com/office/powerpoint/2010/main" val="30158376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1" grpId="0" animBg="1"/>
      <p:bldP spid="12" grpId="0" animBg="1"/>
      <p:bldP spid="14" grpId="0" animBg="1"/>
      <p:bldP spid="15"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a:t>静止电池供电设备节能速率调度</a:t>
            </a:r>
            <a:endParaRPr lang="en-US" dirty="0"/>
          </a:p>
        </p:txBody>
      </p:sp>
      <p:sp>
        <p:nvSpPr>
          <p:cNvPr id="3" name="Content Placeholder 2"/>
          <p:cNvSpPr>
            <a:spLocks noGrp="1"/>
          </p:cNvSpPr>
          <p:nvPr>
            <p:ph idx="1"/>
          </p:nvPr>
        </p:nvSpPr>
        <p:spPr/>
        <p:txBody>
          <a:bodyPr/>
          <a:lstStyle/>
          <a:p>
            <a:pPr>
              <a:buFont typeface="Wingdings" charset="2"/>
              <a:buChar char="q"/>
            </a:pPr>
            <a:r>
              <a:rPr lang="zh-CN" altLang="en-US" dirty="0" smtClean="0"/>
              <a:t>仿真实验设置</a:t>
            </a:r>
            <a:endParaRPr lang="en-US" altLang="zh-CN" dirty="0" smtClean="0"/>
          </a:p>
          <a:p>
            <a:r>
              <a:rPr lang="zh-CN" altLang="en-US" sz="2800" dirty="0" smtClean="0">
                <a:solidFill>
                  <a:srgbClr val="FF0000"/>
                </a:solidFill>
              </a:rPr>
              <a:t>参数设置</a:t>
            </a:r>
            <a:endParaRPr lang="en-US" altLang="zh-CN" sz="2800" dirty="0" smtClean="0">
              <a:solidFill>
                <a:srgbClr val="FF0000"/>
              </a:solidFill>
            </a:endParaRPr>
          </a:p>
          <a:p>
            <a:endParaRPr lang="en-US" altLang="zh-CN" dirty="0" smtClean="0"/>
          </a:p>
          <a:p>
            <a:endParaRPr lang="en-US" altLang="zh-CN" dirty="0" smtClean="0"/>
          </a:p>
          <a:p>
            <a:pPr marL="457200" lvl="1" indent="0">
              <a:buNone/>
            </a:pPr>
            <a:endParaRPr lang="en-US" altLang="zh-CN" sz="2400" dirty="0" smtClean="0"/>
          </a:p>
          <a:p>
            <a:r>
              <a:rPr lang="zh-CN" altLang="en-US" sz="2800" dirty="0" smtClean="0">
                <a:solidFill>
                  <a:srgbClr val="FF0000"/>
                </a:solidFill>
              </a:rPr>
              <a:t>实验数据</a:t>
            </a:r>
            <a:r>
              <a:rPr lang="zh-CN" altLang="en-US" sz="2400" dirty="0" smtClean="0"/>
              <a:t>：为</a:t>
            </a:r>
            <a:r>
              <a:rPr lang="zh-CN" altLang="zh-CN" sz="2400" dirty="0" smtClean="0"/>
              <a:t>4</a:t>
            </a:r>
            <a:r>
              <a:rPr lang="en-US" altLang="zh-CN" sz="2400" dirty="0" smtClean="0"/>
              <a:t>0</a:t>
            </a:r>
            <a:r>
              <a:rPr lang="zh-CN" altLang="en-US" sz="2400" dirty="0" smtClean="0"/>
              <a:t>次实验</a:t>
            </a:r>
            <a:r>
              <a:rPr lang="zh-CN" altLang="en-US" sz="2400" dirty="0"/>
              <a:t>的平均值</a:t>
            </a:r>
            <a:endParaRPr lang="en-US" altLang="zh-TW" sz="2400" dirty="0"/>
          </a:p>
          <a:p>
            <a:pPr lvl="1"/>
            <a:r>
              <a:rPr lang="zh-CN" altLang="en-US" sz="2400" dirty="0" smtClean="0"/>
              <a:t>每次实验随机产生</a:t>
            </a:r>
            <a:r>
              <a:rPr lang="zh-CN" altLang="zh-CN" sz="2400" dirty="0"/>
              <a:t>3</a:t>
            </a:r>
            <a:r>
              <a:rPr lang="en-US" altLang="zh-CN" sz="2400" dirty="0" smtClean="0"/>
              <a:t>00</a:t>
            </a:r>
            <a:r>
              <a:rPr lang="zh-CN" altLang="en-US" sz="2400" dirty="0" smtClean="0"/>
              <a:t>个数据报文</a:t>
            </a:r>
            <a:endParaRPr lang="en-US" altLang="zh-CN" sz="2400" dirty="0" smtClean="0"/>
          </a:p>
          <a:p>
            <a:r>
              <a:rPr lang="zh-CN" altLang="en-US" sz="2800" dirty="0" smtClean="0">
                <a:solidFill>
                  <a:srgbClr val="FF0000"/>
                </a:solidFill>
              </a:rPr>
              <a:t>评估指数</a:t>
            </a:r>
            <a:endParaRPr lang="en-US" altLang="zh-CN" sz="2800" dirty="0" smtClean="0">
              <a:solidFill>
                <a:srgbClr val="FF0000"/>
              </a:solidFill>
            </a:endParaRPr>
          </a:p>
          <a:p>
            <a:pPr lvl="1"/>
            <a:r>
              <a:rPr lang="zh-CN" altLang="en-US" sz="2400" dirty="0" smtClean="0">
                <a:solidFill>
                  <a:srgbClr val="000000"/>
                </a:solidFill>
              </a:rPr>
              <a:t>满足所有传输延时的</a:t>
            </a:r>
            <a:r>
              <a:rPr lang="en-US" altLang="en-US" sz="2400" dirty="0">
                <a:solidFill>
                  <a:srgbClr val="FF0000"/>
                </a:solidFill>
              </a:rPr>
              <a:t>电量</a:t>
            </a:r>
            <a:r>
              <a:rPr lang="en-US" altLang="en-US" sz="2400" dirty="0" smtClean="0">
                <a:solidFill>
                  <a:srgbClr val="FF0000"/>
                </a:solidFill>
              </a:rPr>
              <a:t>消耗</a:t>
            </a:r>
            <a:endParaRPr lang="en-US" altLang="zh-CN" sz="2400" dirty="0" smtClean="0">
              <a:solidFill>
                <a:srgbClr val="FF0000"/>
              </a:solidFill>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27</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504245352"/>
              </p:ext>
            </p:extLst>
          </p:nvPr>
        </p:nvGraphicFramePr>
        <p:xfrm>
          <a:off x="914400" y="2377440"/>
          <a:ext cx="5736310" cy="1280160"/>
        </p:xfrm>
        <a:graphic>
          <a:graphicData uri="http://schemas.openxmlformats.org/drawingml/2006/table">
            <a:tbl>
              <a:tblPr firstRow="1" bandRow="1">
                <a:tableStyleId>{5C22544A-7EE6-4342-B048-85BDC9FD1C3A}</a:tableStyleId>
              </a:tblPr>
              <a:tblGrid>
                <a:gridCol w="1424905"/>
                <a:gridCol w="1405283"/>
                <a:gridCol w="1453061"/>
                <a:gridCol w="1453061"/>
              </a:tblGrid>
              <a:tr h="121920">
                <a:tc>
                  <a:txBody>
                    <a:bodyPr/>
                    <a:lstStyle/>
                    <a:p>
                      <a:pPr algn="ctr"/>
                      <a:r>
                        <a:rPr lang="zh-CN" altLang="en-US" sz="2200" dirty="0" smtClean="0">
                          <a:solidFill>
                            <a:schemeClr val="accent5">
                              <a:lumMod val="75000"/>
                            </a:schemeClr>
                          </a:solidFill>
                          <a:latin typeface="+mj-ea"/>
                          <a:ea typeface="+mj-ea"/>
                          <a:cs typeface="Hiragino Sans GB W3"/>
                        </a:rPr>
                        <a:t>参数</a:t>
                      </a:r>
                      <a:endParaRPr lang="en-US" sz="2200" dirty="0">
                        <a:solidFill>
                          <a:schemeClr val="accent5">
                            <a:lumMod val="75000"/>
                          </a:schemeClr>
                        </a:solidFill>
                        <a:latin typeface="+mj-ea"/>
                        <a:ea typeface="+mj-ea"/>
                        <a:cs typeface="Hiragino Sans GB W3"/>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rgbClr val="5DE6F9"/>
                    </a:solidFill>
                  </a:tcPr>
                </a:tc>
                <a:tc>
                  <a:txBody>
                    <a:bodyPr/>
                    <a:lstStyle/>
                    <a:p>
                      <a:pPr algn="ctr"/>
                      <a:r>
                        <a:rPr lang="zh-CN" altLang="en-US" sz="2200" dirty="0" smtClean="0">
                          <a:latin typeface="+mj-ea"/>
                          <a:ea typeface="+mj-ea"/>
                          <a:cs typeface="Hiragino Sans GB W3"/>
                        </a:rPr>
                        <a:t>报文到达</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报文大小</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传输延时</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r>
              <a:tr h="370840">
                <a:tc>
                  <a:txBody>
                    <a:bodyPr/>
                    <a:lstStyle/>
                    <a:p>
                      <a:pPr algn="ctr"/>
                      <a:r>
                        <a:rPr lang="zh-CN" altLang="en-US" sz="2200" dirty="0" smtClean="0">
                          <a:latin typeface="+mj-ea"/>
                          <a:ea typeface="+mj-ea"/>
                          <a:cs typeface="Hiragino Sans GB W3"/>
                        </a:rPr>
                        <a:t>满足分布</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tcPr>
                </a:tc>
                <a:tc>
                  <a:txBody>
                    <a:bodyPr/>
                    <a:lstStyle/>
                    <a:p>
                      <a:pPr algn="ctr"/>
                      <a:r>
                        <a:rPr lang="zh-CN" altLang="en-US" sz="2200" dirty="0" smtClean="0">
                          <a:latin typeface="+mj-ea"/>
                          <a:ea typeface="+mj-ea"/>
                          <a:cs typeface="Hiragino Sans GB W3"/>
                        </a:rPr>
                        <a:t>泊松过程</a:t>
                      </a:r>
                      <a:endParaRPr lang="en-US" sz="2200" dirty="0">
                        <a:latin typeface="+mj-ea"/>
                        <a:ea typeface="+mj-ea"/>
                        <a:cs typeface="Hiragino Sans GB W3"/>
                      </a:endParaRPr>
                    </a:p>
                  </a:txBody>
                  <a:tcPr/>
                </a:tc>
                <a:tc>
                  <a:txBody>
                    <a:bodyPr/>
                    <a:lstStyle/>
                    <a:p>
                      <a:pPr algn="ctr"/>
                      <a:r>
                        <a:rPr lang="en-US" altLang="en-US" sz="2200" dirty="0" smtClean="0">
                          <a:latin typeface="+mj-ea"/>
                          <a:ea typeface="+mj-ea"/>
                          <a:cs typeface="Hiragino Sans GB W3"/>
                        </a:rPr>
                        <a:t>正态</a:t>
                      </a:r>
                      <a:r>
                        <a:rPr lang="zh-CN" altLang="en-US" sz="2200" dirty="0" smtClean="0">
                          <a:latin typeface="+mj-ea"/>
                          <a:ea typeface="+mj-ea"/>
                          <a:cs typeface="Hiragino Sans GB W3"/>
                        </a:rPr>
                        <a:t>分布</a:t>
                      </a:r>
                      <a:endParaRPr lang="en-US" sz="2200" dirty="0">
                        <a:latin typeface="+mj-ea"/>
                        <a:ea typeface="+mj-ea"/>
                        <a:cs typeface="Hiragino Sans GB W3"/>
                      </a:endParaRPr>
                    </a:p>
                  </a:txBody>
                  <a:tcPr/>
                </a:tc>
                <a:tc>
                  <a:txBody>
                    <a:bodyPr/>
                    <a:lstStyle/>
                    <a:p>
                      <a:pPr algn="ctr"/>
                      <a:r>
                        <a:rPr lang="zh-CN" altLang="en-US" sz="2200" dirty="0" smtClean="0">
                          <a:latin typeface="+mj-ea"/>
                          <a:ea typeface="+mj-ea"/>
                          <a:cs typeface="Hiragino Sans GB W3"/>
                        </a:rPr>
                        <a:t>混合分布</a:t>
                      </a:r>
                      <a:endParaRPr lang="en-US" sz="2200" dirty="0">
                        <a:latin typeface="+mj-ea"/>
                        <a:ea typeface="+mj-ea"/>
                        <a:cs typeface="Hiragino Sans GB W3"/>
                      </a:endParaRPr>
                    </a:p>
                  </a:txBody>
                  <a:tcPr/>
                </a:tc>
              </a:tr>
              <a:tr h="370840">
                <a:tc>
                  <a:txBody>
                    <a:bodyPr/>
                    <a:lstStyle/>
                    <a:p>
                      <a:pPr algn="ctr"/>
                      <a:r>
                        <a:rPr lang="zh-CN" altLang="en-US" sz="2200" dirty="0" smtClean="0">
                          <a:latin typeface="+mj-ea"/>
                          <a:ea typeface="+mj-ea"/>
                          <a:cs typeface="Hiragino Sans GB W3"/>
                        </a:rPr>
                        <a:t>均值</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zh-CN" altLang="en-US" sz="2200" dirty="0" smtClean="0">
                          <a:latin typeface="+mj-ea"/>
                          <a:ea typeface="+mj-ea"/>
                          <a:cs typeface="Hiragino Sans GB W3"/>
                        </a:rPr>
                        <a:t>间隔</a:t>
                      </a:r>
                      <a:r>
                        <a:rPr lang="zh-CN" altLang="zh-CN" sz="2200" dirty="0" smtClean="0">
                          <a:latin typeface="+mj-ea"/>
                          <a:ea typeface="+mj-ea"/>
                          <a:cs typeface="Hiragino Sans GB W3"/>
                        </a:rPr>
                        <a:t>1</a:t>
                      </a:r>
                      <a:r>
                        <a:rPr lang="en-US" altLang="zh-CN" sz="2200" dirty="0" smtClean="0">
                          <a:latin typeface="+mj-ea"/>
                          <a:ea typeface="+mj-ea"/>
                          <a:cs typeface="Hiragino Sans GB W3"/>
                        </a:rPr>
                        <a:t>00</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rgbClr val="FF0000"/>
                          </a:solidFill>
                          <a:latin typeface="+mj-ea"/>
                          <a:ea typeface="+mj-ea"/>
                          <a:cs typeface="Hiragino Sans GB W3"/>
                        </a:rPr>
                        <a:t>1000</a:t>
                      </a:r>
                      <a:endParaRPr lang="en-US" sz="2200" dirty="0">
                        <a:solidFill>
                          <a:srgbClr val="FF0000"/>
                        </a:solidFill>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zh-CN" altLang="zh-CN" sz="2200" dirty="0" smtClean="0">
                          <a:solidFill>
                            <a:srgbClr val="FF0000"/>
                          </a:solidFill>
                          <a:latin typeface="+mj-ea"/>
                          <a:ea typeface="+mj-ea"/>
                          <a:cs typeface="Hiragino Sans GB W3"/>
                        </a:rPr>
                        <a:t>2</a:t>
                      </a:r>
                      <a:r>
                        <a:rPr lang="en-US" altLang="zh-CN" sz="2200" dirty="0" smtClean="0">
                          <a:solidFill>
                            <a:srgbClr val="FF0000"/>
                          </a:solidFill>
                          <a:latin typeface="+mj-ea"/>
                          <a:ea typeface="+mj-ea"/>
                          <a:cs typeface="Hiragino Sans GB W3"/>
                        </a:rPr>
                        <a:t>50</a:t>
                      </a:r>
                      <a:endParaRPr lang="en-US" sz="2200" dirty="0">
                        <a:solidFill>
                          <a:srgbClr val="FF0000"/>
                        </a:solidFill>
                        <a:latin typeface="+mj-ea"/>
                        <a:ea typeface="+mj-ea"/>
                        <a:cs typeface="Hiragino Sans GB W3"/>
                      </a:endParaRPr>
                    </a:p>
                  </a:txBody>
                  <a:tcP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65044970"/>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成果</a:t>
            </a:r>
            <a:r>
              <a:rPr lang="en-US" altLang="zh-TW" dirty="0"/>
              <a:t>1-</a:t>
            </a:r>
            <a:r>
              <a:rPr lang="zh-TW" altLang="en-US" dirty="0" smtClean="0"/>
              <a:t>静止电池供电设备节能速率调度</a:t>
            </a:r>
            <a:endParaRPr lang="en-US" dirty="0"/>
          </a:p>
        </p:txBody>
      </p:sp>
      <p:sp>
        <p:nvSpPr>
          <p:cNvPr id="3" name="Content Placeholder 2"/>
          <p:cNvSpPr>
            <a:spLocks noGrp="1"/>
          </p:cNvSpPr>
          <p:nvPr>
            <p:ph idx="1"/>
          </p:nvPr>
        </p:nvSpPr>
        <p:spPr/>
        <p:txBody>
          <a:bodyPr/>
          <a:lstStyle/>
          <a:p>
            <a:r>
              <a:rPr lang="zh-CN" altLang="en-US" dirty="0">
                <a:latin typeface="+mj-ea"/>
                <a:ea typeface="+mj-ea"/>
                <a:cs typeface="Hiragino Sans GB W3"/>
              </a:rPr>
              <a:t>仿真实验结果</a:t>
            </a:r>
            <a:endParaRPr lang="en-US" altLang="zh-TW" dirty="0">
              <a:latin typeface="+mj-ea"/>
              <a:ea typeface="+mj-ea"/>
              <a:cs typeface="Hiragino Sans GB W3"/>
            </a:endParaRPr>
          </a:p>
          <a:p>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28</a:t>
            </a:fld>
            <a:endParaRPr lang="zh-CN" altLang="en-US" dirty="0"/>
          </a:p>
        </p:txBody>
      </p:sp>
      <p:pic>
        <p:nvPicPr>
          <p:cNvPr id="6" name="Picture 5" descr="data_r40_n300_i100_d250_s800-100-1600v3.eps"/>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0" y="2334986"/>
            <a:ext cx="4114800" cy="3233057"/>
          </a:xfrm>
          <a:prstGeom prst="rect">
            <a:avLst/>
          </a:prstGeom>
        </p:spPr>
      </p:pic>
      <p:pic>
        <p:nvPicPr>
          <p:cNvPr id="7" name="Picture 6" descr="data_r40_n300_s1000_i100_d150-50-550v3.eps"/>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000" y="2394857"/>
            <a:ext cx="4128655" cy="3243943"/>
          </a:xfrm>
          <a:prstGeom prst="rect">
            <a:avLst/>
          </a:prstGeom>
        </p:spPr>
      </p:pic>
      <p:sp>
        <p:nvSpPr>
          <p:cNvPr id="9" name="圆角矩形 53"/>
          <p:cNvSpPr/>
          <p:nvPr/>
        </p:nvSpPr>
        <p:spPr>
          <a:xfrm>
            <a:off x="533400" y="3540034"/>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a:solidFill>
                  <a:schemeClr val="bg1"/>
                </a:solidFill>
                <a:latin typeface="+mj-ea"/>
                <a:cs typeface="Hiragino Sans GB W3"/>
              </a:rPr>
              <a:t>基于牛顿冷却定理设计</a:t>
            </a:r>
            <a:r>
              <a:rPr lang="zh-CN" altLang="en-US" sz="2800" dirty="0" smtClean="0">
                <a:solidFill>
                  <a:schemeClr val="bg1"/>
                </a:solidFill>
                <a:latin typeface="+mj-ea"/>
                <a:cs typeface="Hiragino Sans GB W3"/>
              </a:rPr>
              <a:t>的联机在线</a:t>
            </a:r>
            <a:r>
              <a:rPr lang="zh-CN" altLang="en-US" sz="2800" dirty="0">
                <a:solidFill>
                  <a:schemeClr val="bg1"/>
                </a:solidFill>
                <a:latin typeface="+mj-ea"/>
                <a:cs typeface="Hiragino Sans GB W3"/>
              </a:rPr>
              <a:t>算法有效地节能</a:t>
            </a:r>
          </a:p>
        </p:txBody>
      </p:sp>
      <p:sp>
        <p:nvSpPr>
          <p:cNvPr id="10" name="TextBox 9"/>
          <p:cNvSpPr txBox="1"/>
          <p:nvPr/>
        </p:nvSpPr>
        <p:spPr>
          <a:xfrm>
            <a:off x="2705100" y="4812268"/>
            <a:ext cx="16002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平均报文大小</a:t>
            </a:r>
            <a:endParaRPr lang="en-US" altLang="zh-CN" dirty="0" smtClean="0">
              <a:latin typeface="+mj-ea"/>
              <a:ea typeface="+mj-ea"/>
              <a:cs typeface="Hiragino Sans GB W3"/>
            </a:endParaRPr>
          </a:p>
        </p:txBody>
      </p:sp>
      <p:sp>
        <p:nvSpPr>
          <p:cNvPr id="11" name="TextBox 10"/>
          <p:cNvSpPr txBox="1"/>
          <p:nvPr/>
        </p:nvSpPr>
        <p:spPr>
          <a:xfrm>
            <a:off x="5029200" y="4888468"/>
            <a:ext cx="16002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平均传输延时</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20559766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zh-CN" altLang="en-US" dirty="0"/>
          </a:p>
        </p:txBody>
      </p:sp>
      <p:sp>
        <p:nvSpPr>
          <p:cNvPr id="3" name="Content Placeholder 2"/>
          <p:cNvSpPr>
            <a:spLocks noGrp="1"/>
          </p:cNvSpPr>
          <p:nvPr>
            <p:ph idx="1"/>
          </p:nvPr>
        </p:nvSpPr>
        <p:spPr>
          <a:xfrm>
            <a:off x="457200" y="2286000"/>
            <a:ext cx="8610600" cy="4267200"/>
          </a:xfrm>
        </p:spPr>
        <p:txBody>
          <a:bodyPr>
            <a:normAutofit/>
          </a:bodyPr>
          <a:lstStyle/>
          <a:p>
            <a:pPr marL="0" indent="0">
              <a:buNone/>
            </a:pPr>
            <a:r>
              <a:rPr lang="zh-CN" altLang="en-US" dirty="0" smtClean="0">
                <a:latin typeface="Times New Roman" pitchFamily="18" charset="0"/>
                <a:cs typeface="Times New Roman" pitchFamily="18" charset="0"/>
              </a:rPr>
              <a:t>问题：</a:t>
            </a:r>
            <a:endParaRPr lang="en-US" altLang="zh-CN" dirty="0">
              <a:latin typeface="Times New Roman" pitchFamily="18" charset="0"/>
              <a:cs typeface="Times New Roman" pitchFamily="18" charset="0"/>
            </a:endParaRPr>
          </a:p>
          <a:p>
            <a:pPr lvl="1"/>
            <a:r>
              <a:rPr lang="en-US" altLang="zh-CN" i="1" dirty="0" smtClean="0">
                <a:latin typeface="Times New Roman" pitchFamily="18" charset="0"/>
                <a:cs typeface="Times New Roman" pitchFamily="18" charset="0"/>
              </a:rPr>
              <a:t>n</a:t>
            </a:r>
            <a:r>
              <a:rPr lang="zh-CN" altLang="en-US" dirty="0">
                <a:latin typeface="Times New Roman" pitchFamily="18" charset="0"/>
                <a:cs typeface="Times New Roman" pitchFamily="18" charset="0"/>
              </a:rPr>
              <a:t>个数据报文：</a:t>
            </a:r>
            <a:r>
              <a:rPr lang="en-US" altLang="zh-CN" i="1" dirty="0">
                <a:solidFill>
                  <a:srgbClr val="FF0000"/>
                </a:solidFill>
                <a:latin typeface="Times New Roman" pitchFamily="18" charset="0"/>
                <a:cs typeface="Times New Roman" pitchFamily="18" charset="0"/>
              </a:rPr>
              <a:t>P</a:t>
            </a:r>
            <a:r>
              <a:rPr lang="en-US" altLang="zh-CN" dirty="0">
                <a:solidFill>
                  <a:srgbClr val="FF0000"/>
                </a:solidFill>
                <a:latin typeface="Times New Roman" pitchFamily="18" charset="0"/>
                <a:cs typeface="Times New Roman" pitchFamily="18" charset="0"/>
              </a:rPr>
              <a:t>={</a:t>
            </a:r>
            <a:r>
              <a:rPr lang="en-US" altLang="zh-CN" i="1" dirty="0">
                <a:solidFill>
                  <a:srgbClr val="FF0000"/>
                </a:solidFill>
                <a:latin typeface="Times New Roman" pitchFamily="18" charset="0"/>
                <a:cs typeface="Times New Roman" pitchFamily="18" charset="0"/>
              </a:rPr>
              <a:t>P</a:t>
            </a:r>
            <a:r>
              <a:rPr lang="en-US" altLang="zh-CN" baseline="-25000" dirty="0">
                <a:solidFill>
                  <a:srgbClr val="FF0000"/>
                </a:solidFill>
                <a:latin typeface="Times New Roman" pitchFamily="18" charset="0"/>
                <a:cs typeface="Times New Roman" pitchFamily="18" charset="0"/>
              </a:rPr>
              <a:t>1</a:t>
            </a:r>
            <a:r>
              <a:rPr lang="en-US" altLang="zh-CN" dirty="0">
                <a:solidFill>
                  <a:srgbClr val="FF0000"/>
                </a:solidFill>
                <a:latin typeface="Times New Roman" pitchFamily="18" charset="0"/>
                <a:cs typeface="Times New Roman" pitchFamily="18" charset="0"/>
              </a:rPr>
              <a:t>,</a:t>
            </a:r>
            <a:r>
              <a:rPr lang="en-US" altLang="zh-CN" i="1" dirty="0">
                <a:solidFill>
                  <a:srgbClr val="FF0000"/>
                </a:solidFill>
                <a:latin typeface="Times New Roman" pitchFamily="18" charset="0"/>
                <a:cs typeface="Times New Roman" pitchFamily="18" charset="0"/>
              </a:rPr>
              <a:t>P</a:t>
            </a:r>
            <a:r>
              <a:rPr lang="en-US" altLang="zh-CN" baseline="-25000" dirty="0">
                <a:solidFill>
                  <a:srgbClr val="FF0000"/>
                </a:solidFill>
                <a:latin typeface="Times New Roman" pitchFamily="18" charset="0"/>
                <a:cs typeface="Times New Roman" pitchFamily="18" charset="0"/>
              </a:rPr>
              <a:t>2</a:t>
            </a:r>
            <a:r>
              <a:rPr lang="en-US" altLang="zh-CN" dirty="0">
                <a:solidFill>
                  <a:srgbClr val="FF0000"/>
                </a:solidFill>
                <a:latin typeface="Times New Roman" pitchFamily="18" charset="0"/>
                <a:cs typeface="Times New Roman" pitchFamily="18" charset="0"/>
              </a:rPr>
              <a:t>,…,</a:t>
            </a:r>
            <a:r>
              <a:rPr lang="en-US" altLang="zh-CN" i="1" dirty="0" err="1">
                <a:solidFill>
                  <a:srgbClr val="FF0000"/>
                </a:solidFill>
                <a:latin typeface="Times New Roman" pitchFamily="18" charset="0"/>
                <a:cs typeface="Times New Roman" pitchFamily="18" charset="0"/>
              </a:rPr>
              <a:t>P</a:t>
            </a:r>
            <a:r>
              <a:rPr lang="en-US" altLang="zh-CN" i="1" baseline="-25000" dirty="0" err="1">
                <a:solidFill>
                  <a:srgbClr val="FF0000"/>
                </a:solidFill>
                <a:latin typeface="Times New Roman" pitchFamily="18" charset="0"/>
                <a:cs typeface="Times New Roman" pitchFamily="18" charset="0"/>
              </a:rPr>
              <a:t>n</a:t>
            </a:r>
            <a:r>
              <a:rPr lang="en-US" altLang="zh-CN" dirty="0" smtClean="0">
                <a:solidFill>
                  <a:srgbClr val="FF0000"/>
                </a:solidFill>
                <a:latin typeface="Times New Roman" pitchFamily="18" charset="0"/>
                <a:cs typeface="Times New Roman" pitchFamily="18" charset="0"/>
              </a:rPr>
              <a:t>}</a:t>
            </a:r>
            <a:r>
              <a:rPr lang="zh-CN" altLang="en-US" dirty="0" smtClean="0">
                <a:latin typeface="Times New Roman" pitchFamily="18" charset="0"/>
                <a:cs typeface="Times New Roman" pitchFamily="18" charset="0"/>
              </a:rPr>
              <a:t>，有</a:t>
            </a:r>
            <a:r>
              <a:rPr lang="en-US" altLang="zh-CN" i="1" dirty="0" smtClean="0">
                <a:solidFill>
                  <a:srgbClr val="FF0000"/>
                </a:solidFill>
                <a:latin typeface="Times New Roman" pitchFamily="18" charset="0"/>
                <a:cs typeface="Times New Roman" pitchFamily="18" charset="0"/>
              </a:rPr>
              <a:t>P</a:t>
            </a:r>
            <a:r>
              <a:rPr lang="en-US" altLang="zh-CN" i="1" baseline="-25000" dirty="0" smtClean="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a:t>
            </a:r>
            <a:r>
              <a:rPr lang="en-US" altLang="zh-CN" i="1" dirty="0">
                <a:solidFill>
                  <a:srgbClr val="FF0000"/>
                </a:solidFill>
                <a:latin typeface="Times New Roman" pitchFamily="18" charset="0"/>
                <a:cs typeface="Times New Roman" pitchFamily="18" charset="0"/>
              </a:rPr>
              <a:t>B</a:t>
            </a:r>
            <a:r>
              <a:rPr lang="en-US" altLang="zh-CN" i="1" baseline="-25000" dirty="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 </a:t>
            </a:r>
            <a:r>
              <a:rPr lang="en-US" altLang="zh-CN" i="1" dirty="0">
                <a:solidFill>
                  <a:srgbClr val="FF0000"/>
                </a:solidFill>
                <a:latin typeface="Times New Roman" pitchFamily="18" charset="0"/>
                <a:cs typeface="Times New Roman" pitchFamily="18" charset="0"/>
              </a:rPr>
              <a:t>a</a:t>
            </a:r>
            <a:r>
              <a:rPr lang="en-US" altLang="zh-CN" i="1" baseline="-25000" dirty="0">
                <a:solidFill>
                  <a:srgbClr val="FF0000"/>
                </a:solidFill>
                <a:latin typeface="Times New Roman" pitchFamily="18" charset="0"/>
                <a:cs typeface="Times New Roman" pitchFamily="18" charset="0"/>
              </a:rPr>
              <a:t>i</a:t>
            </a:r>
            <a:r>
              <a:rPr lang="en-US" altLang="zh-CN" dirty="0">
                <a:solidFill>
                  <a:srgbClr val="FF0000"/>
                </a:solidFill>
                <a:latin typeface="Times New Roman" pitchFamily="18" charset="0"/>
                <a:cs typeface="Times New Roman" pitchFamily="18" charset="0"/>
              </a:rPr>
              <a:t>, </a:t>
            </a:r>
            <a:r>
              <a:rPr lang="en-US" altLang="zh-CN" i="1" dirty="0">
                <a:solidFill>
                  <a:srgbClr val="FF0000"/>
                </a:solidFill>
                <a:latin typeface="Times New Roman" pitchFamily="18" charset="0"/>
                <a:cs typeface="Times New Roman" pitchFamily="18" charset="0"/>
              </a:rPr>
              <a:t>d</a:t>
            </a:r>
            <a:r>
              <a:rPr lang="en-US" altLang="zh-CN" i="1" baseline="-25000" dirty="0">
                <a:solidFill>
                  <a:srgbClr val="FF0000"/>
                </a:solidFill>
                <a:latin typeface="Times New Roman" pitchFamily="18" charset="0"/>
                <a:cs typeface="Times New Roman" pitchFamily="18" charset="0"/>
              </a:rPr>
              <a:t>i</a:t>
            </a:r>
            <a:r>
              <a:rPr lang="en-US" altLang="zh-CN" dirty="0" smtClean="0">
                <a:solidFill>
                  <a:srgbClr val="FF0000"/>
                </a:solidFill>
                <a:latin typeface="Times New Roman" pitchFamily="18" charset="0"/>
                <a:cs typeface="Times New Roman" pitchFamily="18" charset="0"/>
              </a:rPr>
              <a:t>)</a:t>
            </a:r>
          </a:p>
          <a:p>
            <a:pPr lvl="2"/>
            <a:r>
              <a:rPr lang="en-US" altLang="zh-CN" i="1" dirty="0" smtClean="0">
                <a:solidFill>
                  <a:srgbClr val="FF0000"/>
                </a:solidFill>
                <a:latin typeface="Times New Roman" pitchFamily="18" charset="0"/>
                <a:cs typeface="Times New Roman" pitchFamily="18" charset="0"/>
              </a:rPr>
              <a:t>B</a:t>
            </a:r>
            <a:r>
              <a:rPr lang="en-US" altLang="zh-CN" i="1" baseline="-25000" dirty="0" smtClean="0">
                <a:solidFill>
                  <a:srgbClr val="FF00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：报文大小；</a:t>
            </a:r>
            <a:r>
              <a:rPr lang="en-US" altLang="zh-CN" dirty="0" smtClean="0">
                <a:latin typeface="Times New Roman" pitchFamily="18" charset="0"/>
                <a:cs typeface="Times New Roman" pitchFamily="18" charset="0"/>
              </a:rPr>
              <a:t> </a:t>
            </a:r>
            <a:r>
              <a:rPr lang="en-US" altLang="zh-CN" dirty="0" smtClean="0">
                <a:solidFill>
                  <a:srgbClr val="FF0000"/>
                </a:solidFill>
                <a:latin typeface="Times New Roman" pitchFamily="18" charset="0"/>
                <a:cs typeface="Times New Roman" pitchFamily="18" charset="0"/>
              </a:rPr>
              <a:t> </a:t>
            </a:r>
            <a:r>
              <a:rPr lang="en-US" altLang="zh-CN" i="1" dirty="0" smtClean="0">
                <a:solidFill>
                  <a:srgbClr val="FF0000"/>
                </a:solidFill>
                <a:latin typeface="Times New Roman" pitchFamily="18" charset="0"/>
                <a:cs typeface="Times New Roman" pitchFamily="18" charset="0"/>
              </a:rPr>
              <a:t>a</a:t>
            </a:r>
            <a:r>
              <a:rPr lang="en-US" altLang="zh-CN" i="1" baseline="-25000" dirty="0" smtClean="0">
                <a:solidFill>
                  <a:srgbClr val="FF00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：达到时间；</a:t>
            </a:r>
            <a:r>
              <a:rPr lang="en-US" altLang="zh-CN" dirty="0" smtClean="0">
                <a:latin typeface="Times New Roman" pitchFamily="18" charset="0"/>
                <a:cs typeface="Times New Roman" pitchFamily="18" charset="0"/>
              </a:rPr>
              <a:t> </a:t>
            </a:r>
            <a:r>
              <a:rPr lang="en-US" altLang="zh-CN" i="1" dirty="0" smtClean="0">
                <a:solidFill>
                  <a:srgbClr val="FF0000"/>
                </a:solidFill>
                <a:latin typeface="Times New Roman" pitchFamily="18" charset="0"/>
                <a:cs typeface="Times New Roman" pitchFamily="18" charset="0"/>
              </a:rPr>
              <a:t>d</a:t>
            </a:r>
            <a:r>
              <a:rPr lang="en-US" altLang="zh-CN" i="1" baseline="-25000" dirty="0" smtClean="0">
                <a:solidFill>
                  <a:srgbClr val="FF00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：截止时间</a:t>
            </a:r>
            <a:endParaRPr lang="en-US" altLang="zh-CN" dirty="0" smtClean="0">
              <a:latin typeface="Times New Roman" pitchFamily="18" charset="0"/>
              <a:cs typeface="Times New Roman" pitchFamily="18" charset="0"/>
            </a:endParaRPr>
          </a:p>
          <a:p>
            <a:pPr lvl="2"/>
            <a:r>
              <a:rPr lang="zh-CN" altLang="en-US" dirty="0" smtClean="0">
                <a:latin typeface="Times New Roman" pitchFamily="18" charset="0"/>
                <a:cs typeface="Times New Roman" pitchFamily="18" charset="0"/>
              </a:rPr>
              <a:t>假设：</a:t>
            </a:r>
            <a:r>
              <a:rPr lang="en-US" altLang="zh-CN" i="1" dirty="0" smtClean="0">
                <a:latin typeface="Times New Roman" pitchFamily="18" charset="0"/>
                <a:cs typeface="Times New Roman" pitchFamily="18" charset="0"/>
              </a:rPr>
              <a:t>a</a:t>
            </a:r>
            <a:r>
              <a:rPr lang="en-US" altLang="zh-CN" baseline="-25000" dirty="0" smtClean="0">
                <a:latin typeface="Times New Roman" pitchFamily="18" charset="0"/>
                <a:cs typeface="Times New Roman" pitchFamily="18" charset="0"/>
              </a:rPr>
              <a:t>1</a:t>
            </a:r>
            <a:r>
              <a:rPr lang="en-US" altLang="zh-CN" dirty="0" smtClean="0">
                <a:latin typeface="Times New Roman"/>
                <a:cs typeface="Times New Roman"/>
              </a:rPr>
              <a:t>≤</a:t>
            </a:r>
            <a:r>
              <a:rPr lang="en-US" altLang="zh-CN"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a</a:t>
            </a:r>
            <a:r>
              <a:rPr lang="en-US" altLang="zh-CN" baseline="-25000" dirty="0" smtClean="0">
                <a:latin typeface="Times New Roman" pitchFamily="18" charset="0"/>
                <a:cs typeface="Times New Roman" pitchFamily="18" charset="0"/>
              </a:rPr>
              <a:t>2</a:t>
            </a:r>
            <a:r>
              <a:rPr lang="en-US" altLang="zh-CN" dirty="0">
                <a:latin typeface="Times New Roman"/>
                <a:cs typeface="Times New Roman"/>
              </a:rPr>
              <a:t> </a:t>
            </a:r>
            <a:r>
              <a:rPr lang="en-US" altLang="zh-CN" dirty="0" smtClean="0">
                <a:latin typeface="Times New Roman"/>
                <a:cs typeface="Times New Roman"/>
              </a:rPr>
              <a:t>≤…</a:t>
            </a:r>
            <a:r>
              <a:rPr lang="en-US" altLang="zh-CN" dirty="0" smtClean="0">
                <a:latin typeface="Times New Roman" pitchFamily="18" charset="0"/>
                <a:cs typeface="Times New Roman" pitchFamily="18" charset="0"/>
              </a:rPr>
              <a:t> </a:t>
            </a:r>
            <a:r>
              <a:rPr lang="en-US" altLang="zh-CN" dirty="0">
                <a:latin typeface="Times New Roman"/>
                <a:cs typeface="Times New Roman"/>
              </a:rPr>
              <a:t>≤ </a:t>
            </a:r>
            <a:r>
              <a:rPr lang="en-US" altLang="zh-CN" i="1" dirty="0" smtClean="0">
                <a:latin typeface="Times New Roman" pitchFamily="18" charset="0"/>
                <a:cs typeface="Times New Roman" pitchFamily="18" charset="0"/>
              </a:rPr>
              <a:t>a</a:t>
            </a:r>
            <a:r>
              <a:rPr lang="en-US" altLang="zh-CN" i="1" baseline="-25000" dirty="0" smtClean="0">
                <a:latin typeface="Times New Roman" pitchFamily="18" charset="0"/>
                <a:cs typeface="Times New Roman" pitchFamily="18" charset="0"/>
              </a:rPr>
              <a:t>n</a:t>
            </a:r>
            <a:r>
              <a:rPr lang="zh-CN" altLang="en-US" dirty="0" smtClean="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baseline="-25000" dirty="0" smtClean="0">
                <a:latin typeface="Times New Roman" pitchFamily="18" charset="0"/>
                <a:cs typeface="Times New Roman" pitchFamily="18" charset="0"/>
              </a:rPr>
              <a:t>1</a:t>
            </a:r>
            <a:r>
              <a:rPr lang="en-US" altLang="zh-CN" dirty="0">
                <a:latin typeface="Times New Roman"/>
                <a:cs typeface="Times New Roman"/>
              </a:rPr>
              <a:t>≤</a:t>
            </a:r>
            <a:r>
              <a:rPr lang="en-US" altLang="zh-CN" dirty="0">
                <a:latin typeface="Times New Roman" pitchFamily="18" charset="0"/>
                <a:cs typeface="Times New Roman" pitchFamily="18" charset="0"/>
              </a:rPr>
              <a:t> </a:t>
            </a:r>
            <a:r>
              <a:rPr lang="en-US" altLang="zh-CN" i="1" dirty="0" smtClean="0">
                <a:latin typeface="Times New Roman" pitchFamily="18" charset="0"/>
                <a:cs typeface="Times New Roman" pitchFamily="18" charset="0"/>
              </a:rPr>
              <a:t>d</a:t>
            </a:r>
            <a:r>
              <a:rPr lang="en-US" altLang="zh-CN" baseline="-25000" dirty="0" smtClean="0">
                <a:latin typeface="Times New Roman" pitchFamily="18" charset="0"/>
                <a:cs typeface="Times New Roman" pitchFamily="18" charset="0"/>
              </a:rPr>
              <a:t>2</a:t>
            </a:r>
            <a:r>
              <a:rPr lang="en-US" altLang="zh-CN" dirty="0" smtClean="0">
                <a:latin typeface="Times New Roman"/>
                <a:cs typeface="Times New Roman"/>
              </a:rPr>
              <a:t> </a:t>
            </a:r>
            <a:r>
              <a:rPr lang="en-US" altLang="zh-CN" dirty="0">
                <a:latin typeface="Times New Roman"/>
                <a:cs typeface="Times New Roman"/>
              </a:rPr>
              <a:t>≤…</a:t>
            </a:r>
            <a:r>
              <a:rPr lang="en-US" altLang="zh-CN" dirty="0">
                <a:latin typeface="Times New Roman" pitchFamily="18" charset="0"/>
                <a:cs typeface="Times New Roman" pitchFamily="18" charset="0"/>
              </a:rPr>
              <a:t> </a:t>
            </a:r>
            <a:r>
              <a:rPr lang="en-US" altLang="zh-CN" dirty="0">
                <a:latin typeface="Times New Roman"/>
                <a:cs typeface="Times New Roman"/>
              </a:rPr>
              <a:t>≤ </a:t>
            </a:r>
            <a:r>
              <a:rPr lang="en-US" altLang="zh-CN" i="1" dirty="0" err="1" smtClean="0">
                <a:latin typeface="Times New Roman" pitchFamily="18" charset="0"/>
                <a:cs typeface="Times New Roman" pitchFamily="18" charset="0"/>
              </a:rPr>
              <a:t>d</a:t>
            </a:r>
            <a:r>
              <a:rPr lang="en-US" altLang="zh-CN" i="1" baseline="-25000" dirty="0" err="1" smtClean="0">
                <a:latin typeface="Times New Roman" pitchFamily="18" charset="0"/>
                <a:cs typeface="Times New Roman" pitchFamily="18" charset="0"/>
              </a:rPr>
              <a:t>n</a:t>
            </a:r>
            <a:endParaRPr lang="en-US" altLang="zh-CN" dirty="0">
              <a:latin typeface="Times New Roman" pitchFamily="18" charset="0"/>
              <a:cs typeface="Times New Roman" pitchFamily="18" charset="0"/>
            </a:endParaRPr>
          </a:p>
          <a:p>
            <a:pPr lvl="1"/>
            <a:r>
              <a:rPr lang="en-US" altLang="zh-CN" i="1" dirty="0" smtClean="0">
                <a:latin typeface="Times New Roman" pitchFamily="18" charset="0"/>
                <a:cs typeface="Times New Roman" pitchFamily="18" charset="0"/>
              </a:rPr>
              <a:t>m</a:t>
            </a:r>
            <a:r>
              <a:rPr lang="zh-CN" altLang="en-US" dirty="0" smtClean="0">
                <a:latin typeface="Times New Roman" pitchFamily="18" charset="0"/>
                <a:cs typeface="Times New Roman" pitchFamily="18" charset="0"/>
              </a:rPr>
              <a:t>个能量采集：</a:t>
            </a:r>
            <a:r>
              <a:rPr lang="en-US" altLang="zh-CN" i="1" dirty="0" smtClean="0">
                <a:solidFill>
                  <a:srgbClr val="FF0000"/>
                </a:solidFill>
                <a:latin typeface="Times New Roman" pitchFamily="18" charset="0"/>
                <a:cs typeface="Times New Roman" pitchFamily="18" charset="0"/>
              </a:rPr>
              <a:t>H</a:t>
            </a:r>
            <a:r>
              <a:rPr lang="en-US" altLang="zh-CN" dirty="0" smtClean="0">
                <a:solidFill>
                  <a:srgbClr val="FF0000"/>
                </a:solidFill>
                <a:latin typeface="Times New Roman" pitchFamily="18" charset="0"/>
                <a:cs typeface="Times New Roman" pitchFamily="18" charset="0"/>
              </a:rPr>
              <a:t>={</a:t>
            </a:r>
            <a:r>
              <a:rPr lang="en-US" altLang="zh-CN" i="1" dirty="0" smtClean="0">
                <a:solidFill>
                  <a:srgbClr val="FF0000"/>
                </a:solidFill>
                <a:latin typeface="Times New Roman" pitchFamily="18" charset="0"/>
                <a:cs typeface="Times New Roman" pitchFamily="18" charset="0"/>
              </a:rPr>
              <a:t>H</a:t>
            </a:r>
            <a:r>
              <a:rPr lang="en-US" altLang="zh-CN" baseline="-25000" dirty="0" smtClean="0">
                <a:solidFill>
                  <a:srgbClr val="FF0000"/>
                </a:solidFill>
                <a:latin typeface="Times New Roman" pitchFamily="18" charset="0"/>
                <a:cs typeface="Times New Roman" pitchFamily="18" charset="0"/>
              </a:rPr>
              <a:t>1</a:t>
            </a:r>
            <a:r>
              <a:rPr lang="en-US" altLang="zh-CN" dirty="0" smtClean="0">
                <a:solidFill>
                  <a:srgbClr val="FF0000"/>
                </a:solidFill>
                <a:latin typeface="Times New Roman" pitchFamily="18" charset="0"/>
                <a:cs typeface="Times New Roman" pitchFamily="18" charset="0"/>
              </a:rPr>
              <a:t>,</a:t>
            </a:r>
            <a:r>
              <a:rPr lang="en-US" altLang="zh-CN" i="1" dirty="0" smtClean="0">
                <a:solidFill>
                  <a:srgbClr val="FF0000"/>
                </a:solidFill>
                <a:latin typeface="Times New Roman" pitchFamily="18" charset="0"/>
                <a:cs typeface="Times New Roman" pitchFamily="18" charset="0"/>
              </a:rPr>
              <a:t>H</a:t>
            </a:r>
            <a:r>
              <a:rPr lang="en-US" altLang="zh-CN" baseline="-25000" dirty="0" smtClean="0">
                <a:solidFill>
                  <a:srgbClr val="FF0000"/>
                </a:solidFill>
                <a:latin typeface="Times New Roman" pitchFamily="18" charset="0"/>
                <a:cs typeface="Times New Roman" pitchFamily="18" charset="0"/>
              </a:rPr>
              <a:t>2</a:t>
            </a:r>
            <a:r>
              <a:rPr lang="en-US" altLang="zh-CN" dirty="0" smtClean="0">
                <a:solidFill>
                  <a:srgbClr val="FF0000"/>
                </a:solidFill>
                <a:latin typeface="Times New Roman" pitchFamily="18" charset="0"/>
                <a:cs typeface="Times New Roman" pitchFamily="18" charset="0"/>
              </a:rPr>
              <a:t>,…,</a:t>
            </a:r>
            <a:r>
              <a:rPr lang="en-US" altLang="zh-CN" i="1" dirty="0" err="1" smtClean="0">
                <a:solidFill>
                  <a:srgbClr val="FF0000"/>
                </a:solidFill>
                <a:latin typeface="Times New Roman" pitchFamily="18" charset="0"/>
                <a:cs typeface="Times New Roman" pitchFamily="18" charset="0"/>
              </a:rPr>
              <a:t>H</a:t>
            </a:r>
            <a:r>
              <a:rPr lang="en-US" altLang="zh-CN" i="1" baseline="-25000" dirty="0" err="1" smtClean="0">
                <a:solidFill>
                  <a:srgbClr val="FF0000"/>
                </a:solidFill>
                <a:latin typeface="Times New Roman" pitchFamily="18" charset="0"/>
                <a:cs typeface="Times New Roman" pitchFamily="18" charset="0"/>
              </a:rPr>
              <a:t>m</a:t>
            </a:r>
            <a:r>
              <a:rPr lang="en-US" altLang="zh-CN" dirty="0" smtClean="0">
                <a:solidFill>
                  <a:srgbClr val="FF0000"/>
                </a:solidFill>
                <a:latin typeface="Times New Roman" pitchFamily="18" charset="0"/>
                <a:cs typeface="Times New Roman" pitchFamily="18" charset="0"/>
              </a:rPr>
              <a:t>}</a:t>
            </a:r>
            <a:r>
              <a:rPr lang="zh-CN" altLang="en-US" dirty="0" smtClean="0">
                <a:latin typeface="Times New Roman" pitchFamily="18" charset="0"/>
                <a:cs typeface="Times New Roman" pitchFamily="18" charset="0"/>
              </a:rPr>
              <a:t>，有</a:t>
            </a:r>
            <a:r>
              <a:rPr lang="en-US" altLang="zh-CN" i="1" dirty="0" smtClean="0">
                <a:solidFill>
                  <a:srgbClr val="FF0000"/>
                </a:solidFill>
                <a:latin typeface="Times New Roman" pitchFamily="18" charset="0"/>
                <a:cs typeface="Times New Roman" pitchFamily="18" charset="0"/>
              </a:rPr>
              <a:t>H</a:t>
            </a:r>
            <a:r>
              <a:rPr lang="en-US" altLang="zh-CN" i="1" baseline="-25000" dirty="0" smtClean="0">
                <a:solidFill>
                  <a:srgbClr val="FF0000"/>
                </a:solidFill>
                <a:latin typeface="Times New Roman" pitchFamily="18" charset="0"/>
                <a:cs typeface="Times New Roman" pitchFamily="18" charset="0"/>
              </a:rPr>
              <a:t>i</a:t>
            </a:r>
            <a:r>
              <a:rPr lang="en-US" altLang="zh-CN" dirty="0" smtClean="0">
                <a:solidFill>
                  <a:srgbClr val="FF0000"/>
                </a:solidFill>
                <a:latin typeface="Times New Roman" pitchFamily="18" charset="0"/>
                <a:cs typeface="Times New Roman" pitchFamily="18" charset="0"/>
              </a:rPr>
              <a:t>=(</a:t>
            </a:r>
            <a:r>
              <a:rPr lang="en-US" altLang="zh-CN" i="1" dirty="0" err="1" smtClean="0">
                <a:solidFill>
                  <a:srgbClr val="FF0000"/>
                </a:solidFill>
                <a:latin typeface="Times New Roman" pitchFamily="18" charset="0"/>
                <a:cs typeface="Times New Roman" pitchFamily="18" charset="0"/>
              </a:rPr>
              <a:t>E</a:t>
            </a:r>
            <a:r>
              <a:rPr lang="en-US" altLang="zh-CN" i="1" baseline="-25000" dirty="0" err="1" smtClean="0">
                <a:solidFill>
                  <a:srgbClr val="FF0000"/>
                </a:solidFill>
                <a:latin typeface="Times New Roman" pitchFamily="18" charset="0"/>
                <a:cs typeface="Times New Roman" pitchFamily="18" charset="0"/>
              </a:rPr>
              <a:t>i</a:t>
            </a:r>
            <a:r>
              <a:rPr lang="en-US" altLang="zh-CN" dirty="0" err="1" smtClean="0">
                <a:solidFill>
                  <a:srgbClr val="FF0000"/>
                </a:solidFill>
                <a:latin typeface="Times New Roman" pitchFamily="18" charset="0"/>
                <a:cs typeface="Times New Roman" pitchFamily="18" charset="0"/>
              </a:rPr>
              <a:t>,</a:t>
            </a:r>
            <a:r>
              <a:rPr lang="en-US" altLang="zh-CN" i="1" dirty="0" err="1" smtClean="0">
                <a:solidFill>
                  <a:srgbClr val="FF0000"/>
                </a:solidFill>
                <a:latin typeface="Times New Roman" pitchFamily="18" charset="0"/>
                <a:cs typeface="Times New Roman" pitchFamily="18" charset="0"/>
              </a:rPr>
              <a:t>c</a:t>
            </a:r>
            <a:r>
              <a:rPr lang="en-US" altLang="zh-CN" i="1" baseline="-25000" dirty="0" err="1" smtClean="0">
                <a:solidFill>
                  <a:srgbClr val="FF0000"/>
                </a:solidFill>
                <a:latin typeface="Times New Roman" pitchFamily="18" charset="0"/>
                <a:cs typeface="Times New Roman" pitchFamily="18" charset="0"/>
              </a:rPr>
              <a:t>i</a:t>
            </a:r>
            <a:r>
              <a:rPr lang="en-US" altLang="zh-CN" dirty="0" smtClean="0">
                <a:solidFill>
                  <a:srgbClr val="FF0000"/>
                </a:solidFill>
                <a:latin typeface="Times New Roman" pitchFamily="18" charset="0"/>
                <a:cs typeface="Times New Roman" pitchFamily="18" charset="0"/>
              </a:rPr>
              <a:t>)</a:t>
            </a:r>
            <a:endParaRPr lang="en-US" altLang="zh-CN" dirty="0">
              <a:solidFill>
                <a:srgbClr val="FF0000"/>
              </a:solidFill>
              <a:latin typeface="Times New Roman" pitchFamily="18" charset="0"/>
              <a:cs typeface="Times New Roman" pitchFamily="18" charset="0"/>
            </a:endParaRPr>
          </a:p>
          <a:p>
            <a:pPr lvl="2"/>
            <a:r>
              <a:rPr lang="en-US" altLang="zh-CN" i="1" dirty="0" err="1" smtClean="0">
                <a:solidFill>
                  <a:srgbClr val="FF0000"/>
                </a:solidFill>
                <a:latin typeface="Times New Roman" pitchFamily="18" charset="0"/>
                <a:cs typeface="Times New Roman" pitchFamily="18" charset="0"/>
              </a:rPr>
              <a:t>E</a:t>
            </a:r>
            <a:r>
              <a:rPr lang="en-US" altLang="zh-CN" i="1" baseline="-25000" dirty="0" err="1" smtClean="0">
                <a:solidFill>
                  <a:srgbClr val="FF00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a:t>
            </a:r>
            <a:r>
              <a:rPr lang="zh-CN" altLang="en-US" dirty="0">
                <a:latin typeface="Times New Roman" pitchFamily="18" charset="0"/>
                <a:cs typeface="Times New Roman" pitchFamily="18" charset="0"/>
              </a:rPr>
              <a:t>能</a:t>
            </a:r>
            <a:r>
              <a:rPr lang="zh-CN" altLang="en-US" dirty="0" smtClean="0">
                <a:latin typeface="Times New Roman" pitchFamily="18" charset="0"/>
                <a:cs typeface="Times New Roman" pitchFamily="18" charset="0"/>
              </a:rPr>
              <a:t>量采集量；</a:t>
            </a:r>
            <a:r>
              <a:rPr lang="en-US" altLang="zh-CN" i="1" dirty="0">
                <a:solidFill>
                  <a:srgbClr val="FF0000"/>
                </a:solidFill>
                <a:latin typeface="Times New Roman" pitchFamily="18" charset="0"/>
                <a:cs typeface="Times New Roman" pitchFamily="18" charset="0"/>
              </a:rPr>
              <a:t>c</a:t>
            </a:r>
            <a:r>
              <a:rPr lang="en-US" altLang="zh-CN" i="1" baseline="-25000" dirty="0">
                <a:solidFill>
                  <a:srgbClr val="FF0000"/>
                </a:solidFill>
                <a:latin typeface="Times New Roman" pitchFamily="18" charset="0"/>
                <a:cs typeface="Times New Roman" pitchFamily="18" charset="0"/>
              </a:rPr>
              <a:t>i</a:t>
            </a:r>
            <a:r>
              <a:rPr lang="zh-CN" altLang="en-US" dirty="0" smtClean="0">
                <a:latin typeface="Times New Roman" pitchFamily="18" charset="0"/>
                <a:cs typeface="Times New Roman" pitchFamily="18" charset="0"/>
              </a:rPr>
              <a:t>：采集时间</a:t>
            </a:r>
            <a:endParaRPr lang="en-US" altLang="zh-CN" dirty="0" smtClean="0">
              <a:latin typeface="Times New Roman" pitchFamily="18" charset="0"/>
              <a:cs typeface="Times New Roman" pitchFamily="18" charset="0"/>
            </a:endParaRPr>
          </a:p>
          <a:p>
            <a:pPr marL="0" indent="0">
              <a:buNone/>
            </a:pPr>
            <a:r>
              <a:rPr lang="zh-CN" altLang="en-US" dirty="0">
                <a:latin typeface="Times New Roman" pitchFamily="18" charset="0"/>
                <a:cs typeface="Times New Roman" pitchFamily="18" charset="0"/>
              </a:rPr>
              <a:t>目标：</a:t>
            </a:r>
            <a:endParaRPr lang="en-US" altLang="zh-CN" dirty="0">
              <a:latin typeface="Times New Roman" pitchFamily="18" charset="0"/>
              <a:cs typeface="Times New Roman" pitchFamily="18" charset="0"/>
            </a:endParaRPr>
          </a:p>
          <a:p>
            <a:pPr marL="857250" lvl="1" indent="-457200"/>
            <a:r>
              <a:rPr lang="zh-CN" altLang="en-US" dirty="0" smtClean="0">
                <a:latin typeface="Times New Roman" pitchFamily="18" charset="0"/>
                <a:cs typeface="Times New Roman" pitchFamily="18" charset="0"/>
              </a:rPr>
              <a:t>设计速率</a:t>
            </a:r>
            <a:r>
              <a:rPr lang="en-US" altLang="zh-CN" i="1" dirty="0" smtClean="0">
                <a:latin typeface="Times New Roman" pitchFamily="18" charset="0"/>
                <a:cs typeface="Times New Roman" pitchFamily="18" charset="0"/>
              </a:rPr>
              <a:t>r</a:t>
            </a:r>
            <a:r>
              <a:rPr lang="en-US" altLang="zh-CN" dirty="0" smtClean="0">
                <a:latin typeface="Times New Roman" pitchFamily="18" charset="0"/>
                <a:cs typeface="Times New Roman" pitchFamily="18" charset="0"/>
              </a:rPr>
              <a:t>(</a:t>
            </a:r>
            <a:r>
              <a:rPr lang="en-US" altLang="zh-CN" i="1" dirty="0" smtClean="0">
                <a:latin typeface="Times New Roman" pitchFamily="18" charset="0"/>
                <a:cs typeface="Times New Roman" pitchFamily="18" charset="0"/>
              </a:rPr>
              <a:t>t</a:t>
            </a:r>
            <a:r>
              <a:rPr lang="en-US" altLang="zh-CN" dirty="0">
                <a:latin typeface="Times New Roman" pitchFamily="18" charset="0"/>
                <a:cs typeface="Times New Roman" pitchFamily="18" charset="0"/>
              </a:rPr>
              <a:t>),</a:t>
            </a:r>
            <a:r>
              <a:rPr lang="zh-CN" altLang="en-US" dirty="0" smtClean="0">
                <a:latin typeface="Times New Roman" pitchFamily="18" charset="0"/>
                <a:cs typeface="Times New Roman" pitchFamily="18" charset="0"/>
              </a:rPr>
              <a:t>使能量得到高效的利用</a:t>
            </a:r>
            <a:endParaRPr lang="zh-CN" altLang="en-US" dirty="0">
              <a:latin typeface="Times New Roman" pitchFamily="18" charset="0"/>
              <a:cs typeface="Times New Roman" pitchFamily="18" charset="0"/>
            </a:endParaRPr>
          </a:p>
          <a:p>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29</a:t>
            </a:fld>
            <a:endParaRPr lang="zh-CN" altLang="en-US" dirty="0"/>
          </a:p>
        </p:txBody>
      </p:sp>
      <p:sp>
        <p:nvSpPr>
          <p:cNvPr id="6" name="TextBox 5"/>
          <p:cNvSpPr txBox="1"/>
          <p:nvPr/>
        </p:nvSpPr>
        <p:spPr>
          <a:xfrm>
            <a:off x="457200" y="1143000"/>
            <a:ext cx="8382000" cy="1159292"/>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TW" altLang="en-US" sz="2000" dirty="0">
                <a:solidFill>
                  <a:schemeClr val="bg1"/>
                </a:solidFill>
              </a:rPr>
              <a:t>在动态能量足够满足所有传输延迟时</a:t>
            </a:r>
            <a:r>
              <a:rPr lang="zh-CN" altLang="en-US" sz="2000" dirty="0">
                <a:solidFill>
                  <a:schemeClr val="bg1"/>
                </a:solidFill>
              </a:rPr>
              <a:t>最小化能耗；</a:t>
            </a:r>
            <a:endParaRPr lang="en-US" altLang="zh-CN" sz="2000" dirty="0">
              <a:solidFill>
                <a:schemeClr val="bg1"/>
              </a:solidFill>
            </a:endParaRPr>
          </a:p>
          <a:p>
            <a:pPr marL="285750" indent="-285750">
              <a:spcBef>
                <a:spcPts val="100"/>
              </a:spcBef>
              <a:spcAft>
                <a:spcPts val="100"/>
              </a:spcAft>
              <a:buFont typeface="Wingdings" pitchFamily="2" charset="2"/>
              <a:buChar char="n"/>
            </a:pPr>
            <a:r>
              <a:rPr lang="zh-TW" altLang="en-US" sz="2000" dirty="0">
                <a:solidFill>
                  <a:schemeClr val="bg1"/>
                </a:solidFill>
              </a:rPr>
              <a:t>在动态能量</a:t>
            </a:r>
            <a:r>
              <a:rPr lang="zh-CN" altLang="en-US" sz="2000" dirty="0">
                <a:solidFill>
                  <a:schemeClr val="bg1"/>
                </a:solidFill>
              </a:rPr>
              <a:t>不</a:t>
            </a:r>
            <a:r>
              <a:rPr lang="zh-TW" altLang="en-US" sz="2000" dirty="0">
                <a:solidFill>
                  <a:schemeClr val="bg1"/>
                </a:solidFill>
              </a:rPr>
              <a:t>够满足所有传输延迟时</a:t>
            </a:r>
            <a:r>
              <a:rPr lang="zh-CN" altLang="en-US" sz="2000" dirty="0">
                <a:solidFill>
                  <a:schemeClr val="bg1"/>
                </a:solidFill>
              </a:rPr>
              <a:t>最大化数据传输量；</a:t>
            </a:r>
            <a:endParaRPr lang="en-US" altLang="zh-CN" sz="2000" dirty="0">
              <a:solidFill>
                <a:schemeClr val="bg1"/>
              </a:solidFill>
            </a:endParaRPr>
          </a:p>
          <a:p>
            <a:pPr marL="285750" indent="-285750">
              <a:spcBef>
                <a:spcPts val="100"/>
              </a:spcBef>
              <a:spcAft>
                <a:spcPts val="100"/>
              </a:spcAft>
              <a:buFont typeface="Wingdings" pitchFamily="2" charset="2"/>
              <a:buChar char="n"/>
            </a:pPr>
            <a:r>
              <a:rPr lang="zh-CN" altLang="en-US" sz="2000" dirty="0">
                <a:solidFill>
                  <a:schemeClr val="bg1"/>
                </a:solidFill>
              </a:rPr>
              <a:t>基于离线算法设计启发式联机在线算法。</a:t>
            </a:r>
          </a:p>
        </p:txBody>
      </p:sp>
      <p:grpSp>
        <p:nvGrpSpPr>
          <p:cNvPr id="58" name="Group 57"/>
          <p:cNvGrpSpPr/>
          <p:nvPr/>
        </p:nvGrpSpPr>
        <p:grpSpPr>
          <a:xfrm>
            <a:off x="5118392" y="4899090"/>
            <a:ext cx="3492208" cy="1501710"/>
            <a:chOff x="5118392" y="4899090"/>
            <a:chExt cx="3492208" cy="1501710"/>
          </a:xfrm>
        </p:grpSpPr>
        <p:grpSp>
          <p:nvGrpSpPr>
            <p:cNvPr id="59" name="Group 58"/>
            <p:cNvGrpSpPr/>
            <p:nvPr/>
          </p:nvGrpSpPr>
          <p:grpSpPr>
            <a:xfrm>
              <a:off x="5118392" y="4899090"/>
              <a:ext cx="3492208" cy="1501710"/>
              <a:chOff x="1981200" y="5029200"/>
              <a:chExt cx="3492208" cy="1501710"/>
            </a:xfrm>
          </p:grpSpPr>
          <p:grpSp>
            <p:nvGrpSpPr>
              <p:cNvPr id="62" name="Group 61"/>
              <p:cNvGrpSpPr/>
              <p:nvPr/>
            </p:nvGrpSpPr>
            <p:grpSpPr>
              <a:xfrm>
                <a:off x="3416688" y="5029200"/>
                <a:ext cx="299855" cy="1084421"/>
                <a:chOff x="3337560" y="3851702"/>
                <a:chExt cx="411480" cy="1488116"/>
              </a:xfrm>
            </p:grpSpPr>
            <p:cxnSp>
              <p:nvCxnSpPr>
                <p:cNvPr id="78" name="Straight Connector 77"/>
                <p:cNvCxnSpPr/>
                <p:nvPr/>
              </p:nvCxnSpPr>
              <p:spPr>
                <a:xfrm>
                  <a:off x="3337560" y="4110505"/>
                  <a:ext cx="0" cy="1229313"/>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3749040" y="4110505"/>
                  <a:ext cx="0" cy="1229313"/>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3337560" y="5339818"/>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3337560" y="5210416"/>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2" name="Straight Connector 81"/>
                <p:cNvCxnSpPr/>
                <p:nvPr/>
              </p:nvCxnSpPr>
              <p:spPr>
                <a:xfrm>
                  <a:off x="3337560" y="4628110"/>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3" name="Straight Connector 82"/>
                <p:cNvCxnSpPr/>
                <p:nvPr/>
              </p:nvCxnSpPr>
              <p:spPr>
                <a:xfrm>
                  <a:off x="3337560" y="4793326"/>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3337560" y="4886913"/>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337560" y="5016314"/>
                  <a:ext cx="41148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86" name="Down Arrow 85"/>
                <p:cNvSpPr/>
                <p:nvPr/>
              </p:nvSpPr>
              <p:spPr>
                <a:xfrm>
                  <a:off x="3441240" y="3851702"/>
                  <a:ext cx="205740" cy="647007"/>
                </a:xfrm>
                <a:prstGeom prst="downArrow">
                  <a:avLst/>
                </a:prstGeom>
                <a:noFill/>
                <a:effectLst>
                  <a:outerShdw blurRad="63500" dist="38100" dir="2700000" algn="tl" rotWithShape="0">
                    <a:prstClr val="black">
                      <a:alpha val="9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600">
                    <a:latin typeface="+mj-ea"/>
                    <a:ea typeface="+mj-ea"/>
                  </a:endParaRPr>
                </a:p>
              </p:txBody>
            </p:sp>
          </p:grpSp>
          <p:grpSp>
            <p:nvGrpSpPr>
              <p:cNvPr id="63" name="Group 62"/>
              <p:cNvGrpSpPr/>
              <p:nvPr/>
            </p:nvGrpSpPr>
            <p:grpSpPr>
              <a:xfrm>
                <a:off x="3426436" y="6231353"/>
                <a:ext cx="2046972" cy="299557"/>
                <a:chOff x="3426436" y="6231353"/>
                <a:chExt cx="2046972" cy="299557"/>
              </a:xfrm>
            </p:grpSpPr>
            <p:sp>
              <p:nvSpPr>
                <p:cNvPr id="75" name="Oval 74"/>
                <p:cNvSpPr/>
                <p:nvPr/>
              </p:nvSpPr>
              <p:spPr>
                <a:xfrm>
                  <a:off x="3426436" y="6231353"/>
                  <a:ext cx="299557" cy="299557"/>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76" name="Oval 75"/>
                <p:cNvSpPr/>
                <p:nvPr/>
              </p:nvSpPr>
              <p:spPr>
                <a:xfrm>
                  <a:off x="5173851" y="6231353"/>
                  <a:ext cx="299557" cy="299557"/>
                </a:xfrm>
                <a:prstGeom prst="ellipse">
                  <a:avLst/>
                </a:prstGeom>
                <a:solidFill>
                  <a:srgbClr val="00B0F0"/>
                </a:solidFill>
                <a:ln>
                  <a:solidFill>
                    <a:srgbClr val="0070C0"/>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ea"/>
                    <a:ea typeface="+mj-ea"/>
                  </a:endParaRPr>
                </a:p>
              </p:txBody>
            </p:sp>
            <p:sp>
              <p:nvSpPr>
                <p:cNvPr id="77" name="Right Arrow 76"/>
                <p:cNvSpPr/>
                <p:nvPr/>
              </p:nvSpPr>
              <p:spPr>
                <a:xfrm>
                  <a:off x="3875772" y="6281279"/>
                  <a:ext cx="1198227" cy="149779"/>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j-ea"/>
                    <a:ea typeface="+mj-ea"/>
                  </a:endParaRPr>
                </a:p>
              </p:txBody>
            </p:sp>
          </p:grpSp>
          <p:grpSp>
            <p:nvGrpSpPr>
              <p:cNvPr id="64" name="Group 63"/>
              <p:cNvGrpSpPr/>
              <p:nvPr/>
            </p:nvGrpSpPr>
            <p:grpSpPr>
              <a:xfrm>
                <a:off x="1981200" y="6239099"/>
                <a:ext cx="1295400" cy="271921"/>
                <a:chOff x="1931332" y="6281279"/>
                <a:chExt cx="1295400" cy="271921"/>
              </a:xfrm>
            </p:grpSpPr>
            <p:cxnSp>
              <p:nvCxnSpPr>
                <p:cNvPr id="65" name="Straight Connector 64"/>
                <p:cNvCxnSpPr/>
                <p:nvPr/>
              </p:nvCxnSpPr>
              <p:spPr>
                <a:xfrm>
                  <a:off x="2128357" y="6281279"/>
                  <a:ext cx="1098375"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128357" y="6553200"/>
                  <a:ext cx="1098375"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3226732"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2677544"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2827323"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2892109"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2977101"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076953"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3126880" y="6281279"/>
                  <a:ext cx="0" cy="271921"/>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74" name="Right Arrow 73"/>
                <p:cNvSpPr/>
                <p:nvPr/>
              </p:nvSpPr>
              <p:spPr>
                <a:xfrm>
                  <a:off x="1931332" y="6346065"/>
                  <a:ext cx="566744" cy="149779"/>
                </a:xfrm>
                <a:prstGeom prst="rightArrow">
                  <a:avLst/>
                </a:prstGeom>
                <a:noFill/>
                <a:effectLst>
                  <a:outerShdw blurRad="63500" dist="23000" dir="5400000" rotWithShape="0">
                    <a:srgbClr val="000000">
                      <a:alpha val="9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grpSp>
        </p:grpSp>
        <p:sp>
          <p:nvSpPr>
            <p:cNvPr id="60" name="TextBox 59"/>
            <p:cNvSpPr txBox="1"/>
            <p:nvPr/>
          </p:nvSpPr>
          <p:spPr>
            <a:xfrm>
              <a:off x="5512260" y="5791200"/>
              <a:ext cx="914400" cy="307777"/>
            </a:xfrm>
            <a:prstGeom prst="rect">
              <a:avLst/>
            </a:prstGeom>
            <a:noFill/>
          </p:spPr>
          <p:txBody>
            <a:bodyPr wrap="square" rtlCol="0">
              <a:spAutoFit/>
            </a:bodyPr>
            <a:lstStyle/>
            <a:p>
              <a:r>
                <a:rPr lang="zh-CN" altLang="en-US" sz="1400" dirty="0" smtClean="0"/>
                <a:t>数据报文</a:t>
              </a:r>
              <a:endParaRPr lang="en-US" sz="1400" dirty="0"/>
            </a:p>
          </p:txBody>
        </p:sp>
        <p:sp>
          <p:nvSpPr>
            <p:cNvPr id="61" name="TextBox 60"/>
            <p:cNvSpPr txBox="1"/>
            <p:nvPr/>
          </p:nvSpPr>
          <p:spPr>
            <a:xfrm>
              <a:off x="6858000" y="5486400"/>
              <a:ext cx="914400" cy="307777"/>
            </a:xfrm>
            <a:prstGeom prst="rect">
              <a:avLst/>
            </a:prstGeom>
            <a:noFill/>
          </p:spPr>
          <p:txBody>
            <a:bodyPr wrap="square" rtlCol="0">
              <a:spAutoFit/>
            </a:bodyPr>
            <a:lstStyle/>
            <a:p>
              <a:r>
                <a:rPr lang="zh-CN" altLang="en-US" sz="1400" dirty="0" smtClean="0"/>
                <a:t>能量采集</a:t>
              </a:r>
              <a:endParaRPr lang="en-US" sz="1400" dirty="0"/>
            </a:p>
          </p:txBody>
        </p:sp>
      </p:grpSp>
    </p:spTree>
    <p:extLst>
      <p:ext uri="{BB962C8B-B14F-4D97-AF65-F5344CB8AC3E}">
        <p14:creationId xmlns:p14="http://schemas.microsoft.com/office/powerpoint/2010/main" val="6374893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58"/>
                                        </p:tgtEl>
                                      </p:cBhvr>
                                    </p:animEffect>
                                    <p:set>
                                      <p:cBhvr>
                                        <p:cTn id="7" dur="1" fill="hold">
                                          <p:stCondLst>
                                            <p:cond delay="499"/>
                                          </p:stCondLst>
                                        </p:cTn>
                                        <p:tgtEl>
                                          <p:spTgt spid="5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animEffect transition="in" filter="fade">
                                      <p:cBhvr>
                                        <p:cTn id="11" dur="500"/>
                                        <p:tgtEl>
                                          <p:spTgt spid="3">
                                            <p:txEl>
                                              <p:pRg st="6" end="6"/>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7" end="7"/>
                                            </p:txEl>
                                          </p:spTgt>
                                        </p:tgtEl>
                                        <p:attrNameLst>
                                          <p:attrName>style.visibility</p:attrName>
                                        </p:attrNameLst>
                                      </p:cBhvr>
                                      <p:to>
                                        <p:strVal val="visible"/>
                                      </p:to>
                                    </p:set>
                                    <p:animEffect transition="in" filter="fade">
                                      <p:cBhvr>
                                        <p:cTn id="1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a:t>
            </a:fld>
            <a:endParaRPr lang="zh-CN" altLang="en-US" dirty="0"/>
          </a:p>
        </p:txBody>
      </p:sp>
      <p:sp>
        <p:nvSpPr>
          <p:cNvPr id="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latin typeface="微软雅黑" pitchFamily="34" charset="-122"/>
                <a:ea typeface="微软雅黑" pitchFamily="34" charset="-122"/>
              </a:rPr>
              <a:t> 研究目标</a:t>
            </a:r>
            <a:endParaRPr lang="zh-CN" altLang="en-US" sz="2800" dirty="0" smtClean="0">
              <a:solidFill>
                <a:schemeClr val="bg1">
                  <a:lumMod val="50000"/>
                </a:schemeClr>
              </a:solidFill>
              <a:ea typeface="微软雅黑" pitchFamily="34" charset="-122"/>
            </a:endParaRPr>
          </a:p>
        </p:txBody>
      </p:sp>
      <p:sp>
        <p:nvSpPr>
          <p:cNvPr id="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a:solidFill>
                  <a:schemeClr val="bg1">
                    <a:lumMod val="50000"/>
                  </a:schemeClr>
                </a:solidFill>
                <a:latin typeface="Arial" pitchFamily="34" charset="0"/>
                <a:ea typeface="微软雅黑" pitchFamily="34" charset="-122"/>
                <a:cs typeface="Arial" pitchFamily="34" charset="0"/>
              </a:rPr>
              <a:t> 研究成果</a:t>
            </a:r>
          </a:p>
        </p:txBody>
      </p:sp>
      <p:sp>
        <p:nvSpPr>
          <p:cNvPr id="8" name="Line 10"/>
          <p:cNvSpPr>
            <a:spLocks noChangeShapeType="1"/>
          </p:cNvSpPr>
          <p:nvPr/>
        </p:nvSpPr>
        <p:spPr bwMode="auto">
          <a:xfrm>
            <a:off x="1128713" y="2492375"/>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9" name="Line 11"/>
          <p:cNvSpPr>
            <a:spLocks noChangeShapeType="1"/>
          </p:cNvSpPr>
          <p:nvPr/>
        </p:nvSpPr>
        <p:spPr bwMode="auto">
          <a:xfrm>
            <a:off x="1128713" y="3223013"/>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0" name="Line 12"/>
          <p:cNvSpPr>
            <a:spLocks noChangeShapeType="1"/>
          </p:cNvSpPr>
          <p:nvPr/>
        </p:nvSpPr>
        <p:spPr bwMode="auto">
          <a:xfrm>
            <a:off x="1128713" y="3953651"/>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prstClr val="black"/>
                </a:solidFill>
                <a:ea typeface="微软雅黑" pitchFamily="34" charset="-122"/>
              </a:rPr>
              <a:t> 研究背景</a:t>
            </a:r>
          </a:p>
        </p:txBody>
      </p:sp>
      <p:sp>
        <p:nvSpPr>
          <p:cNvPr id="1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原型系统</a:t>
            </a:r>
          </a:p>
        </p:txBody>
      </p:sp>
      <p:sp>
        <p:nvSpPr>
          <p:cNvPr id="13" name="Line 12"/>
          <p:cNvSpPr>
            <a:spLocks noChangeShapeType="1"/>
          </p:cNvSpPr>
          <p:nvPr/>
        </p:nvSpPr>
        <p:spPr bwMode="auto">
          <a:xfrm>
            <a:off x="1128713" y="4684289"/>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总结展望</a:t>
            </a:r>
          </a:p>
        </p:txBody>
      </p:sp>
      <p:sp>
        <p:nvSpPr>
          <p:cNvPr id="15" name="Line 12"/>
          <p:cNvSpPr>
            <a:spLocks noChangeShapeType="1"/>
          </p:cNvSpPr>
          <p:nvPr/>
        </p:nvSpPr>
        <p:spPr bwMode="auto">
          <a:xfrm>
            <a:off x="1128713" y="5414926"/>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Tree>
    <p:extLst>
      <p:ext uri="{BB962C8B-B14F-4D97-AF65-F5344CB8AC3E}">
        <p14:creationId xmlns:p14="http://schemas.microsoft.com/office/powerpoint/2010/main" val="4281873510"/>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Rectangle 140"/>
          <p:cNvSpPr/>
          <p:nvPr/>
        </p:nvSpPr>
        <p:spPr>
          <a:xfrm>
            <a:off x="5354212" y="5200850"/>
            <a:ext cx="246888" cy="10332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Rectangle 139"/>
          <p:cNvSpPr/>
          <p:nvPr/>
        </p:nvSpPr>
        <p:spPr>
          <a:xfrm>
            <a:off x="3691275" y="5191225"/>
            <a:ext cx="576072" cy="10332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6" name="Rectangle 145"/>
          <p:cNvSpPr/>
          <p:nvPr/>
        </p:nvSpPr>
        <p:spPr>
          <a:xfrm>
            <a:off x="3121783" y="5186598"/>
            <a:ext cx="457200" cy="1033272"/>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7" name="Rectangle 146"/>
          <p:cNvSpPr/>
          <p:nvPr/>
        </p:nvSpPr>
        <p:spPr>
          <a:xfrm>
            <a:off x="4267200" y="5181600"/>
            <a:ext cx="274320" cy="1033272"/>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Rectangle 147"/>
          <p:cNvSpPr/>
          <p:nvPr/>
        </p:nvSpPr>
        <p:spPr>
          <a:xfrm>
            <a:off x="5600300" y="5196592"/>
            <a:ext cx="1645920" cy="1042416"/>
          </a:xfrm>
          <a:prstGeom prst="rect">
            <a:avLst/>
          </a:prstGeom>
          <a:solidFill>
            <a:srgbClr val="5DE6F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9" name="Rectangle 148"/>
          <p:cNvSpPr/>
          <p:nvPr/>
        </p:nvSpPr>
        <p:spPr>
          <a:xfrm>
            <a:off x="2575560" y="5196592"/>
            <a:ext cx="548640" cy="1024128"/>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zh-CN" altLang="en-US" dirty="0"/>
          </a:p>
        </p:txBody>
      </p:sp>
      <p:sp>
        <p:nvSpPr>
          <p:cNvPr id="3" name="Content Placeholder 2"/>
          <p:cNvSpPr>
            <a:spLocks noGrp="1"/>
          </p:cNvSpPr>
          <p:nvPr>
            <p:ph idx="1"/>
          </p:nvPr>
        </p:nvSpPr>
        <p:spPr/>
        <p:txBody>
          <a:bodyPr/>
          <a:lstStyle/>
          <a:p>
            <a:r>
              <a:rPr lang="zh-CN" altLang="en-US" dirty="0"/>
              <a:t>高传输速率可以保证延迟</a:t>
            </a:r>
            <a:r>
              <a:rPr lang="zh-CN" altLang="en-US" dirty="0" smtClean="0"/>
              <a:t>，受限于动态能量</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30</a:t>
            </a:fld>
            <a:endParaRPr lang="zh-CN" altLang="en-US" dirty="0"/>
          </a:p>
        </p:txBody>
      </p:sp>
      <p:cxnSp>
        <p:nvCxnSpPr>
          <p:cNvPr id="60" name="Straight Connector 59"/>
          <p:cNvCxnSpPr/>
          <p:nvPr/>
        </p:nvCxnSpPr>
        <p:spPr>
          <a:xfrm flipH="1" flipV="1">
            <a:off x="6464814" y="1874520"/>
            <a:ext cx="511" cy="4389120"/>
          </a:xfrm>
          <a:prstGeom prst="line">
            <a:avLst/>
          </a:prstGeom>
          <a:noFill/>
          <a:ln w="9525" cap="flat" cmpd="sng" algn="ctr">
            <a:solidFill>
              <a:srgbClr val="6076B4">
                <a:shade val="95000"/>
                <a:satMod val="105000"/>
              </a:srgbClr>
            </a:solidFill>
            <a:prstDash val="dash"/>
          </a:ln>
          <a:effectLst/>
        </p:spPr>
      </p:cxnSp>
      <p:grpSp>
        <p:nvGrpSpPr>
          <p:cNvPr id="61" name="Group 60"/>
          <p:cNvGrpSpPr/>
          <p:nvPr/>
        </p:nvGrpSpPr>
        <p:grpSpPr>
          <a:xfrm>
            <a:off x="1854821" y="4006192"/>
            <a:ext cx="5536579" cy="471403"/>
            <a:chOff x="711543" y="5688097"/>
            <a:chExt cx="5536579" cy="471403"/>
          </a:xfrm>
        </p:grpSpPr>
        <p:cxnSp>
          <p:nvCxnSpPr>
            <p:cNvPr id="62" name="Straight Arrow Connector 61"/>
            <p:cNvCxnSpPr/>
            <p:nvPr/>
          </p:nvCxnSpPr>
          <p:spPr bwMode="auto">
            <a:xfrm>
              <a:off x="855662" y="5753101"/>
              <a:ext cx="4884681" cy="0"/>
            </a:xfrm>
            <a:prstGeom prst="straightConnector1">
              <a:avLst/>
            </a:prstGeom>
            <a:noFill/>
            <a:ln w="28575" cap="flat" cmpd="sng" algn="ctr">
              <a:solidFill>
                <a:srgbClr val="6076B4">
                  <a:shade val="95000"/>
                  <a:satMod val="105000"/>
                </a:srgbClr>
              </a:solidFill>
              <a:prstDash val="solid"/>
              <a:tailEnd type="arrow"/>
            </a:ln>
            <a:effectLst/>
          </p:spPr>
        </p:cxnSp>
        <p:sp>
          <p:nvSpPr>
            <p:cNvPr id="63" name="TextBox 33"/>
            <p:cNvSpPr txBox="1">
              <a:spLocks noChangeArrowheads="1"/>
            </p:cNvSpPr>
            <p:nvPr/>
          </p:nvSpPr>
          <p:spPr bwMode="auto">
            <a:xfrm>
              <a:off x="5545726" y="5764440"/>
              <a:ext cx="7023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t</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s</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endParaRPr kumimoji="0" lang="en-US" altLang="zh-CN" sz="1800" b="0" i="1"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64" name="TextBox 34"/>
            <p:cNvSpPr txBox="1">
              <a:spLocks noChangeArrowheads="1"/>
            </p:cNvSpPr>
            <p:nvPr/>
          </p:nvSpPr>
          <p:spPr bwMode="auto">
            <a:xfrm>
              <a:off x="711543"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0</a:t>
              </a:r>
            </a:p>
          </p:txBody>
        </p:sp>
        <p:cxnSp>
          <p:nvCxnSpPr>
            <p:cNvPr id="65" name="Straight Connector 64"/>
            <p:cNvCxnSpPr/>
            <p:nvPr/>
          </p:nvCxnSpPr>
          <p:spPr bwMode="auto">
            <a:xfrm>
              <a:off x="869950" y="5688097"/>
              <a:ext cx="1" cy="150209"/>
            </a:xfrm>
            <a:prstGeom prst="line">
              <a:avLst/>
            </a:prstGeom>
            <a:noFill/>
            <a:ln w="28575" cap="flat" cmpd="sng" algn="ctr">
              <a:solidFill>
                <a:srgbClr val="6076B4"/>
              </a:solidFill>
              <a:prstDash val="solid"/>
            </a:ln>
            <a:effectLst/>
          </p:spPr>
        </p:cxnSp>
        <p:cxnSp>
          <p:nvCxnSpPr>
            <p:cNvPr id="66" name="Straight Connector 65"/>
            <p:cNvCxnSpPr/>
            <p:nvPr/>
          </p:nvCxnSpPr>
          <p:spPr bwMode="auto">
            <a:xfrm>
              <a:off x="4204420" y="5700797"/>
              <a:ext cx="1" cy="150209"/>
            </a:xfrm>
            <a:prstGeom prst="line">
              <a:avLst/>
            </a:prstGeom>
            <a:noFill/>
            <a:ln w="28575" cap="flat" cmpd="sng" algn="ctr">
              <a:solidFill>
                <a:srgbClr val="6076B4"/>
              </a:solidFill>
              <a:prstDash val="solid"/>
            </a:ln>
            <a:effectLst/>
          </p:spPr>
        </p:cxnSp>
        <p:cxnSp>
          <p:nvCxnSpPr>
            <p:cNvPr id="67" name="Straight Connector 66"/>
            <p:cNvCxnSpPr/>
            <p:nvPr/>
          </p:nvCxnSpPr>
          <p:spPr bwMode="auto">
            <a:xfrm>
              <a:off x="2537185" y="5700797"/>
              <a:ext cx="1" cy="150209"/>
            </a:xfrm>
            <a:prstGeom prst="line">
              <a:avLst/>
            </a:prstGeom>
            <a:noFill/>
            <a:ln w="28575" cap="flat" cmpd="sng" algn="ctr">
              <a:solidFill>
                <a:srgbClr val="6076B4"/>
              </a:solidFill>
              <a:prstDash val="solid"/>
            </a:ln>
            <a:effectLst/>
          </p:spPr>
        </p:cxnSp>
        <p:cxnSp>
          <p:nvCxnSpPr>
            <p:cNvPr id="68" name="Straight Connector 67"/>
            <p:cNvCxnSpPr/>
            <p:nvPr/>
          </p:nvCxnSpPr>
          <p:spPr bwMode="auto">
            <a:xfrm>
              <a:off x="3092930" y="5700797"/>
              <a:ext cx="1" cy="150209"/>
            </a:xfrm>
            <a:prstGeom prst="line">
              <a:avLst/>
            </a:prstGeom>
            <a:noFill/>
            <a:ln w="28575" cap="flat" cmpd="sng" algn="ctr">
              <a:solidFill>
                <a:srgbClr val="6076B4"/>
              </a:solidFill>
              <a:prstDash val="solid"/>
            </a:ln>
            <a:effectLst/>
          </p:spPr>
        </p:cxnSp>
        <p:cxnSp>
          <p:nvCxnSpPr>
            <p:cNvPr id="69" name="Straight Connector 68"/>
            <p:cNvCxnSpPr/>
            <p:nvPr/>
          </p:nvCxnSpPr>
          <p:spPr bwMode="auto">
            <a:xfrm>
              <a:off x="3648675" y="5700797"/>
              <a:ext cx="1" cy="150209"/>
            </a:xfrm>
            <a:prstGeom prst="line">
              <a:avLst/>
            </a:prstGeom>
            <a:noFill/>
            <a:ln w="28575" cap="flat" cmpd="sng" algn="ctr">
              <a:solidFill>
                <a:srgbClr val="6076B4"/>
              </a:solidFill>
              <a:prstDash val="solid"/>
            </a:ln>
            <a:effectLst/>
          </p:spPr>
        </p:cxnSp>
        <p:cxnSp>
          <p:nvCxnSpPr>
            <p:cNvPr id="70" name="Straight Connector 69"/>
            <p:cNvCxnSpPr/>
            <p:nvPr/>
          </p:nvCxnSpPr>
          <p:spPr bwMode="auto">
            <a:xfrm>
              <a:off x="1425695" y="5700797"/>
              <a:ext cx="1" cy="150209"/>
            </a:xfrm>
            <a:prstGeom prst="line">
              <a:avLst/>
            </a:prstGeom>
            <a:noFill/>
            <a:ln w="28575" cap="flat" cmpd="sng" algn="ctr">
              <a:solidFill>
                <a:srgbClr val="6076B4"/>
              </a:solidFill>
              <a:prstDash val="solid"/>
            </a:ln>
            <a:effectLst/>
          </p:spPr>
        </p:cxnSp>
        <p:cxnSp>
          <p:nvCxnSpPr>
            <p:cNvPr id="71" name="Straight Connector 70"/>
            <p:cNvCxnSpPr/>
            <p:nvPr/>
          </p:nvCxnSpPr>
          <p:spPr bwMode="auto">
            <a:xfrm>
              <a:off x="1981440" y="5700797"/>
              <a:ext cx="1" cy="150209"/>
            </a:xfrm>
            <a:prstGeom prst="line">
              <a:avLst/>
            </a:prstGeom>
            <a:noFill/>
            <a:ln w="28575" cap="flat" cmpd="sng" algn="ctr">
              <a:solidFill>
                <a:srgbClr val="6076B4"/>
              </a:solidFill>
              <a:prstDash val="solid"/>
            </a:ln>
            <a:effectLst/>
          </p:spPr>
        </p:cxnSp>
        <p:cxnSp>
          <p:nvCxnSpPr>
            <p:cNvPr id="72" name="Straight Connector 71"/>
            <p:cNvCxnSpPr/>
            <p:nvPr/>
          </p:nvCxnSpPr>
          <p:spPr bwMode="auto">
            <a:xfrm>
              <a:off x="4760165" y="5700797"/>
              <a:ext cx="1" cy="150209"/>
            </a:xfrm>
            <a:prstGeom prst="line">
              <a:avLst/>
            </a:prstGeom>
            <a:noFill/>
            <a:ln w="28575" cap="flat" cmpd="sng" algn="ctr">
              <a:solidFill>
                <a:srgbClr val="6076B4"/>
              </a:solidFill>
              <a:prstDash val="solid"/>
            </a:ln>
            <a:effectLst/>
          </p:spPr>
        </p:cxnSp>
        <p:cxnSp>
          <p:nvCxnSpPr>
            <p:cNvPr id="73" name="Straight Connector 72"/>
            <p:cNvCxnSpPr/>
            <p:nvPr/>
          </p:nvCxnSpPr>
          <p:spPr bwMode="auto">
            <a:xfrm>
              <a:off x="5315910" y="5700797"/>
              <a:ext cx="1" cy="150209"/>
            </a:xfrm>
            <a:prstGeom prst="line">
              <a:avLst/>
            </a:prstGeom>
            <a:noFill/>
            <a:ln w="28575" cap="flat" cmpd="sng" algn="ctr">
              <a:solidFill>
                <a:srgbClr val="6076B4"/>
              </a:solidFill>
              <a:prstDash val="solid"/>
            </a:ln>
            <a:effectLst/>
          </p:spPr>
        </p:cxnSp>
        <p:sp>
          <p:nvSpPr>
            <p:cNvPr id="74" name="TextBox 34"/>
            <p:cNvSpPr txBox="1">
              <a:spLocks noChangeArrowheads="1"/>
            </p:cNvSpPr>
            <p:nvPr/>
          </p:nvSpPr>
          <p:spPr bwMode="auto">
            <a:xfrm>
              <a:off x="1268782"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1</a:t>
              </a:r>
            </a:p>
          </p:txBody>
        </p:sp>
        <p:sp>
          <p:nvSpPr>
            <p:cNvPr id="75" name="TextBox 34"/>
            <p:cNvSpPr txBox="1">
              <a:spLocks noChangeArrowheads="1"/>
            </p:cNvSpPr>
            <p:nvPr/>
          </p:nvSpPr>
          <p:spPr bwMode="auto">
            <a:xfrm>
              <a:off x="1826021" y="5789932"/>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2</a:t>
              </a:r>
            </a:p>
          </p:txBody>
        </p:sp>
        <p:sp>
          <p:nvSpPr>
            <p:cNvPr id="76" name="TextBox 34"/>
            <p:cNvSpPr txBox="1">
              <a:spLocks noChangeArrowheads="1"/>
            </p:cNvSpPr>
            <p:nvPr/>
          </p:nvSpPr>
          <p:spPr bwMode="auto">
            <a:xfrm>
              <a:off x="2383260"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3</a:t>
              </a:r>
            </a:p>
          </p:txBody>
        </p:sp>
        <p:sp>
          <p:nvSpPr>
            <p:cNvPr id="77" name="TextBox 34"/>
            <p:cNvSpPr txBox="1">
              <a:spLocks noChangeArrowheads="1"/>
            </p:cNvSpPr>
            <p:nvPr/>
          </p:nvSpPr>
          <p:spPr bwMode="auto">
            <a:xfrm>
              <a:off x="2940499"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4</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78" name="TextBox 34"/>
            <p:cNvSpPr txBox="1">
              <a:spLocks noChangeArrowheads="1"/>
            </p:cNvSpPr>
            <p:nvPr/>
          </p:nvSpPr>
          <p:spPr bwMode="auto">
            <a:xfrm>
              <a:off x="3497738"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5</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79" name="TextBox 34"/>
            <p:cNvSpPr txBox="1">
              <a:spLocks noChangeArrowheads="1"/>
            </p:cNvSpPr>
            <p:nvPr/>
          </p:nvSpPr>
          <p:spPr bwMode="auto">
            <a:xfrm>
              <a:off x="4054977"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6</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80" name="TextBox 79"/>
            <p:cNvSpPr txBox="1">
              <a:spLocks noChangeArrowheads="1"/>
            </p:cNvSpPr>
            <p:nvPr/>
          </p:nvSpPr>
          <p:spPr bwMode="auto">
            <a:xfrm>
              <a:off x="4612216"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7</a:t>
              </a:r>
            </a:p>
          </p:txBody>
        </p:sp>
        <p:sp>
          <p:nvSpPr>
            <p:cNvPr id="81" name="TextBox 34"/>
            <p:cNvSpPr txBox="1">
              <a:spLocks noChangeArrowheads="1"/>
            </p:cNvSpPr>
            <p:nvPr/>
          </p:nvSpPr>
          <p:spPr bwMode="auto">
            <a:xfrm>
              <a:off x="5169455"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8</a:t>
              </a:r>
            </a:p>
          </p:txBody>
        </p:sp>
      </p:grpSp>
      <p:cxnSp>
        <p:nvCxnSpPr>
          <p:cNvPr id="82" name="Straight Connector 81"/>
          <p:cNvCxnSpPr/>
          <p:nvPr/>
        </p:nvCxnSpPr>
        <p:spPr>
          <a:xfrm flipH="1" flipV="1">
            <a:off x="2012751" y="1776862"/>
            <a:ext cx="562" cy="2286000"/>
          </a:xfrm>
          <a:prstGeom prst="line">
            <a:avLst/>
          </a:prstGeom>
          <a:noFill/>
          <a:ln w="9525" cap="flat" cmpd="sng" algn="ctr">
            <a:solidFill>
              <a:srgbClr val="6076B4">
                <a:shade val="95000"/>
                <a:satMod val="105000"/>
              </a:srgbClr>
            </a:solidFill>
            <a:prstDash val="dash"/>
          </a:ln>
          <a:effectLst/>
        </p:spPr>
      </p:cxnSp>
      <p:cxnSp>
        <p:nvCxnSpPr>
          <p:cNvPr id="83" name="Straight Connector 82"/>
          <p:cNvCxnSpPr/>
          <p:nvPr/>
        </p:nvCxnSpPr>
        <p:spPr>
          <a:xfrm flipV="1">
            <a:off x="3124691" y="2485866"/>
            <a:ext cx="113" cy="1581249"/>
          </a:xfrm>
          <a:prstGeom prst="line">
            <a:avLst/>
          </a:prstGeom>
          <a:noFill/>
          <a:ln w="9525" cap="flat" cmpd="sng" algn="ctr">
            <a:solidFill>
              <a:srgbClr val="6076B4">
                <a:shade val="95000"/>
                <a:satMod val="105000"/>
              </a:srgbClr>
            </a:solidFill>
            <a:prstDash val="dash"/>
          </a:ln>
          <a:effectLst/>
        </p:spPr>
      </p:cxnSp>
      <p:cxnSp>
        <p:nvCxnSpPr>
          <p:cNvPr id="84" name="Straight Connector 83"/>
          <p:cNvCxnSpPr/>
          <p:nvPr/>
        </p:nvCxnSpPr>
        <p:spPr>
          <a:xfrm flipH="1" flipV="1">
            <a:off x="4235507" y="3143295"/>
            <a:ext cx="562" cy="923820"/>
          </a:xfrm>
          <a:prstGeom prst="line">
            <a:avLst/>
          </a:prstGeom>
          <a:noFill/>
          <a:ln w="9525" cap="flat" cmpd="sng" algn="ctr">
            <a:solidFill>
              <a:srgbClr val="6076B4">
                <a:shade val="95000"/>
                <a:satMod val="105000"/>
              </a:srgbClr>
            </a:solidFill>
            <a:prstDash val="dash"/>
          </a:ln>
          <a:effectLst/>
        </p:spPr>
      </p:cxnSp>
      <p:cxnSp>
        <p:nvCxnSpPr>
          <p:cNvPr id="85" name="Straight Connector 84"/>
          <p:cNvCxnSpPr/>
          <p:nvPr/>
        </p:nvCxnSpPr>
        <p:spPr>
          <a:xfrm flipH="1" flipV="1">
            <a:off x="4791196" y="1776863"/>
            <a:ext cx="562" cy="2290251"/>
          </a:xfrm>
          <a:prstGeom prst="line">
            <a:avLst/>
          </a:prstGeom>
          <a:noFill/>
          <a:ln w="9525" cap="flat" cmpd="sng" algn="ctr">
            <a:solidFill>
              <a:srgbClr val="6076B4">
                <a:shade val="95000"/>
                <a:satMod val="105000"/>
              </a:srgbClr>
            </a:solidFill>
            <a:prstDash val="dash"/>
          </a:ln>
          <a:effectLst/>
        </p:spPr>
      </p:cxnSp>
      <p:grpSp>
        <p:nvGrpSpPr>
          <p:cNvPr id="86" name="Group 120"/>
          <p:cNvGrpSpPr>
            <a:grpSpLocks/>
          </p:cNvGrpSpPr>
          <p:nvPr/>
        </p:nvGrpSpPr>
        <p:grpSpPr bwMode="auto">
          <a:xfrm>
            <a:off x="1887968" y="1830907"/>
            <a:ext cx="2255933" cy="698725"/>
            <a:chOff x="670480" y="1566504"/>
            <a:chExt cx="2256298" cy="699084"/>
          </a:xfrm>
        </p:grpSpPr>
        <p:sp>
          <p:nvSpPr>
            <p:cNvPr id="87" name="Cube 86"/>
            <p:cNvSpPr/>
            <p:nvPr/>
          </p:nvSpPr>
          <p:spPr bwMode="auto">
            <a:xfrm>
              <a:off x="670480" y="1827213"/>
              <a:ext cx="914548" cy="438375"/>
            </a:xfrm>
            <a:prstGeom prst="cube">
              <a:avLst>
                <a:gd name="adj" fmla="val 27108"/>
              </a:avLst>
            </a:prstGeom>
            <a:solidFill>
              <a:schemeClr val="accent1">
                <a:lumMod val="40000"/>
                <a:lumOff val="6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Times New Roman"/>
                  <a:ea typeface="宋体" charset="0"/>
                  <a:cs typeface="Times New Roman"/>
                </a:rPr>
                <a:t>240kb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88" name="Group 122"/>
            <p:cNvGrpSpPr>
              <a:grpSpLocks/>
            </p:cNvGrpSpPr>
            <p:nvPr/>
          </p:nvGrpSpPr>
          <p:grpSpPr bwMode="auto">
            <a:xfrm>
              <a:off x="798153" y="1566504"/>
              <a:ext cx="1661680" cy="262071"/>
              <a:chOff x="773769" y="2352407"/>
              <a:chExt cx="1661680" cy="262071"/>
            </a:xfrm>
          </p:grpSpPr>
          <p:cxnSp>
            <p:nvCxnSpPr>
              <p:cNvPr id="90" name="Straight Connector 89"/>
              <p:cNvCxnSpPr/>
              <p:nvPr/>
            </p:nvCxnSpPr>
            <p:spPr>
              <a:xfrm>
                <a:off x="2435449" y="2352407"/>
                <a:ext cx="0" cy="241424"/>
              </a:xfrm>
              <a:prstGeom prst="line">
                <a:avLst/>
              </a:prstGeom>
              <a:noFill/>
              <a:ln w="28575" cap="flat" cmpd="sng" algn="ctr">
                <a:solidFill>
                  <a:srgbClr val="FF0000"/>
                </a:solidFill>
                <a:prstDash val="solid"/>
              </a:ln>
              <a:effectLst/>
            </p:spPr>
          </p:cxnSp>
          <p:cxnSp>
            <p:nvCxnSpPr>
              <p:cNvPr id="91" name="Straight Connector 90"/>
              <p:cNvCxnSpPr/>
              <p:nvPr/>
            </p:nvCxnSpPr>
            <p:spPr>
              <a:xfrm flipV="1">
                <a:off x="775357" y="2471342"/>
                <a:ext cx="1660092" cy="1777"/>
              </a:xfrm>
              <a:prstGeom prst="line">
                <a:avLst/>
              </a:prstGeom>
              <a:noFill/>
              <a:ln w="28575" cap="flat" cmpd="sng" algn="ctr">
                <a:solidFill>
                  <a:srgbClr val="6076B4">
                    <a:shade val="95000"/>
                    <a:satMod val="105000"/>
                  </a:srgbClr>
                </a:solidFill>
                <a:prstDash val="solid"/>
              </a:ln>
              <a:effectLst/>
            </p:spPr>
          </p:cxnSp>
          <p:cxnSp>
            <p:nvCxnSpPr>
              <p:cNvPr id="92" name="Straight Connector 91"/>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89" name="TextBox 123"/>
            <p:cNvSpPr txBox="1">
              <a:spLocks noChangeArrowheads="1"/>
            </p:cNvSpPr>
            <p:nvPr/>
          </p:nvSpPr>
          <p:spPr bwMode="auto">
            <a:xfrm>
              <a:off x="2000421" y="1755859"/>
              <a:ext cx="926357"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93" name="Group 120"/>
          <p:cNvGrpSpPr>
            <a:grpSpLocks/>
          </p:cNvGrpSpPr>
          <p:nvPr/>
        </p:nvGrpSpPr>
        <p:grpSpPr bwMode="auto">
          <a:xfrm>
            <a:off x="4115325" y="3260142"/>
            <a:ext cx="2314577" cy="698725"/>
            <a:chOff x="670479" y="1566504"/>
            <a:chExt cx="2314955" cy="699084"/>
          </a:xfrm>
        </p:grpSpPr>
        <p:sp>
          <p:nvSpPr>
            <p:cNvPr id="94" name="Cube 93"/>
            <p:cNvSpPr/>
            <p:nvPr/>
          </p:nvSpPr>
          <p:spPr bwMode="auto">
            <a:xfrm>
              <a:off x="670479" y="1827213"/>
              <a:ext cx="838190" cy="438375"/>
            </a:xfrm>
            <a:prstGeom prst="cube">
              <a:avLst>
                <a:gd name="adj" fmla="val 27108"/>
              </a:avLst>
            </a:prstGeom>
            <a:solidFill>
              <a:schemeClr val="accent3">
                <a:lumMod val="40000"/>
                <a:lumOff val="60000"/>
              </a:schemeClr>
            </a:solidFill>
            <a:ln w="28575" cap="flat" cmpd="sng" algn="ctr">
              <a:solidFill>
                <a:srgbClr val="758085"/>
              </a:solidFill>
              <a:prstDash val="sysDash"/>
            </a:ln>
            <a:effec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Times New Roman"/>
                  <a:ea typeface="宋体" charset="0"/>
                  <a:cs typeface="Times New Roman"/>
                </a:rPr>
                <a:t>230kb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95" name="Group 122"/>
            <p:cNvGrpSpPr>
              <a:grpSpLocks/>
            </p:cNvGrpSpPr>
            <p:nvPr/>
          </p:nvGrpSpPr>
          <p:grpSpPr bwMode="auto">
            <a:xfrm>
              <a:off x="798153" y="1566504"/>
              <a:ext cx="1660735" cy="262071"/>
              <a:chOff x="773769" y="2352407"/>
              <a:chExt cx="1660735" cy="262071"/>
            </a:xfrm>
          </p:grpSpPr>
          <p:cxnSp>
            <p:nvCxnSpPr>
              <p:cNvPr id="97" name="Straight Connector 96"/>
              <p:cNvCxnSpPr/>
              <p:nvPr/>
            </p:nvCxnSpPr>
            <p:spPr>
              <a:xfrm>
                <a:off x="2434504" y="2352407"/>
                <a:ext cx="0" cy="241424"/>
              </a:xfrm>
              <a:prstGeom prst="line">
                <a:avLst/>
              </a:prstGeom>
              <a:noFill/>
              <a:ln w="28575" cap="flat" cmpd="sng" algn="ctr">
                <a:solidFill>
                  <a:srgbClr val="FF0000"/>
                </a:solidFill>
                <a:prstDash val="solid"/>
              </a:ln>
              <a:effectLst/>
            </p:spPr>
          </p:cxnSp>
          <p:cxnSp>
            <p:nvCxnSpPr>
              <p:cNvPr id="98" name="Straight Connector 97"/>
              <p:cNvCxnSpPr/>
              <p:nvPr/>
            </p:nvCxnSpPr>
            <p:spPr>
              <a:xfrm flipV="1">
                <a:off x="775357" y="2471342"/>
                <a:ext cx="1659147" cy="1777"/>
              </a:xfrm>
              <a:prstGeom prst="line">
                <a:avLst/>
              </a:prstGeom>
              <a:noFill/>
              <a:ln w="28575" cap="flat" cmpd="sng" algn="ctr">
                <a:solidFill>
                  <a:srgbClr val="6076B4">
                    <a:shade val="95000"/>
                    <a:satMod val="105000"/>
                  </a:srgbClr>
                </a:solidFill>
                <a:prstDash val="solid"/>
              </a:ln>
              <a:effectLst/>
            </p:spPr>
          </p:cxnSp>
          <p:cxnSp>
            <p:nvCxnSpPr>
              <p:cNvPr id="99" name="Straight Connector 98"/>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96" name="TextBox 123"/>
            <p:cNvSpPr txBox="1">
              <a:spLocks noChangeArrowheads="1"/>
            </p:cNvSpPr>
            <p:nvPr/>
          </p:nvSpPr>
          <p:spPr bwMode="auto">
            <a:xfrm>
              <a:off x="2001213" y="1760699"/>
              <a:ext cx="984221"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00" name="Group 120"/>
          <p:cNvGrpSpPr>
            <a:grpSpLocks/>
          </p:cNvGrpSpPr>
          <p:nvPr/>
        </p:nvGrpSpPr>
        <p:grpSpPr bwMode="auto">
          <a:xfrm>
            <a:off x="3006662" y="2558625"/>
            <a:ext cx="2280240" cy="698725"/>
            <a:chOff x="670480" y="1566504"/>
            <a:chExt cx="2280594" cy="699084"/>
          </a:xfrm>
        </p:grpSpPr>
        <p:sp>
          <p:nvSpPr>
            <p:cNvPr id="101" name="Cube 100"/>
            <p:cNvSpPr/>
            <p:nvPr/>
          </p:nvSpPr>
          <p:spPr bwMode="auto">
            <a:xfrm>
              <a:off x="670480" y="1827213"/>
              <a:ext cx="1305899" cy="438375"/>
            </a:xfrm>
            <a:prstGeom prst="cube">
              <a:avLst>
                <a:gd name="adj" fmla="val 27108"/>
              </a:avLst>
            </a:prstGeom>
            <a:solidFill>
              <a:schemeClr val="accent2">
                <a:lumMod val="40000"/>
                <a:lumOff val="60000"/>
              </a:schemeClr>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Times New Roman"/>
                  <a:ea typeface="宋体" charset="0"/>
                  <a:cs typeface="Times New Roman"/>
                </a:rPr>
                <a:t>450kb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102" name="Group 122"/>
            <p:cNvGrpSpPr>
              <a:grpSpLocks/>
            </p:cNvGrpSpPr>
            <p:nvPr/>
          </p:nvGrpSpPr>
          <p:grpSpPr bwMode="auto">
            <a:xfrm>
              <a:off x="798153" y="1566504"/>
              <a:ext cx="1650338" cy="262071"/>
              <a:chOff x="773769" y="2352407"/>
              <a:chExt cx="1650338" cy="262071"/>
            </a:xfrm>
          </p:grpSpPr>
          <p:cxnSp>
            <p:nvCxnSpPr>
              <p:cNvPr id="104" name="Straight Connector 103"/>
              <p:cNvCxnSpPr/>
              <p:nvPr/>
            </p:nvCxnSpPr>
            <p:spPr>
              <a:xfrm>
                <a:off x="2424107" y="2352407"/>
                <a:ext cx="0" cy="241424"/>
              </a:xfrm>
              <a:prstGeom prst="line">
                <a:avLst/>
              </a:prstGeom>
              <a:noFill/>
              <a:ln w="28575" cap="flat" cmpd="sng" algn="ctr">
                <a:solidFill>
                  <a:srgbClr val="FF0000"/>
                </a:solidFill>
                <a:prstDash val="solid"/>
              </a:ln>
              <a:effectLst/>
            </p:spPr>
          </p:cxnSp>
          <p:cxnSp>
            <p:nvCxnSpPr>
              <p:cNvPr id="105" name="Straight Connector 104"/>
              <p:cNvCxnSpPr/>
              <p:nvPr/>
            </p:nvCxnSpPr>
            <p:spPr>
              <a:xfrm flipV="1">
                <a:off x="775357" y="2471342"/>
                <a:ext cx="1648750" cy="1777"/>
              </a:xfrm>
              <a:prstGeom prst="line">
                <a:avLst/>
              </a:prstGeom>
              <a:noFill/>
              <a:ln w="28575" cap="flat" cmpd="sng" algn="ctr">
                <a:solidFill>
                  <a:srgbClr val="6076B4">
                    <a:shade val="95000"/>
                    <a:satMod val="105000"/>
                  </a:srgbClr>
                </a:solidFill>
                <a:prstDash val="solid"/>
              </a:ln>
              <a:effectLst/>
            </p:spPr>
          </p:cxnSp>
          <p:cxnSp>
            <p:nvCxnSpPr>
              <p:cNvPr id="106" name="Straight Connector 105"/>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03" name="TextBox 123"/>
            <p:cNvSpPr txBox="1">
              <a:spLocks noChangeArrowheads="1"/>
            </p:cNvSpPr>
            <p:nvPr/>
          </p:nvSpPr>
          <p:spPr bwMode="auto">
            <a:xfrm>
              <a:off x="2020260" y="1759767"/>
              <a:ext cx="930814"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07" name="Group 120"/>
          <p:cNvGrpSpPr>
            <a:grpSpLocks/>
          </p:cNvGrpSpPr>
          <p:nvPr/>
        </p:nvGrpSpPr>
        <p:grpSpPr bwMode="auto">
          <a:xfrm>
            <a:off x="4668840" y="1829118"/>
            <a:ext cx="2675460" cy="700497"/>
            <a:chOff x="670481" y="1564726"/>
            <a:chExt cx="2675890" cy="700862"/>
          </a:xfrm>
        </p:grpSpPr>
        <p:sp>
          <p:nvSpPr>
            <p:cNvPr id="108" name="Cube 107"/>
            <p:cNvSpPr/>
            <p:nvPr/>
          </p:nvSpPr>
          <p:spPr bwMode="auto">
            <a:xfrm>
              <a:off x="670481" y="1827213"/>
              <a:ext cx="1644159" cy="438375"/>
            </a:xfrm>
            <a:prstGeom prst="cube">
              <a:avLst>
                <a:gd name="adj" fmla="val 27108"/>
              </a:avLst>
            </a:prstGeom>
            <a:solidFill>
              <a:srgbClr val="5DE6F9"/>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Times New Roman"/>
                  <a:ea typeface="宋体" charset="0"/>
                  <a:cs typeface="Times New Roman"/>
                </a:rPr>
                <a:t>720kb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109" name="Group 122"/>
            <p:cNvGrpSpPr>
              <a:grpSpLocks/>
            </p:cNvGrpSpPr>
            <p:nvPr/>
          </p:nvGrpSpPr>
          <p:grpSpPr bwMode="auto">
            <a:xfrm>
              <a:off x="798153" y="1564726"/>
              <a:ext cx="1662968" cy="263849"/>
              <a:chOff x="773769" y="2350629"/>
              <a:chExt cx="1662968" cy="263849"/>
            </a:xfrm>
          </p:grpSpPr>
          <p:cxnSp>
            <p:nvCxnSpPr>
              <p:cNvPr id="111" name="Straight Connector 110"/>
              <p:cNvCxnSpPr/>
              <p:nvPr/>
            </p:nvCxnSpPr>
            <p:spPr>
              <a:xfrm>
                <a:off x="2436737" y="2350629"/>
                <a:ext cx="0" cy="241424"/>
              </a:xfrm>
              <a:prstGeom prst="line">
                <a:avLst/>
              </a:prstGeom>
              <a:noFill/>
              <a:ln w="28575" cap="flat" cmpd="sng" algn="ctr">
                <a:solidFill>
                  <a:srgbClr val="FF0000"/>
                </a:solidFill>
                <a:prstDash val="solid"/>
              </a:ln>
              <a:effectLst/>
            </p:spPr>
          </p:cxnSp>
          <p:cxnSp>
            <p:nvCxnSpPr>
              <p:cNvPr id="112" name="Straight Connector 111"/>
              <p:cNvCxnSpPr/>
              <p:nvPr/>
            </p:nvCxnSpPr>
            <p:spPr>
              <a:xfrm flipV="1">
                <a:off x="775357" y="2471342"/>
                <a:ext cx="1661379" cy="1777"/>
              </a:xfrm>
              <a:prstGeom prst="line">
                <a:avLst/>
              </a:prstGeom>
              <a:noFill/>
              <a:ln w="28575" cap="flat" cmpd="sng" algn="ctr">
                <a:solidFill>
                  <a:srgbClr val="6076B4">
                    <a:shade val="95000"/>
                    <a:satMod val="105000"/>
                  </a:srgbClr>
                </a:solidFill>
                <a:prstDash val="solid"/>
              </a:ln>
              <a:effectLst/>
            </p:spPr>
          </p:cxnSp>
          <p:cxnSp>
            <p:nvCxnSpPr>
              <p:cNvPr id="113" name="Straight Connector 112"/>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10" name="TextBox 123"/>
            <p:cNvSpPr txBox="1">
              <a:spLocks noChangeArrowheads="1"/>
            </p:cNvSpPr>
            <p:nvPr/>
          </p:nvSpPr>
          <p:spPr bwMode="auto">
            <a:xfrm>
              <a:off x="2371823" y="1751608"/>
              <a:ext cx="974548" cy="277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pic>
        <p:nvPicPr>
          <p:cNvPr id="114" name="Picture 113" descr="battery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1371" y="4397630"/>
            <a:ext cx="467530" cy="467530"/>
          </a:xfrm>
          <a:prstGeom prst="rect">
            <a:avLst/>
          </a:prstGeom>
        </p:spPr>
      </p:pic>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984028" y="4379346"/>
            <a:ext cx="550323" cy="548640"/>
          </a:xfrm>
          <a:prstGeom prst="rect">
            <a:avLst/>
          </a:prstGeom>
        </p:spPr>
      </p:pic>
      <p:pic>
        <p:nvPicPr>
          <p:cNvPr id="116" name="Picture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078312" y="4395372"/>
            <a:ext cx="550323" cy="548640"/>
          </a:xfrm>
          <a:prstGeom prst="rect">
            <a:avLst/>
          </a:prstGeom>
        </p:spPr>
      </p:pic>
      <p:pic>
        <p:nvPicPr>
          <p:cNvPr id="117" name="Picture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410777" y="4379346"/>
            <a:ext cx="548183" cy="546506"/>
          </a:xfrm>
          <a:prstGeom prst="rect">
            <a:avLst/>
          </a:prstGeom>
        </p:spPr>
      </p:pic>
      <p:grpSp>
        <p:nvGrpSpPr>
          <p:cNvPr id="144" name="Group 143"/>
          <p:cNvGrpSpPr/>
          <p:nvPr/>
        </p:nvGrpSpPr>
        <p:grpSpPr>
          <a:xfrm>
            <a:off x="1853224" y="4941919"/>
            <a:ext cx="5536579" cy="1697106"/>
            <a:chOff x="1853224" y="4941919"/>
            <a:chExt cx="5536579" cy="1697106"/>
          </a:xfrm>
        </p:grpSpPr>
        <p:cxnSp>
          <p:nvCxnSpPr>
            <p:cNvPr id="118" name="Straight Arrow Connector 117"/>
            <p:cNvCxnSpPr/>
            <p:nvPr/>
          </p:nvCxnSpPr>
          <p:spPr bwMode="auto">
            <a:xfrm flipV="1">
              <a:off x="2015249" y="4941919"/>
              <a:ext cx="0" cy="1280160"/>
            </a:xfrm>
            <a:prstGeom prst="straightConnector1">
              <a:avLst/>
            </a:prstGeom>
            <a:noFill/>
            <a:ln w="28575" cap="flat" cmpd="sng" algn="ctr">
              <a:solidFill>
                <a:srgbClr val="6076B4">
                  <a:shade val="95000"/>
                  <a:satMod val="105000"/>
                </a:srgbClr>
              </a:solidFill>
              <a:prstDash val="solid"/>
              <a:tailEnd type="arrow"/>
            </a:ln>
            <a:effectLst/>
          </p:spPr>
        </p:cxnSp>
        <p:grpSp>
          <p:nvGrpSpPr>
            <p:cNvPr id="119" name="Group 118"/>
            <p:cNvGrpSpPr/>
            <p:nvPr/>
          </p:nvGrpSpPr>
          <p:grpSpPr>
            <a:xfrm>
              <a:off x="1853224" y="6167622"/>
              <a:ext cx="5536579" cy="471403"/>
              <a:chOff x="711543" y="5688097"/>
              <a:chExt cx="5536579" cy="471403"/>
            </a:xfrm>
          </p:grpSpPr>
          <p:cxnSp>
            <p:nvCxnSpPr>
              <p:cNvPr id="120" name="Straight Arrow Connector 119"/>
              <p:cNvCxnSpPr/>
              <p:nvPr/>
            </p:nvCxnSpPr>
            <p:spPr bwMode="auto">
              <a:xfrm>
                <a:off x="855662" y="5753101"/>
                <a:ext cx="4884681" cy="0"/>
              </a:xfrm>
              <a:prstGeom prst="straightConnector1">
                <a:avLst/>
              </a:prstGeom>
              <a:noFill/>
              <a:ln w="28575" cap="flat" cmpd="sng" algn="ctr">
                <a:solidFill>
                  <a:srgbClr val="6076B4">
                    <a:shade val="95000"/>
                    <a:satMod val="105000"/>
                  </a:srgbClr>
                </a:solidFill>
                <a:prstDash val="solid"/>
                <a:tailEnd type="arrow"/>
              </a:ln>
              <a:effectLst/>
            </p:spPr>
          </p:cxnSp>
          <p:sp>
            <p:nvSpPr>
              <p:cNvPr id="121" name="TextBox 33"/>
              <p:cNvSpPr txBox="1">
                <a:spLocks noChangeArrowheads="1"/>
              </p:cNvSpPr>
              <p:nvPr/>
            </p:nvSpPr>
            <p:spPr bwMode="auto">
              <a:xfrm>
                <a:off x="5545726" y="5764440"/>
                <a:ext cx="7023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t</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s</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endParaRPr kumimoji="0" lang="en-US" altLang="zh-CN" sz="1800" b="0" i="1"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22" name="TextBox 34"/>
              <p:cNvSpPr txBox="1">
                <a:spLocks noChangeArrowheads="1"/>
              </p:cNvSpPr>
              <p:nvPr/>
            </p:nvSpPr>
            <p:spPr bwMode="auto">
              <a:xfrm>
                <a:off x="711543"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0</a:t>
                </a:r>
              </a:p>
            </p:txBody>
          </p:sp>
          <p:cxnSp>
            <p:nvCxnSpPr>
              <p:cNvPr id="123" name="Straight Connector 122"/>
              <p:cNvCxnSpPr/>
              <p:nvPr/>
            </p:nvCxnSpPr>
            <p:spPr bwMode="auto">
              <a:xfrm>
                <a:off x="869950" y="5688097"/>
                <a:ext cx="1" cy="150209"/>
              </a:xfrm>
              <a:prstGeom prst="line">
                <a:avLst/>
              </a:prstGeom>
              <a:noFill/>
              <a:ln w="28575" cap="flat" cmpd="sng" algn="ctr">
                <a:solidFill>
                  <a:srgbClr val="6076B4"/>
                </a:solidFill>
                <a:prstDash val="solid"/>
              </a:ln>
              <a:effectLst/>
            </p:spPr>
          </p:cxnSp>
          <p:cxnSp>
            <p:nvCxnSpPr>
              <p:cNvPr id="124" name="Straight Connector 123"/>
              <p:cNvCxnSpPr/>
              <p:nvPr/>
            </p:nvCxnSpPr>
            <p:spPr bwMode="auto">
              <a:xfrm>
                <a:off x="4204420" y="5700797"/>
                <a:ext cx="1" cy="150209"/>
              </a:xfrm>
              <a:prstGeom prst="line">
                <a:avLst/>
              </a:prstGeom>
              <a:noFill/>
              <a:ln w="28575" cap="flat" cmpd="sng" algn="ctr">
                <a:solidFill>
                  <a:srgbClr val="6076B4"/>
                </a:solidFill>
                <a:prstDash val="solid"/>
              </a:ln>
              <a:effectLst/>
            </p:spPr>
          </p:cxnSp>
          <p:cxnSp>
            <p:nvCxnSpPr>
              <p:cNvPr id="125" name="Straight Connector 124"/>
              <p:cNvCxnSpPr/>
              <p:nvPr/>
            </p:nvCxnSpPr>
            <p:spPr bwMode="auto">
              <a:xfrm>
                <a:off x="2537185" y="5700797"/>
                <a:ext cx="1" cy="150209"/>
              </a:xfrm>
              <a:prstGeom prst="line">
                <a:avLst/>
              </a:prstGeom>
              <a:noFill/>
              <a:ln w="28575" cap="flat" cmpd="sng" algn="ctr">
                <a:solidFill>
                  <a:srgbClr val="6076B4"/>
                </a:solidFill>
                <a:prstDash val="solid"/>
              </a:ln>
              <a:effectLst/>
            </p:spPr>
          </p:cxnSp>
          <p:cxnSp>
            <p:nvCxnSpPr>
              <p:cNvPr id="126" name="Straight Connector 125"/>
              <p:cNvCxnSpPr/>
              <p:nvPr/>
            </p:nvCxnSpPr>
            <p:spPr bwMode="auto">
              <a:xfrm>
                <a:off x="3092930" y="5700797"/>
                <a:ext cx="1" cy="150209"/>
              </a:xfrm>
              <a:prstGeom prst="line">
                <a:avLst/>
              </a:prstGeom>
              <a:noFill/>
              <a:ln w="28575" cap="flat" cmpd="sng" algn="ctr">
                <a:solidFill>
                  <a:srgbClr val="6076B4"/>
                </a:solidFill>
                <a:prstDash val="solid"/>
              </a:ln>
              <a:effectLst/>
            </p:spPr>
          </p:cxnSp>
          <p:cxnSp>
            <p:nvCxnSpPr>
              <p:cNvPr id="127" name="Straight Connector 126"/>
              <p:cNvCxnSpPr/>
              <p:nvPr/>
            </p:nvCxnSpPr>
            <p:spPr bwMode="auto">
              <a:xfrm>
                <a:off x="3648675" y="5700797"/>
                <a:ext cx="1" cy="150209"/>
              </a:xfrm>
              <a:prstGeom prst="line">
                <a:avLst/>
              </a:prstGeom>
              <a:noFill/>
              <a:ln w="28575" cap="flat" cmpd="sng" algn="ctr">
                <a:solidFill>
                  <a:srgbClr val="6076B4"/>
                </a:solidFill>
                <a:prstDash val="solid"/>
              </a:ln>
              <a:effectLst/>
            </p:spPr>
          </p:cxnSp>
          <p:cxnSp>
            <p:nvCxnSpPr>
              <p:cNvPr id="128" name="Straight Connector 127"/>
              <p:cNvCxnSpPr/>
              <p:nvPr/>
            </p:nvCxnSpPr>
            <p:spPr bwMode="auto">
              <a:xfrm>
                <a:off x="1425695" y="5700797"/>
                <a:ext cx="1" cy="150209"/>
              </a:xfrm>
              <a:prstGeom prst="line">
                <a:avLst/>
              </a:prstGeom>
              <a:noFill/>
              <a:ln w="28575" cap="flat" cmpd="sng" algn="ctr">
                <a:solidFill>
                  <a:srgbClr val="6076B4"/>
                </a:solidFill>
                <a:prstDash val="solid"/>
              </a:ln>
              <a:effectLst/>
            </p:spPr>
          </p:cxnSp>
          <p:cxnSp>
            <p:nvCxnSpPr>
              <p:cNvPr id="129" name="Straight Connector 128"/>
              <p:cNvCxnSpPr/>
              <p:nvPr/>
            </p:nvCxnSpPr>
            <p:spPr bwMode="auto">
              <a:xfrm>
                <a:off x="1981440" y="5700797"/>
                <a:ext cx="1" cy="150209"/>
              </a:xfrm>
              <a:prstGeom prst="line">
                <a:avLst/>
              </a:prstGeom>
              <a:noFill/>
              <a:ln w="28575" cap="flat" cmpd="sng" algn="ctr">
                <a:solidFill>
                  <a:srgbClr val="6076B4"/>
                </a:solidFill>
                <a:prstDash val="solid"/>
              </a:ln>
              <a:effectLst/>
            </p:spPr>
          </p:cxnSp>
          <p:cxnSp>
            <p:nvCxnSpPr>
              <p:cNvPr id="130" name="Straight Connector 129"/>
              <p:cNvCxnSpPr/>
              <p:nvPr/>
            </p:nvCxnSpPr>
            <p:spPr bwMode="auto">
              <a:xfrm>
                <a:off x="4760165" y="5700797"/>
                <a:ext cx="1" cy="150209"/>
              </a:xfrm>
              <a:prstGeom prst="line">
                <a:avLst/>
              </a:prstGeom>
              <a:noFill/>
              <a:ln w="28575" cap="flat" cmpd="sng" algn="ctr">
                <a:solidFill>
                  <a:srgbClr val="6076B4"/>
                </a:solidFill>
                <a:prstDash val="solid"/>
              </a:ln>
              <a:effectLst/>
            </p:spPr>
          </p:cxnSp>
          <p:cxnSp>
            <p:nvCxnSpPr>
              <p:cNvPr id="131" name="Straight Connector 130"/>
              <p:cNvCxnSpPr/>
              <p:nvPr/>
            </p:nvCxnSpPr>
            <p:spPr bwMode="auto">
              <a:xfrm>
                <a:off x="5315910" y="5700797"/>
                <a:ext cx="1" cy="150209"/>
              </a:xfrm>
              <a:prstGeom prst="line">
                <a:avLst/>
              </a:prstGeom>
              <a:noFill/>
              <a:ln w="28575" cap="flat" cmpd="sng" algn="ctr">
                <a:solidFill>
                  <a:srgbClr val="6076B4"/>
                </a:solidFill>
                <a:prstDash val="solid"/>
              </a:ln>
              <a:effectLst/>
            </p:spPr>
          </p:cxnSp>
          <p:sp>
            <p:nvSpPr>
              <p:cNvPr id="132" name="TextBox 34"/>
              <p:cNvSpPr txBox="1">
                <a:spLocks noChangeArrowheads="1"/>
              </p:cNvSpPr>
              <p:nvPr/>
            </p:nvSpPr>
            <p:spPr bwMode="auto">
              <a:xfrm>
                <a:off x="1268782"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1</a:t>
                </a:r>
              </a:p>
            </p:txBody>
          </p:sp>
          <p:sp>
            <p:nvSpPr>
              <p:cNvPr id="133" name="TextBox 34"/>
              <p:cNvSpPr txBox="1">
                <a:spLocks noChangeArrowheads="1"/>
              </p:cNvSpPr>
              <p:nvPr/>
            </p:nvSpPr>
            <p:spPr bwMode="auto">
              <a:xfrm>
                <a:off x="1826021" y="5789932"/>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2</a:t>
                </a:r>
              </a:p>
            </p:txBody>
          </p:sp>
          <p:sp>
            <p:nvSpPr>
              <p:cNvPr id="134" name="TextBox 34"/>
              <p:cNvSpPr txBox="1">
                <a:spLocks noChangeArrowheads="1"/>
              </p:cNvSpPr>
              <p:nvPr/>
            </p:nvSpPr>
            <p:spPr bwMode="auto">
              <a:xfrm>
                <a:off x="2383260"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3</a:t>
                </a:r>
              </a:p>
            </p:txBody>
          </p:sp>
          <p:sp>
            <p:nvSpPr>
              <p:cNvPr id="135" name="TextBox 34"/>
              <p:cNvSpPr txBox="1">
                <a:spLocks noChangeArrowheads="1"/>
              </p:cNvSpPr>
              <p:nvPr/>
            </p:nvSpPr>
            <p:spPr bwMode="auto">
              <a:xfrm>
                <a:off x="2940499"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4</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6" name="TextBox 34"/>
              <p:cNvSpPr txBox="1">
                <a:spLocks noChangeArrowheads="1"/>
              </p:cNvSpPr>
              <p:nvPr/>
            </p:nvSpPr>
            <p:spPr bwMode="auto">
              <a:xfrm>
                <a:off x="3497738"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5</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7" name="TextBox 34"/>
              <p:cNvSpPr txBox="1">
                <a:spLocks noChangeArrowheads="1"/>
              </p:cNvSpPr>
              <p:nvPr/>
            </p:nvSpPr>
            <p:spPr bwMode="auto">
              <a:xfrm>
                <a:off x="4054977"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6</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8" name="TextBox 137"/>
              <p:cNvSpPr txBox="1">
                <a:spLocks noChangeArrowheads="1"/>
              </p:cNvSpPr>
              <p:nvPr/>
            </p:nvSpPr>
            <p:spPr bwMode="auto">
              <a:xfrm>
                <a:off x="4612216"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7</a:t>
                </a:r>
              </a:p>
            </p:txBody>
          </p:sp>
          <p:sp>
            <p:nvSpPr>
              <p:cNvPr id="139" name="TextBox 34"/>
              <p:cNvSpPr txBox="1">
                <a:spLocks noChangeArrowheads="1"/>
              </p:cNvSpPr>
              <p:nvPr/>
            </p:nvSpPr>
            <p:spPr bwMode="auto">
              <a:xfrm>
                <a:off x="5169455"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8</a:t>
                </a:r>
              </a:p>
            </p:txBody>
          </p:sp>
        </p:grpSp>
      </p:grpSp>
      <p:cxnSp>
        <p:nvCxnSpPr>
          <p:cNvPr id="145" name="Straight Connector 144"/>
          <p:cNvCxnSpPr/>
          <p:nvPr/>
        </p:nvCxnSpPr>
        <p:spPr bwMode="auto">
          <a:xfrm flipV="1">
            <a:off x="2560320" y="5181600"/>
            <a:ext cx="4690872" cy="1776"/>
          </a:xfrm>
          <a:prstGeom prst="line">
            <a:avLst/>
          </a:prstGeom>
          <a:noFill/>
          <a:ln w="28575" cap="flat" cmpd="sng" algn="ctr">
            <a:solidFill>
              <a:srgbClr val="6076B4">
                <a:shade val="95000"/>
                <a:satMod val="105000"/>
              </a:srgbClr>
            </a:solidFill>
            <a:prstDash val="solid"/>
          </a:ln>
          <a:effectLst/>
        </p:spPr>
      </p:cxnSp>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68059" y="4855968"/>
            <a:ext cx="310896" cy="310896"/>
          </a:xfrm>
          <a:prstGeom prst="rect">
            <a:avLst/>
          </a:prstGeom>
        </p:spPr>
      </p:pic>
      <p:pic>
        <p:nvPicPr>
          <p:cNvPr id="162" name="Picture 16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7846" y="4851346"/>
            <a:ext cx="310896" cy="310896"/>
          </a:xfrm>
          <a:prstGeom prst="rect">
            <a:avLst/>
          </a:prstGeom>
        </p:spPr>
      </p:pic>
      <p:sp>
        <p:nvSpPr>
          <p:cNvPr id="163" name="TextBox 162"/>
          <p:cNvSpPr txBox="1"/>
          <p:nvPr/>
        </p:nvSpPr>
        <p:spPr>
          <a:xfrm>
            <a:off x="1308100" y="5193268"/>
            <a:ext cx="11887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a:latin typeface="+mj-ea"/>
                <a:ea typeface="+mj-ea"/>
                <a:cs typeface="Hiragino Sans GB W3"/>
              </a:rPr>
              <a:t>高</a:t>
            </a:r>
            <a:r>
              <a:rPr lang="zh-CN" altLang="en-US" dirty="0" smtClean="0">
                <a:latin typeface="+mj-ea"/>
                <a:ea typeface="+mj-ea"/>
                <a:cs typeface="Hiragino Sans GB W3"/>
              </a:rPr>
              <a:t>速传输</a:t>
            </a:r>
            <a:endParaRPr lang="en-US" altLang="zh-CN" dirty="0" smtClean="0">
              <a:latin typeface="+mj-ea"/>
              <a:ea typeface="+mj-ea"/>
              <a:cs typeface="Hiragino Sans GB W3"/>
            </a:endParaRPr>
          </a:p>
        </p:txBody>
      </p:sp>
      <p:sp>
        <p:nvSpPr>
          <p:cNvPr id="164" name="TextBox 163"/>
          <p:cNvSpPr txBox="1"/>
          <p:nvPr/>
        </p:nvSpPr>
        <p:spPr>
          <a:xfrm>
            <a:off x="2342138" y="4481812"/>
            <a:ext cx="11887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电量耗尽</a:t>
            </a:r>
            <a:endParaRPr lang="en-US" altLang="zh-CN" dirty="0" smtClean="0">
              <a:latin typeface="+mj-ea"/>
              <a:ea typeface="+mj-ea"/>
              <a:cs typeface="Hiragino Sans GB W3"/>
            </a:endParaRPr>
          </a:p>
        </p:txBody>
      </p:sp>
      <p:sp>
        <p:nvSpPr>
          <p:cNvPr id="165" name="TextBox 164"/>
          <p:cNvSpPr txBox="1"/>
          <p:nvPr/>
        </p:nvSpPr>
        <p:spPr>
          <a:xfrm>
            <a:off x="3631942" y="4012944"/>
            <a:ext cx="11887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能量采集</a:t>
            </a:r>
            <a:endParaRPr lang="en-US" altLang="zh-CN" dirty="0" smtClean="0">
              <a:latin typeface="+mj-ea"/>
              <a:ea typeface="+mj-ea"/>
              <a:cs typeface="Hiragino Sans GB W3"/>
            </a:endParaRPr>
          </a:p>
        </p:txBody>
      </p:sp>
      <p:sp>
        <p:nvSpPr>
          <p:cNvPr id="150" name="TextBox 149"/>
          <p:cNvSpPr txBox="1"/>
          <p:nvPr/>
        </p:nvSpPr>
        <p:spPr>
          <a:xfrm>
            <a:off x="3955167" y="4457316"/>
            <a:ext cx="11887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电量耗尽</a:t>
            </a:r>
            <a:endParaRPr lang="en-US" altLang="zh-CN" dirty="0" smtClean="0">
              <a:latin typeface="+mj-ea"/>
              <a:ea typeface="+mj-ea"/>
              <a:cs typeface="Hiragino Sans GB W3"/>
            </a:endParaRPr>
          </a:p>
        </p:txBody>
      </p:sp>
      <p:sp>
        <p:nvSpPr>
          <p:cNvPr id="151" name="TextBox 150"/>
          <p:cNvSpPr txBox="1"/>
          <p:nvPr/>
        </p:nvSpPr>
        <p:spPr>
          <a:xfrm>
            <a:off x="5299383" y="4000884"/>
            <a:ext cx="118872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能量采集</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58072499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fad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64"/>
                                        </p:tgtEl>
                                        <p:attrNameLst>
                                          <p:attrName>style.visibility</p:attrName>
                                        </p:attrNameLst>
                                      </p:cBhvr>
                                      <p:to>
                                        <p:strVal val="visible"/>
                                      </p:to>
                                    </p:set>
                                  </p:childTnLst>
                                </p:cTn>
                              </p:par>
                              <p:par>
                                <p:cTn id="12" presetID="26" presetClass="emph" presetSubtype="0" repeatCount="indefinite" fill="hold" nodeType="withEffect">
                                  <p:stCondLst>
                                    <p:cond delay="0"/>
                                  </p:stCondLst>
                                  <p:endCondLst>
                                    <p:cond evt="onNext" delay="0">
                                      <p:tgtEl>
                                        <p:sldTgt/>
                                      </p:tgtEl>
                                    </p:cond>
                                  </p:endCondLst>
                                  <p:childTnLst>
                                    <p:animEffect transition="out" filter="fade">
                                      <p:cBhvr>
                                        <p:cTn id="13" dur="500" tmFilter="0, 0; .2, .5; .8, .5; 1, 0"/>
                                        <p:tgtEl>
                                          <p:spTgt spid="7"/>
                                        </p:tgtEl>
                                      </p:cBhvr>
                                    </p:animEffect>
                                    <p:animScale>
                                      <p:cBhvr>
                                        <p:cTn id="14" dur="250" autoRev="1" fill="hold"/>
                                        <p:tgtEl>
                                          <p:spTgt spid="7"/>
                                        </p:tgtEl>
                                      </p:cBhvr>
                                      <p:by x="105000" y="105000"/>
                                    </p:animScale>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5"/>
                                        </p:tgtEl>
                                        <p:attrNameLst>
                                          <p:attrName>style.visibility</p:attrName>
                                        </p:attrNameLst>
                                      </p:cBhvr>
                                      <p:to>
                                        <p:strVal val="visible"/>
                                      </p:to>
                                    </p:set>
                                  </p:childTnLst>
                                </p:cTn>
                              </p:par>
                              <p:par>
                                <p:cTn id="19" presetID="26" presetClass="emph" presetSubtype="0" repeatCount="indefinite" fill="hold" nodeType="withEffect">
                                  <p:stCondLst>
                                    <p:cond delay="0"/>
                                  </p:stCondLst>
                                  <p:endCondLst>
                                    <p:cond evt="onNext" delay="0">
                                      <p:tgtEl>
                                        <p:sldTgt/>
                                      </p:tgtEl>
                                    </p:cond>
                                  </p:endCondLst>
                                  <p:childTnLst>
                                    <p:animEffect transition="out" filter="fade">
                                      <p:cBhvr>
                                        <p:cTn id="20" dur="500" tmFilter="0, 0; .2, .5; .8, .5; 1, 0"/>
                                        <p:tgtEl>
                                          <p:spTgt spid="117"/>
                                        </p:tgtEl>
                                      </p:cBhvr>
                                    </p:animEffect>
                                    <p:animScale>
                                      <p:cBhvr>
                                        <p:cTn id="21" dur="250" autoRev="1" fill="hold"/>
                                        <p:tgtEl>
                                          <p:spTgt spid="117"/>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50"/>
                                        </p:tgtEl>
                                        <p:attrNameLst>
                                          <p:attrName>style.visibility</p:attrName>
                                        </p:attrNameLst>
                                      </p:cBhvr>
                                      <p:to>
                                        <p:strVal val="visible"/>
                                      </p:to>
                                    </p:set>
                                  </p:childTnLst>
                                </p:cTn>
                              </p:par>
                              <p:par>
                                <p:cTn id="26" presetID="26" presetClass="emph" presetSubtype="0" repeatCount="indefinite" fill="hold" nodeType="withEffect">
                                  <p:stCondLst>
                                    <p:cond delay="0"/>
                                  </p:stCondLst>
                                  <p:endCondLst>
                                    <p:cond evt="onNext" delay="0">
                                      <p:tgtEl>
                                        <p:sldTgt/>
                                      </p:tgtEl>
                                    </p:cond>
                                  </p:endCondLst>
                                  <p:childTnLst>
                                    <p:animEffect transition="out" filter="fade">
                                      <p:cBhvr>
                                        <p:cTn id="27" dur="500" tmFilter="0, 0; .2, .5; .8, .5; 1, 0"/>
                                        <p:tgtEl>
                                          <p:spTgt spid="162"/>
                                        </p:tgtEl>
                                      </p:cBhvr>
                                    </p:animEffect>
                                    <p:animScale>
                                      <p:cBhvr>
                                        <p:cTn id="28" dur="250" autoRev="1" fill="hold"/>
                                        <p:tgtEl>
                                          <p:spTgt spid="162"/>
                                        </p:tgtEl>
                                      </p:cBhvr>
                                      <p:by x="105000" y="105000"/>
                                    </p:animScale>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51"/>
                                        </p:tgtEl>
                                        <p:attrNameLst>
                                          <p:attrName>style.visibility</p:attrName>
                                        </p:attrNameLst>
                                      </p:cBhvr>
                                      <p:to>
                                        <p:strVal val="visible"/>
                                      </p:to>
                                    </p:set>
                                  </p:childTnLst>
                                </p:cTn>
                              </p:par>
                              <p:par>
                                <p:cTn id="33" presetID="26" presetClass="emph" presetSubtype="0" repeatCount="indefinite" fill="hold" nodeType="withEffect">
                                  <p:stCondLst>
                                    <p:cond delay="0"/>
                                  </p:stCondLst>
                                  <p:endCondLst>
                                    <p:cond evt="onNext" delay="0">
                                      <p:tgtEl>
                                        <p:sldTgt/>
                                      </p:tgtEl>
                                    </p:cond>
                                  </p:endCondLst>
                                  <p:childTnLst>
                                    <p:animEffect transition="out" filter="fade">
                                      <p:cBhvr>
                                        <p:cTn id="34" dur="500" tmFilter="0, 0; .2, .5; .8, .5; 1, 0"/>
                                        <p:tgtEl>
                                          <p:spTgt spid="116"/>
                                        </p:tgtEl>
                                      </p:cBhvr>
                                    </p:animEffect>
                                    <p:animScale>
                                      <p:cBhvr>
                                        <p:cTn id="35" dur="250" autoRev="1" fill="hold"/>
                                        <p:tgtEl>
                                          <p:spTgt spid="11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50" grpId="0" animBg="1"/>
      <p:bldP spid="15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zh-CN" altLang="en-US" dirty="0"/>
          </a:p>
        </p:txBody>
      </p:sp>
      <p:sp>
        <p:nvSpPr>
          <p:cNvPr id="3" name="Content Placeholder 2"/>
          <p:cNvSpPr>
            <a:spLocks noGrp="1"/>
          </p:cNvSpPr>
          <p:nvPr>
            <p:ph idx="1"/>
          </p:nvPr>
        </p:nvSpPr>
        <p:spPr/>
        <p:txBody>
          <a:bodyPr/>
          <a:lstStyle/>
          <a:p>
            <a:r>
              <a:rPr lang="zh-CN" altLang="en-US" dirty="0" smtClean="0"/>
              <a:t>设计速率调度满足报文延迟和能量供给约束</a:t>
            </a:r>
            <a:endParaRPr lang="en-US" altLang="zh-CN" dirty="0" smtClean="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31</a:t>
            </a:fld>
            <a:endParaRPr lang="zh-CN" altLang="en-US" dirty="0"/>
          </a:p>
        </p:txBody>
      </p:sp>
      <p:grpSp>
        <p:nvGrpSpPr>
          <p:cNvPr id="6" name="Group 5"/>
          <p:cNvGrpSpPr/>
          <p:nvPr/>
        </p:nvGrpSpPr>
        <p:grpSpPr>
          <a:xfrm>
            <a:off x="1772968" y="1776862"/>
            <a:ext cx="5313632" cy="4862163"/>
            <a:chOff x="1772968" y="1776862"/>
            <a:chExt cx="5313632" cy="4862163"/>
          </a:xfrm>
        </p:grpSpPr>
        <p:cxnSp>
          <p:nvCxnSpPr>
            <p:cNvPr id="60" name="Straight Connector 59"/>
            <p:cNvCxnSpPr/>
            <p:nvPr/>
          </p:nvCxnSpPr>
          <p:spPr>
            <a:xfrm flipH="1" flipV="1">
              <a:off x="6466411" y="1874520"/>
              <a:ext cx="511" cy="4389120"/>
            </a:xfrm>
            <a:prstGeom prst="line">
              <a:avLst/>
            </a:prstGeom>
            <a:noFill/>
            <a:ln w="9525" cap="flat" cmpd="sng" algn="ctr">
              <a:solidFill>
                <a:srgbClr val="6076B4">
                  <a:shade val="95000"/>
                  <a:satMod val="105000"/>
                </a:srgbClr>
              </a:solidFill>
              <a:prstDash val="dash"/>
            </a:ln>
            <a:effectLst/>
          </p:spPr>
        </p:cxnSp>
        <p:grpSp>
          <p:nvGrpSpPr>
            <p:cNvPr id="61" name="Group 60"/>
            <p:cNvGrpSpPr/>
            <p:nvPr/>
          </p:nvGrpSpPr>
          <p:grpSpPr>
            <a:xfrm>
              <a:off x="1856418" y="4006192"/>
              <a:ext cx="5230182" cy="471403"/>
              <a:chOff x="711543" y="5688097"/>
              <a:chExt cx="5230182" cy="471403"/>
            </a:xfrm>
          </p:grpSpPr>
          <p:cxnSp>
            <p:nvCxnSpPr>
              <p:cNvPr id="62" name="Straight Arrow Connector 61"/>
              <p:cNvCxnSpPr/>
              <p:nvPr/>
            </p:nvCxnSpPr>
            <p:spPr bwMode="auto">
              <a:xfrm>
                <a:off x="855662" y="5753101"/>
                <a:ext cx="4884681" cy="0"/>
              </a:xfrm>
              <a:prstGeom prst="straightConnector1">
                <a:avLst/>
              </a:prstGeom>
              <a:noFill/>
              <a:ln w="28575" cap="flat" cmpd="sng" algn="ctr">
                <a:solidFill>
                  <a:srgbClr val="6076B4">
                    <a:shade val="95000"/>
                    <a:satMod val="105000"/>
                  </a:srgbClr>
                </a:solidFill>
                <a:prstDash val="solid"/>
                <a:tailEnd type="arrow"/>
              </a:ln>
              <a:effectLst/>
            </p:spPr>
          </p:cxnSp>
          <p:sp>
            <p:nvSpPr>
              <p:cNvPr id="63" name="TextBox 33"/>
              <p:cNvSpPr txBox="1">
                <a:spLocks noChangeArrowheads="1"/>
              </p:cNvSpPr>
              <p:nvPr/>
            </p:nvSpPr>
            <p:spPr bwMode="auto">
              <a:xfrm>
                <a:off x="5332125" y="5764440"/>
                <a:ext cx="6096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t</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s</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endParaRPr kumimoji="0" lang="en-US" altLang="zh-CN" sz="1800" b="0" i="1"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64" name="TextBox 34"/>
              <p:cNvSpPr txBox="1">
                <a:spLocks noChangeArrowheads="1"/>
              </p:cNvSpPr>
              <p:nvPr/>
            </p:nvSpPr>
            <p:spPr bwMode="auto">
              <a:xfrm>
                <a:off x="711543"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0</a:t>
                </a:r>
              </a:p>
            </p:txBody>
          </p:sp>
          <p:cxnSp>
            <p:nvCxnSpPr>
              <p:cNvPr id="65" name="Straight Connector 64"/>
              <p:cNvCxnSpPr/>
              <p:nvPr/>
            </p:nvCxnSpPr>
            <p:spPr bwMode="auto">
              <a:xfrm>
                <a:off x="869950" y="5688097"/>
                <a:ext cx="1" cy="150209"/>
              </a:xfrm>
              <a:prstGeom prst="line">
                <a:avLst/>
              </a:prstGeom>
              <a:noFill/>
              <a:ln w="28575" cap="flat" cmpd="sng" algn="ctr">
                <a:solidFill>
                  <a:srgbClr val="6076B4"/>
                </a:solidFill>
                <a:prstDash val="solid"/>
              </a:ln>
              <a:effectLst/>
            </p:spPr>
          </p:cxnSp>
          <p:cxnSp>
            <p:nvCxnSpPr>
              <p:cNvPr id="66" name="Straight Connector 65"/>
              <p:cNvCxnSpPr/>
              <p:nvPr/>
            </p:nvCxnSpPr>
            <p:spPr bwMode="auto">
              <a:xfrm>
                <a:off x="4204420" y="5700797"/>
                <a:ext cx="1" cy="150209"/>
              </a:xfrm>
              <a:prstGeom prst="line">
                <a:avLst/>
              </a:prstGeom>
              <a:noFill/>
              <a:ln w="28575" cap="flat" cmpd="sng" algn="ctr">
                <a:solidFill>
                  <a:srgbClr val="6076B4"/>
                </a:solidFill>
                <a:prstDash val="solid"/>
              </a:ln>
              <a:effectLst/>
            </p:spPr>
          </p:cxnSp>
          <p:cxnSp>
            <p:nvCxnSpPr>
              <p:cNvPr id="67" name="Straight Connector 66"/>
              <p:cNvCxnSpPr/>
              <p:nvPr/>
            </p:nvCxnSpPr>
            <p:spPr bwMode="auto">
              <a:xfrm>
                <a:off x="2537185" y="5700797"/>
                <a:ext cx="1" cy="150209"/>
              </a:xfrm>
              <a:prstGeom prst="line">
                <a:avLst/>
              </a:prstGeom>
              <a:noFill/>
              <a:ln w="28575" cap="flat" cmpd="sng" algn="ctr">
                <a:solidFill>
                  <a:srgbClr val="6076B4"/>
                </a:solidFill>
                <a:prstDash val="solid"/>
              </a:ln>
              <a:effectLst/>
            </p:spPr>
          </p:cxnSp>
          <p:cxnSp>
            <p:nvCxnSpPr>
              <p:cNvPr id="68" name="Straight Connector 67"/>
              <p:cNvCxnSpPr/>
              <p:nvPr/>
            </p:nvCxnSpPr>
            <p:spPr bwMode="auto">
              <a:xfrm>
                <a:off x="3092930" y="5700797"/>
                <a:ext cx="1" cy="150209"/>
              </a:xfrm>
              <a:prstGeom prst="line">
                <a:avLst/>
              </a:prstGeom>
              <a:noFill/>
              <a:ln w="28575" cap="flat" cmpd="sng" algn="ctr">
                <a:solidFill>
                  <a:srgbClr val="6076B4"/>
                </a:solidFill>
                <a:prstDash val="solid"/>
              </a:ln>
              <a:effectLst/>
            </p:spPr>
          </p:cxnSp>
          <p:cxnSp>
            <p:nvCxnSpPr>
              <p:cNvPr id="69" name="Straight Connector 68"/>
              <p:cNvCxnSpPr/>
              <p:nvPr/>
            </p:nvCxnSpPr>
            <p:spPr bwMode="auto">
              <a:xfrm>
                <a:off x="3648675" y="5700797"/>
                <a:ext cx="1" cy="150209"/>
              </a:xfrm>
              <a:prstGeom prst="line">
                <a:avLst/>
              </a:prstGeom>
              <a:noFill/>
              <a:ln w="28575" cap="flat" cmpd="sng" algn="ctr">
                <a:solidFill>
                  <a:srgbClr val="6076B4"/>
                </a:solidFill>
                <a:prstDash val="solid"/>
              </a:ln>
              <a:effectLst/>
            </p:spPr>
          </p:cxnSp>
          <p:cxnSp>
            <p:nvCxnSpPr>
              <p:cNvPr id="70" name="Straight Connector 69"/>
              <p:cNvCxnSpPr/>
              <p:nvPr/>
            </p:nvCxnSpPr>
            <p:spPr bwMode="auto">
              <a:xfrm>
                <a:off x="1425695" y="5700797"/>
                <a:ext cx="1" cy="150209"/>
              </a:xfrm>
              <a:prstGeom prst="line">
                <a:avLst/>
              </a:prstGeom>
              <a:noFill/>
              <a:ln w="28575" cap="flat" cmpd="sng" algn="ctr">
                <a:solidFill>
                  <a:srgbClr val="6076B4"/>
                </a:solidFill>
                <a:prstDash val="solid"/>
              </a:ln>
              <a:effectLst/>
            </p:spPr>
          </p:cxnSp>
          <p:cxnSp>
            <p:nvCxnSpPr>
              <p:cNvPr id="71" name="Straight Connector 70"/>
              <p:cNvCxnSpPr/>
              <p:nvPr/>
            </p:nvCxnSpPr>
            <p:spPr bwMode="auto">
              <a:xfrm>
                <a:off x="1981440" y="5700797"/>
                <a:ext cx="1" cy="150209"/>
              </a:xfrm>
              <a:prstGeom prst="line">
                <a:avLst/>
              </a:prstGeom>
              <a:noFill/>
              <a:ln w="28575" cap="flat" cmpd="sng" algn="ctr">
                <a:solidFill>
                  <a:srgbClr val="6076B4"/>
                </a:solidFill>
                <a:prstDash val="solid"/>
              </a:ln>
              <a:effectLst/>
            </p:spPr>
          </p:cxnSp>
          <p:cxnSp>
            <p:nvCxnSpPr>
              <p:cNvPr id="72" name="Straight Connector 71"/>
              <p:cNvCxnSpPr/>
              <p:nvPr/>
            </p:nvCxnSpPr>
            <p:spPr bwMode="auto">
              <a:xfrm>
                <a:off x="4760165" y="5700797"/>
                <a:ext cx="1" cy="150209"/>
              </a:xfrm>
              <a:prstGeom prst="line">
                <a:avLst/>
              </a:prstGeom>
              <a:noFill/>
              <a:ln w="28575" cap="flat" cmpd="sng" algn="ctr">
                <a:solidFill>
                  <a:srgbClr val="6076B4"/>
                </a:solidFill>
                <a:prstDash val="solid"/>
              </a:ln>
              <a:effectLst/>
            </p:spPr>
          </p:cxnSp>
          <p:cxnSp>
            <p:nvCxnSpPr>
              <p:cNvPr id="73" name="Straight Connector 72"/>
              <p:cNvCxnSpPr/>
              <p:nvPr/>
            </p:nvCxnSpPr>
            <p:spPr bwMode="auto">
              <a:xfrm>
                <a:off x="5315910" y="5700797"/>
                <a:ext cx="1" cy="150209"/>
              </a:xfrm>
              <a:prstGeom prst="line">
                <a:avLst/>
              </a:prstGeom>
              <a:noFill/>
              <a:ln w="28575" cap="flat" cmpd="sng" algn="ctr">
                <a:solidFill>
                  <a:srgbClr val="6076B4"/>
                </a:solidFill>
                <a:prstDash val="solid"/>
              </a:ln>
              <a:effectLst/>
            </p:spPr>
          </p:cxnSp>
          <p:sp>
            <p:nvSpPr>
              <p:cNvPr id="74" name="TextBox 34"/>
              <p:cNvSpPr txBox="1">
                <a:spLocks noChangeArrowheads="1"/>
              </p:cNvSpPr>
              <p:nvPr/>
            </p:nvSpPr>
            <p:spPr bwMode="auto">
              <a:xfrm>
                <a:off x="1268782"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1</a:t>
                </a:r>
              </a:p>
            </p:txBody>
          </p:sp>
          <p:sp>
            <p:nvSpPr>
              <p:cNvPr id="75" name="TextBox 34"/>
              <p:cNvSpPr txBox="1">
                <a:spLocks noChangeArrowheads="1"/>
              </p:cNvSpPr>
              <p:nvPr/>
            </p:nvSpPr>
            <p:spPr bwMode="auto">
              <a:xfrm>
                <a:off x="1826021" y="5789932"/>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2</a:t>
                </a:r>
              </a:p>
            </p:txBody>
          </p:sp>
          <p:sp>
            <p:nvSpPr>
              <p:cNvPr id="76" name="TextBox 34"/>
              <p:cNvSpPr txBox="1">
                <a:spLocks noChangeArrowheads="1"/>
              </p:cNvSpPr>
              <p:nvPr/>
            </p:nvSpPr>
            <p:spPr bwMode="auto">
              <a:xfrm>
                <a:off x="2383260"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3</a:t>
                </a:r>
              </a:p>
            </p:txBody>
          </p:sp>
          <p:sp>
            <p:nvSpPr>
              <p:cNvPr id="77" name="TextBox 34"/>
              <p:cNvSpPr txBox="1">
                <a:spLocks noChangeArrowheads="1"/>
              </p:cNvSpPr>
              <p:nvPr/>
            </p:nvSpPr>
            <p:spPr bwMode="auto">
              <a:xfrm>
                <a:off x="2940499"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4</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78" name="TextBox 34"/>
              <p:cNvSpPr txBox="1">
                <a:spLocks noChangeArrowheads="1"/>
              </p:cNvSpPr>
              <p:nvPr/>
            </p:nvSpPr>
            <p:spPr bwMode="auto">
              <a:xfrm>
                <a:off x="3497738"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5</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79" name="TextBox 34"/>
              <p:cNvSpPr txBox="1">
                <a:spLocks noChangeArrowheads="1"/>
              </p:cNvSpPr>
              <p:nvPr/>
            </p:nvSpPr>
            <p:spPr bwMode="auto">
              <a:xfrm>
                <a:off x="4054977"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6</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80" name="TextBox 79"/>
              <p:cNvSpPr txBox="1">
                <a:spLocks noChangeArrowheads="1"/>
              </p:cNvSpPr>
              <p:nvPr/>
            </p:nvSpPr>
            <p:spPr bwMode="auto">
              <a:xfrm>
                <a:off x="4612216"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7</a:t>
                </a:r>
              </a:p>
            </p:txBody>
          </p:sp>
          <p:sp>
            <p:nvSpPr>
              <p:cNvPr id="81" name="TextBox 34"/>
              <p:cNvSpPr txBox="1">
                <a:spLocks noChangeArrowheads="1"/>
              </p:cNvSpPr>
              <p:nvPr/>
            </p:nvSpPr>
            <p:spPr bwMode="auto">
              <a:xfrm>
                <a:off x="5169455"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8</a:t>
                </a:r>
              </a:p>
            </p:txBody>
          </p:sp>
        </p:grpSp>
        <p:cxnSp>
          <p:nvCxnSpPr>
            <p:cNvPr id="82" name="Straight Connector 81"/>
            <p:cNvCxnSpPr/>
            <p:nvPr/>
          </p:nvCxnSpPr>
          <p:spPr>
            <a:xfrm flipH="1" flipV="1">
              <a:off x="2014348" y="1776862"/>
              <a:ext cx="562" cy="2286000"/>
            </a:xfrm>
            <a:prstGeom prst="line">
              <a:avLst/>
            </a:prstGeom>
            <a:noFill/>
            <a:ln w="9525" cap="flat" cmpd="sng" algn="ctr">
              <a:solidFill>
                <a:srgbClr val="6076B4">
                  <a:shade val="95000"/>
                  <a:satMod val="105000"/>
                </a:srgbClr>
              </a:solidFill>
              <a:prstDash val="dash"/>
            </a:ln>
            <a:effectLst/>
          </p:spPr>
        </p:cxnSp>
        <p:cxnSp>
          <p:nvCxnSpPr>
            <p:cNvPr id="83" name="Straight Connector 82"/>
            <p:cNvCxnSpPr/>
            <p:nvPr/>
          </p:nvCxnSpPr>
          <p:spPr>
            <a:xfrm flipV="1">
              <a:off x="3126288" y="2485866"/>
              <a:ext cx="113" cy="1581249"/>
            </a:xfrm>
            <a:prstGeom prst="line">
              <a:avLst/>
            </a:prstGeom>
            <a:noFill/>
            <a:ln w="9525" cap="flat" cmpd="sng" algn="ctr">
              <a:solidFill>
                <a:srgbClr val="6076B4">
                  <a:shade val="95000"/>
                  <a:satMod val="105000"/>
                </a:srgbClr>
              </a:solidFill>
              <a:prstDash val="dash"/>
            </a:ln>
            <a:effectLst/>
          </p:spPr>
        </p:cxnSp>
        <p:cxnSp>
          <p:nvCxnSpPr>
            <p:cNvPr id="84" name="Straight Connector 83"/>
            <p:cNvCxnSpPr/>
            <p:nvPr/>
          </p:nvCxnSpPr>
          <p:spPr>
            <a:xfrm flipH="1" flipV="1">
              <a:off x="4237104" y="3143295"/>
              <a:ext cx="562" cy="923820"/>
            </a:xfrm>
            <a:prstGeom prst="line">
              <a:avLst/>
            </a:prstGeom>
            <a:noFill/>
            <a:ln w="9525" cap="flat" cmpd="sng" algn="ctr">
              <a:solidFill>
                <a:srgbClr val="6076B4">
                  <a:shade val="95000"/>
                  <a:satMod val="105000"/>
                </a:srgbClr>
              </a:solidFill>
              <a:prstDash val="dash"/>
            </a:ln>
            <a:effectLst/>
          </p:spPr>
        </p:cxnSp>
        <p:cxnSp>
          <p:nvCxnSpPr>
            <p:cNvPr id="85" name="Straight Connector 84"/>
            <p:cNvCxnSpPr/>
            <p:nvPr/>
          </p:nvCxnSpPr>
          <p:spPr>
            <a:xfrm flipH="1" flipV="1">
              <a:off x="4792793" y="1776863"/>
              <a:ext cx="562" cy="2290251"/>
            </a:xfrm>
            <a:prstGeom prst="line">
              <a:avLst/>
            </a:prstGeom>
            <a:noFill/>
            <a:ln w="9525" cap="flat" cmpd="sng" algn="ctr">
              <a:solidFill>
                <a:srgbClr val="6076B4">
                  <a:shade val="95000"/>
                  <a:satMod val="105000"/>
                </a:srgbClr>
              </a:solidFill>
              <a:prstDash val="dash"/>
            </a:ln>
            <a:effectLst/>
          </p:spPr>
        </p:cxnSp>
        <p:grpSp>
          <p:nvGrpSpPr>
            <p:cNvPr id="86" name="Group 120"/>
            <p:cNvGrpSpPr>
              <a:grpSpLocks/>
            </p:cNvGrpSpPr>
            <p:nvPr/>
          </p:nvGrpSpPr>
          <p:grpSpPr bwMode="auto">
            <a:xfrm>
              <a:off x="1889565" y="1830907"/>
              <a:ext cx="2255933" cy="698725"/>
              <a:chOff x="670480" y="1566504"/>
              <a:chExt cx="2256298" cy="699084"/>
            </a:xfrm>
          </p:grpSpPr>
          <p:sp>
            <p:nvSpPr>
              <p:cNvPr id="87" name="Cube 86"/>
              <p:cNvSpPr/>
              <p:nvPr/>
            </p:nvSpPr>
            <p:spPr bwMode="auto">
              <a:xfrm>
                <a:off x="670480" y="1827213"/>
                <a:ext cx="914548"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Times New Roman"/>
                    <a:ea typeface="宋体" charset="0"/>
                    <a:cs typeface="Times New Roman"/>
                  </a:rPr>
                  <a:t>240kb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88" name="Group 122"/>
              <p:cNvGrpSpPr>
                <a:grpSpLocks/>
              </p:cNvGrpSpPr>
              <p:nvPr/>
            </p:nvGrpSpPr>
            <p:grpSpPr bwMode="auto">
              <a:xfrm>
                <a:off x="798153" y="1566504"/>
                <a:ext cx="1661680" cy="262071"/>
                <a:chOff x="773769" y="2352407"/>
                <a:chExt cx="1661680" cy="262071"/>
              </a:xfrm>
            </p:grpSpPr>
            <p:cxnSp>
              <p:nvCxnSpPr>
                <p:cNvPr id="90" name="Straight Connector 89"/>
                <p:cNvCxnSpPr/>
                <p:nvPr/>
              </p:nvCxnSpPr>
              <p:spPr>
                <a:xfrm>
                  <a:off x="2435449" y="2352407"/>
                  <a:ext cx="0" cy="241424"/>
                </a:xfrm>
                <a:prstGeom prst="line">
                  <a:avLst/>
                </a:prstGeom>
                <a:noFill/>
                <a:ln w="28575" cap="flat" cmpd="sng" algn="ctr">
                  <a:solidFill>
                    <a:srgbClr val="FF0000"/>
                  </a:solidFill>
                  <a:prstDash val="solid"/>
                </a:ln>
                <a:effectLst/>
              </p:spPr>
            </p:cxnSp>
            <p:cxnSp>
              <p:nvCxnSpPr>
                <p:cNvPr id="91" name="Straight Connector 90"/>
                <p:cNvCxnSpPr/>
                <p:nvPr/>
              </p:nvCxnSpPr>
              <p:spPr>
                <a:xfrm flipV="1">
                  <a:off x="775357" y="2471342"/>
                  <a:ext cx="1660092" cy="1777"/>
                </a:xfrm>
                <a:prstGeom prst="line">
                  <a:avLst/>
                </a:prstGeom>
                <a:noFill/>
                <a:ln w="28575" cap="flat" cmpd="sng" algn="ctr">
                  <a:solidFill>
                    <a:srgbClr val="6076B4">
                      <a:shade val="95000"/>
                      <a:satMod val="105000"/>
                    </a:srgbClr>
                  </a:solidFill>
                  <a:prstDash val="solid"/>
                </a:ln>
                <a:effectLst/>
              </p:spPr>
            </p:cxnSp>
            <p:cxnSp>
              <p:nvCxnSpPr>
                <p:cNvPr id="92" name="Straight Connector 91"/>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89" name="TextBox 123"/>
              <p:cNvSpPr txBox="1">
                <a:spLocks noChangeArrowheads="1"/>
              </p:cNvSpPr>
              <p:nvPr/>
            </p:nvSpPr>
            <p:spPr bwMode="auto">
              <a:xfrm>
                <a:off x="2000421" y="1755859"/>
                <a:ext cx="926357"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93" name="Group 120"/>
            <p:cNvGrpSpPr>
              <a:grpSpLocks/>
            </p:cNvGrpSpPr>
            <p:nvPr/>
          </p:nvGrpSpPr>
          <p:grpSpPr bwMode="auto">
            <a:xfrm>
              <a:off x="4116922" y="3260142"/>
              <a:ext cx="2314577" cy="698725"/>
              <a:chOff x="670479" y="1566504"/>
              <a:chExt cx="2314955" cy="699084"/>
            </a:xfrm>
          </p:grpSpPr>
          <p:sp>
            <p:nvSpPr>
              <p:cNvPr id="94" name="Cube 93"/>
              <p:cNvSpPr/>
              <p:nvPr/>
            </p:nvSpPr>
            <p:spPr bwMode="auto">
              <a:xfrm>
                <a:off x="670479" y="1827213"/>
                <a:ext cx="838190" cy="438375"/>
              </a:xfrm>
              <a:prstGeom prst="cube">
                <a:avLst>
                  <a:gd name="adj" fmla="val 27108"/>
                </a:avLst>
              </a:prstGeom>
              <a:solidFill>
                <a:sysClr val="window" lastClr="FFFFFF"/>
              </a:solidFill>
              <a:ln w="28575" cap="flat" cmpd="sng" algn="ctr">
                <a:solidFill>
                  <a:srgbClr val="758085"/>
                </a:solidFill>
                <a:prstDash val="sysDash"/>
              </a:ln>
              <a:effectLst/>
            </p:spPr>
            <p:txBody>
              <a:bodyPr lIns="0" rIns="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dirty="0" smtClean="0">
                    <a:solidFill>
                      <a:srgbClr val="2F2B20"/>
                    </a:solidFill>
                    <a:latin typeface="Times New Roman"/>
                    <a:ea typeface="宋体" charset="0"/>
                    <a:cs typeface="Times New Roman"/>
                  </a:rPr>
                  <a:t>230kb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95" name="Group 122"/>
              <p:cNvGrpSpPr>
                <a:grpSpLocks/>
              </p:cNvGrpSpPr>
              <p:nvPr/>
            </p:nvGrpSpPr>
            <p:grpSpPr bwMode="auto">
              <a:xfrm>
                <a:off x="798153" y="1566504"/>
                <a:ext cx="1660735" cy="262071"/>
                <a:chOff x="773769" y="2352407"/>
                <a:chExt cx="1660735" cy="262071"/>
              </a:xfrm>
            </p:grpSpPr>
            <p:cxnSp>
              <p:nvCxnSpPr>
                <p:cNvPr id="97" name="Straight Connector 96"/>
                <p:cNvCxnSpPr/>
                <p:nvPr/>
              </p:nvCxnSpPr>
              <p:spPr>
                <a:xfrm>
                  <a:off x="2434504" y="2352407"/>
                  <a:ext cx="0" cy="241424"/>
                </a:xfrm>
                <a:prstGeom prst="line">
                  <a:avLst/>
                </a:prstGeom>
                <a:noFill/>
                <a:ln w="28575" cap="flat" cmpd="sng" algn="ctr">
                  <a:solidFill>
                    <a:srgbClr val="FF0000"/>
                  </a:solidFill>
                  <a:prstDash val="solid"/>
                </a:ln>
                <a:effectLst/>
              </p:spPr>
            </p:cxnSp>
            <p:cxnSp>
              <p:nvCxnSpPr>
                <p:cNvPr id="98" name="Straight Connector 97"/>
                <p:cNvCxnSpPr/>
                <p:nvPr/>
              </p:nvCxnSpPr>
              <p:spPr>
                <a:xfrm flipV="1">
                  <a:off x="775357" y="2471342"/>
                  <a:ext cx="1659147" cy="1777"/>
                </a:xfrm>
                <a:prstGeom prst="line">
                  <a:avLst/>
                </a:prstGeom>
                <a:noFill/>
                <a:ln w="28575" cap="flat" cmpd="sng" algn="ctr">
                  <a:solidFill>
                    <a:srgbClr val="6076B4">
                      <a:shade val="95000"/>
                      <a:satMod val="105000"/>
                    </a:srgbClr>
                  </a:solidFill>
                  <a:prstDash val="solid"/>
                </a:ln>
                <a:effectLst/>
              </p:spPr>
            </p:cxnSp>
            <p:cxnSp>
              <p:nvCxnSpPr>
                <p:cNvPr id="99" name="Straight Connector 98"/>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96" name="TextBox 123"/>
              <p:cNvSpPr txBox="1">
                <a:spLocks noChangeArrowheads="1"/>
              </p:cNvSpPr>
              <p:nvPr/>
            </p:nvSpPr>
            <p:spPr bwMode="auto">
              <a:xfrm>
                <a:off x="2001213" y="1760699"/>
                <a:ext cx="984221"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00" name="Group 120"/>
            <p:cNvGrpSpPr>
              <a:grpSpLocks/>
            </p:cNvGrpSpPr>
            <p:nvPr/>
          </p:nvGrpSpPr>
          <p:grpSpPr bwMode="auto">
            <a:xfrm>
              <a:off x="3008259" y="2558625"/>
              <a:ext cx="2280240" cy="698725"/>
              <a:chOff x="670480" y="1566504"/>
              <a:chExt cx="2280594" cy="699084"/>
            </a:xfrm>
          </p:grpSpPr>
          <p:sp>
            <p:nvSpPr>
              <p:cNvPr id="101" name="Cube 100"/>
              <p:cNvSpPr/>
              <p:nvPr/>
            </p:nvSpPr>
            <p:spPr bwMode="auto">
              <a:xfrm>
                <a:off x="670480" y="1827213"/>
                <a:ext cx="130589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Times New Roman"/>
                    <a:ea typeface="宋体" charset="0"/>
                    <a:cs typeface="Times New Roman"/>
                  </a:rPr>
                  <a:t>450kb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102" name="Group 122"/>
              <p:cNvGrpSpPr>
                <a:grpSpLocks/>
              </p:cNvGrpSpPr>
              <p:nvPr/>
            </p:nvGrpSpPr>
            <p:grpSpPr bwMode="auto">
              <a:xfrm>
                <a:off x="798153" y="1566504"/>
                <a:ext cx="1650338" cy="262071"/>
                <a:chOff x="773769" y="2352407"/>
                <a:chExt cx="1650338" cy="262071"/>
              </a:xfrm>
            </p:grpSpPr>
            <p:cxnSp>
              <p:nvCxnSpPr>
                <p:cNvPr id="104" name="Straight Connector 103"/>
                <p:cNvCxnSpPr/>
                <p:nvPr/>
              </p:nvCxnSpPr>
              <p:spPr>
                <a:xfrm>
                  <a:off x="2424107" y="2352407"/>
                  <a:ext cx="0" cy="241424"/>
                </a:xfrm>
                <a:prstGeom prst="line">
                  <a:avLst/>
                </a:prstGeom>
                <a:noFill/>
                <a:ln w="28575" cap="flat" cmpd="sng" algn="ctr">
                  <a:solidFill>
                    <a:srgbClr val="FF0000"/>
                  </a:solidFill>
                  <a:prstDash val="solid"/>
                </a:ln>
                <a:effectLst/>
              </p:spPr>
            </p:cxnSp>
            <p:cxnSp>
              <p:nvCxnSpPr>
                <p:cNvPr id="105" name="Straight Connector 104"/>
                <p:cNvCxnSpPr/>
                <p:nvPr/>
              </p:nvCxnSpPr>
              <p:spPr>
                <a:xfrm flipV="1">
                  <a:off x="775357" y="2471342"/>
                  <a:ext cx="1648750" cy="1777"/>
                </a:xfrm>
                <a:prstGeom prst="line">
                  <a:avLst/>
                </a:prstGeom>
                <a:noFill/>
                <a:ln w="28575" cap="flat" cmpd="sng" algn="ctr">
                  <a:solidFill>
                    <a:srgbClr val="6076B4">
                      <a:shade val="95000"/>
                      <a:satMod val="105000"/>
                    </a:srgbClr>
                  </a:solidFill>
                  <a:prstDash val="solid"/>
                </a:ln>
                <a:effectLst/>
              </p:spPr>
            </p:cxnSp>
            <p:cxnSp>
              <p:nvCxnSpPr>
                <p:cNvPr id="106" name="Straight Connector 105"/>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03" name="TextBox 123"/>
              <p:cNvSpPr txBox="1">
                <a:spLocks noChangeArrowheads="1"/>
              </p:cNvSpPr>
              <p:nvPr/>
            </p:nvSpPr>
            <p:spPr bwMode="auto">
              <a:xfrm>
                <a:off x="2020260" y="1759767"/>
                <a:ext cx="930814" cy="277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grpSp>
          <p:nvGrpSpPr>
            <p:cNvPr id="107" name="Group 120"/>
            <p:cNvGrpSpPr>
              <a:grpSpLocks/>
            </p:cNvGrpSpPr>
            <p:nvPr/>
          </p:nvGrpSpPr>
          <p:grpSpPr bwMode="auto">
            <a:xfrm>
              <a:off x="4670437" y="1829118"/>
              <a:ext cx="2263763" cy="740783"/>
              <a:chOff x="670481" y="1564726"/>
              <a:chExt cx="2264126" cy="741169"/>
            </a:xfrm>
          </p:grpSpPr>
          <p:sp>
            <p:nvSpPr>
              <p:cNvPr id="108" name="Cube 107"/>
              <p:cNvSpPr/>
              <p:nvPr/>
            </p:nvSpPr>
            <p:spPr bwMode="auto">
              <a:xfrm>
                <a:off x="670481" y="1827213"/>
                <a:ext cx="1644159" cy="438375"/>
              </a:xfrm>
              <a:prstGeom prst="cube">
                <a:avLst>
                  <a:gd name="adj" fmla="val 27108"/>
                </a:avLst>
              </a:prstGeom>
              <a:solidFill>
                <a:sysClr val="window" lastClr="FFFFFF"/>
              </a:solidFill>
              <a:ln w="28575" cap="flat" cmpd="sng" algn="ctr">
                <a:solidFill>
                  <a:srgbClr val="758085"/>
                </a:solidFill>
                <a:prstDash val="sysDash"/>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kern="0" noProof="0" dirty="0" smtClean="0">
                    <a:solidFill>
                      <a:srgbClr val="2F2B20"/>
                    </a:solidFill>
                    <a:latin typeface="Times New Roman"/>
                    <a:ea typeface="宋体" charset="0"/>
                    <a:cs typeface="Times New Roman"/>
                  </a:rPr>
                  <a:t>720kb</a:t>
                </a:r>
                <a:endParaRPr kumimoji="0" lang="zh-CN" altLang="en-US" sz="1800" b="0" i="0" u="none" strike="noStrike" kern="0" cap="none" spc="0" normalizeH="0" baseline="0" noProof="0" dirty="0">
                  <a:ln>
                    <a:noFill/>
                  </a:ln>
                  <a:solidFill>
                    <a:srgbClr val="2F2B20"/>
                  </a:solidFill>
                  <a:effectLst/>
                  <a:uLnTx/>
                  <a:uFillTx/>
                  <a:latin typeface="Times New Roman"/>
                  <a:ea typeface="宋体" charset="0"/>
                  <a:cs typeface="Times New Roman"/>
                </a:endParaRPr>
              </a:p>
            </p:txBody>
          </p:sp>
          <p:grpSp>
            <p:nvGrpSpPr>
              <p:cNvPr id="109" name="Group 122"/>
              <p:cNvGrpSpPr>
                <a:grpSpLocks/>
              </p:cNvGrpSpPr>
              <p:nvPr/>
            </p:nvGrpSpPr>
            <p:grpSpPr bwMode="auto">
              <a:xfrm>
                <a:off x="798153" y="1564726"/>
                <a:ext cx="1662968" cy="263849"/>
                <a:chOff x="773769" y="2350629"/>
                <a:chExt cx="1662968" cy="263849"/>
              </a:xfrm>
            </p:grpSpPr>
            <p:cxnSp>
              <p:nvCxnSpPr>
                <p:cNvPr id="111" name="Straight Connector 110"/>
                <p:cNvCxnSpPr/>
                <p:nvPr/>
              </p:nvCxnSpPr>
              <p:spPr>
                <a:xfrm>
                  <a:off x="2436737" y="2350629"/>
                  <a:ext cx="0" cy="241424"/>
                </a:xfrm>
                <a:prstGeom prst="line">
                  <a:avLst/>
                </a:prstGeom>
                <a:noFill/>
                <a:ln w="28575" cap="flat" cmpd="sng" algn="ctr">
                  <a:solidFill>
                    <a:srgbClr val="FF0000"/>
                  </a:solidFill>
                  <a:prstDash val="solid"/>
                </a:ln>
                <a:effectLst/>
              </p:spPr>
            </p:cxnSp>
            <p:cxnSp>
              <p:nvCxnSpPr>
                <p:cNvPr id="112" name="Straight Connector 111"/>
                <p:cNvCxnSpPr/>
                <p:nvPr/>
              </p:nvCxnSpPr>
              <p:spPr>
                <a:xfrm flipV="1">
                  <a:off x="775357" y="2471342"/>
                  <a:ext cx="1661379" cy="1777"/>
                </a:xfrm>
                <a:prstGeom prst="line">
                  <a:avLst/>
                </a:prstGeom>
                <a:noFill/>
                <a:ln w="28575" cap="flat" cmpd="sng" algn="ctr">
                  <a:solidFill>
                    <a:srgbClr val="6076B4">
                      <a:shade val="95000"/>
                      <a:satMod val="105000"/>
                    </a:srgbClr>
                  </a:solidFill>
                  <a:prstDash val="solid"/>
                </a:ln>
                <a:effectLst/>
              </p:spPr>
            </p:cxnSp>
            <p:cxnSp>
              <p:nvCxnSpPr>
                <p:cNvPr id="113" name="Straight Connector 112"/>
                <p:cNvCxnSpPr/>
                <p:nvPr/>
              </p:nvCxnSpPr>
              <p:spPr>
                <a:xfrm>
                  <a:off x="773769" y="2373054"/>
                  <a:ext cx="0" cy="241424"/>
                </a:xfrm>
                <a:prstGeom prst="line">
                  <a:avLst/>
                </a:prstGeom>
                <a:noFill/>
                <a:ln w="28575" cap="flat" cmpd="sng" algn="ctr">
                  <a:solidFill>
                    <a:srgbClr val="6076B4"/>
                  </a:solidFill>
                  <a:prstDash val="solid"/>
                </a:ln>
                <a:effectLst/>
              </p:spPr>
            </p:cxnSp>
          </p:grpSp>
          <p:sp>
            <p:nvSpPr>
              <p:cNvPr id="110" name="TextBox 123"/>
              <p:cNvSpPr txBox="1">
                <a:spLocks noChangeArrowheads="1"/>
              </p:cNvSpPr>
              <p:nvPr/>
            </p:nvSpPr>
            <p:spPr bwMode="auto">
              <a:xfrm>
                <a:off x="2371824" y="1751608"/>
                <a:ext cx="562783" cy="554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lvl="0">
                  <a:defRPr/>
                </a:pPr>
                <a:r>
                  <a:rPr lang="zh-CN" altLang="en-US" kern="0" dirty="0">
                    <a:solidFill>
                      <a:sysClr val="windowText" lastClr="000000"/>
                    </a:solidFill>
                    <a:ea typeface="宋体" charset="0"/>
                    <a:cs typeface="宋体" charset="0"/>
                  </a:rPr>
                  <a:t>截止时间</a:t>
                </a:r>
                <a:endParaRPr lang="zh-CN" altLang="en-US" i="1" kern="0" dirty="0">
                  <a:solidFill>
                    <a:sysClr val="windowText" lastClr="000000"/>
                  </a:solidFill>
                  <a:ea typeface="宋体" charset="0"/>
                  <a:cs typeface="宋体" charset="0"/>
                </a:endParaRPr>
              </a:p>
            </p:txBody>
          </p:sp>
        </p:grpSp>
        <p:pic>
          <p:nvPicPr>
            <p:cNvPr id="114" name="Picture 113" descr="battery2.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772968" y="4397630"/>
              <a:ext cx="467530" cy="467530"/>
            </a:xfrm>
            <a:prstGeom prst="rect">
              <a:avLst/>
            </a:prstGeom>
          </p:spPr>
        </p:pic>
        <p:pic>
          <p:nvPicPr>
            <p:cNvPr id="115" name="Picture 1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985625" y="4379346"/>
              <a:ext cx="550323" cy="548640"/>
            </a:xfrm>
            <a:prstGeom prst="rect">
              <a:avLst/>
            </a:prstGeom>
          </p:spPr>
        </p:pic>
        <p:pic>
          <p:nvPicPr>
            <p:cNvPr id="116" name="Picture 11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5079909" y="4395372"/>
              <a:ext cx="550323" cy="548640"/>
            </a:xfrm>
            <a:prstGeom prst="rect">
              <a:avLst/>
            </a:prstGeom>
          </p:spPr>
        </p:pic>
        <p:pic>
          <p:nvPicPr>
            <p:cNvPr id="117" name="Picture 11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rot="10800000">
              <a:off x="3412374" y="4379346"/>
              <a:ext cx="548183" cy="546506"/>
            </a:xfrm>
            <a:prstGeom prst="rect">
              <a:avLst/>
            </a:prstGeom>
          </p:spPr>
        </p:pic>
        <p:grpSp>
          <p:nvGrpSpPr>
            <p:cNvPr id="144" name="Group 143"/>
            <p:cNvGrpSpPr/>
            <p:nvPr/>
          </p:nvGrpSpPr>
          <p:grpSpPr>
            <a:xfrm>
              <a:off x="1854821" y="4941919"/>
              <a:ext cx="5155579" cy="1697106"/>
              <a:chOff x="1853224" y="4941919"/>
              <a:chExt cx="5155579" cy="1697106"/>
            </a:xfrm>
          </p:grpSpPr>
          <p:cxnSp>
            <p:nvCxnSpPr>
              <p:cNvPr id="118" name="Straight Arrow Connector 117"/>
              <p:cNvCxnSpPr/>
              <p:nvPr/>
            </p:nvCxnSpPr>
            <p:spPr bwMode="auto">
              <a:xfrm flipV="1">
                <a:off x="2015249" y="4941919"/>
                <a:ext cx="0" cy="1280160"/>
              </a:xfrm>
              <a:prstGeom prst="straightConnector1">
                <a:avLst/>
              </a:prstGeom>
              <a:noFill/>
              <a:ln w="28575" cap="flat" cmpd="sng" algn="ctr">
                <a:solidFill>
                  <a:srgbClr val="6076B4">
                    <a:shade val="95000"/>
                    <a:satMod val="105000"/>
                  </a:srgbClr>
                </a:solidFill>
                <a:prstDash val="solid"/>
                <a:tailEnd type="arrow"/>
              </a:ln>
              <a:effectLst/>
            </p:spPr>
          </p:cxnSp>
          <p:grpSp>
            <p:nvGrpSpPr>
              <p:cNvPr id="119" name="Group 118"/>
              <p:cNvGrpSpPr/>
              <p:nvPr/>
            </p:nvGrpSpPr>
            <p:grpSpPr>
              <a:xfrm>
                <a:off x="1853224" y="6167622"/>
                <a:ext cx="5155579" cy="471403"/>
                <a:chOff x="711543" y="5688097"/>
                <a:chExt cx="5155579" cy="471403"/>
              </a:xfrm>
            </p:grpSpPr>
            <p:cxnSp>
              <p:nvCxnSpPr>
                <p:cNvPr id="120" name="Straight Arrow Connector 119"/>
                <p:cNvCxnSpPr/>
                <p:nvPr/>
              </p:nvCxnSpPr>
              <p:spPr bwMode="auto">
                <a:xfrm>
                  <a:off x="855662" y="5753101"/>
                  <a:ext cx="4884681" cy="0"/>
                </a:xfrm>
                <a:prstGeom prst="straightConnector1">
                  <a:avLst/>
                </a:prstGeom>
                <a:noFill/>
                <a:ln w="28575" cap="flat" cmpd="sng" algn="ctr">
                  <a:solidFill>
                    <a:srgbClr val="6076B4">
                      <a:shade val="95000"/>
                      <a:satMod val="105000"/>
                    </a:srgbClr>
                  </a:solidFill>
                  <a:prstDash val="solid"/>
                  <a:tailEnd type="arrow"/>
                </a:ln>
                <a:effectLst/>
              </p:spPr>
            </p:cxnSp>
            <p:sp>
              <p:nvSpPr>
                <p:cNvPr id="121" name="TextBox 33"/>
                <p:cNvSpPr txBox="1">
                  <a:spLocks noChangeArrowheads="1"/>
                </p:cNvSpPr>
                <p:nvPr/>
              </p:nvSpPr>
              <p:spPr bwMode="auto">
                <a:xfrm>
                  <a:off x="5333722" y="5764440"/>
                  <a:ext cx="5334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t</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r>
                    <a:rPr kumimoji="0" lang="en-US" altLang="zh-CN" sz="1800" b="0" i="1"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s</a:t>
                  </a:r>
                  <a:r>
                    <a:rPr kumimoji="0" lang="en-US" altLang="zh-CN" sz="1800" b="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a:t>
                  </a:r>
                  <a:endParaRPr kumimoji="0" lang="en-US" altLang="zh-CN" sz="1800" b="0" i="1"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22" name="TextBox 34"/>
                <p:cNvSpPr txBox="1">
                  <a:spLocks noChangeArrowheads="1"/>
                </p:cNvSpPr>
                <p:nvPr/>
              </p:nvSpPr>
              <p:spPr bwMode="auto">
                <a:xfrm>
                  <a:off x="711543"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0</a:t>
                  </a:r>
                </a:p>
              </p:txBody>
            </p:sp>
            <p:cxnSp>
              <p:nvCxnSpPr>
                <p:cNvPr id="123" name="Straight Connector 122"/>
                <p:cNvCxnSpPr/>
                <p:nvPr/>
              </p:nvCxnSpPr>
              <p:spPr bwMode="auto">
                <a:xfrm>
                  <a:off x="869950" y="5688097"/>
                  <a:ext cx="1" cy="150209"/>
                </a:xfrm>
                <a:prstGeom prst="line">
                  <a:avLst/>
                </a:prstGeom>
                <a:noFill/>
                <a:ln w="28575" cap="flat" cmpd="sng" algn="ctr">
                  <a:solidFill>
                    <a:srgbClr val="6076B4"/>
                  </a:solidFill>
                  <a:prstDash val="solid"/>
                </a:ln>
                <a:effectLst/>
              </p:spPr>
            </p:cxnSp>
            <p:cxnSp>
              <p:nvCxnSpPr>
                <p:cNvPr id="124" name="Straight Connector 123"/>
                <p:cNvCxnSpPr/>
                <p:nvPr/>
              </p:nvCxnSpPr>
              <p:spPr bwMode="auto">
                <a:xfrm>
                  <a:off x="4204420" y="5700797"/>
                  <a:ext cx="1" cy="150209"/>
                </a:xfrm>
                <a:prstGeom prst="line">
                  <a:avLst/>
                </a:prstGeom>
                <a:noFill/>
                <a:ln w="28575" cap="flat" cmpd="sng" algn="ctr">
                  <a:solidFill>
                    <a:srgbClr val="6076B4"/>
                  </a:solidFill>
                  <a:prstDash val="solid"/>
                </a:ln>
                <a:effectLst/>
              </p:spPr>
            </p:cxnSp>
            <p:cxnSp>
              <p:nvCxnSpPr>
                <p:cNvPr id="125" name="Straight Connector 124"/>
                <p:cNvCxnSpPr/>
                <p:nvPr/>
              </p:nvCxnSpPr>
              <p:spPr bwMode="auto">
                <a:xfrm>
                  <a:off x="2537185" y="5700797"/>
                  <a:ext cx="1" cy="150209"/>
                </a:xfrm>
                <a:prstGeom prst="line">
                  <a:avLst/>
                </a:prstGeom>
                <a:noFill/>
                <a:ln w="28575" cap="flat" cmpd="sng" algn="ctr">
                  <a:solidFill>
                    <a:srgbClr val="6076B4"/>
                  </a:solidFill>
                  <a:prstDash val="solid"/>
                </a:ln>
                <a:effectLst/>
              </p:spPr>
            </p:cxnSp>
            <p:cxnSp>
              <p:nvCxnSpPr>
                <p:cNvPr id="126" name="Straight Connector 125"/>
                <p:cNvCxnSpPr/>
                <p:nvPr/>
              </p:nvCxnSpPr>
              <p:spPr bwMode="auto">
                <a:xfrm>
                  <a:off x="3092930" y="5700797"/>
                  <a:ext cx="1" cy="150209"/>
                </a:xfrm>
                <a:prstGeom prst="line">
                  <a:avLst/>
                </a:prstGeom>
                <a:noFill/>
                <a:ln w="28575" cap="flat" cmpd="sng" algn="ctr">
                  <a:solidFill>
                    <a:srgbClr val="6076B4"/>
                  </a:solidFill>
                  <a:prstDash val="solid"/>
                </a:ln>
                <a:effectLst/>
              </p:spPr>
            </p:cxnSp>
            <p:cxnSp>
              <p:nvCxnSpPr>
                <p:cNvPr id="127" name="Straight Connector 126"/>
                <p:cNvCxnSpPr/>
                <p:nvPr/>
              </p:nvCxnSpPr>
              <p:spPr bwMode="auto">
                <a:xfrm>
                  <a:off x="3648675" y="5700797"/>
                  <a:ext cx="1" cy="150209"/>
                </a:xfrm>
                <a:prstGeom prst="line">
                  <a:avLst/>
                </a:prstGeom>
                <a:noFill/>
                <a:ln w="28575" cap="flat" cmpd="sng" algn="ctr">
                  <a:solidFill>
                    <a:srgbClr val="6076B4"/>
                  </a:solidFill>
                  <a:prstDash val="solid"/>
                </a:ln>
                <a:effectLst/>
              </p:spPr>
            </p:cxnSp>
            <p:cxnSp>
              <p:nvCxnSpPr>
                <p:cNvPr id="128" name="Straight Connector 127"/>
                <p:cNvCxnSpPr/>
                <p:nvPr/>
              </p:nvCxnSpPr>
              <p:spPr bwMode="auto">
                <a:xfrm>
                  <a:off x="1425695" y="5700797"/>
                  <a:ext cx="1" cy="150209"/>
                </a:xfrm>
                <a:prstGeom prst="line">
                  <a:avLst/>
                </a:prstGeom>
                <a:noFill/>
                <a:ln w="28575" cap="flat" cmpd="sng" algn="ctr">
                  <a:solidFill>
                    <a:srgbClr val="6076B4"/>
                  </a:solidFill>
                  <a:prstDash val="solid"/>
                </a:ln>
                <a:effectLst/>
              </p:spPr>
            </p:cxnSp>
            <p:cxnSp>
              <p:nvCxnSpPr>
                <p:cNvPr id="129" name="Straight Connector 128"/>
                <p:cNvCxnSpPr/>
                <p:nvPr/>
              </p:nvCxnSpPr>
              <p:spPr bwMode="auto">
                <a:xfrm>
                  <a:off x="1981440" y="5700797"/>
                  <a:ext cx="1" cy="150209"/>
                </a:xfrm>
                <a:prstGeom prst="line">
                  <a:avLst/>
                </a:prstGeom>
                <a:noFill/>
                <a:ln w="28575" cap="flat" cmpd="sng" algn="ctr">
                  <a:solidFill>
                    <a:srgbClr val="6076B4"/>
                  </a:solidFill>
                  <a:prstDash val="solid"/>
                </a:ln>
                <a:effectLst/>
              </p:spPr>
            </p:cxnSp>
            <p:cxnSp>
              <p:nvCxnSpPr>
                <p:cNvPr id="130" name="Straight Connector 129"/>
                <p:cNvCxnSpPr/>
                <p:nvPr/>
              </p:nvCxnSpPr>
              <p:spPr bwMode="auto">
                <a:xfrm>
                  <a:off x="4760165" y="5700797"/>
                  <a:ext cx="1" cy="150209"/>
                </a:xfrm>
                <a:prstGeom prst="line">
                  <a:avLst/>
                </a:prstGeom>
                <a:noFill/>
                <a:ln w="28575" cap="flat" cmpd="sng" algn="ctr">
                  <a:solidFill>
                    <a:srgbClr val="6076B4"/>
                  </a:solidFill>
                  <a:prstDash val="solid"/>
                </a:ln>
                <a:effectLst/>
              </p:spPr>
            </p:cxnSp>
            <p:cxnSp>
              <p:nvCxnSpPr>
                <p:cNvPr id="131" name="Straight Connector 130"/>
                <p:cNvCxnSpPr/>
                <p:nvPr/>
              </p:nvCxnSpPr>
              <p:spPr bwMode="auto">
                <a:xfrm>
                  <a:off x="5315910" y="5700797"/>
                  <a:ext cx="1" cy="150209"/>
                </a:xfrm>
                <a:prstGeom prst="line">
                  <a:avLst/>
                </a:prstGeom>
                <a:noFill/>
                <a:ln w="28575" cap="flat" cmpd="sng" algn="ctr">
                  <a:solidFill>
                    <a:srgbClr val="6076B4"/>
                  </a:solidFill>
                  <a:prstDash val="solid"/>
                </a:ln>
                <a:effectLst/>
              </p:spPr>
            </p:cxnSp>
            <p:sp>
              <p:nvSpPr>
                <p:cNvPr id="132" name="TextBox 34"/>
                <p:cNvSpPr txBox="1">
                  <a:spLocks noChangeArrowheads="1"/>
                </p:cNvSpPr>
                <p:nvPr/>
              </p:nvSpPr>
              <p:spPr bwMode="auto">
                <a:xfrm>
                  <a:off x="1268782"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1</a:t>
                  </a:r>
                </a:p>
              </p:txBody>
            </p:sp>
            <p:sp>
              <p:nvSpPr>
                <p:cNvPr id="133" name="TextBox 34"/>
                <p:cNvSpPr txBox="1">
                  <a:spLocks noChangeArrowheads="1"/>
                </p:cNvSpPr>
                <p:nvPr/>
              </p:nvSpPr>
              <p:spPr bwMode="auto">
                <a:xfrm>
                  <a:off x="1826021" y="5789932"/>
                  <a:ext cx="22857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2</a:t>
                  </a:r>
                </a:p>
              </p:txBody>
            </p:sp>
            <p:sp>
              <p:nvSpPr>
                <p:cNvPr id="134" name="TextBox 34"/>
                <p:cNvSpPr txBox="1">
                  <a:spLocks noChangeArrowheads="1"/>
                </p:cNvSpPr>
                <p:nvPr/>
              </p:nvSpPr>
              <p:spPr bwMode="auto">
                <a:xfrm>
                  <a:off x="2383260"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3</a:t>
                  </a:r>
                </a:p>
              </p:txBody>
            </p:sp>
            <p:sp>
              <p:nvSpPr>
                <p:cNvPr id="135" name="TextBox 34"/>
                <p:cNvSpPr txBox="1">
                  <a:spLocks noChangeArrowheads="1"/>
                </p:cNvSpPr>
                <p:nvPr/>
              </p:nvSpPr>
              <p:spPr bwMode="auto">
                <a:xfrm>
                  <a:off x="2940499"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4</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6" name="TextBox 34"/>
                <p:cNvSpPr txBox="1">
                  <a:spLocks noChangeArrowheads="1"/>
                </p:cNvSpPr>
                <p:nvPr/>
              </p:nvSpPr>
              <p:spPr bwMode="auto">
                <a:xfrm>
                  <a:off x="3497738"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5</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7" name="TextBox 34"/>
                <p:cNvSpPr txBox="1">
                  <a:spLocks noChangeArrowheads="1"/>
                </p:cNvSpPr>
                <p:nvPr/>
              </p:nvSpPr>
              <p:spPr bwMode="auto">
                <a:xfrm>
                  <a:off x="4054977"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smtClean="0">
                      <a:ln>
                        <a:noFill/>
                      </a:ln>
                      <a:solidFill>
                        <a:sysClr val="windowText" lastClr="000000"/>
                      </a:solidFill>
                      <a:effectLst/>
                      <a:uLnTx/>
                      <a:uFillTx/>
                      <a:latin typeface="Times New Roman"/>
                      <a:ea typeface="宋体" charset="0"/>
                      <a:cs typeface="Times New Roman"/>
                    </a:rPr>
                    <a:t>6</a:t>
                  </a:r>
                  <a:endPar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endParaRPr>
                </a:p>
              </p:txBody>
            </p:sp>
            <p:sp>
              <p:nvSpPr>
                <p:cNvPr id="138" name="TextBox 137"/>
                <p:cNvSpPr txBox="1">
                  <a:spLocks noChangeArrowheads="1"/>
                </p:cNvSpPr>
                <p:nvPr/>
              </p:nvSpPr>
              <p:spPr bwMode="auto">
                <a:xfrm>
                  <a:off x="4612216"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7</a:t>
                  </a:r>
                </a:p>
              </p:txBody>
            </p:sp>
            <p:sp>
              <p:nvSpPr>
                <p:cNvPr id="139" name="TextBox 34"/>
                <p:cNvSpPr txBox="1">
                  <a:spLocks noChangeArrowheads="1"/>
                </p:cNvSpPr>
                <p:nvPr/>
              </p:nvSpPr>
              <p:spPr bwMode="auto">
                <a:xfrm>
                  <a:off x="5169455" y="5789697"/>
                  <a:ext cx="228574" cy="369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charset="0"/>
                      <a:ea typeface="ＭＳ Ｐゴシック" charset="0"/>
                    </a:defRPr>
                  </a:lvl1pPr>
                  <a:lvl2pPr marL="742950" indent="-285750">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fontAlgn="base">
                    <a:spcBef>
                      <a:spcPct val="0"/>
                    </a:spcBef>
                    <a:spcAft>
                      <a:spcPct val="0"/>
                    </a:spcAft>
                    <a:defRPr>
                      <a:solidFill>
                        <a:schemeClr val="tx1"/>
                      </a:solidFill>
                      <a:latin typeface="Calibri" charset="0"/>
                      <a:ea typeface="ＭＳ Ｐゴシック" charset="0"/>
                    </a:defRPr>
                  </a:lvl6pPr>
                  <a:lvl7pPr marL="2971800" indent="-228600" fontAlgn="base">
                    <a:spcBef>
                      <a:spcPct val="0"/>
                    </a:spcBef>
                    <a:spcAft>
                      <a:spcPct val="0"/>
                    </a:spcAft>
                    <a:defRPr>
                      <a:solidFill>
                        <a:schemeClr val="tx1"/>
                      </a:solidFill>
                      <a:latin typeface="Calibri" charset="0"/>
                      <a:ea typeface="ＭＳ Ｐゴシック" charset="0"/>
                    </a:defRPr>
                  </a:lvl7pPr>
                  <a:lvl8pPr marL="3429000" indent="-228600" fontAlgn="base">
                    <a:spcBef>
                      <a:spcPct val="0"/>
                    </a:spcBef>
                    <a:spcAft>
                      <a:spcPct val="0"/>
                    </a:spcAft>
                    <a:defRPr>
                      <a:solidFill>
                        <a:schemeClr val="tx1"/>
                      </a:solidFill>
                      <a:latin typeface="Calibri" charset="0"/>
                      <a:ea typeface="ＭＳ Ｐゴシック" charset="0"/>
                    </a:defRPr>
                  </a:lvl8pPr>
                  <a:lvl9pPr marL="3886200" indent="-228600" fontAlgn="base">
                    <a:spcBef>
                      <a:spcPct val="0"/>
                    </a:spcBef>
                    <a:spcAft>
                      <a:spcPct val="0"/>
                    </a:spcAft>
                    <a:defRPr>
                      <a:solidFill>
                        <a:schemeClr val="tx1"/>
                      </a:solidFill>
                      <a:latin typeface="Calibri" charset="0"/>
                      <a:ea typeface="ＭＳ Ｐゴシック" charset="0"/>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ysClr val="windowText" lastClr="000000"/>
                      </a:solidFill>
                      <a:effectLst/>
                      <a:uLnTx/>
                      <a:uFillTx/>
                      <a:latin typeface="Times New Roman"/>
                      <a:ea typeface="宋体" charset="0"/>
                      <a:cs typeface="Times New Roman"/>
                    </a:rPr>
                    <a:t>8</a:t>
                  </a:r>
                </a:p>
              </p:txBody>
            </p:sp>
          </p:grpSp>
        </p:grpSp>
        <p:sp>
          <p:nvSpPr>
            <p:cNvPr id="140" name="Freeform 139"/>
            <p:cNvSpPr/>
            <p:nvPr/>
          </p:nvSpPr>
          <p:spPr>
            <a:xfrm>
              <a:off x="2007221" y="5191225"/>
              <a:ext cx="4471376" cy="432011"/>
            </a:xfrm>
            <a:custGeom>
              <a:avLst/>
              <a:gdLst>
                <a:gd name="connsiteX0" fmla="*/ 0 w 5543077"/>
                <a:gd name="connsiteY0" fmla="*/ 7906 h 432011"/>
                <a:gd name="connsiteX1" fmla="*/ 415434 w 5543077"/>
                <a:gd name="connsiteY1" fmla="*/ 114738 h 432011"/>
                <a:gd name="connsiteX2" fmla="*/ 937694 w 5543077"/>
                <a:gd name="connsiteY2" fmla="*/ 7906 h 432011"/>
                <a:gd name="connsiteX3" fmla="*/ 1709215 w 5543077"/>
                <a:gd name="connsiteY3" fmla="*/ 375882 h 432011"/>
                <a:gd name="connsiteX4" fmla="*/ 2373909 w 5543077"/>
                <a:gd name="connsiteY4" fmla="*/ 411493 h 432011"/>
                <a:gd name="connsiteX5" fmla="*/ 2813082 w 5543077"/>
                <a:gd name="connsiteY5" fmla="*/ 185959 h 432011"/>
                <a:gd name="connsiteX6" fmla="*/ 3275994 w 5543077"/>
                <a:gd name="connsiteY6" fmla="*/ 364012 h 432011"/>
                <a:gd name="connsiteX7" fmla="*/ 3786385 w 5543077"/>
                <a:gd name="connsiteY7" fmla="*/ 257180 h 432011"/>
                <a:gd name="connsiteX8" fmla="*/ 4106863 w 5543077"/>
                <a:gd name="connsiteY8" fmla="*/ 55387 h 432011"/>
                <a:gd name="connsiteX9" fmla="*/ 4640992 w 5543077"/>
                <a:gd name="connsiteY9" fmla="*/ 43517 h 432011"/>
                <a:gd name="connsiteX10" fmla="*/ 4902122 w 5543077"/>
                <a:gd name="connsiteY10" fmla="*/ 221570 h 432011"/>
                <a:gd name="connsiteX11" fmla="*/ 5151382 w 5543077"/>
                <a:gd name="connsiteY11" fmla="*/ 292791 h 432011"/>
                <a:gd name="connsiteX12" fmla="*/ 5471860 w 5543077"/>
                <a:gd name="connsiteY12" fmla="*/ 185959 h 432011"/>
                <a:gd name="connsiteX13" fmla="*/ 5543077 w 5543077"/>
                <a:gd name="connsiteY13" fmla="*/ 197829 h 432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43077" h="432011">
                  <a:moveTo>
                    <a:pt x="0" y="7906"/>
                  </a:moveTo>
                  <a:cubicBezTo>
                    <a:pt x="129576" y="61322"/>
                    <a:pt x="259152" y="114738"/>
                    <a:pt x="415434" y="114738"/>
                  </a:cubicBezTo>
                  <a:cubicBezTo>
                    <a:pt x="571716" y="114738"/>
                    <a:pt x="722064" y="-35618"/>
                    <a:pt x="937694" y="7906"/>
                  </a:cubicBezTo>
                  <a:cubicBezTo>
                    <a:pt x="1153324" y="51430"/>
                    <a:pt x="1469846" y="308618"/>
                    <a:pt x="1709215" y="375882"/>
                  </a:cubicBezTo>
                  <a:cubicBezTo>
                    <a:pt x="1948584" y="443146"/>
                    <a:pt x="2189931" y="443147"/>
                    <a:pt x="2373909" y="411493"/>
                  </a:cubicBezTo>
                  <a:cubicBezTo>
                    <a:pt x="2557887" y="379839"/>
                    <a:pt x="2662735" y="193873"/>
                    <a:pt x="2813082" y="185959"/>
                  </a:cubicBezTo>
                  <a:cubicBezTo>
                    <a:pt x="2963430" y="178046"/>
                    <a:pt x="3113777" y="352142"/>
                    <a:pt x="3275994" y="364012"/>
                  </a:cubicBezTo>
                  <a:cubicBezTo>
                    <a:pt x="3438211" y="375882"/>
                    <a:pt x="3647907" y="308617"/>
                    <a:pt x="3786385" y="257180"/>
                  </a:cubicBezTo>
                  <a:cubicBezTo>
                    <a:pt x="3924863" y="205743"/>
                    <a:pt x="3964429" y="90998"/>
                    <a:pt x="4106863" y="55387"/>
                  </a:cubicBezTo>
                  <a:cubicBezTo>
                    <a:pt x="4249298" y="19777"/>
                    <a:pt x="4508449" y="15820"/>
                    <a:pt x="4640992" y="43517"/>
                  </a:cubicBezTo>
                  <a:cubicBezTo>
                    <a:pt x="4773535" y="71214"/>
                    <a:pt x="4817057" y="180024"/>
                    <a:pt x="4902122" y="221570"/>
                  </a:cubicBezTo>
                  <a:cubicBezTo>
                    <a:pt x="4987187" y="263116"/>
                    <a:pt x="5056426" y="298726"/>
                    <a:pt x="5151382" y="292791"/>
                  </a:cubicBezTo>
                  <a:cubicBezTo>
                    <a:pt x="5246338" y="286856"/>
                    <a:pt x="5406578" y="201786"/>
                    <a:pt x="5471860" y="185959"/>
                  </a:cubicBezTo>
                  <a:cubicBezTo>
                    <a:pt x="5537142" y="170132"/>
                    <a:pt x="5540109" y="183980"/>
                    <a:pt x="5543077" y="197829"/>
                  </a:cubicBez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141" name="Rectangle 140"/>
          <p:cNvSpPr/>
          <p:nvPr/>
        </p:nvSpPr>
        <p:spPr>
          <a:xfrm>
            <a:off x="4191000" y="5029200"/>
            <a:ext cx="724763"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zh-CN" altLang="en-US" sz="5400" b="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a:t>
            </a:r>
            <a:endParaRPr lang="en-US" altLang="zh-CN"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endParaRPr>
          </a:p>
        </p:txBody>
      </p:sp>
      <p:sp>
        <p:nvSpPr>
          <p:cNvPr id="145" name="Content Placeholder 2"/>
          <p:cNvSpPr txBox="1">
            <a:spLocks/>
          </p:cNvSpPr>
          <p:nvPr/>
        </p:nvSpPr>
        <p:spPr>
          <a:xfrm>
            <a:off x="5715000" y="2057400"/>
            <a:ext cx="3200400" cy="4267200"/>
          </a:xfrm>
          <a:prstGeom prst="rect">
            <a:avLst/>
          </a:prstGeom>
          <a:solidFill>
            <a:schemeClr val="bg1"/>
          </a:solid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smtClean="0">
                <a:solidFill>
                  <a:srgbClr val="FF0000"/>
                </a:solidFill>
              </a:rPr>
              <a:t>基本</a:t>
            </a:r>
            <a:r>
              <a:rPr lang="zh-TW" altLang="en-US" sz="2400" dirty="0" smtClean="0">
                <a:solidFill>
                  <a:srgbClr val="FF0000"/>
                </a:solidFill>
              </a:rPr>
              <a:t>思路：</a:t>
            </a:r>
          </a:p>
          <a:p>
            <a:r>
              <a:rPr lang="zh-TW" altLang="en-US" sz="2400" dirty="0" smtClean="0"/>
              <a:t>静态离线问题</a:t>
            </a:r>
          </a:p>
          <a:p>
            <a:pPr marL="971550" lvl="1" indent="-514350">
              <a:buFont typeface="+mj-lt"/>
              <a:buAutoNum type="arabicPeriod"/>
            </a:pPr>
            <a:r>
              <a:rPr lang="zh-TW" altLang="en-US" sz="2000" dirty="0" smtClean="0">
                <a:solidFill>
                  <a:srgbClr val="FF0000"/>
                </a:solidFill>
              </a:rPr>
              <a:t>动态电量足够</a:t>
            </a:r>
          </a:p>
          <a:p>
            <a:pPr lvl="2"/>
            <a:r>
              <a:rPr lang="zh-TW" altLang="en-US" sz="1800" dirty="0"/>
              <a:t>最小化能耗</a:t>
            </a:r>
          </a:p>
          <a:p>
            <a:pPr lvl="2"/>
            <a:r>
              <a:rPr lang="zh-TW" altLang="en-US" sz="1800" dirty="0" smtClean="0">
                <a:solidFill>
                  <a:srgbClr val="000000"/>
                </a:solidFill>
              </a:rPr>
              <a:t>提出截断方法</a:t>
            </a:r>
            <a:endParaRPr lang="en-US" altLang="zh-TW" sz="1800" dirty="0">
              <a:solidFill>
                <a:srgbClr val="000000"/>
              </a:solidFill>
            </a:endParaRPr>
          </a:p>
          <a:p>
            <a:pPr marL="971550" lvl="1" indent="-514350">
              <a:buFont typeface="+mj-lt"/>
              <a:buAutoNum type="arabicPeriod"/>
            </a:pPr>
            <a:r>
              <a:rPr lang="zh-TW" altLang="en-US" sz="2000" dirty="0" smtClean="0">
                <a:solidFill>
                  <a:srgbClr val="FF0000"/>
                </a:solidFill>
              </a:rPr>
              <a:t>动态电量不</a:t>
            </a:r>
            <a:r>
              <a:rPr lang="zh-CN" altLang="en-US" sz="2000" dirty="0" smtClean="0">
                <a:solidFill>
                  <a:srgbClr val="FF0000"/>
                </a:solidFill>
              </a:rPr>
              <a:t>足</a:t>
            </a:r>
            <a:endParaRPr lang="zh-TW" altLang="en-US" sz="2000" dirty="0" smtClean="0">
              <a:solidFill>
                <a:srgbClr val="FF0000"/>
              </a:solidFill>
            </a:endParaRPr>
          </a:p>
          <a:p>
            <a:pPr lvl="2"/>
            <a:r>
              <a:rPr lang="zh-TW" altLang="en-US" sz="1800" dirty="0"/>
              <a:t>最大化数据量</a:t>
            </a:r>
          </a:p>
          <a:p>
            <a:pPr lvl="2"/>
            <a:r>
              <a:rPr lang="zh-TW" altLang="en-US" sz="1800" dirty="0" smtClean="0">
                <a:solidFill>
                  <a:srgbClr val="000000"/>
                </a:solidFill>
              </a:rPr>
              <a:t>用凸优化求解</a:t>
            </a:r>
            <a:endParaRPr lang="en-US" altLang="zh-TW" sz="1800" dirty="0" smtClean="0">
              <a:solidFill>
                <a:srgbClr val="000000"/>
              </a:solidFill>
            </a:endParaRPr>
          </a:p>
          <a:p>
            <a:r>
              <a:rPr lang="zh-TW" altLang="en-US" sz="2400" dirty="0" smtClean="0"/>
              <a:t>动态联机问题</a:t>
            </a:r>
          </a:p>
          <a:p>
            <a:pPr lvl="1"/>
            <a:r>
              <a:rPr lang="zh-CN" altLang="en-US" sz="2000" dirty="0"/>
              <a:t>设计</a:t>
            </a:r>
            <a:r>
              <a:rPr lang="zh-TW" altLang="en-US" sz="2000" dirty="0"/>
              <a:t>简单贪心算法</a:t>
            </a:r>
          </a:p>
          <a:p>
            <a:pPr lvl="1"/>
            <a:r>
              <a:rPr lang="zh-TW" altLang="en-US" sz="2000" dirty="0" smtClean="0"/>
              <a:t>基于离线算法</a:t>
            </a:r>
            <a:endParaRPr lang="en-US" altLang="zh-TW" sz="2000" dirty="0" smtClean="0"/>
          </a:p>
        </p:txBody>
      </p:sp>
    </p:spTree>
    <p:extLst>
      <p:ext uri="{BB962C8B-B14F-4D97-AF65-F5344CB8AC3E}">
        <p14:creationId xmlns:p14="http://schemas.microsoft.com/office/powerpoint/2010/main" val="3291900598"/>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repeatCount="indefinite" fill="hold" grpId="0" nodeType="withEffect">
                                  <p:stCondLst>
                                    <p:cond delay="0"/>
                                  </p:stCondLst>
                                  <p:childTnLst>
                                    <p:animRot by="21600000">
                                      <p:cBhvr>
                                        <p:cTn id="6" dur="2000" fill="hold"/>
                                        <p:tgtEl>
                                          <p:spTgt spid="141"/>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1" nodeType="clickEffect">
                                  <p:stCondLst>
                                    <p:cond delay="0"/>
                                  </p:stCondLst>
                                  <p:childTnLst>
                                    <p:animMotion origin="layout" path="M 3.33333E-6 -4.44444E-6 L -0.225 -4.44444E-6 " pathEditMode="relative" rAng="0" ptsTypes="AA">
                                      <p:cBhvr>
                                        <p:cTn id="10" dur="2000" fill="hold"/>
                                        <p:tgtEl>
                                          <p:spTgt spid="141"/>
                                        </p:tgtEl>
                                        <p:attrNameLst>
                                          <p:attrName>ppt_x</p:attrName>
                                          <p:attrName>ppt_y</p:attrName>
                                        </p:attrNameLst>
                                      </p:cBhvr>
                                      <p:rCtr x="-11250" y="0"/>
                                    </p:animMotion>
                                  </p:childTnLst>
                                </p:cTn>
                              </p:par>
                              <p:par>
                                <p:cTn id="11" presetID="0" presetClass="path" presetSubtype="0" accel="50000" decel="50000" fill="hold" nodeType="withEffect">
                                  <p:stCondLst>
                                    <p:cond delay="0"/>
                                  </p:stCondLst>
                                  <p:childTnLst>
                                    <p:animMotion origin="layout" path="M -1.66667E-6 4.07407E-6 L -0.17604 -0.00232 " pathEditMode="relative" rAng="0" ptsTypes="AA">
                                      <p:cBhvr>
                                        <p:cTn id="12" dur="2000" fill="hold"/>
                                        <p:tgtEl>
                                          <p:spTgt spid="6"/>
                                        </p:tgtEl>
                                        <p:attrNameLst>
                                          <p:attrName>ppt_x</p:attrName>
                                          <p:attrName>ppt_y</p:attrName>
                                        </p:attrNameLst>
                                      </p:cBhvr>
                                      <p:rCtr x="-8802" y="-116"/>
                                    </p:animMotion>
                                  </p:childTnLst>
                                </p:cTn>
                              </p:par>
                            </p:childTnLst>
                          </p:cTn>
                        </p:par>
                        <p:par>
                          <p:cTn id="13" fill="hold">
                            <p:stCondLst>
                              <p:cond delay="2000"/>
                            </p:stCondLst>
                            <p:childTnLst>
                              <p:par>
                                <p:cTn id="14" presetID="10" presetClass="entr" presetSubtype="0" fill="hold" grpId="0" nodeType="afterEffect">
                                  <p:stCondLst>
                                    <p:cond delay="0"/>
                                  </p:stCondLst>
                                  <p:childTnLst>
                                    <p:set>
                                      <p:cBhvr>
                                        <p:cTn id="15" dur="1" fill="hold">
                                          <p:stCondLst>
                                            <p:cond delay="0"/>
                                          </p:stCondLst>
                                        </p:cTn>
                                        <p:tgtEl>
                                          <p:spTgt spid="145"/>
                                        </p:tgtEl>
                                        <p:attrNameLst>
                                          <p:attrName>style.visibility</p:attrName>
                                        </p:attrNameLst>
                                      </p:cBhvr>
                                      <p:to>
                                        <p:strVal val="visible"/>
                                      </p:to>
                                    </p:set>
                                    <p:animEffect transition="in" filter="fade">
                                      <p:cBhvr>
                                        <p:cTn id="16" dur="5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 grpId="0"/>
      <p:bldP spid="141" grpId="1"/>
      <p:bldP spid="14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zh-CN" altLang="en-US" dirty="0"/>
          </a:p>
        </p:txBody>
      </p:sp>
      <p:sp>
        <p:nvSpPr>
          <p:cNvPr id="3" name="Content Placeholder 2"/>
          <p:cNvSpPr>
            <a:spLocks noGrp="1"/>
          </p:cNvSpPr>
          <p:nvPr>
            <p:ph idx="1"/>
          </p:nvPr>
        </p:nvSpPr>
        <p:spPr/>
        <p:txBody>
          <a:bodyPr>
            <a:normAutofit/>
          </a:bodyPr>
          <a:lstStyle/>
          <a:p>
            <a:r>
              <a:rPr lang="zh-CN" altLang="en-US" dirty="0" smtClean="0"/>
              <a:t>动态电量足够时，进行能耗最小化</a:t>
            </a:r>
            <a:endParaRPr lang="en-US" altLang="zh-CN" dirty="0" smtClean="0"/>
          </a:p>
          <a:p>
            <a:pPr>
              <a:spcAft>
                <a:spcPts val="600"/>
              </a:spcAft>
            </a:pPr>
            <a:r>
              <a:rPr lang="zh-CN" altLang="en-US" dirty="0" smtClean="0">
                <a:solidFill>
                  <a:srgbClr val="FF0000"/>
                </a:solidFill>
              </a:rPr>
              <a:t>截断方法</a:t>
            </a:r>
            <a:r>
              <a:rPr lang="zh-CN" altLang="en-US" dirty="0" smtClean="0"/>
              <a:t>主要步骤</a:t>
            </a:r>
            <a:endParaRPr lang="en-US" altLang="zh-CN" dirty="0"/>
          </a:p>
          <a:p>
            <a:pPr marL="0" indent="0">
              <a:buNone/>
            </a:pPr>
            <a:r>
              <a:rPr lang="zh-CN" altLang="en-US" sz="2800" dirty="0">
                <a:latin typeface="+mj-ea"/>
                <a:cs typeface="Hiragino Sans GB W3"/>
              </a:rPr>
              <a:t>步骤</a:t>
            </a:r>
            <a:r>
              <a:rPr lang="en-US" altLang="zh-CN" sz="2800" dirty="0">
                <a:latin typeface="+mj-ea"/>
                <a:cs typeface="Hiragino Sans GB W3"/>
              </a:rPr>
              <a:t>1</a:t>
            </a:r>
            <a:r>
              <a:rPr lang="zh-CN" altLang="en-US" sz="2800" dirty="0" smtClean="0">
                <a:latin typeface="+mj-ea"/>
                <a:cs typeface="Hiragino Sans GB W3"/>
              </a:rPr>
              <a:t>：</a:t>
            </a:r>
            <a:r>
              <a:rPr lang="zh-CN" altLang="en-US" sz="2400" dirty="0" smtClean="0"/>
              <a:t>计算发送前 </a:t>
            </a:r>
            <a:r>
              <a:rPr lang="en-US" altLang="zh-CN" sz="2400" i="1" dirty="0" err="1" smtClean="0"/>
              <a:t>i</a:t>
            </a:r>
            <a:r>
              <a:rPr lang="zh-CN" altLang="en-US" sz="2400" i="1" dirty="0" smtClean="0"/>
              <a:t> </a:t>
            </a:r>
            <a:r>
              <a:rPr lang="zh-CN" altLang="en-US" sz="2400" dirty="0" smtClean="0"/>
              <a:t>个数据报文的最小能耗速率</a:t>
            </a:r>
            <a:endParaRPr lang="en-US" altLang="zh-CN" sz="2400" baseline="30000" dirty="0" smtClean="0">
              <a:latin typeface="+mj-ea"/>
              <a:cs typeface="Hiragino Sans GB W3"/>
            </a:endParaRPr>
          </a:p>
          <a:p>
            <a:pPr marL="0" indent="0">
              <a:buNone/>
            </a:pPr>
            <a:r>
              <a:rPr lang="zh-CN" altLang="en-US" sz="2400" dirty="0" smtClean="0">
                <a:latin typeface="+mj-ea"/>
                <a:cs typeface="Hiragino Sans GB W3"/>
              </a:rPr>
              <a:t>              检查每个速率是否能被动态电量支持</a:t>
            </a:r>
            <a:endParaRPr lang="en-US" altLang="zh-CN" sz="2400" dirty="0" smtClean="0">
              <a:latin typeface="+mj-ea"/>
              <a:cs typeface="Hiragino Sans GB W3"/>
            </a:endParaRPr>
          </a:p>
          <a:p>
            <a:pPr marL="0" indent="0">
              <a:buNone/>
            </a:pPr>
            <a:r>
              <a:rPr lang="zh-CN" altLang="en-US" sz="2800" dirty="0" smtClean="0">
                <a:latin typeface="+mj-ea"/>
                <a:cs typeface="Hiragino Sans GB W3"/>
              </a:rPr>
              <a:t>步骤</a:t>
            </a:r>
            <a:r>
              <a:rPr lang="en-US" altLang="zh-CN" sz="2800" dirty="0">
                <a:latin typeface="+mj-ea"/>
                <a:cs typeface="Hiragino Sans GB W3"/>
              </a:rPr>
              <a:t>2</a:t>
            </a:r>
            <a:r>
              <a:rPr lang="zh-CN" altLang="en-US" sz="2800" dirty="0">
                <a:latin typeface="+mj-ea"/>
                <a:cs typeface="Hiragino Sans GB W3"/>
              </a:rPr>
              <a:t>：</a:t>
            </a:r>
            <a:r>
              <a:rPr lang="zh-CN" altLang="en-US" sz="2400" dirty="0" smtClean="0">
                <a:latin typeface="+mj-ea"/>
                <a:cs typeface="Hiragino Sans GB W3"/>
              </a:rPr>
              <a:t>确定</a:t>
            </a:r>
            <a:r>
              <a:rPr lang="en-US" altLang="zh-CN" sz="2400" i="1" dirty="0" smtClean="0">
                <a:latin typeface="+mj-ea"/>
                <a:cs typeface="Hiragino Sans GB W3"/>
              </a:rPr>
              <a:t>k</a:t>
            </a:r>
            <a:r>
              <a:rPr lang="zh-CN" altLang="en-US" sz="2400" dirty="0" smtClean="0">
                <a:latin typeface="+mj-ea"/>
                <a:cs typeface="Hiragino Sans GB W3"/>
              </a:rPr>
              <a:t>，使前</a:t>
            </a:r>
            <a:r>
              <a:rPr lang="zh-CN" altLang="zh-CN" sz="2400" dirty="0">
                <a:latin typeface="+mj-ea"/>
                <a:cs typeface="Hiragino Sans GB W3"/>
              </a:rPr>
              <a:t> </a:t>
            </a:r>
            <a:r>
              <a:rPr lang="en-US" altLang="zh-CN" sz="2400" dirty="0" smtClean="0">
                <a:latin typeface="+mj-ea"/>
                <a:cs typeface="Hiragino Sans GB W3"/>
              </a:rPr>
              <a:t>k</a:t>
            </a:r>
            <a:r>
              <a:rPr lang="zh-CN" altLang="en-US" sz="2400" dirty="0" smtClean="0">
                <a:latin typeface="+mj-ea"/>
                <a:cs typeface="Hiragino Sans GB W3"/>
              </a:rPr>
              <a:t> 个的速率可以被支持</a:t>
            </a:r>
            <a:endParaRPr lang="en-US" altLang="zh-CN" sz="2400" dirty="0" smtClean="0">
              <a:latin typeface="+mj-ea"/>
              <a:cs typeface="Hiragino Sans GB W3"/>
            </a:endParaRPr>
          </a:p>
          <a:p>
            <a:pPr marL="0" indent="0">
              <a:buNone/>
            </a:pPr>
            <a:r>
              <a:rPr lang="zh-CN" altLang="zh-CN" sz="2400" dirty="0">
                <a:latin typeface="+mj-ea"/>
                <a:cs typeface="Hiragino Sans GB W3"/>
              </a:rPr>
              <a:t> </a:t>
            </a:r>
            <a:r>
              <a:rPr lang="zh-CN" altLang="en-US" sz="2400" dirty="0" smtClean="0">
                <a:latin typeface="+mj-ea"/>
                <a:cs typeface="Hiragino Sans GB W3"/>
              </a:rPr>
              <a:t>              而前</a:t>
            </a:r>
            <a:r>
              <a:rPr lang="en-US" altLang="zh-CN" sz="2400" dirty="0" smtClean="0">
                <a:latin typeface="+mj-ea"/>
                <a:cs typeface="Hiragino Sans GB W3"/>
              </a:rPr>
              <a:t>k+1</a:t>
            </a:r>
            <a:r>
              <a:rPr lang="zh-CN" altLang="en-US" sz="2400" dirty="0" smtClean="0">
                <a:latin typeface="+mj-ea"/>
                <a:cs typeface="Hiragino Sans GB W3"/>
              </a:rPr>
              <a:t>个的速率不能被支持，定义额外部分</a:t>
            </a:r>
            <a:endParaRPr lang="en-US" altLang="zh-CN" sz="2400" dirty="0">
              <a:latin typeface="+mj-ea"/>
              <a:cs typeface="Hiragino Sans GB W3"/>
            </a:endParaRPr>
          </a:p>
          <a:p>
            <a:pPr marL="0" indent="0">
              <a:buNone/>
            </a:pPr>
            <a:r>
              <a:rPr lang="zh-CN" altLang="en-US" sz="2800" dirty="0">
                <a:latin typeface="+mj-ea"/>
                <a:cs typeface="Hiragino Sans GB W3"/>
              </a:rPr>
              <a:t>步骤</a:t>
            </a:r>
            <a:r>
              <a:rPr lang="en-US" altLang="zh-CN" sz="2800" dirty="0">
                <a:latin typeface="+mj-ea"/>
                <a:cs typeface="Hiragino Sans GB W3"/>
              </a:rPr>
              <a:t>3</a:t>
            </a:r>
            <a:r>
              <a:rPr lang="zh-CN" altLang="en-US" sz="2800" dirty="0" smtClean="0">
                <a:latin typeface="+mj-ea"/>
                <a:cs typeface="Hiragino Sans GB W3"/>
              </a:rPr>
              <a:t>：</a:t>
            </a:r>
            <a:r>
              <a:rPr lang="zh-CN" altLang="en-US" sz="2400" dirty="0" smtClean="0">
                <a:latin typeface="+mj-ea"/>
                <a:cs typeface="Hiragino Sans GB W3"/>
              </a:rPr>
              <a:t>截断额外部分高峰，一定会出现能量关键点</a:t>
            </a:r>
            <a:endParaRPr lang="en-US" altLang="zh-CN" sz="2400" dirty="0" smtClean="0">
              <a:latin typeface="+mj-ea"/>
              <a:cs typeface="Hiragino Sans GB W3"/>
            </a:endParaRPr>
          </a:p>
          <a:p>
            <a:pPr marL="0" indent="0">
              <a:buNone/>
            </a:pPr>
            <a:r>
              <a:rPr lang="zh-CN" altLang="en-US" sz="2400" dirty="0" smtClean="0">
                <a:latin typeface="+mj-ea"/>
                <a:cs typeface="Hiragino Sans GB W3"/>
              </a:rPr>
              <a:t>              </a:t>
            </a:r>
            <a:r>
              <a:rPr lang="zh-CN" altLang="en-US" sz="2400" dirty="0">
                <a:latin typeface="+mj-ea"/>
                <a:cs typeface="Hiragino Sans GB W3"/>
              </a:rPr>
              <a:t>记录能量关键点前的传输速率</a:t>
            </a:r>
            <a:endParaRPr lang="en-US" altLang="zh-CN" sz="2400" dirty="0" smtClean="0">
              <a:latin typeface="+mj-ea"/>
              <a:cs typeface="Hiragino Sans GB W3"/>
            </a:endParaRPr>
          </a:p>
          <a:p>
            <a:pPr marL="0" indent="0">
              <a:buNone/>
            </a:pPr>
            <a:r>
              <a:rPr lang="zh-CN" altLang="en-US" sz="2800" dirty="0" smtClean="0">
                <a:latin typeface="+mj-ea"/>
                <a:cs typeface="Hiragino Sans GB W3"/>
              </a:rPr>
              <a:t>步骤</a:t>
            </a:r>
            <a:r>
              <a:rPr lang="en-US" altLang="zh-CN" sz="2800" dirty="0" smtClean="0">
                <a:latin typeface="+mj-ea"/>
                <a:cs typeface="Hiragino Sans GB W3"/>
              </a:rPr>
              <a:t>4</a:t>
            </a:r>
            <a:r>
              <a:rPr lang="zh-CN" altLang="en-US" sz="2800" dirty="0" smtClean="0">
                <a:latin typeface="+mj-ea"/>
                <a:cs typeface="Hiragino Sans GB W3"/>
              </a:rPr>
              <a:t>：</a:t>
            </a:r>
            <a:r>
              <a:rPr lang="zh-CN" altLang="en-US" sz="2400" dirty="0" smtClean="0"/>
              <a:t>按照该速率传输，若有数据报文未完成，转步骤</a:t>
            </a:r>
            <a:r>
              <a:rPr lang="en-US" altLang="zh-CN" sz="2400" dirty="0" smtClean="0"/>
              <a:t>1</a:t>
            </a: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32</a:t>
            </a:fld>
            <a:endParaRPr lang="zh-CN" altLang="en-US" dirty="0"/>
          </a:p>
        </p:txBody>
      </p:sp>
    </p:spTree>
    <p:extLst>
      <p:ext uri="{BB962C8B-B14F-4D97-AF65-F5344CB8AC3E}">
        <p14:creationId xmlns:p14="http://schemas.microsoft.com/office/powerpoint/2010/main" val="963917668"/>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CN" altLang="en-US" dirty="0" smtClean="0"/>
              <a:t>截断方法的</a:t>
            </a:r>
            <a:r>
              <a:rPr lang="zh-CN" altLang="en-US" dirty="0" smtClean="0">
                <a:solidFill>
                  <a:srgbClr val="000000"/>
                </a:solidFill>
              </a:rPr>
              <a:t>关键是截断</a:t>
            </a:r>
            <a:r>
              <a:rPr lang="zh-CN" altLang="en-US" dirty="0" smtClean="0">
                <a:solidFill>
                  <a:srgbClr val="FF0000"/>
                </a:solidFill>
              </a:rPr>
              <a:t>额外部分</a:t>
            </a:r>
            <a:endParaRPr lang="zh-CN" altLang="en-US" dirty="0">
              <a:solidFill>
                <a:srgbClr val="FF0000"/>
              </a:solidFill>
            </a:endParaRPr>
          </a:p>
          <a:p>
            <a:pPr marL="0" indent="0">
              <a:buNone/>
            </a:pPr>
            <a:endParaRPr lang="zh-CN" altLang="en-US" dirty="0"/>
          </a:p>
        </p:txBody>
      </p:sp>
      <p:grpSp>
        <p:nvGrpSpPr>
          <p:cNvPr id="89" name="Group 88"/>
          <p:cNvGrpSpPr/>
          <p:nvPr/>
        </p:nvGrpSpPr>
        <p:grpSpPr>
          <a:xfrm>
            <a:off x="3234064" y="2705100"/>
            <a:ext cx="2980868" cy="836676"/>
            <a:chOff x="3234064" y="2705100"/>
            <a:chExt cx="2980868" cy="836676"/>
          </a:xfrm>
        </p:grpSpPr>
        <p:sp>
          <p:nvSpPr>
            <p:cNvPr id="106" name="Rectangle 105"/>
            <p:cNvSpPr/>
            <p:nvPr/>
          </p:nvSpPr>
          <p:spPr>
            <a:xfrm>
              <a:off x="5715000" y="2705100"/>
              <a:ext cx="499932" cy="822960"/>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05" name="Rectangle 104"/>
            <p:cNvSpPr/>
            <p:nvPr/>
          </p:nvSpPr>
          <p:spPr>
            <a:xfrm>
              <a:off x="4724400" y="2705100"/>
              <a:ext cx="1003778" cy="822960"/>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04" name="Rectangle 103"/>
            <p:cNvSpPr/>
            <p:nvPr/>
          </p:nvSpPr>
          <p:spPr>
            <a:xfrm>
              <a:off x="4203700" y="2781300"/>
              <a:ext cx="525665" cy="758952"/>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03" name="Rectangle 102"/>
            <p:cNvSpPr/>
            <p:nvPr/>
          </p:nvSpPr>
          <p:spPr>
            <a:xfrm>
              <a:off x="3234064" y="2819400"/>
              <a:ext cx="975224" cy="722376"/>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grpSp>
      <p:sp>
        <p:nvSpPr>
          <p:cNvPr id="101" name="Rectangle 100"/>
          <p:cNvSpPr/>
          <p:nvPr/>
        </p:nvSpPr>
        <p:spPr>
          <a:xfrm>
            <a:off x="4724400" y="3886200"/>
            <a:ext cx="1003778" cy="1371600"/>
          </a:xfrm>
          <a:prstGeom prst="rect">
            <a:avLst/>
          </a:prstGeom>
          <a:solidFill>
            <a:srgbClr val="5DE6F9"/>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00" name="Rectangle 99"/>
          <p:cNvSpPr/>
          <p:nvPr/>
        </p:nvSpPr>
        <p:spPr>
          <a:xfrm>
            <a:off x="3200400" y="3657600"/>
            <a:ext cx="1524000" cy="1600200"/>
          </a:xfrm>
          <a:prstGeom prst="rect">
            <a:avLst/>
          </a:prstGeom>
          <a:solidFill>
            <a:srgbClr val="5DE6F9"/>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99" name="Rectangle 98"/>
          <p:cNvSpPr/>
          <p:nvPr/>
        </p:nvSpPr>
        <p:spPr>
          <a:xfrm>
            <a:off x="2209800" y="3962400"/>
            <a:ext cx="990600" cy="1295400"/>
          </a:xfrm>
          <a:prstGeom prst="rect">
            <a:avLst/>
          </a:prstGeom>
          <a:solidFill>
            <a:srgbClr val="5DE6F9"/>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zh-CN" alt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33</a:t>
            </a:fld>
            <a:endParaRPr lang="zh-CN" altLang="en-US" dirty="0"/>
          </a:p>
        </p:txBody>
      </p:sp>
      <p:grpSp>
        <p:nvGrpSpPr>
          <p:cNvPr id="6" name="Group 5"/>
          <p:cNvGrpSpPr>
            <a:grpSpLocks noChangeAspect="1"/>
          </p:cNvGrpSpPr>
          <p:nvPr/>
        </p:nvGrpSpPr>
        <p:grpSpPr>
          <a:xfrm>
            <a:off x="1828800" y="2209800"/>
            <a:ext cx="4949544" cy="3983316"/>
            <a:chOff x="2674375" y="3821456"/>
            <a:chExt cx="3299696" cy="2655544"/>
          </a:xfrm>
        </p:grpSpPr>
        <p:sp>
          <p:nvSpPr>
            <p:cNvPr id="7" name="Rectangle 6"/>
            <p:cNvSpPr/>
            <p:nvPr/>
          </p:nvSpPr>
          <p:spPr>
            <a:xfrm>
              <a:off x="5273302" y="4701989"/>
              <a:ext cx="333288" cy="1137934"/>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8" name="Rectangle 7"/>
            <p:cNvSpPr/>
            <p:nvPr/>
          </p:nvSpPr>
          <p:spPr>
            <a:xfrm>
              <a:off x="4604117" y="4701989"/>
              <a:ext cx="669185" cy="300768"/>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9" name="Rectangle 8"/>
            <p:cNvSpPr/>
            <p:nvPr/>
          </p:nvSpPr>
          <p:spPr>
            <a:xfrm>
              <a:off x="4254953" y="4708764"/>
              <a:ext cx="344347" cy="60960"/>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sp>
          <p:nvSpPr>
            <p:cNvPr id="10" name="Rectangle 9"/>
            <p:cNvSpPr/>
            <p:nvPr/>
          </p:nvSpPr>
          <p:spPr>
            <a:xfrm>
              <a:off x="3614330" y="4708764"/>
              <a:ext cx="637957" cy="60960"/>
            </a:xfrm>
            <a:prstGeom prst="rect">
              <a:avLst/>
            </a:prstGeom>
            <a:solidFill>
              <a:schemeClr val="accent5">
                <a:lumMod val="60000"/>
                <a:lumOff val="40000"/>
              </a:schemeClr>
            </a:solidFill>
            <a:ln>
              <a:noFill/>
              <a:prstDash val="lg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dirty="0"/>
            </a:p>
          </p:txBody>
        </p:sp>
        <p:grpSp>
          <p:nvGrpSpPr>
            <p:cNvPr id="11" name="Group 10"/>
            <p:cNvGrpSpPr/>
            <p:nvPr/>
          </p:nvGrpSpPr>
          <p:grpSpPr>
            <a:xfrm>
              <a:off x="2674375" y="3821456"/>
              <a:ext cx="3299696" cy="2655544"/>
              <a:chOff x="2735468" y="3975239"/>
              <a:chExt cx="3299696" cy="2655544"/>
            </a:xfrm>
          </p:grpSpPr>
          <p:grpSp>
            <p:nvGrpSpPr>
              <p:cNvPr id="44" name="Group 43"/>
              <p:cNvGrpSpPr/>
              <p:nvPr/>
            </p:nvGrpSpPr>
            <p:grpSpPr>
              <a:xfrm>
                <a:off x="2992197" y="3975239"/>
                <a:ext cx="2891556" cy="2020458"/>
                <a:chOff x="785091" y="1778000"/>
                <a:chExt cx="2891556" cy="2020458"/>
              </a:xfrm>
            </p:grpSpPr>
            <p:cxnSp>
              <p:nvCxnSpPr>
                <p:cNvPr id="80" name="Straight Connector 79"/>
                <p:cNvCxnSpPr/>
                <p:nvPr/>
              </p:nvCxnSpPr>
              <p:spPr>
                <a:xfrm flipV="1">
                  <a:off x="785091" y="3798457"/>
                  <a:ext cx="2891556" cy="1"/>
                </a:xfrm>
                <a:prstGeom prst="line">
                  <a:avLst/>
                </a:prstGeom>
                <a:ln w="19050" cmpd="sng">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flipV="1">
                  <a:off x="785091" y="1778000"/>
                  <a:ext cx="0" cy="2012411"/>
                </a:xfrm>
                <a:prstGeom prst="line">
                  <a:avLst/>
                </a:prstGeom>
                <a:ln w="19050" cmpd="sng">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842976" y="1789170"/>
                  <a:ext cx="486218" cy="184666"/>
                </a:xfrm>
                <a:prstGeom prst="rect">
                  <a:avLst/>
                </a:prstGeom>
                <a:noFill/>
              </p:spPr>
              <p:txBody>
                <a:bodyPr wrap="square" lIns="0" tIns="0" rIns="0" bIns="0" rtlCol="0">
                  <a:spAutoFit/>
                </a:bodyPr>
                <a:lstStyle/>
                <a:p>
                  <a:r>
                    <a:rPr lang="en-US" i="1" dirty="0" smtClean="0">
                      <a:latin typeface="Times New Roman"/>
                      <a:cs typeface="Times New Roman"/>
                    </a:rPr>
                    <a:t>r</a:t>
                  </a:r>
                  <a:r>
                    <a:rPr lang="en-US" altLang="zh-CN" dirty="0" smtClean="0">
                      <a:latin typeface="Times New Roman"/>
                      <a:cs typeface="Times New Roman"/>
                    </a:rPr>
                    <a:t>(</a:t>
                  </a:r>
                  <a:r>
                    <a:rPr lang="en-US" altLang="zh-CN" i="1" dirty="0" smtClean="0">
                      <a:latin typeface="Times New Roman"/>
                      <a:cs typeface="Times New Roman"/>
                    </a:rPr>
                    <a:t>kbps</a:t>
                  </a:r>
                  <a:r>
                    <a:rPr lang="en-US" altLang="zh-CN" dirty="0" smtClean="0">
                      <a:latin typeface="Times New Roman"/>
                      <a:cs typeface="Times New Roman"/>
                    </a:rPr>
                    <a:t>)</a:t>
                  </a:r>
                  <a:endParaRPr lang="en-US" i="1" dirty="0">
                    <a:latin typeface="Times New Roman"/>
                    <a:cs typeface="Times New Roman"/>
                  </a:endParaRPr>
                </a:p>
              </p:txBody>
            </p:sp>
          </p:grpSp>
          <p:cxnSp>
            <p:nvCxnSpPr>
              <p:cNvPr id="45" name="Straight Connector 44"/>
              <p:cNvCxnSpPr/>
              <p:nvPr/>
            </p:nvCxnSpPr>
            <p:spPr>
              <a:xfrm>
                <a:off x="3326797" y="5964640"/>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3661397" y="5964640"/>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7" name="Straight Connector 46"/>
              <p:cNvCxnSpPr/>
              <p:nvPr/>
            </p:nvCxnSpPr>
            <p:spPr>
              <a:xfrm>
                <a:off x="3995997" y="5964640"/>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4330597" y="5964640"/>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4665195" y="5964640"/>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2867100" y="5964640"/>
                <a:ext cx="250193" cy="246221"/>
              </a:xfrm>
              <a:prstGeom prst="rect">
                <a:avLst/>
              </a:prstGeom>
              <a:noFill/>
            </p:spPr>
            <p:txBody>
              <a:bodyPr wrap="square" rtlCol="0">
                <a:spAutoFit/>
              </a:bodyPr>
              <a:lstStyle/>
              <a:p>
                <a:r>
                  <a:rPr lang="en-US" dirty="0">
                    <a:latin typeface="Times New Roman"/>
                    <a:cs typeface="Times New Roman"/>
                  </a:rPr>
                  <a:t>0</a:t>
                </a:r>
              </a:p>
            </p:txBody>
          </p:sp>
          <p:sp>
            <p:nvSpPr>
              <p:cNvPr id="51" name="TextBox 50"/>
              <p:cNvSpPr txBox="1"/>
              <p:nvPr/>
            </p:nvSpPr>
            <p:spPr>
              <a:xfrm>
                <a:off x="3201700" y="5964640"/>
                <a:ext cx="250193" cy="246221"/>
              </a:xfrm>
              <a:prstGeom prst="rect">
                <a:avLst/>
              </a:prstGeom>
              <a:noFill/>
            </p:spPr>
            <p:txBody>
              <a:bodyPr wrap="square" rtlCol="0">
                <a:spAutoFit/>
              </a:bodyPr>
              <a:lstStyle/>
              <a:p>
                <a:r>
                  <a:rPr lang="en-US" dirty="0">
                    <a:latin typeface="Times New Roman"/>
                    <a:cs typeface="Times New Roman"/>
                  </a:rPr>
                  <a:t>1</a:t>
                </a:r>
              </a:p>
            </p:txBody>
          </p:sp>
          <p:sp>
            <p:nvSpPr>
              <p:cNvPr id="52" name="TextBox 51"/>
              <p:cNvSpPr txBox="1"/>
              <p:nvPr/>
            </p:nvSpPr>
            <p:spPr>
              <a:xfrm>
                <a:off x="3536300" y="5964640"/>
                <a:ext cx="250193" cy="246221"/>
              </a:xfrm>
              <a:prstGeom prst="rect">
                <a:avLst/>
              </a:prstGeom>
              <a:noFill/>
            </p:spPr>
            <p:txBody>
              <a:bodyPr wrap="square" rtlCol="0">
                <a:spAutoFit/>
              </a:bodyPr>
              <a:lstStyle/>
              <a:p>
                <a:r>
                  <a:rPr lang="en-US" dirty="0">
                    <a:latin typeface="Times New Roman"/>
                    <a:cs typeface="Times New Roman"/>
                  </a:rPr>
                  <a:t>2</a:t>
                </a:r>
              </a:p>
            </p:txBody>
          </p:sp>
          <p:sp>
            <p:nvSpPr>
              <p:cNvPr id="53" name="TextBox 52"/>
              <p:cNvSpPr txBox="1"/>
              <p:nvPr/>
            </p:nvSpPr>
            <p:spPr>
              <a:xfrm>
                <a:off x="3870900" y="5964640"/>
                <a:ext cx="250193" cy="246221"/>
              </a:xfrm>
              <a:prstGeom prst="rect">
                <a:avLst/>
              </a:prstGeom>
              <a:noFill/>
            </p:spPr>
            <p:txBody>
              <a:bodyPr wrap="square" rtlCol="0">
                <a:spAutoFit/>
              </a:bodyPr>
              <a:lstStyle/>
              <a:p>
                <a:r>
                  <a:rPr lang="en-US" dirty="0">
                    <a:latin typeface="Times New Roman"/>
                    <a:cs typeface="Times New Roman"/>
                  </a:rPr>
                  <a:t>3</a:t>
                </a:r>
              </a:p>
            </p:txBody>
          </p:sp>
          <p:sp>
            <p:nvSpPr>
              <p:cNvPr id="54" name="TextBox 53"/>
              <p:cNvSpPr txBox="1"/>
              <p:nvPr/>
            </p:nvSpPr>
            <p:spPr>
              <a:xfrm>
                <a:off x="4205500" y="5964640"/>
                <a:ext cx="250193" cy="246221"/>
              </a:xfrm>
              <a:prstGeom prst="rect">
                <a:avLst/>
              </a:prstGeom>
              <a:noFill/>
            </p:spPr>
            <p:txBody>
              <a:bodyPr wrap="square" rtlCol="0">
                <a:spAutoFit/>
              </a:bodyPr>
              <a:lstStyle/>
              <a:p>
                <a:r>
                  <a:rPr lang="en-US" dirty="0">
                    <a:latin typeface="Times New Roman"/>
                    <a:cs typeface="Times New Roman"/>
                  </a:rPr>
                  <a:t>4</a:t>
                </a:r>
              </a:p>
            </p:txBody>
          </p:sp>
          <p:sp>
            <p:nvSpPr>
              <p:cNvPr id="55" name="TextBox 54"/>
              <p:cNvSpPr txBox="1"/>
              <p:nvPr/>
            </p:nvSpPr>
            <p:spPr>
              <a:xfrm>
                <a:off x="4540098" y="5964640"/>
                <a:ext cx="250193" cy="246221"/>
              </a:xfrm>
              <a:prstGeom prst="rect">
                <a:avLst/>
              </a:prstGeom>
              <a:noFill/>
            </p:spPr>
            <p:txBody>
              <a:bodyPr wrap="square" rtlCol="0">
                <a:spAutoFit/>
              </a:bodyPr>
              <a:lstStyle/>
              <a:p>
                <a:r>
                  <a:rPr lang="en-US" dirty="0">
                    <a:latin typeface="Times New Roman"/>
                    <a:cs typeface="Times New Roman"/>
                  </a:rPr>
                  <a:t>5</a:t>
                </a:r>
              </a:p>
            </p:txBody>
          </p:sp>
          <p:pic>
            <p:nvPicPr>
              <p:cNvPr id="56" name="Picture 5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a:off x="3838797" y="6200221"/>
                <a:ext cx="299836" cy="298920"/>
              </a:xfrm>
              <a:prstGeom prst="rect">
                <a:avLst/>
              </a:prstGeom>
            </p:spPr>
          </p:pic>
          <p:pic>
            <p:nvPicPr>
              <p:cNvPr id="57" name="Picture 5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a:off x="4141269" y="6200219"/>
                <a:ext cx="398829" cy="397609"/>
              </a:xfrm>
              <a:prstGeom prst="rect">
                <a:avLst/>
              </a:prstGeom>
            </p:spPr>
          </p:pic>
          <p:pic>
            <p:nvPicPr>
              <p:cNvPr id="58" name="Picture 5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a:off x="2818971" y="6200221"/>
                <a:ext cx="337109" cy="336078"/>
              </a:xfrm>
              <a:prstGeom prst="rect">
                <a:avLst/>
              </a:prstGeom>
            </p:spPr>
          </p:pic>
          <p:cxnSp>
            <p:nvCxnSpPr>
              <p:cNvPr id="59" name="Straight Connector 58"/>
              <p:cNvCxnSpPr/>
              <p:nvPr/>
            </p:nvCxnSpPr>
            <p:spPr>
              <a:xfrm>
                <a:off x="2961753" y="5637947"/>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2961753" y="4576931"/>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p:nvPr/>
            </p:nvCxnSpPr>
            <p:spPr>
              <a:xfrm>
                <a:off x="2961753" y="4930603"/>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2961753" y="5284275"/>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2735468" y="5185961"/>
                <a:ext cx="250193" cy="184666"/>
              </a:xfrm>
              <a:prstGeom prst="rect">
                <a:avLst/>
              </a:prstGeom>
              <a:noFill/>
            </p:spPr>
            <p:txBody>
              <a:bodyPr wrap="square" lIns="0" tIns="0" rIns="0" bIns="0" rtlCol="0">
                <a:spAutoFit/>
              </a:bodyPr>
              <a:lstStyle/>
              <a:p>
                <a:r>
                  <a:rPr lang="en-US" dirty="0" smtClean="0">
                    <a:latin typeface="Times New Roman"/>
                    <a:cs typeface="Times New Roman"/>
                  </a:rPr>
                  <a:t>1</a:t>
                </a:r>
                <a:r>
                  <a:rPr lang="en-US" altLang="zh-CN" dirty="0" smtClean="0">
                    <a:latin typeface="Times New Roman"/>
                    <a:cs typeface="Times New Roman"/>
                  </a:rPr>
                  <a:t>00</a:t>
                </a:r>
                <a:endParaRPr lang="en-US" dirty="0">
                  <a:latin typeface="Times New Roman"/>
                  <a:cs typeface="Times New Roman"/>
                </a:endParaRPr>
              </a:p>
            </p:txBody>
          </p:sp>
          <p:sp>
            <p:nvSpPr>
              <p:cNvPr id="64" name="TextBox 63"/>
              <p:cNvSpPr txBox="1"/>
              <p:nvPr/>
            </p:nvSpPr>
            <p:spPr>
              <a:xfrm>
                <a:off x="5795320" y="5993707"/>
                <a:ext cx="239844" cy="184666"/>
              </a:xfrm>
              <a:prstGeom prst="rect">
                <a:avLst/>
              </a:prstGeom>
              <a:noFill/>
            </p:spPr>
            <p:txBody>
              <a:bodyPr wrap="square" lIns="0" tIns="0" rIns="0" bIns="0" rtlCol="0">
                <a:spAutoFit/>
              </a:bodyPr>
              <a:lstStyle/>
              <a:p>
                <a:r>
                  <a:rPr lang="en-US" i="1" dirty="0" smtClean="0">
                    <a:latin typeface="Times New Roman"/>
                    <a:cs typeface="Times New Roman"/>
                  </a:rPr>
                  <a:t>t</a:t>
                </a:r>
                <a:r>
                  <a:rPr lang="en-US" altLang="zh-CN" dirty="0" smtClean="0">
                    <a:latin typeface="Times New Roman"/>
                    <a:cs typeface="Times New Roman"/>
                  </a:rPr>
                  <a:t>(</a:t>
                </a:r>
                <a:r>
                  <a:rPr lang="en-US" altLang="zh-CN" i="1" dirty="0" smtClean="0">
                    <a:latin typeface="Times New Roman"/>
                    <a:cs typeface="Times New Roman"/>
                  </a:rPr>
                  <a:t>s</a:t>
                </a:r>
                <a:r>
                  <a:rPr lang="en-US" altLang="zh-CN" dirty="0" smtClean="0">
                    <a:latin typeface="Times New Roman"/>
                    <a:cs typeface="Times New Roman"/>
                  </a:rPr>
                  <a:t>)</a:t>
                </a:r>
                <a:endParaRPr lang="en-US" dirty="0">
                  <a:latin typeface="Times New Roman"/>
                  <a:cs typeface="Times New Roman"/>
                </a:endParaRPr>
              </a:p>
            </p:txBody>
          </p:sp>
          <p:cxnSp>
            <p:nvCxnSpPr>
              <p:cNvPr id="65" name="Straight Connector 64"/>
              <p:cNvCxnSpPr/>
              <p:nvPr/>
            </p:nvCxnSpPr>
            <p:spPr>
              <a:xfrm>
                <a:off x="4665195" y="5961957"/>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4999795" y="5961957"/>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7" name="Straight Connector 66"/>
              <p:cNvCxnSpPr/>
              <p:nvPr/>
            </p:nvCxnSpPr>
            <p:spPr>
              <a:xfrm>
                <a:off x="5334395" y="5961957"/>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5668993" y="5961957"/>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5667683" y="5966625"/>
                <a:ext cx="0" cy="6601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4874698" y="5958994"/>
                <a:ext cx="250193" cy="246221"/>
              </a:xfrm>
              <a:prstGeom prst="rect">
                <a:avLst/>
              </a:prstGeom>
              <a:noFill/>
            </p:spPr>
            <p:txBody>
              <a:bodyPr wrap="square" rtlCol="0">
                <a:spAutoFit/>
              </a:bodyPr>
              <a:lstStyle/>
              <a:p>
                <a:r>
                  <a:rPr lang="en-US" dirty="0">
                    <a:latin typeface="Times New Roman"/>
                    <a:cs typeface="Times New Roman"/>
                  </a:rPr>
                  <a:t>6</a:t>
                </a:r>
              </a:p>
            </p:txBody>
          </p:sp>
          <p:sp>
            <p:nvSpPr>
              <p:cNvPr id="71" name="TextBox 70"/>
              <p:cNvSpPr txBox="1"/>
              <p:nvPr/>
            </p:nvSpPr>
            <p:spPr>
              <a:xfrm>
                <a:off x="5209298" y="5963846"/>
                <a:ext cx="250193" cy="246221"/>
              </a:xfrm>
              <a:prstGeom prst="rect">
                <a:avLst/>
              </a:prstGeom>
              <a:noFill/>
            </p:spPr>
            <p:txBody>
              <a:bodyPr wrap="square" rtlCol="0">
                <a:spAutoFit/>
              </a:bodyPr>
              <a:lstStyle/>
              <a:p>
                <a:r>
                  <a:rPr lang="en-US" dirty="0" smtClean="0">
                    <a:latin typeface="Times New Roman"/>
                    <a:cs typeface="Times New Roman"/>
                  </a:rPr>
                  <a:t>7</a:t>
                </a:r>
                <a:endParaRPr lang="en-US" dirty="0">
                  <a:latin typeface="Times New Roman"/>
                  <a:cs typeface="Times New Roman"/>
                </a:endParaRPr>
              </a:p>
            </p:txBody>
          </p:sp>
          <p:sp>
            <p:nvSpPr>
              <p:cNvPr id="72" name="TextBox 71"/>
              <p:cNvSpPr txBox="1"/>
              <p:nvPr/>
            </p:nvSpPr>
            <p:spPr>
              <a:xfrm>
                <a:off x="5543896" y="5961465"/>
                <a:ext cx="250193" cy="246221"/>
              </a:xfrm>
              <a:prstGeom prst="rect">
                <a:avLst/>
              </a:prstGeom>
              <a:noFill/>
            </p:spPr>
            <p:txBody>
              <a:bodyPr wrap="square" rtlCol="0">
                <a:spAutoFit/>
              </a:bodyPr>
              <a:lstStyle/>
              <a:p>
                <a:r>
                  <a:rPr lang="en-US" dirty="0">
                    <a:latin typeface="Times New Roman"/>
                    <a:cs typeface="Times New Roman"/>
                  </a:rPr>
                  <a:t>8</a:t>
                </a:r>
              </a:p>
            </p:txBody>
          </p:sp>
          <p:pic>
            <p:nvPicPr>
              <p:cNvPr id="73" name="Picture 7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rot="10800000" flipH="1">
                <a:off x="4778767" y="6200218"/>
                <a:ext cx="431886" cy="430565"/>
              </a:xfrm>
              <a:prstGeom prst="rect">
                <a:avLst/>
              </a:prstGeom>
            </p:spPr>
          </p:pic>
          <p:cxnSp>
            <p:nvCxnSpPr>
              <p:cNvPr id="74" name="Straight Connector 73"/>
              <p:cNvCxnSpPr/>
              <p:nvPr/>
            </p:nvCxnSpPr>
            <p:spPr>
              <a:xfrm>
                <a:off x="2961753" y="5991618"/>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a:off x="2961753" y="4223259"/>
                <a:ext cx="57103"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2735468" y="5537582"/>
                <a:ext cx="250193" cy="184666"/>
              </a:xfrm>
              <a:prstGeom prst="rect">
                <a:avLst/>
              </a:prstGeom>
              <a:noFill/>
            </p:spPr>
            <p:txBody>
              <a:bodyPr wrap="square" lIns="0" tIns="0" rIns="0" bIns="0" rtlCol="0">
                <a:spAutoFit/>
              </a:bodyPr>
              <a:lstStyle/>
              <a:p>
                <a:pPr algn="ctr"/>
                <a:r>
                  <a:rPr lang="zh-CN" altLang="en-US" dirty="0" smtClean="0">
                    <a:latin typeface="Times New Roman"/>
                    <a:cs typeface="Times New Roman"/>
                  </a:rPr>
                  <a:t> </a:t>
                </a:r>
                <a:r>
                  <a:rPr lang="en-US" altLang="zh-CN" dirty="0" smtClean="0">
                    <a:latin typeface="Times New Roman"/>
                    <a:cs typeface="Times New Roman"/>
                  </a:rPr>
                  <a:t>50</a:t>
                </a:r>
                <a:endParaRPr lang="en-US" dirty="0">
                  <a:latin typeface="Times New Roman"/>
                  <a:cs typeface="Times New Roman"/>
                </a:endParaRPr>
              </a:p>
            </p:txBody>
          </p:sp>
          <p:sp>
            <p:nvSpPr>
              <p:cNvPr id="77" name="TextBox 76"/>
              <p:cNvSpPr txBox="1"/>
              <p:nvPr/>
            </p:nvSpPr>
            <p:spPr>
              <a:xfrm>
                <a:off x="2735468" y="4834340"/>
                <a:ext cx="250193" cy="184666"/>
              </a:xfrm>
              <a:prstGeom prst="rect">
                <a:avLst/>
              </a:prstGeom>
              <a:noFill/>
            </p:spPr>
            <p:txBody>
              <a:bodyPr wrap="square" lIns="0" tIns="0" rIns="0" bIns="0" rtlCol="0">
                <a:spAutoFit/>
              </a:bodyPr>
              <a:lstStyle/>
              <a:p>
                <a:r>
                  <a:rPr lang="en-US" dirty="0" smtClean="0">
                    <a:latin typeface="Times New Roman"/>
                    <a:cs typeface="Times New Roman"/>
                  </a:rPr>
                  <a:t>1</a:t>
                </a:r>
                <a:r>
                  <a:rPr lang="en-US" altLang="zh-CN" dirty="0" smtClean="0">
                    <a:latin typeface="Times New Roman"/>
                    <a:cs typeface="Times New Roman"/>
                  </a:rPr>
                  <a:t>50</a:t>
                </a:r>
                <a:endParaRPr lang="en-US" dirty="0">
                  <a:latin typeface="Times New Roman"/>
                  <a:cs typeface="Times New Roman"/>
                </a:endParaRPr>
              </a:p>
            </p:txBody>
          </p:sp>
          <p:sp>
            <p:nvSpPr>
              <p:cNvPr id="78" name="TextBox 77"/>
              <p:cNvSpPr txBox="1"/>
              <p:nvPr/>
            </p:nvSpPr>
            <p:spPr>
              <a:xfrm>
                <a:off x="2735468" y="4482719"/>
                <a:ext cx="250193" cy="184666"/>
              </a:xfrm>
              <a:prstGeom prst="rect">
                <a:avLst/>
              </a:prstGeom>
              <a:noFill/>
            </p:spPr>
            <p:txBody>
              <a:bodyPr wrap="square" lIns="0" tIns="0" rIns="0" bIns="0" rtlCol="0">
                <a:spAutoFit/>
              </a:bodyPr>
              <a:lstStyle/>
              <a:p>
                <a:r>
                  <a:rPr lang="en-US" altLang="zh-CN" dirty="0" smtClean="0">
                    <a:latin typeface="Times New Roman"/>
                    <a:cs typeface="Times New Roman"/>
                  </a:rPr>
                  <a:t>200</a:t>
                </a:r>
                <a:endParaRPr lang="en-US" dirty="0">
                  <a:latin typeface="Times New Roman"/>
                  <a:cs typeface="Times New Roman"/>
                </a:endParaRPr>
              </a:p>
            </p:txBody>
          </p:sp>
          <p:sp>
            <p:nvSpPr>
              <p:cNvPr id="79" name="TextBox 78"/>
              <p:cNvSpPr txBox="1"/>
              <p:nvPr/>
            </p:nvSpPr>
            <p:spPr>
              <a:xfrm>
                <a:off x="2735468" y="4131098"/>
                <a:ext cx="250193" cy="184666"/>
              </a:xfrm>
              <a:prstGeom prst="rect">
                <a:avLst/>
              </a:prstGeom>
              <a:noFill/>
            </p:spPr>
            <p:txBody>
              <a:bodyPr wrap="square" lIns="0" tIns="0" rIns="0" bIns="0" rtlCol="0">
                <a:spAutoFit/>
              </a:bodyPr>
              <a:lstStyle/>
              <a:p>
                <a:r>
                  <a:rPr lang="en-US" altLang="zh-CN" dirty="0">
                    <a:latin typeface="Times New Roman"/>
                    <a:cs typeface="Times New Roman"/>
                  </a:rPr>
                  <a:t>2</a:t>
                </a:r>
                <a:r>
                  <a:rPr lang="en-US" altLang="zh-CN" dirty="0" smtClean="0">
                    <a:latin typeface="Times New Roman"/>
                    <a:cs typeface="Times New Roman"/>
                  </a:rPr>
                  <a:t>50</a:t>
                </a:r>
                <a:endParaRPr lang="en-US" dirty="0">
                  <a:latin typeface="Times New Roman"/>
                  <a:cs typeface="Times New Roman"/>
                </a:endParaRPr>
              </a:p>
            </p:txBody>
          </p:sp>
        </p:grpSp>
        <p:grpSp>
          <p:nvGrpSpPr>
            <p:cNvPr id="12" name="Group 11"/>
            <p:cNvGrpSpPr/>
            <p:nvPr/>
          </p:nvGrpSpPr>
          <p:grpSpPr>
            <a:xfrm>
              <a:off x="2924568" y="4148405"/>
              <a:ext cx="2682022" cy="1693508"/>
              <a:chOff x="4780702" y="544881"/>
              <a:chExt cx="2682022" cy="1693508"/>
            </a:xfrm>
          </p:grpSpPr>
          <p:cxnSp>
            <p:nvCxnSpPr>
              <p:cNvPr id="31" name="Straight Connector 30"/>
              <p:cNvCxnSpPr/>
              <p:nvPr/>
            </p:nvCxnSpPr>
            <p:spPr>
              <a:xfrm>
                <a:off x="5454301" y="1173142"/>
                <a:ext cx="1001134"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2" name="Straight Connector 31"/>
              <p:cNvCxnSpPr/>
              <p:nvPr/>
            </p:nvCxnSpPr>
            <p:spPr>
              <a:xfrm flipH="1">
                <a:off x="6455435" y="1179069"/>
                <a:ext cx="2506" cy="229586"/>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3" name="Straight Connector 32"/>
              <p:cNvCxnSpPr/>
              <p:nvPr/>
            </p:nvCxnSpPr>
            <p:spPr>
              <a:xfrm>
                <a:off x="6464931" y="1408655"/>
                <a:ext cx="669200"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4" name="Straight Connector 33"/>
              <p:cNvCxnSpPr/>
              <p:nvPr/>
            </p:nvCxnSpPr>
            <p:spPr>
              <a:xfrm flipH="1">
                <a:off x="7132595" y="1408655"/>
                <a:ext cx="1536" cy="829734"/>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nvGrpSpPr>
              <p:cNvPr id="35" name="Group 34"/>
              <p:cNvGrpSpPr/>
              <p:nvPr/>
            </p:nvGrpSpPr>
            <p:grpSpPr>
              <a:xfrm>
                <a:off x="4780702" y="544881"/>
                <a:ext cx="2682022" cy="1669431"/>
                <a:chOff x="1062332" y="1331417"/>
                <a:chExt cx="2682022" cy="1669431"/>
              </a:xfrm>
            </p:grpSpPr>
            <p:cxnSp>
              <p:nvCxnSpPr>
                <p:cNvPr id="36" name="Straight Connector 35"/>
                <p:cNvCxnSpPr/>
                <p:nvPr/>
              </p:nvCxnSpPr>
              <p:spPr>
                <a:xfrm>
                  <a:off x="1062332" y="2172661"/>
                  <a:ext cx="669200"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1740965" y="1402859"/>
                  <a:ext cx="0" cy="779862"/>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1733799" y="1411272"/>
                  <a:ext cx="669200"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39" name="Straight Connector 38"/>
                <p:cNvCxnSpPr/>
                <p:nvPr/>
              </p:nvCxnSpPr>
              <p:spPr>
                <a:xfrm>
                  <a:off x="2404602" y="1381821"/>
                  <a:ext cx="337264"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0" name="Straight Connector 39"/>
                <p:cNvCxnSpPr/>
                <p:nvPr/>
              </p:nvCxnSpPr>
              <p:spPr>
                <a:xfrm>
                  <a:off x="2739202" y="1331417"/>
                  <a:ext cx="1005152" cy="0"/>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3744354" y="1331417"/>
                  <a:ext cx="0" cy="1669431"/>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2" name="Straight Connector 41"/>
                <p:cNvCxnSpPr/>
                <p:nvPr/>
              </p:nvCxnSpPr>
              <p:spPr>
                <a:xfrm>
                  <a:off x="2739202" y="1332139"/>
                  <a:ext cx="0" cy="49682"/>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398076" y="1377178"/>
                  <a:ext cx="0" cy="34094"/>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grpSp>
        </p:grpSp>
        <p:cxnSp>
          <p:nvCxnSpPr>
            <p:cNvPr id="13" name="Straight Connector 12"/>
            <p:cNvCxnSpPr/>
            <p:nvPr/>
          </p:nvCxnSpPr>
          <p:spPr>
            <a:xfrm>
              <a:off x="4597312" y="4871025"/>
              <a:ext cx="0" cy="196895"/>
            </a:xfrm>
            <a:prstGeom prst="line">
              <a:avLst/>
            </a:prstGeom>
            <a:ln w="19050" cmpd="sng"/>
            <a:effectLst/>
          </p:spPr>
          <p:style>
            <a:lnRef idx="2">
              <a:schemeClr val="accent1"/>
            </a:lnRef>
            <a:fillRef idx="0">
              <a:schemeClr val="accent1"/>
            </a:fillRef>
            <a:effectRef idx="1">
              <a:schemeClr val="accent1"/>
            </a:effectRef>
            <a:fontRef idx="minor">
              <a:schemeClr val="tx1"/>
            </a:fontRef>
          </p:style>
        </p:cxnSp>
        <p:sp>
          <p:nvSpPr>
            <p:cNvPr id="14" name="Oval 13"/>
            <p:cNvSpPr>
              <a:spLocks noChangeAspect="1"/>
            </p:cNvSpPr>
            <p:nvPr/>
          </p:nvSpPr>
          <p:spPr>
            <a:xfrm>
              <a:off x="4206567" y="4660835"/>
              <a:ext cx="91440" cy="91440"/>
            </a:xfrm>
            <a:prstGeom prst="ellipse">
              <a:avLst/>
            </a:prstGeom>
            <a:solidFill>
              <a:srgbClr val="C0504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800"/>
            </a:p>
          </p:txBody>
        </p:sp>
        <p:sp>
          <p:nvSpPr>
            <p:cNvPr id="15" name="TextBox 14"/>
            <p:cNvSpPr txBox="1"/>
            <p:nvPr/>
          </p:nvSpPr>
          <p:spPr>
            <a:xfrm>
              <a:off x="4729154" y="4540435"/>
              <a:ext cx="840821" cy="246221"/>
            </a:xfrm>
            <a:prstGeom prst="rect">
              <a:avLst/>
            </a:prstGeom>
            <a:noFill/>
          </p:spPr>
          <p:txBody>
            <a:bodyPr wrap="square" lIns="0" tIns="0" rIns="0" bIns="0" rtlCol="0">
              <a:spAutoFit/>
            </a:bodyPr>
            <a:lstStyle/>
            <a:p>
              <a:r>
                <a:rPr lang="zh-CN" altLang="en-US" sz="2400" dirty="0" smtClean="0">
                  <a:solidFill>
                    <a:srgbClr val="FF0000"/>
                  </a:solidFill>
                  <a:latin typeface="Times New Roman"/>
                  <a:cs typeface="Times New Roman"/>
                </a:rPr>
                <a:t>额外部分</a:t>
              </a:r>
              <a:endParaRPr lang="en-US" sz="2400" dirty="0">
                <a:solidFill>
                  <a:srgbClr val="FF0000"/>
                </a:solidFill>
                <a:latin typeface="Times New Roman"/>
                <a:cs typeface="Times New Roman"/>
              </a:endParaRPr>
            </a:p>
          </p:txBody>
        </p:sp>
        <p:sp>
          <p:nvSpPr>
            <p:cNvPr id="16" name="TextBox 15"/>
            <p:cNvSpPr txBox="1"/>
            <p:nvPr/>
          </p:nvSpPr>
          <p:spPr>
            <a:xfrm>
              <a:off x="3555599" y="5235304"/>
              <a:ext cx="876988" cy="246221"/>
            </a:xfrm>
            <a:prstGeom prst="rect">
              <a:avLst/>
            </a:prstGeom>
            <a:noFill/>
          </p:spPr>
          <p:txBody>
            <a:bodyPr wrap="square" lIns="0" tIns="0" rIns="0" bIns="0" rtlCol="0">
              <a:spAutoFit/>
            </a:bodyPr>
            <a:lstStyle/>
            <a:p>
              <a:r>
                <a:rPr lang="zh-CN" altLang="en-US" sz="2400" dirty="0" smtClean="0">
                  <a:latin typeface="Times New Roman"/>
                  <a:cs typeface="Times New Roman"/>
                </a:rPr>
                <a:t>基础部分</a:t>
              </a:r>
              <a:endParaRPr lang="en-US" sz="2400" dirty="0">
                <a:latin typeface="Times New Roman"/>
                <a:cs typeface="Times New Roman"/>
              </a:endParaRPr>
            </a:p>
          </p:txBody>
        </p:sp>
        <p:sp>
          <p:nvSpPr>
            <p:cNvPr id="17" name="TextBox 16"/>
            <p:cNvSpPr txBox="1"/>
            <p:nvPr/>
          </p:nvSpPr>
          <p:spPr>
            <a:xfrm>
              <a:off x="4503175" y="4481856"/>
              <a:ext cx="193826" cy="287258"/>
            </a:xfrm>
            <a:prstGeom prst="rect">
              <a:avLst/>
            </a:prstGeom>
            <a:noFill/>
          </p:spPr>
          <p:txBody>
            <a:bodyPr wrap="square" lIns="0" tIns="0" rIns="0" bIns="0" rtlCol="0">
              <a:spAutoFit/>
            </a:bodyPr>
            <a:lstStyle/>
            <a:p>
              <a:r>
                <a:rPr lang="en-US" sz="2800" i="1" dirty="0" err="1" smtClean="0">
                  <a:latin typeface="Times New Roman"/>
                  <a:cs typeface="Times New Roman"/>
                </a:rPr>
                <a:t>r</a:t>
              </a:r>
              <a:r>
                <a:rPr lang="en-US" sz="2800" i="1" baseline="-25000" dirty="0" err="1" smtClean="0">
                  <a:latin typeface="Times New Roman"/>
                  <a:cs typeface="Times New Roman"/>
                </a:rPr>
                <a:t>c</a:t>
              </a:r>
              <a:endParaRPr lang="en-US" sz="2800" i="1" baseline="-25000" dirty="0">
                <a:latin typeface="Times New Roman"/>
                <a:cs typeface="Times New Roman"/>
              </a:endParaRPr>
            </a:p>
          </p:txBody>
        </p:sp>
        <p:sp>
          <p:nvSpPr>
            <p:cNvPr id="18" name="TextBox 17"/>
            <p:cNvSpPr txBox="1"/>
            <p:nvPr/>
          </p:nvSpPr>
          <p:spPr>
            <a:xfrm>
              <a:off x="4814756" y="4901782"/>
              <a:ext cx="193826" cy="287258"/>
            </a:xfrm>
            <a:prstGeom prst="rect">
              <a:avLst/>
            </a:prstGeom>
            <a:noFill/>
          </p:spPr>
          <p:txBody>
            <a:bodyPr wrap="square" lIns="0" tIns="0" rIns="0" bIns="0" rtlCol="0">
              <a:spAutoFit/>
            </a:bodyPr>
            <a:lstStyle/>
            <a:p>
              <a:r>
                <a:rPr lang="en-US" sz="2800" i="1" dirty="0" smtClean="0">
                  <a:latin typeface="Times New Roman"/>
                  <a:cs typeface="Times New Roman"/>
                </a:rPr>
                <a:t>r</a:t>
              </a:r>
              <a:r>
                <a:rPr lang="en-US" sz="2800" baseline="-25000" dirty="0" smtClean="0">
                  <a:latin typeface="Times New Roman"/>
                  <a:cs typeface="Times New Roman"/>
                </a:rPr>
                <a:t>1</a:t>
              </a:r>
              <a:endParaRPr lang="en-US" sz="2800" baseline="-25000" dirty="0">
                <a:latin typeface="Times New Roman"/>
                <a:cs typeface="Times New Roman"/>
              </a:endParaRPr>
            </a:p>
          </p:txBody>
        </p:sp>
        <p:sp>
          <p:nvSpPr>
            <p:cNvPr id="19" name="TextBox 18"/>
            <p:cNvSpPr txBox="1"/>
            <p:nvPr/>
          </p:nvSpPr>
          <p:spPr>
            <a:xfrm>
              <a:off x="3900582" y="4708976"/>
              <a:ext cx="193826" cy="287258"/>
            </a:xfrm>
            <a:prstGeom prst="rect">
              <a:avLst/>
            </a:prstGeom>
            <a:noFill/>
          </p:spPr>
          <p:txBody>
            <a:bodyPr wrap="square" lIns="0" tIns="0" rIns="0" bIns="0" rtlCol="0">
              <a:spAutoFit/>
            </a:bodyPr>
            <a:lstStyle/>
            <a:p>
              <a:r>
                <a:rPr lang="en-US" sz="2800" i="1" dirty="0" smtClean="0">
                  <a:latin typeface="Times New Roman"/>
                  <a:cs typeface="Times New Roman"/>
                </a:rPr>
                <a:t>r</a:t>
              </a:r>
              <a:r>
                <a:rPr lang="en-US" sz="2800" baseline="-25000" dirty="0">
                  <a:latin typeface="Times New Roman"/>
                  <a:cs typeface="Times New Roman"/>
                </a:rPr>
                <a:t>2</a:t>
              </a:r>
            </a:p>
          </p:txBody>
        </p:sp>
        <p:sp>
          <p:nvSpPr>
            <p:cNvPr id="20" name="TextBox 19"/>
            <p:cNvSpPr txBox="1"/>
            <p:nvPr/>
          </p:nvSpPr>
          <p:spPr>
            <a:xfrm>
              <a:off x="3868686" y="3926767"/>
              <a:ext cx="193826" cy="287258"/>
            </a:xfrm>
            <a:prstGeom prst="rect">
              <a:avLst/>
            </a:prstGeom>
            <a:noFill/>
          </p:spPr>
          <p:txBody>
            <a:bodyPr wrap="square" lIns="0" tIns="0" rIns="0" bIns="0" rtlCol="0">
              <a:spAutoFit/>
            </a:bodyPr>
            <a:lstStyle/>
            <a:p>
              <a:r>
                <a:rPr lang="en-US" sz="2800" i="1" dirty="0" smtClean="0">
                  <a:latin typeface="Times New Roman"/>
                  <a:cs typeface="Times New Roman"/>
                </a:rPr>
                <a:t>r</a:t>
              </a:r>
              <a:r>
                <a:rPr lang="en-US" sz="2800" baseline="-25000" dirty="0">
                  <a:latin typeface="Times New Roman"/>
                  <a:cs typeface="Times New Roman"/>
                </a:rPr>
                <a:t>3</a:t>
              </a:r>
            </a:p>
          </p:txBody>
        </p:sp>
        <p:sp>
          <p:nvSpPr>
            <p:cNvPr id="21" name="TextBox 20"/>
            <p:cNvSpPr txBox="1"/>
            <p:nvPr/>
          </p:nvSpPr>
          <p:spPr>
            <a:xfrm>
              <a:off x="4331400" y="3898555"/>
              <a:ext cx="193826" cy="287258"/>
            </a:xfrm>
            <a:prstGeom prst="rect">
              <a:avLst/>
            </a:prstGeom>
            <a:noFill/>
          </p:spPr>
          <p:txBody>
            <a:bodyPr wrap="square" lIns="0" tIns="0" rIns="0" bIns="0" rtlCol="0">
              <a:spAutoFit/>
            </a:bodyPr>
            <a:lstStyle/>
            <a:p>
              <a:r>
                <a:rPr lang="en-US" sz="2800" i="1" dirty="0" smtClean="0">
                  <a:latin typeface="Times New Roman"/>
                  <a:cs typeface="Times New Roman"/>
                </a:rPr>
                <a:t>r</a:t>
              </a:r>
              <a:r>
                <a:rPr lang="en-US" sz="2800" baseline="-25000" dirty="0">
                  <a:latin typeface="Times New Roman"/>
                  <a:cs typeface="Times New Roman"/>
                </a:rPr>
                <a:t>4</a:t>
              </a:r>
            </a:p>
          </p:txBody>
        </p:sp>
        <p:sp>
          <p:nvSpPr>
            <p:cNvPr id="22" name="TextBox 21"/>
            <p:cNvSpPr txBox="1"/>
            <p:nvPr/>
          </p:nvSpPr>
          <p:spPr>
            <a:xfrm>
              <a:off x="4998535" y="3843435"/>
              <a:ext cx="193826" cy="287258"/>
            </a:xfrm>
            <a:prstGeom prst="rect">
              <a:avLst/>
            </a:prstGeom>
            <a:noFill/>
          </p:spPr>
          <p:txBody>
            <a:bodyPr wrap="square" lIns="0" tIns="0" rIns="0" bIns="0" rtlCol="0">
              <a:spAutoFit/>
            </a:bodyPr>
            <a:lstStyle/>
            <a:p>
              <a:r>
                <a:rPr lang="en-US" sz="2800" i="1" dirty="0" smtClean="0">
                  <a:latin typeface="Times New Roman"/>
                  <a:cs typeface="Times New Roman"/>
                </a:rPr>
                <a:t>r</a:t>
              </a:r>
              <a:r>
                <a:rPr lang="en-US" sz="2800" baseline="-25000" dirty="0">
                  <a:latin typeface="Times New Roman"/>
                  <a:cs typeface="Times New Roman"/>
                </a:rPr>
                <a:t>5</a:t>
              </a:r>
            </a:p>
          </p:txBody>
        </p:sp>
        <p:sp>
          <p:nvSpPr>
            <p:cNvPr id="23" name="TextBox 22"/>
            <p:cNvSpPr txBox="1"/>
            <p:nvPr/>
          </p:nvSpPr>
          <p:spPr>
            <a:xfrm>
              <a:off x="3511698" y="5536789"/>
              <a:ext cx="193826" cy="287258"/>
            </a:xfrm>
            <a:prstGeom prst="rect">
              <a:avLst/>
            </a:prstGeom>
            <a:noFill/>
          </p:spPr>
          <p:txBody>
            <a:bodyPr wrap="square" lIns="0" tIns="0" rIns="0" bIns="0" rtlCol="0">
              <a:spAutoFit/>
            </a:bodyPr>
            <a:lstStyle/>
            <a:p>
              <a:r>
                <a:rPr lang="en-US" sz="2800" i="1" dirty="0" err="1" smtClean="0">
                  <a:latin typeface="Times New Roman"/>
                  <a:cs typeface="Times New Roman"/>
                </a:rPr>
                <a:t>t</a:t>
              </a:r>
              <a:r>
                <a:rPr lang="en-US" sz="2800" i="1" baseline="-25000" dirty="0" err="1" smtClean="0">
                  <a:latin typeface="Times New Roman"/>
                  <a:cs typeface="Times New Roman"/>
                </a:rPr>
                <a:t>c</a:t>
              </a:r>
              <a:endParaRPr lang="en-US" sz="2800" i="1" baseline="-25000" dirty="0">
                <a:latin typeface="Times New Roman"/>
                <a:cs typeface="Times New Roman"/>
              </a:endParaRPr>
            </a:p>
          </p:txBody>
        </p:sp>
        <p:sp>
          <p:nvSpPr>
            <p:cNvPr id="24" name="TextBox 23"/>
            <p:cNvSpPr txBox="1"/>
            <p:nvPr/>
          </p:nvSpPr>
          <p:spPr>
            <a:xfrm>
              <a:off x="4185659" y="5533049"/>
              <a:ext cx="193826" cy="287258"/>
            </a:xfrm>
            <a:prstGeom prst="rect">
              <a:avLst/>
            </a:prstGeom>
            <a:noFill/>
          </p:spPr>
          <p:txBody>
            <a:bodyPr wrap="square" lIns="0" tIns="0" rIns="0" bIns="0" rtlCol="0">
              <a:spAutoFit/>
            </a:bodyPr>
            <a:lstStyle/>
            <a:p>
              <a:r>
                <a:rPr lang="en-US" sz="2800" i="1" dirty="0" err="1" smtClean="0">
                  <a:latin typeface="Times New Roman"/>
                  <a:cs typeface="Times New Roman"/>
                </a:rPr>
                <a:t>t</a:t>
              </a:r>
              <a:r>
                <a:rPr lang="en-US" sz="2800" i="1" baseline="-25000" dirty="0" err="1" smtClean="0">
                  <a:latin typeface="Times New Roman"/>
                  <a:cs typeface="Times New Roman"/>
                </a:rPr>
                <a:t>e</a:t>
              </a:r>
              <a:endParaRPr lang="en-US" sz="2800" i="1" baseline="-25000" dirty="0">
                <a:latin typeface="Times New Roman"/>
                <a:cs typeface="Times New Roman"/>
              </a:endParaRPr>
            </a:p>
          </p:txBody>
        </p:sp>
        <p:sp>
          <p:nvSpPr>
            <p:cNvPr id="25" name="TextBox 24"/>
            <p:cNvSpPr txBox="1"/>
            <p:nvPr/>
          </p:nvSpPr>
          <p:spPr>
            <a:xfrm>
              <a:off x="4540084" y="4994293"/>
              <a:ext cx="178473" cy="205185"/>
            </a:xfrm>
            <a:prstGeom prst="rect">
              <a:avLst/>
            </a:prstGeom>
            <a:noFill/>
          </p:spPr>
          <p:txBody>
            <a:bodyPr wrap="square" lIns="0" tIns="0" rIns="0" bIns="0" rtlCol="0">
              <a:spAutoFit/>
            </a:bodyPr>
            <a:lstStyle/>
            <a:p>
              <a:r>
                <a:rPr lang="en-US" sz="2000" i="1" dirty="0" smtClean="0">
                  <a:latin typeface="Times New Roman"/>
                  <a:cs typeface="Times New Roman"/>
                </a:rPr>
                <a:t>q</a:t>
              </a:r>
              <a:r>
                <a:rPr lang="en-US" sz="2000" baseline="-25000" dirty="0">
                  <a:latin typeface="Times New Roman"/>
                  <a:cs typeface="Times New Roman"/>
                </a:rPr>
                <a:t>1</a:t>
              </a:r>
            </a:p>
          </p:txBody>
        </p:sp>
        <p:sp>
          <p:nvSpPr>
            <p:cNvPr id="26" name="TextBox 25"/>
            <p:cNvSpPr txBox="1"/>
            <p:nvPr/>
          </p:nvSpPr>
          <p:spPr>
            <a:xfrm>
              <a:off x="4217575" y="4148037"/>
              <a:ext cx="190039" cy="205185"/>
            </a:xfrm>
            <a:prstGeom prst="rect">
              <a:avLst/>
            </a:prstGeom>
            <a:noFill/>
          </p:spPr>
          <p:txBody>
            <a:bodyPr wrap="square" lIns="0" tIns="0" rIns="0" bIns="0" rtlCol="0">
              <a:spAutoFit/>
            </a:bodyPr>
            <a:lstStyle/>
            <a:p>
              <a:r>
                <a:rPr lang="en-US" sz="2000" i="1" dirty="0" smtClean="0">
                  <a:latin typeface="Times New Roman"/>
                  <a:cs typeface="Times New Roman"/>
                </a:rPr>
                <a:t>q</a:t>
              </a:r>
              <a:r>
                <a:rPr lang="en-US" sz="2000" baseline="-25000" dirty="0" smtClean="0">
                  <a:latin typeface="Times New Roman"/>
                  <a:cs typeface="Times New Roman"/>
                </a:rPr>
                <a:t>4</a:t>
              </a:r>
              <a:endParaRPr lang="en-US" sz="2000" baseline="-25000" dirty="0">
                <a:latin typeface="Times New Roman"/>
                <a:cs typeface="Times New Roman"/>
              </a:endParaRPr>
            </a:p>
          </p:txBody>
        </p:sp>
        <p:sp>
          <p:nvSpPr>
            <p:cNvPr id="27" name="TextBox 26"/>
            <p:cNvSpPr txBox="1"/>
            <p:nvPr/>
          </p:nvSpPr>
          <p:spPr>
            <a:xfrm>
              <a:off x="4587417" y="4120434"/>
              <a:ext cx="178473" cy="205185"/>
            </a:xfrm>
            <a:prstGeom prst="rect">
              <a:avLst/>
            </a:prstGeom>
            <a:noFill/>
          </p:spPr>
          <p:txBody>
            <a:bodyPr wrap="square" lIns="0" tIns="0" rIns="0" bIns="0" rtlCol="0">
              <a:spAutoFit/>
            </a:bodyPr>
            <a:lstStyle/>
            <a:p>
              <a:r>
                <a:rPr lang="en-US" sz="2000" i="1" dirty="0" smtClean="0">
                  <a:latin typeface="Times New Roman"/>
                  <a:cs typeface="Times New Roman"/>
                </a:rPr>
                <a:t>q</a:t>
              </a:r>
              <a:r>
                <a:rPr lang="en-US" sz="2000" baseline="-25000" dirty="0" smtClean="0">
                  <a:latin typeface="Times New Roman"/>
                  <a:cs typeface="Times New Roman"/>
                </a:rPr>
                <a:t>5</a:t>
              </a:r>
              <a:endParaRPr lang="en-US" sz="2000" baseline="-25000" dirty="0">
                <a:latin typeface="Times New Roman"/>
                <a:cs typeface="Times New Roman"/>
              </a:endParaRPr>
            </a:p>
          </p:txBody>
        </p:sp>
        <p:cxnSp>
          <p:nvCxnSpPr>
            <p:cNvPr id="30" name="Straight Connector 29"/>
            <p:cNvCxnSpPr/>
            <p:nvPr/>
          </p:nvCxnSpPr>
          <p:spPr>
            <a:xfrm>
              <a:off x="3599891" y="4706555"/>
              <a:ext cx="2006286" cy="0"/>
            </a:xfrm>
            <a:prstGeom prst="line">
              <a:avLst/>
            </a:prstGeom>
            <a:ln w="28575" cmpd="sng">
              <a:solidFill>
                <a:schemeClr val="accent5">
                  <a:lumMod val="75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3614330" y="4155648"/>
              <a:ext cx="178473" cy="205185"/>
            </a:xfrm>
            <a:prstGeom prst="rect">
              <a:avLst/>
            </a:prstGeom>
            <a:noFill/>
          </p:spPr>
          <p:txBody>
            <a:bodyPr wrap="square" lIns="0" tIns="0" rIns="0" bIns="0" rtlCol="0">
              <a:spAutoFit/>
            </a:bodyPr>
            <a:lstStyle/>
            <a:p>
              <a:r>
                <a:rPr lang="en-US" sz="2000" i="1" dirty="0" smtClean="0">
                  <a:latin typeface="Times New Roman"/>
                  <a:cs typeface="Times New Roman"/>
                </a:rPr>
                <a:t>q</a:t>
              </a:r>
              <a:r>
                <a:rPr lang="en-US" sz="2000" baseline="-25000" dirty="0" smtClean="0">
                  <a:latin typeface="Times New Roman"/>
                  <a:cs typeface="Times New Roman"/>
                </a:rPr>
                <a:t>3</a:t>
              </a:r>
              <a:endParaRPr lang="en-US" sz="2000" baseline="-25000" dirty="0">
                <a:latin typeface="Times New Roman"/>
                <a:cs typeface="Times New Roman"/>
              </a:endParaRPr>
            </a:p>
          </p:txBody>
        </p:sp>
        <p:sp>
          <p:nvSpPr>
            <p:cNvPr id="29" name="TextBox 28"/>
            <p:cNvSpPr txBox="1"/>
            <p:nvPr/>
          </p:nvSpPr>
          <p:spPr>
            <a:xfrm>
              <a:off x="3429475" y="4660835"/>
              <a:ext cx="178473" cy="205185"/>
            </a:xfrm>
            <a:prstGeom prst="rect">
              <a:avLst/>
            </a:prstGeom>
            <a:noFill/>
          </p:spPr>
          <p:txBody>
            <a:bodyPr wrap="square" lIns="0" tIns="0" rIns="0" bIns="0" rtlCol="0">
              <a:spAutoFit/>
            </a:bodyPr>
            <a:lstStyle/>
            <a:p>
              <a:r>
                <a:rPr lang="en-US" sz="2000" i="1" dirty="0" smtClean="0">
                  <a:latin typeface="Times New Roman"/>
                  <a:cs typeface="Times New Roman"/>
                </a:rPr>
                <a:t>q</a:t>
              </a:r>
              <a:r>
                <a:rPr lang="en-US" sz="2000" baseline="-25000" dirty="0" smtClean="0">
                  <a:latin typeface="Times New Roman"/>
                  <a:cs typeface="Times New Roman"/>
                </a:rPr>
                <a:t>2</a:t>
              </a:r>
              <a:endParaRPr lang="en-US" sz="2000" baseline="-25000" dirty="0">
                <a:latin typeface="Times New Roman"/>
                <a:cs typeface="Times New Roman"/>
              </a:endParaRPr>
            </a:p>
          </p:txBody>
        </p:sp>
      </p:grpSp>
      <p:grpSp>
        <p:nvGrpSpPr>
          <p:cNvPr id="83" name="Group 82"/>
          <p:cNvGrpSpPr/>
          <p:nvPr/>
        </p:nvGrpSpPr>
        <p:grpSpPr>
          <a:xfrm>
            <a:off x="2213894" y="3125544"/>
            <a:ext cx="2013259" cy="847437"/>
            <a:chOff x="2213894" y="3125544"/>
            <a:chExt cx="2013259" cy="847437"/>
          </a:xfrm>
        </p:grpSpPr>
        <p:cxnSp>
          <p:nvCxnSpPr>
            <p:cNvPr id="84" name="Straight Connector 83"/>
            <p:cNvCxnSpPr/>
            <p:nvPr/>
          </p:nvCxnSpPr>
          <p:spPr>
            <a:xfrm>
              <a:off x="2213894" y="3957891"/>
              <a:ext cx="1003800" cy="0"/>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5" name="Straight Connector 84"/>
            <p:cNvCxnSpPr/>
            <p:nvPr/>
          </p:nvCxnSpPr>
          <p:spPr>
            <a:xfrm>
              <a:off x="3231843" y="3532167"/>
              <a:ext cx="0" cy="440814"/>
            </a:xfrm>
            <a:prstGeom prst="line">
              <a:avLst/>
            </a:prstGeom>
            <a:ln w="38100" cmpd="sng">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flipV="1">
              <a:off x="3226878" y="3532167"/>
              <a:ext cx="1000275" cy="1083"/>
            </a:xfrm>
            <a:prstGeom prst="line">
              <a:avLst/>
            </a:prstGeom>
            <a:ln w="38100" cmpd="sng">
              <a:solidFill>
                <a:srgbClr val="FF0000"/>
              </a:solidFill>
              <a:prstDash val="solid"/>
            </a:ln>
            <a:effectLst/>
          </p:spPr>
          <p:style>
            <a:lnRef idx="2">
              <a:schemeClr val="accent1"/>
            </a:lnRef>
            <a:fillRef idx="0">
              <a:schemeClr val="accent1"/>
            </a:fillRef>
            <a:effectRef idx="1">
              <a:schemeClr val="accent1"/>
            </a:effectRef>
            <a:fontRef idx="minor">
              <a:schemeClr val="tx1"/>
            </a:fontRef>
          </p:style>
        </p:cxnSp>
        <p:sp>
          <p:nvSpPr>
            <p:cNvPr id="87" name="TextBox 86"/>
            <p:cNvSpPr txBox="1"/>
            <p:nvPr/>
          </p:nvSpPr>
          <p:spPr>
            <a:xfrm>
              <a:off x="3359958" y="3125544"/>
              <a:ext cx="678642" cy="430887"/>
            </a:xfrm>
            <a:prstGeom prst="rect">
              <a:avLst/>
            </a:prstGeom>
            <a:noFill/>
          </p:spPr>
          <p:txBody>
            <a:bodyPr wrap="square" lIns="0" tIns="0" rIns="0" bIns="0" rtlCol="0">
              <a:spAutoFit/>
            </a:bodyPr>
            <a:lstStyle/>
            <a:p>
              <a:r>
                <a:rPr lang="en-US" sz="2800" i="1" dirty="0" err="1" smtClean="0">
                  <a:solidFill>
                    <a:srgbClr val="FF0000"/>
                  </a:solidFill>
                  <a:latin typeface="Times New Roman"/>
                  <a:cs typeface="Times New Roman"/>
                </a:rPr>
                <a:t>r</a:t>
              </a:r>
              <a:r>
                <a:rPr lang="en-US" sz="2800" i="1" baseline="30000" dirty="0" err="1" smtClean="0">
                  <a:solidFill>
                    <a:srgbClr val="FF0000"/>
                  </a:solidFill>
                  <a:latin typeface="Times New Roman"/>
                  <a:cs typeface="Times New Roman"/>
                </a:rPr>
                <a:t>opt</a:t>
              </a:r>
              <a:endParaRPr lang="en-US" sz="2800" i="1" baseline="30000" dirty="0">
                <a:solidFill>
                  <a:srgbClr val="FF0000"/>
                </a:solidFill>
                <a:latin typeface="Times New Roman"/>
                <a:cs typeface="Times New Roman"/>
              </a:endParaRPr>
            </a:p>
          </p:txBody>
        </p:sp>
      </p:grpSp>
      <p:sp>
        <p:nvSpPr>
          <p:cNvPr id="88" name="TextBox 87"/>
          <p:cNvSpPr txBox="1"/>
          <p:nvPr/>
        </p:nvSpPr>
        <p:spPr>
          <a:xfrm>
            <a:off x="6705600" y="3733800"/>
            <a:ext cx="2137056"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能量关键点</a:t>
            </a:r>
            <a:r>
              <a:rPr lang="zh-CN" altLang="en-US" dirty="0" smtClean="0">
                <a:latin typeface="+mj-ea"/>
                <a:ea typeface="+mj-ea"/>
                <a:cs typeface="Hiragino Sans GB W3"/>
              </a:rPr>
              <a:t>前的传输速率即最优速率</a:t>
            </a:r>
            <a:endParaRPr lang="en-US" altLang="zh-CN" dirty="0" smtClean="0">
              <a:latin typeface="+mj-ea"/>
              <a:ea typeface="+mj-ea"/>
              <a:cs typeface="Hiragino Sans GB W3"/>
            </a:endParaRPr>
          </a:p>
        </p:txBody>
      </p:sp>
      <p:grpSp>
        <p:nvGrpSpPr>
          <p:cNvPr id="93" name="Group 92"/>
          <p:cNvGrpSpPr/>
          <p:nvPr/>
        </p:nvGrpSpPr>
        <p:grpSpPr>
          <a:xfrm>
            <a:off x="4191000" y="1792069"/>
            <a:ext cx="1463040" cy="1676800"/>
            <a:chOff x="4191000" y="1792069"/>
            <a:chExt cx="1463040" cy="1676800"/>
          </a:xfrm>
        </p:grpSpPr>
        <p:sp>
          <p:nvSpPr>
            <p:cNvPr id="90" name="TextBox 89"/>
            <p:cNvSpPr txBox="1"/>
            <p:nvPr/>
          </p:nvSpPr>
          <p:spPr>
            <a:xfrm>
              <a:off x="4191000" y="1792069"/>
              <a:ext cx="146304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chemeClr val="bg1"/>
                  </a:solidFill>
                  <a:latin typeface="+mj-ea"/>
                  <a:ea typeface="+mj-ea"/>
                  <a:cs typeface="Hiragino Sans GB W3"/>
                </a:rPr>
                <a:t>电量耗尽的</a:t>
              </a:r>
              <a:r>
                <a:rPr lang="zh-CN" altLang="en-US" dirty="0" smtClean="0">
                  <a:solidFill>
                    <a:srgbClr val="FFFF00"/>
                  </a:solidFill>
                  <a:latin typeface="+mj-ea"/>
                  <a:cs typeface="Hiragino Sans GB W3"/>
                </a:rPr>
                <a:t>能量关键点</a:t>
              </a:r>
              <a:endParaRPr lang="en-US" altLang="zh-CN" dirty="0">
                <a:solidFill>
                  <a:srgbClr val="FFFF00"/>
                </a:solidFill>
                <a:latin typeface="+mj-ea"/>
                <a:cs typeface="Hiragino Sans GB W3"/>
              </a:endParaRPr>
            </a:p>
          </p:txBody>
        </p:sp>
        <p:cxnSp>
          <p:nvCxnSpPr>
            <p:cNvPr id="91" name="Straight Connector 90"/>
            <p:cNvCxnSpPr>
              <a:stCxn id="14" idx="0"/>
            </p:cNvCxnSpPr>
            <p:nvPr/>
          </p:nvCxnSpPr>
          <p:spPr bwMode="auto">
            <a:xfrm flipH="1" flipV="1">
              <a:off x="4191000" y="2438400"/>
              <a:ext cx="4668" cy="1030469"/>
            </a:xfrm>
            <a:prstGeom prst="line">
              <a:avLst/>
            </a:prstGeom>
            <a:noFill/>
            <a:ln w="38100" cap="flat" cmpd="sng" algn="ctr">
              <a:solidFill>
                <a:srgbClr val="FF0000"/>
              </a:solidFill>
              <a:prstDash val="solid"/>
              <a:headEnd type="triangle"/>
              <a:tailEnd type="none"/>
            </a:ln>
            <a:effectLst/>
          </p:spPr>
        </p:cxnSp>
      </p:grpSp>
      <p:sp>
        <p:nvSpPr>
          <p:cNvPr id="94" name="TextBox 93"/>
          <p:cNvSpPr txBox="1"/>
          <p:nvPr/>
        </p:nvSpPr>
        <p:spPr>
          <a:xfrm>
            <a:off x="6705600" y="1600200"/>
            <a:ext cx="2137056"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动态电量不足</a:t>
            </a:r>
            <a:endParaRPr lang="en-US" altLang="zh-CN" dirty="0" smtClean="0">
              <a:latin typeface="+mj-ea"/>
              <a:ea typeface="+mj-ea"/>
              <a:cs typeface="Hiragino Sans GB W3"/>
            </a:endParaRPr>
          </a:p>
          <a:p>
            <a:pPr algn="ctr"/>
            <a:r>
              <a:rPr lang="zh-CN" altLang="en-US" dirty="0" smtClean="0">
                <a:latin typeface="+mj-ea"/>
                <a:cs typeface="Hiragino Sans GB W3"/>
              </a:rPr>
              <a:t>截断</a:t>
            </a:r>
            <a:r>
              <a:rPr lang="zh-CN" altLang="en-US" dirty="0" smtClean="0">
                <a:solidFill>
                  <a:srgbClr val="FF6600"/>
                </a:solidFill>
                <a:latin typeface="+mj-ea"/>
                <a:ea typeface="+mj-ea"/>
                <a:cs typeface="Hiragino Sans GB W3"/>
              </a:rPr>
              <a:t>额外部分</a:t>
            </a:r>
            <a:r>
              <a:rPr lang="zh-CN" altLang="en-US" dirty="0" smtClean="0">
                <a:latin typeface="+mj-ea"/>
                <a:ea typeface="+mj-ea"/>
                <a:cs typeface="Hiragino Sans GB W3"/>
              </a:rPr>
              <a:t>高峰</a:t>
            </a:r>
            <a:endParaRPr lang="en-US" altLang="zh-CN" dirty="0" smtClean="0">
              <a:latin typeface="+mj-ea"/>
              <a:ea typeface="+mj-ea"/>
              <a:cs typeface="Hiragino Sans GB W3"/>
            </a:endParaRPr>
          </a:p>
        </p:txBody>
      </p:sp>
      <p:sp>
        <p:nvSpPr>
          <p:cNvPr id="95" name="TextBox 94"/>
          <p:cNvSpPr txBox="1"/>
          <p:nvPr/>
        </p:nvSpPr>
        <p:spPr>
          <a:xfrm>
            <a:off x="6705600" y="2401669"/>
            <a:ext cx="2137056"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截断后的速率刚刚够用动态电量发送</a:t>
            </a:r>
            <a:endParaRPr lang="en-US" altLang="zh-CN" dirty="0" smtClean="0">
              <a:latin typeface="+mj-ea"/>
              <a:ea typeface="+mj-ea"/>
              <a:cs typeface="Hiragino Sans GB W3"/>
            </a:endParaRPr>
          </a:p>
        </p:txBody>
      </p:sp>
      <p:sp>
        <p:nvSpPr>
          <p:cNvPr id="96" name="TextBox 95"/>
          <p:cNvSpPr txBox="1"/>
          <p:nvPr/>
        </p:nvSpPr>
        <p:spPr>
          <a:xfrm>
            <a:off x="6705600" y="3200400"/>
            <a:ext cx="2137056"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必存在</a:t>
            </a:r>
            <a:r>
              <a:rPr lang="zh-CN" altLang="en-US" dirty="0" smtClean="0">
                <a:solidFill>
                  <a:srgbClr val="FFFF00"/>
                </a:solidFill>
                <a:latin typeface="+mj-ea"/>
                <a:ea typeface="+mj-ea"/>
                <a:cs typeface="Hiragino Sans GB W3"/>
              </a:rPr>
              <a:t>能量关键点</a:t>
            </a:r>
            <a:endParaRPr lang="en-US" altLang="zh-CN" dirty="0" smtClean="0">
              <a:solidFill>
                <a:srgbClr val="FFFF00"/>
              </a:solidFill>
              <a:latin typeface="+mj-ea"/>
              <a:ea typeface="+mj-ea"/>
              <a:cs typeface="Hiragino Sans GB W3"/>
            </a:endParaRPr>
          </a:p>
        </p:txBody>
      </p:sp>
      <p:sp>
        <p:nvSpPr>
          <p:cNvPr id="97" name="TextBox 96"/>
          <p:cNvSpPr txBox="1"/>
          <p:nvPr/>
        </p:nvSpPr>
        <p:spPr>
          <a:xfrm>
            <a:off x="6705600" y="4572000"/>
            <a:ext cx="2137056"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en-US" altLang="en-US" dirty="0" smtClean="0">
                <a:latin typeface="+mj-ea"/>
                <a:cs typeface="Hiragino Sans GB W3"/>
              </a:rPr>
              <a:t>按照</a:t>
            </a:r>
            <a:r>
              <a:rPr lang="zh-CN" altLang="en-US" dirty="0" smtClean="0">
                <a:latin typeface="+mj-ea"/>
                <a:cs typeface="Hiragino Sans GB W3"/>
              </a:rPr>
              <a:t>该</a:t>
            </a:r>
            <a:r>
              <a:rPr lang="en-US" altLang="en-US" dirty="0" smtClean="0">
                <a:latin typeface="+mj-ea"/>
                <a:cs typeface="Hiragino Sans GB W3"/>
              </a:rPr>
              <a:t>传输后</a:t>
            </a:r>
            <a:r>
              <a:rPr lang="zh-CN" altLang="en-US" dirty="0" smtClean="0">
                <a:latin typeface="+mj-ea"/>
                <a:cs typeface="Hiragino Sans GB W3"/>
              </a:rPr>
              <a:t>，同样的问题重现</a:t>
            </a:r>
            <a:endParaRPr lang="en-US" altLang="zh-CN" dirty="0">
              <a:latin typeface="+mj-ea"/>
              <a:cs typeface="Hiragino Sans GB W3"/>
            </a:endParaRPr>
          </a:p>
        </p:txBody>
      </p:sp>
      <p:sp>
        <p:nvSpPr>
          <p:cNvPr id="98" name="圆角矩形 53"/>
          <p:cNvSpPr/>
          <p:nvPr/>
        </p:nvSpPr>
        <p:spPr>
          <a:xfrm>
            <a:off x="393829" y="5542536"/>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rgbClr val="FFFF00"/>
                </a:solidFill>
                <a:latin typeface="+mj-ea"/>
                <a:cs typeface="Hiragino Sans GB W3"/>
              </a:rPr>
              <a:t>定理</a:t>
            </a:r>
            <a:r>
              <a:rPr lang="zh-CN" altLang="en-US" sz="2800" dirty="0" smtClean="0">
                <a:solidFill>
                  <a:schemeClr val="bg1"/>
                </a:solidFill>
                <a:latin typeface="+mj-ea"/>
                <a:cs typeface="Hiragino Sans GB W3"/>
              </a:rPr>
              <a:t>：</a:t>
            </a:r>
            <a:r>
              <a:rPr lang="zh-CN" altLang="en-US" sz="2800" dirty="0">
                <a:solidFill>
                  <a:schemeClr val="bg1"/>
                </a:solidFill>
                <a:latin typeface="+mj-ea"/>
                <a:cs typeface="Hiragino Sans GB W3"/>
              </a:rPr>
              <a:t>能量关键点前的传输速率</a:t>
            </a:r>
            <a:r>
              <a:rPr lang="zh-CN" altLang="en-US" sz="2800" dirty="0" smtClean="0">
                <a:latin typeface="+mj-ea"/>
                <a:cs typeface="Hiragino Sans GB W3"/>
              </a:rPr>
              <a:t>即最优速率</a:t>
            </a:r>
            <a:r>
              <a:rPr lang="zh-CN" altLang="en-US" sz="2800" dirty="0" smtClean="0">
                <a:solidFill>
                  <a:schemeClr val="bg1"/>
                </a:solidFill>
                <a:latin typeface="+mj-ea"/>
                <a:cs typeface="Hiragino Sans GB W3"/>
              </a:rPr>
              <a:t> </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36087016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xit" presetSubtype="8" fill="hold" nodeType="clickEffect">
                                  <p:stCondLst>
                                    <p:cond delay="0"/>
                                  </p:stCondLst>
                                  <p:childTnLst>
                                    <p:animEffect transition="out" filter="wipe(left)">
                                      <p:cBhvr>
                                        <p:cTn id="6" dur="900"/>
                                        <p:tgtEl>
                                          <p:spTgt spid="89"/>
                                        </p:tgtEl>
                                      </p:cBhvr>
                                    </p:animEffect>
                                    <p:set>
                                      <p:cBhvr>
                                        <p:cTn id="7" dur="1" fill="hold">
                                          <p:stCondLst>
                                            <p:cond delay="899"/>
                                          </p:stCondLst>
                                        </p:cTn>
                                        <p:tgtEl>
                                          <p:spTgt spid="89"/>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3"/>
                                        </p:tgtEl>
                                        <p:attrNameLst>
                                          <p:attrName>style.visibility</p:attrName>
                                        </p:attrNameLst>
                                      </p:cBhvr>
                                      <p:to>
                                        <p:strVal val="visible"/>
                                      </p:to>
                                    </p:set>
                                    <p:animEffect transition="in" filter="fade">
                                      <p:cBhvr>
                                        <p:cTn id="12" dur="500"/>
                                        <p:tgtEl>
                                          <p:spTgt spid="9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6"/>
                                        </p:tgtEl>
                                        <p:attrNameLst>
                                          <p:attrName>style.visibility</p:attrName>
                                        </p:attrNameLst>
                                      </p:cBhvr>
                                      <p:to>
                                        <p:strVal val="visible"/>
                                      </p:to>
                                    </p:set>
                                    <p:animEffect transition="in" filter="fade">
                                      <p:cBhvr>
                                        <p:cTn id="15" dur="500"/>
                                        <p:tgtEl>
                                          <p:spTgt spid="9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3"/>
                                        </p:tgtEl>
                                        <p:attrNameLst>
                                          <p:attrName>style.visibility</p:attrName>
                                        </p:attrNameLst>
                                      </p:cBhvr>
                                      <p:to>
                                        <p:strVal val="visible"/>
                                      </p:to>
                                    </p:set>
                                    <p:animEffect transition="in" filter="fade">
                                      <p:cBhvr>
                                        <p:cTn id="20" dur="500"/>
                                        <p:tgtEl>
                                          <p:spTgt spid="8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8"/>
                                        </p:tgtEl>
                                        <p:attrNameLst>
                                          <p:attrName>style.visibility</p:attrName>
                                        </p:attrNameLst>
                                      </p:cBhvr>
                                      <p:to>
                                        <p:strVal val="visible"/>
                                      </p:to>
                                    </p:set>
                                    <p:animEffect transition="in" filter="fade">
                                      <p:cBhvr>
                                        <p:cTn id="23" dur="500"/>
                                        <p:tgtEl>
                                          <p:spTgt spid="8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97"/>
                                        </p:tgtEl>
                                        <p:attrNameLst>
                                          <p:attrName>style.visibility</p:attrName>
                                        </p:attrNameLst>
                                      </p:cBhvr>
                                      <p:to>
                                        <p:strVal val="visible"/>
                                      </p:to>
                                    </p:set>
                                    <p:animEffect transition="in" filter="fade">
                                      <p:cBhvr>
                                        <p:cTn id="28" dur="500"/>
                                        <p:tgtEl>
                                          <p:spTgt spid="97"/>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8"/>
                                        </p:tgtEl>
                                        <p:attrNameLst>
                                          <p:attrName>style.visibility</p:attrName>
                                        </p:attrNameLst>
                                      </p:cBhvr>
                                      <p:to>
                                        <p:strVal val="visible"/>
                                      </p:to>
                                    </p:set>
                                    <p:animEffect transition="in" filter="fade">
                                      <p:cBhvr>
                                        <p:cTn id="33" dur="500"/>
                                        <p:tgtEl>
                                          <p:spTgt spid="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 grpId="0" animBg="1"/>
      <p:bldP spid="96" grpId="0" animBg="1"/>
      <p:bldP spid="97" grpId="0" animBg="1"/>
      <p:bldP spid="9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en-US" dirty="0"/>
          </a:p>
        </p:txBody>
      </p:sp>
      <p:sp>
        <p:nvSpPr>
          <p:cNvPr id="3" name="Content Placeholder 2"/>
          <p:cNvSpPr>
            <a:spLocks noGrp="1"/>
          </p:cNvSpPr>
          <p:nvPr>
            <p:ph idx="1"/>
          </p:nvPr>
        </p:nvSpPr>
        <p:spPr/>
        <p:txBody>
          <a:bodyPr/>
          <a:lstStyle/>
          <a:p>
            <a:r>
              <a:rPr lang="zh-CN" altLang="en-US" dirty="0" smtClean="0"/>
              <a:t>动态电量不足时，进行</a:t>
            </a:r>
            <a:r>
              <a:rPr lang="en-US" dirty="0" smtClean="0"/>
              <a:t>数据</a:t>
            </a:r>
            <a:r>
              <a:rPr lang="en-US" dirty="0"/>
              <a:t>量最大化</a:t>
            </a:r>
            <a:endParaRPr lang="en-US" dirty="0" smtClean="0"/>
          </a:p>
          <a:p>
            <a:r>
              <a:rPr lang="zh-CN" altLang="en-US" dirty="0" smtClean="0"/>
              <a:t>规划成</a:t>
            </a:r>
            <a:r>
              <a:rPr lang="en-US" dirty="0" smtClean="0">
                <a:solidFill>
                  <a:srgbClr val="FF0000"/>
                </a:solidFill>
              </a:rPr>
              <a:t>凸优化</a:t>
            </a:r>
            <a:r>
              <a:rPr lang="zh-CN" altLang="en-US" dirty="0" smtClean="0"/>
              <a:t>进行</a:t>
            </a:r>
            <a:r>
              <a:rPr lang="en-US" dirty="0" smtClean="0"/>
              <a:t>求解</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34</a:t>
            </a:fld>
            <a:endParaRPr lang="zh-CN" altLang="en-US" dirty="0"/>
          </a:p>
        </p:txBody>
      </p:sp>
      <p:pic>
        <p:nvPicPr>
          <p:cNvPr id="6" name="Picture 5" descr="Screen Shot 2015-12-22 at 12.14.16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2375028"/>
            <a:ext cx="6330950" cy="3908725"/>
          </a:xfrm>
          <a:prstGeom prst="rect">
            <a:avLst/>
          </a:prstGeom>
        </p:spPr>
      </p:pic>
    </p:spTree>
    <p:extLst>
      <p:ext uri="{BB962C8B-B14F-4D97-AF65-F5344CB8AC3E}">
        <p14:creationId xmlns:p14="http://schemas.microsoft.com/office/powerpoint/2010/main" val="3332598807"/>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zh-CN" altLang="en-US" dirty="0">
                <a:latin typeface="+mj-ea"/>
                <a:cs typeface="Hiragino Sans GB W3"/>
              </a:rPr>
              <a:t>动态</a:t>
            </a:r>
            <a:r>
              <a:rPr lang="zh-CN" altLang="en-US" dirty="0" smtClean="0">
                <a:latin typeface="+mj-ea"/>
                <a:ea typeface="+mj-ea"/>
                <a:cs typeface="Hiragino Sans GB W3"/>
              </a:rPr>
              <a:t>联机算法</a:t>
            </a:r>
            <a:endParaRPr lang="en-US" altLang="zh-CN" dirty="0" smtClean="0">
              <a:latin typeface="+mj-ea"/>
              <a:ea typeface="+mj-ea"/>
              <a:cs typeface="Hiragino Sans GB W3"/>
            </a:endParaRPr>
          </a:p>
          <a:p>
            <a:pPr>
              <a:spcAft>
                <a:spcPts val="1200"/>
              </a:spcAft>
            </a:pPr>
            <a:r>
              <a:rPr lang="zh-CN" altLang="en-US" sz="2800" dirty="0" smtClean="0">
                <a:latin typeface="+mj-ea"/>
                <a:ea typeface="+mj-ea"/>
                <a:cs typeface="Hiragino Sans GB W3"/>
              </a:rPr>
              <a:t>基于</a:t>
            </a:r>
            <a:r>
              <a:rPr lang="zh-CN" altLang="en-US" sz="2800" dirty="0" smtClean="0">
                <a:latin typeface="+mj-ea"/>
                <a:cs typeface="Hiragino Sans GB W3"/>
              </a:rPr>
              <a:t>局部信息使用</a:t>
            </a:r>
            <a:r>
              <a:rPr lang="zh-CN" altLang="en-US" sz="2800" dirty="0" smtClean="0">
                <a:solidFill>
                  <a:srgbClr val="FF0000"/>
                </a:solidFill>
                <a:latin typeface="+mj-ea"/>
                <a:ea typeface="+mj-ea"/>
                <a:cs typeface="Hiragino Sans GB W3"/>
              </a:rPr>
              <a:t>截断方法</a:t>
            </a:r>
            <a:r>
              <a:rPr lang="zh-CN" altLang="en-US" sz="2800" dirty="0" smtClean="0">
                <a:latin typeface="+mj-ea"/>
                <a:ea typeface="+mj-ea"/>
                <a:cs typeface="Hiragino Sans GB W3"/>
              </a:rPr>
              <a:t>的简单贪心算法</a:t>
            </a:r>
            <a:endParaRPr lang="en-US" altLang="zh-CN" sz="2800" dirty="0" smtClean="0">
              <a:latin typeface="+mj-ea"/>
              <a:cs typeface="Hiragino Sans GB W3"/>
            </a:endParaRPr>
          </a:p>
          <a:p>
            <a:pPr marL="0" indent="0">
              <a:buNone/>
            </a:pPr>
            <a:r>
              <a:rPr lang="zh-CN" altLang="en-US" sz="2800" dirty="0" smtClean="0">
                <a:latin typeface="+mj-ea"/>
                <a:cs typeface="Hiragino Sans GB W3"/>
              </a:rPr>
              <a:t>步骤</a:t>
            </a:r>
            <a:r>
              <a:rPr lang="en-US" altLang="zh-CN" sz="2800" dirty="0">
                <a:latin typeface="+mj-ea"/>
                <a:cs typeface="Hiragino Sans GB W3"/>
              </a:rPr>
              <a:t>1</a:t>
            </a:r>
            <a:r>
              <a:rPr lang="zh-CN" altLang="en-US" sz="2800" dirty="0" smtClean="0">
                <a:latin typeface="+mj-ea"/>
                <a:cs typeface="Hiragino Sans GB W3"/>
              </a:rPr>
              <a:t>：</a:t>
            </a:r>
            <a:r>
              <a:rPr lang="zh-CN" altLang="en-US" sz="2400" dirty="0">
                <a:latin typeface="+mj-ea"/>
                <a:cs typeface="Hiragino Sans GB W3"/>
              </a:rPr>
              <a:t>基于</a:t>
            </a:r>
            <a:r>
              <a:rPr lang="zh-CN" altLang="en-US" sz="2400" dirty="0" smtClean="0">
                <a:latin typeface="+mj-ea"/>
                <a:cs typeface="Hiragino Sans GB W3"/>
              </a:rPr>
              <a:t>当前已知信息</a:t>
            </a:r>
            <a:endParaRPr lang="en-US" altLang="zh-CN" sz="2400" dirty="0" smtClean="0">
              <a:latin typeface="+mj-ea"/>
              <a:cs typeface="Hiragino Sans GB W3"/>
            </a:endParaRPr>
          </a:p>
          <a:p>
            <a:pPr marL="0" indent="0">
              <a:buNone/>
            </a:pPr>
            <a:r>
              <a:rPr lang="zh-CN" altLang="zh-CN" sz="2400" dirty="0" smtClean="0">
                <a:latin typeface="+mj-ea"/>
                <a:cs typeface="Hiragino Sans GB W3"/>
              </a:rPr>
              <a:t> </a:t>
            </a:r>
            <a:r>
              <a:rPr lang="zh-CN" altLang="en-US" sz="2400" dirty="0" smtClean="0">
                <a:latin typeface="+mj-ea"/>
                <a:cs typeface="Hiragino Sans GB W3"/>
              </a:rPr>
              <a:t>              利用</a:t>
            </a:r>
            <a:r>
              <a:rPr lang="zh-CN" altLang="en-US" sz="2400" dirty="0" smtClean="0">
                <a:solidFill>
                  <a:srgbClr val="FF0000"/>
                </a:solidFill>
                <a:latin typeface="+mj-ea"/>
                <a:cs typeface="Hiragino Sans GB W3"/>
              </a:rPr>
              <a:t>截断方法</a:t>
            </a:r>
            <a:r>
              <a:rPr lang="zh-CN" altLang="en-US" sz="2400" dirty="0" smtClean="0">
                <a:latin typeface="+mj-ea"/>
                <a:cs typeface="Hiragino Sans GB W3"/>
              </a:rPr>
              <a:t>计算离线最优调度</a:t>
            </a:r>
            <a:endParaRPr lang="en-US" altLang="zh-CN" sz="2400" baseline="30000" dirty="0">
              <a:latin typeface="+mj-ea"/>
              <a:cs typeface="Hiragino Sans GB W3"/>
            </a:endParaRPr>
          </a:p>
          <a:p>
            <a:pPr marL="0" indent="0">
              <a:buNone/>
            </a:pPr>
            <a:r>
              <a:rPr lang="zh-CN" altLang="en-US" sz="2800" dirty="0" smtClean="0">
                <a:latin typeface="+mj-ea"/>
                <a:cs typeface="Hiragino Sans GB W3"/>
              </a:rPr>
              <a:t>步骤</a:t>
            </a:r>
            <a:r>
              <a:rPr lang="en-US" altLang="zh-CN" sz="2800" dirty="0">
                <a:latin typeface="+mj-ea"/>
                <a:cs typeface="Hiragino Sans GB W3"/>
              </a:rPr>
              <a:t>2</a:t>
            </a:r>
            <a:r>
              <a:rPr lang="zh-CN" altLang="en-US" sz="2800" dirty="0" smtClean="0">
                <a:latin typeface="+mj-ea"/>
                <a:cs typeface="Hiragino Sans GB W3"/>
              </a:rPr>
              <a:t>：</a:t>
            </a:r>
            <a:r>
              <a:rPr lang="zh-CN" altLang="en-US" sz="2400" dirty="0">
                <a:latin typeface="+mj-ea"/>
                <a:cs typeface="Hiragino Sans GB W3"/>
              </a:rPr>
              <a:t>执行数据传输直到数据集改变</a:t>
            </a:r>
            <a:endParaRPr lang="en-US" altLang="zh-CN" sz="2400" dirty="0">
              <a:latin typeface="+mj-ea"/>
              <a:cs typeface="Hiragino Sans GB W3"/>
            </a:endParaRPr>
          </a:p>
          <a:p>
            <a:pPr marL="0" indent="0">
              <a:buNone/>
            </a:pPr>
            <a:r>
              <a:rPr lang="zh-CN" altLang="en-US" sz="2800" dirty="0" smtClean="0">
                <a:latin typeface="+mj-ea"/>
                <a:cs typeface="Hiragino Sans GB W3"/>
              </a:rPr>
              <a:t>步骤</a:t>
            </a:r>
            <a:r>
              <a:rPr lang="en-US" altLang="zh-CN" sz="2800" dirty="0" smtClean="0">
                <a:latin typeface="+mj-ea"/>
                <a:cs typeface="Hiragino Sans GB W3"/>
              </a:rPr>
              <a:t>3</a:t>
            </a:r>
            <a:r>
              <a:rPr lang="zh-CN" altLang="en-US" sz="2800" dirty="0" smtClean="0">
                <a:latin typeface="+mj-ea"/>
                <a:cs typeface="Hiragino Sans GB W3"/>
              </a:rPr>
              <a:t>：</a:t>
            </a:r>
            <a:r>
              <a:rPr lang="zh-CN" altLang="en-US" sz="2400" dirty="0">
                <a:latin typeface="+mj-ea"/>
                <a:cs typeface="Hiragino Sans GB W3"/>
              </a:rPr>
              <a:t>新数据报文到达或者能量采集</a:t>
            </a:r>
            <a:r>
              <a:rPr lang="zh-CN" altLang="en-US" sz="2400" dirty="0" smtClean="0">
                <a:latin typeface="+mj-ea"/>
                <a:cs typeface="Hiragino Sans GB W3"/>
              </a:rPr>
              <a:t>后</a:t>
            </a:r>
            <a:endParaRPr lang="en-US" altLang="zh-CN" sz="2400" dirty="0" smtClean="0">
              <a:latin typeface="+mj-ea"/>
              <a:cs typeface="Hiragino Sans GB W3"/>
            </a:endParaRPr>
          </a:p>
          <a:p>
            <a:pPr marL="0" indent="0">
              <a:buNone/>
            </a:pPr>
            <a:r>
              <a:rPr lang="zh-CN" altLang="zh-CN" sz="2400" dirty="0">
                <a:latin typeface="+mj-ea"/>
                <a:cs typeface="Hiragino Sans GB W3"/>
              </a:rPr>
              <a:t> </a:t>
            </a:r>
            <a:r>
              <a:rPr lang="zh-CN" altLang="en-US" sz="2400" dirty="0" smtClean="0">
                <a:latin typeface="+mj-ea"/>
                <a:cs typeface="Hiragino Sans GB W3"/>
              </a:rPr>
              <a:t>              更新数据集</a:t>
            </a:r>
            <a:endParaRPr lang="en-US" altLang="zh-CN" sz="2400" dirty="0">
              <a:latin typeface="+mj-ea"/>
              <a:cs typeface="Hiragino Sans GB W3"/>
            </a:endParaRPr>
          </a:p>
          <a:p>
            <a:pPr marL="0" indent="0">
              <a:buNone/>
            </a:pPr>
            <a:r>
              <a:rPr lang="zh-CN" altLang="en-US" sz="2800" dirty="0" smtClean="0">
                <a:latin typeface="+mj-ea"/>
                <a:cs typeface="Hiragino Sans GB W3"/>
              </a:rPr>
              <a:t>步骤</a:t>
            </a:r>
            <a:r>
              <a:rPr lang="en-US" altLang="zh-CN" sz="2800" dirty="0" smtClean="0">
                <a:latin typeface="+mj-ea"/>
                <a:cs typeface="Hiragino Sans GB W3"/>
              </a:rPr>
              <a:t>4</a:t>
            </a:r>
            <a:r>
              <a:rPr lang="zh-CN" altLang="en-US" sz="2800" dirty="0" smtClean="0">
                <a:latin typeface="+mj-ea"/>
                <a:cs typeface="Hiragino Sans GB W3"/>
              </a:rPr>
              <a:t>：</a:t>
            </a:r>
            <a:r>
              <a:rPr lang="zh-CN" altLang="en-US" sz="2400" dirty="0">
                <a:latin typeface="+mj-ea"/>
                <a:cs typeface="Hiragino Sans GB W3"/>
              </a:rPr>
              <a:t>返回步骤</a:t>
            </a:r>
            <a:r>
              <a:rPr lang="en-US" altLang="zh-CN" sz="2400" dirty="0" smtClean="0">
                <a:latin typeface="+mj-ea"/>
                <a:cs typeface="Hiragino Sans GB W3"/>
              </a:rPr>
              <a:t>1</a:t>
            </a:r>
            <a:endParaRPr lang="en-US" dirty="0" smtClean="0">
              <a:latin typeface="+mj-ea"/>
              <a:ea typeface="+mj-ea"/>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35</a:t>
            </a:fld>
            <a:endParaRPr lang="zh-CN" altLang="en-US" dirty="0"/>
          </a:p>
        </p:txBody>
      </p:sp>
    </p:spTree>
    <p:extLst>
      <p:ext uri="{BB962C8B-B14F-4D97-AF65-F5344CB8AC3E}">
        <p14:creationId xmlns:p14="http://schemas.microsoft.com/office/powerpoint/2010/main" val="445788120"/>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静止能量自供给设备能量高效调度</a:t>
            </a:r>
            <a:endParaRPr lang="en-US" dirty="0"/>
          </a:p>
        </p:txBody>
      </p:sp>
      <p:sp>
        <p:nvSpPr>
          <p:cNvPr id="3" name="Content Placeholder 2"/>
          <p:cNvSpPr>
            <a:spLocks noGrp="1"/>
          </p:cNvSpPr>
          <p:nvPr>
            <p:ph idx="1"/>
          </p:nvPr>
        </p:nvSpPr>
        <p:spPr/>
        <p:txBody>
          <a:bodyPr/>
          <a:lstStyle/>
          <a:p>
            <a:pPr>
              <a:buFont typeface="Wingdings" charset="2"/>
              <a:buChar char="q"/>
            </a:pPr>
            <a:r>
              <a:rPr lang="zh-CN" altLang="en-US" dirty="0" smtClean="0"/>
              <a:t>仿真实验设置</a:t>
            </a:r>
            <a:endParaRPr lang="en-US" altLang="zh-CN" dirty="0" smtClean="0"/>
          </a:p>
          <a:p>
            <a:r>
              <a:rPr lang="zh-CN" altLang="en-US" sz="2800" dirty="0" smtClean="0">
                <a:solidFill>
                  <a:srgbClr val="FF0000"/>
                </a:solidFill>
              </a:rPr>
              <a:t>参数设置</a:t>
            </a:r>
            <a:endParaRPr lang="en-US" altLang="zh-CN" sz="2800" dirty="0" smtClean="0">
              <a:solidFill>
                <a:srgbClr val="FF0000"/>
              </a:solidFill>
            </a:endParaRPr>
          </a:p>
          <a:p>
            <a:endParaRPr lang="en-US" altLang="zh-CN" dirty="0" smtClean="0"/>
          </a:p>
          <a:p>
            <a:endParaRPr lang="en-US" altLang="zh-CN" dirty="0" smtClean="0"/>
          </a:p>
          <a:p>
            <a:pPr marL="457200" lvl="1" indent="0">
              <a:buNone/>
            </a:pPr>
            <a:endParaRPr lang="en-US" altLang="zh-CN" sz="2400" dirty="0" smtClean="0"/>
          </a:p>
          <a:p>
            <a:r>
              <a:rPr lang="zh-CN" altLang="en-US" sz="2800" dirty="0" smtClean="0">
                <a:solidFill>
                  <a:srgbClr val="FF0000"/>
                </a:solidFill>
              </a:rPr>
              <a:t>实验数据</a:t>
            </a:r>
            <a:r>
              <a:rPr lang="zh-CN" altLang="en-US" sz="2400" dirty="0" smtClean="0"/>
              <a:t>：为</a:t>
            </a:r>
            <a:r>
              <a:rPr lang="en-US" altLang="zh-CN" sz="2400" dirty="0" smtClean="0"/>
              <a:t>150</a:t>
            </a:r>
            <a:r>
              <a:rPr lang="zh-CN" altLang="en-US" sz="2400" dirty="0" smtClean="0"/>
              <a:t>次实验</a:t>
            </a:r>
            <a:r>
              <a:rPr lang="zh-CN" altLang="en-US" sz="2400" dirty="0"/>
              <a:t>的平均值</a:t>
            </a:r>
            <a:endParaRPr lang="en-US" altLang="zh-TW" sz="2400" dirty="0"/>
          </a:p>
          <a:p>
            <a:pPr lvl="1"/>
            <a:r>
              <a:rPr lang="zh-CN" altLang="en-US" sz="2400" dirty="0" smtClean="0"/>
              <a:t>每次实验随机产生</a:t>
            </a:r>
            <a:r>
              <a:rPr lang="zh-CN" altLang="zh-CN" sz="2400" dirty="0" smtClean="0"/>
              <a:t>1</a:t>
            </a:r>
            <a:r>
              <a:rPr lang="en-US" altLang="zh-CN" sz="2400" dirty="0" smtClean="0"/>
              <a:t>00</a:t>
            </a:r>
            <a:r>
              <a:rPr lang="zh-CN" altLang="en-US" sz="2400" dirty="0" smtClean="0"/>
              <a:t>个数据报文，</a:t>
            </a:r>
            <a:r>
              <a:rPr lang="en-US" altLang="zh-CN" sz="2400" dirty="0"/>
              <a:t>100</a:t>
            </a:r>
            <a:r>
              <a:rPr lang="zh-CN" altLang="en-US" sz="2400" dirty="0"/>
              <a:t>个能量采集</a:t>
            </a:r>
            <a:endParaRPr lang="en-US" altLang="zh-CN" sz="2400" dirty="0" smtClean="0"/>
          </a:p>
          <a:p>
            <a:r>
              <a:rPr lang="zh-CN" altLang="en-US" sz="2800" dirty="0" smtClean="0">
                <a:solidFill>
                  <a:srgbClr val="FF0000"/>
                </a:solidFill>
              </a:rPr>
              <a:t>评估指数</a:t>
            </a:r>
            <a:endParaRPr lang="en-US" altLang="zh-CN" sz="2800" dirty="0" smtClean="0">
              <a:solidFill>
                <a:srgbClr val="FF0000"/>
              </a:solidFill>
            </a:endParaRPr>
          </a:p>
          <a:p>
            <a:pPr lvl="1"/>
            <a:r>
              <a:rPr lang="en-US" altLang="en-US" sz="2400" dirty="0" smtClean="0">
                <a:solidFill>
                  <a:srgbClr val="000000"/>
                </a:solidFill>
              </a:rPr>
              <a:t>电量消耗</a:t>
            </a:r>
            <a:r>
              <a:rPr lang="zh-CN" altLang="en-US" sz="2400" dirty="0" smtClean="0">
                <a:solidFill>
                  <a:srgbClr val="000000"/>
                </a:solidFill>
              </a:rPr>
              <a:t>（动态能量足够满足所有传输延迟时）</a:t>
            </a:r>
            <a:endParaRPr lang="en-US" altLang="zh-CN" sz="2400" dirty="0" smtClean="0">
              <a:solidFill>
                <a:srgbClr val="000000"/>
              </a:solidFill>
            </a:endParaRPr>
          </a:p>
          <a:p>
            <a:pPr lvl="1"/>
            <a:r>
              <a:rPr lang="zh-CN" altLang="en-US" sz="2400" dirty="0" smtClean="0">
                <a:solidFill>
                  <a:srgbClr val="000000"/>
                </a:solidFill>
              </a:rPr>
              <a:t>传输数据量（动态电量不足够满</a:t>
            </a:r>
            <a:r>
              <a:rPr lang="zh-CN" altLang="en-US" sz="2400" dirty="0">
                <a:solidFill>
                  <a:srgbClr val="000000"/>
                </a:solidFill>
              </a:rPr>
              <a:t>足所有传输延迟</a:t>
            </a:r>
            <a:r>
              <a:rPr lang="zh-CN" altLang="en-US" sz="2400" dirty="0" smtClean="0">
                <a:solidFill>
                  <a:srgbClr val="000000"/>
                </a:solidFill>
              </a:rPr>
              <a:t>时）</a:t>
            </a:r>
            <a:endParaRPr lang="en-US" sz="2400" dirty="0">
              <a:solidFill>
                <a:srgbClr val="000000"/>
              </a:solidFill>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36</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1421406968"/>
              </p:ext>
            </p:extLst>
          </p:nvPr>
        </p:nvGraphicFramePr>
        <p:xfrm>
          <a:off x="457200" y="2453640"/>
          <a:ext cx="8534400" cy="1280160"/>
        </p:xfrm>
        <a:graphic>
          <a:graphicData uri="http://schemas.openxmlformats.org/drawingml/2006/table">
            <a:tbl>
              <a:tblPr firstRow="1" bandRow="1">
                <a:tableStyleId>{5C22544A-7EE6-4342-B048-85BDC9FD1C3A}</a:tableStyleId>
              </a:tblPr>
              <a:tblGrid>
                <a:gridCol w="1371600"/>
                <a:gridCol w="1447800"/>
                <a:gridCol w="1447800"/>
                <a:gridCol w="1447800"/>
                <a:gridCol w="1447800"/>
                <a:gridCol w="1371600"/>
              </a:tblGrid>
              <a:tr h="121920">
                <a:tc>
                  <a:txBody>
                    <a:bodyPr/>
                    <a:lstStyle/>
                    <a:p>
                      <a:pPr algn="ctr"/>
                      <a:r>
                        <a:rPr lang="zh-CN" altLang="en-US" sz="2200" dirty="0" smtClean="0">
                          <a:solidFill>
                            <a:schemeClr val="accent5">
                              <a:lumMod val="75000"/>
                            </a:schemeClr>
                          </a:solidFill>
                          <a:latin typeface="+mj-ea"/>
                          <a:ea typeface="+mj-ea"/>
                          <a:cs typeface="Hiragino Sans GB W3"/>
                        </a:rPr>
                        <a:t>参数</a:t>
                      </a:r>
                      <a:endParaRPr lang="en-US" sz="2200" dirty="0">
                        <a:solidFill>
                          <a:schemeClr val="accent5">
                            <a:lumMod val="75000"/>
                          </a:schemeClr>
                        </a:solidFill>
                        <a:latin typeface="+mj-ea"/>
                        <a:ea typeface="+mj-ea"/>
                        <a:cs typeface="Hiragino Sans GB W3"/>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rgbClr val="5DE6F9"/>
                    </a:solidFill>
                  </a:tcPr>
                </a:tc>
                <a:tc>
                  <a:txBody>
                    <a:bodyPr/>
                    <a:lstStyle/>
                    <a:p>
                      <a:pPr algn="ctr"/>
                      <a:r>
                        <a:rPr lang="zh-CN" altLang="en-US" sz="2200" dirty="0" smtClean="0">
                          <a:latin typeface="+mj-ea"/>
                          <a:ea typeface="+mj-ea"/>
                          <a:cs typeface="Hiragino Sans GB W3"/>
                        </a:rPr>
                        <a:t>报文到达</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报文大小</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传输延时</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采集发生</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采集能量</a:t>
                      </a:r>
                      <a:endParaRPr lang="en-US" sz="2200" dirty="0">
                        <a:latin typeface="+mj-ea"/>
                        <a:ea typeface="+mj-ea"/>
                        <a:cs typeface="Hiragino Sans GB W3"/>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5">
                        <a:lumMod val="75000"/>
                      </a:schemeClr>
                    </a:solidFill>
                  </a:tcPr>
                </a:tc>
              </a:tr>
              <a:tr h="370840">
                <a:tc>
                  <a:txBody>
                    <a:bodyPr/>
                    <a:lstStyle/>
                    <a:p>
                      <a:pPr algn="ctr"/>
                      <a:r>
                        <a:rPr lang="zh-CN" altLang="en-US" sz="2200" dirty="0" smtClean="0">
                          <a:latin typeface="+mj-ea"/>
                          <a:ea typeface="+mj-ea"/>
                          <a:cs typeface="Hiragino Sans GB W3"/>
                        </a:rPr>
                        <a:t>满足分布</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tcPr>
                </a:tc>
                <a:tc>
                  <a:txBody>
                    <a:bodyPr/>
                    <a:lstStyle/>
                    <a:p>
                      <a:pPr algn="ctr"/>
                      <a:r>
                        <a:rPr lang="zh-CN" altLang="en-US" sz="2200" dirty="0" smtClean="0">
                          <a:latin typeface="+mj-ea"/>
                          <a:ea typeface="+mj-ea"/>
                          <a:cs typeface="Hiragino Sans GB W3"/>
                        </a:rPr>
                        <a:t>泊松过程</a:t>
                      </a:r>
                      <a:endParaRPr lang="en-US" sz="2200" dirty="0">
                        <a:latin typeface="+mj-ea"/>
                        <a:ea typeface="+mj-ea"/>
                        <a:cs typeface="Hiragino Sans GB W3"/>
                      </a:endParaRPr>
                    </a:p>
                  </a:txBody>
                  <a:tcPr/>
                </a:tc>
                <a:tc>
                  <a:txBody>
                    <a:bodyPr/>
                    <a:lstStyle/>
                    <a:p>
                      <a:pPr algn="ctr"/>
                      <a:r>
                        <a:rPr lang="zh-CN" altLang="en-US" sz="2200" dirty="0" smtClean="0">
                          <a:latin typeface="+mj-ea"/>
                          <a:ea typeface="+mj-ea"/>
                          <a:cs typeface="Hiragino Sans GB W3"/>
                        </a:rPr>
                        <a:t>均匀分布</a:t>
                      </a:r>
                      <a:endParaRPr lang="en-US" sz="2200" dirty="0">
                        <a:latin typeface="+mj-ea"/>
                        <a:ea typeface="+mj-ea"/>
                        <a:cs typeface="Hiragino Sans GB W3"/>
                      </a:endParaRPr>
                    </a:p>
                  </a:txBody>
                  <a:tcPr/>
                </a:tc>
                <a:tc>
                  <a:txBody>
                    <a:bodyPr/>
                    <a:lstStyle/>
                    <a:p>
                      <a:pPr algn="ctr"/>
                      <a:r>
                        <a:rPr lang="zh-CN" altLang="en-US" sz="2200" dirty="0" smtClean="0">
                          <a:latin typeface="+mj-ea"/>
                          <a:ea typeface="+mj-ea"/>
                          <a:cs typeface="Hiragino Sans GB W3"/>
                        </a:rPr>
                        <a:t>均匀分布</a:t>
                      </a:r>
                      <a:endParaRPr lang="en-US" sz="2200" dirty="0">
                        <a:latin typeface="+mj-ea"/>
                        <a:ea typeface="+mj-ea"/>
                        <a:cs typeface="Hiragino Sans GB W3"/>
                      </a:endParaRPr>
                    </a:p>
                  </a:txBody>
                  <a:tcPr/>
                </a:tc>
                <a:tc>
                  <a:txBody>
                    <a:bodyPr/>
                    <a:lstStyle/>
                    <a:p>
                      <a:pPr algn="ctr"/>
                      <a:r>
                        <a:rPr lang="zh-CN" altLang="en-US" sz="2200" dirty="0" smtClean="0">
                          <a:latin typeface="+mj-ea"/>
                          <a:ea typeface="+mj-ea"/>
                          <a:cs typeface="Hiragino Sans GB W3"/>
                        </a:rPr>
                        <a:t>泊松过程</a:t>
                      </a:r>
                      <a:endParaRPr lang="en-US" sz="2200" dirty="0">
                        <a:latin typeface="+mj-ea"/>
                        <a:ea typeface="+mj-ea"/>
                        <a:cs typeface="Hiragino Sans GB W3"/>
                      </a:endParaRPr>
                    </a:p>
                  </a:txBody>
                  <a:tcPr/>
                </a:tc>
                <a:tc>
                  <a:txBody>
                    <a:bodyPr/>
                    <a:lstStyle/>
                    <a:p>
                      <a:pPr algn="ctr"/>
                      <a:r>
                        <a:rPr lang="zh-CN" altLang="en-US" sz="2200" dirty="0" smtClean="0">
                          <a:latin typeface="+mj-ea"/>
                          <a:ea typeface="+mj-ea"/>
                          <a:cs typeface="Hiragino Sans GB W3"/>
                        </a:rPr>
                        <a:t>均匀分布</a:t>
                      </a:r>
                      <a:endParaRPr lang="en-US" sz="2200" dirty="0">
                        <a:latin typeface="+mj-ea"/>
                        <a:ea typeface="+mj-ea"/>
                        <a:cs typeface="Hiragino Sans GB W3"/>
                      </a:endParaRPr>
                    </a:p>
                  </a:txBody>
                  <a:tcPr>
                    <a:lnR w="12700" cap="flat" cmpd="sng" algn="ctr">
                      <a:solidFill>
                        <a:scrgbClr r="0" g="0" b="0"/>
                      </a:solidFill>
                      <a:prstDash val="solid"/>
                      <a:round/>
                      <a:headEnd type="none" w="med" len="med"/>
                      <a:tailEnd type="none" w="med" len="med"/>
                    </a:lnR>
                  </a:tcPr>
                </a:tc>
              </a:tr>
              <a:tr h="370840">
                <a:tc>
                  <a:txBody>
                    <a:bodyPr/>
                    <a:lstStyle/>
                    <a:p>
                      <a:pPr algn="ctr"/>
                      <a:r>
                        <a:rPr lang="zh-CN" altLang="en-US" sz="2200" dirty="0" smtClean="0">
                          <a:latin typeface="+mj-ea"/>
                          <a:ea typeface="+mj-ea"/>
                          <a:cs typeface="Hiragino Sans GB W3"/>
                        </a:rPr>
                        <a:t>均值</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zh-CN" altLang="en-US" sz="2200" dirty="0" smtClean="0">
                          <a:latin typeface="+mj-ea"/>
                          <a:ea typeface="+mj-ea"/>
                          <a:cs typeface="Hiragino Sans GB W3"/>
                        </a:rPr>
                        <a:t>间隔</a:t>
                      </a:r>
                      <a:r>
                        <a:rPr lang="en-US" altLang="zh-CN" sz="2200" dirty="0" smtClean="0">
                          <a:latin typeface="+mj-ea"/>
                          <a:ea typeface="+mj-ea"/>
                          <a:cs typeface="Hiragino Sans GB W3"/>
                        </a:rPr>
                        <a:t>14s</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rgbClr val="FF0000"/>
                          </a:solidFill>
                          <a:latin typeface="+mj-ea"/>
                          <a:ea typeface="+mj-ea"/>
                          <a:cs typeface="Hiragino Sans GB W3"/>
                        </a:rPr>
                        <a:t>400kb</a:t>
                      </a:r>
                      <a:endParaRPr lang="en-US" sz="2200" dirty="0">
                        <a:solidFill>
                          <a:srgbClr val="FF0000"/>
                        </a:solidFill>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latin typeface="+mj-ea"/>
                          <a:ea typeface="+mj-ea"/>
                          <a:cs typeface="Hiragino Sans GB W3"/>
                        </a:rPr>
                        <a:t>20s</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zh-CN" altLang="en-US" sz="2200" dirty="0" smtClean="0">
                          <a:latin typeface="+mj-ea"/>
                          <a:ea typeface="+mj-ea"/>
                          <a:cs typeface="Hiragino Sans GB W3"/>
                        </a:rPr>
                        <a:t>间隔</a:t>
                      </a:r>
                      <a:r>
                        <a:rPr lang="en-US" altLang="zh-CN" sz="2200" dirty="0" smtClean="0">
                          <a:latin typeface="+mj-ea"/>
                          <a:ea typeface="+mj-ea"/>
                          <a:cs typeface="Hiragino Sans GB W3"/>
                        </a:rPr>
                        <a:t>12s</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rgbClr val="FF0000"/>
                          </a:solidFill>
                          <a:latin typeface="+mj-ea"/>
                          <a:ea typeface="+mj-ea"/>
                          <a:cs typeface="Hiragino Sans GB W3"/>
                        </a:rPr>
                        <a:t>8mJ</a:t>
                      </a:r>
                      <a:endParaRPr lang="en-US" sz="2200" dirty="0">
                        <a:solidFill>
                          <a:srgbClr val="FF0000"/>
                        </a:solidFill>
                        <a:latin typeface="+mj-ea"/>
                        <a:ea typeface="+mj-ea"/>
                        <a:cs typeface="Hiragino Sans GB W3"/>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923086145"/>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a:t>
            </a:r>
            <a:r>
              <a:rPr lang="zh-TW" altLang="en-US" dirty="0" smtClean="0"/>
              <a:t>量高效调度</a:t>
            </a:r>
            <a:endParaRPr lang="en-US" dirty="0"/>
          </a:p>
        </p:txBody>
      </p:sp>
      <p:sp>
        <p:nvSpPr>
          <p:cNvPr id="3" name="Content Placeholder 2"/>
          <p:cNvSpPr>
            <a:spLocks noGrp="1"/>
          </p:cNvSpPr>
          <p:nvPr>
            <p:ph idx="1"/>
          </p:nvPr>
        </p:nvSpPr>
        <p:spPr/>
        <p:txBody>
          <a:bodyPr/>
          <a:lstStyle/>
          <a:p>
            <a:pPr>
              <a:buFont typeface="Wingdings" charset="2"/>
              <a:buChar char="q"/>
            </a:pPr>
            <a:r>
              <a:rPr lang="zh-CN" altLang="en-US" dirty="0" smtClean="0">
                <a:latin typeface="+mj-ea"/>
                <a:ea typeface="+mj-ea"/>
                <a:cs typeface="Hiragino Sans GB W3"/>
              </a:rPr>
              <a:t>仿真实验结果</a:t>
            </a:r>
            <a:endParaRPr lang="en-US" altLang="zh-CN" dirty="0" smtClean="0">
              <a:latin typeface="+mj-ea"/>
              <a:ea typeface="+mj-ea"/>
              <a:cs typeface="Hiragino Sans GB W3"/>
            </a:endParaRPr>
          </a:p>
          <a:p>
            <a:r>
              <a:rPr lang="zh-CN" altLang="en-US" dirty="0" smtClean="0">
                <a:latin typeface="+mj-ea"/>
                <a:ea typeface="+mj-ea"/>
                <a:cs typeface="Hiragino Sans GB W3"/>
              </a:rPr>
              <a:t>算法最大化传输量的性能比较</a:t>
            </a:r>
            <a:endParaRPr lang="en-US" dirty="0" smtClean="0">
              <a:latin typeface="+mj-ea"/>
              <a:ea typeface="+mj-ea"/>
              <a:cs typeface="Hiragino Sans GB W3"/>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37</a:t>
            </a:fld>
            <a:endParaRPr lang="zh-CN" altLang="en-US" dirty="0"/>
          </a:p>
        </p:txBody>
      </p:sp>
      <p:pic>
        <p:nvPicPr>
          <p:cNvPr id="13" name="Picture 1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4376" y="2667000"/>
            <a:ext cx="3684816" cy="2286000"/>
          </a:xfrm>
          <a:prstGeom prst="rect">
            <a:avLst/>
          </a:prstGeom>
        </p:spPr>
      </p:pic>
      <p:pic>
        <p:nvPicPr>
          <p:cNvPr id="14" name="Picture 13" descr="Screen Shot 2015-12-23 at 4.09.19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7224" y="2667000"/>
            <a:ext cx="3709976" cy="2286000"/>
          </a:xfrm>
          <a:prstGeom prst="rect">
            <a:avLst/>
          </a:prstGeom>
        </p:spPr>
      </p:pic>
      <p:sp>
        <p:nvSpPr>
          <p:cNvPr id="15" name="TextBox 14"/>
          <p:cNvSpPr txBox="1"/>
          <p:nvPr/>
        </p:nvSpPr>
        <p:spPr>
          <a:xfrm>
            <a:off x="1143000" y="4521200"/>
            <a:ext cx="20574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平均采集能量变化</a:t>
            </a:r>
            <a:endParaRPr lang="en-US" altLang="zh-CN" dirty="0" smtClean="0">
              <a:latin typeface="+mj-ea"/>
              <a:ea typeface="+mj-ea"/>
              <a:cs typeface="Hiragino Sans GB W3"/>
            </a:endParaRPr>
          </a:p>
        </p:txBody>
      </p:sp>
      <p:sp>
        <p:nvSpPr>
          <p:cNvPr id="16" name="TextBox 15"/>
          <p:cNvSpPr txBox="1"/>
          <p:nvPr/>
        </p:nvSpPr>
        <p:spPr>
          <a:xfrm>
            <a:off x="5181600" y="4521200"/>
            <a:ext cx="21336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平均报文大小变化</a:t>
            </a:r>
            <a:endParaRPr lang="en-US" altLang="zh-CN" dirty="0" smtClean="0">
              <a:latin typeface="+mj-ea"/>
              <a:ea typeface="+mj-ea"/>
              <a:cs typeface="Hiragino Sans GB W3"/>
            </a:endParaRPr>
          </a:p>
        </p:txBody>
      </p:sp>
      <p:sp>
        <p:nvSpPr>
          <p:cNvPr id="17" name="圆角矩形 53"/>
          <p:cNvSpPr/>
          <p:nvPr/>
        </p:nvSpPr>
        <p:spPr>
          <a:xfrm>
            <a:off x="762000" y="5334000"/>
            <a:ext cx="7717857"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基于截断方法的在线算法</a:t>
            </a:r>
            <a:r>
              <a:rPr lang="zh-CN" altLang="en-US" sz="2800" dirty="0">
                <a:solidFill>
                  <a:srgbClr val="FFFF00"/>
                </a:solidFill>
                <a:latin typeface="+mj-ea"/>
                <a:cs typeface="Hiragino Sans GB W3"/>
              </a:rPr>
              <a:t>在动态能量足够满足所有传输延迟时</a:t>
            </a:r>
            <a:r>
              <a:rPr lang="zh-CN" altLang="en-US" sz="2800" dirty="0">
                <a:solidFill>
                  <a:schemeClr val="bg1"/>
                </a:solidFill>
                <a:latin typeface="+mj-ea"/>
                <a:cs typeface="Hiragino Sans GB W3"/>
              </a:rPr>
              <a:t>可以有效</a:t>
            </a:r>
            <a:r>
              <a:rPr lang="zh-CN" altLang="en-US" sz="2800" dirty="0" smtClean="0">
                <a:solidFill>
                  <a:schemeClr val="bg1"/>
                </a:solidFill>
                <a:latin typeface="+mj-ea"/>
                <a:cs typeface="Hiragino Sans GB W3"/>
              </a:rPr>
              <a:t>的节省能量</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212255715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descr="Screen Shot 2015-12-23 at 4.09.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559" y="2717800"/>
            <a:ext cx="3769113" cy="2286000"/>
          </a:xfrm>
          <a:prstGeom prst="rect">
            <a:avLst/>
          </a:prstGeom>
        </p:spPr>
      </p:pic>
      <p:pic>
        <p:nvPicPr>
          <p:cNvPr id="12" name="Picture 11" descr="Screen Shot 2015-12-23 at 4.09.4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568" y="2717800"/>
            <a:ext cx="3670632" cy="2286000"/>
          </a:xfrm>
          <a:prstGeom prst="rect">
            <a:avLst/>
          </a:prstGeom>
        </p:spPr>
      </p:pic>
      <p:sp>
        <p:nvSpPr>
          <p:cNvPr id="2" name="Title 1"/>
          <p:cNvSpPr>
            <a:spLocks noGrp="1"/>
          </p:cNvSpPr>
          <p:nvPr>
            <p:ph type="title"/>
          </p:nvPr>
        </p:nvSpPr>
        <p:spPr/>
        <p:txBody>
          <a:bodyPr>
            <a:normAutofit fontScale="90000"/>
          </a:bodyPr>
          <a:lstStyle/>
          <a:p>
            <a:r>
              <a:rPr lang="zh-TW" altLang="en-US" dirty="0"/>
              <a:t>成果</a:t>
            </a:r>
            <a:r>
              <a:rPr lang="en-US" altLang="zh-TW" dirty="0"/>
              <a:t>2-</a:t>
            </a:r>
            <a:r>
              <a:rPr lang="zh-TW" altLang="en-US" dirty="0"/>
              <a:t>静止能量自供给设备能</a:t>
            </a:r>
            <a:r>
              <a:rPr lang="zh-TW" altLang="en-US" dirty="0" smtClean="0"/>
              <a:t>量高效调度</a:t>
            </a:r>
            <a:endParaRPr lang="en-US" dirty="0"/>
          </a:p>
        </p:txBody>
      </p:sp>
      <p:sp>
        <p:nvSpPr>
          <p:cNvPr id="3" name="Content Placeholder 2"/>
          <p:cNvSpPr>
            <a:spLocks noGrp="1"/>
          </p:cNvSpPr>
          <p:nvPr>
            <p:ph idx="1"/>
          </p:nvPr>
        </p:nvSpPr>
        <p:spPr/>
        <p:txBody>
          <a:bodyPr/>
          <a:lstStyle/>
          <a:p>
            <a:pPr>
              <a:buFont typeface="Wingdings" charset="2"/>
              <a:buChar char="q"/>
            </a:pPr>
            <a:r>
              <a:rPr lang="zh-CN" altLang="en-US" dirty="0" smtClean="0">
                <a:latin typeface="+mj-ea"/>
                <a:ea typeface="+mj-ea"/>
                <a:cs typeface="Hiragino Sans GB W3"/>
              </a:rPr>
              <a:t>仿真实验结果</a:t>
            </a:r>
            <a:endParaRPr lang="en-US" altLang="zh-CN" dirty="0" smtClean="0">
              <a:latin typeface="+mj-ea"/>
              <a:ea typeface="+mj-ea"/>
              <a:cs typeface="Hiragino Sans GB W3"/>
            </a:endParaRPr>
          </a:p>
          <a:p>
            <a:r>
              <a:rPr lang="zh-CN" altLang="en-US" dirty="0" smtClean="0">
                <a:latin typeface="+mj-ea"/>
                <a:ea typeface="+mj-ea"/>
                <a:cs typeface="Hiragino Sans GB W3"/>
              </a:rPr>
              <a:t>算法最小化能耗的性能比较</a:t>
            </a:r>
            <a:endParaRPr lang="en-US" dirty="0" smtClean="0">
              <a:latin typeface="+mj-ea"/>
              <a:ea typeface="+mj-ea"/>
              <a:cs typeface="Hiragino Sans GB W3"/>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38</a:t>
            </a:fld>
            <a:endParaRPr lang="zh-CN" altLang="en-US" dirty="0"/>
          </a:p>
        </p:txBody>
      </p:sp>
      <p:sp>
        <p:nvSpPr>
          <p:cNvPr id="15" name="TextBox 14"/>
          <p:cNvSpPr txBox="1"/>
          <p:nvPr/>
        </p:nvSpPr>
        <p:spPr>
          <a:xfrm>
            <a:off x="1066800" y="4521200"/>
            <a:ext cx="21336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平均采集能量变化</a:t>
            </a:r>
            <a:endParaRPr lang="en-US" altLang="zh-CN" dirty="0" smtClean="0">
              <a:latin typeface="+mj-ea"/>
              <a:ea typeface="+mj-ea"/>
              <a:cs typeface="Hiragino Sans GB W3"/>
            </a:endParaRPr>
          </a:p>
        </p:txBody>
      </p:sp>
      <p:sp>
        <p:nvSpPr>
          <p:cNvPr id="16" name="TextBox 15"/>
          <p:cNvSpPr txBox="1"/>
          <p:nvPr/>
        </p:nvSpPr>
        <p:spPr>
          <a:xfrm>
            <a:off x="5181600" y="4521200"/>
            <a:ext cx="21336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平均报文大小变化</a:t>
            </a:r>
            <a:endParaRPr lang="en-US" altLang="zh-CN" dirty="0" smtClean="0">
              <a:latin typeface="+mj-ea"/>
              <a:ea typeface="+mj-ea"/>
              <a:cs typeface="Hiragino Sans GB W3"/>
            </a:endParaRPr>
          </a:p>
        </p:txBody>
      </p:sp>
      <p:sp>
        <p:nvSpPr>
          <p:cNvPr id="17" name="圆角矩形 53"/>
          <p:cNvSpPr/>
          <p:nvPr/>
        </p:nvSpPr>
        <p:spPr>
          <a:xfrm>
            <a:off x="762000" y="5334000"/>
            <a:ext cx="7717857"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基于截断方法的在线算法</a:t>
            </a:r>
            <a:r>
              <a:rPr lang="zh-CN" altLang="en-US" sz="2800" dirty="0">
                <a:solidFill>
                  <a:srgbClr val="FFFF00"/>
                </a:solidFill>
                <a:latin typeface="+mj-ea"/>
                <a:cs typeface="Hiragino Sans GB W3"/>
              </a:rPr>
              <a:t>在动态电量不足够满足</a:t>
            </a:r>
            <a:r>
              <a:rPr lang="zh-CN" altLang="en-US" sz="2800" dirty="0" smtClean="0">
                <a:solidFill>
                  <a:srgbClr val="FFFF00"/>
                </a:solidFill>
                <a:latin typeface="+mj-ea"/>
                <a:cs typeface="Hiragino Sans GB W3"/>
              </a:rPr>
              <a:t>所有传输延迟时</a:t>
            </a:r>
            <a:r>
              <a:rPr lang="zh-CN" altLang="en-US" sz="2800" dirty="0" smtClean="0">
                <a:solidFill>
                  <a:schemeClr val="bg1"/>
                </a:solidFill>
                <a:latin typeface="+mj-ea"/>
                <a:cs typeface="Hiragino Sans GB W3"/>
              </a:rPr>
              <a:t>可以传输尽量多数据</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31669691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zh-CN" altLang="en-US" dirty="0"/>
          </a:p>
        </p:txBody>
      </p:sp>
      <p:sp>
        <p:nvSpPr>
          <p:cNvPr id="3" name="Content Placeholder 2"/>
          <p:cNvSpPr>
            <a:spLocks noGrp="1"/>
          </p:cNvSpPr>
          <p:nvPr>
            <p:ph idx="1"/>
          </p:nvPr>
        </p:nvSpPr>
        <p:spPr>
          <a:xfrm>
            <a:off x="457200" y="2286000"/>
            <a:ext cx="8534400" cy="4267200"/>
          </a:xfrm>
        </p:spPr>
        <p:txBody>
          <a:bodyPr>
            <a:normAutofit/>
          </a:bodyPr>
          <a:lstStyle/>
          <a:p>
            <a:pPr marL="0" indent="0">
              <a:buNone/>
            </a:pPr>
            <a:r>
              <a:rPr lang="zh-CN" altLang="en-US" dirty="0" smtClean="0">
                <a:latin typeface="+mj-ea"/>
                <a:cs typeface="Hiragino Sans GB W3"/>
              </a:rPr>
              <a:t>问题定义：</a:t>
            </a:r>
            <a:endParaRPr lang="en-US" altLang="zh-CN" dirty="0" smtClean="0">
              <a:latin typeface="+mj-ea"/>
              <a:cs typeface="Hiragino Sans GB W3"/>
            </a:endParaRPr>
          </a:p>
          <a:p>
            <a:pPr lvl="1"/>
            <a:r>
              <a:rPr lang="en-US" altLang="zh-CN" i="1" dirty="0" smtClean="0">
                <a:solidFill>
                  <a:srgbClr val="FF0000"/>
                </a:solidFill>
                <a:latin typeface="+mj-ea"/>
                <a:cs typeface="Hiragino Sans GB W3"/>
              </a:rPr>
              <a:t>n</a:t>
            </a:r>
            <a:r>
              <a:rPr lang="en-US" altLang="zh-CN" i="1" dirty="0" smtClean="0">
                <a:latin typeface="+mj-ea"/>
                <a:cs typeface="Hiragino Sans GB W3"/>
              </a:rPr>
              <a:t> </a:t>
            </a:r>
            <a:r>
              <a:rPr lang="zh-CN" altLang="en-US" dirty="0" smtClean="0">
                <a:latin typeface="+mj-ea"/>
                <a:cs typeface="Hiragino Sans GB W3"/>
              </a:rPr>
              <a:t>个能量自供给无线传感器 </a:t>
            </a:r>
            <a:r>
              <a:rPr lang="en-US" altLang="zh-CN" i="1" dirty="0" err="1" smtClean="0">
                <a:solidFill>
                  <a:srgbClr val="FF0000"/>
                </a:solidFill>
                <a:latin typeface="+mj-ea"/>
                <a:cs typeface="Hiragino Sans GB W3"/>
              </a:rPr>
              <a:t>s</a:t>
            </a:r>
            <a:r>
              <a:rPr lang="en-US" altLang="zh-CN" i="1" baseline="-25000" dirty="0" err="1" smtClean="0">
                <a:solidFill>
                  <a:srgbClr val="FF0000"/>
                </a:solidFill>
                <a:latin typeface="+mj-ea"/>
                <a:cs typeface="Hiragino Sans GB W3"/>
              </a:rPr>
              <a:t>i</a:t>
            </a:r>
            <a:r>
              <a:rPr lang="zh-CN" altLang="en-US" i="1" baseline="-25000" dirty="0" smtClean="0">
                <a:latin typeface="+mj-ea"/>
                <a:cs typeface="Hiragino Sans GB W3"/>
              </a:rPr>
              <a:t> </a:t>
            </a:r>
            <a:r>
              <a:rPr lang="zh-CN" altLang="en-US" dirty="0" smtClean="0">
                <a:latin typeface="+mj-ea"/>
                <a:cs typeface="Hiragino Sans GB W3"/>
              </a:rPr>
              <a:t>部署在道路两旁</a:t>
            </a:r>
            <a:endParaRPr lang="en-US" altLang="zh-CN" i="1" baseline="-25000" dirty="0" smtClean="0">
              <a:solidFill>
                <a:srgbClr val="FF0000"/>
              </a:solidFill>
              <a:latin typeface="+mj-ea"/>
              <a:cs typeface="Hiragino Sans GB W3"/>
            </a:endParaRPr>
          </a:p>
          <a:p>
            <a:pPr lvl="1"/>
            <a:r>
              <a:rPr lang="zh-CN" altLang="en-US" dirty="0" smtClean="0">
                <a:latin typeface="+mj-ea"/>
                <a:cs typeface="Hiragino Sans GB W3"/>
              </a:rPr>
              <a:t>用</a:t>
            </a:r>
            <a:r>
              <a:rPr lang="en-US" altLang="zh-CN" i="1" dirty="0" smtClean="0">
                <a:solidFill>
                  <a:srgbClr val="FF0000"/>
                </a:solidFill>
                <a:latin typeface="+mj-ea"/>
                <a:cs typeface="Hiragino Sans GB W3"/>
              </a:rPr>
              <a:t>m</a:t>
            </a:r>
            <a:r>
              <a:rPr lang="zh-CN" altLang="en-US" dirty="0" smtClean="0">
                <a:latin typeface="+mj-ea"/>
                <a:cs typeface="Hiragino Sans GB W3"/>
              </a:rPr>
              <a:t>个时隙移动汇聚节点可行驶全程，采集数据</a:t>
            </a:r>
            <a:endParaRPr lang="en-US" altLang="zh-CN" dirty="0" smtClean="0">
              <a:latin typeface="+mj-ea"/>
              <a:cs typeface="Hiragino Sans GB W3"/>
            </a:endParaRPr>
          </a:p>
          <a:p>
            <a:pPr lvl="1"/>
            <a:r>
              <a:rPr lang="zh-CN" altLang="en-US" dirty="0" smtClean="0">
                <a:cs typeface="Times New Roman"/>
              </a:rPr>
              <a:t>采集速率、功率</a:t>
            </a:r>
            <a:r>
              <a:rPr lang="zh-CN" altLang="en-US" dirty="0">
                <a:cs typeface="Times New Roman"/>
              </a:rPr>
              <a:t>和</a:t>
            </a:r>
            <a:r>
              <a:rPr lang="zh-CN" altLang="en-US" dirty="0" smtClean="0">
                <a:cs typeface="Times New Roman"/>
              </a:rPr>
              <a:t>距离关系</a:t>
            </a:r>
            <a:r>
              <a:rPr lang="en-US" altLang="zh-CN" dirty="0" smtClean="0">
                <a:cs typeface="Times New Roman"/>
              </a:rPr>
              <a:t>:</a:t>
            </a:r>
          </a:p>
          <a:p>
            <a:pPr lvl="2"/>
            <a:r>
              <a:rPr lang="zh-CN" altLang="en-US" i="1" dirty="0" smtClean="0">
                <a:cs typeface="Times New Roman"/>
              </a:rPr>
              <a:t> </a:t>
            </a:r>
            <a:r>
              <a:rPr lang="en-US" i="1" dirty="0" smtClean="0">
                <a:solidFill>
                  <a:srgbClr val="FF0000"/>
                </a:solidFill>
                <a:cs typeface="Times New Roman"/>
              </a:rPr>
              <a:t>r</a:t>
            </a:r>
            <a:r>
              <a:rPr lang="zh-CN" altLang="en-US" dirty="0" smtClean="0">
                <a:solidFill>
                  <a:srgbClr val="FF0000"/>
                </a:solidFill>
                <a:cs typeface="Times New Roman"/>
              </a:rPr>
              <a:t> </a:t>
            </a:r>
            <a:r>
              <a:rPr lang="en-US" altLang="zh-CN" dirty="0">
                <a:solidFill>
                  <a:srgbClr val="FF0000"/>
                </a:solidFill>
                <a:cs typeface="Times New Roman"/>
              </a:rPr>
              <a:t>=</a:t>
            </a:r>
            <a:r>
              <a:rPr lang="zh-CN" altLang="en-US" dirty="0">
                <a:solidFill>
                  <a:srgbClr val="FF0000"/>
                </a:solidFill>
                <a:cs typeface="Times New Roman"/>
              </a:rPr>
              <a:t> </a:t>
            </a:r>
            <a:r>
              <a:rPr lang="en-US" altLang="zh-CN" dirty="0">
                <a:solidFill>
                  <a:srgbClr val="FF0000"/>
                </a:solidFill>
                <a:cs typeface="Times New Roman"/>
              </a:rPr>
              <a:t>log</a:t>
            </a:r>
            <a:r>
              <a:rPr lang="zh-CN" altLang="en-US" dirty="0">
                <a:solidFill>
                  <a:srgbClr val="FF0000"/>
                </a:solidFill>
                <a:cs typeface="Times New Roman"/>
              </a:rPr>
              <a:t> </a:t>
            </a:r>
            <a:r>
              <a:rPr lang="en-US" altLang="zh-CN" dirty="0">
                <a:solidFill>
                  <a:srgbClr val="FF0000"/>
                </a:solidFill>
                <a:cs typeface="Times New Roman"/>
              </a:rPr>
              <a:t>(</a:t>
            </a:r>
            <a:r>
              <a:rPr lang="zh-CN" altLang="en-US" dirty="0">
                <a:solidFill>
                  <a:srgbClr val="FF0000"/>
                </a:solidFill>
                <a:cs typeface="Times New Roman"/>
              </a:rPr>
              <a:t> </a:t>
            </a:r>
            <a:r>
              <a:rPr lang="en-US" altLang="zh-CN" dirty="0">
                <a:solidFill>
                  <a:srgbClr val="FF0000"/>
                </a:solidFill>
                <a:cs typeface="Times New Roman"/>
              </a:rPr>
              <a:t>1</a:t>
            </a:r>
            <a:r>
              <a:rPr lang="zh-CN" altLang="en-US" dirty="0">
                <a:solidFill>
                  <a:srgbClr val="FF0000"/>
                </a:solidFill>
                <a:cs typeface="Times New Roman"/>
              </a:rPr>
              <a:t> </a:t>
            </a:r>
            <a:r>
              <a:rPr lang="en-US" altLang="zh-CN" dirty="0">
                <a:solidFill>
                  <a:srgbClr val="FF0000"/>
                </a:solidFill>
                <a:cs typeface="Times New Roman"/>
              </a:rPr>
              <a:t>+</a:t>
            </a:r>
            <a:r>
              <a:rPr lang="zh-CN" altLang="en-US" dirty="0">
                <a:solidFill>
                  <a:srgbClr val="FF0000"/>
                </a:solidFill>
                <a:cs typeface="Times New Roman"/>
              </a:rPr>
              <a:t> </a:t>
            </a:r>
            <a:r>
              <a:rPr lang="en-US" altLang="zh-CN" i="1" dirty="0">
                <a:solidFill>
                  <a:srgbClr val="FF0000"/>
                </a:solidFill>
                <a:cs typeface="Times New Roman"/>
              </a:rPr>
              <a:t>p</a:t>
            </a:r>
            <a:r>
              <a:rPr lang="en-US" altLang="zh-CN" dirty="0">
                <a:solidFill>
                  <a:srgbClr val="FF0000"/>
                </a:solidFill>
                <a:cs typeface="Times New Roman"/>
              </a:rPr>
              <a:t>/</a:t>
            </a:r>
            <a:r>
              <a:rPr lang="en-US" altLang="zh-CN" i="1" dirty="0">
                <a:solidFill>
                  <a:srgbClr val="FF0000"/>
                </a:solidFill>
                <a:cs typeface="Times New Roman"/>
              </a:rPr>
              <a:t>d</a:t>
            </a:r>
            <a:r>
              <a:rPr lang="zh-CN" altLang="en-US" sz="1000" baseline="30000" dirty="0">
                <a:solidFill>
                  <a:srgbClr val="FF0000"/>
                </a:solidFill>
                <a:cs typeface="Times New Roman"/>
              </a:rPr>
              <a:t> </a:t>
            </a:r>
            <a:r>
              <a:rPr lang="en-US" altLang="zh-CN" i="1" baseline="30000" dirty="0">
                <a:solidFill>
                  <a:srgbClr val="FF0000"/>
                </a:solidFill>
                <a:cs typeface="Times New Roman"/>
              </a:rPr>
              <a:t>α</a:t>
            </a:r>
            <a:r>
              <a:rPr lang="zh-CN" altLang="en-US" baseline="30000" dirty="0">
                <a:solidFill>
                  <a:srgbClr val="FF0000"/>
                </a:solidFill>
                <a:cs typeface="Times New Roman"/>
              </a:rPr>
              <a:t> </a:t>
            </a:r>
            <a:r>
              <a:rPr lang="en-US" altLang="zh-CN" dirty="0">
                <a:solidFill>
                  <a:srgbClr val="FF0000"/>
                </a:solidFill>
                <a:cs typeface="Times New Roman"/>
              </a:rPr>
              <a:t>)</a:t>
            </a:r>
            <a:endParaRPr lang="en-US" dirty="0">
              <a:solidFill>
                <a:srgbClr val="FF0000"/>
              </a:solidFill>
              <a:cs typeface="Times New Roman"/>
            </a:endParaRPr>
          </a:p>
          <a:p>
            <a:pPr marL="0" indent="0">
              <a:buNone/>
            </a:pPr>
            <a:r>
              <a:rPr lang="zh-CN" altLang="en-US" dirty="0" smtClean="0">
                <a:latin typeface="+mj-ea"/>
              </a:rPr>
              <a:t>目标：</a:t>
            </a:r>
            <a:r>
              <a:rPr lang="zh-CN" altLang="en-US" dirty="0">
                <a:latin typeface="+mj-ea"/>
                <a:cs typeface="Hiragino Sans GB W3"/>
              </a:rPr>
              <a:t>最大化移动汇聚节点数据采集量</a:t>
            </a:r>
            <a:endParaRPr lang="en-US" altLang="zh-CN" dirty="0">
              <a:latin typeface="+mj-ea"/>
              <a:cs typeface="Hiragino Sans GB W3"/>
            </a:endParaRPr>
          </a:p>
          <a:p>
            <a:endParaRPr lang="en-US" altLang="zh-CN" dirty="0">
              <a:latin typeface="+mj-ea"/>
              <a:cs typeface="Hiragino Sans GB W3"/>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39</a:t>
            </a:fld>
            <a:endParaRPr lang="zh-CN" altLang="en-US" dirty="0"/>
          </a:p>
        </p:txBody>
      </p:sp>
      <p:sp>
        <p:nvSpPr>
          <p:cNvPr id="6" name="TextBox 5"/>
          <p:cNvSpPr txBox="1"/>
          <p:nvPr/>
        </p:nvSpPr>
        <p:spPr>
          <a:xfrm>
            <a:off x="457200" y="1143000"/>
            <a:ext cx="8382000" cy="1159292"/>
          </a:xfrm>
          <a:prstGeom prst="rect">
            <a:avLst/>
          </a:prstGeom>
          <a:solidFill>
            <a:srgbClr val="3366FF"/>
          </a:solidFill>
        </p:spPr>
        <p:txBody>
          <a:bodyPr wrap="square" tIns="91440" bIns="91440" rtlCol="0">
            <a:spAutoFit/>
          </a:bodyPr>
          <a:lstStyle/>
          <a:p>
            <a:pPr marL="285750" indent="-285750">
              <a:spcBef>
                <a:spcPts val="100"/>
              </a:spcBef>
              <a:spcAft>
                <a:spcPts val="100"/>
              </a:spcAft>
              <a:buFont typeface="Wingdings" pitchFamily="2" charset="2"/>
              <a:buChar char="n"/>
            </a:pPr>
            <a:r>
              <a:rPr lang="zh-CN" altLang="en-US" sz="2000" dirty="0" smtClean="0">
                <a:solidFill>
                  <a:schemeClr val="bg1"/>
                </a:solidFill>
              </a:rPr>
              <a:t>研究单传感器数据</a:t>
            </a:r>
            <a:r>
              <a:rPr lang="zh-CN" altLang="en-US" sz="2000" dirty="0">
                <a:solidFill>
                  <a:schemeClr val="bg1"/>
                </a:solidFill>
              </a:rPr>
              <a:t>量最大化问题，</a:t>
            </a:r>
            <a:r>
              <a:rPr lang="zh-CN" altLang="en-US" sz="2000" dirty="0" smtClean="0">
                <a:solidFill>
                  <a:schemeClr val="bg1"/>
                </a:solidFill>
              </a:rPr>
              <a:t>设计水箱技术</a:t>
            </a:r>
            <a:r>
              <a:rPr lang="zh-CN" altLang="en-US" sz="2000" dirty="0">
                <a:solidFill>
                  <a:schemeClr val="bg1"/>
                </a:solidFill>
              </a:rPr>
              <a:t>；</a:t>
            </a:r>
            <a:endParaRPr lang="en-US" altLang="zh-CN" sz="2000" dirty="0" smtClean="0">
              <a:solidFill>
                <a:schemeClr val="bg1"/>
              </a:solidFill>
            </a:endParaRPr>
          </a:p>
          <a:p>
            <a:pPr marL="285750" indent="-285750">
              <a:spcBef>
                <a:spcPts val="100"/>
              </a:spcBef>
              <a:spcAft>
                <a:spcPts val="100"/>
              </a:spcAft>
              <a:buFont typeface="Wingdings" pitchFamily="2" charset="2"/>
              <a:buChar char="n"/>
            </a:pPr>
            <a:r>
              <a:rPr lang="zh-CN" altLang="en-US" sz="2000" dirty="0" smtClean="0">
                <a:solidFill>
                  <a:schemeClr val="bg1"/>
                </a:solidFill>
              </a:rPr>
              <a:t>结合</a:t>
            </a:r>
            <a:r>
              <a:rPr lang="zh-CN" altLang="en-US" sz="2000" dirty="0">
                <a:solidFill>
                  <a:schemeClr val="bg1"/>
                </a:solidFill>
              </a:rPr>
              <a:t>动态规划</a:t>
            </a:r>
            <a:r>
              <a:rPr lang="zh-CN" altLang="en-US" sz="2000" dirty="0" smtClean="0">
                <a:solidFill>
                  <a:schemeClr val="bg1"/>
                </a:solidFill>
              </a:rPr>
              <a:t>，推广水箱技术解决</a:t>
            </a:r>
            <a:r>
              <a:rPr lang="zh-CN" altLang="en-US" sz="2000" dirty="0">
                <a:solidFill>
                  <a:schemeClr val="bg1"/>
                </a:solidFill>
              </a:rPr>
              <a:t>多</a:t>
            </a:r>
            <a:r>
              <a:rPr lang="zh-CN" altLang="en-US" sz="2000" dirty="0" smtClean="0">
                <a:solidFill>
                  <a:schemeClr val="bg1"/>
                </a:solidFill>
              </a:rPr>
              <a:t>传感器问题；</a:t>
            </a:r>
            <a:endParaRPr lang="en-US" altLang="zh-CN" sz="2000" dirty="0" smtClean="0">
              <a:solidFill>
                <a:schemeClr val="bg1"/>
              </a:solidFill>
            </a:endParaRPr>
          </a:p>
          <a:p>
            <a:pPr marL="285750" indent="-285750">
              <a:spcBef>
                <a:spcPts val="100"/>
              </a:spcBef>
              <a:spcAft>
                <a:spcPts val="100"/>
              </a:spcAft>
              <a:buFont typeface="Wingdings" pitchFamily="2" charset="2"/>
              <a:buChar char="n"/>
            </a:pPr>
            <a:r>
              <a:rPr lang="zh-CN" altLang="en-US" sz="2000" dirty="0" smtClean="0">
                <a:solidFill>
                  <a:schemeClr val="bg1"/>
                </a:solidFill>
              </a:rPr>
              <a:t>设计启发式联机在线算法。</a:t>
            </a:r>
            <a:endParaRPr lang="zh-CN" altLang="en-US" sz="2000" dirty="0">
              <a:solidFill>
                <a:schemeClr val="bg1"/>
              </a:solidFill>
            </a:endParaRPr>
          </a:p>
        </p:txBody>
      </p:sp>
    </p:spTree>
    <p:extLst>
      <p:ext uri="{BB962C8B-B14F-4D97-AF65-F5344CB8AC3E}">
        <p14:creationId xmlns:p14="http://schemas.microsoft.com/office/powerpoint/2010/main" val="3484352110"/>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背景</a:t>
            </a:r>
            <a:r>
              <a:rPr lang="en-US" altLang="zh-TW" dirty="0"/>
              <a:t>-</a:t>
            </a:r>
            <a:r>
              <a:rPr lang="zh-TW" altLang="en-US" dirty="0"/>
              <a:t>无线网络应用广泛</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a:t>
            </a:fld>
            <a:endParaRPr lang="zh-CN" altLang="en-US" dirty="0"/>
          </a:p>
        </p:txBody>
      </p:sp>
      <p:sp>
        <p:nvSpPr>
          <p:cNvPr id="6" name="Content Placeholder 2"/>
          <p:cNvSpPr txBox="1">
            <a:spLocks/>
          </p:cNvSpPr>
          <p:nvPr/>
        </p:nvSpPr>
        <p:spPr>
          <a:xfrm>
            <a:off x="457200" y="1524000"/>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zh-TW" altLang="en-US" smtClean="0">
              <a:latin typeface="+mn-ea"/>
              <a:ea typeface="+mn-ea"/>
              <a:cs typeface="Hiragino Sans GB W3"/>
            </a:endParaRPr>
          </a:p>
          <a:p>
            <a:endParaRPr lang="en-US" dirty="0">
              <a:latin typeface="+mn-ea"/>
              <a:ea typeface="+mn-ea"/>
              <a:cs typeface="Hiragino Sans GB W3"/>
            </a:endParaRPr>
          </a:p>
        </p:txBody>
      </p:sp>
      <p:grpSp>
        <p:nvGrpSpPr>
          <p:cNvPr id="7" name="Group 6"/>
          <p:cNvGrpSpPr>
            <a:grpSpLocks noChangeAspect="1"/>
          </p:cNvGrpSpPr>
          <p:nvPr/>
        </p:nvGrpSpPr>
        <p:grpSpPr>
          <a:xfrm>
            <a:off x="3563073" y="1719199"/>
            <a:ext cx="2784207" cy="2014601"/>
            <a:chOff x="381000" y="2176046"/>
            <a:chExt cx="3048000" cy="2205477"/>
          </a:xfrm>
        </p:grpSpPr>
        <p:pic>
          <p:nvPicPr>
            <p:cNvPr id="8" name="Picture 7"/>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212998"/>
              <a:ext cx="3048000" cy="2168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9" name="TextBox 8"/>
            <p:cNvSpPr txBox="1">
              <a:spLocks noChangeArrowheads="1"/>
            </p:cNvSpPr>
            <p:nvPr/>
          </p:nvSpPr>
          <p:spPr bwMode="auto">
            <a:xfrm>
              <a:off x="1447798" y="2176046"/>
              <a:ext cx="1769468" cy="370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zh-CN" altLang="en-US" sz="1600" dirty="0" smtClean="0">
                  <a:latin typeface="+mn-ea"/>
                  <a:ea typeface="+mn-ea"/>
                  <a:cs typeface="Hiragino Sans GB W3"/>
                </a:rPr>
                <a:t>无线自组织网络</a:t>
              </a:r>
              <a:endParaRPr lang="en-US" altLang="zh-CN" sz="1600" dirty="0">
                <a:latin typeface="+mn-ea"/>
                <a:ea typeface="+mn-ea"/>
                <a:cs typeface="Hiragino Sans GB W3"/>
              </a:endParaRPr>
            </a:p>
          </p:txBody>
        </p:sp>
      </p:grpSp>
      <p:grpSp>
        <p:nvGrpSpPr>
          <p:cNvPr id="10" name="Group 9"/>
          <p:cNvGrpSpPr/>
          <p:nvPr/>
        </p:nvGrpSpPr>
        <p:grpSpPr>
          <a:xfrm>
            <a:off x="228600" y="1447800"/>
            <a:ext cx="3962400" cy="2362200"/>
            <a:chOff x="3124200" y="2057400"/>
            <a:chExt cx="3962400" cy="2362200"/>
          </a:xfrm>
        </p:grpSpPr>
        <p:pic>
          <p:nvPicPr>
            <p:cNvPr id="11" name="Picture 10" descr="laptop.jp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124200" y="3124200"/>
              <a:ext cx="1249181" cy="762000"/>
            </a:xfrm>
            <a:prstGeom prst="rect">
              <a:avLst/>
            </a:prstGeom>
          </p:spPr>
        </p:pic>
        <p:pic>
          <p:nvPicPr>
            <p:cNvPr id="12" name="Picture 11" descr="phone.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14800" y="3810000"/>
              <a:ext cx="609600" cy="457200"/>
            </a:xfrm>
            <a:prstGeom prst="rect">
              <a:avLst/>
            </a:prstGeom>
          </p:spPr>
        </p:pic>
        <p:pic>
          <p:nvPicPr>
            <p:cNvPr id="13" name="Picture 12" descr="pad.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810000" y="2438400"/>
              <a:ext cx="685799" cy="771871"/>
            </a:xfrm>
            <a:prstGeom prst="rect">
              <a:avLst/>
            </a:prstGeom>
          </p:spPr>
        </p:pic>
        <p:pic>
          <p:nvPicPr>
            <p:cNvPr id="14" name="Picture 13" descr="wireless-router.jp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5486400" y="2819400"/>
              <a:ext cx="846773" cy="762000"/>
            </a:xfrm>
            <a:prstGeom prst="rect">
              <a:avLst/>
            </a:prstGeom>
          </p:spPr>
        </p:pic>
        <p:grpSp>
          <p:nvGrpSpPr>
            <p:cNvPr id="15" name="Group 14"/>
            <p:cNvGrpSpPr>
              <a:grpSpLocks/>
            </p:cNvGrpSpPr>
            <p:nvPr/>
          </p:nvGrpSpPr>
          <p:grpSpPr bwMode="auto">
            <a:xfrm rot="10800000">
              <a:off x="4648200" y="2057400"/>
              <a:ext cx="2438400" cy="2362200"/>
              <a:chOff x="1971964" y="1504950"/>
              <a:chExt cx="3238500" cy="3352800"/>
            </a:xfrm>
          </p:grpSpPr>
          <p:sp>
            <p:nvSpPr>
              <p:cNvPr id="17" name="Arc 16"/>
              <p:cNvSpPr/>
              <p:nvPr/>
            </p:nvSpPr>
            <p:spPr>
              <a:xfrm>
                <a:off x="2737139" y="2346325"/>
                <a:ext cx="1752600" cy="1600200"/>
              </a:xfrm>
              <a:prstGeom prst="arc">
                <a:avLst>
                  <a:gd name="adj1" fmla="val 20153632"/>
                  <a:gd name="adj2" fmla="val 1412427"/>
                </a:avLst>
              </a:prstGeom>
              <a:ln w="57150">
                <a:solidFill>
                  <a:schemeClr val="tx2"/>
                </a:solidFill>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latin typeface="+mn-ea"/>
                </a:endParaRPr>
              </a:p>
            </p:txBody>
          </p:sp>
          <p:sp>
            <p:nvSpPr>
              <p:cNvPr id="18" name="Arc 17"/>
              <p:cNvSpPr/>
              <p:nvPr/>
            </p:nvSpPr>
            <p:spPr>
              <a:xfrm>
                <a:off x="2462501" y="2155825"/>
                <a:ext cx="2259013" cy="2019300"/>
              </a:xfrm>
              <a:prstGeom prst="arc">
                <a:avLst>
                  <a:gd name="adj1" fmla="val 20153632"/>
                  <a:gd name="adj2" fmla="val 1412427"/>
                </a:avLst>
              </a:prstGeom>
              <a:ln w="57150">
                <a:solidFill>
                  <a:schemeClr val="tx2"/>
                </a:solidFill>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latin typeface="+mn-ea"/>
                </a:endParaRPr>
              </a:p>
            </p:txBody>
          </p:sp>
          <p:sp>
            <p:nvSpPr>
              <p:cNvPr id="19" name="Arc 18"/>
              <p:cNvSpPr/>
              <p:nvPr/>
            </p:nvSpPr>
            <p:spPr>
              <a:xfrm>
                <a:off x="2959389" y="2574925"/>
                <a:ext cx="1301750" cy="1143000"/>
              </a:xfrm>
              <a:prstGeom prst="arc">
                <a:avLst>
                  <a:gd name="adj1" fmla="val 20153632"/>
                  <a:gd name="adj2" fmla="val 1412427"/>
                </a:avLst>
              </a:prstGeom>
              <a:ln w="57150">
                <a:solidFill>
                  <a:schemeClr val="tx2"/>
                </a:solidFill>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latin typeface="+mn-ea"/>
                </a:endParaRPr>
              </a:p>
            </p:txBody>
          </p:sp>
          <p:sp>
            <p:nvSpPr>
              <p:cNvPr id="20" name="Arc 19"/>
              <p:cNvSpPr/>
              <p:nvPr/>
            </p:nvSpPr>
            <p:spPr>
              <a:xfrm>
                <a:off x="2203739" y="1889125"/>
                <a:ext cx="2743200" cy="2590800"/>
              </a:xfrm>
              <a:prstGeom prst="arc">
                <a:avLst>
                  <a:gd name="adj1" fmla="val 20109473"/>
                  <a:gd name="adj2" fmla="val 1458452"/>
                </a:avLst>
              </a:prstGeom>
              <a:ln w="57150">
                <a:solidFill>
                  <a:schemeClr val="tx2"/>
                </a:solidFill>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latin typeface="+mn-ea"/>
                </a:endParaRPr>
              </a:p>
            </p:txBody>
          </p:sp>
          <p:sp>
            <p:nvSpPr>
              <p:cNvPr id="21" name="Arc 20"/>
              <p:cNvSpPr/>
              <p:nvPr/>
            </p:nvSpPr>
            <p:spPr>
              <a:xfrm>
                <a:off x="1971964" y="1504950"/>
                <a:ext cx="3238500" cy="3352800"/>
              </a:xfrm>
              <a:prstGeom prst="arc">
                <a:avLst>
                  <a:gd name="adj1" fmla="val 20109473"/>
                  <a:gd name="adj2" fmla="val 1458452"/>
                </a:avLst>
              </a:prstGeom>
              <a:ln w="57150">
                <a:solidFill>
                  <a:schemeClr val="tx2"/>
                </a:solidFill>
              </a:ln>
            </p:spPr>
            <p:style>
              <a:lnRef idx="1">
                <a:schemeClr val="dk1"/>
              </a:lnRef>
              <a:fillRef idx="0">
                <a:schemeClr val="dk1"/>
              </a:fillRef>
              <a:effectRef idx="0">
                <a:schemeClr val="dk1"/>
              </a:effectRef>
              <a:fontRef idx="minor">
                <a:schemeClr val="tx1"/>
              </a:fontRef>
            </p:style>
            <p:txBody>
              <a:bodyPr anchor="ctr"/>
              <a:lstStyle/>
              <a:p>
                <a:pPr algn="ctr" fontAlgn="auto">
                  <a:spcBef>
                    <a:spcPts val="0"/>
                  </a:spcBef>
                  <a:spcAft>
                    <a:spcPts val="0"/>
                  </a:spcAft>
                  <a:defRPr/>
                </a:pPr>
                <a:endParaRPr lang="en-US">
                  <a:latin typeface="+mn-ea"/>
                </a:endParaRPr>
              </a:p>
            </p:txBody>
          </p:sp>
        </p:grpSp>
        <p:sp>
          <p:nvSpPr>
            <p:cNvPr id="16" name="TextBox 15"/>
            <p:cNvSpPr txBox="1">
              <a:spLocks noChangeArrowheads="1"/>
            </p:cNvSpPr>
            <p:nvPr/>
          </p:nvSpPr>
          <p:spPr bwMode="auto">
            <a:xfrm>
              <a:off x="4953000" y="3810000"/>
              <a:ext cx="129540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zh-CN" altLang="en-US" sz="1600" dirty="0" smtClean="0">
                  <a:latin typeface="+mn-ea"/>
                  <a:ea typeface="+mn-ea"/>
                  <a:cs typeface="Hiragino Sans GB W3"/>
                </a:rPr>
                <a:t>无线局域网</a:t>
              </a:r>
              <a:endParaRPr lang="en-US" altLang="zh-CN" sz="1600" dirty="0">
                <a:latin typeface="+mn-ea"/>
                <a:ea typeface="+mn-ea"/>
                <a:cs typeface="Hiragino Sans GB W3"/>
              </a:endParaRPr>
            </a:p>
          </p:txBody>
        </p:sp>
      </p:grpSp>
      <p:grpSp>
        <p:nvGrpSpPr>
          <p:cNvPr id="22" name="Group 21"/>
          <p:cNvGrpSpPr>
            <a:grpSpLocks noChangeAspect="1"/>
          </p:cNvGrpSpPr>
          <p:nvPr/>
        </p:nvGrpSpPr>
        <p:grpSpPr bwMode="auto">
          <a:xfrm>
            <a:off x="6565294" y="1752598"/>
            <a:ext cx="2414152" cy="1905000"/>
            <a:chOff x="5638800" y="4826896"/>
            <a:chExt cx="1908175" cy="1517743"/>
          </a:xfrm>
        </p:grpSpPr>
        <p:pic>
          <p:nvPicPr>
            <p:cNvPr id="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38800" y="4887606"/>
              <a:ext cx="1908175" cy="145703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4" name="TextBox 21"/>
            <p:cNvSpPr txBox="1">
              <a:spLocks noChangeArrowheads="1"/>
            </p:cNvSpPr>
            <p:nvPr/>
          </p:nvSpPr>
          <p:spPr bwMode="auto">
            <a:xfrm>
              <a:off x="5651583" y="4826896"/>
              <a:ext cx="1543625" cy="2697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zh-CN" altLang="en-US" sz="1600" dirty="0" smtClean="0">
                  <a:latin typeface="+mn-ea"/>
                  <a:ea typeface="+mn-ea"/>
                  <a:cs typeface="Hiragino Sans GB W3"/>
                </a:rPr>
                <a:t>移动通信网络</a:t>
              </a:r>
              <a:endParaRPr lang="en-US" altLang="zh-CN" sz="1600" dirty="0">
                <a:latin typeface="+mn-ea"/>
                <a:ea typeface="+mn-ea"/>
                <a:cs typeface="Hiragino Sans GB W3"/>
              </a:endParaRPr>
            </a:p>
          </p:txBody>
        </p:sp>
      </p:grpSp>
      <p:grpSp>
        <p:nvGrpSpPr>
          <p:cNvPr id="25" name="Group 24"/>
          <p:cNvGrpSpPr/>
          <p:nvPr/>
        </p:nvGrpSpPr>
        <p:grpSpPr>
          <a:xfrm>
            <a:off x="5029200" y="4003675"/>
            <a:ext cx="3657600" cy="2244725"/>
            <a:chOff x="792163" y="4579521"/>
            <a:chExt cx="3429000" cy="2049879"/>
          </a:xfrm>
        </p:grpSpPr>
        <p:pic>
          <p:nvPicPr>
            <p:cNvPr id="26" name="Picture 25"/>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792163" y="4602163"/>
              <a:ext cx="3429000" cy="2027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27" name="TextBox 26"/>
            <p:cNvSpPr txBox="1">
              <a:spLocks noChangeArrowheads="1"/>
            </p:cNvSpPr>
            <p:nvPr/>
          </p:nvSpPr>
          <p:spPr bwMode="auto">
            <a:xfrm>
              <a:off x="2057400" y="4579521"/>
              <a:ext cx="1477963" cy="30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zh-TW" altLang="en-US" sz="1600" dirty="0">
                  <a:latin typeface="+mn-ea"/>
                  <a:ea typeface="+mn-ea"/>
                  <a:cs typeface="Hiragino Sans GB W3"/>
                </a:rPr>
                <a:t>无线体域网</a:t>
              </a:r>
              <a:endParaRPr lang="en-US" altLang="zh-CN" sz="1600" dirty="0">
                <a:latin typeface="+mn-ea"/>
                <a:ea typeface="+mn-ea"/>
                <a:cs typeface="Hiragino Sans GB W3"/>
              </a:endParaRPr>
            </a:p>
          </p:txBody>
        </p:sp>
      </p:grpSp>
      <p:grpSp>
        <p:nvGrpSpPr>
          <p:cNvPr id="28" name="Group 27"/>
          <p:cNvGrpSpPr/>
          <p:nvPr/>
        </p:nvGrpSpPr>
        <p:grpSpPr>
          <a:xfrm>
            <a:off x="609600" y="4027488"/>
            <a:ext cx="4079875" cy="2220912"/>
            <a:chOff x="685800" y="4103688"/>
            <a:chExt cx="4079875" cy="2220912"/>
          </a:xfrm>
        </p:grpSpPr>
        <p:pic>
          <p:nvPicPr>
            <p:cNvPr id="29" name="Picture 28"/>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685800" y="4103688"/>
              <a:ext cx="4079875" cy="222091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30" name="TextBox 21"/>
            <p:cNvSpPr txBox="1">
              <a:spLocks noChangeArrowheads="1"/>
            </p:cNvSpPr>
            <p:nvPr/>
          </p:nvSpPr>
          <p:spPr bwMode="auto">
            <a:xfrm>
              <a:off x="2895600" y="4191000"/>
              <a:ext cx="1752600" cy="338554"/>
            </a:xfrm>
            <a:prstGeom prst="rect">
              <a:avLst/>
            </a:prstGeom>
            <a:solidFill>
              <a:schemeClr val="bg1"/>
            </a:solidFill>
            <a:ln>
              <a:noFill/>
            </a:ln>
            <a:extLst/>
          </p:spPr>
          <p:txBody>
            <a:bodyPr wrap="square">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eaLnBrk="1" hangingPunct="1"/>
              <a:r>
                <a:rPr lang="zh-CN" altLang="en-US" sz="1600" dirty="0" smtClean="0">
                  <a:latin typeface="+mn-ea"/>
                  <a:ea typeface="+mn-ea"/>
                  <a:cs typeface="Hiragino Sans GB W3"/>
                </a:rPr>
                <a:t>无线传感器网络</a:t>
              </a:r>
              <a:endParaRPr lang="en-US" altLang="zh-CN" sz="1600" dirty="0">
                <a:latin typeface="+mn-ea"/>
                <a:ea typeface="+mn-ea"/>
                <a:cs typeface="Hiragino Sans GB W3"/>
              </a:endParaRPr>
            </a:p>
          </p:txBody>
        </p:sp>
      </p:grpSp>
      <p:sp>
        <p:nvSpPr>
          <p:cNvPr id="31" name="圆角矩形 53"/>
          <p:cNvSpPr/>
          <p:nvPr/>
        </p:nvSpPr>
        <p:spPr>
          <a:xfrm>
            <a:off x="1828800" y="3352800"/>
            <a:ext cx="6019800"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marL="0" lvl="1" algn="ctr"/>
            <a:r>
              <a:rPr lang="zh-CN" altLang="en-US" sz="2800" dirty="0" smtClean="0">
                <a:solidFill>
                  <a:schemeClr val="bg1"/>
                </a:solidFill>
                <a:latin typeface="微软雅黑" pitchFamily="34" charset="-122"/>
                <a:ea typeface="微软雅黑" pitchFamily="34" charset="-122"/>
                <a:cs typeface="Hiragino Sans GB W3"/>
              </a:rPr>
              <a:t>无线设备在生活和生产中举足轻重</a:t>
            </a:r>
            <a:endParaRPr lang="en-US" altLang="zh-CN" sz="2800" dirty="0" smtClean="0">
              <a:solidFill>
                <a:schemeClr val="bg1"/>
              </a:solidFill>
              <a:latin typeface="微软雅黑" pitchFamily="34" charset="-122"/>
              <a:ea typeface="微软雅黑" pitchFamily="34" charset="-122"/>
              <a:cs typeface="Hiragino Sans GB W3"/>
            </a:endParaRPr>
          </a:p>
          <a:p>
            <a:pPr marL="0" lvl="1" algn="ctr"/>
            <a:r>
              <a:rPr lang="zh-CN" altLang="en-US" sz="2800" dirty="0" smtClean="0">
                <a:solidFill>
                  <a:schemeClr val="bg1"/>
                </a:solidFill>
                <a:latin typeface="微软雅黑" pitchFamily="34" charset="-122"/>
                <a:ea typeface="微软雅黑" pitchFamily="34" charset="-122"/>
                <a:cs typeface="Hiragino Sans GB W3"/>
              </a:rPr>
              <a:t>其能耗问题日益突出</a:t>
            </a:r>
            <a:endParaRPr lang="en-US" altLang="zh-TW" sz="2800" dirty="0" smtClean="0">
              <a:solidFill>
                <a:schemeClr val="bg1"/>
              </a:solidFill>
              <a:latin typeface="微软雅黑" pitchFamily="34" charset="-122"/>
              <a:ea typeface="微软雅黑" pitchFamily="34" charset="-122"/>
              <a:cs typeface="Hiragino Sans GB W3"/>
            </a:endParaRPr>
          </a:p>
        </p:txBody>
      </p:sp>
    </p:spTree>
    <p:extLst>
      <p:ext uri="{BB962C8B-B14F-4D97-AF65-F5344CB8AC3E}">
        <p14:creationId xmlns:p14="http://schemas.microsoft.com/office/powerpoint/2010/main" val="35261705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fade">
                                      <p:cBhvr>
                                        <p:cTn id="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lstStyle/>
          <a:p>
            <a:r>
              <a:rPr lang="zh-CN" altLang="en-US" dirty="0" smtClean="0"/>
              <a:t>如何进行</a:t>
            </a:r>
            <a:r>
              <a:rPr lang="zh-CN" altLang="en-US" dirty="0" smtClean="0">
                <a:solidFill>
                  <a:srgbClr val="FF0000"/>
                </a:solidFill>
              </a:rPr>
              <a:t>时隙分配</a:t>
            </a:r>
            <a:r>
              <a:rPr lang="zh-CN" altLang="en-US" dirty="0" smtClean="0"/>
              <a:t>与</a:t>
            </a:r>
            <a:r>
              <a:rPr lang="zh-CN" altLang="en-US" dirty="0" smtClean="0">
                <a:solidFill>
                  <a:srgbClr val="FF0000"/>
                </a:solidFill>
              </a:rPr>
              <a:t>速率调度</a:t>
            </a:r>
            <a:endParaRPr lang="en-US" dirty="0">
              <a:solidFill>
                <a:srgbClr val="FF0000"/>
              </a:solidFill>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40</a:t>
            </a:fld>
            <a:endParaRPr lang="zh-CN" altLang="en-US" dirty="0"/>
          </a:p>
        </p:txBody>
      </p:sp>
      <p:pic>
        <p:nvPicPr>
          <p:cNvPr id="44" name="Picture 43" descr="waspmote_alberto_49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86214" y="5124210"/>
            <a:ext cx="940998" cy="754454"/>
          </a:xfrm>
          <a:prstGeom prst="rect">
            <a:avLst/>
          </a:prstGeom>
        </p:spPr>
      </p:pic>
      <p:cxnSp>
        <p:nvCxnSpPr>
          <p:cNvPr id="45" name="Straight Connector 44"/>
          <p:cNvCxnSpPr>
            <a:stCxn id="67" idx="4"/>
          </p:cNvCxnSpPr>
          <p:nvPr/>
        </p:nvCxnSpPr>
        <p:spPr>
          <a:xfrm>
            <a:off x="4259852" y="4579414"/>
            <a:ext cx="30522" cy="586256"/>
          </a:xfrm>
          <a:prstGeom prst="line">
            <a:avLst/>
          </a:prstGeom>
          <a:ln w="9525" cap="flat" cmpd="sng">
            <a:solidFill>
              <a:schemeClr val="bg1">
                <a:lumMod val="65000"/>
              </a:schemeClr>
            </a:solidFill>
            <a:prstDash val="dash"/>
            <a:round/>
            <a:headEnd type="triangle" w="med" len="sm"/>
          </a:ln>
          <a:effectLst/>
        </p:spPr>
        <p:style>
          <a:lnRef idx="2">
            <a:schemeClr val="accent1"/>
          </a:lnRef>
          <a:fillRef idx="0">
            <a:schemeClr val="accent1"/>
          </a:fillRef>
          <a:effectRef idx="1">
            <a:schemeClr val="accent1"/>
          </a:effectRef>
          <a:fontRef idx="minor">
            <a:schemeClr val="tx1"/>
          </a:fontRef>
        </p:style>
      </p:cxnSp>
      <p:pic>
        <p:nvPicPr>
          <p:cNvPr id="46" name="Picture 45" descr="waspmote_alberto_49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5515" y="2859552"/>
            <a:ext cx="940998" cy="754454"/>
          </a:xfrm>
          <a:prstGeom prst="rect">
            <a:avLst/>
          </a:prstGeom>
        </p:spPr>
      </p:pic>
      <p:grpSp>
        <p:nvGrpSpPr>
          <p:cNvPr id="47" name="Group 46"/>
          <p:cNvGrpSpPr/>
          <p:nvPr/>
        </p:nvGrpSpPr>
        <p:grpSpPr>
          <a:xfrm>
            <a:off x="2903741" y="2590800"/>
            <a:ext cx="985736" cy="754454"/>
            <a:chOff x="5697301" y="661047"/>
            <a:chExt cx="472911" cy="333518"/>
          </a:xfrm>
        </p:grpSpPr>
        <p:pic>
          <p:nvPicPr>
            <p:cNvPr id="48" name="Picture 47" descr="waspmote_alberto_490.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97301" y="661047"/>
              <a:ext cx="451448" cy="333518"/>
            </a:xfrm>
            <a:prstGeom prst="rect">
              <a:avLst/>
            </a:prstGeom>
          </p:spPr>
        </p:pic>
        <p:pic>
          <p:nvPicPr>
            <p:cNvPr id="49" name="Picture 48" descr="battery2.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987332" y="744020"/>
              <a:ext cx="182880" cy="182880"/>
            </a:xfrm>
            <a:prstGeom prst="rect">
              <a:avLst/>
            </a:prstGeom>
          </p:spPr>
        </p:pic>
      </p:grpSp>
      <p:cxnSp>
        <p:nvCxnSpPr>
          <p:cNvPr id="50" name="Straight Connector 49"/>
          <p:cNvCxnSpPr>
            <a:endCxn id="73" idx="3"/>
          </p:cNvCxnSpPr>
          <p:nvPr/>
        </p:nvCxnSpPr>
        <p:spPr>
          <a:xfrm flipH="1">
            <a:off x="2751659" y="3279872"/>
            <a:ext cx="586012" cy="724823"/>
          </a:xfrm>
          <a:prstGeom prst="line">
            <a:avLst/>
          </a:prstGeom>
          <a:ln w="9525" cap="flat" cmpd="sng">
            <a:solidFill>
              <a:schemeClr val="bg1">
                <a:lumMod val="65000"/>
              </a:schemeClr>
            </a:solidFill>
            <a:prstDash val="dash"/>
            <a:round/>
            <a:headEnd type="none"/>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flipH="1">
            <a:off x="3020048" y="3265508"/>
            <a:ext cx="317621" cy="967809"/>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66" idx="0"/>
          </p:cNvCxnSpPr>
          <p:nvPr/>
        </p:nvCxnSpPr>
        <p:spPr>
          <a:xfrm>
            <a:off x="3337653" y="3265508"/>
            <a:ext cx="265965" cy="1189799"/>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a:endCxn id="67" idx="0"/>
          </p:cNvCxnSpPr>
          <p:nvPr/>
        </p:nvCxnSpPr>
        <p:spPr>
          <a:xfrm>
            <a:off x="3337653" y="3265508"/>
            <a:ext cx="922199" cy="1189799"/>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a:endCxn id="67" idx="0"/>
          </p:cNvCxnSpPr>
          <p:nvPr/>
        </p:nvCxnSpPr>
        <p:spPr>
          <a:xfrm flipH="1">
            <a:off x="4259852" y="3559419"/>
            <a:ext cx="1346133" cy="895888"/>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5" name="Straight Connector 54"/>
          <p:cNvCxnSpPr>
            <a:endCxn id="68" idx="0"/>
          </p:cNvCxnSpPr>
          <p:nvPr/>
        </p:nvCxnSpPr>
        <p:spPr>
          <a:xfrm flipH="1">
            <a:off x="4916086" y="3559419"/>
            <a:ext cx="689901" cy="895888"/>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6" name="Straight Connector 55"/>
          <p:cNvCxnSpPr>
            <a:endCxn id="69" idx="0"/>
          </p:cNvCxnSpPr>
          <p:nvPr/>
        </p:nvCxnSpPr>
        <p:spPr>
          <a:xfrm flipH="1">
            <a:off x="5572319" y="3559419"/>
            <a:ext cx="33665" cy="895888"/>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a:endCxn id="70" idx="0"/>
          </p:cNvCxnSpPr>
          <p:nvPr/>
        </p:nvCxnSpPr>
        <p:spPr>
          <a:xfrm>
            <a:off x="5605968" y="3559419"/>
            <a:ext cx="622589" cy="895888"/>
          </a:xfrm>
          <a:prstGeom prst="line">
            <a:avLst/>
          </a:prstGeom>
          <a:ln w="9525" cap="flat" cmpd="sng">
            <a:solidFill>
              <a:schemeClr val="bg1">
                <a:lumMod val="65000"/>
              </a:schemeClr>
            </a:solidFill>
            <a:prstDash val="dash"/>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8" name="Straight Connector 57"/>
          <p:cNvCxnSpPr>
            <a:stCxn id="65" idx="5"/>
          </p:cNvCxnSpPr>
          <p:nvPr/>
        </p:nvCxnSpPr>
        <p:spPr>
          <a:xfrm>
            <a:off x="2987561" y="4561239"/>
            <a:ext cx="1309656" cy="613819"/>
          </a:xfrm>
          <a:prstGeom prst="line">
            <a:avLst/>
          </a:prstGeom>
          <a:ln w="9525" cap="flat" cmpd="sng">
            <a:solidFill>
              <a:schemeClr val="bg1">
                <a:lumMod val="65000"/>
              </a:schemeClr>
            </a:solidFill>
            <a:prstDash val="dash"/>
            <a:round/>
            <a:headEnd type="triangle" w="med" len="sm"/>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a:stCxn id="66" idx="5"/>
          </p:cNvCxnSpPr>
          <p:nvPr/>
        </p:nvCxnSpPr>
        <p:spPr>
          <a:xfrm>
            <a:off x="3643795" y="4561239"/>
            <a:ext cx="653422" cy="613819"/>
          </a:xfrm>
          <a:prstGeom prst="line">
            <a:avLst/>
          </a:prstGeom>
          <a:ln w="9525" cap="flat" cmpd="sng">
            <a:solidFill>
              <a:schemeClr val="bg1">
                <a:lumMod val="65000"/>
              </a:schemeClr>
            </a:solidFill>
            <a:prstDash val="dash"/>
            <a:round/>
            <a:headEnd type="triangle" w="med" len="sm"/>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a:stCxn id="68" idx="4"/>
          </p:cNvCxnSpPr>
          <p:nvPr/>
        </p:nvCxnSpPr>
        <p:spPr>
          <a:xfrm flipH="1">
            <a:off x="4297233" y="4579415"/>
            <a:ext cx="618852" cy="595643"/>
          </a:xfrm>
          <a:prstGeom prst="line">
            <a:avLst/>
          </a:prstGeom>
          <a:ln w="9525" cap="flat" cmpd="sng">
            <a:solidFill>
              <a:schemeClr val="bg1">
                <a:lumMod val="65000"/>
              </a:schemeClr>
            </a:solidFill>
            <a:prstDash val="dash"/>
            <a:round/>
            <a:headEnd type="triangle" w="med" len="sm"/>
          </a:ln>
          <a:effectLst/>
        </p:spPr>
        <p:style>
          <a:lnRef idx="2">
            <a:schemeClr val="accent1"/>
          </a:lnRef>
          <a:fillRef idx="0">
            <a:schemeClr val="accent1"/>
          </a:fillRef>
          <a:effectRef idx="1">
            <a:schemeClr val="accent1"/>
          </a:effectRef>
          <a:fontRef idx="minor">
            <a:schemeClr val="tx1"/>
          </a:fontRef>
        </p:style>
      </p:cxnSp>
      <p:cxnSp>
        <p:nvCxnSpPr>
          <p:cNvPr id="61" name="Straight Connector 60"/>
          <p:cNvCxnSpPr>
            <a:stCxn id="69" idx="3"/>
          </p:cNvCxnSpPr>
          <p:nvPr/>
        </p:nvCxnSpPr>
        <p:spPr>
          <a:xfrm flipH="1">
            <a:off x="4297233" y="4561239"/>
            <a:ext cx="1234909" cy="613819"/>
          </a:xfrm>
          <a:prstGeom prst="line">
            <a:avLst/>
          </a:prstGeom>
          <a:ln w="9525" cap="flat" cmpd="sng">
            <a:solidFill>
              <a:schemeClr val="bg1">
                <a:lumMod val="65000"/>
              </a:schemeClr>
            </a:solidFill>
            <a:prstDash val="dash"/>
            <a:round/>
            <a:headEnd type="triangle" w="med" len="sm"/>
          </a:ln>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p:nvPr/>
        </p:nvCxnSpPr>
        <p:spPr>
          <a:xfrm>
            <a:off x="4267214" y="4579230"/>
            <a:ext cx="37365" cy="595643"/>
          </a:xfrm>
          <a:prstGeom prst="line">
            <a:avLst/>
          </a:prstGeom>
          <a:ln w="38100" cap="flat" cmpd="sng">
            <a:solidFill>
              <a:srgbClr val="FF0000"/>
            </a:solidFill>
            <a:prstDash val="solid"/>
            <a:round/>
            <a:headEnd type="triangle" w="med" len="sm"/>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1828814" y="4514610"/>
            <a:ext cx="4800586" cy="0"/>
          </a:xfrm>
          <a:prstGeom prst="line">
            <a:avLst/>
          </a:prstGeom>
          <a:ln w="9525" cmpd="sng">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64" name="Oval 63"/>
          <p:cNvSpPr>
            <a:spLocks noChangeAspect="1"/>
          </p:cNvSpPr>
          <p:nvPr/>
        </p:nvSpPr>
        <p:spPr>
          <a:xfrm>
            <a:off x="2234332"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65" name="Oval 64"/>
          <p:cNvSpPr>
            <a:spLocks noChangeAspect="1"/>
          </p:cNvSpPr>
          <p:nvPr/>
        </p:nvSpPr>
        <p:spPr>
          <a:xfrm>
            <a:off x="2890566"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66" name="Oval 65"/>
          <p:cNvSpPr>
            <a:spLocks noChangeAspect="1"/>
          </p:cNvSpPr>
          <p:nvPr/>
        </p:nvSpPr>
        <p:spPr>
          <a:xfrm>
            <a:off x="3546799"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67" name="Oval 66"/>
          <p:cNvSpPr>
            <a:spLocks noChangeAspect="1"/>
          </p:cNvSpPr>
          <p:nvPr/>
        </p:nvSpPr>
        <p:spPr>
          <a:xfrm>
            <a:off x="4203033"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68" name="Oval 67"/>
          <p:cNvSpPr>
            <a:spLocks noChangeAspect="1"/>
          </p:cNvSpPr>
          <p:nvPr/>
        </p:nvSpPr>
        <p:spPr>
          <a:xfrm>
            <a:off x="4859267"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69" name="Oval 68"/>
          <p:cNvSpPr>
            <a:spLocks noChangeAspect="1"/>
          </p:cNvSpPr>
          <p:nvPr/>
        </p:nvSpPr>
        <p:spPr>
          <a:xfrm>
            <a:off x="5515501"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sp>
        <p:nvSpPr>
          <p:cNvPr id="70" name="Oval 69"/>
          <p:cNvSpPr>
            <a:spLocks noChangeAspect="1"/>
          </p:cNvSpPr>
          <p:nvPr/>
        </p:nvSpPr>
        <p:spPr>
          <a:xfrm>
            <a:off x="6171739" y="4455306"/>
            <a:ext cx="113637" cy="124108"/>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800">
              <a:latin typeface="Hiragino Sans GB W3"/>
              <a:ea typeface="Hiragino Sans GB W3"/>
              <a:cs typeface="Hiragino Sans GB W3"/>
            </a:endParaRPr>
          </a:p>
        </p:txBody>
      </p:sp>
      <p:pic>
        <p:nvPicPr>
          <p:cNvPr id="71" name="Picture 70" descr="battery5.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830372" y="3028434"/>
            <a:ext cx="381195" cy="413694"/>
          </a:xfrm>
          <a:prstGeom prst="rect">
            <a:avLst/>
          </a:prstGeom>
        </p:spPr>
      </p:pic>
      <p:pic>
        <p:nvPicPr>
          <p:cNvPr id="72" name="Picture 71" descr="battery3.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517901" y="5281490"/>
            <a:ext cx="381195" cy="413694"/>
          </a:xfrm>
          <a:prstGeom prst="rect">
            <a:avLst/>
          </a:prstGeom>
        </p:spPr>
      </p:pic>
      <p:sp>
        <p:nvSpPr>
          <p:cNvPr id="74" name="TextBox 73"/>
          <p:cNvSpPr txBox="1"/>
          <p:nvPr/>
        </p:nvSpPr>
        <p:spPr>
          <a:xfrm>
            <a:off x="3076379" y="3600849"/>
            <a:ext cx="1107996" cy="369332"/>
          </a:xfrm>
          <a:prstGeom prst="rect">
            <a:avLst/>
          </a:prstGeom>
          <a:noFill/>
        </p:spPr>
        <p:txBody>
          <a:bodyPr wrap="none" rtlCol="0">
            <a:spAutoFit/>
          </a:bodyPr>
          <a:lstStyle/>
          <a:p>
            <a:r>
              <a:rPr lang="zh-CN" altLang="en-US" dirty="0" smtClean="0">
                <a:latin typeface="Hiragino Sans GB W3"/>
                <a:ea typeface="Hiragino Sans GB W3"/>
                <a:cs typeface="Hiragino Sans GB W3"/>
              </a:rPr>
              <a:t>数据发送</a:t>
            </a:r>
            <a:endParaRPr lang="en-US" dirty="0">
              <a:latin typeface="Hiragino Sans GB W3"/>
              <a:ea typeface="Hiragino Sans GB W3"/>
              <a:cs typeface="Hiragino Sans GB W3"/>
            </a:endParaRPr>
          </a:p>
        </p:txBody>
      </p:sp>
      <p:cxnSp>
        <p:nvCxnSpPr>
          <p:cNvPr id="75" name="Straight Connector 74"/>
          <p:cNvCxnSpPr/>
          <p:nvPr/>
        </p:nvCxnSpPr>
        <p:spPr>
          <a:xfrm flipH="1">
            <a:off x="2743214" y="3295410"/>
            <a:ext cx="586012" cy="724823"/>
          </a:xfrm>
          <a:prstGeom prst="line">
            <a:avLst/>
          </a:prstGeom>
          <a:ln w="38100" cap="flat" cmpd="sng">
            <a:solidFill>
              <a:srgbClr val="FF0000"/>
            </a:solidFill>
            <a:prstDash val="solid"/>
            <a:round/>
            <a:headEnd type="none"/>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76" name="Straight Connector 75"/>
          <p:cNvCxnSpPr/>
          <p:nvPr/>
        </p:nvCxnSpPr>
        <p:spPr>
          <a:xfrm flipH="1">
            <a:off x="3024236" y="3266905"/>
            <a:ext cx="317621" cy="967809"/>
          </a:xfrm>
          <a:prstGeom prst="line">
            <a:avLst/>
          </a:prstGeom>
          <a:ln w="38100" cap="flat" cmpd="sng">
            <a:solidFill>
              <a:srgbClr val="FF0000"/>
            </a:solidFill>
            <a:prstDash val="solid"/>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p:nvPr/>
        </p:nvCxnSpPr>
        <p:spPr>
          <a:xfrm flipH="1">
            <a:off x="4918014" y="3555210"/>
            <a:ext cx="689901" cy="895888"/>
          </a:xfrm>
          <a:prstGeom prst="line">
            <a:avLst/>
          </a:prstGeom>
          <a:ln w="38100" cap="flat" cmpd="sng">
            <a:solidFill>
              <a:srgbClr val="FF0000"/>
            </a:solidFill>
            <a:prstDash val="solid"/>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78" name="Straight Connector 77"/>
          <p:cNvCxnSpPr/>
          <p:nvPr/>
        </p:nvCxnSpPr>
        <p:spPr>
          <a:xfrm flipH="1">
            <a:off x="5572614" y="3560210"/>
            <a:ext cx="33665" cy="895888"/>
          </a:xfrm>
          <a:prstGeom prst="line">
            <a:avLst/>
          </a:prstGeom>
          <a:ln w="38100" cap="flat" cmpd="sng">
            <a:solidFill>
              <a:srgbClr val="FF0000"/>
            </a:solidFill>
            <a:prstDash val="solid"/>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5604348" y="3555850"/>
            <a:ext cx="622589" cy="895888"/>
          </a:xfrm>
          <a:prstGeom prst="line">
            <a:avLst/>
          </a:prstGeom>
          <a:ln w="38100" cap="flat" cmpd="sng">
            <a:solidFill>
              <a:srgbClr val="FF0000"/>
            </a:solidFill>
            <a:prstDash val="solid"/>
            <a:roun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p:nvPr/>
        </p:nvCxnSpPr>
        <p:spPr>
          <a:xfrm>
            <a:off x="3642614" y="4561591"/>
            <a:ext cx="653422" cy="613819"/>
          </a:xfrm>
          <a:prstGeom prst="line">
            <a:avLst/>
          </a:prstGeom>
          <a:ln w="38100" cap="flat" cmpd="sng">
            <a:solidFill>
              <a:srgbClr val="FF0000"/>
            </a:solidFill>
            <a:prstDash val="solid"/>
            <a:round/>
            <a:headEnd type="triangle" w="med" len="sm"/>
          </a:ln>
          <a:effectLst/>
        </p:spPr>
        <p:style>
          <a:lnRef idx="2">
            <a:schemeClr val="accent1"/>
          </a:lnRef>
          <a:fillRef idx="0">
            <a:schemeClr val="accent1"/>
          </a:fillRef>
          <a:effectRef idx="1">
            <a:schemeClr val="accent1"/>
          </a:effectRef>
          <a:fontRef idx="minor">
            <a:schemeClr val="tx1"/>
          </a:fontRef>
        </p:style>
      </p:cxnSp>
      <p:sp>
        <p:nvSpPr>
          <p:cNvPr id="43" name="Content Placeholder 2"/>
          <p:cNvSpPr txBox="1">
            <a:spLocks/>
          </p:cNvSpPr>
          <p:nvPr/>
        </p:nvSpPr>
        <p:spPr>
          <a:xfrm>
            <a:off x="4953000" y="2286000"/>
            <a:ext cx="4114800" cy="3200400"/>
          </a:xfrm>
          <a:prstGeom prst="rect">
            <a:avLst/>
          </a:prstGeom>
          <a:noFill/>
        </p:spPr>
        <p:txBody>
          <a:bodyPr vert="horz" lIns="91440" tIns="45720" rIns="91440" bIns="45720" rtlCol="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微软雅黑" pitchFamily="34" charset="-122"/>
                <a:ea typeface="微软雅黑" pitchFamily="34" charset="-122"/>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微软雅黑" pitchFamily="34" charset="-122"/>
                <a:ea typeface="微软雅黑" pitchFamily="34" charset="-122"/>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微软雅黑" pitchFamily="34" charset="-122"/>
                <a:ea typeface="微软雅黑" pitchFamily="34" charset="-122"/>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微软雅黑" pitchFamily="34" charset="-122"/>
                <a:ea typeface="微软雅黑" pitchFamily="34"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zh-CN" altLang="en-US" sz="2400" dirty="0" smtClean="0">
                <a:solidFill>
                  <a:srgbClr val="FF0000"/>
                </a:solidFill>
              </a:rPr>
              <a:t>基本</a:t>
            </a:r>
            <a:r>
              <a:rPr lang="zh-TW" altLang="en-US" sz="2400" dirty="0" smtClean="0">
                <a:solidFill>
                  <a:srgbClr val="FF0000"/>
                </a:solidFill>
              </a:rPr>
              <a:t>思路：</a:t>
            </a:r>
          </a:p>
          <a:p>
            <a:r>
              <a:rPr lang="zh-TW" altLang="en-US" sz="2400" dirty="0" smtClean="0"/>
              <a:t>静态离线问题</a:t>
            </a:r>
            <a:r>
              <a:rPr lang="zh-CN" altLang="zh-CN" sz="2400" dirty="0" smtClean="0"/>
              <a:t>，</a:t>
            </a:r>
            <a:r>
              <a:rPr lang="zh-CN" altLang="en-US" sz="2400" dirty="0" smtClean="0"/>
              <a:t>全局信息</a:t>
            </a:r>
            <a:endParaRPr lang="zh-TW" altLang="en-US" sz="2400" dirty="0" smtClean="0"/>
          </a:p>
          <a:p>
            <a:pPr marL="971550" lvl="1" indent="-514350">
              <a:buFont typeface="+mj-lt"/>
              <a:buAutoNum type="arabicPeriod"/>
            </a:pPr>
            <a:r>
              <a:rPr lang="zh-CN" altLang="en-US" sz="2000" dirty="0" smtClean="0"/>
              <a:t>解决简化的</a:t>
            </a:r>
            <a:r>
              <a:rPr lang="zh-CN" altLang="en-US" sz="2000" dirty="0" smtClean="0"/>
              <a:t>单传感器</a:t>
            </a:r>
            <a:r>
              <a:rPr lang="zh-CN" altLang="en-US" sz="2000" dirty="0" smtClean="0"/>
              <a:t>问题</a:t>
            </a:r>
            <a:endParaRPr lang="zh-TW" altLang="en-US" sz="2000" dirty="0" smtClean="0"/>
          </a:p>
          <a:p>
            <a:pPr lvl="2"/>
            <a:r>
              <a:rPr lang="zh-CN" altLang="en-US" sz="1800" dirty="0" smtClean="0"/>
              <a:t>设计“水箱技术”得最优解</a:t>
            </a:r>
            <a:endParaRPr lang="en-US" altLang="zh-TW" sz="1800" dirty="0">
              <a:solidFill>
                <a:srgbClr val="000000"/>
              </a:solidFill>
            </a:endParaRPr>
          </a:p>
          <a:p>
            <a:pPr marL="971550" lvl="1" indent="-514350">
              <a:buFont typeface="+mj-lt"/>
              <a:buAutoNum type="arabicPeriod"/>
            </a:pPr>
            <a:r>
              <a:rPr lang="zh-CN" altLang="en-US" sz="2000" dirty="0" smtClean="0">
                <a:solidFill>
                  <a:srgbClr val="000000"/>
                </a:solidFill>
              </a:rPr>
              <a:t>推广水箱技术到多传感器</a:t>
            </a:r>
            <a:endParaRPr lang="en-US" altLang="zh-CN" sz="2000" dirty="0" smtClean="0">
              <a:solidFill>
                <a:srgbClr val="000000"/>
              </a:solidFill>
            </a:endParaRPr>
          </a:p>
          <a:p>
            <a:pPr lvl="2"/>
            <a:r>
              <a:rPr lang="zh-CN" altLang="en-US" sz="1800" dirty="0" smtClean="0">
                <a:solidFill>
                  <a:srgbClr val="000000"/>
                </a:solidFill>
              </a:rPr>
              <a:t>结合动态规划进行</a:t>
            </a:r>
            <a:r>
              <a:rPr lang="zh-CN" altLang="en-US" sz="1800" dirty="0">
                <a:solidFill>
                  <a:srgbClr val="000000"/>
                </a:solidFill>
              </a:rPr>
              <a:t>时隙</a:t>
            </a:r>
            <a:r>
              <a:rPr lang="zh-CN" altLang="en-US" sz="1800" dirty="0" smtClean="0">
                <a:solidFill>
                  <a:srgbClr val="000000"/>
                </a:solidFill>
              </a:rPr>
              <a:t>分配</a:t>
            </a:r>
            <a:endParaRPr lang="zh-TW" altLang="en-US" sz="1800" dirty="0">
              <a:solidFill>
                <a:srgbClr val="000000"/>
              </a:solidFill>
            </a:endParaRPr>
          </a:p>
          <a:p>
            <a:r>
              <a:rPr lang="zh-TW" altLang="en-US" sz="2400" dirty="0" smtClean="0"/>
              <a:t>动态联机问题</a:t>
            </a:r>
            <a:r>
              <a:rPr lang="zh-CN" altLang="en-US" sz="2400" dirty="0" smtClean="0"/>
              <a:t>，局部信息</a:t>
            </a:r>
            <a:endParaRPr lang="zh-TW" altLang="en-US" sz="2400" dirty="0" smtClean="0"/>
          </a:p>
          <a:p>
            <a:pPr lvl="1"/>
            <a:r>
              <a:rPr lang="zh-TW" altLang="en-US" sz="2000" dirty="0" smtClean="0"/>
              <a:t>基于离线算法</a:t>
            </a:r>
            <a:endParaRPr lang="en-US" altLang="zh-TW" sz="2000" dirty="0" smtClean="0"/>
          </a:p>
        </p:txBody>
      </p:sp>
      <p:pic>
        <p:nvPicPr>
          <p:cNvPr id="73" name="Picture 72" descr="Transport-Pickup-icon.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838417" y="3509143"/>
            <a:ext cx="913242" cy="991102"/>
          </a:xfrm>
          <a:prstGeom prst="rect">
            <a:avLst/>
          </a:prstGeom>
        </p:spPr>
      </p:pic>
    </p:spTree>
    <p:extLst>
      <p:ext uri="{BB962C8B-B14F-4D97-AF65-F5344CB8AC3E}">
        <p14:creationId xmlns:p14="http://schemas.microsoft.com/office/powerpoint/2010/main" val="420360431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81171E-6 3.00324E-6 L 0.43269 0.00763 " pathEditMode="relative" rAng="0" ptsTypes="AA">
                                      <p:cBhvr>
                                        <p:cTn id="6" dur="8000" fill="hold"/>
                                        <p:tgtEl>
                                          <p:spTgt spid="73"/>
                                        </p:tgtEl>
                                        <p:attrNameLst>
                                          <p:attrName>ppt_x</p:attrName>
                                          <p:attrName>ppt_y</p:attrName>
                                        </p:attrNameLst>
                                      </p:cBhvr>
                                      <p:rCtr x="21626" y="370"/>
                                    </p:animMotion>
                                  </p:childTnLst>
                                </p:cTn>
                              </p:par>
                              <p:par>
                                <p:cTn id="7" presetID="10" presetClass="entr" presetSubtype="0" fill="hold" nodeType="withEffect">
                                  <p:stCondLst>
                                    <p:cond delay="1000"/>
                                  </p:stCondLst>
                                  <p:childTnLst>
                                    <p:set>
                                      <p:cBhvr>
                                        <p:cTn id="8" dur="1" fill="hold">
                                          <p:stCondLst>
                                            <p:cond delay="0"/>
                                          </p:stCondLst>
                                        </p:cTn>
                                        <p:tgtEl>
                                          <p:spTgt spid="75"/>
                                        </p:tgtEl>
                                        <p:attrNameLst>
                                          <p:attrName>style.visibility</p:attrName>
                                        </p:attrNameLst>
                                      </p:cBhvr>
                                      <p:to>
                                        <p:strVal val="visible"/>
                                      </p:to>
                                    </p:set>
                                    <p:animEffect transition="in" filter="fade">
                                      <p:cBhvr>
                                        <p:cTn id="9" dur="500"/>
                                        <p:tgtEl>
                                          <p:spTgt spid="75"/>
                                        </p:tgtEl>
                                      </p:cBhvr>
                                    </p:animEffect>
                                  </p:childTnLst>
                                </p:cTn>
                              </p:par>
                              <p:par>
                                <p:cTn id="10" presetID="10" presetClass="exit" presetSubtype="0" fill="hold" nodeType="withEffect">
                                  <p:stCondLst>
                                    <p:cond delay="2000"/>
                                  </p:stCondLst>
                                  <p:childTnLst>
                                    <p:animEffect transition="out" filter="fade">
                                      <p:cBhvr>
                                        <p:cTn id="11" dur="500"/>
                                        <p:tgtEl>
                                          <p:spTgt spid="75"/>
                                        </p:tgtEl>
                                      </p:cBhvr>
                                    </p:animEffect>
                                    <p:set>
                                      <p:cBhvr>
                                        <p:cTn id="12" dur="1" fill="hold">
                                          <p:stCondLst>
                                            <p:cond delay="499"/>
                                          </p:stCondLst>
                                        </p:cTn>
                                        <p:tgtEl>
                                          <p:spTgt spid="75"/>
                                        </p:tgtEl>
                                        <p:attrNameLst>
                                          <p:attrName>style.visibility</p:attrName>
                                        </p:attrNameLst>
                                      </p:cBhvr>
                                      <p:to>
                                        <p:strVal val="hidden"/>
                                      </p:to>
                                    </p:set>
                                  </p:childTnLst>
                                </p:cTn>
                              </p:par>
                              <p:par>
                                <p:cTn id="13" presetID="10" presetClass="entr" presetSubtype="0" fill="hold" nodeType="withEffect">
                                  <p:stCondLst>
                                    <p:cond delay="2300"/>
                                  </p:stCondLst>
                                  <p:childTnLst>
                                    <p:set>
                                      <p:cBhvr>
                                        <p:cTn id="14" dur="1" fill="hold">
                                          <p:stCondLst>
                                            <p:cond delay="0"/>
                                          </p:stCondLst>
                                        </p:cTn>
                                        <p:tgtEl>
                                          <p:spTgt spid="76"/>
                                        </p:tgtEl>
                                        <p:attrNameLst>
                                          <p:attrName>style.visibility</p:attrName>
                                        </p:attrNameLst>
                                      </p:cBhvr>
                                      <p:to>
                                        <p:strVal val="visible"/>
                                      </p:to>
                                    </p:set>
                                    <p:animEffect transition="in" filter="fade">
                                      <p:cBhvr>
                                        <p:cTn id="15" dur="500"/>
                                        <p:tgtEl>
                                          <p:spTgt spid="76"/>
                                        </p:tgtEl>
                                      </p:cBhvr>
                                    </p:animEffect>
                                  </p:childTnLst>
                                </p:cTn>
                              </p:par>
                              <p:par>
                                <p:cTn id="16" presetID="10" presetClass="exit" presetSubtype="0" fill="hold" nodeType="withEffect">
                                  <p:stCondLst>
                                    <p:cond delay="3000"/>
                                  </p:stCondLst>
                                  <p:childTnLst>
                                    <p:animEffect transition="out" filter="fade">
                                      <p:cBhvr>
                                        <p:cTn id="17" dur="500"/>
                                        <p:tgtEl>
                                          <p:spTgt spid="76"/>
                                        </p:tgtEl>
                                      </p:cBhvr>
                                    </p:animEffect>
                                    <p:set>
                                      <p:cBhvr>
                                        <p:cTn id="18" dur="1" fill="hold">
                                          <p:stCondLst>
                                            <p:cond delay="499"/>
                                          </p:stCondLst>
                                        </p:cTn>
                                        <p:tgtEl>
                                          <p:spTgt spid="76"/>
                                        </p:tgtEl>
                                        <p:attrNameLst>
                                          <p:attrName>style.visibility</p:attrName>
                                        </p:attrNameLst>
                                      </p:cBhvr>
                                      <p:to>
                                        <p:strVal val="hidden"/>
                                      </p:to>
                                    </p:set>
                                  </p:childTnLst>
                                </p:cTn>
                              </p:par>
                              <p:par>
                                <p:cTn id="19" presetID="10" presetClass="entr" presetSubtype="0" fill="hold" nodeType="withEffect">
                                  <p:stCondLst>
                                    <p:cond delay="3100"/>
                                  </p:stCondLst>
                                  <p:childTnLst>
                                    <p:set>
                                      <p:cBhvr>
                                        <p:cTn id="20" dur="1" fill="hold">
                                          <p:stCondLst>
                                            <p:cond delay="0"/>
                                          </p:stCondLst>
                                        </p:cTn>
                                        <p:tgtEl>
                                          <p:spTgt spid="80"/>
                                        </p:tgtEl>
                                        <p:attrNameLst>
                                          <p:attrName>style.visibility</p:attrName>
                                        </p:attrNameLst>
                                      </p:cBhvr>
                                      <p:to>
                                        <p:strVal val="visible"/>
                                      </p:to>
                                    </p:set>
                                    <p:animEffect transition="in" filter="fade">
                                      <p:cBhvr>
                                        <p:cTn id="21" dur="500"/>
                                        <p:tgtEl>
                                          <p:spTgt spid="80"/>
                                        </p:tgtEl>
                                      </p:cBhvr>
                                    </p:animEffect>
                                  </p:childTnLst>
                                </p:cTn>
                              </p:par>
                              <p:par>
                                <p:cTn id="22" presetID="10" presetClass="exit" presetSubtype="0" fill="hold" nodeType="withEffect">
                                  <p:stCondLst>
                                    <p:cond delay="3700"/>
                                  </p:stCondLst>
                                  <p:childTnLst>
                                    <p:animEffect transition="out" filter="fade">
                                      <p:cBhvr>
                                        <p:cTn id="23" dur="500"/>
                                        <p:tgtEl>
                                          <p:spTgt spid="80"/>
                                        </p:tgtEl>
                                      </p:cBhvr>
                                    </p:animEffect>
                                    <p:set>
                                      <p:cBhvr>
                                        <p:cTn id="24" dur="1" fill="hold">
                                          <p:stCondLst>
                                            <p:cond delay="499"/>
                                          </p:stCondLst>
                                        </p:cTn>
                                        <p:tgtEl>
                                          <p:spTgt spid="80"/>
                                        </p:tgtEl>
                                        <p:attrNameLst>
                                          <p:attrName>style.visibility</p:attrName>
                                        </p:attrNameLst>
                                      </p:cBhvr>
                                      <p:to>
                                        <p:strVal val="hidden"/>
                                      </p:to>
                                    </p:set>
                                  </p:childTnLst>
                                </p:cTn>
                              </p:par>
                              <p:par>
                                <p:cTn id="25" presetID="10" presetClass="entr" presetSubtype="0" fill="hold" nodeType="withEffect">
                                  <p:stCondLst>
                                    <p:cond delay="4000"/>
                                  </p:stCondLst>
                                  <p:childTnLst>
                                    <p:set>
                                      <p:cBhvr>
                                        <p:cTn id="26" dur="1" fill="hold">
                                          <p:stCondLst>
                                            <p:cond delay="0"/>
                                          </p:stCondLst>
                                        </p:cTn>
                                        <p:tgtEl>
                                          <p:spTgt spid="62"/>
                                        </p:tgtEl>
                                        <p:attrNameLst>
                                          <p:attrName>style.visibility</p:attrName>
                                        </p:attrNameLst>
                                      </p:cBhvr>
                                      <p:to>
                                        <p:strVal val="visible"/>
                                      </p:to>
                                    </p:set>
                                    <p:animEffect transition="in" filter="fade">
                                      <p:cBhvr>
                                        <p:cTn id="27" dur="500"/>
                                        <p:tgtEl>
                                          <p:spTgt spid="62"/>
                                        </p:tgtEl>
                                      </p:cBhvr>
                                    </p:animEffect>
                                  </p:childTnLst>
                                </p:cTn>
                              </p:par>
                              <p:par>
                                <p:cTn id="28" presetID="10" presetClass="exit" presetSubtype="0" fill="hold" nodeType="withEffect">
                                  <p:stCondLst>
                                    <p:cond delay="4500"/>
                                  </p:stCondLst>
                                  <p:childTnLst>
                                    <p:animEffect transition="out" filter="fade">
                                      <p:cBhvr>
                                        <p:cTn id="29" dur="500"/>
                                        <p:tgtEl>
                                          <p:spTgt spid="62"/>
                                        </p:tgtEl>
                                      </p:cBhvr>
                                    </p:animEffect>
                                    <p:set>
                                      <p:cBhvr>
                                        <p:cTn id="30" dur="1" fill="hold">
                                          <p:stCondLst>
                                            <p:cond delay="499"/>
                                          </p:stCondLst>
                                        </p:cTn>
                                        <p:tgtEl>
                                          <p:spTgt spid="62"/>
                                        </p:tgtEl>
                                        <p:attrNameLst>
                                          <p:attrName>style.visibility</p:attrName>
                                        </p:attrNameLst>
                                      </p:cBhvr>
                                      <p:to>
                                        <p:strVal val="hidden"/>
                                      </p:to>
                                    </p:set>
                                  </p:childTnLst>
                                </p:cTn>
                              </p:par>
                              <p:par>
                                <p:cTn id="31" presetID="10" presetClass="entr" presetSubtype="0" fill="hold" nodeType="withEffect">
                                  <p:stCondLst>
                                    <p:cond delay="4800"/>
                                  </p:stCondLst>
                                  <p:childTnLst>
                                    <p:set>
                                      <p:cBhvr>
                                        <p:cTn id="32" dur="1" fill="hold">
                                          <p:stCondLst>
                                            <p:cond delay="0"/>
                                          </p:stCondLst>
                                        </p:cTn>
                                        <p:tgtEl>
                                          <p:spTgt spid="77"/>
                                        </p:tgtEl>
                                        <p:attrNameLst>
                                          <p:attrName>style.visibility</p:attrName>
                                        </p:attrNameLst>
                                      </p:cBhvr>
                                      <p:to>
                                        <p:strVal val="visible"/>
                                      </p:to>
                                    </p:set>
                                    <p:animEffect transition="in" filter="fade">
                                      <p:cBhvr>
                                        <p:cTn id="33" dur="500"/>
                                        <p:tgtEl>
                                          <p:spTgt spid="77"/>
                                        </p:tgtEl>
                                      </p:cBhvr>
                                    </p:animEffect>
                                  </p:childTnLst>
                                </p:cTn>
                              </p:par>
                              <p:par>
                                <p:cTn id="34" presetID="10" presetClass="exit" presetSubtype="0" fill="hold" nodeType="withEffect">
                                  <p:stCondLst>
                                    <p:cond delay="5000"/>
                                  </p:stCondLst>
                                  <p:childTnLst>
                                    <p:animEffect transition="out" filter="fade">
                                      <p:cBhvr>
                                        <p:cTn id="35" dur="500"/>
                                        <p:tgtEl>
                                          <p:spTgt spid="77"/>
                                        </p:tgtEl>
                                      </p:cBhvr>
                                    </p:animEffect>
                                    <p:set>
                                      <p:cBhvr>
                                        <p:cTn id="36" dur="1" fill="hold">
                                          <p:stCondLst>
                                            <p:cond delay="499"/>
                                          </p:stCondLst>
                                        </p:cTn>
                                        <p:tgtEl>
                                          <p:spTgt spid="77"/>
                                        </p:tgtEl>
                                        <p:attrNameLst>
                                          <p:attrName>style.visibility</p:attrName>
                                        </p:attrNameLst>
                                      </p:cBhvr>
                                      <p:to>
                                        <p:strVal val="hidden"/>
                                      </p:to>
                                    </p:set>
                                  </p:childTnLst>
                                </p:cTn>
                              </p:par>
                              <p:par>
                                <p:cTn id="37" presetID="10" presetClass="entr" presetSubtype="0" fill="hold" nodeType="withEffect">
                                  <p:stCondLst>
                                    <p:cond delay="5500"/>
                                  </p:stCondLst>
                                  <p:childTnLst>
                                    <p:set>
                                      <p:cBhvr>
                                        <p:cTn id="38" dur="1" fill="hold">
                                          <p:stCondLst>
                                            <p:cond delay="0"/>
                                          </p:stCondLst>
                                        </p:cTn>
                                        <p:tgtEl>
                                          <p:spTgt spid="78"/>
                                        </p:tgtEl>
                                        <p:attrNameLst>
                                          <p:attrName>style.visibility</p:attrName>
                                        </p:attrNameLst>
                                      </p:cBhvr>
                                      <p:to>
                                        <p:strVal val="visible"/>
                                      </p:to>
                                    </p:set>
                                    <p:animEffect transition="in" filter="fade">
                                      <p:cBhvr>
                                        <p:cTn id="39" dur="500"/>
                                        <p:tgtEl>
                                          <p:spTgt spid="78"/>
                                        </p:tgtEl>
                                      </p:cBhvr>
                                    </p:animEffect>
                                  </p:childTnLst>
                                </p:cTn>
                              </p:par>
                              <p:par>
                                <p:cTn id="40" presetID="10" presetClass="exit" presetSubtype="0" fill="hold" nodeType="withEffect">
                                  <p:stCondLst>
                                    <p:cond delay="6000"/>
                                  </p:stCondLst>
                                  <p:childTnLst>
                                    <p:animEffect transition="out" filter="fade">
                                      <p:cBhvr>
                                        <p:cTn id="41" dur="500"/>
                                        <p:tgtEl>
                                          <p:spTgt spid="78"/>
                                        </p:tgtEl>
                                      </p:cBhvr>
                                    </p:animEffect>
                                    <p:set>
                                      <p:cBhvr>
                                        <p:cTn id="42" dur="1" fill="hold">
                                          <p:stCondLst>
                                            <p:cond delay="499"/>
                                          </p:stCondLst>
                                        </p:cTn>
                                        <p:tgtEl>
                                          <p:spTgt spid="78"/>
                                        </p:tgtEl>
                                        <p:attrNameLst>
                                          <p:attrName>style.visibility</p:attrName>
                                        </p:attrNameLst>
                                      </p:cBhvr>
                                      <p:to>
                                        <p:strVal val="hidden"/>
                                      </p:to>
                                    </p:set>
                                  </p:childTnLst>
                                </p:cTn>
                              </p:par>
                              <p:par>
                                <p:cTn id="43" presetID="10" presetClass="entr" presetSubtype="0" fill="hold" nodeType="withEffect">
                                  <p:stCondLst>
                                    <p:cond delay="6500"/>
                                  </p:stCondLst>
                                  <p:childTnLst>
                                    <p:set>
                                      <p:cBhvr>
                                        <p:cTn id="44" dur="1" fill="hold">
                                          <p:stCondLst>
                                            <p:cond delay="0"/>
                                          </p:stCondLst>
                                        </p:cTn>
                                        <p:tgtEl>
                                          <p:spTgt spid="79"/>
                                        </p:tgtEl>
                                        <p:attrNameLst>
                                          <p:attrName>style.visibility</p:attrName>
                                        </p:attrNameLst>
                                      </p:cBhvr>
                                      <p:to>
                                        <p:strVal val="visible"/>
                                      </p:to>
                                    </p:set>
                                    <p:animEffect transition="in" filter="fade">
                                      <p:cBhvr>
                                        <p:cTn id="45" dur="500"/>
                                        <p:tgtEl>
                                          <p:spTgt spid="79"/>
                                        </p:tgtEl>
                                      </p:cBhvr>
                                    </p:animEffect>
                                  </p:childTnLst>
                                </p:cTn>
                              </p:par>
                              <p:par>
                                <p:cTn id="46" presetID="10" presetClass="exit" presetSubtype="0" fill="hold" nodeType="withEffect">
                                  <p:stCondLst>
                                    <p:cond delay="7500"/>
                                  </p:stCondLst>
                                  <p:childTnLst>
                                    <p:animEffect transition="out" filter="fade">
                                      <p:cBhvr>
                                        <p:cTn id="47" dur="500"/>
                                        <p:tgtEl>
                                          <p:spTgt spid="79"/>
                                        </p:tgtEl>
                                      </p:cBhvr>
                                    </p:animEffect>
                                    <p:set>
                                      <p:cBhvr>
                                        <p:cTn id="48" dur="1" fill="hold">
                                          <p:stCondLst>
                                            <p:cond delay="499"/>
                                          </p:stCondLst>
                                        </p:cTn>
                                        <p:tgtEl>
                                          <p:spTgt spid="7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nodeType="clickEffect">
                                  <p:stCondLst>
                                    <p:cond delay="0"/>
                                  </p:stCondLst>
                                  <p:childTnLst>
                                    <p:animMotion origin="layout" path="M 0 0 L -0.2001 0 " pathEditMode="relative" ptsTypes="AA">
                                      <p:cBhvr>
                                        <p:cTn id="52" dur="2000" fill="hold"/>
                                        <p:tgtEl>
                                          <p:spTgt spid="44"/>
                                        </p:tgtEl>
                                        <p:attrNameLst>
                                          <p:attrName>ppt_x</p:attrName>
                                          <p:attrName>ppt_y</p:attrName>
                                        </p:attrNameLst>
                                      </p:cBhvr>
                                    </p:animMotion>
                                  </p:childTnLst>
                                </p:cTn>
                              </p:par>
                              <p:par>
                                <p:cTn id="53" presetID="0" presetClass="path" presetSubtype="0" accel="50000" decel="50000" fill="hold" nodeType="withEffect">
                                  <p:stCondLst>
                                    <p:cond delay="0"/>
                                  </p:stCondLst>
                                  <p:childTnLst>
                                    <p:animMotion origin="layout" path="M 0 0 L -0.2001 0 " pathEditMode="relative" ptsTypes="AA">
                                      <p:cBhvr>
                                        <p:cTn id="54" dur="2000" fill="hold"/>
                                        <p:tgtEl>
                                          <p:spTgt spid="45"/>
                                        </p:tgtEl>
                                        <p:attrNameLst>
                                          <p:attrName>ppt_x</p:attrName>
                                          <p:attrName>ppt_y</p:attrName>
                                        </p:attrNameLst>
                                      </p:cBhvr>
                                    </p:animMotion>
                                  </p:childTnLst>
                                </p:cTn>
                              </p:par>
                              <p:par>
                                <p:cTn id="55" presetID="0" presetClass="path" presetSubtype="0" accel="50000" decel="50000" fill="hold" nodeType="withEffect">
                                  <p:stCondLst>
                                    <p:cond delay="0"/>
                                  </p:stCondLst>
                                  <p:childTnLst>
                                    <p:animMotion origin="layout" path="M 0 0 L -0.2001 0 " pathEditMode="relative" ptsTypes="AA">
                                      <p:cBhvr>
                                        <p:cTn id="56" dur="2000" fill="hold"/>
                                        <p:tgtEl>
                                          <p:spTgt spid="46"/>
                                        </p:tgtEl>
                                        <p:attrNameLst>
                                          <p:attrName>ppt_x</p:attrName>
                                          <p:attrName>ppt_y</p:attrName>
                                        </p:attrNameLst>
                                      </p:cBhvr>
                                    </p:animMotion>
                                  </p:childTnLst>
                                </p:cTn>
                              </p:par>
                              <p:par>
                                <p:cTn id="57" presetID="0" presetClass="path" presetSubtype="0" accel="50000" decel="50000" fill="hold" nodeType="withEffect">
                                  <p:stCondLst>
                                    <p:cond delay="0"/>
                                  </p:stCondLst>
                                  <p:childTnLst>
                                    <p:animMotion origin="layout" path="M 0 0 L -0.2001 0 " pathEditMode="relative" ptsTypes="AA">
                                      <p:cBhvr>
                                        <p:cTn id="58" dur="2000" fill="hold"/>
                                        <p:tgtEl>
                                          <p:spTgt spid="47"/>
                                        </p:tgtEl>
                                        <p:attrNameLst>
                                          <p:attrName>ppt_x</p:attrName>
                                          <p:attrName>ppt_y</p:attrName>
                                        </p:attrNameLst>
                                      </p:cBhvr>
                                    </p:animMotion>
                                  </p:childTnLst>
                                </p:cTn>
                              </p:par>
                              <p:par>
                                <p:cTn id="59" presetID="0" presetClass="path" presetSubtype="0" accel="50000" decel="50000" fill="hold" nodeType="withEffect">
                                  <p:stCondLst>
                                    <p:cond delay="0"/>
                                  </p:stCondLst>
                                  <p:childTnLst>
                                    <p:animMotion origin="layout" path="M 0 0 L -0.2001 0 " pathEditMode="relative" ptsTypes="AA">
                                      <p:cBhvr>
                                        <p:cTn id="60" dur="2000" fill="hold"/>
                                        <p:tgtEl>
                                          <p:spTgt spid="50"/>
                                        </p:tgtEl>
                                        <p:attrNameLst>
                                          <p:attrName>ppt_x</p:attrName>
                                          <p:attrName>ppt_y</p:attrName>
                                        </p:attrNameLst>
                                      </p:cBhvr>
                                    </p:animMotion>
                                  </p:childTnLst>
                                </p:cTn>
                              </p:par>
                              <p:par>
                                <p:cTn id="61" presetID="0" presetClass="path" presetSubtype="0" accel="50000" decel="50000" fill="hold" nodeType="withEffect">
                                  <p:stCondLst>
                                    <p:cond delay="0"/>
                                  </p:stCondLst>
                                  <p:childTnLst>
                                    <p:animMotion origin="layout" path="M 0 0 L -0.2001 0 " pathEditMode="relative" ptsTypes="AA">
                                      <p:cBhvr>
                                        <p:cTn id="62" dur="2000" fill="hold"/>
                                        <p:tgtEl>
                                          <p:spTgt spid="51"/>
                                        </p:tgtEl>
                                        <p:attrNameLst>
                                          <p:attrName>ppt_x</p:attrName>
                                          <p:attrName>ppt_y</p:attrName>
                                        </p:attrNameLst>
                                      </p:cBhvr>
                                    </p:animMotion>
                                  </p:childTnLst>
                                </p:cTn>
                              </p:par>
                              <p:par>
                                <p:cTn id="63" presetID="0" presetClass="path" presetSubtype="0" accel="50000" decel="50000" fill="hold" nodeType="withEffect">
                                  <p:stCondLst>
                                    <p:cond delay="0"/>
                                  </p:stCondLst>
                                  <p:childTnLst>
                                    <p:animMotion origin="layout" path="M 0 0 L -0.2001 0 " pathEditMode="relative" ptsTypes="AA">
                                      <p:cBhvr>
                                        <p:cTn id="64" dur="2000" fill="hold"/>
                                        <p:tgtEl>
                                          <p:spTgt spid="52"/>
                                        </p:tgtEl>
                                        <p:attrNameLst>
                                          <p:attrName>ppt_x</p:attrName>
                                          <p:attrName>ppt_y</p:attrName>
                                        </p:attrNameLst>
                                      </p:cBhvr>
                                    </p:animMotion>
                                  </p:childTnLst>
                                </p:cTn>
                              </p:par>
                              <p:par>
                                <p:cTn id="65" presetID="0" presetClass="path" presetSubtype="0" accel="50000" decel="50000" fill="hold" nodeType="withEffect">
                                  <p:stCondLst>
                                    <p:cond delay="0"/>
                                  </p:stCondLst>
                                  <p:childTnLst>
                                    <p:animMotion origin="layout" path="M 0 0 L -0.2001 0 " pathEditMode="relative" ptsTypes="AA">
                                      <p:cBhvr>
                                        <p:cTn id="66" dur="2000" fill="hold"/>
                                        <p:tgtEl>
                                          <p:spTgt spid="53"/>
                                        </p:tgtEl>
                                        <p:attrNameLst>
                                          <p:attrName>ppt_x</p:attrName>
                                          <p:attrName>ppt_y</p:attrName>
                                        </p:attrNameLst>
                                      </p:cBhvr>
                                    </p:animMotion>
                                  </p:childTnLst>
                                </p:cTn>
                              </p:par>
                              <p:par>
                                <p:cTn id="67" presetID="0" presetClass="path" presetSubtype="0" accel="50000" decel="50000" fill="hold" nodeType="withEffect">
                                  <p:stCondLst>
                                    <p:cond delay="0"/>
                                  </p:stCondLst>
                                  <p:childTnLst>
                                    <p:animMotion origin="layout" path="M 0 0 L -0.2001 0 " pathEditMode="relative" ptsTypes="AA">
                                      <p:cBhvr>
                                        <p:cTn id="68" dur="2000" fill="hold"/>
                                        <p:tgtEl>
                                          <p:spTgt spid="54"/>
                                        </p:tgtEl>
                                        <p:attrNameLst>
                                          <p:attrName>ppt_x</p:attrName>
                                          <p:attrName>ppt_y</p:attrName>
                                        </p:attrNameLst>
                                      </p:cBhvr>
                                    </p:animMotion>
                                  </p:childTnLst>
                                </p:cTn>
                              </p:par>
                              <p:par>
                                <p:cTn id="69" presetID="0" presetClass="path" presetSubtype="0" accel="50000" decel="50000" fill="hold" nodeType="withEffect">
                                  <p:stCondLst>
                                    <p:cond delay="0"/>
                                  </p:stCondLst>
                                  <p:childTnLst>
                                    <p:animMotion origin="layout" path="M 0 0 L -0.2001 0 " pathEditMode="relative" ptsTypes="AA">
                                      <p:cBhvr>
                                        <p:cTn id="70" dur="2000" fill="hold"/>
                                        <p:tgtEl>
                                          <p:spTgt spid="55"/>
                                        </p:tgtEl>
                                        <p:attrNameLst>
                                          <p:attrName>ppt_x</p:attrName>
                                          <p:attrName>ppt_y</p:attrName>
                                        </p:attrNameLst>
                                      </p:cBhvr>
                                    </p:animMotion>
                                  </p:childTnLst>
                                </p:cTn>
                              </p:par>
                              <p:par>
                                <p:cTn id="71" presetID="0" presetClass="path" presetSubtype="0" accel="50000" decel="50000" fill="hold" nodeType="withEffect">
                                  <p:stCondLst>
                                    <p:cond delay="0"/>
                                  </p:stCondLst>
                                  <p:childTnLst>
                                    <p:animMotion origin="layout" path="M 0 0 L -0.2001 0 " pathEditMode="relative" ptsTypes="AA">
                                      <p:cBhvr>
                                        <p:cTn id="72" dur="2000" fill="hold"/>
                                        <p:tgtEl>
                                          <p:spTgt spid="56"/>
                                        </p:tgtEl>
                                        <p:attrNameLst>
                                          <p:attrName>ppt_x</p:attrName>
                                          <p:attrName>ppt_y</p:attrName>
                                        </p:attrNameLst>
                                      </p:cBhvr>
                                    </p:animMotion>
                                  </p:childTnLst>
                                </p:cTn>
                              </p:par>
                              <p:par>
                                <p:cTn id="73" presetID="0" presetClass="path" presetSubtype="0" accel="50000" decel="50000" fill="hold" nodeType="withEffect">
                                  <p:stCondLst>
                                    <p:cond delay="0"/>
                                  </p:stCondLst>
                                  <p:childTnLst>
                                    <p:animMotion origin="layout" path="M 0 0 L -0.2001 0 " pathEditMode="relative" ptsTypes="AA">
                                      <p:cBhvr>
                                        <p:cTn id="74" dur="2000" fill="hold"/>
                                        <p:tgtEl>
                                          <p:spTgt spid="57"/>
                                        </p:tgtEl>
                                        <p:attrNameLst>
                                          <p:attrName>ppt_x</p:attrName>
                                          <p:attrName>ppt_y</p:attrName>
                                        </p:attrNameLst>
                                      </p:cBhvr>
                                    </p:animMotion>
                                  </p:childTnLst>
                                </p:cTn>
                              </p:par>
                              <p:par>
                                <p:cTn id="75" presetID="0" presetClass="path" presetSubtype="0" accel="50000" decel="50000" fill="hold" nodeType="withEffect">
                                  <p:stCondLst>
                                    <p:cond delay="0"/>
                                  </p:stCondLst>
                                  <p:childTnLst>
                                    <p:animMotion origin="layout" path="M 0 0 L -0.2001 0 " pathEditMode="relative" ptsTypes="AA">
                                      <p:cBhvr>
                                        <p:cTn id="76" dur="2000" fill="hold"/>
                                        <p:tgtEl>
                                          <p:spTgt spid="58"/>
                                        </p:tgtEl>
                                        <p:attrNameLst>
                                          <p:attrName>ppt_x</p:attrName>
                                          <p:attrName>ppt_y</p:attrName>
                                        </p:attrNameLst>
                                      </p:cBhvr>
                                    </p:animMotion>
                                  </p:childTnLst>
                                </p:cTn>
                              </p:par>
                              <p:par>
                                <p:cTn id="77" presetID="0" presetClass="path" presetSubtype="0" accel="50000" decel="50000" fill="hold" nodeType="withEffect">
                                  <p:stCondLst>
                                    <p:cond delay="0"/>
                                  </p:stCondLst>
                                  <p:childTnLst>
                                    <p:animMotion origin="layout" path="M 0 0 L -0.2001 0 " pathEditMode="relative" ptsTypes="AA">
                                      <p:cBhvr>
                                        <p:cTn id="78" dur="2000" fill="hold"/>
                                        <p:tgtEl>
                                          <p:spTgt spid="59"/>
                                        </p:tgtEl>
                                        <p:attrNameLst>
                                          <p:attrName>ppt_x</p:attrName>
                                          <p:attrName>ppt_y</p:attrName>
                                        </p:attrNameLst>
                                      </p:cBhvr>
                                    </p:animMotion>
                                  </p:childTnLst>
                                </p:cTn>
                              </p:par>
                              <p:par>
                                <p:cTn id="79" presetID="0" presetClass="path" presetSubtype="0" accel="50000" decel="50000" fill="hold" nodeType="withEffect">
                                  <p:stCondLst>
                                    <p:cond delay="0"/>
                                  </p:stCondLst>
                                  <p:childTnLst>
                                    <p:animMotion origin="layout" path="M 0 0 L -0.2001 0 " pathEditMode="relative" ptsTypes="AA">
                                      <p:cBhvr>
                                        <p:cTn id="80" dur="2000" fill="hold"/>
                                        <p:tgtEl>
                                          <p:spTgt spid="60"/>
                                        </p:tgtEl>
                                        <p:attrNameLst>
                                          <p:attrName>ppt_x</p:attrName>
                                          <p:attrName>ppt_y</p:attrName>
                                        </p:attrNameLst>
                                      </p:cBhvr>
                                    </p:animMotion>
                                  </p:childTnLst>
                                </p:cTn>
                              </p:par>
                              <p:par>
                                <p:cTn id="81" presetID="0" presetClass="path" presetSubtype="0" accel="50000" decel="50000" fill="hold" nodeType="withEffect">
                                  <p:stCondLst>
                                    <p:cond delay="0"/>
                                  </p:stCondLst>
                                  <p:childTnLst>
                                    <p:animMotion origin="layout" path="M 0 0 L -0.2001 0 " pathEditMode="relative" ptsTypes="AA">
                                      <p:cBhvr>
                                        <p:cTn id="82" dur="2000" fill="hold"/>
                                        <p:tgtEl>
                                          <p:spTgt spid="61"/>
                                        </p:tgtEl>
                                        <p:attrNameLst>
                                          <p:attrName>ppt_x</p:attrName>
                                          <p:attrName>ppt_y</p:attrName>
                                        </p:attrNameLst>
                                      </p:cBhvr>
                                    </p:animMotion>
                                  </p:childTnLst>
                                </p:cTn>
                              </p:par>
                              <p:par>
                                <p:cTn id="83" presetID="0" presetClass="path" presetSubtype="0" accel="50000" decel="50000" fill="hold" nodeType="withEffect">
                                  <p:stCondLst>
                                    <p:cond delay="0"/>
                                  </p:stCondLst>
                                  <p:childTnLst>
                                    <p:animMotion origin="layout" path="M 0 0 L -0.2001 0 " pathEditMode="relative" ptsTypes="AA">
                                      <p:cBhvr>
                                        <p:cTn id="84" dur="2000" fill="hold"/>
                                        <p:tgtEl>
                                          <p:spTgt spid="62"/>
                                        </p:tgtEl>
                                        <p:attrNameLst>
                                          <p:attrName>ppt_x</p:attrName>
                                          <p:attrName>ppt_y</p:attrName>
                                        </p:attrNameLst>
                                      </p:cBhvr>
                                    </p:animMotion>
                                  </p:childTnLst>
                                </p:cTn>
                              </p:par>
                              <p:par>
                                <p:cTn id="85" presetID="0" presetClass="path" presetSubtype="0" accel="50000" decel="50000" fill="hold" nodeType="withEffect">
                                  <p:stCondLst>
                                    <p:cond delay="0"/>
                                  </p:stCondLst>
                                  <p:childTnLst>
                                    <p:animMotion origin="layout" path="M 0 0 L -0.2001 0 " pathEditMode="relative" ptsTypes="AA">
                                      <p:cBhvr>
                                        <p:cTn id="86" dur="2000" fill="hold"/>
                                        <p:tgtEl>
                                          <p:spTgt spid="63"/>
                                        </p:tgtEl>
                                        <p:attrNameLst>
                                          <p:attrName>ppt_x</p:attrName>
                                          <p:attrName>ppt_y</p:attrName>
                                        </p:attrNameLst>
                                      </p:cBhvr>
                                    </p:animMotion>
                                  </p:childTnLst>
                                </p:cTn>
                              </p:par>
                              <p:par>
                                <p:cTn id="87" presetID="0" presetClass="path" presetSubtype="0" accel="50000" decel="50000" fill="hold" grpId="0" nodeType="withEffect">
                                  <p:stCondLst>
                                    <p:cond delay="0"/>
                                  </p:stCondLst>
                                  <p:childTnLst>
                                    <p:animMotion origin="layout" path="M 0 0 L -0.2001 0 " pathEditMode="relative" ptsTypes="AA">
                                      <p:cBhvr>
                                        <p:cTn id="88" dur="2000" fill="hold"/>
                                        <p:tgtEl>
                                          <p:spTgt spid="64"/>
                                        </p:tgtEl>
                                        <p:attrNameLst>
                                          <p:attrName>ppt_x</p:attrName>
                                          <p:attrName>ppt_y</p:attrName>
                                        </p:attrNameLst>
                                      </p:cBhvr>
                                    </p:animMotion>
                                  </p:childTnLst>
                                </p:cTn>
                              </p:par>
                              <p:par>
                                <p:cTn id="89" presetID="0" presetClass="path" presetSubtype="0" accel="50000" decel="50000" fill="hold" grpId="0" nodeType="withEffect">
                                  <p:stCondLst>
                                    <p:cond delay="0"/>
                                  </p:stCondLst>
                                  <p:childTnLst>
                                    <p:animMotion origin="layout" path="M 0 0 L -0.2001 0 " pathEditMode="relative" ptsTypes="AA">
                                      <p:cBhvr>
                                        <p:cTn id="90" dur="2000" fill="hold"/>
                                        <p:tgtEl>
                                          <p:spTgt spid="65"/>
                                        </p:tgtEl>
                                        <p:attrNameLst>
                                          <p:attrName>ppt_x</p:attrName>
                                          <p:attrName>ppt_y</p:attrName>
                                        </p:attrNameLst>
                                      </p:cBhvr>
                                    </p:animMotion>
                                  </p:childTnLst>
                                </p:cTn>
                              </p:par>
                              <p:par>
                                <p:cTn id="91" presetID="0" presetClass="path" presetSubtype="0" accel="50000" decel="50000" fill="hold" grpId="0" nodeType="withEffect">
                                  <p:stCondLst>
                                    <p:cond delay="0"/>
                                  </p:stCondLst>
                                  <p:childTnLst>
                                    <p:animMotion origin="layout" path="M 0 0 L -0.2001 0 " pathEditMode="relative" ptsTypes="AA">
                                      <p:cBhvr>
                                        <p:cTn id="92" dur="2000" fill="hold"/>
                                        <p:tgtEl>
                                          <p:spTgt spid="66"/>
                                        </p:tgtEl>
                                        <p:attrNameLst>
                                          <p:attrName>ppt_x</p:attrName>
                                          <p:attrName>ppt_y</p:attrName>
                                        </p:attrNameLst>
                                      </p:cBhvr>
                                    </p:animMotion>
                                  </p:childTnLst>
                                </p:cTn>
                              </p:par>
                              <p:par>
                                <p:cTn id="93" presetID="0" presetClass="path" presetSubtype="0" accel="50000" decel="50000" fill="hold" grpId="0" nodeType="withEffect">
                                  <p:stCondLst>
                                    <p:cond delay="0"/>
                                  </p:stCondLst>
                                  <p:childTnLst>
                                    <p:animMotion origin="layout" path="M 0 0 L -0.2001 0 " pathEditMode="relative" ptsTypes="AA">
                                      <p:cBhvr>
                                        <p:cTn id="94" dur="2000" fill="hold"/>
                                        <p:tgtEl>
                                          <p:spTgt spid="67"/>
                                        </p:tgtEl>
                                        <p:attrNameLst>
                                          <p:attrName>ppt_x</p:attrName>
                                          <p:attrName>ppt_y</p:attrName>
                                        </p:attrNameLst>
                                      </p:cBhvr>
                                    </p:animMotion>
                                  </p:childTnLst>
                                </p:cTn>
                              </p:par>
                              <p:par>
                                <p:cTn id="95" presetID="0" presetClass="path" presetSubtype="0" accel="50000" decel="50000" fill="hold" grpId="0" nodeType="withEffect">
                                  <p:stCondLst>
                                    <p:cond delay="0"/>
                                  </p:stCondLst>
                                  <p:childTnLst>
                                    <p:animMotion origin="layout" path="M 0 0 L -0.2001 0 " pathEditMode="relative" ptsTypes="AA">
                                      <p:cBhvr>
                                        <p:cTn id="96" dur="2000" fill="hold"/>
                                        <p:tgtEl>
                                          <p:spTgt spid="68"/>
                                        </p:tgtEl>
                                        <p:attrNameLst>
                                          <p:attrName>ppt_x</p:attrName>
                                          <p:attrName>ppt_y</p:attrName>
                                        </p:attrNameLst>
                                      </p:cBhvr>
                                    </p:animMotion>
                                  </p:childTnLst>
                                </p:cTn>
                              </p:par>
                              <p:par>
                                <p:cTn id="97" presetID="0" presetClass="path" presetSubtype="0" accel="50000" decel="50000" fill="hold" grpId="0" nodeType="withEffect">
                                  <p:stCondLst>
                                    <p:cond delay="0"/>
                                  </p:stCondLst>
                                  <p:childTnLst>
                                    <p:animMotion origin="layout" path="M 0 0 L -0.2001 0 " pathEditMode="relative" ptsTypes="AA">
                                      <p:cBhvr>
                                        <p:cTn id="98" dur="2000" fill="hold"/>
                                        <p:tgtEl>
                                          <p:spTgt spid="69"/>
                                        </p:tgtEl>
                                        <p:attrNameLst>
                                          <p:attrName>ppt_x</p:attrName>
                                          <p:attrName>ppt_y</p:attrName>
                                        </p:attrNameLst>
                                      </p:cBhvr>
                                    </p:animMotion>
                                  </p:childTnLst>
                                </p:cTn>
                              </p:par>
                              <p:par>
                                <p:cTn id="99" presetID="0" presetClass="path" presetSubtype="0" accel="50000" decel="50000" fill="hold" grpId="0" nodeType="withEffect">
                                  <p:stCondLst>
                                    <p:cond delay="0"/>
                                  </p:stCondLst>
                                  <p:childTnLst>
                                    <p:animMotion origin="layout" path="M 0 0 L -0.2001 0 " pathEditMode="relative" ptsTypes="AA">
                                      <p:cBhvr>
                                        <p:cTn id="100" dur="2000" fill="hold"/>
                                        <p:tgtEl>
                                          <p:spTgt spid="70"/>
                                        </p:tgtEl>
                                        <p:attrNameLst>
                                          <p:attrName>ppt_x</p:attrName>
                                          <p:attrName>ppt_y</p:attrName>
                                        </p:attrNameLst>
                                      </p:cBhvr>
                                    </p:animMotion>
                                  </p:childTnLst>
                                </p:cTn>
                              </p:par>
                              <p:par>
                                <p:cTn id="101" presetID="0" presetClass="path" presetSubtype="0" accel="50000" decel="50000" fill="hold" nodeType="withEffect">
                                  <p:stCondLst>
                                    <p:cond delay="0"/>
                                  </p:stCondLst>
                                  <p:childTnLst>
                                    <p:animMotion origin="layout" path="M 0 0 L -0.2001 0 " pathEditMode="relative" ptsTypes="AA">
                                      <p:cBhvr>
                                        <p:cTn id="102" dur="2000" fill="hold"/>
                                        <p:tgtEl>
                                          <p:spTgt spid="71"/>
                                        </p:tgtEl>
                                        <p:attrNameLst>
                                          <p:attrName>ppt_x</p:attrName>
                                          <p:attrName>ppt_y</p:attrName>
                                        </p:attrNameLst>
                                      </p:cBhvr>
                                    </p:animMotion>
                                  </p:childTnLst>
                                </p:cTn>
                              </p:par>
                              <p:par>
                                <p:cTn id="103" presetID="0" presetClass="path" presetSubtype="0" accel="50000" decel="50000" fill="hold" nodeType="withEffect">
                                  <p:stCondLst>
                                    <p:cond delay="0"/>
                                  </p:stCondLst>
                                  <p:childTnLst>
                                    <p:animMotion origin="layout" path="M 0 0 L -0.2001 0 " pathEditMode="relative" ptsTypes="AA">
                                      <p:cBhvr>
                                        <p:cTn id="104" dur="2000" fill="hold"/>
                                        <p:tgtEl>
                                          <p:spTgt spid="72"/>
                                        </p:tgtEl>
                                        <p:attrNameLst>
                                          <p:attrName>ppt_x</p:attrName>
                                          <p:attrName>ppt_y</p:attrName>
                                        </p:attrNameLst>
                                      </p:cBhvr>
                                    </p:animMotion>
                                  </p:childTnLst>
                                </p:cTn>
                              </p:par>
                              <p:par>
                                <p:cTn id="105" presetID="0" presetClass="path" presetSubtype="0" accel="50000" decel="50000" fill="hold" nodeType="withEffect">
                                  <p:stCondLst>
                                    <p:cond delay="0"/>
                                  </p:stCondLst>
                                  <p:childTnLst>
                                    <p:animMotion origin="layout" path="M 0 0 L -0.2001 0 " pathEditMode="relative" ptsTypes="AA">
                                      <p:cBhvr>
                                        <p:cTn id="106" dur="2000" fill="hold"/>
                                        <p:tgtEl>
                                          <p:spTgt spid="73"/>
                                        </p:tgtEl>
                                        <p:attrNameLst>
                                          <p:attrName>ppt_x</p:attrName>
                                          <p:attrName>ppt_y</p:attrName>
                                        </p:attrNameLst>
                                      </p:cBhvr>
                                    </p:animMotion>
                                  </p:childTnLst>
                                </p:cTn>
                              </p:par>
                              <p:par>
                                <p:cTn id="107" presetID="0" presetClass="path" presetSubtype="0" accel="50000" decel="50000" fill="hold" grpId="0" nodeType="withEffect">
                                  <p:stCondLst>
                                    <p:cond delay="0"/>
                                  </p:stCondLst>
                                  <p:childTnLst>
                                    <p:animMotion origin="layout" path="M 0 0 L -0.2001 0 " pathEditMode="relative" ptsTypes="AA">
                                      <p:cBhvr>
                                        <p:cTn id="108" dur="2000" fill="hold"/>
                                        <p:tgtEl>
                                          <p:spTgt spid="74"/>
                                        </p:tgtEl>
                                        <p:attrNameLst>
                                          <p:attrName>ppt_x</p:attrName>
                                          <p:attrName>ppt_y</p:attrName>
                                        </p:attrNameLst>
                                      </p:cBhvr>
                                    </p:animMotion>
                                  </p:childTnLst>
                                </p:cTn>
                              </p:par>
                              <p:par>
                                <p:cTn id="109" presetID="0" presetClass="path" presetSubtype="0" accel="50000" decel="50000" fill="hold" nodeType="withEffect">
                                  <p:stCondLst>
                                    <p:cond delay="0"/>
                                  </p:stCondLst>
                                  <p:childTnLst>
                                    <p:animMotion origin="layout" path="M 0 0 L -0.2001 0 " pathEditMode="relative" ptsTypes="AA">
                                      <p:cBhvr>
                                        <p:cTn id="110" dur="2000" fill="hold"/>
                                        <p:tgtEl>
                                          <p:spTgt spid="75"/>
                                        </p:tgtEl>
                                        <p:attrNameLst>
                                          <p:attrName>ppt_x</p:attrName>
                                          <p:attrName>ppt_y</p:attrName>
                                        </p:attrNameLst>
                                      </p:cBhvr>
                                    </p:animMotion>
                                  </p:childTnLst>
                                </p:cTn>
                              </p:par>
                              <p:par>
                                <p:cTn id="111" presetID="0" presetClass="path" presetSubtype="0" accel="50000" decel="50000" fill="hold" nodeType="withEffect">
                                  <p:stCondLst>
                                    <p:cond delay="0"/>
                                  </p:stCondLst>
                                  <p:childTnLst>
                                    <p:animMotion origin="layout" path="M 0 0 L -0.2001 0 " pathEditMode="relative" ptsTypes="AA">
                                      <p:cBhvr>
                                        <p:cTn id="112" dur="2000" fill="hold"/>
                                        <p:tgtEl>
                                          <p:spTgt spid="76"/>
                                        </p:tgtEl>
                                        <p:attrNameLst>
                                          <p:attrName>ppt_x</p:attrName>
                                          <p:attrName>ppt_y</p:attrName>
                                        </p:attrNameLst>
                                      </p:cBhvr>
                                    </p:animMotion>
                                  </p:childTnLst>
                                </p:cTn>
                              </p:par>
                              <p:par>
                                <p:cTn id="113" presetID="0" presetClass="path" presetSubtype="0" accel="50000" decel="50000" fill="hold" nodeType="withEffect">
                                  <p:stCondLst>
                                    <p:cond delay="0"/>
                                  </p:stCondLst>
                                  <p:childTnLst>
                                    <p:animMotion origin="layout" path="M 0 0 L -0.2001 0 " pathEditMode="relative" ptsTypes="AA">
                                      <p:cBhvr>
                                        <p:cTn id="114" dur="2000" fill="hold"/>
                                        <p:tgtEl>
                                          <p:spTgt spid="77"/>
                                        </p:tgtEl>
                                        <p:attrNameLst>
                                          <p:attrName>ppt_x</p:attrName>
                                          <p:attrName>ppt_y</p:attrName>
                                        </p:attrNameLst>
                                      </p:cBhvr>
                                    </p:animMotion>
                                  </p:childTnLst>
                                </p:cTn>
                              </p:par>
                              <p:par>
                                <p:cTn id="115" presetID="0" presetClass="path" presetSubtype="0" accel="50000" decel="50000" fill="hold" nodeType="withEffect">
                                  <p:stCondLst>
                                    <p:cond delay="0"/>
                                  </p:stCondLst>
                                  <p:childTnLst>
                                    <p:animMotion origin="layout" path="M 0 0 L -0.2001 0 " pathEditMode="relative" ptsTypes="AA">
                                      <p:cBhvr>
                                        <p:cTn id="116" dur="2000" fill="hold"/>
                                        <p:tgtEl>
                                          <p:spTgt spid="78"/>
                                        </p:tgtEl>
                                        <p:attrNameLst>
                                          <p:attrName>ppt_x</p:attrName>
                                          <p:attrName>ppt_y</p:attrName>
                                        </p:attrNameLst>
                                      </p:cBhvr>
                                    </p:animMotion>
                                  </p:childTnLst>
                                </p:cTn>
                              </p:par>
                              <p:par>
                                <p:cTn id="117" presetID="0" presetClass="path" presetSubtype="0" accel="50000" decel="50000" fill="hold" nodeType="withEffect">
                                  <p:stCondLst>
                                    <p:cond delay="0"/>
                                  </p:stCondLst>
                                  <p:childTnLst>
                                    <p:animMotion origin="layout" path="M 0 0 L -0.2001 0 " pathEditMode="relative" ptsTypes="AA">
                                      <p:cBhvr>
                                        <p:cTn id="118" dur="2000" fill="hold"/>
                                        <p:tgtEl>
                                          <p:spTgt spid="79"/>
                                        </p:tgtEl>
                                        <p:attrNameLst>
                                          <p:attrName>ppt_x</p:attrName>
                                          <p:attrName>ppt_y</p:attrName>
                                        </p:attrNameLst>
                                      </p:cBhvr>
                                    </p:animMotion>
                                  </p:childTnLst>
                                </p:cTn>
                              </p:par>
                              <p:par>
                                <p:cTn id="119" presetID="0" presetClass="path" presetSubtype="0" accel="50000" decel="50000" fill="hold" nodeType="withEffect">
                                  <p:stCondLst>
                                    <p:cond delay="0"/>
                                  </p:stCondLst>
                                  <p:childTnLst>
                                    <p:animMotion origin="layout" path="M 0 0 L -0.2001 0 " pathEditMode="relative" ptsTypes="AA">
                                      <p:cBhvr>
                                        <p:cTn id="120" dur="2000" fill="hold"/>
                                        <p:tgtEl>
                                          <p:spTgt spid="80"/>
                                        </p:tgtEl>
                                        <p:attrNameLst>
                                          <p:attrName>ppt_x</p:attrName>
                                          <p:attrName>ppt_y</p:attrName>
                                        </p:attrNameLst>
                                      </p:cBhvr>
                                    </p:animMotion>
                                  </p:childTnLst>
                                </p:cTn>
                              </p:par>
                            </p:childTnLst>
                          </p:cTn>
                        </p:par>
                        <p:par>
                          <p:cTn id="121" fill="hold">
                            <p:stCondLst>
                              <p:cond delay="2000"/>
                            </p:stCondLst>
                            <p:childTnLst>
                              <p:par>
                                <p:cTn id="122" presetID="10" presetClass="entr" presetSubtype="0" fill="hold" grpId="0" nodeType="afterEffect">
                                  <p:stCondLst>
                                    <p:cond delay="0"/>
                                  </p:stCondLst>
                                  <p:childTnLst>
                                    <p:set>
                                      <p:cBhvr>
                                        <p:cTn id="123" dur="1" fill="hold">
                                          <p:stCondLst>
                                            <p:cond delay="0"/>
                                          </p:stCondLst>
                                        </p:cTn>
                                        <p:tgtEl>
                                          <p:spTgt spid="43"/>
                                        </p:tgtEl>
                                        <p:attrNameLst>
                                          <p:attrName>style.visibility</p:attrName>
                                        </p:attrNameLst>
                                      </p:cBhvr>
                                      <p:to>
                                        <p:strVal val="visible"/>
                                      </p:to>
                                    </p:set>
                                    <p:animEffect transition="in" filter="fade">
                                      <p:cBhvr>
                                        <p:cTn id="124"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65" grpId="0" animBg="1"/>
      <p:bldP spid="66" grpId="0" animBg="1"/>
      <p:bldP spid="67" grpId="0" animBg="1"/>
      <p:bldP spid="68" grpId="0" animBg="1"/>
      <p:bldP spid="69" grpId="0" animBg="1"/>
      <p:bldP spid="70" grpId="0" animBg="1"/>
      <p:bldP spid="74" grpId="0"/>
      <p:bldP spid="43"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 name="Picture 44" descr="Screen Shot 2015-12-11 at 4.56.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45152" y="4119372"/>
            <a:ext cx="3322448" cy="2510028"/>
          </a:xfrm>
          <a:prstGeom prst="rect">
            <a:avLst/>
          </a:prstGeom>
        </p:spPr>
      </p:pic>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lstStyle/>
          <a:p>
            <a:r>
              <a:rPr lang="zh-CN" altLang="en-US" dirty="0" smtClean="0">
                <a:latin typeface="+mj-ea"/>
                <a:ea typeface="+mj-ea"/>
                <a:cs typeface="Hiragino Sans GB W3"/>
              </a:rPr>
              <a:t>简化问题</a:t>
            </a:r>
            <a:endParaRPr lang="en-US" altLang="zh-CN" dirty="0" smtClean="0">
              <a:latin typeface="+mj-ea"/>
              <a:ea typeface="+mj-ea"/>
              <a:cs typeface="Hiragino Sans GB W3"/>
            </a:endParaRPr>
          </a:p>
          <a:p>
            <a:pPr lvl="1"/>
            <a:r>
              <a:rPr lang="zh-CN" altLang="en-US" dirty="0" smtClean="0">
                <a:latin typeface="+mj-ea"/>
                <a:ea typeface="+mj-ea"/>
                <a:cs typeface="Hiragino Sans GB W3"/>
              </a:rPr>
              <a:t>仅一个传感器</a:t>
            </a:r>
            <a:endParaRPr lang="en-US" altLang="zh-CN" dirty="0">
              <a:latin typeface="+mj-ea"/>
              <a:ea typeface="+mj-ea"/>
              <a:cs typeface="Hiragino Sans GB W3"/>
            </a:endParaRPr>
          </a:p>
          <a:p>
            <a:pPr lvl="1"/>
            <a:r>
              <a:rPr lang="zh-CN" altLang="en-US" dirty="0" smtClean="0">
                <a:latin typeface="+mj-ea"/>
                <a:ea typeface="+mj-ea"/>
                <a:cs typeface="Hiragino Sans GB W3"/>
              </a:rPr>
              <a:t>电量为</a:t>
            </a:r>
            <a:r>
              <a:rPr lang="en-US" altLang="zh-CN" i="1" dirty="0" smtClean="0">
                <a:latin typeface="+mj-ea"/>
                <a:ea typeface="+mj-ea"/>
                <a:cs typeface="Hiragino Sans GB W3"/>
              </a:rPr>
              <a:t>E</a:t>
            </a:r>
            <a:r>
              <a:rPr lang="en-US" altLang="zh-CN" dirty="0" smtClean="0">
                <a:latin typeface="+mj-ea"/>
                <a:ea typeface="+mj-ea"/>
                <a:cs typeface="Hiragino Sans GB W3"/>
              </a:rPr>
              <a:t>.</a:t>
            </a:r>
          </a:p>
          <a:p>
            <a:endParaRPr lang="en-US" dirty="0">
              <a:latin typeface="+mj-ea"/>
              <a:ea typeface="+mj-ea"/>
              <a:cs typeface="Hiragino Sans GB W3"/>
            </a:endParaRPr>
          </a:p>
          <a:p>
            <a:endParaRPr lang="en-US" dirty="0" smtClean="0">
              <a:latin typeface="+mj-ea"/>
              <a:ea typeface="+mj-ea"/>
              <a:cs typeface="Hiragino Sans GB W3"/>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41</a:t>
            </a:fld>
            <a:endParaRPr lang="zh-CN" altLang="en-US" dirty="0"/>
          </a:p>
        </p:txBody>
      </p:sp>
      <p:grpSp>
        <p:nvGrpSpPr>
          <p:cNvPr id="6" name="Group 5"/>
          <p:cNvGrpSpPr/>
          <p:nvPr/>
        </p:nvGrpSpPr>
        <p:grpSpPr>
          <a:xfrm>
            <a:off x="2926080" y="1385116"/>
            <a:ext cx="5410200" cy="2577284"/>
            <a:chOff x="5947953" y="3013958"/>
            <a:chExt cx="2187652" cy="987549"/>
          </a:xfrm>
        </p:grpSpPr>
        <p:cxnSp>
          <p:nvCxnSpPr>
            <p:cNvPr id="7" name="Straight Connector 6"/>
            <p:cNvCxnSpPr>
              <a:stCxn id="22" idx="2"/>
              <a:endCxn id="15" idx="0"/>
            </p:cNvCxnSpPr>
            <p:nvPr/>
          </p:nvCxnSpPr>
          <p:spPr>
            <a:xfrm flipH="1">
              <a:off x="6072051" y="3276600"/>
              <a:ext cx="633549" cy="525969"/>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a:stCxn id="22" idx="2"/>
              <a:endCxn id="16" idx="0"/>
            </p:cNvCxnSpPr>
            <p:nvPr/>
          </p:nvCxnSpPr>
          <p:spPr>
            <a:xfrm flipH="1">
              <a:off x="6386882" y="3276600"/>
              <a:ext cx="318718" cy="525969"/>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a:stCxn id="22" idx="2"/>
              <a:endCxn id="17" idx="0"/>
            </p:cNvCxnSpPr>
            <p:nvPr/>
          </p:nvCxnSpPr>
          <p:spPr>
            <a:xfrm flipH="1">
              <a:off x="6701713" y="3276600"/>
              <a:ext cx="3887" cy="525969"/>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a:stCxn id="22" idx="2"/>
              <a:endCxn id="18" idx="0"/>
            </p:cNvCxnSpPr>
            <p:nvPr/>
          </p:nvCxnSpPr>
          <p:spPr>
            <a:xfrm>
              <a:off x="6705600" y="3276600"/>
              <a:ext cx="310944" cy="525969"/>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a:stCxn id="22" idx="2"/>
              <a:endCxn id="19" idx="1"/>
            </p:cNvCxnSpPr>
            <p:nvPr/>
          </p:nvCxnSpPr>
          <p:spPr>
            <a:xfrm>
              <a:off x="6705600" y="3276600"/>
              <a:ext cx="596200" cy="538297"/>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a:endCxn id="20" idx="1"/>
            </p:cNvCxnSpPr>
            <p:nvPr/>
          </p:nvCxnSpPr>
          <p:spPr>
            <a:xfrm>
              <a:off x="6689010" y="3276600"/>
              <a:ext cx="927621" cy="538297"/>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a:stCxn id="22" idx="2"/>
              <a:endCxn id="21" idx="1"/>
            </p:cNvCxnSpPr>
            <p:nvPr/>
          </p:nvCxnSpPr>
          <p:spPr>
            <a:xfrm>
              <a:off x="6705600" y="3276600"/>
              <a:ext cx="1225864" cy="538297"/>
            </a:xfrm>
            <a:prstGeom prst="line">
              <a:avLst/>
            </a:prstGeom>
            <a:ln w="9525" cap="flat" cmpd="sng">
              <a:solidFill>
                <a:schemeClr val="bg1">
                  <a:lumMod val="65000"/>
                </a:schemeClr>
              </a:solidFill>
              <a:prstDash val="dash"/>
              <a:round/>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5947953" y="3844660"/>
              <a:ext cx="2184477" cy="0"/>
            </a:xfrm>
            <a:prstGeom prst="line">
              <a:avLst/>
            </a:prstGeom>
            <a:ln w="9525" cmpd="sng">
              <a:solidFill>
                <a:schemeClr val="tx1"/>
              </a:solidFill>
              <a:tailEnd type="stealth"/>
            </a:ln>
            <a:effectLst/>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6030226"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16" name="Oval 15"/>
            <p:cNvSpPr/>
            <p:nvPr/>
          </p:nvSpPr>
          <p:spPr>
            <a:xfrm>
              <a:off x="6345057"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17" name="Oval 16"/>
            <p:cNvSpPr/>
            <p:nvPr/>
          </p:nvSpPr>
          <p:spPr>
            <a:xfrm>
              <a:off x="6659888"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18" name="Oval 17"/>
            <p:cNvSpPr/>
            <p:nvPr/>
          </p:nvSpPr>
          <p:spPr>
            <a:xfrm>
              <a:off x="6974719"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19" name="Oval 18"/>
            <p:cNvSpPr/>
            <p:nvPr/>
          </p:nvSpPr>
          <p:spPr>
            <a:xfrm>
              <a:off x="7289550"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20" name="Oval 19"/>
            <p:cNvSpPr/>
            <p:nvPr/>
          </p:nvSpPr>
          <p:spPr>
            <a:xfrm>
              <a:off x="7604381"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21" name="Oval 20"/>
            <p:cNvSpPr/>
            <p:nvPr/>
          </p:nvSpPr>
          <p:spPr>
            <a:xfrm>
              <a:off x="7919214" y="3802569"/>
              <a:ext cx="83649" cy="84181"/>
            </a:xfrm>
            <a:prstGeom prst="ellipse">
              <a:avLst/>
            </a:prstGeom>
            <a:solidFill>
              <a:schemeClr val="accent2"/>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sp>
          <p:nvSpPr>
            <p:cNvPr id="22" name="Rectangle 21"/>
            <p:cNvSpPr/>
            <p:nvPr/>
          </p:nvSpPr>
          <p:spPr>
            <a:xfrm>
              <a:off x="6662197" y="3185100"/>
              <a:ext cx="86805" cy="91500"/>
            </a:xfrm>
            <a:prstGeom prst="rect">
              <a:avLst/>
            </a:prstGeom>
            <a:solidFill>
              <a:schemeClr val="accent1"/>
            </a:solid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5400"/>
            </a:p>
          </p:txBody>
        </p:sp>
        <p:pic>
          <p:nvPicPr>
            <p:cNvPr id="23" name="Picture 22" descr="battery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89010" y="3013958"/>
              <a:ext cx="274320" cy="274320"/>
            </a:xfrm>
            <a:prstGeom prst="rect">
              <a:avLst/>
            </a:prstGeom>
          </p:spPr>
        </p:pic>
        <p:sp>
          <p:nvSpPr>
            <p:cNvPr id="24" name="TextBox 23"/>
            <p:cNvSpPr txBox="1"/>
            <p:nvPr/>
          </p:nvSpPr>
          <p:spPr>
            <a:xfrm>
              <a:off x="6240977" y="3526970"/>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smtClean="0">
                  <a:latin typeface="Times New Roman"/>
                  <a:cs typeface="Times New Roman"/>
                </a:rPr>
                <a:t>1</a:t>
              </a:r>
              <a:endParaRPr lang="en-US" sz="2800" baseline="30000" dirty="0">
                <a:latin typeface="Times New Roman"/>
                <a:cs typeface="Times New Roman"/>
              </a:endParaRPr>
            </a:p>
          </p:txBody>
        </p:sp>
        <p:sp>
          <p:nvSpPr>
            <p:cNvPr id="25" name="TextBox 24"/>
            <p:cNvSpPr txBox="1"/>
            <p:nvPr/>
          </p:nvSpPr>
          <p:spPr>
            <a:xfrm>
              <a:off x="6415457" y="3591386"/>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2</a:t>
              </a:r>
              <a:endParaRPr lang="en-US" sz="2800" baseline="30000" dirty="0">
                <a:latin typeface="Times New Roman"/>
                <a:cs typeface="Times New Roman"/>
              </a:endParaRPr>
            </a:p>
          </p:txBody>
        </p:sp>
        <p:sp>
          <p:nvSpPr>
            <p:cNvPr id="26" name="TextBox 25"/>
            <p:cNvSpPr txBox="1"/>
            <p:nvPr/>
          </p:nvSpPr>
          <p:spPr>
            <a:xfrm>
              <a:off x="6639405" y="3591386"/>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3</a:t>
              </a:r>
              <a:endParaRPr lang="en-US" sz="2800" baseline="30000" dirty="0">
                <a:latin typeface="Times New Roman"/>
                <a:cs typeface="Times New Roman"/>
              </a:endParaRPr>
            </a:p>
          </p:txBody>
        </p:sp>
        <p:sp>
          <p:nvSpPr>
            <p:cNvPr id="27" name="TextBox 26"/>
            <p:cNvSpPr txBox="1"/>
            <p:nvPr/>
          </p:nvSpPr>
          <p:spPr>
            <a:xfrm>
              <a:off x="6870639" y="3591386"/>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4</a:t>
              </a:r>
              <a:endParaRPr lang="en-US" sz="2800" baseline="30000" dirty="0">
                <a:latin typeface="Times New Roman"/>
                <a:cs typeface="Times New Roman"/>
              </a:endParaRPr>
            </a:p>
          </p:txBody>
        </p:sp>
        <p:sp>
          <p:nvSpPr>
            <p:cNvPr id="28" name="TextBox 27"/>
            <p:cNvSpPr txBox="1"/>
            <p:nvPr/>
          </p:nvSpPr>
          <p:spPr>
            <a:xfrm>
              <a:off x="7035262" y="3526970"/>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5</a:t>
              </a:r>
              <a:endParaRPr lang="en-US" sz="2800" baseline="30000" dirty="0">
                <a:latin typeface="Times New Roman"/>
                <a:cs typeface="Times New Roman"/>
              </a:endParaRPr>
            </a:p>
          </p:txBody>
        </p:sp>
        <p:sp>
          <p:nvSpPr>
            <p:cNvPr id="29" name="TextBox 28"/>
            <p:cNvSpPr txBox="1"/>
            <p:nvPr/>
          </p:nvSpPr>
          <p:spPr>
            <a:xfrm>
              <a:off x="7254119" y="3526970"/>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6</a:t>
              </a:r>
              <a:endParaRPr lang="en-US" sz="2800" baseline="30000" dirty="0">
                <a:latin typeface="Times New Roman"/>
                <a:cs typeface="Times New Roman"/>
              </a:endParaRPr>
            </a:p>
          </p:txBody>
        </p:sp>
        <p:sp>
          <p:nvSpPr>
            <p:cNvPr id="30" name="TextBox 29"/>
            <p:cNvSpPr txBox="1"/>
            <p:nvPr/>
          </p:nvSpPr>
          <p:spPr>
            <a:xfrm>
              <a:off x="7450894" y="3526970"/>
              <a:ext cx="145905" cy="165105"/>
            </a:xfrm>
            <a:prstGeom prst="rect">
              <a:avLst/>
            </a:prstGeom>
            <a:noFill/>
          </p:spPr>
          <p:txBody>
            <a:bodyPr wrap="square" lIns="0" tIns="0" rIns="0" bIns="0" rtlCol="0">
              <a:spAutoFit/>
            </a:bodyPr>
            <a:lstStyle/>
            <a:p>
              <a:r>
                <a:rPr lang="en-US" sz="2800" i="1" dirty="0" smtClean="0">
                  <a:latin typeface="Times New Roman"/>
                  <a:cs typeface="Times New Roman"/>
                </a:rPr>
                <a:t>d</a:t>
              </a:r>
              <a:r>
                <a:rPr lang="en-US" sz="2800" baseline="-25000" dirty="0">
                  <a:latin typeface="Times New Roman"/>
                  <a:cs typeface="Times New Roman"/>
                </a:rPr>
                <a:t>7</a:t>
              </a:r>
              <a:endParaRPr lang="en-US" sz="2800" baseline="30000" dirty="0">
                <a:latin typeface="Times New Roman"/>
                <a:cs typeface="Times New Roman"/>
              </a:endParaRPr>
            </a:p>
          </p:txBody>
        </p:sp>
        <p:sp>
          <p:nvSpPr>
            <p:cNvPr id="31" name="TextBox 30"/>
            <p:cNvSpPr txBox="1"/>
            <p:nvPr/>
          </p:nvSpPr>
          <p:spPr>
            <a:xfrm>
              <a:off x="5982113"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1</a:t>
              </a:r>
              <a:endParaRPr lang="en-US" sz="2000" baseline="30000" dirty="0">
                <a:latin typeface="Times New Roman"/>
                <a:cs typeface="Times New Roman"/>
              </a:endParaRPr>
            </a:p>
          </p:txBody>
        </p:sp>
        <p:sp>
          <p:nvSpPr>
            <p:cNvPr id="32" name="TextBox 31"/>
            <p:cNvSpPr txBox="1"/>
            <p:nvPr/>
          </p:nvSpPr>
          <p:spPr>
            <a:xfrm>
              <a:off x="6916555" y="3047432"/>
              <a:ext cx="100857" cy="165105"/>
            </a:xfrm>
            <a:prstGeom prst="rect">
              <a:avLst/>
            </a:prstGeom>
            <a:noFill/>
          </p:spPr>
          <p:txBody>
            <a:bodyPr wrap="square" lIns="0" tIns="0" rIns="0" bIns="0" rtlCol="0">
              <a:spAutoFit/>
            </a:bodyPr>
            <a:lstStyle/>
            <a:p>
              <a:r>
                <a:rPr lang="en-US" sz="2800" i="1" dirty="0">
                  <a:latin typeface="Times New Roman"/>
                  <a:cs typeface="Times New Roman"/>
                </a:rPr>
                <a:t>E</a:t>
              </a:r>
              <a:endParaRPr lang="en-US" sz="2800" i="1" baseline="30000" dirty="0">
                <a:latin typeface="Times New Roman"/>
                <a:cs typeface="Times New Roman"/>
              </a:endParaRPr>
            </a:p>
          </p:txBody>
        </p:sp>
        <p:sp>
          <p:nvSpPr>
            <p:cNvPr id="33" name="TextBox 32"/>
            <p:cNvSpPr txBox="1"/>
            <p:nvPr/>
          </p:nvSpPr>
          <p:spPr>
            <a:xfrm>
              <a:off x="6602049" y="3133615"/>
              <a:ext cx="65494" cy="165105"/>
            </a:xfrm>
            <a:prstGeom prst="rect">
              <a:avLst/>
            </a:prstGeom>
            <a:noFill/>
          </p:spPr>
          <p:txBody>
            <a:bodyPr wrap="square" lIns="0" tIns="0" rIns="0" bIns="0" rtlCol="0">
              <a:spAutoFit/>
            </a:bodyPr>
            <a:lstStyle/>
            <a:p>
              <a:r>
                <a:rPr lang="en-US" sz="2800" i="1" dirty="0" smtClean="0">
                  <a:latin typeface="Times New Roman"/>
                  <a:cs typeface="Times New Roman"/>
                </a:rPr>
                <a:t>s</a:t>
              </a:r>
              <a:endParaRPr lang="en-US" sz="2800" i="1" baseline="30000" dirty="0">
                <a:latin typeface="Times New Roman"/>
                <a:cs typeface="Times New Roman"/>
              </a:endParaRPr>
            </a:p>
          </p:txBody>
        </p:sp>
        <p:sp>
          <p:nvSpPr>
            <p:cNvPr id="34" name="TextBox 33"/>
            <p:cNvSpPr txBox="1"/>
            <p:nvPr/>
          </p:nvSpPr>
          <p:spPr>
            <a:xfrm>
              <a:off x="6298311"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2</a:t>
              </a:r>
              <a:endParaRPr lang="en-US" sz="2000" baseline="30000" dirty="0">
                <a:latin typeface="Times New Roman"/>
                <a:cs typeface="Times New Roman"/>
              </a:endParaRPr>
            </a:p>
          </p:txBody>
        </p:sp>
        <p:sp>
          <p:nvSpPr>
            <p:cNvPr id="35" name="TextBox 34"/>
            <p:cNvSpPr txBox="1"/>
            <p:nvPr/>
          </p:nvSpPr>
          <p:spPr>
            <a:xfrm>
              <a:off x="6614509"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3</a:t>
              </a:r>
              <a:endParaRPr lang="en-US" sz="2000" baseline="30000" dirty="0">
                <a:latin typeface="Times New Roman"/>
                <a:cs typeface="Times New Roman"/>
              </a:endParaRPr>
            </a:p>
          </p:txBody>
        </p:sp>
        <p:sp>
          <p:nvSpPr>
            <p:cNvPr id="36" name="TextBox 35"/>
            <p:cNvSpPr txBox="1"/>
            <p:nvPr/>
          </p:nvSpPr>
          <p:spPr>
            <a:xfrm>
              <a:off x="6930707"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4</a:t>
              </a:r>
              <a:endParaRPr lang="en-US" sz="2000" baseline="30000" dirty="0">
                <a:latin typeface="Times New Roman"/>
                <a:cs typeface="Times New Roman"/>
              </a:endParaRPr>
            </a:p>
          </p:txBody>
        </p:sp>
        <p:sp>
          <p:nvSpPr>
            <p:cNvPr id="37" name="TextBox 36"/>
            <p:cNvSpPr txBox="1"/>
            <p:nvPr/>
          </p:nvSpPr>
          <p:spPr>
            <a:xfrm>
              <a:off x="7246905"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5</a:t>
              </a:r>
              <a:endParaRPr lang="en-US" sz="2000" baseline="30000" dirty="0">
                <a:latin typeface="Times New Roman"/>
                <a:cs typeface="Times New Roman"/>
              </a:endParaRPr>
            </a:p>
          </p:txBody>
        </p:sp>
        <p:sp>
          <p:nvSpPr>
            <p:cNvPr id="38" name="TextBox 37"/>
            <p:cNvSpPr txBox="1"/>
            <p:nvPr/>
          </p:nvSpPr>
          <p:spPr>
            <a:xfrm>
              <a:off x="7563103"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6</a:t>
              </a:r>
              <a:endParaRPr lang="en-US" sz="2000" baseline="30000" dirty="0">
                <a:latin typeface="Times New Roman"/>
                <a:cs typeface="Times New Roman"/>
              </a:endParaRPr>
            </a:p>
          </p:txBody>
        </p:sp>
        <p:sp>
          <p:nvSpPr>
            <p:cNvPr id="39" name="TextBox 38"/>
            <p:cNvSpPr txBox="1"/>
            <p:nvPr/>
          </p:nvSpPr>
          <p:spPr>
            <a:xfrm>
              <a:off x="7879302" y="3883575"/>
              <a:ext cx="256303" cy="117932"/>
            </a:xfrm>
            <a:prstGeom prst="rect">
              <a:avLst/>
            </a:prstGeom>
            <a:noFill/>
          </p:spPr>
          <p:txBody>
            <a:bodyPr wrap="square" lIns="0" tIns="0" rIns="0" bIns="0" rtlCol="0">
              <a:spAutoFit/>
            </a:bodyPr>
            <a:lstStyle/>
            <a:p>
              <a:r>
                <a:rPr lang="en-US" sz="2000" dirty="0" smtClean="0">
                  <a:latin typeface="Times New Roman"/>
                  <a:cs typeface="Times New Roman"/>
                </a:rPr>
                <a:t>slot 7</a:t>
              </a:r>
              <a:endParaRPr lang="en-US" sz="2000" baseline="30000" dirty="0">
                <a:latin typeface="Times New Roman"/>
                <a:cs typeface="Times New Roman"/>
              </a:endParaRPr>
            </a:p>
          </p:txBody>
        </p:sp>
      </p:grpSp>
      <p:pic>
        <p:nvPicPr>
          <p:cNvPr id="40" name="Picture 39" descr="Transport-Pickup-ico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680" y="2528116"/>
            <a:ext cx="913242" cy="991102"/>
          </a:xfrm>
          <a:prstGeom prst="rect">
            <a:avLst/>
          </a:prstGeom>
        </p:spPr>
      </p:pic>
      <p:pic>
        <p:nvPicPr>
          <p:cNvPr id="46" name="Picture 45" descr="Screen Shot 2015-12-11 at 4.58.08 PM.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136" y="4940300"/>
            <a:ext cx="9093200" cy="1689100"/>
          </a:xfrm>
          <a:prstGeom prst="rect">
            <a:avLst/>
          </a:prstGeom>
        </p:spPr>
      </p:pic>
      <p:sp>
        <p:nvSpPr>
          <p:cNvPr id="47" name="Rectangle 46"/>
          <p:cNvSpPr/>
          <p:nvPr/>
        </p:nvSpPr>
        <p:spPr>
          <a:xfrm>
            <a:off x="533400" y="4419600"/>
            <a:ext cx="3095719" cy="584776"/>
          </a:xfrm>
          <a:prstGeom prst="rect">
            <a:avLst/>
          </a:prstGeom>
        </p:spPr>
        <p:txBody>
          <a:bodyPr wrap="none">
            <a:spAutoFit/>
          </a:bodyPr>
          <a:lstStyle/>
          <a:p>
            <a:pPr marL="457200" indent="-457200">
              <a:buFont typeface="Arial"/>
              <a:buChar char="•"/>
            </a:pPr>
            <a:r>
              <a:rPr lang="zh-CN" altLang="en-US" sz="3200" dirty="0">
                <a:latin typeface="+mj-ea"/>
                <a:cs typeface="Hiragino Sans GB W3"/>
              </a:rPr>
              <a:t>凸优化问题</a:t>
            </a:r>
            <a:r>
              <a:rPr lang="zh-CN" altLang="en-US" sz="3200" dirty="0">
                <a:latin typeface="+mj-ea"/>
                <a:cs typeface="Wingdings"/>
                <a:sym typeface="Wingdings"/>
              </a:rPr>
              <a:t></a:t>
            </a:r>
            <a:endParaRPr lang="en-US" altLang="zh-CN" sz="3200" dirty="0">
              <a:latin typeface="+mj-ea"/>
              <a:cs typeface="Hiragino Sans GB W3"/>
            </a:endParaRPr>
          </a:p>
        </p:txBody>
      </p:sp>
      <p:sp>
        <p:nvSpPr>
          <p:cNvPr id="48" name="Rectangle 47"/>
          <p:cNvSpPr/>
          <p:nvPr/>
        </p:nvSpPr>
        <p:spPr>
          <a:xfrm>
            <a:off x="533400" y="4419600"/>
            <a:ext cx="4262705" cy="584776"/>
          </a:xfrm>
          <a:prstGeom prst="rect">
            <a:avLst/>
          </a:prstGeom>
        </p:spPr>
        <p:txBody>
          <a:bodyPr wrap="none">
            <a:spAutoFit/>
          </a:bodyPr>
          <a:lstStyle/>
          <a:p>
            <a:pPr marL="457200" indent="-457200">
              <a:buFont typeface="Arial"/>
              <a:buChar char="•"/>
            </a:pPr>
            <a:r>
              <a:rPr lang="zh-CN" altLang="en-US" sz="3200" dirty="0" smtClean="0">
                <a:latin typeface="+mj-ea"/>
                <a:cs typeface="Hiragino Sans GB W3"/>
              </a:rPr>
              <a:t>相应拉</a:t>
            </a:r>
            <a:r>
              <a:rPr lang="zh-CN" altLang="en-US" sz="3200" dirty="0">
                <a:latin typeface="+mj-ea"/>
                <a:cs typeface="Hiragino Sans GB W3"/>
              </a:rPr>
              <a:t>格朗日</a:t>
            </a:r>
            <a:r>
              <a:rPr lang="zh-CN" altLang="en-US" sz="3200" dirty="0" smtClean="0">
                <a:latin typeface="+mj-ea"/>
                <a:cs typeface="Hiragino Sans GB W3"/>
              </a:rPr>
              <a:t>函数</a:t>
            </a:r>
            <a:r>
              <a:rPr lang="zh-CN" altLang="en-US" sz="3200" dirty="0" smtClean="0">
                <a:latin typeface="Wingdings"/>
                <a:ea typeface="Wingdings"/>
                <a:cs typeface="Wingdings"/>
                <a:sym typeface="Wingdings"/>
              </a:rPr>
              <a:t></a:t>
            </a:r>
            <a:endParaRPr lang="zh-CN" altLang="en-US" sz="3200" dirty="0">
              <a:latin typeface="+mj-ea"/>
              <a:cs typeface="Hiragino Sans GB W3"/>
            </a:endParaRPr>
          </a:p>
        </p:txBody>
      </p:sp>
    </p:spTree>
    <p:extLst>
      <p:ext uri="{BB962C8B-B14F-4D97-AF65-F5344CB8AC3E}">
        <p14:creationId xmlns:p14="http://schemas.microsoft.com/office/powerpoint/2010/main" val="256299752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1.64873E-6 -1.92228E-6 L 0.49167 0.00555 " pathEditMode="relative" rAng="0" ptsTypes="AA">
                                      <p:cBhvr>
                                        <p:cTn id="6" dur="3000" fill="hold"/>
                                        <p:tgtEl>
                                          <p:spTgt spid="40"/>
                                        </p:tgtEl>
                                        <p:attrNameLst>
                                          <p:attrName>ppt_x</p:attrName>
                                          <p:attrName>ppt_y</p:attrName>
                                        </p:attrNameLst>
                                      </p:cBhvr>
                                      <p:rCtr x="24575" y="278"/>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7"/>
                                        </p:tgtEl>
                                        <p:attrNameLst>
                                          <p:attrName>style.visibility</p:attrName>
                                        </p:attrNameLst>
                                      </p:cBhvr>
                                      <p:to>
                                        <p:strVal val="visible"/>
                                      </p:to>
                                    </p:set>
                                    <p:animEffect transition="in" filter="fade">
                                      <p:cBhvr>
                                        <p:cTn id="11" dur="500"/>
                                        <p:tgtEl>
                                          <p:spTgt spid="47"/>
                                        </p:tgtEl>
                                      </p:cBhvr>
                                    </p:animEffect>
                                  </p:childTnLst>
                                </p:cTn>
                              </p:par>
                              <p:par>
                                <p:cTn id="12" presetID="10" presetClass="entr" presetSubtype="0" fill="hold" nodeType="withEffect">
                                  <p:stCondLst>
                                    <p:cond delay="0"/>
                                  </p:stCondLst>
                                  <p:childTnLst>
                                    <p:set>
                                      <p:cBhvr>
                                        <p:cTn id="13" dur="1" fill="hold">
                                          <p:stCondLst>
                                            <p:cond delay="0"/>
                                          </p:stCondLst>
                                        </p:cTn>
                                        <p:tgtEl>
                                          <p:spTgt spid="45"/>
                                        </p:tgtEl>
                                        <p:attrNameLst>
                                          <p:attrName>style.visibility</p:attrName>
                                        </p:attrNameLst>
                                      </p:cBhvr>
                                      <p:to>
                                        <p:strVal val="visible"/>
                                      </p:to>
                                    </p:set>
                                    <p:animEffect transition="in" filter="fade">
                                      <p:cBhvr>
                                        <p:cTn id="14" dur="500"/>
                                        <p:tgtEl>
                                          <p:spTgt spid="45"/>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1" nodeType="clickEffect">
                                  <p:stCondLst>
                                    <p:cond delay="0"/>
                                  </p:stCondLst>
                                  <p:childTnLst>
                                    <p:animEffect transition="out" filter="fade">
                                      <p:cBhvr>
                                        <p:cTn id="18" dur="500"/>
                                        <p:tgtEl>
                                          <p:spTgt spid="47"/>
                                        </p:tgtEl>
                                      </p:cBhvr>
                                    </p:animEffect>
                                    <p:set>
                                      <p:cBhvr>
                                        <p:cTn id="19" dur="1" fill="hold">
                                          <p:stCondLst>
                                            <p:cond delay="499"/>
                                          </p:stCondLst>
                                        </p:cTn>
                                        <p:tgtEl>
                                          <p:spTgt spid="47"/>
                                        </p:tgtEl>
                                        <p:attrNameLst>
                                          <p:attrName>style.visibility</p:attrName>
                                        </p:attrNameLst>
                                      </p:cBhvr>
                                      <p:to>
                                        <p:strVal val="hidden"/>
                                      </p:to>
                                    </p:set>
                                  </p:childTnLst>
                                </p:cTn>
                              </p:par>
                              <p:par>
                                <p:cTn id="20" presetID="10" presetClass="exit" presetSubtype="0" fill="hold" nodeType="withEffect">
                                  <p:stCondLst>
                                    <p:cond delay="0"/>
                                  </p:stCondLst>
                                  <p:childTnLst>
                                    <p:animEffect transition="out" filter="fade">
                                      <p:cBhvr>
                                        <p:cTn id="21" dur="500"/>
                                        <p:tgtEl>
                                          <p:spTgt spid="45"/>
                                        </p:tgtEl>
                                      </p:cBhvr>
                                    </p:animEffect>
                                    <p:set>
                                      <p:cBhvr>
                                        <p:cTn id="22" dur="1" fill="hold">
                                          <p:stCondLst>
                                            <p:cond delay="499"/>
                                          </p:stCondLst>
                                        </p:cTn>
                                        <p:tgtEl>
                                          <p:spTgt spid="45"/>
                                        </p:tgtEl>
                                        <p:attrNameLst>
                                          <p:attrName>style.visibility</p:attrName>
                                        </p:attrNameLst>
                                      </p:cBhvr>
                                      <p:to>
                                        <p:strVal val="hidden"/>
                                      </p:to>
                                    </p:se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48"/>
                                        </p:tgtEl>
                                        <p:attrNameLst>
                                          <p:attrName>style.visibility</p:attrName>
                                        </p:attrNameLst>
                                      </p:cBhvr>
                                      <p:to>
                                        <p:strVal val="visible"/>
                                      </p:to>
                                    </p:set>
                                    <p:animEffect transition="in" filter="fade">
                                      <p:cBhvr>
                                        <p:cTn id="26" dur="500"/>
                                        <p:tgtEl>
                                          <p:spTgt spid="48"/>
                                        </p:tgtEl>
                                      </p:cBhvr>
                                    </p:animEffect>
                                  </p:childTnLst>
                                </p:cTn>
                              </p:par>
                              <p:par>
                                <p:cTn id="27" presetID="10" presetClass="entr" presetSubtype="0" fill="hold" nodeType="withEffect">
                                  <p:stCondLst>
                                    <p:cond delay="0"/>
                                  </p:stCondLst>
                                  <p:childTnLst>
                                    <p:set>
                                      <p:cBhvr>
                                        <p:cTn id="28" dur="1" fill="hold">
                                          <p:stCondLst>
                                            <p:cond delay="0"/>
                                          </p:stCondLst>
                                        </p:cTn>
                                        <p:tgtEl>
                                          <p:spTgt spid="46"/>
                                        </p:tgtEl>
                                        <p:attrNameLst>
                                          <p:attrName>style.visibility</p:attrName>
                                        </p:attrNameLst>
                                      </p:cBhvr>
                                      <p:to>
                                        <p:strVal val="visible"/>
                                      </p:to>
                                    </p:set>
                                    <p:animEffect transition="in" filter="fade">
                                      <p:cBhvr>
                                        <p:cTn id="29"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7" grpId="1"/>
      <p:bldP spid="48"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lstStyle/>
          <a:p>
            <a:r>
              <a:rPr lang="en-US" dirty="0">
                <a:latin typeface="+mj-ea"/>
                <a:ea typeface="+mj-ea"/>
                <a:cs typeface="Hiragino Sans GB W3"/>
              </a:rPr>
              <a:t>KKT</a:t>
            </a:r>
            <a:r>
              <a:rPr lang="zh-CN" altLang="en-US" dirty="0">
                <a:latin typeface="+mj-ea"/>
                <a:ea typeface="+mj-ea"/>
                <a:cs typeface="Hiragino Sans GB W3"/>
              </a:rPr>
              <a:t>条件</a:t>
            </a:r>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42</a:t>
            </a:fld>
            <a:endParaRPr lang="zh-CN" altLang="en-US" dirty="0"/>
          </a:p>
        </p:txBody>
      </p:sp>
      <p:pic>
        <p:nvPicPr>
          <p:cNvPr id="6" name="Picture 5" descr="Screen Shot 2015-12-11 at 4.58.2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40560" y="1828800"/>
            <a:ext cx="5212080" cy="4114800"/>
          </a:xfrm>
          <a:prstGeom prst="rect">
            <a:avLst/>
          </a:prstGeom>
        </p:spPr>
      </p:pic>
    </p:spTree>
    <p:extLst>
      <p:ext uri="{BB962C8B-B14F-4D97-AF65-F5344CB8AC3E}">
        <p14:creationId xmlns:p14="http://schemas.microsoft.com/office/powerpoint/2010/main" val="1426755640"/>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lstStyle/>
          <a:p>
            <a:r>
              <a:rPr lang="zh-CN" altLang="en-US" dirty="0">
                <a:latin typeface="+mj-ea"/>
                <a:ea typeface="+mj-ea"/>
                <a:cs typeface="Hiragino Sans GB W3"/>
              </a:rPr>
              <a:t>推演</a:t>
            </a:r>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43</a:t>
            </a:fld>
            <a:endParaRPr lang="zh-CN" altLang="en-US" dirty="0"/>
          </a:p>
        </p:txBody>
      </p:sp>
      <p:pic>
        <p:nvPicPr>
          <p:cNvPr id="6" name="Picture 5" descr="Screen Shot 2015-12-11 at 4.59.1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600" y="1905000"/>
            <a:ext cx="4330700" cy="762000"/>
          </a:xfrm>
          <a:prstGeom prst="rect">
            <a:avLst/>
          </a:prstGeom>
        </p:spPr>
      </p:pic>
      <p:pic>
        <p:nvPicPr>
          <p:cNvPr id="7" name="Picture 6" descr="Screen Shot 2015-12-11 at 4.59.22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048000"/>
            <a:ext cx="8013700" cy="1993900"/>
          </a:xfrm>
          <a:prstGeom prst="rect">
            <a:avLst/>
          </a:prstGeom>
        </p:spPr>
      </p:pic>
      <p:pic>
        <p:nvPicPr>
          <p:cNvPr id="10" name="Picture 9" descr="Screen Shot 2015-12-23 at 9.27.58 AM.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4452" y="5219446"/>
            <a:ext cx="6022848" cy="1105154"/>
          </a:xfrm>
          <a:prstGeom prst="rect">
            <a:avLst/>
          </a:prstGeom>
        </p:spPr>
      </p:pic>
    </p:spTree>
    <p:extLst>
      <p:ext uri="{BB962C8B-B14F-4D97-AF65-F5344CB8AC3E}">
        <p14:creationId xmlns:p14="http://schemas.microsoft.com/office/powerpoint/2010/main" val="329555950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nodeType="clickEffect">
                                  <p:stCondLst>
                                    <p:cond delay="0"/>
                                  </p:stCondLst>
                                  <p:childTnLst>
                                    <p:animScale>
                                      <p:cBhvr>
                                        <p:cTn id="6" dur="2000" fill="hold"/>
                                        <p:tgtEl>
                                          <p:spTgt spid="1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lstStyle/>
          <a:p>
            <a:r>
              <a:rPr lang="zh-CN" altLang="en-US" dirty="0" smtClean="0">
                <a:latin typeface="+mj-ea"/>
                <a:ea typeface="+mj-ea"/>
                <a:cs typeface="Hiragino Sans GB W3"/>
              </a:rPr>
              <a:t>设计</a:t>
            </a:r>
            <a:r>
              <a:rPr lang="zh-CN" altLang="en-US" dirty="0" smtClean="0">
                <a:solidFill>
                  <a:srgbClr val="FF0000"/>
                </a:solidFill>
                <a:latin typeface="+mj-ea"/>
                <a:ea typeface="+mj-ea"/>
                <a:cs typeface="Hiragino Sans GB W3"/>
              </a:rPr>
              <a:t>水箱技术</a:t>
            </a:r>
            <a:r>
              <a:rPr lang="zh-CN" altLang="en-US" dirty="0" smtClean="0">
                <a:latin typeface="+mj-ea"/>
                <a:ea typeface="+mj-ea"/>
                <a:cs typeface="Hiragino Sans GB W3"/>
              </a:rPr>
              <a:t>计算最优功率</a:t>
            </a:r>
            <a:endParaRPr 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44</a:t>
            </a:fld>
            <a:endParaRPr lang="zh-CN" altLang="en-US" dirty="0"/>
          </a:p>
        </p:txBody>
      </p:sp>
      <p:grpSp>
        <p:nvGrpSpPr>
          <p:cNvPr id="7" name="Group 6"/>
          <p:cNvGrpSpPr>
            <a:grpSpLocks noChangeAspect="1"/>
          </p:cNvGrpSpPr>
          <p:nvPr/>
        </p:nvGrpSpPr>
        <p:grpSpPr>
          <a:xfrm>
            <a:off x="1212008" y="1083830"/>
            <a:ext cx="6255592" cy="5168237"/>
            <a:chOff x="1905158" y="3294698"/>
            <a:chExt cx="6240873" cy="2632841"/>
          </a:xfrm>
        </p:grpSpPr>
        <p:cxnSp>
          <p:nvCxnSpPr>
            <p:cNvPr id="8" name="Straight Connector 7"/>
            <p:cNvCxnSpPr/>
            <p:nvPr/>
          </p:nvCxnSpPr>
          <p:spPr>
            <a:xfrm>
              <a:off x="2705921" y="4391239"/>
              <a:ext cx="671099" cy="0"/>
            </a:xfrm>
            <a:prstGeom prst="line">
              <a:avLst/>
            </a:prstGeom>
            <a:ln w="1270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5605276" y="4389163"/>
              <a:ext cx="666837" cy="2075"/>
            </a:xfrm>
            <a:prstGeom prst="line">
              <a:avLst/>
            </a:prstGeom>
            <a:ln w="1270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2705925" y="4391813"/>
              <a:ext cx="671097" cy="67151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1" name="Rectangle 10"/>
            <p:cNvSpPr/>
            <p:nvPr/>
          </p:nvSpPr>
          <p:spPr>
            <a:xfrm>
              <a:off x="3428699" y="4490361"/>
              <a:ext cx="671097" cy="77537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b="1" dirty="0"/>
            </a:p>
          </p:txBody>
        </p:sp>
        <p:sp>
          <p:nvSpPr>
            <p:cNvPr id="12" name="Rectangle 11"/>
            <p:cNvSpPr/>
            <p:nvPr/>
          </p:nvSpPr>
          <p:spPr>
            <a:xfrm>
              <a:off x="4152258" y="4577509"/>
              <a:ext cx="671097" cy="77537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b="1" dirty="0"/>
            </a:p>
          </p:txBody>
        </p:sp>
        <p:sp>
          <p:nvSpPr>
            <p:cNvPr id="13" name="Rectangle 12"/>
            <p:cNvSpPr/>
            <p:nvPr/>
          </p:nvSpPr>
          <p:spPr>
            <a:xfrm>
              <a:off x="4878240" y="4491036"/>
              <a:ext cx="671097" cy="77537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b="1" dirty="0"/>
            </a:p>
          </p:txBody>
        </p:sp>
        <p:sp>
          <p:nvSpPr>
            <p:cNvPr id="14" name="Rectangle 13"/>
            <p:cNvSpPr/>
            <p:nvPr/>
          </p:nvSpPr>
          <p:spPr>
            <a:xfrm>
              <a:off x="5601017" y="4396741"/>
              <a:ext cx="671097" cy="67151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5" name="Rectangle 14"/>
            <p:cNvSpPr/>
            <p:nvPr/>
          </p:nvSpPr>
          <p:spPr>
            <a:xfrm>
              <a:off x="6324582" y="4391240"/>
              <a:ext cx="671097" cy="31947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6" name="Rectangle 15"/>
            <p:cNvSpPr/>
            <p:nvPr/>
          </p:nvSpPr>
          <p:spPr>
            <a:xfrm flipH="1">
              <a:off x="2705925" y="5768344"/>
              <a:ext cx="5010867" cy="2743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7" name="Rectangle 16"/>
            <p:cNvSpPr/>
            <p:nvPr/>
          </p:nvSpPr>
          <p:spPr>
            <a:xfrm flipH="1">
              <a:off x="3742396" y="5269590"/>
              <a:ext cx="53722" cy="494482"/>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8" name="Rectangle 17"/>
            <p:cNvSpPr/>
            <p:nvPr/>
          </p:nvSpPr>
          <p:spPr>
            <a:xfrm flipH="1">
              <a:off x="4468378" y="5355061"/>
              <a:ext cx="53722" cy="411861"/>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19" name="Rectangle 18"/>
            <p:cNvSpPr/>
            <p:nvPr/>
          </p:nvSpPr>
          <p:spPr>
            <a:xfrm flipH="1">
              <a:off x="5195918" y="5269589"/>
              <a:ext cx="53722" cy="492405"/>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20" name="Rectangle 19"/>
            <p:cNvSpPr/>
            <p:nvPr/>
          </p:nvSpPr>
          <p:spPr>
            <a:xfrm flipH="1">
              <a:off x="5918697" y="5063324"/>
              <a:ext cx="53722" cy="69867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21" name="Rectangle 20"/>
            <p:cNvSpPr/>
            <p:nvPr/>
          </p:nvSpPr>
          <p:spPr>
            <a:xfrm flipH="1">
              <a:off x="6640268" y="4722104"/>
              <a:ext cx="53722" cy="1044818"/>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22" name="Rectangle 21"/>
            <p:cNvSpPr/>
            <p:nvPr/>
          </p:nvSpPr>
          <p:spPr>
            <a:xfrm flipH="1">
              <a:off x="7363542" y="4391239"/>
              <a:ext cx="53722" cy="1375684"/>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sp>
          <p:nvSpPr>
            <p:cNvPr id="23" name="Rectangle 22"/>
            <p:cNvSpPr/>
            <p:nvPr/>
          </p:nvSpPr>
          <p:spPr>
            <a:xfrm flipH="1">
              <a:off x="3023603" y="5068252"/>
              <a:ext cx="53722" cy="698670"/>
            </a:xfrm>
            <a:prstGeom prst="rect">
              <a:avLst/>
            </a:prstGeom>
            <a:solidFill>
              <a:schemeClr val="tx2">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grpSp>
          <p:nvGrpSpPr>
            <p:cNvPr id="24" name="Group 23"/>
            <p:cNvGrpSpPr/>
            <p:nvPr/>
          </p:nvGrpSpPr>
          <p:grpSpPr>
            <a:xfrm>
              <a:off x="2705923" y="4281588"/>
              <a:ext cx="671097" cy="1485335"/>
              <a:chOff x="3876384" y="1038336"/>
              <a:chExt cx="342680" cy="1485335"/>
            </a:xfrm>
          </p:grpSpPr>
          <p:cxnSp>
            <p:nvCxnSpPr>
              <p:cNvPr id="137" name="Straight Connector 136"/>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8" name="Straight Connector 137"/>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9" name="Straight Connector 138"/>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0" name="Straight Connector 139"/>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1" name="Straight Connector 140"/>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2" name="Straight Connector 141"/>
              <p:cNvCxnSpPr/>
              <p:nvPr/>
            </p:nvCxnSpPr>
            <p:spPr>
              <a:xfrm>
                <a:off x="4038600" y="1825001"/>
                <a:ext cx="0" cy="69867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43" name="Straight Connector 142"/>
              <p:cNvCxnSpPr/>
              <p:nvPr/>
            </p:nvCxnSpPr>
            <p:spPr>
              <a:xfrm>
                <a:off x="4064000" y="1825001"/>
                <a:ext cx="0" cy="69867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5" name="Group 24"/>
            <p:cNvGrpSpPr/>
            <p:nvPr/>
          </p:nvGrpSpPr>
          <p:grpSpPr>
            <a:xfrm>
              <a:off x="3428699" y="4482924"/>
              <a:ext cx="671097" cy="1283998"/>
              <a:chOff x="3876384" y="1038336"/>
              <a:chExt cx="342680" cy="1283998"/>
            </a:xfrm>
          </p:grpSpPr>
          <p:cxnSp>
            <p:nvCxnSpPr>
              <p:cNvPr id="130" name="Straight Connector 129"/>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1" name="Straight Connector 130"/>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a:off x="4038600" y="1825001"/>
                <a:ext cx="0" cy="49733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H="1">
                <a:off x="4063999" y="1825001"/>
                <a:ext cx="1" cy="49733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6" name="Group 25"/>
            <p:cNvGrpSpPr/>
            <p:nvPr/>
          </p:nvGrpSpPr>
          <p:grpSpPr>
            <a:xfrm>
              <a:off x="2705923" y="5766922"/>
              <a:ext cx="5025158" cy="26544"/>
              <a:chOff x="3694753" y="2549360"/>
              <a:chExt cx="2565981" cy="26544"/>
            </a:xfrm>
          </p:grpSpPr>
          <p:cxnSp>
            <p:nvCxnSpPr>
              <p:cNvPr id="120" name="Straight Connector 119"/>
              <p:cNvCxnSpPr/>
              <p:nvPr/>
            </p:nvCxnSpPr>
            <p:spPr>
              <a:xfrm>
                <a:off x="3694753" y="2575904"/>
                <a:ext cx="2565981"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3882368" y="255103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3694753" y="2551030"/>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251437" y="255103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a:off x="4622143" y="255103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5" name="Straight Connector 124"/>
              <p:cNvCxnSpPr/>
              <p:nvPr/>
            </p:nvCxnSpPr>
            <p:spPr>
              <a:xfrm>
                <a:off x="4991212" y="255103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6" name="Straight Connector 125"/>
              <p:cNvCxnSpPr/>
              <p:nvPr/>
            </p:nvCxnSpPr>
            <p:spPr>
              <a:xfrm>
                <a:off x="5358743" y="254936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p:nvPr/>
            </p:nvCxnSpPr>
            <p:spPr>
              <a:xfrm>
                <a:off x="5727812" y="2549360"/>
                <a:ext cx="343669"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8" name="Straight Connector 127"/>
              <p:cNvCxnSpPr/>
              <p:nvPr/>
            </p:nvCxnSpPr>
            <p:spPr>
              <a:xfrm>
                <a:off x="6098518" y="2549360"/>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29" name="Straight Connector 128"/>
              <p:cNvCxnSpPr/>
              <p:nvPr/>
            </p:nvCxnSpPr>
            <p:spPr>
              <a:xfrm>
                <a:off x="6259787" y="2551764"/>
                <a:ext cx="0" cy="2414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7" name="Group 26"/>
            <p:cNvGrpSpPr/>
            <p:nvPr/>
          </p:nvGrpSpPr>
          <p:grpSpPr>
            <a:xfrm>
              <a:off x="4152258" y="4568216"/>
              <a:ext cx="671097" cy="1200376"/>
              <a:chOff x="3876384" y="1038336"/>
              <a:chExt cx="342680" cy="1200376"/>
            </a:xfrm>
          </p:grpSpPr>
          <p:cxnSp>
            <p:nvCxnSpPr>
              <p:cNvPr id="113" name="Straight Connector 112"/>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8" name="Straight Connector 117"/>
              <p:cNvCxnSpPr/>
              <p:nvPr/>
            </p:nvCxnSpPr>
            <p:spPr>
              <a:xfrm>
                <a:off x="4038600" y="1825001"/>
                <a:ext cx="0" cy="41204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9" name="Straight Connector 118"/>
              <p:cNvCxnSpPr/>
              <p:nvPr/>
            </p:nvCxnSpPr>
            <p:spPr>
              <a:xfrm>
                <a:off x="4064000" y="1825001"/>
                <a:ext cx="0" cy="41371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8" name="Group 27"/>
            <p:cNvGrpSpPr/>
            <p:nvPr/>
          </p:nvGrpSpPr>
          <p:grpSpPr>
            <a:xfrm>
              <a:off x="4878240" y="4482924"/>
              <a:ext cx="671097" cy="1283998"/>
              <a:chOff x="3876384" y="1038336"/>
              <a:chExt cx="342680" cy="1283998"/>
            </a:xfrm>
          </p:grpSpPr>
          <p:cxnSp>
            <p:nvCxnSpPr>
              <p:cNvPr id="106" name="Straight Connector 105"/>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1" name="Straight Connector 110"/>
              <p:cNvCxnSpPr/>
              <p:nvPr/>
            </p:nvCxnSpPr>
            <p:spPr>
              <a:xfrm>
                <a:off x="4038600" y="1825001"/>
                <a:ext cx="0" cy="49733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p:nvPr/>
            </p:nvCxnSpPr>
            <p:spPr>
              <a:xfrm>
                <a:off x="4064000" y="1825001"/>
                <a:ext cx="0" cy="497333"/>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29" name="Group 28"/>
            <p:cNvGrpSpPr/>
            <p:nvPr/>
          </p:nvGrpSpPr>
          <p:grpSpPr>
            <a:xfrm>
              <a:off x="5601017" y="4285087"/>
              <a:ext cx="671097" cy="1483506"/>
              <a:chOff x="3876384" y="1038336"/>
              <a:chExt cx="342680" cy="1483506"/>
            </a:xfrm>
          </p:grpSpPr>
          <p:cxnSp>
            <p:nvCxnSpPr>
              <p:cNvPr id="99" name="Straight Connector 98"/>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0" name="Straight Connector 99"/>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1" name="Straight Connector 100"/>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2" name="Straight Connector 101"/>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4038199" y="1825001"/>
                <a:ext cx="401" cy="69517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4064000" y="1825001"/>
                <a:ext cx="0" cy="696841"/>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0" name="Group 29"/>
            <p:cNvGrpSpPr/>
            <p:nvPr/>
          </p:nvGrpSpPr>
          <p:grpSpPr>
            <a:xfrm>
              <a:off x="6324580" y="3931072"/>
              <a:ext cx="671097" cy="1835850"/>
              <a:chOff x="3876384" y="1038336"/>
              <a:chExt cx="342680" cy="1835850"/>
            </a:xfrm>
          </p:grpSpPr>
          <p:cxnSp>
            <p:nvCxnSpPr>
              <p:cNvPr id="92" name="Straight Connector 91"/>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3" name="Straight Connector 92"/>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4" name="Straight Connector 93"/>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5" name="Straight Connector 94"/>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6" name="Straight Connector 95"/>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p:nvPr/>
            </p:nvCxnSpPr>
            <p:spPr>
              <a:xfrm flipH="1">
                <a:off x="4036259" y="1825001"/>
                <a:ext cx="2341" cy="104918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8" name="Straight Connector 97"/>
              <p:cNvCxnSpPr/>
              <p:nvPr/>
            </p:nvCxnSpPr>
            <p:spPr>
              <a:xfrm>
                <a:off x="4064000" y="1825001"/>
                <a:ext cx="0" cy="104918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7043512" y="3417992"/>
              <a:ext cx="671097" cy="2354253"/>
              <a:chOff x="3876384" y="1038336"/>
              <a:chExt cx="342680" cy="2354253"/>
            </a:xfrm>
          </p:grpSpPr>
          <p:cxnSp>
            <p:nvCxnSpPr>
              <p:cNvPr id="85" name="Straight Connector 84"/>
              <p:cNvCxnSpPr/>
              <p:nvPr/>
            </p:nvCxnSpPr>
            <p:spPr>
              <a:xfrm>
                <a:off x="3876384" y="1045361"/>
                <a:ext cx="34268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p:nvPr/>
            </p:nvCxnSpPr>
            <p:spPr>
              <a:xfrm>
                <a:off x="3876384" y="1825001"/>
                <a:ext cx="162216"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p:nvPr/>
            </p:nvCxnSpPr>
            <p:spPr>
              <a:xfrm flipH="1">
                <a:off x="3876384" y="1038336"/>
                <a:ext cx="1"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8" name="Straight Connector 87"/>
              <p:cNvCxnSpPr/>
              <p:nvPr/>
            </p:nvCxnSpPr>
            <p:spPr>
              <a:xfrm>
                <a:off x="4219064" y="1038336"/>
                <a:ext cx="0" cy="78666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9" name="Straight Connector 88"/>
              <p:cNvCxnSpPr/>
              <p:nvPr/>
            </p:nvCxnSpPr>
            <p:spPr>
              <a:xfrm>
                <a:off x="4064000" y="1825001"/>
                <a:ext cx="155064"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0" name="Straight Connector 89"/>
              <p:cNvCxnSpPr/>
              <p:nvPr/>
            </p:nvCxnSpPr>
            <p:spPr>
              <a:xfrm>
                <a:off x="4038600" y="1825001"/>
                <a:ext cx="0" cy="156591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91" name="Straight Connector 90"/>
              <p:cNvCxnSpPr/>
              <p:nvPr/>
            </p:nvCxnSpPr>
            <p:spPr>
              <a:xfrm>
                <a:off x="4064000" y="1825001"/>
                <a:ext cx="0" cy="1567588"/>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sp>
          <p:nvSpPr>
            <p:cNvPr id="32" name="TextBox 31"/>
            <p:cNvSpPr txBox="1"/>
            <p:nvPr/>
          </p:nvSpPr>
          <p:spPr>
            <a:xfrm>
              <a:off x="2788574" y="4160832"/>
              <a:ext cx="568152" cy="125432"/>
            </a:xfrm>
            <a:prstGeom prst="rect">
              <a:avLst/>
            </a:prstGeom>
            <a:noFill/>
          </p:spPr>
          <p:txBody>
            <a:bodyPr wrap="square" lIns="0" tIns="0" rIns="0" bIns="0" rtlCol="0">
              <a:spAutoFit/>
            </a:bodyPr>
            <a:lstStyle/>
            <a:p>
              <a:r>
                <a:rPr lang="en-US" sz="1600" dirty="0" smtClean="0">
                  <a:latin typeface="Times New Roman"/>
                  <a:cs typeface="Times New Roman"/>
                </a:rPr>
                <a:t>tank 1</a:t>
              </a:r>
              <a:endParaRPr lang="en-US" sz="1600" baseline="30000" dirty="0">
                <a:latin typeface="Times New Roman"/>
                <a:cs typeface="Times New Roman"/>
              </a:endParaRPr>
            </a:p>
          </p:txBody>
        </p:sp>
        <p:sp>
          <p:nvSpPr>
            <p:cNvPr id="33" name="TextBox 32"/>
            <p:cNvSpPr txBox="1"/>
            <p:nvPr/>
          </p:nvSpPr>
          <p:spPr>
            <a:xfrm>
              <a:off x="3520051" y="4362536"/>
              <a:ext cx="596882"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2</a:t>
              </a:r>
              <a:endParaRPr lang="en-US" sz="1600" baseline="30000" dirty="0">
                <a:latin typeface="Times New Roman"/>
                <a:cs typeface="Times New Roman"/>
              </a:endParaRPr>
            </a:p>
          </p:txBody>
        </p:sp>
        <p:sp>
          <p:nvSpPr>
            <p:cNvPr id="34" name="TextBox 33"/>
            <p:cNvSpPr txBox="1"/>
            <p:nvPr/>
          </p:nvSpPr>
          <p:spPr>
            <a:xfrm>
              <a:off x="4220913" y="4452131"/>
              <a:ext cx="656227"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3</a:t>
              </a:r>
              <a:endParaRPr lang="en-US" sz="1600" baseline="30000" dirty="0">
                <a:latin typeface="Times New Roman"/>
                <a:cs typeface="Times New Roman"/>
              </a:endParaRPr>
            </a:p>
          </p:txBody>
        </p:sp>
        <p:sp>
          <p:nvSpPr>
            <p:cNvPr id="35" name="TextBox 34"/>
            <p:cNvSpPr txBox="1"/>
            <p:nvPr/>
          </p:nvSpPr>
          <p:spPr>
            <a:xfrm>
              <a:off x="4967554" y="4366710"/>
              <a:ext cx="593773"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4</a:t>
              </a:r>
              <a:endParaRPr lang="en-US" sz="1600" baseline="30000" dirty="0">
                <a:latin typeface="Times New Roman"/>
                <a:cs typeface="Times New Roman"/>
              </a:endParaRPr>
            </a:p>
          </p:txBody>
        </p:sp>
        <p:sp>
          <p:nvSpPr>
            <p:cNvPr id="36" name="TextBox 35"/>
            <p:cNvSpPr txBox="1"/>
            <p:nvPr/>
          </p:nvSpPr>
          <p:spPr>
            <a:xfrm>
              <a:off x="5696352" y="4162656"/>
              <a:ext cx="701203"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5</a:t>
              </a:r>
              <a:endParaRPr lang="en-US" sz="1600" baseline="30000" dirty="0">
                <a:latin typeface="Times New Roman"/>
                <a:cs typeface="Times New Roman"/>
              </a:endParaRPr>
            </a:p>
          </p:txBody>
        </p:sp>
        <p:sp>
          <p:nvSpPr>
            <p:cNvPr id="37" name="TextBox 36"/>
            <p:cNvSpPr txBox="1"/>
            <p:nvPr/>
          </p:nvSpPr>
          <p:spPr>
            <a:xfrm>
              <a:off x="6411352" y="3806012"/>
              <a:ext cx="670389"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6</a:t>
              </a:r>
              <a:endParaRPr lang="en-US" sz="1600" baseline="30000" dirty="0">
                <a:latin typeface="Times New Roman"/>
                <a:cs typeface="Times New Roman"/>
              </a:endParaRPr>
            </a:p>
          </p:txBody>
        </p:sp>
        <p:sp>
          <p:nvSpPr>
            <p:cNvPr id="38" name="TextBox 37"/>
            <p:cNvSpPr txBox="1"/>
            <p:nvPr/>
          </p:nvSpPr>
          <p:spPr>
            <a:xfrm>
              <a:off x="7134868" y="3294698"/>
              <a:ext cx="707080" cy="125432"/>
            </a:xfrm>
            <a:prstGeom prst="rect">
              <a:avLst/>
            </a:prstGeom>
            <a:noFill/>
          </p:spPr>
          <p:txBody>
            <a:bodyPr wrap="square" lIns="0" tIns="0" rIns="0" bIns="0" rtlCol="0">
              <a:spAutoFit/>
            </a:bodyPr>
            <a:lstStyle/>
            <a:p>
              <a:r>
                <a:rPr lang="en-US" sz="1600" dirty="0">
                  <a:latin typeface="Times New Roman"/>
                  <a:cs typeface="Times New Roman"/>
                </a:rPr>
                <a:t>t</a:t>
              </a:r>
              <a:r>
                <a:rPr lang="en-US" sz="1600" dirty="0" smtClean="0">
                  <a:latin typeface="Times New Roman"/>
                  <a:cs typeface="Times New Roman"/>
                </a:rPr>
                <a:t>ank 7</a:t>
              </a:r>
              <a:endParaRPr lang="en-US" sz="1600" baseline="30000" dirty="0">
                <a:latin typeface="Times New Roman"/>
                <a:cs typeface="Times New Roman"/>
              </a:endParaRPr>
            </a:p>
          </p:txBody>
        </p:sp>
        <p:sp>
          <p:nvSpPr>
            <p:cNvPr id="39" name="TextBox 38"/>
            <p:cNvSpPr txBox="1"/>
            <p:nvPr/>
          </p:nvSpPr>
          <p:spPr>
            <a:xfrm>
              <a:off x="2836008"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1</a:t>
              </a:r>
              <a:endParaRPr lang="en-US" sz="1600" baseline="30000" dirty="0">
                <a:latin typeface="Times New Roman"/>
                <a:cs typeface="Times New Roman"/>
              </a:endParaRPr>
            </a:p>
          </p:txBody>
        </p:sp>
        <p:sp>
          <p:nvSpPr>
            <p:cNvPr id="40" name="TextBox 39"/>
            <p:cNvSpPr txBox="1"/>
            <p:nvPr/>
          </p:nvSpPr>
          <p:spPr>
            <a:xfrm>
              <a:off x="3530950"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2</a:t>
              </a:r>
              <a:endParaRPr lang="en-US" sz="1600" baseline="30000" dirty="0">
                <a:latin typeface="Times New Roman"/>
                <a:cs typeface="Times New Roman"/>
              </a:endParaRPr>
            </a:p>
          </p:txBody>
        </p:sp>
        <p:sp>
          <p:nvSpPr>
            <p:cNvPr id="41" name="TextBox 40"/>
            <p:cNvSpPr txBox="1"/>
            <p:nvPr/>
          </p:nvSpPr>
          <p:spPr>
            <a:xfrm>
              <a:off x="4233020"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3</a:t>
              </a:r>
              <a:endParaRPr lang="en-US" sz="1600" baseline="30000" dirty="0">
                <a:latin typeface="Times New Roman"/>
                <a:cs typeface="Times New Roman"/>
              </a:endParaRPr>
            </a:p>
          </p:txBody>
        </p:sp>
        <p:sp>
          <p:nvSpPr>
            <p:cNvPr id="42" name="TextBox 41"/>
            <p:cNvSpPr txBox="1"/>
            <p:nvPr/>
          </p:nvSpPr>
          <p:spPr>
            <a:xfrm>
              <a:off x="4979661"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4</a:t>
              </a:r>
              <a:endParaRPr lang="en-US" sz="1600" baseline="30000" dirty="0">
                <a:latin typeface="Times New Roman"/>
                <a:cs typeface="Times New Roman"/>
              </a:endParaRPr>
            </a:p>
          </p:txBody>
        </p:sp>
        <p:sp>
          <p:nvSpPr>
            <p:cNvPr id="43" name="TextBox 42"/>
            <p:cNvSpPr txBox="1"/>
            <p:nvPr/>
          </p:nvSpPr>
          <p:spPr>
            <a:xfrm>
              <a:off x="5708459"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5</a:t>
              </a:r>
              <a:endParaRPr lang="en-US" sz="1600" baseline="30000" dirty="0">
                <a:latin typeface="Times New Roman"/>
                <a:cs typeface="Times New Roman"/>
              </a:endParaRPr>
            </a:p>
          </p:txBody>
        </p:sp>
        <p:sp>
          <p:nvSpPr>
            <p:cNvPr id="44" name="TextBox 43"/>
            <p:cNvSpPr txBox="1"/>
            <p:nvPr/>
          </p:nvSpPr>
          <p:spPr>
            <a:xfrm>
              <a:off x="7146975"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7</a:t>
              </a:r>
              <a:endParaRPr lang="en-US" sz="1600" baseline="30000" dirty="0">
                <a:latin typeface="Times New Roman"/>
                <a:cs typeface="Times New Roman"/>
              </a:endParaRPr>
            </a:p>
          </p:txBody>
        </p:sp>
        <p:sp>
          <p:nvSpPr>
            <p:cNvPr id="45" name="TextBox 44"/>
            <p:cNvSpPr txBox="1"/>
            <p:nvPr/>
          </p:nvSpPr>
          <p:spPr>
            <a:xfrm>
              <a:off x="6476707" y="5786704"/>
              <a:ext cx="498885" cy="140835"/>
            </a:xfrm>
            <a:prstGeom prst="rect">
              <a:avLst/>
            </a:prstGeom>
            <a:noFill/>
          </p:spPr>
          <p:txBody>
            <a:bodyPr wrap="square" lIns="0" tIns="0" rIns="0" bIns="0" rtlCol="0">
              <a:spAutoFit/>
            </a:bodyPr>
            <a:lstStyle/>
            <a:p>
              <a:r>
                <a:rPr lang="en-US" sz="1600" dirty="0" smtClean="0">
                  <a:latin typeface="Times New Roman"/>
                  <a:cs typeface="Times New Roman"/>
                </a:rPr>
                <a:t>slot 6</a:t>
              </a:r>
              <a:endParaRPr lang="en-US" sz="1600" baseline="30000" dirty="0">
                <a:latin typeface="Times New Roman"/>
                <a:cs typeface="Times New Roman"/>
              </a:endParaRPr>
            </a:p>
          </p:txBody>
        </p:sp>
        <p:grpSp>
          <p:nvGrpSpPr>
            <p:cNvPr id="46" name="Group 45"/>
            <p:cNvGrpSpPr/>
            <p:nvPr/>
          </p:nvGrpSpPr>
          <p:grpSpPr>
            <a:xfrm>
              <a:off x="7748794" y="3428062"/>
              <a:ext cx="397237" cy="776595"/>
              <a:chOff x="4314638" y="2908537"/>
              <a:chExt cx="202840" cy="776595"/>
            </a:xfrm>
          </p:grpSpPr>
          <p:cxnSp>
            <p:nvCxnSpPr>
              <p:cNvPr id="80" name="Straight Connector 79"/>
              <p:cNvCxnSpPr/>
              <p:nvPr/>
            </p:nvCxnSpPr>
            <p:spPr>
              <a:xfrm>
                <a:off x="4399002" y="2908537"/>
                <a:ext cx="0" cy="301036"/>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81" name="Straight Connector 80"/>
              <p:cNvCxnSpPr/>
              <p:nvPr/>
            </p:nvCxnSpPr>
            <p:spPr>
              <a:xfrm>
                <a:off x="4345029" y="2908537"/>
                <a:ext cx="11267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2" name="TextBox 81"/>
              <p:cNvSpPr txBox="1"/>
              <p:nvPr/>
            </p:nvSpPr>
            <p:spPr>
              <a:xfrm>
                <a:off x="4314638" y="3209573"/>
                <a:ext cx="202840" cy="140835"/>
              </a:xfrm>
              <a:prstGeom prst="rect">
                <a:avLst/>
              </a:prstGeom>
              <a:noFill/>
            </p:spPr>
            <p:txBody>
              <a:bodyPr wrap="square" lIns="0" tIns="0" rIns="0" bIns="0" rtlCol="0">
                <a:spAutoFit/>
              </a:bodyPr>
              <a:lstStyle/>
              <a:p>
                <a:r>
                  <a:rPr lang="en-US" sz="1600" i="1" dirty="0" err="1" smtClean="0">
                    <a:latin typeface="Times New Roman"/>
                    <a:cs typeface="Times New Roman"/>
                  </a:rPr>
                  <a:t>p</a:t>
                </a:r>
                <a:r>
                  <a:rPr lang="en-US" sz="1600" i="1" baseline="30000" dirty="0" err="1" smtClean="0">
                    <a:latin typeface="Times New Roman"/>
                    <a:cs typeface="Times New Roman"/>
                  </a:rPr>
                  <a:t>max</a:t>
                </a:r>
                <a:endParaRPr lang="en-US" sz="1600" i="1" baseline="30000" dirty="0">
                  <a:latin typeface="Times New Roman"/>
                  <a:cs typeface="Times New Roman"/>
                </a:endParaRPr>
              </a:p>
            </p:txBody>
          </p:sp>
          <p:cxnSp>
            <p:nvCxnSpPr>
              <p:cNvPr id="83" name="Straight Connector 82"/>
              <p:cNvCxnSpPr/>
              <p:nvPr/>
            </p:nvCxnSpPr>
            <p:spPr>
              <a:xfrm>
                <a:off x="4345029" y="3685132"/>
                <a:ext cx="112671"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84" name="Straight Connector 83"/>
              <p:cNvCxnSpPr/>
              <p:nvPr/>
            </p:nvCxnSpPr>
            <p:spPr>
              <a:xfrm>
                <a:off x="4403804" y="3348458"/>
                <a:ext cx="0" cy="336674"/>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grpSp>
        <p:cxnSp>
          <p:nvCxnSpPr>
            <p:cNvPr id="47" name="Straight Connector 46"/>
            <p:cNvCxnSpPr/>
            <p:nvPr/>
          </p:nvCxnSpPr>
          <p:spPr>
            <a:xfrm>
              <a:off x="2502020" y="4286566"/>
              <a:ext cx="0" cy="301036"/>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48" name="Straight Connector 47"/>
            <p:cNvCxnSpPr/>
            <p:nvPr/>
          </p:nvCxnSpPr>
          <p:spPr>
            <a:xfrm>
              <a:off x="2396321" y="4286566"/>
              <a:ext cx="22065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9" name="TextBox 48"/>
            <p:cNvSpPr txBox="1"/>
            <p:nvPr/>
          </p:nvSpPr>
          <p:spPr>
            <a:xfrm>
              <a:off x="2313004" y="4584428"/>
              <a:ext cx="397237" cy="140835"/>
            </a:xfrm>
            <a:prstGeom prst="rect">
              <a:avLst/>
            </a:prstGeom>
            <a:noFill/>
          </p:spPr>
          <p:txBody>
            <a:bodyPr wrap="square" lIns="0" tIns="0" rIns="0" bIns="0" rtlCol="0">
              <a:spAutoFit/>
            </a:bodyPr>
            <a:lstStyle/>
            <a:p>
              <a:r>
                <a:rPr lang="en-US" sz="1600" i="1" dirty="0" err="1" smtClean="0">
                  <a:latin typeface="Times New Roman"/>
                  <a:cs typeface="Times New Roman"/>
                </a:rPr>
                <a:t>p</a:t>
              </a:r>
              <a:r>
                <a:rPr lang="en-US" sz="1600" i="1" baseline="30000" dirty="0" err="1" smtClean="0">
                  <a:latin typeface="Times New Roman"/>
                  <a:cs typeface="Times New Roman"/>
                </a:rPr>
                <a:t>max</a:t>
              </a:r>
              <a:endParaRPr lang="en-US" sz="1600" i="1" baseline="30000" dirty="0">
                <a:latin typeface="Times New Roman"/>
                <a:cs typeface="Times New Roman"/>
              </a:endParaRPr>
            </a:p>
          </p:txBody>
        </p:sp>
        <p:cxnSp>
          <p:nvCxnSpPr>
            <p:cNvPr id="50" name="Straight Connector 49"/>
            <p:cNvCxnSpPr/>
            <p:nvPr/>
          </p:nvCxnSpPr>
          <p:spPr>
            <a:xfrm>
              <a:off x="2396321" y="5063161"/>
              <a:ext cx="22065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2511424" y="4726488"/>
              <a:ext cx="0" cy="336674"/>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p:nvPr/>
          </p:nvCxnSpPr>
          <p:spPr>
            <a:xfrm>
              <a:off x="6324582" y="4389163"/>
              <a:ext cx="1704381" cy="0"/>
            </a:xfrm>
            <a:prstGeom prst="line">
              <a:avLst/>
            </a:prstGeom>
            <a:ln w="12700">
              <a:solidFill>
                <a:schemeClr val="accent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a:off x="7624658" y="4204657"/>
              <a:ext cx="0" cy="680493"/>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7633753" y="5063160"/>
              <a:ext cx="6382" cy="709084"/>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7550085" y="4892424"/>
              <a:ext cx="367884"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smtClean="0">
                  <a:latin typeface="Times New Roman"/>
                  <a:cs typeface="Times New Roman"/>
                </a:rPr>
                <a:t>7</a:t>
              </a:r>
              <a:r>
                <a:rPr lang="en-US" sz="1600" baseline="30000" dirty="0" smtClean="0">
                  <a:latin typeface="Times New Roman"/>
                  <a:cs typeface="Times New Roman"/>
                </a:rPr>
                <a:t>α</a:t>
              </a:r>
              <a:endParaRPr lang="en-US" sz="1600" i="1" baseline="30000" dirty="0">
                <a:latin typeface="Times New Roman"/>
                <a:cs typeface="Times New Roman"/>
              </a:endParaRPr>
            </a:p>
          </p:txBody>
        </p:sp>
        <p:cxnSp>
          <p:nvCxnSpPr>
            <p:cNvPr id="56" name="Straight Connector 55"/>
            <p:cNvCxnSpPr/>
            <p:nvPr/>
          </p:nvCxnSpPr>
          <p:spPr>
            <a:xfrm>
              <a:off x="6897454" y="4707538"/>
              <a:ext cx="0" cy="439620"/>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57" name="Straight Connector 56"/>
            <p:cNvCxnSpPr/>
            <p:nvPr/>
          </p:nvCxnSpPr>
          <p:spPr>
            <a:xfrm>
              <a:off x="6903836" y="5310600"/>
              <a:ext cx="0" cy="455764"/>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6806800" y="5156213"/>
              <a:ext cx="274941"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smtClean="0">
                  <a:latin typeface="Times New Roman"/>
                  <a:cs typeface="Times New Roman"/>
                </a:rPr>
                <a:t>6</a:t>
              </a:r>
              <a:r>
                <a:rPr lang="en-US" sz="1600" baseline="30000" dirty="0" smtClean="0">
                  <a:latin typeface="Times New Roman"/>
                  <a:cs typeface="Times New Roman"/>
                </a:rPr>
                <a:t>α</a:t>
              </a:r>
              <a:endParaRPr lang="en-US" sz="1600" i="1" baseline="30000" dirty="0">
                <a:latin typeface="Times New Roman"/>
                <a:cs typeface="Times New Roman"/>
              </a:endParaRPr>
            </a:p>
          </p:txBody>
        </p:sp>
        <p:cxnSp>
          <p:nvCxnSpPr>
            <p:cNvPr id="59" name="Straight Connector 58"/>
            <p:cNvCxnSpPr/>
            <p:nvPr/>
          </p:nvCxnSpPr>
          <p:spPr>
            <a:xfrm>
              <a:off x="6195237" y="5071751"/>
              <a:ext cx="0" cy="283309"/>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60" name="Straight Connector 59"/>
            <p:cNvCxnSpPr/>
            <p:nvPr/>
          </p:nvCxnSpPr>
          <p:spPr>
            <a:xfrm>
              <a:off x="6195237" y="5485225"/>
              <a:ext cx="0" cy="278846"/>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61" name="TextBox 60"/>
            <p:cNvSpPr txBox="1"/>
            <p:nvPr/>
          </p:nvSpPr>
          <p:spPr>
            <a:xfrm>
              <a:off x="6097728" y="5339888"/>
              <a:ext cx="299826"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smtClean="0">
                  <a:latin typeface="Times New Roman"/>
                  <a:cs typeface="Times New Roman"/>
                </a:rPr>
                <a:t>5</a:t>
              </a:r>
              <a:r>
                <a:rPr lang="en-US" sz="1600" baseline="30000" dirty="0" smtClean="0">
                  <a:latin typeface="Times New Roman"/>
                  <a:cs typeface="Times New Roman"/>
                </a:rPr>
                <a:t>α</a:t>
              </a:r>
              <a:endParaRPr lang="en-US" sz="1600" i="1" baseline="30000" dirty="0">
                <a:latin typeface="Times New Roman"/>
                <a:cs typeface="Times New Roman"/>
              </a:endParaRPr>
            </a:p>
          </p:txBody>
        </p:sp>
        <p:cxnSp>
          <p:nvCxnSpPr>
            <p:cNvPr id="62" name="Straight Connector 61"/>
            <p:cNvCxnSpPr/>
            <p:nvPr/>
          </p:nvCxnSpPr>
          <p:spPr>
            <a:xfrm>
              <a:off x="5444143" y="5269588"/>
              <a:ext cx="0" cy="193412"/>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63" name="Straight Connector 62"/>
            <p:cNvCxnSpPr/>
            <p:nvPr/>
          </p:nvCxnSpPr>
          <p:spPr>
            <a:xfrm>
              <a:off x="5444143" y="5605874"/>
              <a:ext cx="1904" cy="164700"/>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4715384" y="5355060"/>
              <a:ext cx="0" cy="130165"/>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4721701" y="5639537"/>
              <a:ext cx="0" cy="122455"/>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66" name="TextBox 65"/>
            <p:cNvSpPr txBox="1"/>
            <p:nvPr/>
          </p:nvSpPr>
          <p:spPr>
            <a:xfrm>
              <a:off x="5359485" y="5459824"/>
              <a:ext cx="353882"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a:latin typeface="Times New Roman"/>
                  <a:cs typeface="Times New Roman"/>
                </a:rPr>
                <a:t>4</a:t>
              </a:r>
              <a:r>
                <a:rPr lang="en-US" sz="1600" baseline="30000" dirty="0" smtClean="0">
                  <a:latin typeface="Times New Roman"/>
                  <a:cs typeface="Times New Roman"/>
                </a:rPr>
                <a:t>α</a:t>
              </a:r>
              <a:endParaRPr lang="en-US" sz="1600" i="1" baseline="30000" dirty="0">
                <a:latin typeface="Times New Roman"/>
                <a:cs typeface="Times New Roman"/>
              </a:endParaRPr>
            </a:p>
          </p:txBody>
        </p:sp>
        <p:sp>
          <p:nvSpPr>
            <p:cNvPr id="67" name="TextBox 66"/>
            <p:cNvSpPr txBox="1"/>
            <p:nvPr/>
          </p:nvSpPr>
          <p:spPr>
            <a:xfrm>
              <a:off x="4641726" y="5484511"/>
              <a:ext cx="311434"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smtClean="0">
                  <a:latin typeface="Times New Roman"/>
                  <a:cs typeface="Times New Roman"/>
                </a:rPr>
                <a:t>3</a:t>
              </a:r>
              <a:r>
                <a:rPr lang="en-US" sz="1600" baseline="30000" dirty="0" smtClean="0">
                  <a:latin typeface="Times New Roman"/>
                  <a:cs typeface="Times New Roman"/>
                </a:rPr>
                <a:t>α</a:t>
              </a:r>
              <a:endParaRPr lang="en-US" sz="1600" i="1" baseline="30000" dirty="0">
                <a:latin typeface="Times New Roman"/>
                <a:cs typeface="Times New Roman"/>
              </a:endParaRPr>
            </a:p>
          </p:txBody>
        </p:sp>
        <p:cxnSp>
          <p:nvCxnSpPr>
            <p:cNvPr id="68" name="Straight Connector 67"/>
            <p:cNvCxnSpPr/>
            <p:nvPr/>
          </p:nvCxnSpPr>
          <p:spPr>
            <a:xfrm>
              <a:off x="3980421" y="5265935"/>
              <a:ext cx="0" cy="193412"/>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69" name="Straight Connector 68"/>
            <p:cNvCxnSpPr/>
            <p:nvPr/>
          </p:nvCxnSpPr>
          <p:spPr>
            <a:xfrm>
              <a:off x="3980421" y="5602221"/>
              <a:ext cx="1904" cy="164700"/>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70" name="TextBox 69"/>
            <p:cNvSpPr txBox="1"/>
            <p:nvPr/>
          </p:nvSpPr>
          <p:spPr>
            <a:xfrm>
              <a:off x="3895763" y="5456171"/>
              <a:ext cx="373211"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smtClean="0">
                  <a:latin typeface="Times New Roman"/>
                  <a:cs typeface="Times New Roman"/>
                </a:rPr>
                <a:t>2</a:t>
              </a:r>
              <a:r>
                <a:rPr lang="en-US" sz="1600" baseline="30000" dirty="0" smtClean="0">
                  <a:latin typeface="Times New Roman"/>
                  <a:cs typeface="Times New Roman"/>
                </a:rPr>
                <a:t>α</a:t>
              </a:r>
              <a:endParaRPr lang="en-US" sz="1600" i="1" baseline="30000" dirty="0">
                <a:latin typeface="Times New Roman"/>
                <a:cs typeface="Times New Roman"/>
              </a:endParaRPr>
            </a:p>
          </p:txBody>
        </p:sp>
        <p:cxnSp>
          <p:nvCxnSpPr>
            <p:cNvPr id="71" name="Straight Connector 70"/>
            <p:cNvCxnSpPr/>
            <p:nvPr/>
          </p:nvCxnSpPr>
          <p:spPr>
            <a:xfrm>
              <a:off x="3274737" y="5071751"/>
              <a:ext cx="0" cy="283309"/>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3274737" y="5485225"/>
              <a:ext cx="0" cy="278846"/>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3177228" y="5343064"/>
              <a:ext cx="331539" cy="125432"/>
            </a:xfrm>
            <a:prstGeom prst="rect">
              <a:avLst/>
            </a:prstGeom>
            <a:noFill/>
          </p:spPr>
          <p:txBody>
            <a:bodyPr wrap="square" lIns="0" tIns="0" rIns="0" bIns="0" rtlCol="0">
              <a:spAutoFit/>
            </a:bodyPr>
            <a:lstStyle/>
            <a:p>
              <a:r>
                <a:rPr lang="en-US" sz="1600" i="1" dirty="0" smtClean="0">
                  <a:latin typeface="Times New Roman"/>
                  <a:cs typeface="Times New Roman"/>
                </a:rPr>
                <a:t>d</a:t>
              </a:r>
              <a:r>
                <a:rPr lang="en-US" sz="1600" baseline="-25000" dirty="0">
                  <a:latin typeface="Times New Roman"/>
                  <a:cs typeface="Times New Roman"/>
                </a:rPr>
                <a:t>1</a:t>
              </a:r>
              <a:r>
                <a:rPr lang="en-US" sz="1600" baseline="30000" dirty="0" smtClean="0">
                  <a:latin typeface="Times New Roman"/>
                  <a:cs typeface="Times New Roman"/>
                </a:rPr>
                <a:t>α</a:t>
              </a:r>
              <a:endParaRPr lang="en-US" sz="1600" i="1" baseline="30000" dirty="0">
                <a:latin typeface="Times New Roman"/>
                <a:cs typeface="Times New Roman"/>
              </a:endParaRPr>
            </a:p>
          </p:txBody>
        </p:sp>
        <p:sp>
          <p:nvSpPr>
            <p:cNvPr id="74" name="TextBox 73"/>
            <p:cNvSpPr txBox="1"/>
            <p:nvPr/>
          </p:nvSpPr>
          <p:spPr>
            <a:xfrm>
              <a:off x="1905158" y="5386534"/>
              <a:ext cx="1223506" cy="376296"/>
            </a:xfrm>
            <a:prstGeom prst="rect">
              <a:avLst/>
            </a:prstGeom>
            <a:noFill/>
          </p:spPr>
          <p:txBody>
            <a:bodyPr wrap="square" lIns="0" tIns="0" rIns="0" bIns="0" rtlCol="0">
              <a:spAutoFit/>
            </a:bodyPr>
            <a:lstStyle/>
            <a:p>
              <a:r>
                <a:rPr lang="en-US" sz="1600" i="1" dirty="0" smtClean="0">
                  <a:latin typeface="Times New Roman"/>
                  <a:cs typeface="Times New Roman"/>
                </a:rPr>
                <a:t>E/</a:t>
              </a:r>
              <a:r>
                <a:rPr lang="en-US" sz="1600" i="1" dirty="0" err="1" smtClean="0">
                  <a:latin typeface="Times New Roman"/>
                  <a:cs typeface="Times New Roman"/>
                </a:rPr>
                <a:t>τ</a:t>
              </a:r>
              <a:r>
                <a:rPr lang="en-US" sz="1600" dirty="0" smtClean="0">
                  <a:latin typeface="Times New Roman"/>
                  <a:cs typeface="Times New Roman"/>
                </a:rPr>
                <a:t> volume high-pressure  water</a:t>
              </a:r>
              <a:endParaRPr lang="en-US" sz="1600" baseline="30000" dirty="0">
                <a:latin typeface="Times New Roman"/>
                <a:cs typeface="Times New Roman"/>
              </a:endParaRPr>
            </a:p>
          </p:txBody>
        </p:sp>
        <p:sp>
          <p:nvSpPr>
            <p:cNvPr id="75" name="Right Arrow 74"/>
            <p:cNvSpPr/>
            <p:nvPr/>
          </p:nvSpPr>
          <p:spPr>
            <a:xfrm>
              <a:off x="1905158" y="5747944"/>
              <a:ext cx="736687" cy="77008"/>
            </a:xfrm>
            <a:prstGeom prst="rightArrow">
              <a:avLst/>
            </a:prstGeom>
            <a:solidFill>
              <a:schemeClr val="tx2">
                <a:lumMod val="60000"/>
                <a:lumOff val="4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4400"/>
            </a:p>
          </p:txBody>
        </p:sp>
        <p:cxnSp>
          <p:nvCxnSpPr>
            <p:cNvPr id="76" name="Straight Connector 75"/>
            <p:cNvCxnSpPr/>
            <p:nvPr/>
          </p:nvCxnSpPr>
          <p:spPr>
            <a:xfrm>
              <a:off x="7914010" y="4389883"/>
              <a:ext cx="0" cy="586584"/>
            </a:xfrm>
            <a:prstGeom prst="line">
              <a:avLst/>
            </a:prstGeom>
            <a:ln w="9525">
              <a:solidFill>
                <a:schemeClr val="tx1"/>
              </a:solidFill>
              <a:headEnd type="triangle" w="sm" len="sm"/>
            </a:ln>
            <a:effectLst/>
          </p:spPr>
          <p:style>
            <a:lnRef idx="2">
              <a:schemeClr val="accent1"/>
            </a:lnRef>
            <a:fillRef idx="0">
              <a:schemeClr val="accent1"/>
            </a:fillRef>
            <a:effectRef idx="1">
              <a:schemeClr val="accent1"/>
            </a:effectRef>
            <a:fontRef idx="minor">
              <a:schemeClr val="tx1"/>
            </a:fontRef>
          </p:style>
        </p:cxnSp>
        <p:sp>
          <p:nvSpPr>
            <p:cNvPr id="77" name="TextBox 76"/>
            <p:cNvSpPr txBox="1"/>
            <p:nvPr/>
          </p:nvSpPr>
          <p:spPr>
            <a:xfrm>
              <a:off x="7864620" y="4970574"/>
              <a:ext cx="142460" cy="140835"/>
            </a:xfrm>
            <a:prstGeom prst="rect">
              <a:avLst/>
            </a:prstGeom>
            <a:noFill/>
          </p:spPr>
          <p:txBody>
            <a:bodyPr wrap="square" lIns="0" tIns="0" rIns="0" bIns="0" rtlCol="0">
              <a:spAutoFit/>
            </a:bodyPr>
            <a:lstStyle/>
            <a:p>
              <a:r>
                <a:rPr lang="en-US" sz="1600" i="1" dirty="0" smtClean="0">
                  <a:latin typeface="Times New Roman"/>
                  <a:cs typeface="Times New Roman"/>
                </a:rPr>
                <a:t>u</a:t>
              </a:r>
              <a:endParaRPr lang="en-US" sz="1600" i="1" baseline="30000" dirty="0">
                <a:latin typeface="Times New Roman"/>
                <a:cs typeface="Times New Roman"/>
              </a:endParaRPr>
            </a:p>
          </p:txBody>
        </p:sp>
        <p:cxnSp>
          <p:nvCxnSpPr>
            <p:cNvPr id="78" name="Straight Connector 77"/>
            <p:cNvCxnSpPr/>
            <p:nvPr/>
          </p:nvCxnSpPr>
          <p:spPr>
            <a:xfrm>
              <a:off x="7808311" y="5772963"/>
              <a:ext cx="220652" cy="0"/>
            </a:xfrm>
            <a:prstGeom prst="line">
              <a:avLst/>
            </a:prstGeom>
            <a:ln w="9525">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79" name="Straight Connector 78"/>
            <p:cNvCxnSpPr/>
            <p:nvPr/>
          </p:nvCxnSpPr>
          <p:spPr>
            <a:xfrm>
              <a:off x="7924958" y="5162373"/>
              <a:ext cx="0" cy="628937"/>
            </a:xfrm>
            <a:prstGeom prst="line">
              <a:avLst/>
            </a:prstGeom>
            <a:ln w="9525">
              <a:solidFill>
                <a:schemeClr val="tx1"/>
              </a:solidFill>
              <a:tailEnd type="triangle" w="sm" len="sm"/>
            </a:ln>
            <a:effectLst/>
          </p:spPr>
          <p:style>
            <a:lnRef idx="2">
              <a:schemeClr val="accent1"/>
            </a:lnRef>
            <a:fillRef idx="0">
              <a:schemeClr val="accent1"/>
            </a:fillRef>
            <a:effectRef idx="1">
              <a:schemeClr val="accent1"/>
            </a:effectRef>
            <a:fontRef idx="minor">
              <a:schemeClr val="tx1"/>
            </a:fontRef>
          </p:style>
        </p:cxnSp>
      </p:grpSp>
      <p:sp>
        <p:nvSpPr>
          <p:cNvPr id="144" name="TextBox 143"/>
          <p:cNvSpPr txBox="1"/>
          <p:nvPr/>
        </p:nvSpPr>
        <p:spPr>
          <a:xfrm>
            <a:off x="2286000" y="1857498"/>
            <a:ext cx="3048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针对每个时隙创建一个水箱</a:t>
            </a:r>
            <a:endParaRPr lang="en-US" altLang="zh-CN" dirty="0" smtClean="0">
              <a:latin typeface="+mj-ea"/>
              <a:ea typeface="+mj-ea"/>
              <a:cs typeface="Hiragino Sans GB W3"/>
            </a:endParaRPr>
          </a:p>
        </p:txBody>
      </p:sp>
      <p:sp>
        <p:nvSpPr>
          <p:cNvPr id="145" name="TextBox 144"/>
          <p:cNvSpPr txBox="1"/>
          <p:nvPr/>
        </p:nvSpPr>
        <p:spPr>
          <a:xfrm>
            <a:off x="3299280" y="2325710"/>
            <a:ext cx="11430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所有水箱规格一致</a:t>
            </a:r>
            <a:endParaRPr lang="en-US" altLang="zh-CN" dirty="0" smtClean="0">
              <a:latin typeface="+mj-ea"/>
              <a:ea typeface="+mj-ea"/>
              <a:cs typeface="Hiragino Sans GB W3"/>
            </a:endParaRPr>
          </a:p>
        </p:txBody>
      </p:sp>
      <p:sp>
        <p:nvSpPr>
          <p:cNvPr id="147" name="TextBox 146"/>
          <p:cNvSpPr txBox="1"/>
          <p:nvPr/>
        </p:nvSpPr>
        <p:spPr>
          <a:xfrm>
            <a:off x="228600" y="3468225"/>
            <a:ext cx="12954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内高为</a:t>
            </a:r>
            <a:r>
              <a:rPr lang="en-US" i="1" dirty="0" err="1" smtClean="0">
                <a:latin typeface="Times New Roman"/>
                <a:cs typeface="Times New Roman"/>
              </a:rPr>
              <a:t>p</a:t>
            </a:r>
            <a:r>
              <a:rPr lang="en-US" i="1" baseline="30000" dirty="0" err="1" smtClean="0">
                <a:latin typeface="Times New Roman"/>
                <a:cs typeface="Times New Roman"/>
              </a:rPr>
              <a:t>max</a:t>
            </a:r>
            <a:endParaRPr lang="en-US" altLang="zh-CN" dirty="0" smtClean="0">
              <a:latin typeface="+mj-ea"/>
              <a:ea typeface="+mj-ea"/>
              <a:cs typeface="Hiragino Sans GB W3"/>
            </a:endParaRPr>
          </a:p>
          <a:p>
            <a:pPr algn="ctr"/>
            <a:r>
              <a:rPr lang="zh-CN" altLang="en-US" dirty="0" smtClean="0">
                <a:latin typeface="+mj-ea"/>
                <a:ea typeface="+mj-ea"/>
                <a:cs typeface="Hiragino Sans GB W3"/>
              </a:rPr>
              <a:t>底面积为</a:t>
            </a:r>
            <a:r>
              <a:rPr lang="zh-CN" altLang="zh-CN" dirty="0">
                <a:latin typeface="+mj-ea"/>
                <a:ea typeface="+mj-ea"/>
                <a:cs typeface="Hiragino Sans GB W3"/>
              </a:rPr>
              <a:t>1</a:t>
            </a:r>
            <a:endParaRPr lang="en-US" altLang="zh-CN" dirty="0" smtClean="0">
              <a:latin typeface="+mj-ea"/>
              <a:ea typeface="+mj-ea"/>
              <a:cs typeface="Hiragino Sans GB W3"/>
            </a:endParaRPr>
          </a:p>
        </p:txBody>
      </p:sp>
      <p:sp>
        <p:nvSpPr>
          <p:cNvPr id="148" name="TextBox 147"/>
          <p:cNvSpPr txBox="1"/>
          <p:nvPr/>
        </p:nvSpPr>
        <p:spPr>
          <a:xfrm>
            <a:off x="2362200" y="6234918"/>
            <a:ext cx="420624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水箱间由细长管道连通</a:t>
            </a:r>
            <a:r>
              <a:rPr lang="zh-CN" altLang="zh-CN" dirty="0" smtClean="0">
                <a:latin typeface="+mj-ea"/>
                <a:ea typeface="+mj-ea"/>
                <a:cs typeface="Hiragino Sans GB W3"/>
              </a:rPr>
              <a:t>，</a:t>
            </a:r>
            <a:r>
              <a:rPr lang="zh-CN" altLang="en-US" dirty="0" smtClean="0">
                <a:latin typeface="+mj-ea"/>
                <a:ea typeface="+mj-ea"/>
                <a:cs typeface="Hiragino Sans GB W3"/>
              </a:rPr>
              <a:t>水可自由流通</a:t>
            </a:r>
            <a:endParaRPr lang="en-US" altLang="zh-CN" dirty="0" smtClean="0">
              <a:latin typeface="+mj-ea"/>
              <a:ea typeface="+mj-ea"/>
              <a:cs typeface="Hiragino Sans GB W3"/>
            </a:endParaRPr>
          </a:p>
        </p:txBody>
      </p:sp>
      <p:sp>
        <p:nvSpPr>
          <p:cNvPr id="149" name="TextBox 148"/>
          <p:cNvSpPr txBox="1"/>
          <p:nvPr/>
        </p:nvSpPr>
        <p:spPr>
          <a:xfrm>
            <a:off x="4953000" y="5122430"/>
            <a:ext cx="198120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水箱低置于地面以上</a:t>
            </a:r>
            <a:r>
              <a:rPr lang="en-US" i="1" dirty="0" smtClean="0">
                <a:latin typeface="Times New Roman"/>
                <a:cs typeface="Times New Roman"/>
              </a:rPr>
              <a:t>d</a:t>
            </a:r>
            <a:r>
              <a:rPr lang="en-US" altLang="zh-CN" i="1" baseline="-25000" dirty="0" smtClean="0">
                <a:latin typeface="Times New Roman"/>
                <a:cs typeface="Times New Roman"/>
              </a:rPr>
              <a:t>i</a:t>
            </a:r>
            <a:r>
              <a:rPr lang="en-US" baseline="30000" dirty="0" smtClean="0">
                <a:latin typeface="Times New Roman"/>
                <a:cs typeface="Times New Roman"/>
              </a:rPr>
              <a:t>α</a:t>
            </a:r>
            <a:r>
              <a:rPr lang="zh-CN" altLang="en-US" dirty="0" smtClean="0">
                <a:latin typeface="+mj-ea"/>
                <a:ea typeface="+mj-ea"/>
                <a:cs typeface="Hiragino Sans GB W3"/>
              </a:rPr>
              <a:t>处</a:t>
            </a:r>
            <a:endParaRPr lang="en-US" altLang="zh-CN" dirty="0" smtClean="0">
              <a:latin typeface="+mj-ea"/>
              <a:ea typeface="+mj-ea"/>
              <a:cs typeface="Hiragino Sans GB W3"/>
            </a:endParaRPr>
          </a:p>
        </p:txBody>
      </p:sp>
      <p:sp>
        <p:nvSpPr>
          <p:cNvPr id="150" name="TextBox 149"/>
          <p:cNvSpPr txBox="1"/>
          <p:nvPr/>
        </p:nvSpPr>
        <p:spPr>
          <a:xfrm>
            <a:off x="609600" y="4961100"/>
            <a:ext cx="1676400" cy="923330"/>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将总量</a:t>
            </a:r>
            <a:r>
              <a:rPr lang="en-US" i="1" dirty="0">
                <a:latin typeface="Times New Roman"/>
                <a:cs typeface="Times New Roman"/>
              </a:rPr>
              <a:t>E/</a:t>
            </a:r>
            <a:r>
              <a:rPr lang="en-US" i="1" dirty="0" err="1">
                <a:latin typeface="Times New Roman"/>
                <a:cs typeface="Times New Roman"/>
              </a:rPr>
              <a:t>τ</a:t>
            </a:r>
            <a:r>
              <a:rPr lang="zh-CN" altLang="en-US" dirty="0" smtClean="0">
                <a:latin typeface="+mj-ea"/>
                <a:ea typeface="+mj-ea"/>
                <a:cs typeface="Hiragino Sans GB W3"/>
              </a:rPr>
              <a:t>的高压水注入该水箱系统</a:t>
            </a:r>
            <a:endParaRPr lang="en-US" altLang="zh-CN" dirty="0" smtClean="0">
              <a:latin typeface="+mj-ea"/>
              <a:ea typeface="+mj-ea"/>
              <a:cs typeface="Hiragino Sans GB W3"/>
            </a:endParaRPr>
          </a:p>
        </p:txBody>
      </p:sp>
      <p:sp>
        <p:nvSpPr>
          <p:cNvPr id="151" name="TextBox 150"/>
          <p:cNvSpPr txBox="1"/>
          <p:nvPr/>
        </p:nvSpPr>
        <p:spPr>
          <a:xfrm>
            <a:off x="7394580" y="3228770"/>
            <a:ext cx="1676400" cy="1200329"/>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自由水面稳定以后，水箱内水量是对应时隙的发送功率</a:t>
            </a:r>
            <a:endParaRPr lang="en-US" altLang="zh-CN" dirty="0" smtClean="0">
              <a:latin typeface="+mj-ea"/>
              <a:ea typeface="+mj-ea"/>
              <a:cs typeface="Hiragino Sans GB W3"/>
            </a:endParaRPr>
          </a:p>
        </p:txBody>
      </p:sp>
      <p:sp>
        <p:nvSpPr>
          <p:cNvPr id="152" name="圆角矩形 53"/>
          <p:cNvSpPr/>
          <p:nvPr/>
        </p:nvSpPr>
        <p:spPr>
          <a:xfrm>
            <a:off x="381000" y="5295900"/>
            <a:ext cx="83820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rgbClr val="FFFF00"/>
                </a:solidFill>
                <a:latin typeface="+mj-ea"/>
                <a:cs typeface="Hiragino Sans GB W3"/>
              </a:rPr>
              <a:t>定理</a:t>
            </a:r>
            <a:r>
              <a:rPr lang="zh-CN" altLang="en-US" sz="2800" dirty="0" smtClean="0">
                <a:solidFill>
                  <a:srgbClr val="FFFFFF"/>
                </a:solidFill>
                <a:latin typeface="+mj-ea"/>
                <a:cs typeface="Hiragino Sans GB W3"/>
              </a:rPr>
              <a:t>：稳定后，各</a:t>
            </a:r>
            <a:r>
              <a:rPr lang="zh-CN" altLang="en-US" sz="2800" dirty="0" smtClean="0">
                <a:latin typeface="+mj-ea"/>
                <a:cs typeface="Hiragino Sans GB W3"/>
              </a:rPr>
              <a:t>水箱存储水量对应的功率最优</a:t>
            </a:r>
            <a:endParaRPr lang="en-US" altLang="zh-CN" sz="2800" dirty="0" smtClean="0">
              <a:latin typeface="+mj-ea"/>
              <a:cs typeface="Hiragino Sans GB W3"/>
            </a:endParaRPr>
          </a:p>
        </p:txBody>
      </p:sp>
    </p:spTree>
    <p:extLst>
      <p:ext uri="{BB962C8B-B14F-4D97-AF65-F5344CB8AC3E}">
        <p14:creationId xmlns:p14="http://schemas.microsoft.com/office/powerpoint/2010/main" val="357866472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fade">
                                      <p:cBhvr>
                                        <p:cTn id="7" dur="500"/>
                                        <p:tgtEl>
                                          <p:spTgt spid="14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5"/>
                                        </p:tgtEl>
                                        <p:attrNameLst>
                                          <p:attrName>style.visibility</p:attrName>
                                        </p:attrNameLst>
                                      </p:cBhvr>
                                      <p:to>
                                        <p:strVal val="visible"/>
                                      </p:to>
                                    </p:set>
                                    <p:animEffect transition="in" filter="fade">
                                      <p:cBhvr>
                                        <p:cTn id="12" dur="500"/>
                                        <p:tgtEl>
                                          <p:spTgt spid="14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47"/>
                                        </p:tgtEl>
                                        <p:attrNameLst>
                                          <p:attrName>style.visibility</p:attrName>
                                        </p:attrNameLst>
                                      </p:cBhvr>
                                      <p:to>
                                        <p:strVal val="visible"/>
                                      </p:to>
                                    </p:set>
                                    <p:animEffect transition="in" filter="fade">
                                      <p:cBhvr>
                                        <p:cTn id="17" dur="500"/>
                                        <p:tgtEl>
                                          <p:spTgt spid="14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49"/>
                                        </p:tgtEl>
                                        <p:attrNameLst>
                                          <p:attrName>style.visibility</p:attrName>
                                        </p:attrNameLst>
                                      </p:cBhvr>
                                      <p:to>
                                        <p:strVal val="visible"/>
                                      </p:to>
                                    </p:set>
                                    <p:animEffect transition="in" filter="fade">
                                      <p:cBhvr>
                                        <p:cTn id="22" dur="500"/>
                                        <p:tgtEl>
                                          <p:spTgt spid="14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fade">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50"/>
                                        </p:tgtEl>
                                        <p:attrNameLst>
                                          <p:attrName>style.visibility</p:attrName>
                                        </p:attrNameLst>
                                      </p:cBhvr>
                                      <p:to>
                                        <p:strVal val="visible"/>
                                      </p:to>
                                    </p:set>
                                    <p:animEffect transition="in" filter="fade">
                                      <p:cBhvr>
                                        <p:cTn id="32" dur="500"/>
                                        <p:tgtEl>
                                          <p:spTgt spid="15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1"/>
                                        </p:tgtEl>
                                        <p:attrNameLst>
                                          <p:attrName>style.visibility</p:attrName>
                                        </p:attrNameLst>
                                      </p:cBhvr>
                                      <p:to>
                                        <p:strVal val="visible"/>
                                      </p:to>
                                    </p:set>
                                    <p:animEffect transition="in" filter="fade">
                                      <p:cBhvr>
                                        <p:cTn id="37" dur="500"/>
                                        <p:tgtEl>
                                          <p:spTgt spid="15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44"/>
                                        </p:tgtEl>
                                      </p:cBhvr>
                                    </p:animEffect>
                                    <p:set>
                                      <p:cBhvr>
                                        <p:cTn id="42" dur="1" fill="hold">
                                          <p:stCondLst>
                                            <p:cond delay="499"/>
                                          </p:stCondLst>
                                        </p:cTn>
                                        <p:tgtEl>
                                          <p:spTgt spid="144"/>
                                        </p:tgtEl>
                                        <p:attrNameLst>
                                          <p:attrName>style.visibility</p:attrName>
                                        </p:attrNameLst>
                                      </p:cBhvr>
                                      <p:to>
                                        <p:strVal val="hidden"/>
                                      </p:to>
                                    </p:set>
                                  </p:childTnLst>
                                </p:cTn>
                              </p:par>
                              <p:par>
                                <p:cTn id="43" presetID="10" presetClass="exit" presetSubtype="0" fill="hold" grpId="1" nodeType="withEffect">
                                  <p:stCondLst>
                                    <p:cond delay="0"/>
                                  </p:stCondLst>
                                  <p:childTnLst>
                                    <p:animEffect transition="out" filter="fade">
                                      <p:cBhvr>
                                        <p:cTn id="44" dur="500"/>
                                        <p:tgtEl>
                                          <p:spTgt spid="145"/>
                                        </p:tgtEl>
                                      </p:cBhvr>
                                    </p:animEffect>
                                    <p:set>
                                      <p:cBhvr>
                                        <p:cTn id="45" dur="1" fill="hold">
                                          <p:stCondLst>
                                            <p:cond delay="499"/>
                                          </p:stCondLst>
                                        </p:cTn>
                                        <p:tgtEl>
                                          <p:spTgt spid="145"/>
                                        </p:tgtEl>
                                        <p:attrNameLst>
                                          <p:attrName>style.visibility</p:attrName>
                                        </p:attrNameLst>
                                      </p:cBhvr>
                                      <p:to>
                                        <p:strVal val="hidden"/>
                                      </p:to>
                                    </p:set>
                                  </p:childTnLst>
                                </p:cTn>
                              </p:par>
                              <p:par>
                                <p:cTn id="46" presetID="10" presetClass="exit" presetSubtype="0" fill="hold" grpId="1" nodeType="withEffect">
                                  <p:stCondLst>
                                    <p:cond delay="0"/>
                                  </p:stCondLst>
                                  <p:childTnLst>
                                    <p:animEffect transition="out" filter="fade">
                                      <p:cBhvr>
                                        <p:cTn id="47" dur="500"/>
                                        <p:tgtEl>
                                          <p:spTgt spid="147"/>
                                        </p:tgtEl>
                                      </p:cBhvr>
                                    </p:animEffect>
                                    <p:set>
                                      <p:cBhvr>
                                        <p:cTn id="48" dur="1" fill="hold">
                                          <p:stCondLst>
                                            <p:cond delay="499"/>
                                          </p:stCondLst>
                                        </p:cTn>
                                        <p:tgtEl>
                                          <p:spTgt spid="147"/>
                                        </p:tgtEl>
                                        <p:attrNameLst>
                                          <p:attrName>style.visibility</p:attrName>
                                        </p:attrNameLst>
                                      </p:cBhvr>
                                      <p:to>
                                        <p:strVal val="hidden"/>
                                      </p:to>
                                    </p:set>
                                  </p:childTnLst>
                                </p:cTn>
                              </p:par>
                              <p:par>
                                <p:cTn id="49" presetID="10" presetClass="exit" presetSubtype="0" fill="hold" grpId="1" nodeType="withEffect">
                                  <p:stCondLst>
                                    <p:cond delay="0"/>
                                  </p:stCondLst>
                                  <p:childTnLst>
                                    <p:animEffect transition="out" filter="fade">
                                      <p:cBhvr>
                                        <p:cTn id="50" dur="500"/>
                                        <p:tgtEl>
                                          <p:spTgt spid="150"/>
                                        </p:tgtEl>
                                      </p:cBhvr>
                                    </p:animEffect>
                                    <p:set>
                                      <p:cBhvr>
                                        <p:cTn id="51" dur="1" fill="hold">
                                          <p:stCondLst>
                                            <p:cond delay="499"/>
                                          </p:stCondLst>
                                        </p:cTn>
                                        <p:tgtEl>
                                          <p:spTgt spid="150"/>
                                        </p:tgtEl>
                                        <p:attrNameLst>
                                          <p:attrName>style.visibility</p:attrName>
                                        </p:attrNameLst>
                                      </p:cBhvr>
                                      <p:to>
                                        <p:strVal val="hidden"/>
                                      </p:to>
                                    </p:set>
                                  </p:childTnLst>
                                </p:cTn>
                              </p:par>
                              <p:par>
                                <p:cTn id="52" presetID="10" presetClass="exit" presetSubtype="0" fill="hold" grpId="1" nodeType="withEffect">
                                  <p:stCondLst>
                                    <p:cond delay="0"/>
                                  </p:stCondLst>
                                  <p:childTnLst>
                                    <p:animEffect transition="out" filter="fade">
                                      <p:cBhvr>
                                        <p:cTn id="53" dur="500"/>
                                        <p:tgtEl>
                                          <p:spTgt spid="148"/>
                                        </p:tgtEl>
                                      </p:cBhvr>
                                    </p:animEffect>
                                    <p:set>
                                      <p:cBhvr>
                                        <p:cTn id="54" dur="1" fill="hold">
                                          <p:stCondLst>
                                            <p:cond delay="499"/>
                                          </p:stCondLst>
                                        </p:cTn>
                                        <p:tgtEl>
                                          <p:spTgt spid="148"/>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149"/>
                                        </p:tgtEl>
                                      </p:cBhvr>
                                    </p:animEffect>
                                    <p:set>
                                      <p:cBhvr>
                                        <p:cTn id="57" dur="1" fill="hold">
                                          <p:stCondLst>
                                            <p:cond delay="499"/>
                                          </p:stCondLst>
                                        </p:cTn>
                                        <p:tgtEl>
                                          <p:spTgt spid="149"/>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151"/>
                                        </p:tgtEl>
                                      </p:cBhvr>
                                    </p:animEffect>
                                    <p:set>
                                      <p:cBhvr>
                                        <p:cTn id="60" dur="1" fill="hold">
                                          <p:stCondLst>
                                            <p:cond delay="499"/>
                                          </p:stCondLst>
                                        </p:cTn>
                                        <p:tgtEl>
                                          <p:spTgt spid="151"/>
                                        </p:tgtEl>
                                        <p:attrNameLst>
                                          <p:attrName>style.visibility</p:attrName>
                                        </p:attrNameLst>
                                      </p:cBhvr>
                                      <p:to>
                                        <p:strVal val="hidden"/>
                                      </p:to>
                                    </p:set>
                                  </p:childTnLst>
                                </p:cTn>
                              </p:par>
                            </p:childTnLst>
                          </p:cTn>
                        </p:par>
                        <p:par>
                          <p:cTn id="61" fill="hold">
                            <p:stCondLst>
                              <p:cond delay="500"/>
                            </p:stCondLst>
                            <p:childTnLst>
                              <p:par>
                                <p:cTn id="62" presetID="10" presetClass="entr" presetSubtype="0" fill="hold" grpId="0" nodeType="afterEffect">
                                  <p:stCondLst>
                                    <p:cond delay="0"/>
                                  </p:stCondLst>
                                  <p:childTnLst>
                                    <p:set>
                                      <p:cBhvr>
                                        <p:cTn id="63" dur="1" fill="hold">
                                          <p:stCondLst>
                                            <p:cond delay="0"/>
                                          </p:stCondLst>
                                        </p:cTn>
                                        <p:tgtEl>
                                          <p:spTgt spid="152"/>
                                        </p:tgtEl>
                                        <p:attrNameLst>
                                          <p:attrName>style.visibility</p:attrName>
                                        </p:attrNameLst>
                                      </p:cBhvr>
                                      <p:to>
                                        <p:strVal val="visible"/>
                                      </p:to>
                                    </p:set>
                                    <p:animEffect transition="in" filter="fade">
                                      <p:cBhvr>
                                        <p:cTn id="64" dur="500"/>
                                        <p:tgtEl>
                                          <p:spTgt spid="152"/>
                                        </p:tgtEl>
                                      </p:cBhvr>
                                    </p:animEffect>
                                  </p:childTnLst>
                                </p:cTn>
                              </p:par>
                            </p:childTnLst>
                          </p:cTn>
                        </p:par>
                      </p:childTnLst>
                    </p:cTn>
                  </p:par>
                  <p:par>
                    <p:cTn id="65" fill="hold">
                      <p:stCondLst>
                        <p:cond delay="indefinite"/>
                      </p:stCondLst>
                      <p:childTnLst>
                        <p:par>
                          <p:cTn id="66" fill="hold">
                            <p:stCondLst>
                              <p:cond delay="0"/>
                            </p:stCondLst>
                            <p:childTnLst>
                              <p:par>
                                <p:cTn id="67" presetID="10" presetClass="exit" presetSubtype="0" fill="hold" grpId="1" nodeType="clickEffect">
                                  <p:stCondLst>
                                    <p:cond delay="0"/>
                                  </p:stCondLst>
                                  <p:childTnLst>
                                    <p:animEffect transition="out" filter="fade">
                                      <p:cBhvr>
                                        <p:cTn id="68" dur="500"/>
                                        <p:tgtEl>
                                          <p:spTgt spid="152"/>
                                        </p:tgtEl>
                                      </p:cBhvr>
                                    </p:animEffect>
                                    <p:set>
                                      <p:cBhvr>
                                        <p:cTn id="69" dur="1" fill="hold">
                                          <p:stCondLst>
                                            <p:cond delay="499"/>
                                          </p:stCondLst>
                                        </p:cTn>
                                        <p:tgtEl>
                                          <p:spTgt spid="15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 grpId="0" animBg="1"/>
      <p:bldP spid="144" grpId="1" animBg="1"/>
      <p:bldP spid="145" grpId="0" animBg="1"/>
      <p:bldP spid="145" grpId="1" animBg="1"/>
      <p:bldP spid="147" grpId="0" animBg="1"/>
      <p:bldP spid="147" grpId="1" animBg="1"/>
      <p:bldP spid="148" grpId="0" animBg="1"/>
      <p:bldP spid="148" grpId="1" animBg="1"/>
      <p:bldP spid="149" grpId="0" animBg="1"/>
      <p:bldP spid="149" grpId="1" animBg="1"/>
      <p:bldP spid="150" grpId="0" animBg="1"/>
      <p:bldP spid="150" grpId="1" animBg="1"/>
      <p:bldP spid="151" grpId="0" animBg="1"/>
      <p:bldP spid="151" grpId="1" animBg="1"/>
      <p:bldP spid="152" grpId="0" animBg="1"/>
      <p:bldP spid="152" grpId="1"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normAutofit/>
          </a:bodyPr>
          <a:lstStyle/>
          <a:p>
            <a:r>
              <a:rPr lang="zh-CN" altLang="en-US" dirty="0" smtClean="0"/>
              <a:t>水箱技术仅解决单传感器问题</a:t>
            </a:r>
            <a:endParaRPr lang="en-US" altLang="zh-CN" dirty="0" smtClean="0"/>
          </a:p>
          <a:p>
            <a:pPr lvl="1"/>
            <a:r>
              <a:rPr lang="en-US" dirty="0" smtClean="0"/>
              <a:t>多个传感器</a:t>
            </a:r>
            <a:r>
              <a:rPr lang="zh-CN" altLang="en-US" dirty="0" smtClean="0"/>
              <a:t>问题，需配合动态规划</a:t>
            </a:r>
            <a:endParaRPr lang="en-US" altLang="zh-CN" dirty="0" smtClean="0"/>
          </a:p>
          <a:p>
            <a:r>
              <a:rPr lang="zh-CN" altLang="en-US" dirty="0" smtClean="0"/>
              <a:t>为</a:t>
            </a:r>
            <a:r>
              <a:rPr lang="zh-CN" altLang="en-US" dirty="0" smtClean="0">
                <a:solidFill>
                  <a:srgbClr val="FF0000"/>
                </a:solidFill>
              </a:rPr>
              <a:t>动态规划</a:t>
            </a:r>
            <a:r>
              <a:rPr lang="zh-CN" altLang="en-US" dirty="0" smtClean="0"/>
              <a:t>设计</a:t>
            </a:r>
            <a:r>
              <a:rPr lang="zh-TW" altLang="en-US" dirty="0" smtClean="0"/>
              <a:t>子问题</a:t>
            </a:r>
            <a:r>
              <a:rPr lang="en-US" altLang="zh-TW" dirty="0" smtClean="0"/>
              <a:t> </a:t>
            </a:r>
            <a:r>
              <a:rPr lang="en-US" altLang="zh-TW" i="1" dirty="0" smtClean="0"/>
              <a:t>B</a:t>
            </a:r>
            <a:r>
              <a:rPr lang="en-US" altLang="zh-TW" dirty="0"/>
              <a:t>(</a:t>
            </a:r>
            <a:r>
              <a:rPr lang="en-US" altLang="zh-TW" i="1" dirty="0" err="1"/>
              <a:t>i</a:t>
            </a:r>
            <a:r>
              <a:rPr lang="en-US" altLang="zh-TW" dirty="0"/>
              <a:t>, </a:t>
            </a:r>
            <a:r>
              <a:rPr lang="en-US" altLang="zh-TW" i="1" dirty="0" smtClean="0"/>
              <a:t>j</a:t>
            </a:r>
            <a:r>
              <a:rPr lang="zh-CN" altLang="en-US" i="1" dirty="0" smtClean="0"/>
              <a:t> </a:t>
            </a:r>
            <a:r>
              <a:rPr lang="en-US" altLang="zh-TW" dirty="0" smtClean="0"/>
              <a:t>)</a:t>
            </a:r>
            <a:endParaRPr lang="en-US" altLang="zh-TW" dirty="0"/>
          </a:p>
          <a:p>
            <a:pPr lvl="1"/>
            <a:r>
              <a:rPr lang="en-US" altLang="zh-TW" i="1" dirty="0" smtClean="0"/>
              <a:t>B</a:t>
            </a:r>
            <a:r>
              <a:rPr lang="en-US" altLang="zh-TW" dirty="0"/>
              <a:t>(</a:t>
            </a:r>
            <a:r>
              <a:rPr lang="en-US" altLang="zh-TW" i="1" dirty="0" err="1"/>
              <a:t>i</a:t>
            </a:r>
            <a:r>
              <a:rPr lang="en-US" altLang="zh-TW" dirty="0"/>
              <a:t>, </a:t>
            </a:r>
            <a:r>
              <a:rPr lang="en-US" altLang="zh-TW" i="1" dirty="0" smtClean="0"/>
              <a:t>j</a:t>
            </a:r>
            <a:r>
              <a:rPr lang="zh-CN" altLang="en-US" i="1" dirty="0" smtClean="0"/>
              <a:t> </a:t>
            </a:r>
            <a:r>
              <a:rPr lang="en-US" altLang="zh-TW" dirty="0" smtClean="0"/>
              <a:t>) </a:t>
            </a:r>
            <a:r>
              <a:rPr lang="zh-TW" altLang="en-US" dirty="0"/>
              <a:t>表示移动汇聚节点在时隙</a:t>
            </a:r>
            <a:r>
              <a:rPr lang="en-US" altLang="zh-TW" dirty="0"/>
              <a:t>{1, 2, ..., </a:t>
            </a:r>
            <a:r>
              <a:rPr lang="en-US" altLang="zh-TW" i="1" dirty="0" smtClean="0"/>
              <a:t>j</a:t>
            </a:r>
            <a:r>
              <a:rPr lang="zh-CN" altLang="en-US" i="1" dirty="0" smtClean="0"/>
              <a:t> </a:t>
            </a:r>
            <a:r>
              <a:rPr lang="en-US" altLang="zh-TW" dirty="0" smtClean="0"/>
              <a:t>}</a:t>
            </a:r>
            <a:r>
              <a:rPr lang="zh-TW" altLang="en-US" dirty="0"/>
              <a:t>中从传感器</a:t>
            </a:r>
            <a:r>
              <a:rPr lang="en-US" altLang="zh-TW" dirty="0"/>
              <a:t>{</a:t>
            </a:r>
            <a:r>
              <a:rPr lang="en-US" altLang="zh-TW" i="1" dirty="0"/>
              <a:t>s</a:t>
            </a:r>
            <a:r>
              <a:rPr lang="en-US" altLang="zh-TW" baseline="-25000" dirty="0"/>
              <a:t>1</a:t>
            </a:r>
            <a:r>
              <a:rPr lang="en-US" altLang="zh-TW" dirty="0"/>
              <a:t>,</a:t>
            </a:r>
            <a:r>
              <a:rPr lang="en-US" altLang="zh-TW" i="1" dirty="0"/>
              <a:t>s</a:t>
            </a:r>
            <a:r>
              <a:rPr lang="en-US" altLang="zh-TW" baseline="-25000" dirty="0"/>
              <a:t>2</a:t>
            </a:r>
            <a:r>
              <a:rPr lang="en-US" altLang="zh-TW" dirty="0"/>
              <a:t>,...,</a:t>
            </a:r>
            <a:r>
              <a:rPr lang="en-US" altLang="zh-TW" i="1" dirty="0" err="1" smtClean="0"/>
              <a:t>s</a:t>
            </a:r>
            <a:r>
              <a:rPr lang="en-US" altLang="zh-TW" i="1" baseline="-25000" dirty="0" err="1" smtClean="0"/>
              <a:t>i</a:t>
            </a:r>
            <a:r>
              <a:rPr lang="zh-CN" altLang="en-US" i="1" baseline="-25000" dirty="0" smtClean="0"/>
              <a:t> </a:t>
            </a:r>
            <a:r>
              <a:rPr lang="en-US" altLang="zh-TW" dirty="0" smtClean="0"/>
              <a:t>}</a:t>
            </a:r>
            <a:r>
              <a:rPr lang="zh-TW" altLang="en-US" dirty="0"/>
              <a:t>上收集的最多的数据量</a:t>
            </a:r>
            <a:endParaRPr lang="en-US" altLang="zh-TW" dirty="0"/>
          </a:p>
          <a:p>
            <a:r>
              <a:rPr lang="zh-CN" altLang="en-US" dirty="0"/>
              <a:t>终极</a:t>
            </a:r>
            <a:r>
              <a:rPr lang="zh-TW" altLang="en-US" dirty="0"/>
              <a:t>目标</a:t>
            </a:r>
            <a:r>
              <a:rPr lang="zh-CN" altLang="en-US" dirty="0"/>
              <a:t>：</a:t>
            </a:r>
            <a:r>
              <a:rPr lang="zh-TW" altLang="en-US" dirty="0"/>
              <a:t> </a:t>
            </a:r>
            <a:r>
              <a:rPr lang="en-US" altLang="zh-TW" i="1" dirty="0"/>
              <a:t>B</a:t>
            </a:r>
            <a:r>
              <a:rPr lang="en-US" altLang="zh-TW" dirty="0"/>
              <a:t>(</a:t>
            </a:r>
            <a:r>
              <a:rPr lang="en-US" altLang="zh-TW" i="1" dirty="0"/>
              <a:t>n</a:t>
            </a:r>
            <a:r>
              <a:rPr lang="en-US" altLang="zh-TW" dirty="0"/>
              <a:t>, </a:t>
            </a:r>
            <a:r>
              <a:rPr lang="en-US" altLang="zh-TW" i="1" dirty="0"/>
              <a:t>m</a:t>
            </a:r>
            <a:r>
              <a:rPr lang="en-US" altLang="zh-TW" dirty="0" smtClean="0"/>
              <a:t>)</a:t>
            </a:r>
            <a:endParaRPr lang="en-US" altLang="zh-TW" dirty="0"/>
          </a:p>
          <a:p>
            <a:r>
              <a:rPr lang="zh-CN" altLang="en-US" dirty="0" smtClean="0"/>
              <a:t>动态规划</a:t>
            </a:r>
            <a:r>
              <a:rPr lang="en-US" dirty="0" smtClean="0"/>
              <a:t>递推公式：</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45</a:t>
            </a:fld>
            <a:endParaRPr lang="zh-CN" altLang="en-US" dirty="0"/>
          </a:p>
        </p:txBody>
      </p:sp>
      <p:pic>
        <p:nvPicPr>
          <p:cNvPr id="6" name="Picture 5" descr="Screen Shot 2015-12-11 at 5.00.07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5181600"/>
            <a:ext cx="8455304" cy="1034288"/>
          </a:xfrm>
          <a:prstGeom prst="rect">
            <a:avLst/>
          </a:prstGeom>
        </p:spPr>
      </p:pic>
    </p:spTree>
    <p:extLst>
      <p:ext uri="{BB962C8B-B14F-4D97-AF65-F5344CB8AC3E}">
        <p14:creationId xmlns:p14="http://schemas.microsoft.com/office/powerpoint/2010/main" val="1712813236"/>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 </a:t>
            </a:r>
            <a:endParaRPr lang="en-US" dirty="0"/>
          </a:p>
        </p:txBody>
      </p:sp>
      <p:sp>
        <p:nvSpPr>
          <p:cNvPr id="3" name="Content Placeholder 2"/>
          <p:cNvSpPr>
            <a:spLocks noGrp="1"/>
          </p:cNvSpPr>
          <p:nvPr>
            <p:ph idx="1"/>
          </p:nvPr>
        </p:nvSpPr>
        <p:spPr/>
        <p:txBody>
          <a:bodyPr>
            <a:normAutofit/>
          </a:bodyPr>
          <a:lstStyle/>
          <a:p>
            <a:pPr>
              <a:buFont typeface="Wingdings" charset="2"/>
              <a:buChar char="q"/>
            </a:pPr>
            <a:r>
              <a:rPr lang="zh-CN" altLang="en-US" dirty="0">
                <a:latin typeface="+mj-ea"/>
                <a:cs typeface="Hiragino Sans GB W3"/>
              </a:rPr>
              <a:t>动态</a:t>
            </a:r>
            <a:r>
              <a:rPr lang="zh-CN" altLang="en-US" dirty="0" smtClean="0">
                <a:latin typeface="+mj-ea"/>
                <a:ea typeface="+mj-ea"/>
                <a:cs typeface="Hiragino Sans GB W3"/>
              </a:rPr>
              <a:t>联机算法</a:t>
            </a:r>
            <a:endParaRPr lang="en-US" altLang="zh-CN" dirty="0" smtClean="0">
              <a:latin typeface="+mj-ea"/>
              <a:ea typeface="+mj-ea"/>
              <a:cs typeface="Hiragino Sans GB W3"/>
            </a:endParaRPr>
          </a:p>
          <a:p>
            <a:pPr>
              <a:spcAft>
                <a:spcPts val="1200"/>
              </a:spcAft>
            </a:pPr>
            <a:r>
              <a:rPr lang="zh-CN" altLang="en-US" sz="2800" dirty="0" smtClean="0">
                <a:latin typeface="+mj-ea"/>
                <a:ea typeface="+mj-ea"/>
                <a:cs typeface="Hiragino Sans GB W3"/>
              </a:rPr>
              <a:t>基于局部信息</a:t>
            </a:r>
            <a:r>
              <a:rPr lang="zh-CN" altLang="en-US" sz="2800" dirty="0" smtClean="0">
                <a:solidFill>
                  <a:srgbClr val="FF0000"/>
                </a:solidFill>
                <a:latin typeface="+mj-ea"/>
                <a:ea typeface="+mj-ea"/>
                <a:cs typeface="Hiragino Sans GB W3"/>
              </a:rPr>
              <a:t>简单贪心</a:t>
            </a:r>
            <a:r>
              <a:rPr lang="zh-CN" altLang="en-US" sz="2800" dirty="0" smtClean="0">
                <a:latin typeface="+mj-ea"/>
                <a:ea typeface="+mj-ea"/>
                <a:cs typeface="Hiragino Sans GB W3"/>
              </a:rPr>
              <a:t>算法</a:t>
            </a:r>
            <a:endParaRPr lang="en-US" altLang="zh-CN" sz="2800" dirty="0" smtClean="0">
              <a:latin typeface="+mj-ea"/>
              <a:cs typeface="Hiragino Sans GB W3"/>
            </a:endParaRPr>
          </a:p>
          <a:p>
            <a:pPr marL="0" indent="0">
              <a:buNone/>
            </a:pPr>
            <a:r>
              <a:rPr lang="zh-CN" altLang="en-US" sz="2800" dirty="0" smtClean="0">
                <a:latin typeface="+mj-ea"/>
                <a:cs typeface="Hiragino Sans GB W3"/>
              </a:rPr>
              <a:t>步骤</a:t>
            </a:r>
            <a:r>
              <a:rPr lang="en-US" altLang="zh-CN" sz="2800" dirty="0">
                <a:latin typeface="+mj-ea"/>
                <a:cs typeface="Hiragino Sans GB W3"/>
              </a:rPr>
              <a:t>1</a:t>
            </a:r>
            <a:r>
              <a:rPr lang="zh-CN" altLang="en-US" sz="2800" dirty="0" smtClean="0">
                <a:latin typeface="+mj-ea"/>
                <a:cs typeface="Hiragino Sans GB W3"/>
              </a:rPr>
              <a:t>：</a:t>
            </a:r>
            <a:r>
              <a:rPr lang="zh-CN" altLang="en-US" sz="2400" dirty="0">
                <a:latin typeface="+mj-ea"/>
                <a:cs typeface="Hiragino Sans GB W3"/>
              </a:rPr>
              <a:t>基于</a:t>
            </a:r>
            <a:r>
              <a:rPr lang="zh-CN" altLang="en-US" sz="2400" dirty="0" smtClean="0">
                <a:latin typeface="+mj-ea"/>
                <a:cs typeface="Hiragino Sans GB W3"/>
              </a:rPr>
              <a:t>当前已知的传感器信息</a:t>
            </a:r>
            <a:endParaRPr lang="en-US" altLang="zh-CN" sz="2400" dirty="0" smtClean="0">
              <a:latin typeface="+mj-ea"/>
              <a:cs typeface="Hiragino Sans GB W3"/>
            </a:endParaRPr>
          </a:p>
          <a:p>
            <a:pPr marL="0" indent="0">
              <a:buNone/>
            </a:pPr>
            <a:r>
              <a:rPr lang="zh-CN" altLang="zh-CN" sz="2400" dirty="0" smtClean="0">
                <a:latin typeface="+mj-ea"/>
                <a:cs typeface="Hiragino Sans GB W3"/>
              </a:rPr>
              <a:t> </a:t>
            </a:r>
            <a:r>
              <a:rPr lang="zh-CN" altLang="en-US" sz="2400" dirty="0" smtClean="0">
                <a:latin typeface="+mj-ea"/>
                <a:cs typeface="Hiragino Sans GB W3"/>
              </a:rPr>
              <a:t>              计算</a:t>
            </a:r>
            <a:r>
              <a:rPr lang="zh-CN" altLang="en-US" sz="2400" dirty="0" smtClean="0">
                <a:solidFill>
                  <a:srgbClr val="FF0000"/>
                </a:solidFill>
                <a:latin typeface="+mj-ea"/>
                <a:cs typeface="Hiragino Sans GB W3"/>
              </a:rPr>
              <a:t>离线最优时隙分配与速率调度</a:t>
            </a:r>
            <a:endParaRPr lang="en-US" altLang="zh-CN" sz="2400" baseline="30000" dirty="0">
              <a:solidFill>
                <a:srgbClr val="FF0000"/>
              </a:solidFill>
              <a:latin typeface="+mj-ea"/>
              <a:cs typeface="Hiragino Sans GB W3"/>
            </a:endParaRPr>
          </a:p>
          <a:p>
            <a:pPr marL="0" indent="0">
              <a:buNone/>
            </a:pPr>
            <a:r>
              <a:rPr lang="zh-CN" altLang="en-US" sz="2800" dirty="0" smtClean="0">
                <a:latin typeface="+mj-ea"/>
                <a:cs typeface="Hiragino Sans GB W3"/>
              </a:rPr>
              <a:t>步骤</a:t>
            </a:r>
            <a:r>
              <a:rPr lang="en-US" altLang="zh-CN" sz="2800" dirty="0">
                <a:latin typeface="+mj-ea"/>
                <a:cs typeface="Hiragino Sans GB W3"/>
              </a:rPr>
              <a:t>2</a:t>
            </a:r>
            <a:r>
              <a:rPr lang="zh-CN" altLang="en-US" sz="2800" dirty="0" smtClean="0">
                <a:latin typeface="+mj-ea"/>
                <a:cs typeface="Hiragino Sans GB W3"/>
              </a:rPr>
              <a:t>：</a:t>
            </a:r>
            <a:r>
              <a:rPr lang="zh-CN" altLang="en-US" sz="2400" dirty="0" smtClean="0">
                <a:latin typeface="+mj-ea"/>
                <a:cs typeface="Hiragino Sans GB W3"/>
              </a:rPr>
              <a:t>执行数据传输</a:t>
            </a:r>
            <a:endParaRPr lang="en-US" altLang="zh-CN" sz="2400" dirty="0">
              <a:latin typeface="+mj-ea"/>
              <a:cs typeface="Hiragino Sans GB W3"/>
            </a:endParaRPr>
          </a:p>
          <a:p>
            <a:pPr marL="0" indent="0">
              <a:buNone/>
            </a:pPr>
            <a:r>
              <a:rPr lang="zh-CN" altLang="zh-CN" sz="2400" dirty="0" smtClean="0">
                <a:latin typeface="+mj-ea"/>
                <a:cs typeface="Hiragino Sans GB W3"/>
              </a:rPr>
              <a:t> </a:t>
            </a:r>
            <a:r>
              <a:rPr lang="zh-CN" altLang="en-US" sz="2400" dirty="0" smtClean="0">
                <a:latin typeface="+mj-ea"/>
                <a:cs typeface="Hiragino Sans GB W3"/>
              </a:rPr>
              <a:t>              直到移动汇聚节点进入下一个传感器的传输范围</a:t>
            </a:r>
            <a:endParaRPr lang="en-US" altLang="zh-CN" sz="2400" dirty="0">
              <a:latin typeface="+mj-ea"/>
              <a:cs typeface="Hiragino Sans GB W3"/>
            </a:endParaRPr>
          </a:p>
          <a:p>
            <a:pPr marL="0" indent="0">
              <a:buNone/>
            </a:pPr>
            <a:r>
              <a:rPr lang="zh-CN" altLang="en-US" sz="2800" dirty="0" smtClean="0">
                <a:latin typeface="+mj-ea"/>
                <a:cs typeface="Hiragino Sans GB W3"/>
              </a:rPr>
              <a:t>步骤</a:t>
            </a:r>
            <a:r>
              <a:rPr lang="en-US" altLang="zh-CN" sz="2800" dirty="0" smtClean="0">
                <a:latin typeface="+mj-ea"/>
                <a:cs typeface="Hiragino Sans GB W3"/>
              </a:rPr>
              <a:t>3</a:t>
            </a:r>
            <a:r>
              <a:rPr lang="zh-CN" altLang="en-US" sz="2800" dirty="0" smtClean="0">
                <a:latin typeface="+mj-ea"/>
                <a:cs typeface="Hiragino Sans GB W3"/>
              </a:rPr>
              <a:t>：</a:t>
            </a:r>
            <a:r>
              <a:rPr lang="zh-CN" altLang="en-US" sz="2400" dirty="0" smtClean="0">
                <a:latin typeface="+mj-ea"/>
                <a:cs typeface="Hiragino Sans GB W3"/>
              </a:rPr>
              <a:t>更已知信息</a:t>
            </a:r>
            <a:endParaRPr lang="en-US" altLang="zh-CN" sz="2400" dirty="0">
              <a:latin typeface="+mj-ea"/>
              <a:cs typeface="Hiragino Sans GB W3"/>
            </a:endParaRPr>
          </a:p>
          <a:p>
            <a:pPr marL="0" indent="0">
              <a:buNone/>
            </a:pPr>
            <a:r>
              <a:rPr lang="zh-CN" altLang="en-US" sz="2800" dirty="0" smtClean="0">
                <a:latin typeface="+mj-ea"/>
                <a:cs typeface="Hiragino Sans GB W3"/>
              </a:rPr>
              <a:t>步骤</a:t>
            </a:r>
            <a:r>
              <a:rPr lang="en-US" altLang="zh-CN" sz="2800" dirty="0" smtClean="0">
                <a:latin typeface="+mj-ea"/>
                <a:cs typeface="Hiragino Sans GB W3"/>
              </a:rPr>
              <a:t>4</a:t>
            </a:r>
            <a:r>
              <a:rPr lang="zh-CN" altLang="en-US" sz="2800" dirty="0" smtClean="0">
                <a:latin typeface="+mj-ea"/>
                <a:cs typeface="Hiragino Sans GB W3"/>
              </a:rPr>
              <a:t>：</a:t>
            </a:r>
            <a:r>
              <a:rPr lang="zh-CN" altLang="en-US" sz="2400" dirty="0">
                <a:latin typeface="+mj-ea"/>
                <a:cs typeface="Hiragino Sans GB W3"/>
              </a:rPr>
              <a:t>返回步骤</a:t>
            </a:r>
            <a:r>
              <a:rPr lang="en-US" altLang="zh-CN" sz="2400" dirty="0" smtClean="0">
                <a:latin typeface="+mj-ea"/>
                <a:cs typeface="Hiragino Sans GB W3"/>
              </a:rPr>
              <a:t>1</a:t>
            </a:r>
            <a:endParaRPr lang="en-US" dirty="0" smtClean="0">
              <a:latin typeface="+mj-ea"/>
              <a:ea typeface="+mj-ea"/>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46</a:t>
            </a:fld>
            <a:endParaRPr lang="zh-CN" altLang="en-US" dirty="0"/>
          </a:p>
        </p:txBody>
      </p:sp>
    </p:spTree>
    <p:extLst>
      <p:ext uri="{BB962C8B-B14F-4D97-AF65-F5344CB8AC3E}">
        <p14:creationId xmlns:p14="http://schemas.microsoft.com/office/powerpoint/2010/main" val="1925210011"/>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移动能量自供给设备数据量最大化</a:t>
            </a:r>
            <a:endParaRPr lang="en-US" dirty="0"/>
          </a:p>
        </p:txBody>
      </p:sp>
      <p:sp>
        <p:nvSpPr>
          <p:cNvPr id="3" name="Content Placeholder 2"/>
          <p:cNvSpPr>
            <a:spLocks noGrp="1"/>
          </p:cNvSpPr>
          <p:nvPr>
            <p:ph idx="1"/>
          </p:nvPr>
        </p:nvSpPr>
        <p:spPr/>
        <p:txBody>
          <a:bodyPr/>
          <a:lstStyle/>
          <a:p>
            <a:pPr>
              <a:buFont typeface="Wingdings" charset="2"/>
              <a:buChar char="q"/>
            </a:pPr>
            <a:r>
              <a:rPr lang="zh-CN" altLang="en-US" dirty="0"/>
              <a:t>仿真实验设置</a:t>
            </a:r>
            <a:endParaRPr lang="en-US" altLang="zh-CN" dirty="0"/>
          </a:p>
          <a:p>
            <a:r>
              <a:rPr lang="zh-CN" altLang="en-US" sz="2800" dirty="0" smtClean="0">
                <a:solidFill>
                  <a:srgbClr val="FF0000"/>
                </a:solidFill>
              </a:rPr>
              <a:t>参数设置</a:t>
            </a:r>
            <a:endParaRPr lang="en-US" altLang="zh-CN" sz="2800" dirty="0" smtClean="0">
              <a:solidFill>
                <a:srgbClr val="FF0000"/>
              </a:solidFill>
            </a:endParaRPr>
          </a:p>
          <a:p>
            <a:endParaRPr lang="en-US" altLang="zh-CN" sz="2800" dirty="0" smtClean="0">
              <a:solidFill>
                <a:srgbClr val="FF0000"/>
              </a:solidFill>
            </a:endParaRPr>
          </a:p>
          <a:p>
            <a:pPr>
              <a:spcAft>
                <a:spcPts val="1200"/>
              </a:spcAft>
            </a:pPr>
            <a:endParaRPr lang="en-US" altLang="zh-CN" sz="2800" dirty="0" smtClean="0">
              <a:solidFill>
                <a:srgbClr val="FF0000"/>
              </a:solidFill>
            </a:endParaRPr>
          </a:p>
          <a:p>
            <a:r>
              <a:rPr lang="zh-CN" altLang="en-US" sz="2800" dirty="0" smtClean="0">
                <a:solidFill>
                  <a:srgbClr val="FF0000"/>
                </a:solidFill>
              </a:rPr>
              <a:t>实验数据</a:t>
            </a:r>
            <a:endParaRPr lang="en-US" altLang="zh-CN" sz="2800" dirty="0" smtClean="0">
              <a:solidFill>
                <a:srgbClr val="FF0000"/>
              </a:solidFill>
            </a:endParaRPr>
          </a:p>
          <a:p>
            <a:pPr lvl="1"/>
            <a:r>
              <a:rPr lang="zh-CN" altLang="zh-CN" sz="2400" dirty="0" smtClean="0"/>
              <a:t>2</a:t>
            </a:r>
            <a:r>
              <a:rPr lang="en-US" altLang="zh-CN" sz="2400" dirty="0" smtClean="0"/>
              <a:t>0</a:t>
            </a:r>
            <a:r>
              <a:rPr lang="zh-CN" altLang="en-US" sz="2400" dirty="0" smtClean="0"/>
              <a:t>次</a:t>
            </a:r>
            <a:r>
              <a:rPr lang="zh-CN" altLang="en-US" sz="2400" dirty="0"/>
              <a:t>实验</a:t>
            </a:r>
            <a:r>
              <a:rPr lang="zh-CN" altLang="en-US" sz="2400" dirty="0" smtClean="0"/>
              <a:t>的平均值</a:t>
            </a:r>
            <a:endParaRPr lang="en-US" altLang="zh-CN" sz="2800" dirty="0">
              <a:solidFill>
                <a:srgbClr val="FF0000"/>
              </a:solidFill>
            </a:endParaRPr>
          </a:p>
          <a:p>
            <a:pPr>
              <a:spcBef>
                <a:spcPts val="1200"/>
              </a:spcBef>
            </a:pPr>
            <a:r>
              <a:rPr lang="zh-CN" altLang="en-US" sz="2800" dirty="0" smtClean="0">
                <a:solidFill>
                  <a:srgbClr val="FF0000"/>
                </a:solidFill>
              </a:rPr>
              <a:t>评估指数</a:t>
            </a:r>
            <a:endParaRPr lang="en-US" altLang="zh-CN" sz="2800" dirty="0" smtClean="0">
              <a:solidFill>
                <a:srgbClr val="FF0000"/>
              </a:solidFill>
            </a:endParaRPr>
          </a:p>
          <a:p>
            <a:pPr lvl="1"/>
            <a:r>
              <a:rPr lang="zh-CN" altLang="en-US" sz="2400" dirty="0" smtClean="0"/>
              <a:t>数据传输量</a:t>
            </a:r>
            <a:endParaRPr lang="en-US" altLang="zh-CN" sz="2400"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47</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973962874"/>
              </p:ext>
            </p:extLst>
          </p:nvPr>
        </p:nvGraphicFramePr>
        <p:xfrm>
          <a:off x="609601" y="2415540"/>
          <a:ext cx="7924800" cy="853440"/>
        </p:xfrm>
        <a:graphic>
          <a:graphicData uri="http://schemas.openxmlformats.org/drawingml/2006/table">
            <a:tbl>
              <a:tblPr firstRow="1" bandRow="1">
                <a:tableStyleId>{5C22544A-7EE6-4342-B048-85BDC9FD1C3A}</a:tableStyleId>
              </a:tblPr>
              <a:tblGrid>
                <a:gridCol w="1320800"/>
                <a:gridCol w="1709270"/>
                <a:gridCol w="1320800"/>
                <a:gridCol w="2253129"/>
                <a:gridCol w="1320801"/>
              </a:tblGrid>
              <a:tr h="121920">
                <a:tc>
                  <a:txBody>
                    <a:bodyPr/>
                    <a:lstStyle/>
                    <a:p>
                      <a:pPr algn="ctr"/>
                      <a:r>
                        <a:rPr lang="zh-CN" altLang="en-US" sz="2200" dirty="0" smtClean="0">
                          <a:latin typeface="+mj-ea"/>
                          <a:ea typeface="+mj-ea"/>
                          <a:cs typeface="Hiragino Sans GB W3"/>
                        </a:rPr>
                        <a:t>道路长度</a:t>
                      </a:r>
                      <a:endParaRPr lang="en-US" sz="2200" dirty="0">
                        <a:latin typeface="+mj-ea"/>
                        <a:ea typeface="+mj-ea"/>
                        <a:cs typeface="Hiragino Sans GB W3"/>
                      </a:endParaRPr>
                    </a:p>
                  </a:txBody>
                  <a:tcPr>
                    <a:lnL w="12700" cap="flat" cmpd="sng" algn="ctr">
                      <a:solidFill>
                        <a:schemeClr val="tx1"/>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传感器个数</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移动速度</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传感器平均能量</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en-US" sz="2200" dirty="0" smtClean="0">
                          <a:latin typeface="+mj-ea"/>
                          <a:ea typeface="+mj-ea"/>
                          <a:cs typeface="Hiragino Sans GB W3"/>
                        </a:rPr>
                        <a:t>时隙长度</a:t>
                      </a:r>
                      <a:endParaRPr lang="en-US" sz="2200" dirty="0">
                        <a:latin typeface="+mj-ea"/>
                        <a:ea typeface="+mj-ea"/>
                        <a:cs typeface="Hiragino Sans GB W3"/>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5">
                        <a:lumMod val="75000"/>
                      </a:schemeClr>
                    </a:solidFill>
                  </a:tcPr>
                </a:tc>
              </a:tr>
              <a:tr h="370840">
                <a:tc>
                  <a:txBody>
                    <a:bodyPr/>
                    <a:lstStyle/>
                    <a:p>
                      <a:pPr algn="ctr"/>
                      <a:r>
                        <a:rPr lang="en-US" altLang="zh-CN" sz="2200" dirty="0" smtClean="0">
                          <a:latin typeface="+mj-ea"/>
                          <a:ea typeface="+mj-ea"/>
                          <a:cs typeface="Hiragino Sans GB W3"/>
                        </a:rPr>
                        <a:t>10000m</a:t>
                      </a:r>
                      <a:endParaRPr lang="en-US" sz="2200" dirty="0">
                        <a:latin typeface="+mj-ea"/>
                        <a:ea typeface="+mj-ea"/>
                        <a:cs typeface="Hiragino Sans GB W3"/>
                      </a:endParaRPr>
                    </a:p>
                  </a:txBody>
                  <a:tcPr>
                    <a:lnL w="12700" cap="flat" cmpd="sng" algn="ctr">
                      <a:solidFill>
                        <a:schemeClr val="tx1"/>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rgbClr val="FF0000"/>
                          </a:solidFill>
                          <a:latin typeface="+mj-ea"/>
                          <a:ea typeface="+mj-ea"/>
                          <a:cs typeface="Hiragino Sans GB W3"/>
                        </a:rPr>
                        <a:t>200</a:t>
                      </a:r>
                      <a:endParaRPr lang="en-US" sz="2200" dirty="0">
                        <a:solidFill>
                          <a:srgbClr val="FF0000"/>
                        </a:solidFill>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rgbClr val="FF0000"/>
                          </a:solidFill>
                          <a:latin typeface="+mj-ea"/>
                          <a:ea typeface="+mj-ea"/>
                          <a:cs typeface="Hiragino Sans GB W3"/>
                        </a:rPr>
                        <a:t>10m/s</a:t>
                      </a:r>
                      <a:endParaRPr lang="en-US" sz="2200" dirty="0">
                        <a:solidFill>
                          <a:srgbClr val="FF0000"/>
                        </a:solidFill>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latin typeface="+mj-ea"/>
                          <a:ea typeface="+mj-ea"/>
                          <a:cs typeface="Hiragino Sans GB W3"/>
                        </a:rPr>
                        <a:t>1.5J</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solidFill>
                            <a:schemeClr val="tx1"/>
                          </a:solidFill>
                          <a:latin typeface="+mj-ea"/>
                          <a:ea typeface="+mj-ea"/>
                          <a:cs typeface="Hiragino Sans GB W3"/>
                        </a:rPr>
                        <a:t>1s</a:t>
                      </a:r>
                      <a:endParaRPr lang="en-US" sz="2200" dirty="0">
                        <a:solidFill>
                          <a:schemeClr val="tx1"/>
                        </a:solidFill>
                        <a:latin typeface="+mj-ea"/>
                        <a:ea typeface="+mj-ea"/>
                        <a:cs typeface="Hiragino Sans GB W3"/>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532597834"/>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zh-TW" altLang="en-US" dirty="0"/>
              <a:t>成果</a:t>
            </a:r>
            <a:r>
              <a:rPr lang="en-US" altLang="zh-TW" dirty="0"/>
              <a:t>3-</a:t>
            </a:r>
            <a:r>
              <a:rPr lang="zh-TW" altLang="en-US" dirty="0"/>
              <a:t>移动能量自供给设备数据量</a:t>
            </a:r>
            <a:r>
              <a:rPr lang="zh-TW" altLang="en-US" dirty="0" smtClean="0"/>
              <a:t>最大化</a:t>
            </a:r>
            <a:endParaRPr lang="en-US" dirty="0"/>
          </a:p>
        </p:txBody>
      </p:sp>
      <p:sp>
        <p:nvSpPr>
          <p:cNvPr id="3" name="Content Placeholder 2"/>
          <p:cNvSpPr>
            <a:spLocks noGrp="1"/>
          </p:cNvSpPr>
          <p:nvPr>
            <p:ph idx="1"/>
          </p:nvPr>
        </p:nvSpPr>
        <p:spPr/>
        <p:txBody>
          <a:bodyPr/>
          <a:lstStyle/>
          <a:p>
            <a:r>
              <a:rPr lang="en-US" dirty="0" smtClean="0"/>
              <a:t>仿真实验结果</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48</a:t>
            </a:fld>
            <a:endParaRPr lang="zh-CN" altLang="en-US" dirty="0"/>
          </a:p>
        </p:txBody>
      </p:sp>
      <p:pic>
        <p:nvPicPr>
          <p:cNvPr id="9" name="Picture 8" descr="Screen Shot 2015-12-22 at 10.03.37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057400"/>
            <a:ext cx="8382000" cy="2600414"/>
          </a:xfrm>
          <a:prstGeom prst="rect">
            <a:avLst/>
          </a:prstGeom>
        </p:spPr>
      </p:pic>
      <p:sp>
        <p:nvSpPr>
          <p:cNvPr id="8" name="圆角矩形 53"/>
          <p:cNvSpPr/>
          <p:nvPr/>
        </p:nvSpPr>
        <p:spPr>
          <a:xfrm>
            <a:off x="685800" y="4953000"/>
            <a:ext cx="7717857"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基于水箱技术与动态规划</a:t>
            </a:r>
            <a:r>
              <a:rPr lang="zh-CN" altLang="en-US" sz="2800" dirty="0" smtClean="0">
                <a:solidFill>
                  <a:schemeClr val="bg1"/>
                </a:solidFill>
                <a:latin typeface="+mj-ea"/>
                <a:cs typeface="Hiragino Sans GB W3"/>
              </a:rPr>
              <a:t>结合</a:t>
            </a:r>
            <a:r>
              <a:rPr lang="zh-CN" altLang="en-US" sz="2800" dirty="0" smtClean="0">
                <a:solidFill>
                  <a:schemeClr val="bg1"/>
                </a:solidFill>
                <a:latin typeface="+mj-ea"/>
                <a:cs typeface="Hiragino Sans GB W3"/>
              </a:rPr>
              <a:t>的联</a:t>
            </a:r>
            <a:r>
              <a:rPr lang="zh-CN" altLang="en-US" sz="2800" dirty="0">
                <a:solidFill>
                  <a:schemeClr val="bg1"/>
                </a:solidFill>
                <a:latin typeface="+mj-ea"/>
                <a:cs typeface="Hiragino Sans GB W3"/>
              </a:rPr>
              <a:t>机在线算法</a:t>
            </a:r>
          </a:p>
          <a:p>
            <a:pPr algn="ctr"/>
            <a:r>
              <a:rPr lang="zh-CN" altLang="en-US" sz="2800" dirty="0">
                <a:solidFill>
                  <a:schemeClr val="bg1"/>
                </a:solidFill>
                <a:latin typeface="+mj-ea"/>
                <a:cs typeface="Hiragino Sans GB W3"/>
              </a:rPr>
              <a:t>明显优于已有算法，性能接近静态离线最优解</a:t>
            </a:r>
          </a:p>
        </p:txBody>
      </p:sp>
      <p:sp>
        <p:nvSpPr>
          <p:cNvPr id="10" name="TextBox 9"/>
          <p:cNvSpPr txBox="1"/>
          <p:nvPr/>
        </p:nvSpPr>
        <p:spPr>
          <a:xfrm>
            <a:off x="2387600" y="3999468"/>
            <a:ext cx="15748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传感器数量</a:t>
            </a:r>
            <a:endParaRPr lang="en-US" altLang="zh-CN" dirty="0" smtClean="0">
              <a:latin typeface="+mj-ea"/>
              <a:ea typeface="+mj-ea"/>
              <a:cs typeface="Hiragino Sans GB W3"/>
            </a:endParaRPr>
          </a:p>
        </p:txBody>
      </p:sp>
      <p:sp>
        <p:nvSpPr>
          <p:cNvPr id="11" name="TextBox 10"/>
          <p:cNvSpPr txBox="1"/>
          <p:nvPr/>
        </p:nvSpPr>
        <p:spPr>
          <a:xfrm>
            <a:off x="5181600" y="3999468"/>
            <a:ext cx="21336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汇聚节点移动速度</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201953981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49</a:t>
            </a:fld>
            <a:endParaRPr lang="zh-CN" altLang="en-US" dirty="0"/>
          </a:p>
        </p:txBody>
      </p:sp>
      <p:sp>
        <p:nvSpPr>
          <p:cNvPr id="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latin typeface="微软雅黑" pitchFamily="34" charset="-122"/>
                <a:ea typeface="微软雅黑" pitchFamily="34" charset="-122"/>
              </a:rPr>
              <a:t> 研究目标</a:t>
            </a:r>
            <a:endParaRPr lang="zh-CN" altLang="en-US" sz="2800" dirty="0" smtClean="0">
              <a:solidFill>
                <a:schemeClr val="bg1">
                  <a:lumMod val="50000"/>
                </a:schemeClr>
              </a:solidFill>
              <a:ea typeface="微软雅黑" pitchFamily="34" charset="-122"/>
            </a:endParaRPr>
          </a:p>
        </p:txBody>
      </p:sp>
      <p:sp>
        <p:nvSpPr>
          <p:cNvPr id="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a:solidFill>
                  <a:schemeClr val="bg1">
                    <a:lumMod val="50000"/>
                  </a:schemeClr>
                </a:solidFill>
                <a:latin typeface="Arial" pitchFamily="34" charset="0"/>
                <a:ea typeface="微软雅黑" pitchFamily="34" charset="-122"/>
                <a:cs typeface="Arial" pitchFamily="34" charset="0"/>
              </a:rPr>
              <a:t> 研究成果</a:t>
            </a:r>
          </a:p>
        </p:txBody>
      </p:sp>
      <p:sp>
        <p:nvSpPr>
          <p:cNvPr id="8" name="Line 10"/>
          <p:cNvSpPr>
            <a:spLocks noChangeShapeType="1"/>
          </p:cNvSpPr>
          <p:nvPr/>
        </p:nvSpPr>
        <p:spPr bwMode="auto">
          <a:xfrm>
            <a:off x="1128713" y="2492375"/>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9" name="Line 11"/>
          <p:cNvSpPr>
            <a:spLocks noChangeShapeType="1"/>
          </p:cNvSpPr>
          <p:nvPr/>
        </p:nvSpPr>
        <p:spPr bwMode="auto">
          <a:xfrm>
            <a:off x="1128713" y="3223013"/>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0" name="Line 12"/>
          <p:cNvSpPr>
            <a:spLocks noChangeShapeType="1"/>
          </p:cNvSpPr>
          <p:nvPr/>
        </p:nvSpPr>
        <p:spPr bwMode="auto">
          <a:xfrm>
            <a:off x="1128713" y="3953651"/>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prstClr val="black"/>
                </a:solidFill>
                <a:ea typeface="微软雅黑" pitchFamily="34" charset="-122"/>
              </a:rPr>
              <a:t> </a:t>
            </a:r>
            <a:r>
              <a:rPr lang="zh-CN" altLang="en-US" sz="2800" dirty="0">
                <a:solidFill>
                  <a:schemeClr val="bg1">
                    <a:lumMod val="50000"/>
                  </a:schemeClr>
                </a:solidFill>
                <a:latin typeface="微软雅黑" pitchFamily="34" charset="-122"/>
                <a:ea typeface="微软雅黑" pitchFamily="34" charset="-122"/>
              </a:rPr>
              <a:t>研究背景</a:t>
            </a:r>
          </a:p>
        </p:txBody>
      </p:sp>
      <p:sp>
        <p:nvSpPr>
          <p:cNvPr id="1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schemeClr val="bg1">
                    <a:lumMod val="50000"/>
                  </a:schemeClr>
                </a:solidFill>
                <a:ea typeface="微软雅黑" pitchFamily="34" charset="-122"/>
              </a:rPr>
              <a:t> </a:t>
            </a:r>
            <a:r>
              <a:rPr lang="zh-CN" altLang="en-US" sz="2800" dirty="0" smtClean="0">
                <a:ea typeface="微软雅黑" pitchFamily="34" charset="-122"/>
              </a:rPr>
              <a:t>原型系统</a:t>
            </a:r>
          </a:p>
        </p:txBody>
      </p:sp>
      <p:sp>
        <p:nvSpPr>
          <p:cNvPr id="13" name="Line 12"/>
          <p:cNvSpPr>
            <a:spLocks noChangeShapeType="1"/>
          </p:cNvSpPr>
          <p:nvPr/>
        </p:nvSpPr>
        <p:spPr bwMode="auto">
          <a:xfrm>
            <a:off x="1128713" y="4684289"/>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总结展望</a:t>
            </a:r>
          </a:p>
        </p:txBody>
      </p:sp>
      <p:sp>
        <p:nvSpPr>
          <p:cNvPr id="15" name="Line 12"/>
          <p:cNvSpPr>
            <a:spLocks noChangeShapeType="1"/>
          </p:cNvSpPr>
          <p:nvPr/>
        </p:nvSpPr>
        <p:spPr bwMode="auto">
          <a:xfrm>
            <a:off x="1128713" y="5414926"/>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Tree>
    <p:extLst>
      <p:ext uri="{BB962C8B-B14F-4D97-AF65-F5344CB8AC3E}">
        <p14:creationId xmlns:p14="http://schemas.microsoft.com/office/powerpoint/2010/main" val="2753492321"/>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zh-TW" altLang="en-US" dirty="0"/>
              <a:t>电池技术发展缓慢</a:t>
            </a:r>
          </a:p>
          <a:p>
            <a:pPr lvl="1"/>
            <a:r>
              <a:rPr lang="zh-TW" altLang="en-US" dirty="0" smtClean="0"/>
              <a:t>体积重量受限</a:t>
            </a:r>
            <a:r>
              <a:rPr lang="zh-CN" altLang="en-US" dirty="0" smtClean="0"/>
              <a:t>于</a:t>
            </a:r>
            <a:r>
              <a:rPr lang="zh-TW" altLang="en-US" dirty="0" smtClean="0"/>
              <a:t>：</a:t>
            </a:r>
            <a:endParaRPr lang="en-US" altLang="zh-TW" dirty="0" smtClean="0"/>
          </a:p>
          <a:p>
            <a:pPr marL="914400" lvl="2" indent="0">
              <a:buNone/>
            </a:pPr>
            <a:r>
              <a:rPr lang="zh-TW" altLang="en-US" dirty="0">
                <a:solidFill>
                  <a:srgbClr val="FF0000"/>
                </a:solidFill>
              </a:rPr>
              <a:t>便携性</a:t>
            </a:r>
            <a:r>
              <a:rPr lang="zh-CN" altLang="en-US" dirty="0"/>
              <a:t>、</a:t>
            </a:r>
            <a:r>
              <a:rPr lang="zh-TW" altLang="en-US" dirty="0">
                <a:solidFill>
                  <a:srgbClr val="FF0000"/>
                </a:solidFill>
              </a:rPr>
              <a:t>工艺</a:t>
            </a:r>
            <a:r>
              <a:rPr lang="zh-CN" altLang="en-US" dirty="0"/>
              <a:t>、</a:t>
            </a:r>
            <a:r>
              <a:rPr lang="zh-TW" altLang="en-US" dirty="0" smtClean="0">
                <a:solidFill>
                  <a:srgbClr val="FF0000"/>
                </a:solidFill>
              </a:rPr>
              <a:t>成本</a:t>
            </a:r>
            <a:endParaRPr lang="en-US" altLang="zh-TW" dirty="0" smtClean="0"/>
          </a:p>
          <a:p>
            <a:pPr lvl="1"/>
            <a:r>
              <a:rPr lang="zh-CN" altLang="en-US" dirty="0"/>
              <a:t>单</a:t>
            </a:r>
            <a:r>
              <a:rPr lang="zh-CN" altLang="en-US" dirty="0" smtClean="0"/>
              <a:t>次供电有限</a:t>
            </a:r>
            <a:endParaRPr lang="zh-TW" altLang="en-US" dirty="0">
              <a:solidFill>
                <a:srgbClr val="FF0000"/>
              </a:solidFill>
            </a:endParaRPr>
          </a:p>
          <a:p>
            <a:pPr>
              <a:spcBef>
                <a:spcPts val="1700"/>
              </a:spcBef>
            </a:pPr>
            <a:r>
              <a:rPr lang="zh-TW" altLang="en-US" dirty="0" smtClean="0"/>
              <a:t>通信能耗</a:t>
            </a:r>
            <a:r>
              <a:rPr lang="zh-CN" altLang="en-US" dirty="0" smtClean="0"/>
              <a:t>严重</a:t>
            </a:r>
            <a:endParaRPr lang="zh-TW" altLang="en-US" dirty="0"/>
          </a:p>
          <a:p>
            <a:pPr lvl="1"/>
            <a:r>
              <a:rPr lang="zh-CN" altLang="en-US" dirty="0" smtClean="0"/>
              <a:t>属于必要消耗</a:t>
            </a:r>
            <a:endParaRPr lang="en-US" altLang="zh-CN" dirty="0" smtClean="0"/>
          </a:p>
          <a:p>
            <a:pPr lvl="1"/>
            <a:r>
              <a:rPr lang="zh-CN" altLang="en-US" dirty="0" smtClean="0"/>
              <a:t>占总能耗比重高</a:t>
            </a:r>
            <a:endParaRPr lang="en-US" altLang="zh-TW" dirty="0" smtClean="0"/>
          </a:p>
          <a:p>
            <a:endParaRPr lang="zh-TW" altLang="en-US" dirty="0"/>
          </a:p>
        </p:txBody>
      </p:sp>
      <p:sp>
        <p:nvSpPr>
          <p:cNvPr id="2" name="Title 1"/>
          <p:cNvSpPr>
            <a:spLocks noGrp="1"/>
          </p:cNvSpPr>
          <p:nvPr>
            <p:ph type="title"/>
          </p:nvPr>
        </p:nvSpPr>
        <p:spPr/>
        <p:txBody>
          <a:bodyPr>
            <a:normAutofit/>
          </a:bodyPr>
          <a:lstStyle/>
          <a:p>
            <a:r>
              <a:rPr lang="zh-TW" altLang="en-US" dirty="0"/>
              <a:t>背景</a:t>
            </a:r>
            <a:r>
              <a:rPr lang="en-US" altLang="zh-TW" dirty="0" smtClean="0"/>
              <a:t>-</a:t>
            </a:r>
            <a:r>
              <a:rPr lang="zh-CN" altLang="en-US" dirty="0" smtClean="0"/>
              <a:t>能耗是无线设备的发展瓶颈</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a:t>
            </a:fld>
            <a:endParaRPr lang="zh-CN" altLang="en-US" dirty="0"/>
          </a:p>
        </p:txBody>
      </p:sp>
      <p:sp>
        <p:nvSpPr>
          <p:cNvPr id="12" name="圆角矩形 53"/>
          <p:cNvSpPr/>
          <p:nvPr/>
        </p:nvSpPr>
        <p:spPr>
          <a:xfrm>
            <a:off x="533400" y="5181600"/>
            <a:ext cx="8102600"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marL="0" lvl="1" algn="ctr"/>
            <a:r>
              <a:rPr lang="zh-CN" altLang="en-US" sz="2800" dirty="0" smtClean="0">
                <a:solidFill>
                  <a:schemeClr val="bg1"/>
                </a:solidFill>
                <a:latin typeface="微软雅黑" pitchFamily="34" charset="-122"/>
                <a:ea typeface="微软雅黑" pitchFamily="34" charset="-122"/>
                <a:cs typeface="Hiragino Sans GB W3"/>
              </a:rPr>
              <a:t>电量有限与能耗严重的矛盾</a:t>
            </a:r>
            <a:r>
              <a:rPr lang="en-US" altLang="en-US" sz="2800" dirty="0" smtClean="0">
                <a:solidFill>
                  <a:schemeClr val="bg1"/>
                </a:solidFill>
                <a:latin typeface="微软雅黑" pitchFamily="34" charset="-122"/>
                <a:ea typeface="微软雅黑" pitchFamily="34" charset="-122"/>
                <a:cs typeface="Hiragino Sans GB W3"/>
              </a:rPr>
              <a:t>长期存在</a:t>
            </a:r>
            <a:r>
              <a:rPr lang="zh-CN" altLang="en-US" sz="2800" dirty="0" smtClean="0">
                <a:solidFill>
                  <a:schemeClr val="bg1"/>
                </a:solidFill>
                <a:latin typeface="微软雅黑" pitchFamily="34" charset="-122"/>
                <a:ea typeface="微软雅黑" pitchFamily="34" charset="-122"/>
                <a:cs typeface="Hiragino Sans GB W3"/>
              </a:rPr>
              <a:t>，</a:t>
            </a:r>
            <a:r>
              <a:rPr lang="zh-CN" altLang="en-US" sz="2800" dirty="0">
                <a:solidFill>
                  <a:schemeClr val="bg1"/>
                </a:solidFill>
                <a:latin typeface="微软雅黑" pitchFamily="34" charset="-122"/>
                <a:ea typeface="微软雅黑" pitchFamily="34" charset="-122"/>
                <a:cs typeface="Hiragino Sans GB W3"/>
              </a:rPr>
              <a:t>亟需</a:t>
            </a:r>
            <a:r>
              <a:rPr lang="zh-CN" altLang="en-US" sz="2800" dirty="0" smtClean="0">
                <a:solidFill>
                  <a:schemeClr val="bg1"/>
                </a:solidFill>
                <a:latin typeface="微软雅黑" pitchFamily="34" charset="-122"/>
                <a:ea typeface="微软雅黑" pitchFamily="34" charset="-122"/>
                <a:cs typeface="Hiragino Sans GB W3"/>
              </a:rPr>
              <a:t>解决</a:t>
            </a:r>
            <a:endParaRPr lang="en-US" altLang="zh-TW" sz="2800" dirty="0" smtClean="0">
              <a:solidFill>
                <a:schemeClr val="bg1"/>
              </a:solidFill>
              <a:latin typeface="微软雅黑" pitchFamily="34" charset="-122"/>
              <a:ea typeface="微软雅黑" pitchFamily="34" charset="-122"/>
              <a:cs typeface="Hiragino Sans GB W3"/>
            </a:endParaRPr>
          </a:p>
        </p:txBody>
      </p:sp>
      <p:grpSp>
        <p:nvGrpSpPr>
          <p:cNvPr id="14" name="Group 13"/>
          <p:cNvGrpSpPr/>
          <p:nvPr/>
        </p:nvGrpSpPr>
        <p:grpSpPr>
          <a:xfrm>
            <a:off x="4191000" y="1279145"/>
            <a:ext cx="2489199" cy="3292855"/>
            <a:chOff x="3606801" y="2171701"/>
            <a:chExt cx="2489199" cy="3292855"/>
          </a:xfrm>
        </p:grpSpPr>
        <p:pic>
          <p:nvPicPr>
            <p:cNvPr id="15" name="Picture 14" descr="cell.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6801" y="2171701"/>
              <a:ext cx="2489199" cy="1866899"/>
            </a:xfrm>
            <a:prstGeom prst="rect">
              <a:avLst/>
            </a:prstGeom>
          </p:spPr>
        </p:pic>
        <p:pic>
          <p:nvPicPr>
            <p:cNvPr id="16" name="Picture 15" descr="cell_battery.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11601" y="4000501"/>
              <a:ext cx="1955799" cy="1464055"/>
            </a:xfrm>
            <a:prstGeom prst="rect">
              <a:avLst/>
            </a:prstGeom>
          </p:spPr>
        </p:pic>
      </p:grpSp>
      <p:grpSp>
        <p:nvGrpSpPr>
          <p:cNvPr id="17" name="Group 16"/>
          <p:cNvGrpSpPr/>
          <p:nvPr/>
        </p:nvGrpSpPr>
        <p:grpSpPr>
          <a:xfrm>
            <a:off x="6906904" y="1447800"/>
            <a:ext cx="2160896" cy="2870200"/>
            <a:chOff x="6373504" y="2362200"/>
            <a:chExt cx="2160896" cy="2870200"/>
          </a:xfrm>
        </p:grpSpPr>
        <p:pic>
          <p:nvPicPr>
            <p:cNvPr id="18" name="Picture 17" descr="sensor.jp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73504" y="2362200"/>
              <a:ext cx="2160896" cy="1447800"/>
            </a:xfrm>
            <a:prstGeom prst="rect">
              <a:avLst/>
            </a:prstGeom>
          </p:spPr>
        </p:pic>
        <p:pic>
          <p:nvPicPr>
            <p:cNvPr id="19" name="Picture 18" descr="sensor_battery.jp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858000" y="3810000"/>
              <a:ext cx="1422400" cy="1422400"/>
            </a:xfrm>
            <a:prstGeom prst="rect">
              <a:avLst/>
            </a:prstGeom>
          </p:spPr>
        </p:pic>
      </p:grpSp>
      <p:pic>
        <p:nvPicPr>
          <p:cNvPr id="13" name="Picture 12" descr="battery1.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334000" y="1813560"/>
            <a:ext cx="2377440" cy="2377440"/>
          </a:xfrm>
          <a:prstGeom prst="rect">
            <a:avLst/>
          </a:prstGeom>
        </p:spPr>
      </p:pic>
    </p:spTree>
    <p:extLst>
      <p:ext uri="{BB962C8B-B14F-4D97-AF65-F5344CB8AC3E}">
        <p14:creationId xmlns:p14="http://schemas.microsoft.com/office/powerpoint/2010/main" val="5851636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4"/>
                                        </p:tgtEl>
                                      </p:cBhvr>
                                    </p:animEffect>
                                    <p:set>
                                      <p:cBhvr>
                                        <p:cTn id="7" dur="1" fill="hold">
                                          <p:stCondLst>
                                            <p:cond delay="499"/>
                                          </p:stCondLst>
                                        </p:cTn>
                                        <p:tgtEl>
                                          <p:spTgt spid="14"/>
                                        </p:tgtEl>
                                        <p:attrNameLst>
                                          <p:attrName>style.visibility</p:attrName>
                                        </p:attrNameLst>
                                      </p:cBhvr>
                                      <p:to>
                                        <p:strVal val="hidden"/>
                                      </p:to>
                                    </p:set>
                                  </p:childTnLst>
                                </p:cTn>
                              </p:par>
                              <p:par>
                                <p:cTn id="8" presetID="10" presetClass="exit" presetSubtype="0" fill="hold" nodeType="withEffect">
                                  <p:stCondLst>
                                    <p:cond delay="0"/>
                                  </p:stCondLst>
                                  <p:childTnLst>
                                    <p:animEffect transition="out" filter="fade">
                                      <p:cBhvr>
                                        <p:cTn id="9" dur="500"/>
                                        <p:tgtEl>
                                          <p:spTgt spid="17"/>
                                        </p:tgtEl>
                                      </p:cBhvr>
                                    </p:animEffect>
                                    <p:set>
                                      <p:cBhvr>
                                        <p:cTn id="10" dur="1" fill="hold">
                                          <p:stCondLst>
                                            <p:cond delay="499"/>
                                          </p:stCondLst>
                                        </p:cTn>
                                        <p:tgtEl>
                                          <p:spTgt spid="17"/>
                                        </p:tgtEl>
                                        <p:attrNameLst>
                                          <p:attrName>style.visibility</p:attrName>
                                        </p:attrNameLst>
                                      </p:cBhvr>
                                      <p:to>
                                        <p:strVal val="hidden"/>
                                      </p:to>
                                    </p:se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目标</a:t>
            </a:r>
            <a:endParaRPr lang="en-US" dirty="0"/>
          </a:p>
        </p:txBody>
      </p:sp>
      <p:sp>
        <p:nvSpPr>
          <p:cNvPr id="3" name="Content Placeholder 2"/>
          <p:cNvSpPr>
            <a:spLocks noGrp="1"/>
          </p:cNvSpPr>
          <p:nvPr>
            <p:ph idx="1"/>
          </p:nvPr>
        </p:nvSpPr>
        <p:spPr/>
        <p:txBody>
          <a:bodyPr/>
          <a:lstStyle/>
          <a:p>
            <a:r>
              <a:rPr lang="zh-CN" altLang="en-US" dirty="0" smtClean="0">
                <a:latin typeface="+mj-ea"/>
                <a:ea typeface="+mj-ea"/>
                <a:cs typeface="Hiragino Sans GB W3"/>
              </a:rPr>
              <a:t>本文设计</a:t>
            </a:r>
            <a:r>
              <a:rPr lang="zh-CN" altLang="en-US" dirty="0" smtClean="0">
                <a:latin typeface="+mj-ea"/>
                <a:ea typeface="+mj-ea"/>
                <a:cs typeface="Hiragino Sans GB W3"/>
              </a:rPr>
              <a:t>了一系列</a:t>
            </a:r>
            <a:r>
              <a:rPr lang="zh-CN" altLang="en-US" dirty="0" smtClean="0">
                <a:latin typeface="+mj-ea"/>
                <a:ea typeface="+mj-ea"/>
                <a:cs typeface="Hiragino Sans GB W3"/>
              </a:rPr>
              <a:t>速率调度算法</a:t>
            </a:r>
            <a:endParaRPr lang="en-US" altLang="zh-CN" dirty="0" smtClean="0">
              <a:latin typeface="+mj-ea"/>
              <a:ea typeface="+mj-ea"/>
              <a:cs typeface="Hiragino Sans GB W3"/>
            </a:endParaRPr>
          </a:p>
          <a:p>
            <a:pPr lvl="1"/>
            <a:r>
              <a:rPr lang="zh-CN" altLang="en-US" dirty="0">
                <a:latin typeface="+mj-ea"/>
                <a:ea typeface="+mj-ea"/>
                <a:cs typeface="Hiragino Sans GB W3"/>
              </a:rPr>
              <a:t>但本原型系统并不涉及硬</a:t>
            </a:r>
            <a:r>
              <a:rPr lang="zh-CN" altLang="en-US" dirty="0" smtClean="0">
                <a:latin typeface="+mj-ea"/>
                <a:ea typeface="+mj-ea"/>
                <a:cs typeface="Hiragino Sans GB W3"/>
              </a:rPr>
              <a:t>件</a:t>
            </a:r>
            <a:r>
              <a:rPr lang="zh-CN" altLang="en-US" dirty="0" smtClean="0">
                <a:latin typeface="+mj-ea"/>
                <a:ea typeface="+mj-ea"/>
                <a:cs typeface="Hiragino Sans GB W3"/>
              </a:rPr>
              <a:t>的</a:t>
            </a:r>
            <a:r>
              <a:rPr lang="zh-CN" altLang="en-US" dirty="0" smtClean="0">
                <a:latin typeface="+mj-ea"/>
                <a:ea typeface="+mj-ea"/>
                <a:cs typeface="Hiragino Sans GB W3"/>
              </a:rPr>
              <a:t>传输速率</a:t>
            </a:r>
            <a:r>
              <a:rPr lang="zh-CN" altLang="en-US" dirty="0">
                <a:latin typeface="+mj-ea"/>
                <a:ea typeface="+mj-ea"/>
                <a:cs typeface="Hiragino Sans GB W3"/>
              </a:rPr>
              <a:t>控制</a:t>
            </a:r>
            <a:endParaRPr lang="en-US" altLang="zh-CN" dirty="0" smtClean="0">
              <a:latin typeface="+mj-ea"/>
              <a:ea typeface="+mj-ea"/>
              <a:cs typeface="Hiragino Sans GB W3"/>
            </a:endParaRPr>
          </a:p>
          <a:p>
            <a:r>
              <a:rPr lang="zh-CN" altLang="en-US" dirty="0" smtClean="0">
                <a:latin typeface="+mj-ea"/>
                <a:ea typeface="+mj-ea"/>
                <a:cs typeface="Hiragino Sans GB W3"/>
              </a:rPr>
              <a:t>本原型系统两大</a:t>
            </a:r>
            <a:r>
              <a:rPr lang="zh-TW" altLang="en-US" dirty="0" smtClean="0">
                <a:latin typeface="+mj-ea"/>
                <a:ea typeface="+mj-ea"/>
                <a:cs typeface="Hiragino Sans GB W3"/>
              </a:rPr>
              <a:t>总体目标 </a:t>
            </a:r>
            <a:endParaRPr lang="zh-TW" altLang="en-US" dirty="0">
              <a:latin typeface="+mj-ea"/>
              <a:ea typeface="+mj-ea"/>
              <a:cs typeface="Hiragino Sans GB W3"/>
            </a:endParaRPr>
          </a:p>
          <a:p>
            <a:pPr marL="971550" lvl="1" indent="-514350">
              <a:buFont typeface="+mj-lt"/>
              <a:buAutoNum type="arabicPeriod"/>
            </a:pPr>
            <a:r>
              <a:rPr lang="zh-TW" altLang="en-US" dirty="0">
                <a:solidFill>
                  <a:srgbClr val="FF0000"/>
                </a:solidFill>
                <a:latin typeface="+mj-ea"/>
                <a:ea typeface="+mj-ea"/>
                <a:cs typeface="Hiragino Sans GB W3"/>
              </a:rPr>
              <a:t>编制</a:t>
            </a:r>
            <a:r>
              <a:rPr lang="zh-TW" altLang="en-US" dirty="0" smtClean="0">
                <a:solidFill>
                  <a:srgbClr val="FF0000"/>
                </a:solidFill>
                <a:latin typeface="+mj-ea"/>
                <a:ea typeface="+mj-ea"/>
                <a:cs typeface="Hiragino Sans GB W3"/>
              </a:rPr>
              <a:t>具有标准函数接</a:t>
            </a:r>
            <a:r>
              <a:rPr lang="zh-TW" altLang="en-US" dirty="0">
                <a:solidFill>
                  <a:srgbClr val="FF0000"/>
                </a:solidFill>
                <a:latin typeface="+mj-ea"/>
                <a:ea typeface="+mj-ea"/>
                <a:cs typeface="Hiragino Sans GB W3"/>
              </a:rPr>
              <a:t>口的库函数</a:t>
            </a:r>
            <a:endParaRPr lang="en-US" altLang="zh-TW" dirty="0">
              <a:solidFill>
                <a:srgbClr val="FF0000"/>
              </a:solidFill>
              <a:latin typeface="+mj-ea"/>
              <a:ea typeface="+mj-ea"/>
              <a:cs typeface="Hiragino Sans GB W3"/>
            </a:endParaRPr>
          </a:p>
          <a:p>
            <a:pPr marL="1371600" lvl="2" indent="-514350">
              <a:buFont typeface="Wingdings" charset="2"/>
              <a:buChar char="v"/>
            </a:pPr>
            <a:r>
              <a:rPr lang="zh-CN" altLang="en-US" dirty="0" smtClean="0">
                <a:latin typeface="+mj-ea"/>
                <a:ea typeface="+mj-ea"/>
                <a:cs typeface="Hiragino Sans GB W3"/>
              </a:rPr>
              <a:t>实现所设计的算法，</a:t>
            </a:r>
            <a:r>
              <a:rPr lang="zh-TW" altLang="en-US" dirty="0" smtClean="0">
                <a:latin typeface="+mj-ea"/>
                <a:ea typeface="+mj-ea"/>
                <a:cs typeface="Hiragino Sans GB W3"/>
              </a:rPr>
              <a:t>方便</a:t>
            </a:r>
            <a:r>
              <a:rPr lang="zh-CN" altLang="en-US" dirty="0" smtClean="0">
                <a:latin typeface="+mj-ea"/>
                <a:ea typeface="+mj-ea"/>
                <a:cs typeface="Hiragino Sans GB W3"/>
              </a:rPr>
              <a:t>硬件驱动等外部程序调用</a:t>
            </a:r>
            <a:endParaRPr lang="en-US" altLang="zh-TW" dirty="0" smtClean="0">
              <a:latin typeface="+mj-ea"/>
              <a:ea typeface="+mj-ea"/>
              <a:cs typeface="Hiragino Sans GB W3"/>
            </a:endParaRPr>
          </a:p>
          <a:p>
            <a:pPr marL="971550" lvl="1" indent="-514350">
              <a:buFont typeface="+mj-lt"/>
              <a:buAutoNum type="arabicPeriod"/>
            </a:pPr>
            <a:r>
              <a:rPr lang="zh-TW" altLang="en-US" dirty="0" smtClean="0">
                <a:solidFill>
                  <a:srgbClr val="FF0000"/>
                </a:solidFill>
                <a:latin typeface="+mj-ea"/>
                <a:ea typeface="+mj-ea"/>
                <a:cs typeface="Hiragino Sans GB W3"/>
              </a:rPr>
              <a:t>将调度结果</a:t>
            </a:r>
            <a:r>
              <a:rPr lang="zh-TW" altLang="en-US" dirty="0">
                <a:solidFill>
                  <a:srgbClr val="FF0000"/>
                </a:solidFill>
                <a:latin typeface="+mj-ea"/>
                <a:ea typeface="+mj-ea"/>
                <a:cs typeface="Hiragino Sans GB W3"/>
              </a:rPr>
              <a:t>通过</a:t>
            </a:r>
            <a:r>
              <a:rPr lang="zh-TW" altLang="en-US" dirty="0" smtClean="0">
                <a:solidFill>
                  <a:srgbClr val="FF0000"/>
                </a:solidFill>
                <a:latin typeface="+mj-ea"/>
                <a:ea typeface="+mj-ea"/>
                <a:cs typeface="Hiragino Sans GB W3"/>
              </a:rPr>
              <a:t>友好</a:t>
            </a:r>
            <a:r>
              <a:rPr lang="zh-CN" altLang="en-US" dirty="0" smtClean="0">
                <a:solidFill>
                  <a:srgbClr val="FF0000"/>
                </a:solidFill>
                <a:latin typeface="+mj-ea"/>
                <a:ea typeface="+mj-ea"/>
                <a:cs typeface="Hiragino Sans GB W3"/>
              </a:rPr>
              <a:t>的</a:t>
            </a:r>
            <a:r>
              <a:rPr lang="zh-TW" altLang="en-US" dirty="0" smtClean="0">
                <a:solidFill>
                  <a:srgbClr val="FF0000"/>
                </a:solidFill>
                <a:latin typeface="+mj-ea"/>
                <a:ea typeface="+mj-ea"/>
                <a:cs typeface="Hiragino Sans GB W3"/>
              </a:rPr>
              <a:t>用户界面直观</a:t>
            </a:r>
            <a:r>
              <a:rPr lang="zh-TW" altLang="en-US" dirty="0">
                <a:solidFill>
                  <a:srgbClr val="FF0000"/>
                </a:solidFill>
                <a:latin typeface="+mj-ea"/>
                <a:ea typeface="+mj-ea"/>
                <a:cs typeface="Hiragino Sans GB W3"/>
              </a:rPr>
              <a:t>展示</a:t>
            </a:r>
            <a:endParaRPr lang="en-US" altLang="zh-TW" dirty="0">
              <a:solidFill>
                <a:srgbClr val="FF0000"/>
              </a:solidFill>
              <a:latin typeface="+mj-ea"/>
              <a:ea typeface="+mj-ea"/>
              <a:cs typeface="Hiragino Sans GB W3"/>
            </a:endParaRPr>
          </a:p>
          <a:p>
            <a:pPr marL="1371600" lvl="2" indent="-514350">
              <a:buFont typeface="Wingdings" charset="2"/>
              <a:buChar char="v"/>
            </a:pPr>
            <a:r>
              <a:rPr lang="zh-TW" altLang="en-US" dirty="0">
                <a:latin typeface="+mj-ea"/>
                <a:ea typeface="+mj-ea"/>
                <a:cs typeface="Hiragino Sans GB W3"/>
              </a:rPr>
              <a:t>方便算法设计人员和系统能耗分析人员参考</a:t>
            </a:r>
            <a:endParaRPr lang="en-US" altLang="zh-TW" dirty="0">
              <a:latin typeface="+mj-ea"/>
              <a:ea typeface="+mj-ea"/>
              <a:cs typeface="Hiragino Sans GB W3"/>
            </a:endParaRPr>
          </a:p>
          <a:p>
            <a:endParaRPr lang="zh-TW" altLang="en-US" dirty="0">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50</a:t>
            </a:fld>
            <a:endParaRPr lang="zh-CN" altLang="en-US" dirty="0"/>
          </a:p>
        </p:txBody>
      </p:sp>
      <p:pic>
        <p:nvPicPr>
          <p:cNvPr id="6" name="Picture 5"/>
          <p:cNvPicPr>
            <a:picLocks noChangeAspect="1"/>
          </p:cNvPicPr>
          <p:nvPr/>
        </p:nvPicPr>
        <p:blipFill>
          <a:blip r:embed="rId2"/>
          <a:stretch>
            <a:fillRect/>
          </a:stretch>
        </p:blipFill>
        <p:spPr>
          <a:xfrm>
            <a:off x="2375595" y="5029200"/>
            <a:ext cx="1371600" cy="1371600"/>
          </a:xfrm>
          <a:prstGeom prst="rect">
            <a:avLst/>
          </a:prstGeom>
        </p:spPr>
      </p:pic>
      <p:pic>
        <p:nvPicPr>
          <p:cNvPr id="7" name="Picture 6"/>
          <p:cNvPicPr>
            <a:picLocks noChangeAspect="1"/>
          </p:cNvPicPr>
          <p:nvPr/>
        </p:nvPicPr>
        <p:blipFill>
          <a:blip r:embed="rId3"/>
          <a:stretch>
            <a:fillRect/>
          </a:stretch>
        </p:blipFill>
        <p:spPr>
          <a:xfrm>
            <a:off x="4966395" y="5029200"/>
            <a:ext cx="1358205" cy="1371600"/>
          </a:xfrm>
          <a:prstGeom prst="rect">
            <a:avLst/>
          </a:prstGeom>
        </p:spPr>
      </p:pic>
    </p:spTree>
    <p:extLst>
      <p:ext uri="{BB962C8B-B14F-4D97-AF65-F5344CB8AC3E}">
        <p14:creationId xmlns:p14="http://schemas.microsoft.com/office/powerpoint/2010/main" val="110980670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par>
                                <p:cTn id="23" presetID="10" presetClass="entr" presetSubtype="0" fill="hold"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总体框架图</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51</a:t>
            </a:fld>
            <a:endParaRPr lang="zh-CN" altLang="en-US" dirty="0"/>
          </a:p>
        </p:txBody>
      </p:sp>
      <p:sp>
        <p:nvSpPr>
          <p:cNvPr id="6" name="Right Arrow 5"/>
          <p:cNvSpPr/>
          <p:nvPr/>
        </p:nvSpPr>
        <p:spPr>
          <a:xfrm rot="16200000">
            <a:off x="7490758" y="2545730"/>
            <a:ext cx="260554" cy="3048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600" dirty="0"/>
          </a:p>
        </p:txBody>
      </p:sp>
      <p:grpSp>
        <p:nvGrpSpPr>
          <p:cNvPr id="7" name="Group 6"/>
          <p:cNvGrpSpPr/>
          <p:nvPr/>
        </p:nvGrpSpPr>
        <p:grpSpPr>
          <a:xfrm>
            <a:off x="2540375" y="4208664"/>
            <a:ext cx="1669774" cy="1074491"/>
            <a:chOff x="7396469" y="2131385"/>
            <a:chExt cx="1669774" cy="1074491"/>
          </a:xfrm>
        </p:grpSpPr>
        <p:sp>
          <p:nvSpPr>
            <p:cNvPr id="8" name="Rectangle 7"/>
            <p:cNvSpPr/>
            <p:nvPr/>
          </p:nvSpPr>
          <p:spPr>
            <a:xfrm>
              <a:off x="7396469" y="2131385"/>
              <a:ext cx="1669774" cy="1074491"/>
            </a:xfrm>
            <a:prstGeom prst="rect">
              <a:avLst/>
            </a:prstGeom>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sz="1600"/>
            </a:p>
          </p:txBody>
        </p:sp>
        <p:sp>
          <p:nvSpPr>
            <p:cNvPr id="9" name="TextBox 8"/>
            <p:cNvSpPr txBox="1"/>
            <p:nvPr/>
          </p:nvSpPr>
          <p:spPr>
            <a:xfrm>
              <a:off x="7396469" y="2131385"/>
              <a:ext cx="1669774" cy="584776"/>
            </a:xfrm>
            <a:prstGeom prst="rect">
              <a:avLst/>
            </a:prstGeom>
            <a:noFill/>
            <a:ln>
              <a:noFill/>
            </a:ln>
          </p:spPr>
          <p:txBody>
            <a:bodyPr wrap="square" rtlCol="0">
              <a:spAutoFit/>
            </a:bodyPr>
            <a:lstStyle/>
            <a:p>
              <a:pPr algn="ctr">
                <a:spcAft>
                  <a:spcPts val="0"/>
                </a:spcAft>
              </a:pPr>
              <a:r>
                <a:rPr lang="zh-TW" altLang="en-US" sz="1600" dirty="0"/>
                <a:t>电池供电设备节能速率调度</a:t>
              </a:r>
              <a:endParaRPr lang="zh-TW" altLang="en-US" sz="1600" kern="100" dirty="0">
                <a:latin typeface="新細明體"/>
                <a:cs typeface="新細明體"/>
              </a:endParaRPr>
            </a:p>
          </p:txBody>
        </p:sp>
        <p:sp>
          <p:nvSpPr>
            <p:cNvPr id="10" name="TextBox 9"/>
            <p:cNvSpPr txBox="1"/>
            <p:nvPr/>
          </p:nvSpPr>
          <p:spPr>
            <a:xfrm>
              <a:off x="7535617" y="2773559"/>
              <a:ext cx="626165" cy="32316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1500" dirty="0" smtClean="0">
                  <a:latin typeface="宋体"/>
                  <a:ea typeface="宋体"/>
                  <a:cs typeface="宋体"/>
                </a:rPr>
                <a:t>离线</a:t>
              </a:r>
              <a:endParaRPr lang="en-US" sz="1500" dirty="0">
                <a:latin typeface="宋体"/>
                <a:ea typeface="宋体"/>
                <a:cs typeface="宋体"/>
              </a:endParaRPr>
            </a:p>
          </p:txBody>
        </p:sp>
        <p:sp>
          <p:nvSpPr>
            <p:cNvPr id="11" name="TextBox 10"/>
            <p:cNvSpPr txBox="1"/>
            <p:nvPr/>
          </p:nvSpPr>
          <p:spPr>
            <a:xfrm>
              <a:off x="8300930" y="2773559"/>
              <a:ext cx="626165" cy="323165"/>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sz="1500" dirty="0" smtClean="0">
                  <a:latin typeface="宋体"/>
                  <a:ea typeface="宋体"/>
                  <a:cs typeface="宋体"/>
                </a:rPr>
                <a:t>在线</a:t>
              </a:r>
              <a:endParaRPr lang="en-US" sz="1500" dirty="0">
                <a:latin typeface="宋体"/>
                <a:ea typeface="宋体"/>
                <a:cs typeface="宋体"/>
              </a:endParaRPr>
            </a:p>
          </p:txBody>
        </p:sp>
      </p:grpSp>
      <p:grpSp>
        <p:nvGrpSpPr>
          <p:cNvPr id="12" name="Group 11"/>
          <p:cNvGrpSpPr/>
          <p:nvPr/>
        </p:nvGrpSpPr>
        <p:grpSpPr>
          <a:xfrm>
            <a:off x="4658233" y="4208664"/>
            <a:ext cx="1669774" cy="1062959"/>
            <a:chOff x="7396469" y="3581566"/>
            <a:chExt cx="1669774" cy="1062959"/>
          </a:xfrm>
        </p:grpSpPr>
        <p:sp>
          <p:nvSpPr>
            <p:cNvPr id="13" name="Rectangle 12"/>
            <p:cNvSpPr/>
            <p:nvPr/>
          </p:nvSpPr>
          <p:spPr>
            <a:xfrm>
              <a:off x="7396469" y="3581567"/>
              <a:ext cx="1669774" cy="1062958"/>
            </a:xfrm>
            <a:prstGeom prst="rect">
              <a:avLst/>
            </a:prstGeom>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sz="1600"/>
            </a:p>
          </p:txBody>
        </p:sp>
        <p:sp>
          <p:nvSpPr>
            <p:cNvPr id="14" name="TextBox 13"/>
            <p:cNvSpPr txBox="1"/>
            <p:nvPr/>
          </p:nvSpPr>
          <p:spPr>
            <a:xfrm>
              <a:off x="7396469" y="3581566"/>
              <a:ext cx="1669774" cy="584776"/>
            </a:xfrm>
            <a:prstGeom prst="rect">
              <a:avLst/>
            </a:prstGeom>
            <a:noFill/>
            <a:ln>
              <a:noFill/>
            </a:ln>
          </p:spPr>
          <p:txBody>
            <a:bodyPr wrap="square" rtlCol="0">
              <a:spAutoFit/>
            </a:bodyPr>
            <a:lstStyle/>
            <a:p>
              <a:pPr algn="ctr">
                <a:spcAft>
                  <a:spcPts val="0"/>
                </a:spcAft>
              </a:pPr>
              <a:r>
                <a:rPr lang="zh-TW" altLang="en-US" sz="1600" dirty="0"/>
                <a:t>能量自供给设备能量高效调度</a:t>
              </a:r>
              <a:endParaRPr lang="zh-TW" altLang="en-US" sz="1600" kern="100" dirty="0">
                <a:latin typeface="+mn-ea"/>
              </a:endParaRPr>
            </a:p>
          </p:txBody>
        </p:sp>
        <p:sp>
          <p:nvSpPr>
            <p:cNvPr id="15" name="TextBox 14"/>
            <p:cNvSpPr txBox="1"/>
            <p:nvPr/>
          </p:nvSpPr>
          <p:spPr>
            <a:xfrm>
              <a:off x="7535617" y="4223740"/>
              <a:ext cx="626165" cy="3231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zh-CN" altLang="en-US" sz="1500" dirty="0" smtClean="0">
                  <a:latin typeface="宋体"/>
                  <a:ea typeface="宋体"/>
                  <a:cs typeface="宋体"/>
                </a:rPr>
                <a:t>离线</a:t>
              </a:r>
              <a:endParaRPr lang="en-US" sz="1500" dirty="0">
                <a:latin typeface="宋体"/>
                <a:ea typeface="宋体"/>
                <a:cs typeface="宋体"/>
              </a:endParaRPr>
            </a:p>
          </p:txBody>
        </p:sp>
        <p:sp>
          <p:nvSpPr>
            <p:cNvPr id="16" name="TextBox 15"/>
            <p:cNvSpPr txBox="1"/>
            <p:nvPr/>
          </p:nvSpPr>
          <p:spPr>
            <a:xfrm>
              <a:off x="8300930" y="4223740"/>
              <a:ext cx="626165" cy="323165"/>
            </a:xfrm>
            <a:prstGeom prst="rect">
              <a:avLst/>
            </a:prstGeom>
            <a:ln/>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zh-CN" altLang="en-US" sz="1500" dirty="0" smtClean="0">
                  <a:latin typeface="宋体"/>
                  <a:ea typeface="宋体"/>
                  <a:cs typeface="宋体"/>
                </a:rPr>
                <a:t>在线</a:t>
              </a:r>
              <a:endParaRPr lang="en-US" sz="1500" dirty="0">
                <a:latin typeface="宋体"/>
                <a:ea typeface="宋体"/>
                <a:cs typeface="宋体"/>
              </a:endParaRPr>
            </a:p>
          </p:txBody>
        </p:sp>
      </p:grpSp>
      <p:grpSp>
        <p:nvGrpSpPr>
          <p:cNvPr id="17" name="Group 16"/>
          <p:cNvGrpSpPr/>
          <p:nvPr/>
        </p:nvGrpSpPr>
        <p:grpSpPr>
          <a:xfrm>
            <a:off x="6775955" y="4208665"/>
            <a:ext cx="1669774" cy="1062957"/>
            <a:chOff x="5028868" y="3570035"/>
            <a:chExt cx="1669774" cy="1062957"/>
          </a:xfrm>
        </p:grpSpPr>
        <p:sp>
          <p:nvSpPr>
            <p:cNvPr id="18" name="Rectangle 17"/>
            <p:cNvSpPr/>
            <p:nvPr/>
          </p:nvSpPr>
          <p:spPr>
            <a:xfrm>
              <a:off x="5028868" y="3570035"/>
              <a:ext cx="1669774" cy="1062957"/>
            </a:xfrm>
            <a:prstGeom prst="rect">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1600"/>
            </a:p>
          </p:txBody>
        </p:sp>
        <p:sp>
          <p:nvSpPr>
            <p:cNvPr id="19" name="TextBox 18"/>
            <p:cNvSpPr txBox="1"/>
            <p:nvPr/>
          </p:nvSpPr>
          <p:spPr>
            <a:xfrm>
              <a:off x="5028868" y="3570035"/>
              <a:ext cx="1669774" cy="584776"/>
            </a:xfrm>
            <a:prstGeom prst="rect">
              <a:avLst/>
            </a:prstGeom>
            <a:noFill/>
            <a:ln>
              <a:noFill/>
            </a:ln>
          </p:spPr>
          <p:txBody>
            <a:bodyPr wrap="square" rtlCol="0">
              <a:spAutoFit/>
            </a:bodyPr>
            <a:lstStyle/>
            <a:p>
              <a:pPr algn="ctr">
                <a:spcAft>
                  <a:spcPts val="0"/>
                </a:spcAft>
              </a:pPr>
              <a:r>
                <a:rPr lang="zh-TW" altLang="en-US" sz="1600" dirty="0"/>
                <a:t>能量自供给设备数据量最大化</a:t>
              </a:r>
              <a:endParaRPr lang="zh-TW" altLang="en-US" sz="1600" kern="100" dirty="0">
                <a:latin typeface="新細明體"/>
                <a:cs typeface="新細明體"/>
              </a:endParaRPr>
            </a:p>
          </p:txBody>
        </p:sp>
        <p:sp>
          <p:nvSpPr>
            <p:cNvPr id="20" name="TextBox 19"/>
            <p:cNvSpPr txBox="1"/>
            <p:nvPr/>
          </p:nvSpPr>
          <p:spPr>
            <a:xfrm>
              <a:off x="5168016" y="4194447"/>
              <a:ext cx="626165" cy="32316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1500" dirty="0" smtClean="0">
                  <a:latin typeface="宋体"/>
                  <a:ea typeface="宋体"/>
                  <a:cs typeface="宋体"/>
                </a:rPr>
                <a:t>离线</a:t>
              </a:r>
              <a:endParaRPr lang="en-US" sz="1500" dirty="0">
                <a:latin typeface="宋体"/>
                <a:ea typeface="宋体"/>
                <a:cs typeface="宋体"/>
              </a:endParaRPr>
            </a:p>
          </p:txBody>
        </p:sp>
        <p:sp>
          <p:nvSpPr>
            <p:cNvPr id="21" name="TextBox 20"/>
            <p:cNvSpPr txBox="1"/>
            <p:nvPr/>
          </p:nvSpPr>
          <p:spPr>
            <a:xfrm>
              <a:off x="5933329" y="4194447"/>
              <a:ext cx="626165" cy="323165"/>
            </a:xfrm>
            <a:prstGeom prst="rect">
              <a:avLst/>
            </a:prstGeom>
            <a:ln/>
          </p:spPr>
          <p:style>
            <a:lnRef idx="2">
              <a:schemeClr val="accent5">
                <a:shade val="50000"/>
              </a:schemeClr>
            </a:lnRef>
            <a:fillRef idx="1">
              <a:schemeClr val="accent5"/>
            </a:fillRef>
            <a:effectRef idx="0">
              <a:schemeClr val="accent5"/>
            </a:effectRef>
            <a:fontRef idx="minor">
              <a:schemeClr val="lt1"/>
            </a:fontRef>
          </p:style>
          <p:txBody>
            <a:bodyPr wrap="square" rtlCol="0">
              <a:spAutoFit/>
            </a:bodyPr>
            <a:lstStyle/>
            <a:p>
              <a:r>
                <a:rPr lang="zh-CN" altLang="en-US" sz="1500" dirty="0" smtClean="0">
                  <a:latin typeface="宋体"/>
                  <a:ea typeface="宋体"/>
                  <a:cs typeface="宋体"/>
                </a:rPr>
                <a:t>在线</a:t>
              </a:r>
              <a:endParaRPr lang="en-US" sz="1500" dirty="0">
                <a:latin typeface="宋体"/>
                <a:ea typeface="宋体"/>
                <a:cs typeface="宋体"/>
              </a:endParaRPr>
            </a:p>
          </p:txBody>
        </p:sp>
      </p:grpSp>
      <p:sp>
        <p:nvSpPr>
          <p:cNvPr id="22" name="Right Arrow 21"/>
          <p:cNvSpPr/>
          <p:nvPr/>
        </p:nvSpPr>
        <p:spPr>
          <a:xfrm>
            <a:off x="6350040" y="4384695"/>
            <a:ext cx="422997" cy="514769"/>
          </a:xfrm>
          <a:prstGeom prst="rightArrow">
            <a:avLst/>
          </a:prstGeom>
          <a:ln>
            <a:solidFill>
              <a:srgbClr val="7F7F7F"/>
            </a:solidFill>
          </a:ln>
        </p:spPr>
        <p:style>
          <a:lnRef idx="1">
            <a:schemeClr val="dk1"/>
          </a:lnRef>
          <a:fillRef idx="2">
            <a:schemeClr val="dk1"/>
          </a:fillRef>
          <a:effectRef idx="1">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endParaRPr lang="zh-CN" sz="2000" kern="100" dirty="0">
              <a:effectLst/>
              <a:latin typeface="+mn-ea"/>
            </a:endParaRPr>
          </a:p>
        </p:txBody>
      </p:sp>
      <p:sp>
        <p:nvSpPr>
          <p:cNvPr id="23" name="TextBox 22"/>
          <p:cNvSpPr txBox="1"/>
          <p:nvPr/>
        </p:nvSpPr>
        <p:spPr>
          <a:xfrm>
            <a:off x="5248558" y="5376026"/>
            <a:ext cx="1214289" cy="369332"/>
          </a:xfrm>
          <a:prstGeom prst="rect">
            <a:avLst/>
          </a:prstGeom>
          <a:noFill/>
        </p:spPr>
        <p:txBody>
          <a:bodyPr wrap="square" rtlCol="0">
            <a:spAutoFit/>
          </a:bodyPr>
          <a:lstStyle/>
          <a:p>
            <a:pPr algn="ctr">
              <a:spcAft>
                <a:spcPts val="0"/>
              </a:spcAft>
            </a:pPr>
            <a:r>
              <a:rPr lang="zh-TW" altLang="en-US" dirty="0" smtClean="0"/>
              <a:t>静止传输</a:t>
            </a:r>
            <a:endParaRPr lang="zh-TW" altLang="en-US" sz="1400" kern="100" dirty="0">
              <a:latin typeface="新細明體"/>
              <a:ea typeface="新細明體"/>
              <a:cs typeface="新細明體"/>
            </a:endParaRPr>
          </a:p>
        </p:txBody>
      </p:sp>
      <p:sp>
        <p:nvSpPr>
          <p:cNvPr id="24" name="Right Arrow 23"/>
          <p:cNvSpPr/>
          <p:nvPr/>
        </p:nvSpPr>
        <p:spPr>
          <a:xfrm>
            <a:off x="4227679" y="4384695"/>
            <a:ext cx="422997" cy="514769"/>
          </a:xfrm>
          <a:prstGeom prst="rightArrow">
            <a:avLst/>
          </a:prstGeom>
          <a:ln>
            <a:solidFill>
              <a:schemeClr val="bg1">
                <a:lumMod val="50000"/>
              </a:schemeClr>
            </a:solidFill>
          </a:ln>
        </p:spPr>
        <p:style>
          <a:lnRef idx="1">
            <a:schemeClr val="dk1"/>
          </a:lnRef>
          <a:fillRef idx="2">
            <a:schemeClr val="dk1"/>
          </a:fillRef>
          <a:effectRef idx="1">
            <a:schemeClr val="dk1"/>
          </a:effectRef>
          <a:fontRef idx="minor">
            <a:schemeClr val="dk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endParaRPr lang="zh-CN" sz="2000" kern="100" dirty="0">
              <a:effectLst/>
              <a:latin typeface="+mn-ea"/>
            </a:endParaRPr>
          </a:p>
        </p:txBody>
      </p:sp>
      <p:sp>
        <p:nvSpPr>
          <p:cNvPr id="25" name="Rounded Rectangle 24"/>
          <p:cNvSpPr/>
          <p:nvPr/>
        </p:nvSpPr>
        <p:spPr>
          <a:xfrm>
            <a:off x="6620563" y="4059535"/>
            <a:ext cx="1973701" cy="1756452"/>
          </a:xfrm>
          <a:prstGeom prst="roundRect">
            <a:avLst>
              <a:gd name="adj" fmla="val 9331"/>
            </a:avLst>
          </a:prstGeom>
          <a:no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latin typeface="+mn-ea"/>
            </a:endParaRPr>
          </a:p>
        </p:txBody>
      </p:sp>
      <p:sp>
        <p:nvSpPr>
          <p:cNvPr id="26" name="Rounded Rectangle 25"/>
          <p:cNvSpPr/>
          <p:nvPr/>
        </p:nvSpPr>
        <p:spPr>
          <a:xfrm>
            <a:off x="2411043" y="4059634"/>
            <a:ext cx="4051804" cy="1756353"/>
          </a:xfrm>
          <a:prstGeom prst="roundRect">
            <a:avLst>
              <a:gd name="adj" fmla="val 8392"/>
            </a:avLst>
          </a:prstGeom>
          <a:noFill/>
          <a:ln w="12700">
            <a:solidFill>
              <a:srgbClr val="7F7F7F"/>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latin typeface="+mn-ea"/>
            </a:endParaRPr>
          </a:p>
        </p:txBody>
      </p:sp>
      <p:sp>
        <p:nvSpPr>
          <p:cNvPr id="27" name="TextBox 26"/>
          <p:cNvSpPr txBox="1"/>
          <p:nvPr/>
        </p:nvSpPr>
        <p:spPr>
          <a:xfrm>
            <a:off x="6652508" y="5376026"/>
            <a:ext cx="1151355" cy="369332"/>
          </a:xfrm>
          <a:prstGeom prst="rect">
            <a:avLst/>
          </a:prstGeom>
          <a:noFill/>
        </p:spPr>
        <p:txBody>
          <a:bodyPr wrap="square" rtlCol="0">
            <a:spAutoFit/>
          </a:bodyPr>
          <a:lstStyle/>
          <a:p>
            <a:pPr algn="ctr">
              <a:spcAft>
                <a:spcPts val="0"/>
              </a:spcAft>
            </a:pPr>
            <a:r>
              <a:rPr lang="zh-TW" altLang="en-US" dirty="0" smtClean="0"/>
              <a:t>移动传输</a:t>
            </a:r>
            <a:endParaRPr lang="zh-TW" altLang="en-US" kern="100" dirty="0">
              <a:latin typeface="新細明體"/>
              <a:ea typeface="新細明體"/>
              <a:cs typeface="新細明體"/>
            </a:endParaRPr>
          </a:p>
        </p:txBody>
      </p:sp>
      <p:sp>
        <p:nvSpPr>
          <p:cNvPr id="28" name="Rectangle 27"/>
          <p:cNvSpPr/>
          <p:nvPr/>
        </p:nvSpPr>
        <p:spPr>
          <a:xfrm>
            <a:off x="2263065" y="3864881"/>
            <a:ext cx="6499935" cy="215535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2263065" y="1447800"/>
            <a:ext cx="6499935" cy="215535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ounded Rectangle 29"/>
          <p:cNvSpPr/>
          <p:nvPr/>
        </p:nvSpPr>
        <p:spPr>
          <a:xfrm>
            <a:off x="2411043" y="1660314"/>
            <a:ext cx="4051804" cy="1756353"/>
          </a:xfrm>
          <a:prstGeom prst="roundRect">
            <a:avLst>
              <a:gd name="adj" fmla="val 8392"/>
            </a:avLst>
          </a:prstGeom>
          <a:noFill/>
          <a:ln w="12700">
            <a:solidFill>
              <a:srgbClr val="7F7F7F"/>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latin typeface="+mn-ea"/>
            </a:endParaRPr>
          </a:p>
        </p:txBody>
      </p:sp>
      <p:sp>
        <p:nvSpPr>
          <p:cNvPr id="31" name="Rounded Rectangle 30"/>
          <p:cNvSpPr/>
          <p:nvPr/>
        </p:nvSpPr>
        <p:spPr>
          <a:xfrm>
            <a:off x="6620563" y="1660314"/>
            <a:ext cx="1973701" cy="1756452"/>
          </a:xfrm>
          <a:prstGeom prst="roundRect">
            <a:avLst>
              <a:gd name="adj" fmla="val 9331"/>
            </a:avLst>
          </a:prstGeom>
          <a:noFill/>
          <a:ln w="12700">
            <a:solidFill>
              <a:srgbClr val="7F7F7F"/>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zh-CN" altLang="en-US" sz="4000">
              <a:latin typeface="+mn-ea"/>
            </a:endParaRPr>
          </a:p>
        </p:txBody>
      </p:sp>
      <p:sp>
        <p:nvSpPr>
          <p:cNvPr id="32" name="TextBox 31"/>
          <p:cNvSpPr txBox="1"/>
          <p:nvPr/>
        </p:nvSpPr>
        <p:spPr>
          <a:xfrm>
            <a:off x="2540376" y="1742310"/>
            <a:ext cx="2883170" cy="369332"/>
          </a:xfrm>
          <a:prstGeom prst="rect">
            <a:avLst/>
          </a:prstGeom>
          <a:noFill/>
        </p:spPr>
        <p:txBody>
          <a:bodyPr wrap="square" rtlCol="0">
            <a:spAutoFit/>
          </a:bodyPr>
          <a:lstStyle/>
          <a:p>
            <a:pPr algn="ctr">
              <a:spcAft>
                <a:spcPts val="0"/>
              </a:spcAft>
            </a:pPr>
            <a:r>
              <a:rPr lang="zh-TW" altLang="en-US" dirty="0" smtClean="0"/>
              <a:t>输入</a:t>
            </a:r>
            <a:r>
              <a:rPr lang="zh-CN" altLang="en-US" dirty="0" smtClean="0"/>
              <a:t>：手工录入</a:t>
            </a:r>
            <a:r>
              <a:rPr lang="en-US" altLang="zh-CN" dirty="0" smtClean="0"/>
              <a:t>/</a:t>
            </a:r>
            <a:r>
              <a:rPr lang="zh-CN" altLang="en-US" dirty="0" smtClean="0"/>
              <a:t>模拟生产</a:t>
            </a:r>
            <a:endParaRPr lang="zh-TW" altLang="en-US" sz="1400" kern="100" dirty="0">
              <a:latin typeface="新細明體"/>
              <a:ea typeface="新細明體"/>
              <a:cs typeface="新細明體"/>
            </a:endParaRPr>
          </a:p>
        </p:txBody>
      </p:sp>
      <p:sp>
        <p:nvSpPr>
          <p:cNvPr id="33" name="TextBox 32"/>
          <p:cNvSpPr txBox="1"/>
          <p:nvPr/>
        </p:nvSpPr>
        <p:spPr>
          <a:xfrm>
            <a:off x="6773037" y="1725154"/>
            <a:ext cx="1151355" cy="369332"/>
          </a:xfrm>
          <a:prstGeom prst="rect">
            <a:avLst/>
          </a:prstGeom>
          <a:noFill/>
        </p:spPr>
        <p:txBody>
          <a:bodyPr wrap="square" rtlCol="0">
            <a:spAutoFit/>
          </a:bodyPr>
          <a:lstStyle/>
          <a:p>
            <a:pPr algn="ctr">
              <a:spcAft>
                <a:spcPts val="0"/>
              </a:spcAft>
            </a:pPr>
            <a:r>
              <a:rPr lang="zh-CN" altLang="en-US" kern="100" dirty="0" smtClean="0">
                <a:latin typeface="新細明體"/>
                <a:ea typeface="新細明體"/>
                <a:cs typeface="新細明體"/>
              </a:rPr>
              <a:t>结果展示</a:t>
            </a:r>
            <a:endParaRPr lang="zh-TW" altLang="en-US" kern="100" dirty="0">
              <a:latin typeface="新細明體"/>
              <a:ea typeface="新細明體"/>
              <a:cs typeface="新細明體"/>
            </a:endParaRPr>
          </a:p>
        </p:txBody>
      </p:sp>
      <p:sp>
        <p:nvSpPr>
          <p:cNvPr id="34" name="TextBox 33"/>
          <p:cNvSpPr txBox="1"/>
          <p:nvPr/>
        </p:nvSpPr>
        <p:spPr>
          <a:xfrm>
            <a:off x="1469777" y="2094486"/>
            <a:ext cx="754978" cy="646331"/>
          </a:xfrm>
          <a:prstGeom prst="rect">
            <a:avLst/>
          </a:prstGeom>
          <a:noFill/>
        </p:spPr>
        <p:txBody>
          <a:bodyPr wrap="square" rtlCol="0">
            <a:spAutoFit/>
          </a:bodyPr>
          <a:lstStyle/>
          <a:p>
            <a:pPr algn="ctr">
              <a:spcAft>
                <a:spcPts val="0"/>
              </a:spcAft>
            </a:pPr>
            <a:r>
              <a:rPr lang="zh-CN" altLang="en-US" kern="100" dirty="0" smtClean="0">
                <a:latin typeface="新細明體"/>
                <a:ea typeface="新細明體"/>
                <a:cs typeface="新細明體"/>
              </a:rPr>
              <a:t>用户界面</a:t>
            </a:r>
            <a:endParaRPr lang="zh-TW" altLang="en-US" kern="100" dirty="0">
              <a:latin typeface="新細明體"/>
              <a:ea typeface="新細明體"/>
              <a:cs typeface="新細明體"/>
            </a:endParaRPr>
          </a:p>
        </p:txBody>
      </p:sp>
      <p:sp>
        <p:nvSpPr>
          <p:cNvPr id="35" name="TextBox 34"/>
          <p:cNvSpPr txBox="1"/>
          <p:nvPr/>
        </p:nvSpPr>
        <p:spPr>
          <a:xfrm>
            <a:off x="1489520" y="4470274"/>
            <a:ext cx="754978" cy="923330"/>
          </a:xfrm>
          <a:prstGeom prst="rect">
            <a:avLst/>
          </a:prstGeom>
          <a:noFill/>
        </p:spPr>
        <p:txBody>
          <a:bodyPr wrap="square" rtlCol="0">
            <a:spAutoFit/>
          </a:bodyPr>
          <a:lstStyle/>
          <a:p>
            <a:pPr algn="ctr">
              <a:spcAft>
                <a:spcPts val="0"/>
              </a:spcAft>
            </a:pPr>
            <a:r>
              <a:rPr lang="zh-CN" altLang="en-US" kern="100" dirty="0" smtClean="0">
                <a:latin typeface="新細明體"/>
                <a:ea typeface="新細明體"/>
                <a:cs typeface="新細明體"/>
              </a:rPr>
              <a:t>动态链接库</a:t>
            </a:r>
            <a:endParaRPr lang="zh-TW" altLang="en-US" kern="100" dirty="0">
              <a:latin typeface="新細明體"/>
              <a:ea typeface="新細明體"/>
              <a:cs typeface="新細明體"/>
            </a:endParaRPr>
          </a:p>
        </p:txBody>
      </p:sp>
      <p:sp>
        <p:nvSpPr>
          <p:cNvPr id="36" name="Rounded Rectangle 35"/>
          <p:cNvSpPr/>
          <p:nvPr/>
        </p:nvSpPr>
        <p:spPr>
          <a:xfrm>
            <a:off x="2518226" y="2985933"/>
            <a:ext cx="3809781" cy="3048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600" dirty="0" smtClean="0">
                <a:latin typeface="宋体"/>
                <a:ea typeface="宋体"/>
                <a:cs typeface="宋体"/>
              </a:rPr>
              <a:t>类</a:t>
            </a:r>
            <a:r>
              <a:rPr lang="zh-CN" altLang="en-US" sz="1600" dirty="0" smtClean="0">
                <a:latin typeface="宋体"/>
                <a:ea typeface="宋体"/>
                <a:cs typeface="宋体"/>
              </a:rPr>
              <a:t>   </a:t>
            </a:r>
            <a:r>
              <a:rPr lang="en-US" sz="1600" dirty="0" smtClean="0">
                <a:latin typeface="宋体"/>
                <a:ea typeface="宋体"/>
                <a:cs typeface="宋体"/>
              </a:rPr>
              <a:t>型</a:t>
            </a:r>
            <a:r>
              <a:rPr lang="zh-CN" altLang="en-US" sz="1600" dirty="0" smtClean="0">
                <a:latin typeface="宋体"/>
                <a:ea typeface="宋体"/>
                <a:cs typeface="宋体"/>
              </a:rPr>
              <a:t>   </a:t>
            </a:r>
            <a:r>
              <a:rPr lang="en-US" sz="1600" dirty="0" smtClean="0">
                <a:latin typeface="宋体"/>
                <a:ea typeface="宋体"/>
                <a:cs typeface="宋体"/>
              </a:rPr>
              <a:t>判</a:t>
            </a:r>
            <a:r>
              <a:rPr lang="zh-CN" altLang="en-US" sz="1600" dirty="0" smtClean="0">
                <a:latin typeface="宋体"/>
                <a:ea typeface="宋体"/>
                <a:cs typeface="宋体"/>
              </a:rPr>
              <a:t>   </a:t>
            </a:r>
            <a:r>
              <a:rPr lang="en-US" sz="1600" dirty="0" smtClean="0">
                <a:latin typeface="宋体"/>
                <a:ea typeface="宋体"/>
                <a:cs typeface="宋体"/>
              </a:rPr>
              <a:t>断</a:t>
            </a:r>
            <a:endParaRPr lang="en-US" sz="1600" dirty="0">
              <a:latin typeface="宋体"/>
              <a:ea typeface="宋体"/>
              <a:cs typeface="宋体"/>
            </a:endParaRPr>
          </a:p>
        </p:txBody>
      </p:sp>
      <p:sp>
        <p:nvSpPr>
          <p:cNvPr id="37" name="Right Arrow 36"/>
          <p:cNvSpPr/>
          <p:nvPr/>
        </p:nvSpPr>
        <p:spPr>
          <a:xfrm rot="5400000">
            <a:off x="4191430" y="3375833"/>
            <a:ext cx="422997" cy="514769"/>
          </a:xfrm>
          <a:prstGeom prst="rightArrow">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w="9525"/>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endParaRPr lang="zh-CN" sz="2000" kern="100" dirty="0">
              <a:effectLst/>
              <a:latin typeface="+mn-ea"/>
            </a:endParaRPr>
          </a:p>
        </p:txBody>
      </p:sp>
      <p:sp>
        <p:nvSpPr>
          <p:cNvPr id="38" name="Rectangle 37"/>
          <p:cNvSpPr/>
          <p:nvPr/>
        </p:nvSpPr>
        <p:spPr>
          <a:xfrm>
            <a:off x="2804263" y="2263851"/>
            <a:ext cx="720131" cy="4316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dirty="0" smtClean="0"/>
              <a:t>参数</a:t>
            </a:r>
            <a:endParaRPr lang="en-US" sz="1600" dirty="0"/>
          </a:p>
        </p:txBody>
      </p:sp>
      <p:sp>
        <p:nvSpPr>
          <p:cNvPr id="39" name="Rectangle 38"/>
          <p:cNvSpPr/>
          <p:nvPr/>
        </p:nvSpPr>
        <p:spPr>
          <a:xfrm>
            <a:off x="4017482" y="2263851"/>
            <a:ext cx="720131" cy="4316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dirty="0" smtClean="0"/>
              <a:t>数据</a:t>
            </a:r>
            <a:endParaRPr lang="en-US" sz="1600" dirty="0"/>
          </a:p>
        </p:txBody>
      </p:sp>
      <p:sp>
        <p:nvSpPr>
          <p:cNvPr id="40" name="Rectangle 39"/>
          <p:cNvSpPr/>
          <p:nvPr/>
        </p:nvSpPr>
        <p:spPr>
          <a:xfrm>
            <a:off x="5270668" y="2263851"/>
            <a:ext cx="720131" cy="431606"/>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zh-CN" altLang="en-US" sz="1600" dirty="0" smtClean="0"/>
              <a:t>能量</a:t>
            </a:r>
            <a:endParaRPr lang="en-US" sz="1600" dirty="0"/>
          </a:p>
        </p:txBody>
      </p:sp>
      <p:sp>
        <p:nvSpPr>
          <p:cNvPr id="41" name="Can 40"/>
          <p:cNvSpPr/>
          <p:nvPr/>
        </p:nvSpPr>
        <p:spPr>
          <a:xfrm>
            <a:off x="6915103" y="2839747"/>
            <a:ext cx="1436838" cy="450985"/>
          </a:xfrm>
          <a:prstGeom prst="can">
            <a:avLst/>
          </a:prstGeom>
        </p:spPr>
        <p:style>
          <a:lnRef idx="1">
            <a:schemeClr val="accent6"/>
          </a:lnRef>
          <a:fillRef idx="2">
            <a:schemeClr val="accent6"/>
          </a:fillRef>
          <a:effectRef idx="1">
            <a:schemeClr val="accent6"/>
          </a:effectRef>
          <a:fontRef idx="minor">
            <a:schemeClr val="dk1"/>
          </a:fontRef>
        </p:style>
        <p:txBody>
          <a:bodyPr lIns="0" tIns="0" rIns="0" bIns="0" rtlCol="0" anchor="ctr"/>
          <a:lstStyle/>
          <a:p>
            <a:pPr algn="ctr"/>
            <a:r>
              <a:rPr lang="zh-CN" altLang="en-US" sz="1600" dirty="0" smtClean="0"/>
              <a:t>调度结果存储</a:t>
            </a:r>
            <a:endParaRPr lang="en-US" sz="1600" dirty="0"/>
          </a:p>
        </p:txBody>
      </p:sp>
      <p:sp>
        <p:nvSpPr>
          <p:cNvPr id="42" name="Rounded Rectangle 41"/>
          <p:cNvSpPr/>
          <p:nvPr/>
        </p:nvSpPr>
        <p:spPr>
          <a:xfrm>
            <a:off x="6906207" y="2270211"/>
            <a:ext cx="1400374" cy="304800"/>
          </a:xfrm>
          <a:prstGeom prst="roundRect">
            <a:avLst/>
          </a:prstGeom>
          <a:gradFill flip="none" rotWithShape="1">
            <a:gsLst>
              <a:gs pos="35000">
                <a:srgbClr val="660066"/>
              </a:gs>
              <a:gs pos="100000">
                <a:srgbClr val="FFFFFF"/>
              </a:gs>
            </a:gsLst>
            <a:lin ang="19800000" scaled="0"/>
            <a:tileRect/>
          </a:gradFill>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600" dirty="0" smtClean="0">
                <a:latin typeface="宋体"/>
                <a:ea typeface="宋体"/>
                <a:cs typeface="宋体"/>
              </a:rPr>
              <a:t>绘图展示</a:t>
            </a:r>
            <a:endParaRPr lang="en-US" sz="1600" dirty="0">
              <a:latin typeface="宋体"/>
              <a:ea typeface="宋体"/>
              <a:cs typeface="宋体"/>
            </a:endParaRPr>
          </a:p>
        </p:txBody>
      </p:sp>
      <p:sp>
        <p:nvSpPr>
          <p:cNvPr id="43" name="Right Arrow 42"/>
          <p:cNvSpPr/>
          <p:nvPr/>
        </p:nvSpPr>
        <p:spPr>
          <a:xfrm rot="16200000">
            <a:off x="7437040" y="3384658"/>
            <a:ext cx="422997" cy="514769"/>
          </a:xfrm>
          <a:prstGeom prst="rightArrow">
            <a:avLst/>
          </a:prstGeom>
          <a:gradFill flip="none" rotWithShape="1">
            <a:gsLst>
              <a:gs pos="0">
                <a:schemeClr val="accent2">
                  <a:shade val="30000"/>
                  <a:satMod val="115000"/>
                </a:schemeClr>
              </a:gs>
              <a:gs pos="50000">
                <a:schemeClr val="accent2">
                  <a:shade val="67500"/>
                  <a:satMod val="115000"/>
                </a:schemeClr>
              </a:gs>
              <a:gs pos="100000">
                <a:schemeClr val="accent2">
                  <a:shade val="100000"/>
                  <a:satMod val="115000"/>
                </a:schemeClr>
              </a:gs>
            </a:gsLst>
            <a:lin ang="0" scaled="1"/>
            <a:tileRect/>
          </a:gradFill>
          <a:ln w="9525"/>
        </p:spPr>
        <p:style>
          <a:lnRef idx="2">
            <a:schemeClr val="accent2">
              <a:shade val="50000"/>
            </a:schemeClr>
          </a:lnRef>
          <a:fillRef idx="1">
            <a:schemeClr val="accent2"/>
          </a:fillRef>
          <a:effectRef idx="0">
            <a:schemeClr val="accent2"/>
          </a:effectRef>
          <a:fontRef idx="minor">
            <a:schemeClr val="lt1"/>
          </a:fontRef>
        </p:style>
        <p:txBody>
          <a:bodyPr rot="0" spcFirstLastPara="0" vert="horz" wrap="square" lIns="0" tIns="0" rIns="0" bIns="0" numCol="1" spcCol="0" rtlCol="0" fromWordArt="0" anchor="ctr" anchorCtr="0" forceAA="0" compatLnSpc="1">
            <a:prstTxWarp prst="textNoShape">
              <a:avLst/>
            </a:prstTxWarp>
            <a:noAutofit/>
          </a:bodyPr>
          <a:lstStyle/>
          <a:p>
            <a:pPr algn="ctr">
              <a:spcAft>
                <a:spcPts val="0"/>
              </a:spcAft>
            </a:pPr>
            <a:endParaRPr lang="zh-CN" sz="2000" kern="100" dirty="0">
              <a:effectLst/>
              <a:latin typeface="+mn-ea"/>
            </a:endParaRPr>
          </a:p>
        </p:txBody>
      </p:sp>
      <p:sp>
        <p:nvSpPr>
          <p:cNvPr id="44" name="Right Arrow 43"/>
          <p:cNvSpPr/>
          <p:nvPr/>
        </p:nvSpPr>
        <p:spPr>
          <a:xfrm rot="5400000">
            <a:off x="3031151" y="2686765"/>
            <a:ext cx="242056" cy="3048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600" dirty="0"/>
          </a:p>
        </p:txBody>
      </p:sp>
      <p:sp>
        <p:nvSpPr>
          <p:cNvPr id="45" name="Right Arrow 44"/>
          <p:cNvSpPr/>
          <p:nvPr/>
        </p:nvSpPr>
        <p:spPr>
          <a:xfrm rot="5400000">
            <a:off x="4250805" y="2686765"/>
            <a:ext cx="242056" cy="3048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600" dirty="0"/>
          </a:p>
        </p:txBody>
      </p:sp>
      <p:sp>
        <p:nvSpPr>
          <p:cNvPr id="46" name="Right Arrow 45"/>
          <p:cNvSpPr/>
          <p:nvPr/>
        </p:nvSpPr>
        <p:spPr>
          <a:xfrm rot="5400000">
            <a:off x="5493030" y="2686765"/>
            <a:ext cx="242056" cy="304800"/>
          </a:xfrm>
          <a:prstGeom prs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sz="600" dirty="0"/>
          </a:p>
        </p:txBody>
      </p:sp>
      <p:pic>
        <p:nvPicPr>
          <p:cNvPr id="47" name="Picture 46"/>
          <p:cNvPicPr>
            <a:picLocks noChangeAspect="1"/>
          </p:cNvPicPr>
          <p:nvPr/>
        </p:nvPicPr>
        <p:blipFill>
          <a:blip r:embed="rId2"/>
          <a:stretch>
            <a:fillRect/>
          </a:stretch>
        </p:blipFill>
        <p:spPr>
          <a:xfrm>
            <a:off x="274320" y="4267200"/>
            <a:ext cx="1097280" cy="1097280"/>
          </a:xfrm>
          <a:prstGeom prst="rect">
            <a:avLst/>
          </a:prstGeom>
        </p:spPr>
      </p:pic>
      <p:pic>
        <p:nvPicPr>
          <p:cNvPr id="48" name="Picture 47"/>
          <p:cNvPicPr>
            <a:picLocks noChangeAspect="1"/>
          </p:cNvPicPr>
          <p:nvPr/>
        </p:nvPicPr>
        <p:blipFill>
          <a:blip r:embed="rId3"/>
          <a:stretch>
            <a:fillRect/>
          </a:stretch>
        </p:blipFill>
        <p:spPr>
          <a:xfrm>
            <a:off x="274320" y="1828800"/>
            <a:ext cx="1086564" cy="1097280"/>
          </a:xfrm>
          <a:prstGeom prst="rect">
            <a:avLst/>
          </a:prstGeom>
        </p:spPr>
      </p:pic>
    </p:spTree>
    <p:extLst>
      <p:ext uri="{BB962C8B-B14F-4D97-AF65-F5344CB8AC3E}">
        <p14:creationId xmlns:p14="http://schemas.microsoft.com/office/powerpoint/2010/main" val="812106889"/>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原型系统-</a:t>
            </a:r>
            <a:r>
              <a:rPr lang="zh-CN" altLang="en-US" dirty="0" smtClean="0"/>
              <a:t>系统文件逻辑关系</a:t>
            </a:r>
            <a:endParaRPr lang="en-US" dirty="0"/>
          </a:p>
        </p:txBody>
      </p:sp>
      <p:sp>
        <p:nvSpPr>
          <p:cNvPr id="3" name="Content Placeholder 2"/>
          <p:cNvSpPr>
            <a:spLocks noGrp="1"/>
          </p:cNvSpPr>
          <p:nvPr>
            <p:ph idx="1"/>
          </p:nvPr>
        </p:nvSpPr>
        <p:spPr/>
        <p:txBody>
          <a:bodyPr/>
          <a:lstStyle/>
          <a:p>
            <a:r>
              <a:rPr lang="zh-CN" altLang="en-US" dirty="0" smtClean="0"/>
              <a:t>存在四种文件类型</a:t>
            </a:r>
            <a:endParaRPr lang="en-US" altLang="zh-CN" dirty="0" smtClean="0"/>
          </a:p>
          <a:p>
            <a:pPr lvl="1"/>
            <a:r>
              <a:rPr lang="zh-CN" altLang="en-US" dirty="0" smtClean="0"/>
              <a:t>可执行文件</a:t>
            </a:r>
            <a:r>
              <a:rPr lang="en-US" altLang="zh-CN" dirty="0" smtClean="0"/>
              <a:t>exe</a:t>
            </a:r>
            <a:r>
              <a:rPr lang="zh-CN" altLang="en-US" dirty="0" smtClean="0"/>
              <a:t>，动态链接库文件</a:t>
            </a:r>
            <a:r>
              <a:rPr lang="en-US" altLang="zh-CN" dirty="0" err="1" smtClean="0"/>
              <a:t>dll</a:t>
            </a:r>
            <a:endParaRPr lang="en-US" altLang="zh-CN" dirty="0" smtClean="0"/>
          </a:p>
          <a:p>
            <a:pPr lvl="1"/>
            <a:r>
              <a:rPr lang="zh-CN" altLang="en-US" dirty="0" smtClean="0"/>
              <a:t>中间结果文件</a:t>
            </a:r>
            <a:r>
              <a:rPr lang="en-US" altLang="zh-CN" dirty="0" smtClean="0"/>
              <a:t>txt</a:t>
            </a:r>
            <a:r>
              <a:rPr lang="zh-CN" altLang="en-US" dirty="0" smtClean="0"/>
              <a:t>，矩阵实验室文件</a:t>
            </a:r>
            <a:r>
              <a:rPr lang="en-US" altLang="zh-CN" dirty="0" smtClean="0"/>
              <a:t>m</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52</a:t>
            </a:fld>
            <a:endParaRPr lang="zh-CN" altLang="en-US" dirty="0"/>
          </a:p>
        </p:txBody>
      </p:sp>
      <p:grpSp>
        <p:nvGrpSpPr>
          <p:cNvPr id="21" name="Group 20"/>
          <p:cNvGrpSpPr>
            <a:grpSpLocks noChangeAspect="1"/>
          </p:cNvGrpSpPr>
          <p:nvPr/>
        </p:nvGrpSpPr>
        <p:grpSpPr>
          <a:xfrm>
            <a:off x="2626083" y="3048000"/>
            <a:ext cx="3241317" cy="3018273"/>
            <a:chOff x="2091897" y="1711619"/>
            <a:chExt cx="4051646" cy="3772841"/>
          </a:xfrm>
        </p:grpSpPr>
        <p:pic>
          <p:nvPicPr>
            <p:cNvPr id="7" name="Picture 6"/>
            <p:cNvPicPr>
              <a:picLocks noChangeAspect="1"/>
            </p:cNvPicPr>
            <p:nvPr/>
          </p:nvPicPr>
          <p:blipFill>
            <a:blip r:embed="rId2"/>
            <a:stretch>
              <a:fillRect/>
            </a:stretch>
          </p:blipFill>
          <p:spPr>
            <a:xfrm>
              <a:off x="2091897" y="4112858"/>
              <a:ext cx="1371600" cy="1371600"/>
            </a:xfrm>
            <a:prstGeom prst="rect">
              <a:avLst/>
            </a:prstGeom>
          </p:spPr>
        </p:pic>
        <p:pic>
          <p:nvPicPr>
            <p:cNvPr id="8" name="Picture 7"/>
            <p:cNvPicPr>
              <a:picLocks noChangeAspect="1"/>
            </p:cNvPicPr>
            <p:nvPr/>
          </p:nvPicPr>
          <p:blipFill>
            <a:blip r:embed="rId3"/>
            <a:stretch>
              <a:fillRect/>
            </a:stretch>
          </p:blipFill>
          <p:spPr>
            <a:xfrm>
              <a:off x="2116361" y="1800405"/>
              <a:ext cx="1358205" cy="1371600"/>
            </a:xfrm>
            <a:prstGeom prst="rect">
              <a:avLst/>
            </a:prstGeom>
          </p:spPr>
        </p:pic>
        <p:pic>
          <p:nvPicPr>
            <p:cNvPr id="9" name="Picture 8"/>
            <p:cNvPicPr>
              <a:picLocks noChangeAspect="1"/>
            </p:cNvPicPr>
            <p:nvPr/>
          </p:nvPicPr>
          <p:blipFill>
            <a:blip r:embed="rId4"/>
            <a:stretch>
              <a:fillRect/>
            </a:stretch>
          </p:blipFill>
          <p:spPr>
            <a:xfrm>
              <a:off x="4771943" y="4112860"/>
              <a:ext cx="1371600" cy="1371600"/>
            </a:xfrm>
            <a:prstGeom prst="rect">
              <a:avLst/>
            </a:prstGeom>
          </p:spPr>
        </p:pic>
        <p:pic>
          <p:nvPicPr>
            <p:cNvPr id="10" name="Picture 9"/>
            <p:cNvPicPr>
              <a:picLocks noChangeAspect="1"/>
            </p:cNvPicPr>
            <p:nvPr/>
          </p:nvPicPr>
          <p:blipFill>
            <a:blip r:embed="rId5"/>
            <a:stretch>
              <a:fillRect/>
            </a:stretch>
          </p:blipFill>
          <p:spPr>
            <a:xfrm>
              <a:off x="4771943" y="1711619"/>
              <a:ext cx="1364869" cy="1364869"/>
            </a:xfrm>
            <a:prstGeom prst="rect">
              <a:avLst/>
            </a:prstGeom>
          </p:spPr>
        </p:pic>
        <p:sp>
          <p:nvSpPr>
            <p:cNvPr id="11" name="TextBox 10"/>
            <p:cNvSpPr txBox="1"/>
            <p:nvPr/>
          </p:nvSpPr>
          <p:spPr>
            <a:xfrm>
              <a:off x="2338708" y="3235619"/>
              <a:ext cx="453586" cy="807914"/>
            </a:xfrm>
            <a:prstGeom prst="rect">
              <a:avLst/>
            </a:prstGeom>
            <a:noFill/>
          </p:spPr>
          <p:txBody>
            <a:bodyPr wrap="square" rtlCol="0">
              <a:spAutoFit/>
            </a:bodyPr>
            <a:lstStyle/>
            <a:p>
              <a:r>
                <a:rPr lang="zh-CN" altLang="en-US" dirty="0" smtClean="0">
                  <a:ln>
                    <a:solidFill>
                      <a:srgbClr val="3366FF"/>
                    </a:solidFill>
                  </a:ln>
                </a:rPr>
                <a:t>调用</a:t>
              </a:r>
              <a:endParaRPr lang="en-US" dirty="0">
                <a:ln>
                  <a:solidFill>
                    <a:srgbClr val="3366FF"/>
                  </a:solidFill>
                </a:ln>
              </a:endParaRPr>
            </a:p>
          </p:txBody>
        </p:sp>
        <p:cxnSp>
          <p:nvCxnSpPr>
            <p:cNvPr id="12" name="Straight Arrow Connector 11"/>
            <p:cNvCxnSpPr>
              <a:stCxn id="8" idx="2"/>
              <a:endCxn id="7" idx="0"/>
            </p:cNvCxnSpPr>
            <p:nvPr/>
          </p:nvCxnSpPr>
          <p:spPr>
            <a:xfrm flipH="1">
              <a:off x="2777697" y="3172005"/>
              <a:ext cx="0" cy="940852"/>
            </a:xfrm>
            <a:prstGeom prst="straightConnector1">
              <a:avLst/>
            </a:prstGeom>
            <a:ln w="28575" cmpd="sng">
              <a:solidFill>
                <a:srgbClr val="4F81B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7" idx="3"/>
              <a:endCxn id="9" idx="1"/>
            </p:cNvCxnSpPr>
            <p:nvPr/>
          </p:nvCxnSpPr>
          <p:spPr>
            <a:xfrm>
              <a:off x="3463497" y="4798658"/>
              <a:ext cx="1308446" cy="2"/>
            </a:xfrm>
            <a:prstGeom prst="straightConnector1">
              <a:avLst/>
            </a:prstGeom>
            <a:ln w="28575" cmpd="sng">
              <a:solidFill>
                <a:srgbClr val="4F81BD"/>
              </a:solidFill>
              <a:tailEnd type="arrow"/>
            </a:ln>
            <a:effectLst/>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3463496" y="4348358"/>
              <a:ext cx="1446961" cy="461665"/>
            </a:xfrm>
            <a:prstGeom prst="rect">
              <a:avLst/>
            </a:prstGeom>
            <a:noFill/>
          </p:spPr>
          <p:txBody>
            <a:bodyPr wrap="square" rtlCol="0">
              <a:spAutoFit/>
            </a:bodyPr>
            <a:lstStyle/>
            <a:p>
              <a:r>
                <a:rPr lang="zh-CN" altLang="en-US" dirty="0" smtClean="0">
                  <a:ln>
                    <a:solidFill>
                      <a:srgbClr val="3366FF"/>
                    </a:solidFill>
                  </a:ln>
                </a:rPr>
                <a:t>结果输出</a:t>
              </a:r>
              <a:endParaRPr lang="en-US" dirty="0">
                <a:ln>
                  <a:solidFill>
                    <a:srgbClr val="3366FF"/>
                  </a:solidFill>
                </a:ln>
              </a:endParaRPr>
            </a:p>
          </p:txBody>
        </p:sp>
        <p:cxnSp>
          <p:nvCxnSpPr>
            <p:cNvPr id="15" name="Straight Arrow Connector 14"/>
            <p:cNvCxnSpPr/>
            <p:nvPr/>
          </p:nvCxnSpPr>
          <p:spPr>
            <a:xfrm>
              <a:off x="3463498" y="2701578"/>
              <a:ext cx="1308445" cy="0"/>
            </a:xfrm>
            <a:prstGeom prst="straightConnector1">
              <a:avLst/>
            </a:prstGeom>
            <a:ln w="28575" cmpd="sng">
              <a:solidFill>
                <a:srgbClr val="4F81BD"/>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p:nvPr/>
          </p:nvCxnSpPr>
          <p:spPr>
            <a:xfrm>
              <a:off x="3424892" y="2320988"/>
              <a:ext cx="1308445" cy="0"/>
            </a:xfrm>
            <a:prstGeom prst="straightConnector1">
              <a:avLst/>
            </a:prstGeom>
            <a:ln w="28575" cmpd="sng">
              <a:solidFill>
                <a:srgbClr val="4F81BD"/>
              </a:solidFill>
              <a:headEnd type="arrow"/>
              <a:tailEnd type="none"/>
            </a:ln>
            <a:effectLst/>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582884" y="2722034"/>
              <a:ext cx="930292" cy="461665"/>
            </a:xfrm>
            <a:prstGeom prst="rect">
              <a:avLst/>
            </a:prstGeom>
            <a:noFill/>
          </p:spPr>
          <p:txBody>
            <a:bodyPr wrap="square" rtlCol="0">
              <a:spAutoFit/>
            </a:bodyPr>
            <a:lstStyle/>
            <a:p>
              <a:r>
                <a:rPr lang="zh-CN" altLang="en-US" dirty="0" smtClean="0">
                  <a:ln>
                    <a:solidFill>
                      <a:srgbClr val="3366FF"/>
                    </a:solidFill>
                  </a:ln>
                </a:rPr>
                <a:t>调用</a:t>
              </a:r>
              <a:endParaRPr lang="en-US" dirty="0">
                <a:ln>
                  <a:solidFill>
                    <a:srgbClr val="3366FF"/>
                  </a:solidFill>
                </a:ln>
              </a:endParaRPr>
            </a:p>
          </p:txBody>
        </p:sp>
        <p:sp>
          <p:nvSpPr>
            <p:cNvPr id="18" name="TextBox 17"/>
            <p:cNvSpPr txBox="1"/>
            <p:nvPr/>
          </p:nvSpPr>
          <p:spPr>
            <a:xfrm>
              <a:off x="3481708" y="1871858"/>
              <a:ext cx="1411045" cy="461665"/>
            </a:xfrm>
            <a:prstGeom prst="rect">
              <a:avLst/>
            </a:prstGeom>
            <a:noFill/>
          </p:spPr>
          <p:txBody>
            <a:bodyPr wrap="square" rtlCol="0">
              <a:spAutoFit/>
            </a:bodyPr>
            <a:lstStyle/>
            <a:p>
              <a:r>
                <a:rPr lang="zh-CN" altLang="en-US" dirty="0" smtClean="0">
                  <a:ln>
                    <a:solidFill>
                      <a:srgbClr val="3366FF"/>
                    </a:solidFill>
                  </a:ln>
                </a:rPr>
                <a:t>图形展示</a:t>
              </a:r>
              <a:endParaRPr lang="en-US" dirty="0">
                <a:ln>
                  <a:solidFill>
                    <a:srgbClr val="3366FF"/>
                  </a:solidFill>
                </a:ln>
              </a:endParaRPr>
            </a:p>
          </p:txBody>
        </p:sp>
        <p:cxnSp>
          <p:nvCxnSpPr>
            <p:cNvPr id="19" name="Straight Arrow Connector 18"/>
            <p:cNvCxnSpPr>
              <a:stCxn id="10" idx="2"/>
              <a:endCxn id="9" idx="0"/>
            </p:cNvCxnSpPr>
            <p:nvPr/>
          </p:nvCxnSpPr>
          <p:spPr>
            <a:xfrm>
              <a:off x="5454378" y="3076488"/>
              <a:ext cx="3365" cy="1036372"/>
            </a:xfrm>
            <a:prstGeom prst="straightConnector1">
              <a:avLst/>
            </a:prstGeom>
            <a:ln w="28575" cmpd="sng">
              <a:solidFill>
                <a:srgbClr val="4F81BD"/>
              </a:solidFill>
              <a:tailEnd type="arrow"/>
            </a:ln>
            <a:effectLst/>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457743" y="3189705"/>
              <a:ext cx="453586" cy="807914"/>
            </a:xfrm>
            <a:prstGeom prst="rect">
              <a:avLst/>
            </a:prstGeom>
            <a:noFill/>
          </p:spPr>
          <p:txBody>
            <a:bodyPr wrap="square" rtlCol="0">
              <a:spAutoFit/>
            </a:bodyPr>
            <a:lstStyle/>
            <a:p>
              <a:r>
                <a:rPr lang="zh-CN" altLang="en-US" dirty="0" smtClean="0">
                  <a:ln>
                    <a:solidFill>
                      <a:srgbClr val="3366FF"/>
                    </a:solidFill>
                  </a:ln>
                </a:rPr>
                <a:t>读取</a:t>
              </a:r>
              <a:endParaRPr lang="en-US" dirty="0">
                <a:ln>
                  <a:solidFill>
                    <a:srgbClr val="3366FF"/>
                  </a:solidFill>
                </a:ln>
              </a:endParaRPr>
            </a:p>
          </p:txBody>
        </p:sp>
      </p:grpSp>
    </p:spTree>
    <p:extLst>
      <p:ext uri="{BB962C8B-B14F-4D97-AF65-F5344CB8AC3E}">
        <p14:creationId xmlns:p14="http://schemas.microsoft.com/office/powerpoint/2010/main" val="3286546774"/>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总体流程图</a:t>
            </a:r>
            <a:endParaRPr lang="en-US" dirty="0"/>
          </a:p>
        </p:txBody>
      </p:sp>
      <p:sp>
        <p:nvSpPr>
          <p:cNvPr id="3" name="Content Placeholder 2"/>
          <p:cNvSpPr>
            <a:spLocks noGrp="1"/>
          </p:cNvSpPr>
          <p:nvPr>
            <p:ph idx="1"/>
          </p:nvPr>
        </p:nvSpPr>
        <p:spPr/>
        <p:txBody>
          <a:bodyPr/>
          <a:lstStyle/>
          <a:p>
            <a:r>
              <a:rPr lang="zh-CN" altLang="en-US" dirty="0" smtClean="0"/>
              <a:t>系统分别处理三个研究问题的流程图</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53</a:t>
            </a:fld>
            <a:endParaRPr lang="zh-CN" altLang="en-US" dirty="0"/>
          </a:p>
        </p:txBody>
      </p:sp>
      <p:grpSp>
        <p:nvGrpSpPr>
          <p:cNvPr id="6" name="Group 5"/>
          <p:cNvGrpSpPr>
            <a:grpSpLocks noChangeAspect="1"/>
          </p:cNvGrpSpPr>
          <p:nvPr/>
        </p:nvGrpSpPr>
        <p:grpSpPr>
          <a:xfrm>
            <a:off x="2213956" y="1828800"/>
            <a:ext cx="4720244" cy="4754880"/>
            <a:chOff x="896071" y="535079"/>
            <a:chExt cx="5830973" cy="5873756"/>
          </a:xfrm>
        </p:grpSpPr>
        <p:sp>
          <p:nvSpPr>
            <p:cNvPr id="7" name="Rounded Rectangle 6"/>
            <p:cNvSpPr/>
            <p:nvPr/>
          </p:nvSpPr>
          <p:spPr>
            <a:xfrm>
              <a:off x="3321788" y="535079"/>
              <a:ext cx="952528" cy="374227"/>
            </a:xfrm>
            <a:prstGeom prst="roundRect">
              <a:avLst>
                <a:gd name="adj"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solidFill>
                    <a:schemeClr val="tx1"/>
                  </a:solidFill>
                </a:rPr>
                <a:t>开始</a:t>
              </a:r>
              <a:endParaRPr lang="en-US" sz="1400" dirty="0">
                <a:solidFill>
                  <a:schemeClr val="tx1"/>
                </a:solidFill>
              </a:endParaRPr>
            </a:p>
          </p:txBody>
        </p:sp>
        <p:sp>
          <p:nvSpPr>
            <p:cNvPr id="8" name="Diamond 7"/>
            <p:cNvSpPr/>
            <p:nvPr/>
          </p:nvSpPr>
          <p:spPr>
            <a:xfrm>
              <a:off x="3288641" y="1822727"/>
              <a:ext cx="1043247" cy="589692"/>
            </a:xfrm>
            <a:prstGeom prst="diamond">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zh-CN" altLang="en-US" sz="1400" dirty="0" smtClean="0">
                  <a:solidFill>
                    <a:schemeClr val="tx1"/>
                  </a:solidFill>
                </a:rPr>
                <a:t>移动？</a:t>
              </a:r>
              <a:endParaRPr lang="en-US" sz="1400" dirty="0">
                <a:solidFill>
                  <a:schemeClr val="tx1"/>
                </a:solidFill>
              </a:endParaRPr>
            </a:p>
          </p:txBody>
        </p:sp>
        <p:sp>
          <p:nvSpPr>
            <p:cNvPr id="9" name="Diamond 8"/>
            <p:cNvSpPr/>
            <p:nvPr/>
          </p:nvSpPr>
          <p:spPr>
            <a:xfrm>
              <a:off x="3135557" y="2785113"/>
              <a:ext cx="1349415" cy="589692"/>
            </a:xfrm>
            <a:prstGeom prst="diamond">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zh-CN" altLang="en-US" sz="1400" dirty="0" smtClean="0">
                  <a:solidFill>
                    <a:schemeClr val="tx1"/>
                  </a:solidFill>
                </a:rPr>
                <a:t>自供给？</a:t>
              </a:r>
              <a:endParaRPr lang="en-US" sz="1400" dirty="0">
                <a:solidFill>
                  <a:schemeClr val="tx1"/>
                </a:solidFill>
              </a:endParaRPr>
            </a:p>
          </p:txBody>
        </p:sp>
        <p:sp>
          <p:nvSpPr>
            <p:cNvPr id="10" name="Rectangle 9"/>
            <p:cNvSpPr/>
            <p:nvPr/>
          </p:nvSpPr>
          <p:spPr>
            <a:xfrm>
              <a:off x="896071" y="3951619"/>
              <a:ext cx="1527048" cy="63565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a:solidFill>
                    <a:schemeClr val="tx1"/>
                  </a:solidFill>
                  <a:latin typeface="Times New Roman"/>
                  <a:cs typeface="Times New Roman"/>
                </a:rPr>
                <a:t>移动自供给调度模块</a:t>
              </a:r>
              <a:endParaRPr lang="en-US" sz="1400" dirty="0">
                <a:solidFill>
                  <a:schemeClr val="tx1"/>
                </a:solidFill>
                <a:effectLst/>
                <a:latin typeface="Times New Roman"/>
                <a:cs typeface="Times New Roman"/>
              </a:endParaRPr>
            </a:p>
          </p:txBody>
        </p:sp>
        <p:sp>
          <p:nvSpPr>
            <p:cNvPr id="11" name="Rectangle 10"/>
            <p:cNvSpPr/>
            <p:nvPr/>
          </p:nvSpPr>
          <p:spPr>
            <a:xfrm>
              <a:off x="3197052" y="3951618"/>
              <a:ext cx="1234440" cy="64008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solidFill>
                    <a:schemeClr val="tx1"/>
                  </a:solidFill>
                  <a:latin typeface="Times New Roman"/>
                  <a:cs typeface="Times New Roman"/>
                </a:rPr>
                <a:t>静止电池调度模块</a:t>
              </a:r>
              <a:endParaRPr lang="en-US" sz="1400" dirty="0">
                <a:solidFill>
                  <a:schemeClr val="tx1"/>
                </a:solidFill>
                <a:latin typeface="Times New Roman"/>
                <a:cs typeface="Times New Roman"/>
              </a:endParaRPr>
            </a:p>
          </p:txBody>
        </p:sp>
        <p:sp>
          <p:nvSpPr>
            <p:cNvPr id="12" name="Rectangle 11"/>
            <p:cNvSpPr/>
            <p:nvPr/>
          </p:nvSpPr>
          <p:spPr>
            <a:xfrm>
              <a:off x="5207532" y="3951618"/>
              <a:ext cx="1519512" cy="64008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TW" altLang="en-US" sz="1400" dirty="0" smtClean="0">
                  <a:solidFill>
                    <a:schemeClr val="tx1"/>
                  </a:solidFill>
                  <a:latin typeface="Times New Roman"/>
                  <a:cs typeface="Times New Roman"/>
                </a:rPr>
                <a:t>静止自供给调度模块</a:t>
              </a:r>
              <a:endParaRPr lang="en-US" sz="1400" dirty="0">
                <a:solidFill>
                  <a:schemeClr val="tx1"/>
                </a:solidFill>
                <a:latin typeface="Times New Roman"/>
                <a:cs typeface="Times New Roman"/>
              </a:endParaRPr>
            </a:p>
          </p:txBody>
        </p:sp>
        <p:sp>
          <p:nvSpPr>
            <p:cNvPr id="13" name="Rectangle 12"/>
            <p:cNvSpPr/>
            <p:nvPr/>
          </p:nvSpPr>
          <p:spPr>
            <a:xfrm>
              <a:off x="3169575" y="5075374"/>
              <a:ext cx="1281380" cy="640080"/>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solidFill>
                    <a:schemeClr val="tx1"/>
                  </a:solidFill>
                  <a:effectLst/>
                  <a:latin typeface="Times New Roman"/>
                  <a:cs typeface="Times New Roman"/>
                </a:rPr>
                <a:t>结果</a:t>
              </a:r>
              <a:r>
                <a:rPr lang="zh-CN" altLang="en-US" sz="1400" dirty="0" smtClean="0">
                  <a:solidFill>
                    <a:schemeClr val="tx1"/>
                  </a:solidFill>
                  <a:latin typeface="Times New Roman"/>
                  <a:cs typeface="Times New Roman"/>
                </a:rPr>
                <a:t>展示模块</a:t>
              </a:r>
              <a:endParaRPr lang="en-US" sz="1400" dirty="0">
                <a:solidFill>
                  <a:schemeClr val="tx1"/>
                </a:solidFill>
                <a:effectLst/>
                <a:latin typeface="Times New Roman"/>
                <a:cs typeface="Times New Roman"/>
              </a:endParaRPr>
            </a:p>
          </p:txBody>
        </p:sp>
        <p:sp>
          <p:nvSpPr>
            <p:cNvPr id="14" name="Rounded Rectangle 13"/>
            <p:cNvSpPr/>
            <p:nvPr/>
          </p:nvSpPr>
          <p:spPr>
            <a:xfrm>
              <a:off x="3337489" y="6034608"/>
              <a:ext cx="952528" cy="374227"/>
            </a:xfrm>
            <a:prstGeom prst="roundRect">
              <a:avLst>
                <a:gd name="adj" fmla="val 50000"/>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solidFill>
                    <a:schemeClr val="tx1"/>
                  </a:solidFill>
                </a:rPr>
                <a:t>结束</a:t>
              </a:r>
              <a:endParaRPr lang="en-US" sz="1400" dirty="0">
                <a:solidFill>
                  <a:schemeClr val="tx1"/>
                </a:solidFill>
              </a:endParaRPr>
            </a:p>
          </p:txBody>
        </p:sp>
        <p:cxnSp>
          <p:nvCxnSpPr>
            <p:cNvPr id="15" name="Straight Arrow Connector 14"/>
            <p:cNvCxnSpPr>
              <a:stCxn id="7" idx="2"/>
              <a:endCxn id="32" idx="0"/>
            </p:cNvCxnSpPr>
            <p:nvPr/>
          </p:nvCxnSpPr>
          <p:spPr>
            <a:xfrm>
              <a:off x="3798053" y="909306"/>
              <a:ext cx="5233" cy="269861"/>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2"/>
              <a:endCxn id="9" idx="0"/>
            </p:cNvCxnSpPr>
            <p:nvPr/>
          </p:nvCxnSpPr>
          <p:spPr>
            <a:xfrm>
              <a:off x="3810265" y="2412419"/>
              <a:ext cx="0" cy="37269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8" idx="1"/>
            </p:cNvCxnSpPr>
            <p:nvPr/>
          </p:nvCxnSpPr>
          <p:spPr>
            <a:xfrm flipH="1">
              <a:off x="1659595" y="2117573"/>
              <a:ext cx="1629046"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endCxn id="10" idx="0"/>
            </p:cNvCxnSpPr>
            <p:nvPr/>
          </p:nvCxnSpPr>
          <p:spPr>
            <a:xfrm>
              <a:off x="1659595" y="2117573"/>
              <a:ext cx="0" cy="183404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3"/>
            </p:cNvCxnSpPr>
            <p:nvPr/>
          </p:nvCxnSpPr>
          <p:spPr>
            <a:xfrm>
              <a:off x="4484972" y="3079959"/>
              <a:ext cx="1483685"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endCxn id="12" idx="0"/>
            </p:cNvCxnSpPr>
            <p:nvPr/>
          </p:nvCxnSpPr>
          <p:spPr>
            <a:xfrm>
              <a:off x="5967288" y="3079959"/>
              <a:ext cx="0" cy="871659"/>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9" idx="2"/>
              <a:endCxn id="11" idx="0"/>
            </p:cNvCxnSpPr>
            <p:nvPr/>
          </p:nvCxnSpPr>
          <p:spPr>
            <a:xfrm>
              <a:off x="3810265" y="3374805"/>
              <a:ext cx="4007" cy="576813"/>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1" idx="2"/>
              <a:endCxn id="13" idx="0"/>
            </p:cNvCxnSpPr>
            <p:nvPr/>
          </p:nvCxnSpPr>
          <p:spPr>
            <a:xfrm flipH="1">
              <a:off x="3810265" y="4591698"/>
              <a:ext cx="4007" cy="48367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13" idx="2"/>
              <a:endCxn id="14" idx="0"/>
            </p:cNvCxnSpPr>
            <p:nvPr/>
          </p:nvCxnSpPr>
          <p:spPr>
            <a:xfrm>
              <a:off x="3810265" y="5715454"/>
              <a:ext cx="3489" cy="319154"/>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endCxn id="13" idx="1"/>
            </p:cNvCxnSpPr>
            <p:nvPr/>
          </p:nvCxnSpPr>
          <p:spPr>
            <a:xfrm>
              <a:off x="1659595" y="5395414"/>
              <a:ext cx="1509980"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a:endCxn id="13" idx="3"/>
            </p:cNvCxnSpPr>
            <p:nvPr/>
          </p:nvCxnSpPr>
          <p:spPr>
            <a:xfrm flipH="1">
              <a:off x="4450955" y="5395414"/>
              <a:ext cx="1517702" cy="0"/>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12" idx="2"/>
            </p:cNvCxnSpPr>
            <p:nvPr/>
          </p:nvCxnSpPr>
          <p:spPr>
            <a:xfrm>
              <a:off x="5967288" y="4591698"/>
              <a:ext cx="1369" cy="803716"/>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a:stCxn id="10" idx="2"/>
            </p:cNvCxnSpPr>
            <p:nvPr/>
          </p:nvCxnSpPr>
          <p:spPr>
            <a:xfrm>
              <a:off x="1659595" y="4587269"/>
              <a:ext cx="0" cy="808145"/>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sp>
          <p:nvSpPr>
            <p:cNvPr id="28" name="TextBox 27"/>
            <p:cNvSpPr txBox="1"/>
            <p:nvPr/>
          </p:nvSpPr>
          <p:spPr>
            <a:xfrm>
              <a:off x="2215238" y="1788707"/>
              <a:ext cx="453586" cy="385680"/>
            </a:xfrm>
            <a:prstGeom prst="rect">
              <a:avLst/>
            </a:prstGeom>
            <a:noFill/>
          </p:spPr>
          <p:txBody>
            <a:bodyPr wrap="square" rtlCol="0">
              <a:spAutoFit/>
            </a:bodyPr>
            <a:lstStyle/>
            <a:p>
              <a:r>
                <a:rPr lang="zh-CN" altLang="en-US" sz="1400" dirty="0" smtClean="0"/>
                <a:t>是</a:t>
              </a:r>
              <a:endParaRPr lang="en-US" sz="1400" dirty="0"/>
            </a:p>
          </p:txBody>
        </p:sp>
        <p:sp>
          <p:nvSpPr>
            <p:cNvPr id="29" name="TextBox 28"/>
            <p:cNvSpPr txBox="1"/>
            <p:nvPr/>
          </p:nvSpPr>
          <p:spPr>
            <a:xfrm>
              <a:off x="4862358" y="2762434"/>
              <a:ext cx="453586" cy="385680"/>
            </a:xfrm>
            <a:prstGeom prst="rect">
              <a:avLst/>
            </a:prstGeom>
            <a:noFill/>
          </p:spPr>
          <p:txBody>
            <a:bodyPr wrap="square" rtlCol="0">
              <a:spAutoFit/>
            </a:bodyPr>
            <a:lstStyle/>
            <a:p>
              <a:r>
                <a:rPr lang="zh-CN" altLang="en-US" sz="1400" dirty="0" smtClean="0"/>
                <a:t>是</a:t>
              </a:r>
              <a:endParaRPr lang="en-US" sz="1400" dirty="0"/>
            </a:p>
          </p:txBody>
        </p:sp>
        <p:sp>
          <p:nvSpPr>
            <p:cNvPr id="30" name="TextBox 29"/>
            <p:cNvSpPr txBox="1"/>
            <p:nvPr/>
          </p:nvSpPr>
          <p:spPr>
            <a:xfrm>
              <a:off x="3730884" y="2370422"/>
              <a:ext cx="453586" cy="385680"/>
            </a:xfrm>
            <a:prstGeom prst="rect">
              <a:avLst/>
            </a:prstGeom>
            <a:noFill/>
          </p:spPr>
          <p:txBody>
            <a:bodyPr wrap="square" rtlCol="0">
              <a:spAutoFit/>
            </a:bodyPr>
            <a:lstStyle/>
            <a:p>
              <a:r>
                <a:rPr lang="zh-CN" altLang="en-US" sz="1400" dirty="0" smtClean="0"/>
                <a:t>否</a:t>
              </a:r>
              <a:endParaRPr lang="en-US" sz="1400" dirty="0"/>
            </a:p>
          </p:txBody>
        </p:sp>
        <p:sp>
          <p:nvSpPr>
            <p:cNvPr id="31" name="TextBox 30"/>
            <p:cNvSpPr txBox="1"/>
            <p:nvPr/>
          </p:nvSpPr>
          <p:spPr>
            <a:xfrm>
              <a:off x="3742225" y="3386145"/>
              <a:ext cx="453586" cy="385680"/>
            </a:xfrm>
            <a:prstGeom prst="rect">
              <a:avLst/>
            </a:prstGeom>
            <a:noFill/>
          </p:spPr>
          <p:txBody>
            <a:bodyPr wrap="square" rtlCol="0">
              <a:spAutoFit/>
            </a:bodyPr>
            <a:lstStyle/>
            <a:p>
              <a:r>
                <a:rPr lang="zh-CN" altLang="en-US" sz="1400" dirty="0" smtClean="0"/>
                <a:t>否</a:t>
              </a:r>
              <a:endParaRPr lang="en-US" sz="1400" dirty="0"/>
            </a:p>
          </p:txBody>
        </p:sp>
        <p:sp>
          <p:nvSpPr>
            <p:cNvPr id="32" name="Rectangle 31"/>
            <p:cNvSpPr/>
            <p:nvPr/>
          </p:nvSpPr>
          <p:spPr>
            <a:xfrm>
              <a:off x="3374124" y="1179167"/>
              <a:ext cx="858321" cy="365273"/>
            </a:xfrm>
            <a:prstGeom prst="rect">
              <a:avLst/>
            </a:prstGeom>
            <a:noFill/>
            <a:ln>
              <a:solidFill>
                <a:srgbClr val="0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zh-CN" altLang="en-US" sz="1400" dirty="0" smtClean="0">
                  <a:solidFill>
                    <a:schemeClr val="tx1"/>
                  </a:solidFill>
                  <a:latin typeface="Times New Roman"/>
                  <a:cs typeface="Times New Roman"/>
                </a:rPr>
                <a:t>输入</a:t>
              </a:r>
              <a:endParaRPr lang="en-US" sz="1400" dirty="0">
                <a:solidFill>
                  <a:schemeClr val="tx1"/>
                </a:solidFill>
                <a:latin typeface="Times New Roman"/>
                <a:cs typeface="Times New Roman"/>
              </a:endParaRPr>
            </a:p>
          </p:txBody>
        </p:sp>
        <p:cxnSp>
          <p:nvCxnSpPr>
            <p:cNvPr id="33" name="Straight Arrow Connector 32"/>
            <p:cNvCxnSpPr>
              <a:stCxn id="32" idx="2"/>
              <a:endCxn id="8" idx="0"/>
            </p:cNvCxnSpPr>
            <p:nvPr/>
          </p:nvCxnSpPr>
          <p:spPr>
            <a:xfrm>
              <a:off x="3803286" y="1544439"/>
              <a:ext cx="6979" cy="278287"/>
            </a:xfrm>
            <a:prstGeom prst="straightConnector1">
              <a:avLst/>
            </a:prstGeom>
            <a:ln>
              <a:solidFill>
                <a:srgbClr val="000000"/>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36" name="TextBox 35"/>
          <p:cNvSpPr txBox="1"/>
          <p:nvPr/>
        </p:nvSpPr>
        <p:spPr>
          <a:xfrm>
            <a:off x="558800" y="3962400"/>
            <a:ext cx="1574800" cy="1754327"/>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solidFill>
                  <a:srgbClr val="FFFF00"/>
                </a:solidFill>
                <a:latin typeface="+mj-ea"/>
                <a:ea typeface="+mj-ea"/>
                <a:cs typeface="Hiragino Sans GB W3"/>
              </a:rPr>
              <a:t>离线算法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最大数据密度区间优先策略</a:t>
            </a:r>
            <a:endParaRPr lang="en-US" altLang="zh-CN" dirty="0" smtClean="0">
              <a:latin typeface="+mj-ea"/>
              <a:ea typeface="+mj-ea"/>
              <a:cs typeface="Hiragino Sans GB W3"/>
            </a:endParaRPr>
          </a:p>
          <a:p>
            <a:r>
              <a:rPr lang="zh-CN" altLang="en-US" dirty="0" smtClean="0">
                <a:solidFill>
                  <a:srgbClr val="FFFF00"/>
                </a:solidFill>
                <a:latin typeface="+mj-ea"/>
                <a:ea typeface="+mj-ea"/>
                <a:cs typeface="Hiragino Sans GB W3"/>
              </a:rPr>
              <a:t>在线算法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基于牛顿冷却定理的算法</a:t>
            </a:r>
            <a:endParaRPr lang="en-US" altLang="zh-CN" dirty="0" smtClean="0">
              <a:latin typeface="+mj-ea"/>
              <a:ea typeface="+mj-ea"/>
              <a:cs typeface="Hiragino Sans GB W3"/>
            </a:endParaRPr>
          </a:p>
        </p:txBody>
      </p:sp>
      <p:sp>
        <p:nvSpPr>
          <p:cNvPr id="37" name="TextBox 36"/>
          <p:cNvSpPr txBox="1"/>
          <p:nvPr/>
        </p:nvSpPr>
        <p:spPr>
          <a:xfrm>
            <a:off x="2590800" y="3657600"/>
            <a:ext cx="1574800" cy="1477328"/>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solidFill>
                  <a:srgbClr val="FFFF00"/>
                </a:solidFill>
                <a:latin typeface="+mj-ea"/>
                <a:ea typeface="+mj-ea"/>
                <a:cs typeface="Hiragino Sans GB W3"/>
              </a:rPr>
              <a:t>离线算法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截断算法</a:t>
            </a:r>
            <a:endParaRPr lang="en-US" altLang="zh-CN" dirty="0" smtClean="0">
              <a:latin typeface="+mj-ea"/>
              <a:ea typeface="+mj-ea"/>
              <a:cs typeface="Hiragino Sans GB W3"/>
            </a:endParaRPr>
          </a:p>
          <a:p>
            <a:r>
              <a:rPr lang="zh-CN" altLang="en-US" dirty="0" smtClean="0">
                <a:solidFill>
                  <a:srgbClr val="FFFF00"/>
                </a:solidFill>
                <a:latin typeface="+mj-ea"/>
                <a:ea typeface="+mj-ea"/>
                <a:cs typeface="Hiragino Sans GB W3"/>
              </a:rPr>
              <a:t>在线算法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基于截断算法的在线算法</a:t>
            </a:r>
            <a:endParaRPr lang="en-US" altLang="zh-CN" dirty="0" smtClean="0">
              <a:latin typeface="+mj-ea"/>
              <a:ea typeface="+mj-ea"/>
              <a:cs typeface="Hiragino Sans GB W3"/>
            </a:endParaRPr>
          </a:p>
        </p:txBody>
      </p:sp>
      <p:sp>
        <p:nvSpPr>
          <p:cNvPr id="38" name="TextBox 37"/>
          <p:cNvSpPr txBox="1"/>
          <p:nvPr/>
        </p:nvSpPr>
        <p:spPr>
          <a:xfrm>
            <a:off x="7010400" y="4038600"/>
            <a:ext cx="1828800" cy="1754327"/>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zh-CN" altLang="en-US" dirty="0" smtClean="0">
                <a:solidFill>
                  <a:srgbClr val="FFFF00"/>
                </a:solidFill>
                <a:latin typeface="+mj-ea"/>
                <a:ea typeface="+mj-ea"/>
                <a:cs typeface="Hiragino Sans GB W3"/>
              </a:rPr>
              <a:t>离线算法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水箱技术与动态规划结合的算法</a:t>
            </a:r>
            <a:endParaRPr lang="en-US" altLang="zh-CN" dirty="0" smtClean="0">
              <a:latin typeface="+mj-ea"/>
              <a:ea typeface="+mj-ea"/>
              <a:cs typeface="Hiragino Sans GB W3"/>
            </a:endParaRPr>
          </a:p>
          <a:p>
            <a:r>
              <a:rPr lang="zh-CN" altLang="en-US" dirty="0" smtClean="0">
                <a:solidFill>
                  <a:srgbClr val="FFFF00"/>
                </a:solidFill>
                <a:latin typeface="+mj-ea"/>
                <a:ea typeface="+mj-ea"/>
                <a:cs typeface="Hiragino Sans GB W3"/>
              </a:rPr>
              <a:t>在线算法</a:t>
            </a:r>
            <a:r>
              <a:rPr lang="zh-CN" altLang="en-US" dirty="0" smtClean="0">
                <a:latin typeface="+mj-ea"/>
                <a:ea typeface="+mj-ea"/>
                <a:cs typeface="Hiragino Sans GB W3"/>
              </a:rPr>
              <a:t>：</a:t>
            </a:r>
            <a:endParaRPr lang="en-US" altLang="zh-CN" dirty="0" smtClean="0">
              <a:latin typeface="+mj-ea"/>
              <a:ea typeface="+mj-ea"/>
              <a:cs typeface="Hiragino Sans GB W3"/>
            </a:endParaRPr>
          </a:p>
          <a:p>
            <a:r>
              <a:rPr lang="zh-CN" altLang="en-US" dirty="0" smtClean="0">
                <a:latin typeface="+mj-ea"/>
                <a:ea typeface="+mj-ea"/>
                <a:cs typeface="Hiragino Sans GB W3"/>
              </a:rPr>
              <a:t>基于离线最优算法的在线算法</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38969682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1" nodeType="clickEffect">
                                  <p:stCondLst>
                                    <p:cond delay="0"/>
                                  </p:stCondLst>
                                  <p:childTnLst>
                                    <p:animEffect transition="out" filter="fade">
                                      <p:cBhvr>
                                        <p:cTn id="10" dur="500"/>
                                        <p:tgtEl>
                                          <p:spTgt spid="36"/>
                                        </p:tgtEl>
                                      </p:cBhvr>
                                    </p:animEffect>
                                    <p:set>
                                      <p:cBhvr>
                                        <p:cTn id="11" dur="1" fill="hold">
                                          <p:stCondLst>
                                            <p:cond delay="499"/>
                                          </p:stCondLst>
                                        </p:cTn>
                                        <p:tgtEl>
                                          <p:spTgt spid="36"/>
                                        </p:tgtEl>
                                        <p:attrNameLst>
                                          <p:attrName>style.visibility</p:attrName>
                                        </p:attrNameLst>
                                      </p:cBhvr>
                                      <p:to>
                                        <p:strVal val="hidden"/>
                                      </p:to>
                                    </p:set>
                                  </p:childTnLst>
                                </p:cTn>
                              </p:par>
                              <p:par>
                                <p:cTn id="12" presetID="1" presetClass="entr" presetSubtype="0" fill="hold" grpId="0" nodeType="withEffect">
                                  <p:stCondLst>
                                    <p:cond delay="0"/>
                                  </p:stCondLst>
                                  <p:childTnLst>
                                    <p:set>
                                      <p:cBhvr>
                                        <p:cTn id="13" dur="1" fill="hold">
                                          <p:stCondLst>
                                            <p:cond delay="0"/>
                                          </p:stCondLst>
                                        </p:cTn>
                                        <p:tgtEl>
                                          <p:spTgt spid="3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grpId="1" nodeType="clickEffect">
                                  <p:stCondLst>
                                    <p:cond delay="0"/>
                                  </p:stCondLst>
                                  <p:childTnLst>
                                    <p:animEffect transition="out" filter="fade">
                                      <p:cBhvr>
                                        <p:cTn id="17" dur="500"/>
                                        <p:tgtEl>
                                          <p:spTgt spid="37"/>
                                        </p:tgtEl>
                                      </p:cBhvr>
                                    </p:animEffect>
                                    <p:set>
                                      <p:cBhvr>
                                        <p:cTn id="18" dur="1" fill="hold">
                                          <p:stCondLst>
                                            <p:cond delay="499"/>
                                          </p:stCondLst>
                                        </p:cTn>
                                        <p:tgtEl>
                                          <p:spTgt spid="37"/>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6" grpId="1" animBg="1"/>
      <p:bldP spid="37" grpId="0" animBg="1"/>
      <p:bldP spid="37" grpId="1" animBg="1"/>
      <p:bldP spid="38"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用户</a:t>
            </a:r>
            <a:r>
              <a:rPr lang="zh-TW" altLang="en-US" dirty="0" smtClean="0"/>
              <a:t>界面</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系统开始界面</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54</a:t>
            </a:fld>
            <a:endParaRPr lang="zh-CN" altLang="en-US" dirty="0"/>
          </a:p>
        </p:txBody>
      </p:sp>
      <p:pic>
        <p:nvPicPr>
          <p:cNvPr id="6" name="Picture 5" descr="sys_sta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28800"/>
            <a:ext cx="6082127" cy="4572000"/>
          </a:xfrm>
          <a:prstGeom prst="rect">
            <a:avLst/>
          </a:prstGeom>
        </p:spPr>
      </p:pic>
    </p:spTree>
    <p:extLst>
      <p:ext uri="{BB962C8B-B14F-4D97-AF65-F5344CB8AC3E}">
        <p14:creationId xmlns:p14="http://schemas.microsoft.com/office/powerpoint/2010/main" val="380734254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smtClean="0"/>
              <a:t>-</a:t>
            </a:r>
            <a:r>
              <a:rPr lang="zh-CN" altLang="en-US" dirty="0"/>
              <a:t>设置输入</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2"/>
            </a:pPr>
            <a:r>
              <a:rPr lang="zh-CN" altLang="en-US" dirty="0" smtClean="0"/>
              <a:t>设置输入：数据报文以及能量采集</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55</a:t>
            </a:fld>
            <a:endParaRPr lang="zh-CN" altLang="en-US" dirty="0"/>
          </a:p>
        </p:txBody>
      </p:sp>
      <p:pic>
        <p:nvPicPr>
          <p:cNvPr id="6" name="Picture 5" descr="sys_stat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28800"/>
            <a:ext cx="6082127" cy="4572000"/>
          </a:xfrm>
          <a:prstGeom prst="rect">
            <a:avLst/>
          </a:prstGeom>
        </p:spPr>
      </p:pic>
      <p:sp>
        <p:nvSpPr>
          <p:cNvPr id="7" name="TextBox 6"/>
          <p:cNvSpPr txBox="1"/>
          <p:nvPr/>
        </p:nvSpPr>
        <p:spPr>
          <a:xfrm>
            <a:off x="2743200" y="2286000"/>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数据报文</a:t>
            </a:r>
            <a:endParaRPr lang="en-US" altLang="zh-CN" dirty="0" smtClean="0">
              <a:latin typeface="+mj-ea"/>
              <a:ea typeface="+mj-ea"/>
              <a:cs typeface="Hiragino Sans GB W3"/>
            </a:endParaRPr>
          </a:p>
        </p:txBody>
      </p:sp>
      <p:sp>
        <p:nvSpPr>
          <p:cNvPr id="8" name="TextBox 7"/>
          <p:cNvSpPr txBox="1"/>
          <p:nvPr/>
        </p:nvSpPr>
        <p:spPr>
          <a:xfrm>
            <a:off x="5257800" y="2286328"/>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能量采集</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310723756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调度运算</a:t>
            </a:r>
            <a:r>
              <a:rPr lang="zh-TW" altLang="en-US" dirty="0" smtClean="0"/>
              <a:t>界面</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3"/>
            </a:pPr>
            <a:r>
              <a:rPr lang="en-US" dirty="0" smtClean="0"/>
              <a:t>运行过程展示</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56</a:t>
            </a:fld>
            <a:endParaRPr lang="zh-CN" altLang="en-US" dirty="0"/>
          </a:p>
        </p:txBody>
      </p:sp>
      <p:pic>
        <p:nvPicPr>
          <p:cNvPr id="6" name="Picture 5" descr="sys_exec_dif.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28800"/>
            <a:ext cx="6082127" cy="4572000"/>
          </a:xfrm>
          <a:prstGeom prst="rect">
            <a:avLst/>
          </a:prstGeom>
        </p:spPr>
      </p:pic>
    </p:spTree>
    <p:extLst>
      <p:ext uri="{BB962C8B-B14F-4D97-AF65-F5344CB8AC3E}">
        <p14:creationId xmlns:p14="http://schemas.microsoft.com/office/powerpoint/2010/main" val="1595403739"/>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原型系统</a:t>
            </a:r>
            <a:r>
              <a:rPr lang="en-US" altLang="zh-TW" dirty="0"/>
              <a:t>-</a:t>
            </a:r>
            <a:r>
              <a:rPr lang="zh-TW" altLang="en-US" dirty="0"/>
              <a:t>调度结果展示</a:t>
            </a:r>
            <a:r>
              <a:rPr lang="zh-TW" altLang="en-US" dirty="0" smtClean="0"/>
              <a:t>界面</a:t>
            </a:r>
            <a:endParaRPr lang="en-US" dirty="0"/>
          </a:p>
        </p:txBody>
      </p:sp>
      <p:sp>
        <p:nvSpPr>
          <p:cNvPr id="3" name="Content Placeholder 2"/>
          <p:cNvSpPr>
            <a:spLocks noGrp="1"/>
          </p:cNvSpPr>
          <p:nvPr>
            <p:ph idx="1"/>
          </p:nvPr>
        </p:nvSpPr>
        <p:spPr/>
        <p:txBody>
          <a:bodyPr/>
          <a:lstStyle/>
          <a:p>
            <a:pPr marL="514350" indent="-514350">
              <a:buFont typeface="+mj-lt"/>
              <a:buAutoNum type="arabicPeriod" startAt="4"/>
            </a:pPr>
            <a:r>
              <a:rPr lang="en-US" dirty="0" smtClean="0"/>
              <a:t>展示调度结果</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57</a:t>
            </a:fld>
            <a:endParaRPr lang="zh-CN" altLang="en-US" dirty="0"/>
          </a:p>
        </p:txBody>
      </p:sp>
      <p:pic>
        <p:nvPicPr>
          <p:cNvPr id="6" name="Picture 5" descr="sys_display_static.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1828800"/>
            <a:ext cx="6082127" cy="4572000"/>
          </a:xfrm>
          <a:prstGeom prst="rect">
            <a:avLst/>
          </a:prstGeom>
        </p:spPr>
      </p:pic>
      <p:sp>
        <p:nvSpPr>
          <p:cNvPr id="7" name="TextBox 6"/>
          <p:cNvSpPr txBox="1"/>
          <p:nvPr/>
        </p:nvSpPr>
        <p:spPr>
          <a:xfrm>
            <a:off x="1676400" y="1752600"/>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静止离线</a:t>
            </a:r>
            <a:endParaRPr lang="en-US" altLang="zh-CN" dirty="0" smtClean="0">
              <a:latin typeface="+mj-ea"/>
              <a:ea typeface="+mj-ea"/>
              <a:cs typeface="Hiragino Sans GB W3"/>
            </a:endParaRPr>
          </a:p>
        </p:txBody>
      </p:sp>
      <p:sp>
        <p:nvSpPr>
          <p:cNvPr id="8" name="TextBox 7"/>
          <p:cNvSpPr txBox="1"/>
          <p:nvPr/>
        </p:nvSpPr>
        <p:spPr>
          <a:xfrm>
            <a:off x="3048000" y="1752600"/>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动态联机</a:t>
            </a:r>
            <a:endParaRPr lang="en-US" altLang="zh-CN" dirty="0" smtClean="0">
              <a:latin typeface="+mj-ea"/>
              <a:ea typeface="+mj-ea"/>
              <a:cs typeface="Hiragino Sans GB W3"/>
            </a:endParaRPr>
          </a:p>
        </p:txBody>
      </p:sp>
      <p:sp>
        <p:nvSpPr>
          <p:cNvPr id="9" name="TextBox 8"/>
          <p:cNvSpPr txBox="1"/>
          <p:nvPr/>
        </p:nvSpPr>
        <p:spPr>
          <a:xfrm>
            <a:off x="4419600" y="1752600"/>
            <a:ext cx="1143000" cy="369332"/>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latin typeface="+mj-ea"/>
                <a:ea typeface="+mj-ea"/>
                <a:cs typeface="Hiragino Sans GB W3"/>
              </a:rPr>
              <a:t>混合比较</a:t>
            </a:r>
            <a:endParaRPr lang="en-US" altLang="zh-CN" dirty="0" smtClean="0">
              <a:latin typeface="+mj-ea"/>
              <a:ea typeface="+mj-ea"/>
              <a:cs typeface="Hiragino Sans GB W3"/>
            </a:endParaRPr>
          </a:p>
        </p:txBody>
      </p:sp>
      <p:sp>
        <p:nvSpPr>
          <p:cNvPr id="10" name="圆角矩形 53"/>
          <p:cNvSpPr/>
          <p:nvPr/>
        </p:nvSpPr>
        <p:spPr>
          <a:xfrm>
            <a:off x="685800" y="4953000"/>
            <a:ext cx="7717857" cy="109728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algn="ctr"/>
            <a:r>
              <a:rPr lang="zh-CN" altLang="en-US" sz="2800" dirty="0" smtClean="0">
                <a:solidFill>
                  <a:schemeClr val="bg1"/>
                </a:solidFill>
                <a:latin typeface="+mj-ea"/>
                <a:cs typeface="Hiragino Sans GB W3"/>
              </a:rPr>
              <a:t>借助本原型系统，算法设计人员和系统能耗分析人员很容易对算法调度结果进行分析比较</a:t>
            </a:r>
            <a:endParaRPr lang="zh-CN" altLang="en-US" sz="2800" dirty="0">
              <a:solidFill>
                <a:schemeClr val="bg1"/>
              </a:solidFill>
              <a:latin typeface="+mj-ea"/>
              <a:cs typeface="Hiragino Sans GB W3"/>
            </a:endParaRPr>
          </a:p>
        </p:txBody>
      </p:sp>
    </p:spTree>
    <p:extLst>
      <p:ext uri="{BB962C8B-B14F-4D97-AF65-F5344CB8AC3E}">
        <p14:creationId xmlns:p14="http://schemas.microsoft.com/office/powerpoint/2010/main" val="6699445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smtClean="0"/>
              <a:t>报告提纲</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58</a:t>
            </a:fld>
            <a:endParaRPr lang="zh-CN" altLang="en-US" dirty="0"/>
          </a:p>
        </p:txBody>
      </p:sp>
      <p:sp>
        <p:nvSpPr>
          <p:cNvPr id="6" name="Rectangle 6"/>
          <p:cNvSpPr>
            <a:spLocks noChangeArrowheads="1"/>
          </p:cNvSpPr>
          <p:nvPr/>
        </p:nvSpPr>
        <p:spPr bwMode="auto">
          <a:xfrm>
            <a:off x="1612900" y="2601913"/>
            <a:ext cx="5167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latin typeface="微软雅黑" pitchFamily="34" charset="-122"/>
                <a:ea typeface="微软雅黑" pitchFamily="34" charset="-122"/>
              </a:rPr>
              <a:t> 研究目标</a:t>
            </a:r>
            <a:endParaRPr lang="zh-CN" altLang="en-US" sz="2800" dirty="0" smtClean="0">
              <a:solidFill>
                <a:schemeClr val="bg1">
                  <a:lumMod val="50000"/>
                </a:schemeClr>
              </a:solidFill>
              <a:ea typeface="微软雅黑" pitchFamily="34" charset="-122"/>
            </a:endParaRPr>
          </a:p>
        </p:txBody>
      </p:sp>
      <p:sp>
        <p:nvSpPr>
          <p:cNvPr id="7" name="Rectangle 7"/>
          <p:cNvSpPr>
            <a:spLocks noChangeArrowheads="1"/>
          </p:cNvSpPr>
          <p:nvPr/>
        </p:nvSpPr>
        <p:spPr bwMode="auto">
          <a:xfrm>
            <a:off x="1612900" y="3370263"/>
            <a:ext cx="5181600"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a:solidFill>
                  <a:schemeClr val="bg1">
                    <a:lumMod val="50000"/>
                  </a:schemeClr>
                </a:solidFill>
                <a:latin typeface="Arial" pitchFamily="34" charset="0"/>
                <a:ea typeface="微软雅黑" pitchFamily="34" charset="-122"/>
                <a:cs typeface="Arial" pitchFamily="34" charset="0"/>
              </a:rPr>
              <a:t> 研究成果</a:t>
            </a:r>
          </a:p>
        </p:txBody>
      </p:sp>
      <p:sp>
        <p:nvSpPr>
          <p:cNvPr id="8" name="Line 10"/>
          <p:cNvSpPr>
            <a:spLocks noChangeShapeType="1"/>
          </p:cNvSpPr>
          <p:nvPr/>
        </p:nvSpPr>
        <p:spPr bwMode="auto">
          <a:xfrm>
            <a:off x="1128713" y="2492375"/>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9" name="Line 11"/>
          <p:cNvSpPr>
            <a:spLocks noChangeShapeType="1"/>
          </p:cNvSpPr>
          <p:nvPr/>
        </p:nvSpPr>
        <p:spPr bwMode="auto">
          <a:xfrm>
            <a:off x="1128713" y="3223013"/>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0" name="Line 12"/>
          <p:cNvSpPr>
            <a:spLocks noChangeShapeType="1"/>
          </p:cNvSpPr>
          <p:nvPr/>
        </p:nvSpPr>
        <p:spPr bwMode="auto">
          <a:xfrm>
            <a:off x="1128713" y="3953651"/>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1" name="Rectangle 6"/>
          <p:cNvSpPr>
            <a:spLocks noChangeArrowheads="1"/>
          </p:cNvSpPr>
          <p:nvPr/>
        </p:nvSpPr>
        <p:spPr bwMode="auto">
          <a:xfrm>
            <a:off x="1612900" y="1844675"/>
            <a:ext cx="5167313"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prstClr val="black"/>
                </a:solidFill>
                <a:ea typeface="微软雅黑" pitchFamily="34" charset="-122"/>
              </a:rPr>
              <a:t> </a:t>
            </a:r>
            <a:r>
              <a:rPr lang="zh-CN" altLang="en-US" sz="2800" dirty="0">
                <a:solidFill>
                  <a:schemeClr val="bg1">
                    <a:lumMod val="50000"/>
                  </a:schemeClr>
                </a:solidFill>
                <a:latin typeface="微软雅黑" pitchFamily="34" charset="-122"/>
                <a:ea typeface="微软雅黑" pitchFamily="34" charset="-122"/>
              </a:rPr>
              <a:t>研究背景</a:t>
            </a:r>
          </a:p>
        </p:txBody>
      </p:sp>
      <p:sp>
        <p:nvSpPr>
          <p:cNvPr id="12" name="Rectangle 7"/>
          <p:cNvSpPr>
            <a:spLocks noChangeArrowheads="1"/>
          </p:cNvSpPr>
          <p:nvPr/>
        </p:nvSpPr>
        <p:spPr bwMode="auto">
          <a:xfrm>
            <a:off x="1619250" y="4140200"/>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rgbClr val="5DE6F9"/>
              </a:buClr>
              <a:buFont typeface="Wingdings" pitchFamily="2" charset="2"/>
              <a:buChar char="n"/>
            </a:pPr>
            <a:r>
              <a:rPr lang="zh-CN" altLang="en-US" sz="2800" dirty="0" smtClean="0">
                <a:solidFill>
                  <a:schemeClr val="bg1">
                    <a:lumMod val="50000"/>
                  </a:schemeClr>
                </a:solidFill>
                <a:ea typeface="微软雅黑" pitchFamily="34" charset="-122"/>
              </a:rPr>
              <a:t> 原型系统</a:t>
            </a:r>
          </a:p>
        </p:txBody>
      </p:sp>
      <p:sp>
        <p:nvSpPr>
          <p:cNvPr id="13" name="Line 12"/>
          <p:cNvSpPr>
            <a:spLocks noChangeShapeType="1"/>
          </p:cNvSpPr>
          <p:nvPr/>
        </p:nvSpPr>
        <p:spPr bwMode="auto">
          <a:xfrm>
            <a:off x="1128713" y="4684289"/>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
        <p:nvSpPr>
          <p:cNvPr id="14" name="Rectangle 7"/>
          <p:cNvSpPr>
            <a:spLocks noChangeArrowheads="1"/>
          </p:cNvSpPr>
          <p:nvPr/>
        </p:nvSpPr>
        <p:spPr bwMode="auto">
          <a:xfrm>
            <a:off x="1619250" y="4830726"/>
            <a:ext cx="516096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fontAlgn="base">
              <a:spcBef>
                <a:spcPct val="20000"/>
              </a:spcBef>
              <a:spcAft>
                <a:spcPct val="0"/>
              </a:spcAft>
              <a:buClr>
                <a:schemeClr val="accent5">
                  <a:lumMod val="50000"/>
                </a:schemeClr>
              </a:buClr>
              <a:buFont typeface="Wingdings" pitchFamily="2" charset="2"/>
              <a:buChar char="n"/>
            </a:pPr>
            <a:r>
              <a:rPr lang="zh-CN" altLang="en-US" sz="2800" dirty="0" smtClean="0">
                <a:solidFill>
                  <a:schemeClr val="bg1">
                    <a:lumMod val="50000"/>
                  </a:schemeClr>
                </a:solidFill>
                <a:ea typeface="微软雅黑" pitchFamily="34" charset="-122"/>
              </a:rPr>
              <a:t> </a:t>
            </a:r>
            <a:r>
              <a:rPr lang="zh-CN" altLang="en-US" sz="2800" dirty="0" smtClean="0">
                <a:ea typeface="微软雅黑" pitchFamily="34" charset="-122"/>
              </a:rPr>
              <a:t>总结展望</a:t>
            </a:r>
          </a:p>
        </p:txBody>
      </p:sp>
      <p:sp>
        <p:nvSpPr>
          <p:cNvPr id="15" name="Line 12"/>
          <p:cNvSpPr>
            <a:spLocks noChangeShapeType="1"/>
          </p:cNvSpPr>
          <p:nvPr/>
        </p:nvSpPr>
        <p:spPr bwMode="auto">
          <a:xfrm>
            <a:off x="1128713" y="5414926"/>
            <a:ext cx="5665787" cy="0"/>
          </a:xfrm>
          <a:prstGeom prst="line">
            <a:avLst/>
          </a:prstGeom>
          <a:noFill/>
          <a:ln w="9525">
            <a:solidFill>
              <a:schemeClr val="accent5">
                <a:lumMod val="75000"/>
              </a:schemeClr>
            </a:solidFill>
            <a:round/>
            <a:headEnd/>
            <a:tailEnd/>
          </a:ln>
          <a:extLst/>
        </p:spPr>
        <p:txBody>
          <a:bodyPr/>
          <a:lstStyle/>
          <a:p>
            <a:pPr fontAlgn="base">
              <a:spcBef>
                <a:spcPct val="0"/>
              </a:spcBef>
              <a:spcAft>
                <a:spcPct val="0"/>
              </a:spcAft>
              <a:defRPr/>
            </a:pPr>
            <a:endParaRPr lang="zh-CN" altLang="en-US" b="1">
              <a:ln>
                <a:solidFill>
                  <a:srgbClr val="003399"/>
                </a:solidFill>
              </a:ln>
              <a:solidFill>
                <a:schemeClr val="bg1">
                  <a:lumMod val="50000"/>
                </a:schemeClr>
              </a:solidFill>
              <a:latin typeface="Arial" charset="0"/>
              <a:ea typeface="微软雅黑" pitchFamily="34" charset="-122"/>
            </a:endParaRPr>
          </a:p>
        </p:txBody>
      </p:sp>
    </p:spTree>
    <p:extLst>
      <p:ext uri="{BB962C8B-B14F-4D97-AF65-F5344CB8AC3E}">
        <p14:creationId xmlns:p14="http://schemas.microsoft.com/office/powerpoint/2010/main" val="275349232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工作总结</a:t>
            </a:r>
            <a:endParaRPr lang="en-US" dirty="0"/>
          </a:p>
        </p:txBody>
      </p:sp>
      <p:sp>
        <p:nvSpPr>
          <p:cNvPr id="3" name="Content Placeholder 2"/>
          <p:cNvSpPr>
            <a:spLocks noGrp="1"/>
          </p:cNvSpPr>
          <p:nvPr>
            <p:ph idx="1"/>
          </p:nvPr>
        </p:nvSpPr>
        <p:spPr/>
        <p:txBody>
          <a:bodyPr/>
          <a:lstStyle/>
          <a:p>
            <a:pPr marL="457200" indent="-457200">
              <a:lnSpc>
                <a:spcPct val="110000"/>
              </a:lnSpc>
              <a:spcBef>
                <a:spcPts val="600"/>
              </a:spcBef>
              <a:spcAft>
                <a:spcPts val="600"/>
              </a:spcAft>
              <a:buFont typeface="+mj-lt"/>
              <a:buAutoNum type="arabicPeriod"/>
            </a:pPr>
            <a:r>
              <a:rPr lang="zh-CN" altLang="en-US" sz="2000" dirty="0">
                <a:latin typeface="+mj-ea"/>
                <a:ea typeface="+mj-ea"/>
                <a:cs typeface="Hiragino Sans GB W3"/>
              </a:rPr>
              <a:t>静止电池供电设备节能速率调度方面</a:t>
            </a:r>
            <a:r>
              <a:rPr lang="zh-CN" altLang="zh-CN" sz="2000" dirty="0" smtClean="0">
                <a:latin typeface="+mj-ea"/>
                <a:ea typeface="+mj-ea"/>
                <a:cs typeface="Hiragino Sans GB W3"/>
              </a:rPr>
              <a:t>（</a:t>
            </a:r>
            <a:r>
              <a:rPr lang="zh-CN" altLang="en-US" sz="2000" dirty="0" smtClean="0">
                <a:latin typeface="+mj-ea"/>
                <a:ea typeface="+mj-ea"/>
                <a:cs typeface="Hiragino Sans GB W3"/>
              </a:rPr>
              <a:t>第二章）</a:t>
            </a:r>
            <a:endParaRPr lang="en-US" altLang="zh-CN" sz="2000" dirty="0">
              <a:latin typeface="+mj-ea"/>
              <a:ea typeface="+mj-ea"/>
              <a:cs typeface="Hiragino Sans GB W3"/>
            </a:endParaRPr>
          </a:p>
          <a:p>
            <a:pPr lvl="1">
              <a:buFont typeface="Wingdings" charset="2"/>
              <a:buChar char=""/>
            </a:pPr>
            <a:r>
              <a:rPr lang="zh-TW" altLang="en-US" sz="1800" dirty="0" smtClean="0">
                <a:solidFill>
                  <a:schemeClr val="accent5">
                    <a:lumMod val="75000"/>
                  </a:schemeClr>
                </a:solidFill>
                <a:latin typeface="+mj-ea"/>
                <a:ea typeface="+mj-ea"/>
                <a:cs typeface="Hiragino Sans GB W3"/>
              </a:rPr>
              <a:t>研究创立</a:t>
            </a:r>
            <a:r>
              <a:rPr lang="zh-CN" altLang="en-US" sz="1800" dirty="0" smtClean="0">
                <a:solidFill>
                  <a:schemeClr val="accent5">
                    <a:lumMod val="75000"/>
                  </a:schemeClr>
                </a:solidFill>
                <a:latin typeface="+mj-ea"/>
                <a:ea typeface="+mj-ea"/>
                <a:cs typeface="Hiragino Sans GB W3"/>
              </a:rPr>
              <a:t>了</a:t>
            </a:r>
            <a:r>
              <a:rPr lang="zh-TW" altLang="en-US" sz="1800" dirty="0" smtClean="0">
                <a:solidFill>
                  <a:schemeClr val="accent5">
                    <a:lumMod val="75000"/>
                  </a:schemeClr>
                </a:solidFill>
                <a:latin typeface="+mj-ea"/>
                <a:ea typeface="+mj-ea"/>
                <a:cs typeface="Hiragino Sans GB W3"/>
              </a:rPr>
              <a:t>新型</a:t>
            </a:r>
            <a:r>
              <a:rPr lang="zh-CN" altLang="en-US" sz="1800" dirty="0" smtClean="0">
                <a:solidFill>
                  <a:schemeClr val="accent5">
                    <a:lumMod val="75000"/>
                  </a:schemeClr>
                </a:solidFill>
                <a:latin typeface="+mj-ea"/>
                <a:ea typeface="+mj-ea"/>
                <a:cs typeface="Hiragino Sans GB W3"/>
              </a:rPr>
              <a:t>的</a:t>
            </a:r>
            <a:r>
              <a:rPr lang="zh-TW" altLang="en-US" sz="1800" dirty="0" smtClean="0">
                <a:solidFill>
                  <a:schemeClr val="accent5">
                    <a:lumMod val="75000"/>
                  </a:schemeClr>
                </a:solidFill>
                <a:latin typeface="+mj-ea"/>
                <a:ea typeface="+mj-ea"/>
                <a:cs typeface="Hiragino Sans GB W3"/>
              </a:rPr>
              <a:t>数据区间关键概念</a:t>
            </a:r>
            <a:r>
              <a:rPr lang="zh-CN" altLang="en-US" sz="1800" dirty="0" smtClean="0">
                <a:solidFill>
                  <a:schemeClr val="accent5">
                    <a:lumMod val="75000"/>
                  </a:schemeClr>
                </a:solidFill>
                <a:latin typeface="+mj-ea"/>
                <a:ea typeface="+mj-ea"/>
                <a:cs typeface="Hiragino Sans GB W3"/>
              </a:rPr>
              <a:t>；</a:t>
            </a:r>
            <a:endParaRPr lang="en-US" altLang="zh-CN" sz="1800" dirty="0" smtClean="0">
              <a:solidFill>
                <a:schemeClr val="accent5">
                  <a:lumMod val="75000"/>
                </a:schemeClr>
              </a:solidFill>
              <a:latin typeface="+mj-ea"/>
              <a:ea typeface="+mj-ea"/>
              <a:cs typeface="Hiragino Sans GB W3"/>
            </a:endParaRPr>
          </a:p>
          <a:p>
            <a:pPr lvl="1">
              <a:buFont typeface="Wingdings" charset="2"/>
              <a:buChar char=""/>
            </a:pPr>
            <a:r>
              <a:rPr lang="zh-TW" altLang="en-US" sz="1800" dirty="0" smtClean="0">
                <a:solidFill>
                  <a:schemeClr val="accent5">
                    <a:lumMod val="75000"/>
                  </a:schemeClr>
                </a:solidFill>
                <a:latin typeface="+mj-ea"/>
                <a:ea typeface="+mj-ea"/>
                <a:cs typeface="Hiragino Sans GB W3"/>
              </a:rPr>
              <a:t>设计</a:t>
            </a:r>
            <a:r>
              <a:rPr lang="zh-CN" altLang="en-US" sz="1800" dirty="0">
                <a:solidFill>
                  <a:schemeClr val="accent5">
                    <a:lumMod val="75000"/>
                  </a:schemeClr>
                </a:solidFill>
                <a:latin typeface="+mj-ea"/>
                <a:ea typeface="+mj-ea"/>
                <a:cs typeface="Hiragino Sans GB W3"/>
              </a:rPr>
              <a:t>了</a:t>
            </a:r>
            <a:r>
              <a:rPr lang="zh-TW" altLang="en-US" sz="1800" dirty="0">
                <a:solidFill>
                  <a:schemeClr val="accent5">
                    <a:lumMod val="75000"/>
                  </a:schemeClr>
                </a:solidFill>
                <a:latin typeface="+mj-ea"/>
                <a:ea typeface="+mj-ea"/>
                <a:cs typeface="Hiragino Sans GB W3"/>
              </a:rPr>
              <a:t>密度最大数据区间优先策略，</a:t>
            </a:r>
            <a:r>
              <a:rPr lang="zh-CN" altLang="en-US" sz="1800" dirty="0">
                <a:solidFill>
                  <a:schemeClr val="accent5">
                    <a:lumMod val="75000"/>
                  </a:schemeClr>
                </a:solidFill>
                <a:latin typeface="+mj-ea"/>
                <a:ea typeface="+mj-ea"/>
                <a:cs typeface="Hiragino Sans GB W3"/>
              </a:rPr>
              <a:t>通过反复计算密度</a:t>
            </a:r>
            <a:r>
              <a:rPr lang="zh-CN" altLang="en-US" sz="1800" dirty="0" smtClean="0">
                <a:solidFill>
                  <a:schemeClr val="accent5">
                    <a:lumMod val="75000"/>
                  </a:schemeClr>
                </a:solidFill>
                <a:latin typeface="+mj-ea"/>
                <a:ea typeface="+mj-ea"/>
                <a:cs typeface="Hiragino Sans GB W3"/>
              </a:rPr>
              <a:t>最大区间计算解</a:t>
            </a:r>
            <a:r>
              <a:rPr lang="zh-CN" altLang="en-US" sz="1800" dirty="0">
                <a:solidFill>
                  <a:schemeClr val="accent5">
                    <a:lumMod val="75000"/>
                  </a:schemeClr>
                </a:solidFill>
                <a:latin typeface="+mj-ea"/>
                <a:ea typeface="+mj-ea"/>
                <a:cs typeface="Hiragino Sans GB W3"/>
              </a:rPr>
              <a:t>；</a:t>
            </a:r>
            <a:endParaRPr lang="en-US" altLang="zh-CN" sz="1800" dirty="0">
              <a:solidFill>
                <a:schemeClr val="accent5">
                  <a:lumMod val="75000"/>
                </a:schemeClr>
              </a:solidFill>
              <a:latin typeface="+mj-ea"/>
              <a:ea typeface="+mj-ea"/>
              <a:cs typeface="Hiragino Sans GB W3"/>
            </a:endParaRPr>
          </a:p>
          <a:p>
            <a:pPr lvl="1">
              <a:buFont typeface="Wingdings" charset="2"/>
              <a:buChar char=""/>
            </a:pPr>
            <a:r>
              <a:rPr lang="zh-CN" altLang="en-US" sz="1800" dirty="0">
                <a:solidFill>
                  <a:schemeClr val="accent5">
                    <a:lumMod val="75000"/>
                  </a:schemeClr>
                </a:solidFill>
                <a:latin typeface="+mj-ea"/>
                <a:ea typeface="+mj-ea"/>
                <a:cs typeface="Hiragino Sans GB W3"/>
              </a:rPr>
              <a:t>研究</a:t>
            </a:r>
            <a:r>
              <a:rPr lang="zh-TW" altLang="en-US" sz="1800" dirty="0">
                <a:solidFill>
                  <a:schemeClr val="accent5">
                    <a:lumMod val="75000"/>
                  </a:schemeClr>
                </a:solidFill>
                <a:latin typeface="+mj-ea"/>
                <a:ea typeface="+mj-ea"/>
                <a:cs typeface="Hiragino Sans GB W3"/>
              </a:rPr>
              <a:t>建立</a:t>
            </a:r>
            <a:r>
              <a:rPr lang="zh-CN" altLang="en-US" sz="1800" dirty="0">
                <a:solidFill>
                  <a:schemeClr val="accent5">
                    <a:lumMod val="75000"/>
                  </a:schemeClr>
                </a:solidFill>
                <a:latin typeface="+mj-ea"/>
                <a:ea typeface="+mj-ea"/>
                <a:cs typeface="Hiragino Sans GB W3"/>
              </a:rPr>
              <a:t>了</a:t>
            </a:r>
            <a:r>
              <a:rPr lang="zh-TW" altLang="en-US" sz="1800" dirty="0">
                <a:solidFill>
                  <a:schemeClr val="accent5">
                    <a:lumMod val="75000"/>
                  </a:schemeClr>
                </a:solidFill>
                <a:latin typeface="+mj-ea"/>
                <a:ea typeface="+mj-ea"/>
                <a:cs typeface="Hiragino Sans GB W3"/>
              </a:rPr>
              <a:t>基于牛顿冷却定理的联机在线算法</a:t>
            </a:r>
            <a:r>
              <a:rPr lang="zh-CN" altLang="en-US" sz="1800" dirty="0" smtClean="0">
                <a:solidFill>
                  <a:schemeClr val="accent5">
                    <a:lumMod val="75000"/>
                  </a:schemeClr>
                </a:solidFill>
                <a:latin typeface="+mj-ea"/>
                <a:ea typeface="+mj-ea"/>
                <a:cs typeface="Hiragino Sans GB W3"/>
              </a:rPr>
              <a:t>。</a:t>
            </a:r>
            <a:endParaRPr lang="en-US" altLang="zh-CN" sz="1800" dirty="0" smtClean="0">
              <a:solidFill>
                <a:schemeClr val="accent5">
                  <a:lumMod val="75000"/>
                </a:schemeClr>
              </a:solidFill>
              <a:latin typeface="+mj-ea"/>
              <a:ea typeface="+mj-ea"/>
              <a:cs typeface="Hiragino Sans GB W3"/>
            </a:endParaRPr>
          </a:p>
          <a:p>
            <a:pPr lvl="1">
              <a:buFont typeface="Wingdings" charset="2"/>
              <a:buChar char=""/>
            </a:pPr>
            <a:r>
              <a:rPr lang="zh-CN" altLang="en-US" sz="1800" dirty="0" smtClean="0">
                <a:solidFill>
                  <a:schemeClr val="accent5">
                    <a:lumMod val="75000"/>
                  </a:schemeClr>
                </a:solidFill>
                <a:latin typeface="+mj-ea"/>
                <a:ea typeface="+mj-ea"/>
                <a:cs typeface="Hiragino Sans GB W3"/>
              </a:rPr>
              <a:t>相关研究工作发表在 </a:t>
            </a:r>
            <a:r>
              <a:rPr lang="en-US" altLang="zh-CN" sz="1800" dirty="0" smtClean="0">
                <a:solidFill>
                  <a:srgbClr val="FF0000"/>
                </a:solidFill>
                <a:latin typeface="+mj-ea"/>
                <a:ea typeface="+mj-ea"/>
                <a:cs typeface="Hiragino Sans GB W3"/>
              </a:rPr>
              <a:t>Computer Networks</a:t>
            </a:r>
            <a:endParaRPr lang="en-US" altLang="zh-CN" sz="1800" dirty="0">
              <a:solidFill>
                <a:srgbClr val="FF0000"/>
              </a:solidFill>
              <a:latin typeface="+mj-ea"/>
              <a:ea typeface="+mj-ea"/>
              <a:cs typeface="Hiragino Sans GB W3"/>
            </a:endParaRPr>
          </a:p>
          <a:p>
            <a:pPr marL="457200" indent="-457200">
              <a:spcBef>
                <a:spcPts val="600"/>
              </a:spcBef>
              <a:spcAft>
                <a:spcPts val="600"/>
              </a:spcAft>
              <a:buFont typeface="+mj-lt"/>
              <a:buAutoNum type="arabicPeriod"/>
            </a:pPr>
            <a:r>
              <a:rPr lang="zh-TW" altLang="en-US" sz="2000" dirty="0" smtClean="0">
                <a:latin typeface="+mj-ea"/>
                <a:ea typeface="+mj-ea"/>
                <a:cs typeface="Hiragino Sans GB W3"/>
              </a:rPr>
              <a:t>静止能量自供给设备能量高效调度</a:t>
            </a:r>
            <a:r>
              <a:rPr lang="zh-CN" altLang="en-US" sz="2000" dirty="0" smtClean="0">
                <a:latin typeface="+mj-ea"/>
                <a:ea typeface="+mj-ea"/>
                <a:cs typeface="Hiragino Sans GB W3"/>
              </a:rPr>
              <a:t>方面</a:t>
            </a:r>
            <a:r>
              <a:rPr lang="zh-CN" altLang="zh-CN" sz="2000" dirty="0" smtClean="0">
                <a:latin typeface="+mj-ea"/>
                <a:ea typeface="+mj-ea"/>
                <a:cs typeface="Hiragino Sans GB W3"/>
              </a:rPr>
              <a:t>（</a:t>
            </a:r>
            <a:r>
              <a:rPr lang="zh-CN" altLang="en-US" sz="2000" dirty="0" smtClean="0">
                <a:latin typeface="+mj-ea"/>
                <a:ea typeface="+mj-ea"/>
                <a:cs typeface="Hiragino Sans GB W3"/>
              </a:rPr>
              <a:t>第三章）</a:t>
            </a:r>
            <a:endParaRPr lang="en-US" altLang="zh-CN" sz="2000" dirty="0" smtClean="0">
              <a:latin typeface="+mj-ea"/>
              <a:ea typeface="+mj-ea"/>
              <a:cs typeface="Hiragino Sans GB W3"/>
            </a:endParaRPr>
          </a:p>
          <a:p>
            <a:pPr lvl="1">
              <a:buFont typeface="Wingdings" charset="2"/>
              <a:buChar char=""/>
            </a:pPr>
            <a:r>
              <a:rPr lang="zh-TW" altLang="en-US" sz="1800" dirty="0" smtClean="0">
                <a:solidFill>
                  <a:srgbClr val="31859C"/>
                </a:solidFill>
                <a:latin typeface="+mj-ea"/>
                <a:ea typeface="+mj-ea"/>
                <a:cs typeface="Hiragino Sans GB W3"/>
              </a:rPr>
              <a:t>提出</a:t>
            </a:r>
            <a:r>
              <a:rPr lang="zh-CN" altLang="en-US" sz="1800" dirty="0" smtClean="0">
                <a:solidFill>
                  <a:srgbClr val="31859C"/>
                </a:solidFill>
                <a:latin typeface="+mj-ea"/>
                <a:ea typeface="+mj-ea"/>
                <a:cs typeface="Hiragino Sans GB W3"/>
              </a:rPr>
              <a:t>了</a:t>
            </a:r>
            <a:r>
              <a:rPr lang="zh-TW" altLang="en-US" sz="1800" dirty="0" smtClean="0">
                <a:solidFill>
                  <a:srgbClr val="31859C"/>
                </a:solidFill>
                <a:latin typeface="+mj-ea"/>
                <a:ea typeface="+mj-ea"/>
                <a:cs typeface="Hiragino Sans GB W3"/>
              </a:rPr>
              <a:t>截断</a:t>
            </a:r>
            <a:r>
              <a:rPr lang="zh-TW" altLang="en-US" sz="1800" dirty="0">
                <a:solidFill>
                  <a:srgbClr val="31859C"/>
                </a:solidFill>
                <a:latin typeface="+mj-ea"/>
                <a:ea typeface="+mj-ea"/>
                <a:cs typeface="Hiragino Sans GB W3"/>
              </a:rPr>
              <a:t>方法在动态能量足够时最小化能耗，不足时最大化数据量；</a:t>
            </a:r>
          </a:p>
          <a:p>
            <a:pPr lvl="1">
              <a:buFont typeface="Wingdings" charset="2"/>
              <a:buChar char=""/>
            </a:pPr>
            <a:r>
              <a:rPr lang="zh-TW" altLang="en-US" sz="1800" dirty="0" smtClean="0">
                <a:solidFill>
                  <a:srgbClr val="31859C"/>
                </a:solidFill>
                <a:latin typeface="+mj-ea"/>
                <a:ea typeface="+mj-ea"/>
                <a:cs typeface="Hiragino Sans GB W3"/>
              </a:rPr>
              <a:t>基于截断方法设计</a:t>
            </a:r>
            <a:r>
              <a:rPr lang="zh-CN" altLang="en-US" sz="1800" dirty="0" smtClean="0">
                <a:solidFill>
                  <a:srgbClr val="31859C"/>
                </a:solidFill>
                <a:latin typeface="+mj-ea"/>
                <a:ea typeface="+mj-ea"/>
                <a:cs typeface="Hiragino Sans GB W3"/>
              </a:rPr>
              <a:t>了</a:t>
            </a:r>
            <a:r>
              <a:rPr lang="zh-TW" altLang="en-US" sz="1800" dirty="0" smtClean="0">
                <a:solidFill>
                  <a:srgbClr val="31859C"/>
                </a:solidFill>
                <a:latin typeface="+mj-ea"/>
                <a:ea typeface="+mj-ea"/>
                <a:cs typeface="Hiragino Sans GB W3"/>
              </a:rPr>
              <a:t>联机动态</a:t>
            </a:r>
            <a:r>
              <a:rPr lang="zh-TW" altLang="en-US" sz="1800" dirty="0">
                <a:solidFill>
                  <a:srgbClr val="31859C"/>
                </a:solidFill>
                <a:latin typeface="+mj-ea"/>
                <a:ea typeface="+mj-ea"/>
                <a:cs typeface="Hiragino Sans GB W3"/>
              </a:rPr>
              <a:t>算法</a:t>
            </a:r>
            <a:r>
              <a:rPr lang="zh-TW" altLang="en-US" sz="1800" dirty="0" smtClean="0">
                <a:solidFill>
                  <a:srgbClr val="31859C"/>
                </a:solidFill>
                <a:latin typeface="+mj-ea"/>
                <a:ea typeface="+mj-ea"/>
                <a:cs typeface="Hiragino Sans GB W3"/>
              </a:rPr>
              <a:t>。</a:t>
            </a:r>
            <a:endParaRPr lang="en-US" altLang="zh-CN" sz="1800" dirty="0" smtClean="0">
              <a:solidFill>
                <a:srgbClr val="31859C"/>
              </a:solidFill>
              <a:latin typeface="+mj-ea"/>
              <a:ea typeface="+mj-ea"/>
              <a:cs typeface="Hiragino Sans GB W3"/>
            </a:endParaRPr>
          </a:p>
          <a:p>
            <a:pPr lvl="1">
              <a:buFont typeface="Wingdings" charset="2"/>
              <a:buChar char=""/>
            </a:pPr>
            <a:r>
              <a:rPr lang="zh-CN" altLang="en-US" sz="1800" dirty="0" smtClean="0">
                <a:solidFill>
                  <a:srgbClr val="31859C"/>
                </a:solidFill>
                <a:latin typeface="+mj-ea"/>
                <a:ea typeface="+mj-ea"/>
                <a:cs typeface="Hiragino Sans GB W3"/>
              </a:rPr>
              <a:t>相关研究工作发表在 </a:t>
            </a:r>
            <a:r>
              <a:rPr lang="en-US" altLang="zh-CN" sz="1800" dirty="0" smtClean="0">
                <a:solidFill>
                  <a:srgbClr val="FF0000"/>
                </a:solidFill>
                <a:latin typeface="+mj-ea"/>
                <a:ea typeface="+mj-ea"/>
                <a:cs typeface="Hiragino Sans GB W3"/>
              </a:rPr>
              <a:t>Journal on</a:t>
            </a:r>
            <a:r>
              <a:rPr lang="zh-CN" altLang="en-US" sz="1800" dirty="0" smtClean="0">
                <a:solidFill>
                  <a:srgbClr val="FF0000"/>
                </a:solidFill>
                <a:latin typeface="+mj-ea"/>
                <a:ea typeface="+mj-ea"/>
                <a:cs typeface="Hiragino Sans GB W3"/>
              </a:rPr>
              <a:t> </a:t>
            </a:r>
            <a:r>
              <a:rPr lang="en-US" altLang="zh-CN" sz="1800" dirty="0" smtClean="0">
                <a:solidFill>
                  <a:srgbClr val="FF0000"/>
                </a:solidFill>
                <a:latin typeface="+mj-ea"/>
                <a:ea typeface="+mj-ea"/>
                <a:cs typeface="Hiragino Sans GB W3"/>
              </a:rPr>
              <a:t>Selected Areas </a:t>
            </a:r>
            <a:r>
              <a:rPr lang="en-US" altLang="zh-CN" sz="1800" dirty="0">
                <a:solidFill>
                  <a:srgbClr val="FF0000"/>
                </a:solidFill>
                <a:latin typeface="+mj-ea"/>
                <a:ea typeface="+mj-ea"/>
                <a:cs typeface="Hiragino Sans GB W3"/>
              </a:rPr>
              <a:t>i</a:t>
            </a:r>
            <a:r>
              <a:rPr lang="en-US" altLang="zh-CN" sz="1800" dirty="0" smtClean="0">
                <a:solidFill>
                  <a:srgbClr val="FF0000"/>
                </a:solidFill>
                <a:latin typeface="+mj-ea"/>
                <a:ea typeface="+mj-ea"/>
                <a:cs typeface="Hiragino Sans GB W3"/>
              </a:rPr>
              <a:t>n Communications</a:t>
            </a:r>
            <a:endParaRPr lang="en-US" altLang="zh-CN" sz="1800" dirty="0">
              <a:solidFill>
                <a:srgbClr val="FF0000"/>
              </a:solidFill>
              <a:latin typeface="+mj-ea"/>
              <a:ea typeface="+mj-ea"/>
              <a:cs typeface="Hiragino Sans GB W3"/>
            </a:endParaRPr>
          </a:p>
          <a:p>
            <a:pPr marL="457200" indent="-457200">
              <a:spcBef>
                <a:spcPts val="600"/>
              </a:spcBef>
              <a:spcAft>
                <a:spcPts val="600"/>
              </a:spcAft>
              <a:buFont typeface="+mj-lt"/>
              <a:buAutoNum type="arabicPeriod"/>
            </a:pPr>
            <a:r>
              <a:rPr lang="zh-TW" altLang="en-US" sz="2000" dirty="0">
                <a:latin typeface="+mj-ea"/>
                <a:ea typeface="+mj-ea"/>
                <a:cs typeface="Hiragino Sans GB W3"/>
              </a:rPr>
              <a:t>移动能量自供给设备数据量最大化</a:t>
            </a:r>
            <a:r>
              <a:rPr lang="zh-CN" altLang="en-US" sz="2000" dirty="0">
                <a:latin typeface="+mj-ea"/>
                <a:ea typeface="+mj-ea"/>
                <a:cs typeface="Hiragino Sans GB W3"/>
              </a:rPr>
              <a:t>方面</a:t>
            </a:r>
            <a:r>
              <a:rPr lang="zh-CN" altLang="zh-CN" sz="2000" dirty="0" smtClean="0">
                <a:latin typeface="+mj-ea"/>
                <a:ea typeface="+mj-ea"/>
                <a:cs typeface="Hiragino Sans GB W3"/>
              </a:rPr>
              <a:t>（</a:t>
            </a:r>
            <a:r>
              <a:rPr lang="zh-CN" altLang="en-US" sz="2000" dirty="0" smtClean="0">
                <a:latin typeface="+mj-ea"/>
                <a:ea typeface="+mj-ea"/>
                <a:cs typeface="Hiragino Sans GB W3"/>
              </a:rPr>
              <a:t>第四章）</a:t>
            </a:r>
            <a:endParaRPr lang="en-US" altLang="zh-CN" sz="2000" dirty="0">
              <a:latin typeface="+mj-ea"/>
              <a:ea typeface="+mj-ea"/>
              <a:cs typeface="Hiragino Sans GB W3"/>
            </a:endParaRPr>
          </a:p>
          <a:p>
            <a:pPr lvl="1">
              <a:buFont typeface="Wingdings" charset="2"/>
              <a:buChar char=""/>
            </a:pPr>
            <a:r>
              <a:rPr lang="zh-TW" altLang="en-US" sz="1800" dirty="0">
                <a:solidFill>
                  <a:srgbClr val="31859C"/>
                </a:solidFill>
                <a:latin typeface="+mj-ea"/>
                <a:ea typeface="+mj-ea"/>
                <a:cs typeface="Hiragino Sans GB W3"/>
              </a:rPr>
              <a:t>首先研究</a:t>
            </a:r>
            <a:r>
              <a:rPr lang="zh-CN" altLang="en-US" sz="1800" dirty="0">
                <a:solidFill>
                  <a:srgbClr val="31859C"/>
                </a:solidFill>
                <a:latin typeface="+mj-ea"/>
                <a:ea typeface="+mj-ea"/>
                <a:cs typeface="Hiragino Sans GB W3"/>
              </a:rPr>
              <a:t>了</a:t>
            </a:r>
            <a:r>
              <a:rPr lang="zh-TW" altLang="en-US" sz="1800" dirty="0">
                <a:solidFill>
                  <a:srgbClr val="31859C"/>
                </a:solidFill>
                <a:latin typeface="+mj-ea"/>
                <a:ea typeface="+mj-ea"/>
                <a:cs typeface="Hiragino Sans GB W3"/>
              </a:rPr>
              <a:t>单个传感器的数据量最大化问题，设计“水箱”技术</a:t>
            </a:r>
            <a:r>
              <a:rPr lang="zh-CN" altLang="en-US" sz="1800" dirty="0">
                <a:solidFill>
                  <a:srgbClr val="31859C"/>
                </a:solidFill>
                <a:latin typeface="+mj-ea"/>
                <a:ea typeface="+mj-ea"/>
                <a:cs typeface="Hiragino Sans GB W3"/>
              </a:rPr>
              <a:t>；</a:t>
            </a:r>
            <a:endParaRPr lang="en-US" altLang="zh-CN" sz="1800" dirty="0">
              <a:solidFill>
                <a:srgbClr val="31859C"/>
              </a:solidFill>
              <a:latin typeface="+mj-ea"/>
              <a:ea typeface="+mj-ea"/>
              <a:cs typeface="Hiragino Sans GB W3"/>
            </a:endParaRPr>
          </a:p>
          <a:p>
            <a:pPr lvl="1">
              <a:buFont typeface="Wingdings" charset="2"/>
              <a:buChar char=""/>
            </a:pPr>
            <a:r>
              <a:rPr lang="zh-TW" altLang="en-US" sz="1800" dirty="0">
                <a:solidFill>
                  <a:srgbClr val="31859C"/>
                </a:solidFill>
                <a:latin typeface="+mj-ea"/>
                <a:ea typeface="+mj-ea"/>
                <a:cs typeface="Hiragino Sans GB W3"/>
              </a:rPr>
              <a:t>结合动态规划，解决</a:t>
            </a:r>
            <a:r>
              <a:rPr lang="zh-CN" altLang="en-US" sz="1800" dirty="0">
                <a:solidFill>
                  <a:srgbClr val="31859C"/>
                </a:solidFill>
                <a:latin typeface="+mj-ea"/>
                <a:ea typeface="+mj-ea"/>
                <a:cs typeface="Hiragino Sans GB W3"/>
              </a:rPr>
              <a:t>了</a:t>
            </a:r>
            <a:r>
              <a:rPr lang="zh-TW" altLang="en-US" sz="1800" dirty="0">
                <a:solidFill>
                  <a:srgbClr val="31859C"/>
                </a:solidFill>
                <a:latin typeface="+mj-ea"/>
                <a:ea typeface="+mj-ea"/>
                <a:cs typeface="Hiragino Sans GB W3"/>
              </a:rPr>
              <a:t>多传感器的数据量最大化问题</a:t>
            </a:r>
            <a:r>
              <a:rPr lang="en-US" altLang="zh-CN" sz="1800" dirty="0">
                <a:solidFill>
                  <a:srgbClr val="31859C"/>
                </a:solidFill>
                <a:latin typeface="+mj-ea"/>
                <a:ea typeface="+mj-ea"/>
                <a:cs typeface="Hiragino Sans GB W3"/>
              </a:rPr>
              <a:t>;</a:t>
            </a:r>
          </a:p>
          <a:p>
            <a:pPr lvl="1">
              <a:buFont typeface="Wingdings" charset="2"/>
              <a:buChar char=""/>
            </a:pPr>
            <a:r>
              <a:rPr lang="zh-TW" altLang="en-US" sz="1800" dirty="0">
                <a:solidFill>
                  <a:srgbClr val="31859C"/>
                </a:solidFill>
                <a:latin typeface="+mj-ea"/>
                <a:ea typeface="+mj-ea"/>
                <a:cs typeface="Hiragino Sans GB W3"/>
              </a:rPr>
              <a:t>最后，</a:t>
            </a:r>
            <a:r>
              <a:rPr lang="zh-CN" altLang="en-US" sz="1800" dirty="0">
                <a:solidFill>
                  <a:srgbClr val="31859C"/>
                </a:solidFill>
                <a:latin typeface="+mj-ea"/>
                <a:ea typeface="+mj-ea"/>
                <a:cs typeface="Hiragino Sans GB W3"/>
              </a:rPr>
              <a:t>基于离线最优算法，</a:t>
            </a:r>
            <a:r>
              <a:rPr lang="zh-TW" altLang="en-US" sz="1800" dirty="0">
                <a:solidFill>
                  <a:srgbClr val="31859C"/>
                </a:solidFill>
                <a:latin typeface="+mj-ea"/>
                <a:ea typeface="+mj-ea"/>
                <a:cs typeface="Hiragino Sans GB W3"/>
              </a:rPr>
              <a:t>设计</a:t>
            </a:r>
            <a:r>
              <a:rPr lang="zh-CN" altLang="en-US" sz="1800" dirty="0">
                <a:solidFill>
                  <a:srgbClr val="31859C"/>
                </a:solidFill>
                <a:latin typeface="+mj-ea"/>
                <a:ea typeface="+mj-ea"/>
                <a:cs typeface="Hiragino Sans GB W3"/>
              </a:rPr>
              <a:t>了</a:t>
            </a:r>
            <a:r>
              <a:rPr lang="zh-TW" altLang="en-US" sz="1800" dirty="0">
                <a:solidFill>
                  <a:srgbClr val="31859C"/>
                </a:solidFill>
                <a:latin typeface="+mj-ea"/>
                <a:ea typeface="+mj-ea"/>
                <a:cs typeface="Hiragino Sans GB W3"/>
              </a:rPr>
              <a:t>联机在线算法</a:t>
            </a:r>
            <a:r>
              <a:rPr lang="zh-CN" altLang="en-US" sz="1800" dirty="0" smtClean="0">
                <a:solidFill>
                  <a:srgbClr val="31859C"/>
                </a:solidFill>
                <a:latin typeface="+mj-ea"/>
                <a:ea typeface="+mj-ea"/>
                <a:cs typeface="Hiragino Sans GB W3"/>
              </a:rPr>
              <a:t>。</a:t>
            </a:r>
            <a:endParaRPr lang="en-US" altLang="zh-CN" sz="1800" dirty="0" smtClean="0">
              <a:solidFill>
                <a:srgbClr val="31859C"/>
              </a:solidFill>
              <a:latin typeface="+mj-ea"/>
              <a:ea typeface="+mj-ea"/>
              <a:cs typeface="Hiragino Sans GB W3"/>
            </a:endParaRPr>
          </a:p>
          <a:p>
            <a:pPr lvl="1">
              <a:buFont typeface="Wingdings" charset="2"/>
              <a:buChar char=""/>
            </a:pPr>
            <a:r>
              <a:rPr lang="zh-CN" altLang="en-US" sz="1800" dirty="0">
                <a:solidFill>
                  <a:srgbClr val="31859C"/>
                </a:solidFill>
                <a:latin typeface="+mj-ea"/>
                <a:cs typeface="Hiragino Sans GB W3"/>
              </a:rPr>
              <a:t>相关研究工作发表在 </a:t>
            </a:r>
            <a:r>
              <a:rPr lang="en-US" altLang="zh-CN" sz="1800" dirty="0" smtClean="0">
                <a:solidFill>
                  <a:srgbClr val="FF0000"/>
                </a:solidFill>
                <a:latin typeface="+mj-ea"/>
                <a:cs typeface="Hiragino Sans GB W3"/>
              </a:rPr>
              <a:t>INFOCOM</a:t>
            </a:r>
            <a:r>
              <a:rPr lang="zh-CN" altLang="en-US" sz="1800" dirty="0" smtClean="0">
                <a:solidFill>
                  <a:srgbClr val="FF0000"/>
                </a:solidFill>
                <a:latin typeface="+mj-ea"/>
                <a:cs typeface="Hiragino Sans GB W3"/>
              </a:rPr>
              <a:t> </a:t>
            </a:r>
            <a:r>
              <a:rPr lang="zh-CN" altLang="zh-CN" sz="1800" dirty="0" smtClean="0">
                <a:solidFill>
                  <a:srgbClr val="FF0000"/>
                </a:solidFill>
                <a:latin typeface="+mj-ea"/>
                <a:cs typeface="Hiragino Sans GB W3"/>
              </a:rPr>
              <a:t>2</a:t>
            </a:r>
            <a:r>
              <a:rPr lang="en-US" altLang="zh-CN" sz="1800" dirty="0" smtClean="0">
                <a:solidFill>
                  <a:srgbClr val="FF0000"/>
                </a:solidFill>
                <a:latin typeface="+mj-ea"/>
                <a:cs typeface="Hiragino Sans GB W3"/>
              </a:rPr>
              <a:t>016</a:t>
            </a:r>
            <a:endParaRPr lang="en-US" altLang="zh-CN" sz="1800" dirty="0">
              <a:solidFill>
                <a:srgbClr val="FF0000"/>
              </a:solidFill>
              <a:latin typeface="+mj-ea"/>
              <a:cs typeface="Hiragino Sans GB W3"/>
            </a:endParaRPr>
          </a:p>
          <a:p>
            <a:pPr lvl="1">
              <a:buFont typeface="Wingdings" charset="2"/>
              <a:buChar char=""/>
            </a:pPr>
            <a:endParaRPr lang="zh-CN" altLang="en-US" sz="1800" dirty="0">
              <a:solidFill>
                <a:srgbClr val="31859C"/>
              </a:solidFill>
              <a:latin typeface="+mj-ea"/>
              <a:ea typeface="+mj-ea"/>
              <a:cs typeface="Hiragino Sans GB W3"/>
            </a:endParaRPr>
          </a:p>
          <a:p>
            <a:endParaRPr lang="en-US"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59</a:t>
            </a:fld>
            <a:endParaRPr lang="zh-CN" altLang="en-US" dirty="0"/>
          </a:p>
        </p:txBody>
      </p:sp>
    </p:spTree>
    <p:extLst>
      <p:ext uri="{BB962C8B-B14F-4D97-AF65-F5344CB8AC3E}">
        <p14:creationId xmlns:p14="http://schemas.microsoft.com/office/powerpoint/2010/main" val="76096592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zh-TW" altLang="en-US" dirty="0"/>
              <a:t>背景</a:t>
            </a:r>
            <a:r>
              <a:rPr lang="en-US" altLang="zh-TW" dirty="0"/>
              <a:t>-</a:t>
            </a:r>
            <a:r>
              <a:rPr lang="zh-TW" altLang="en-US" dirty="0"/>
              <a:t>通用解决方案</a:t>
            </a:r>
            <a:endParaRPr lang="en-US" dirty="0"/>
          </a:p>
        </p:txBody>
      </p:sp>
      <p:sp>
        <p:nvSpPr>
          <p:cNvPr id="3" name="Content Placeholder 2"/>
          <p:cNvSpPr>
            <a:spLocks noGrp="1"/>
          </p:cNvSpPr>
          <p:nvPr>
            <p:ph idx="1"/>
          </p:nvPr>
        </p:nvSpPr>
        <p:spPr/>
        <p:txBody>
          <a:bodyPr/>
          <a:lstStyle/>
          <a:p>
            <a:pPr marL="514350" indent="-514350">
              <a:lnSpc>
                <a:spcPct val="150000"/>
              </a:lnSpc>
              <a:buFont typeface="+mj-lt"/>
              <a:buAutoNum type="arabicPeriod"/>
            </a:pPr>
            <a:r>
              <a:rPr lang="zh-TW" altLang="en-US" dirty="0"/>
              <a:t>传输速率调节技术</a:t>
            </a:r>
          </a:p>
          <a:p>
            <a:pPr lvl="1"/>
            <a:r>
              <a:rPr lang="zh-CN" altLang="en-US" dirty="0" smtClean="0"/>
              <a:t>经典</a:t>
            </a:r>
            <a:r>
              <a:rPr lang="zh-TW" altLang="en-US" dirty="0" smtClean="0"/>
              <a:t>方法</a:t>
            </a:r>
            <a:r>
              <a:rPr lang="zh-TW" altLang="en-US" dirty="0"/>
              <a:t>，</a:t>
            </a:r>
            <a:r>
              <a:rPr lang="zh-TW" altLang="en-US" dirty="0">
                <a:solidFill>
                  <a:srgbClr val="FF0000"/>
                </a:solidFill>
              </a:rPr>
              <a:t>节流</a:t>
            </a:r>
          </a:p>
          <a:p>
            <a:pPr marL="514350" indent="-514350">
              <a:lnSpc>
                <a:spcPct val="150000"/>
              </a:lnSpc>
              <a:buFont typeface="+mj-lt"/>
              <a:buAutoNum type="arabicPeriod"/>
            </a:pPr>
            <a:r>
              <a:rPr lang="zh-TW" altLang="en-US" dirty="0"/>
              <a:t>能量自供给技术</a:t>
            </a:r>
          </a:p>
          <a:p>
            <a:pPr lvl="1"/>
            <a:r>
              <a:rPr lang="zh-TW" altLang="en-US" dirty="0"/>
              <a:t>新兴方案，</a:t>
            </a:r>
            <a:r>
              <a:rPr lang="zh-TW" altLang="en-US" dirty="0">
                <a:solidFill>
                  <a:srgbClr val="FF0000"/>
                </a:solidFill>
              </a:rPr>
              <a:t>开源</a:t>
            </a:r>
          </a:p>
          <a:p>
            <a:pPr>
              <a:lnSpc>
                <a:spcPct val="150000"/>
              </a:lnSpc>
            </a:pPr>
            <a:endParaRPr lang="zh-TW" altLang="en-US" dirty="0"/>
          </a:p>
          <a:p>
            <a:pPr>
              <a:lnSpc>
                <a:spcPct val="150000"/>
              </a:lnSpc>
            </a:pP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6</a:t>
            </a:fld>
            <a:endParaRPr lang="zh-CN" altLang="en-US" dirty="0"/>
          </a:p>
        </p:txBody>
      </p:sp>
      <p:grpSp>
        <p:nvGrpSpPr>
          <p:cNvPr id="6" name="Group 5"/>
          <p:cNvGrpSpPr/>
          <p:nvPr/>
        </p:nvGrpSpPr>
        <p:grpSpPr>
          <a:xfrm>
            <a:off x="4800600" y="1854200"/>
            <a:ext cx="3532571" cy="3708400"/>
            <a:chOff x="4773229" y="2209800"/>
            <a:chExt cx="3532571" cy="3708400"/>
          </a:xfrm>
        </p:grpSpPr>
        <p:pic>
          <p:nvPicPr>
            <p:cNvPr id="7" name="Picture 6" descr="kaiyuanjieliu.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73229" y="2209800"/>
              <a:ext cx="3532571" cy="3708400"/>
            </a:xfrm>
            <a:prstGeom prst="rect">
              <a:avLst/>
            </a:prstGeom>
          </p:spPr>
        </p:pic>
        <p:sp>
          <p:nvSpPr>
            <p:cNvPr id="8" name="TextBox 7"/>
            <p:cNvSpPr txBox="1"/>
            <p:nvPr/>
          </p:nvSpPr>
          <p:spPr>
            <a:xfrm>
              <a:off x="7086599" y="3200400"/>
              <a:ext cx="734629"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000" dirty="0" smtClean="0">
                  <a:solidFill>
                    <a:srgbClr val="FF0000"/>
                  </a:solidFill>
                  <a:latin typeface="微软雅黑" pitchFamily="34" charset="-122"/>
                  <a:ea typeface="微软雅黑" pitchFamily="34" charset="-122"/>
                  <a:cs typeface="Hiragino Sans GB W3"/>
                </a:rPr>
                <a:t>开源</a:t>
              </a:r>
              <a:endParaRPr lang="en-US" sz="2000" dirty="0">
                <a:solidFill>
                  <a:srgbClr val="FF0000"/>
                </a:solidFill>
                <a:latin typeface="微软雅黑" pitchFamily="34" charset="-122"/>
                <a:ea typeface="微软雅黑" pitchFamily="34" charset="-122"/>
                <a:cs typeface="Hiragino Sans GB W3"/>
              </a:endParaRPr>
            </a:p>
          </p:txBody>
        </p:sp>
        <p:sp>
          <p:nvSpPr>
            <p:cNvPr id="9" name="TextBox 8"/>
            <p:cNvSpPr txBox="1"/>
            <p:nvPr/>
          </p:nvSpPr>
          <p:spPr>
            <a:xfrm>
              <a:off x="6969434" y="4509455"/>
              <a:ext cx="775595" cy="400110"/>
            </a:xfrm>
            <a:prstGeom prst="rect">
              <a:avLst/>
            </a:prstGeom>
            <a:noFill/>
            <a:effectLst>
              <a:outerShdw blurRad="50800" dist="38100" dir="2700000" algn="tl" rotWithShape="0">
                <a:prstClr val="black">
                  <a:alpha val="40000"/>
                </a:prstClr>
              </a:outerShdw>
            </a:effectLst>
          </p:spPr>
          <p:txBody>
            <a:bodyPr wrap="square" rtlCol="0">
              <a:spAutoFit/>
            </a:bodyPr>
            <a:lstStyle/>
            <a:p>
              <a:r>
                <a:rPr lang="zh-CN" altLang="en-US" sz="2000" dirty="0" smtClean="0">
                  <a:solidFill>
                    <a:srgbClr val="FF0000"/>
                  </a:solidFill>
                  <a:latin typeface="微软雅黑" pitchFamily="34" charset="-122"/>
                  <a:ea typeface="微软雅黑" pitchFamily="34" charset="-122"/>
                  <a:cs typeface="Hiragino Sans GB W3"/>
                </a:rPr>
                <a:t>节流</a:t>
              </a:r>
              <a:endParaRPr lang="en-US" sz="2000" dirty="0">
                <a:solidFill>
                  <a:srgbClr val="FF0000"/>
                </a:solidFill>
                <a:latin typeface="微软雅黑" pitchFamily="34" charset="-122"/>
                <a:ea typeface="微软雅黑" pitchFamily="34" charset="-122"/>
                <a:cs typeface="Hiragino Sans GB W3"/>
              </a:endParaRPr>
            </a:p>
          </p:txBody>
        </p:sp>
      </p:grpSp>
      <p:grpSp>
        <p:nvGrpSpPr>
          <p:cNvPr id="10" name="Group 9"/>
          <p:cNvGrpSpPr/>
          <p:nvPr/>
        </p:nvGrpSpPr>
        <p:grpSpPr>
          <a:xfrm>
            <a:off x="1293208" y="3947956"/>
            <a:ext cx="2364392" cy="2300444"/>
            <a:chOff x="1217008" y="4252756"/>
            <a:chExt cx="2364392" cy="2300444"/>
          </a:xfrm>
        </p:grpSpPr>
        <p:sp>
          <p:nvSpPr>
            <p:cNvPr id="11" name="Oval 10"/>
            <p:cNvSpPr/>
            <p:nvPr/>
          </p:nvSpPr>
          <p:spPr>
            <a:xfrm>
              <a:off x="2849880" y="4273176"/>
              <a:ext cx="731520" cy="731520"/>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rtlCol="0" anchor="ctr"/>
            <a:lstStyle/>
            <a:p>
              <a:pPr algn="ctr"/>
              <a:r>
                <a:rPr lang="zh-CN" altLang="en-US" dirty="0" smtClean="0"/>
                <a:t>太阳能</a:t>
              </a:r>
              <a:endParaRPr lang="en-US" dirty="0"/>
            </a:p>
          </p:txBody>
        </p:sp>
        <p:sp>
          <p:nvSpPr>
            <p:cNvPr id="12" name="Oval 11"/>
            <p:cNvSpPr/>
            <p:nvPr/>
          </p:nvSpPr>
          <p:spPr>
            <a:xfrm>
              <a:off x="1894043" y="4907280"/>
              <a:ext cx="990600" cy="990600"/>
            </a:xfrm>
            <a:prstGeom prst="ellipse">
              <a:avLst/>
            </a:prstGeom>
          </p:spPr>
          <p:style>
            <a:lnRef idx="1">
              <a:schemeClr val="accent4"/>
            </a:lnRef>
            <a:fillRef idx="3">
              <a:schemeClr val="accent4"/>
            </a:fillRef>
            <a:effectRef idx="2">
              <a:schemeClr val="accent4"/>
            </a:effectRef>
            <a:fontRef idx="minor">
              <a:schemeClr val="lt1"/>
            </a:fontRef>
          </p:style>
          <p:txBody>
            <a:bodyPr lIns="0" tIns="0" rIns="0" bIns="0" rtlCol="0" anchor="ctr"/>
            <a:lstStyle/>
            <a:p>
              <a:pPr algn="ctr"/>
              <a:r>
                <a:rPr lang="zh-CN" altLang="en-US" sz="4000" dirty="0" smtClean="0"/>
                <a:t>电</a:t>
              </a:r>
              <a:endParaRPr lang="en-US" sz="4000" dirty="0"/>
            </a:p>
          </p:txBody>
        </p:sp>
        <p:sp>
          <p:nvSpPr>
            <p:cNvPr id="13" name="Oval 12"/>
            <p:cNvSpPr/>
            <p:nvPr/>
          </p:nvSpPr>
          <p:spPr>
            <a:xfrm>
              <a:off x="1225776" y="4252756"/>
              <a:ext cx="731520" cy="731520"/>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rtlCol="0" anchor="ctr"/>
            <a:lstStyle/>
            <a:p>
              <a:pPr algn="ctr"/>
              <a:r>
                <a:rPr lang="zh-CN" altLang="en-US" dirty="0" smtClean="0"/>
                <a:t>机械能</a:t>
              </a:r>
              <a:endParaRPr lang="en-US" dirty="0"/>
            </a:p>
          </p:txBody>
        </p:sp>
        <p:sp>
          <p:nvSpPr>
            <p:cNvPr id="14" name="Oval 13"/>
            <p:cNvSpPr/>
            <p:nvPr/>
          </p:nvSpPr>
          <p:spPr>
            <a:xfrm>
              <a:off x="2849880" y="5817596"/>
              <a:ext cx="731520" cy="731520"/>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rtlCol="0" anchor="ctr"/>
            <a:lstStyle/>
            <a:p>
              <a:pPr algn="ctr"/>
              <a:r>
                <a:rPr lang="zh-CN" altLang="en-US" dirty="0" smtClean="0"/>
                <a:t>热能</a:t>
              </a:r>
              <a:endParaRPr lang="en-US" dirty="0"/>
            </a:p>
          </p:txBody>
        </p:sp>
        <p:sp>
          <p:nvSpPr>
            <p:cNvPr id="15" name="Oval 14"/>
            <p:cNvSpPr/>
            <p:nvPr/>
          </p:nvSpPr>
          <p:spPr>
            <a:xfrm>
              <a:off x="1217008" y="5821680"/>
              <a:ext cx="731520" cy="731520"/>
            </a:xfrm>
            <a:prstGeom prst="ellipse">
              <a:avLst/>
            </a:prstGeom>
          </p:spPr>
          <p:style>
            <a:lnRef idx="3">
              <a:schemeClr val="lt1"/>
            </a:lnRef>
            <a:fillRef idx="1">
              <a:schemeClr val="accent6"/>
            </a:fillRef>
            <a:effectRef idx="1">
              <a:schemeClr val="accent6"/>
            </a:effectRef>
            <a:fontRef idx="minor">
              <a:schemeClr val="lt1"/>
            </a:fontRef>
          </p:style>
          <p:txBody>
            <a:bodyPr lIns="0" tIns="0" rIns="0" bIns="0" rtlCol="0" anchor="ctr"/>
            <a:lstStyle/>
            <a:p>
              <a:pPr algn="ctr"/>
              <a:r>
                <a:rPr lang="zh-CN" altLang="en-US" dirty="0" smtClean="0"/>
                <a:t>电磁信号</a:t>
              </a:r>
              <a:endParaRPr lang="en-US" dirty="0"/>
            </a:p>
          </p:txBody>
        </p:sp>
        <p:sp>
          <p:nvSpPr>
            <p:cNvPr id="16" name="Chevron 15"/>
            <p:cNvSpPr/>
            <p:nvPr/>
          </p:nvSpPr>
          <p:spPr>
            <a:xfrm rot="13450968">
              <a:off x="2740723" y="5716608"/>
              <a:ext cx="228600" cy="228600"/>
            </a:xfrm>
            <a:prstGeom prst="chevron">
              <a:avLst>
                <a:gd name="adj" fmla="val 33660"/>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7" name="Chevron 16"/>
            <p:cNvSpPr/>
            <p:nvPr/>
          </p:nvSpPr>
          <p:spPr>
            <a:xfrm rot="2736198">
              <a:off x="1826331" y="4859944"/>
              <a:ext cx="228600" cy="228600"/>
            </a:xfrm>
            <a:prstGeom prst="chevron">
              <a:avLst>
                <a:gd name="adj" fmla="val 33660"/>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8" name="Chevron 17"/>
            <p:cNvSpPr/>
            <p:nvPr/>
          </p:nvSpPr>
          <p:spPr>
            <a:xfrm rot="18911546">
              <a:off x="1826339" y="5716624"/>
              <a:ext cx="228600" cy="228600"/>
            </a:xfrm>
            <a:prstGeom prst="chevron">
              <a:avLst>
                <a:gd name="adj" fmla="val 33660"/>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9" name="Chevron 18"/>
            <p:cNvSpPr/>
            <p:nvPr/>
          </p:nvSpPr>
          <p:spPr>
            <a:xfrm rot="8140346">
              <a:off x="2740730" y="4878414"/>
              <a:ext cx="228600" cy="228600"/>
            </a:xfrm>
            <a:prstGeom prst="chevron">
              <a:avLst>
                <a:gd name="adj" fmla="val 33660"/>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sp>
        <p:nvSpPr>
          <p:cNvPr id="21" name="圆角矩形 53"/>
          <p:cNvSpPr/>
          <p:nvPr/>
        </p:nvSpPr>
        <p:spPr>
          <a:xfrm>
            <a:off x="582228" y="4694256"/>
            <a:ext cx="7952172" cy="731520"/>
          </a:xfrm>
          <a:prstGeom prst="round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horz" anchor="ctr"/>
          <a:lstStyle/>
          <a:p>
            <a:pPr marL="0" lvl="1" algn="ctr"/>
            <a:r>
              <a:rPr lang="zh-CN" altLang="en-US" sz="2800" dirty="0" smtClean="0">
                <a:latin typeface="微软雅黑" pitchFamily="34" charset="-122"/>
                <a:ea typeface="微软雅黑" pitchFamily="34" charset="-122"/>
                <a:cs typeface="Hiragino Sans GB W3"/>
              </a:rPr>
              <a:t>本文基于</a:t>
            </a:r>
            <a:r>
              <a:rPr lang="zh-CN" altLang="en-US" sz="2800" dirty="0">
                <a:latin typeface="微软雅黑" pitchFamily="34" charset="-122"/>
                <a:ea typeface="微软雅黑" pitchFamily="34" charset="-122"/>
                <a:cs typeface="Hiragino Sans GB W3"/>
              </a:rPr>
              <a:t>这</a:t>
            </a:r>
            <a:r>
              <a:rPr lang="zh-CN" altLang="en-US" sz="2800" dirty="0" smtClean="0">
                <a:latin typeface="微软雅黑" pitchFamily="34" charset="-122"/>
                <a:ea typeface="微软雅黑" pitchFamily="34" charset="-122"/>
                <a:cs typeface="Hiragino Sans GB W3"/>
              </a:rPr>
              <a:t>两种</a:t>
            </a:r>
            <a:r>
              <a:rPr lang="zh-CN" altLang="en-US" sz="2800" dirty="0">
                <a:latin typeface="微软雅黑" pitchFamily="34" charset="-122"/>
                <a:ea typeface="微软雅黑" pitchFamily="34" charset="-122"/>
                <a:cs typeface="Hiragino Sans GB W3"/>
              </a:rPr>
              <a:t>技术</a:t>
            </a:r>
            <a:r>
              <a:rPr lang="zh-CN" altLang="en-US" sz="2800" dirty="0" smtClean="0">
                <a:latin typeface="微软雅黑" pitchFamily="34" charset="-122"/>
                <a:ea typeface="微软雅黑" pitchFamily="34" charset="-122"/>
                <a:cs typeface="Hiragino Sans GB W3"/>
              </a:rPr>
              <a:t>研究</a:t>
            </a:r>
            <a:r>
              <a:rPr lang="zh-CN" altLang="en-US" sz="2800" dirty="0" smtClean="0">
                <a:solidFill>
                  <a:srgbClr val="FFFF00"/>
                </a:solidFill>
                <a:latin typeface="微软雅黑" pitchFamily="34" charset="-122"/>
                <a:ea typeface="微软雅黑" pitchFamily="34" charset="-122"/>
                <a:cs typeface="Hiragino Sans GB W3"/>
              </a:rPr>
              <a:t>传输速率调度</a:t>
            </a:r>
            <a:r>
              <a:rPr lang="zh-CN" altLang="en-US" sz="2800" dirty="0" smtClean="0">
                <a:solidFill>
                  <a:schemeClr val="bg1"/>
                </a:solidFill>
                <a:latin typeface="微软雅黑" pitchFamily="34" charset="-122"/>
                <a:ea typeface="微软雅黑" pitchFamily="34" charset="-122"/>
                <a:cs typeface="Hiragino Sans GB W3"/>
              </a:rPr>
              <a:t>算法设计</a:t>
            </a:r>
            <a:endParaRPr lang="en-US" altLang="zh-TW" sz="2800" dirty="0" smtClean="0">
              <a:solidFill>
                <a:schemeClr val="bg1"/>
              </a:solidFill>
              <a:latin typeface="微软雅黑" pitchFamily="34" charset="-122"/>
              <a:ea typeface="微软雅黑" pitchFamily="34" charset="-122"/>
              <a:cs typeface="Hiragino Sans GB W3"/>
            </a:endParaRPr>
          </a:p>
        </p:txBody>
      </p:sp>
    </p:spTree>
    <p:extLst>
      <p:ext uri="{BB962C8B-B14F-4D97-AF65-F5344CB8AC3E}">
        <p14:creationId xmlns:p14="http://schemas.microsoft.com/office/powerpoint/2010/main" val="386713441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nodeType="clickEffect">
                                  <p:stCondLst>
                                    <p:cond delay="0"/>
                                  </p:stCondLst>
                                  <p:childTnLst>
                                    <p:animEffect transition="out" filter="fade">
                                      <p:cBhvr>
                                        <p:cTn id="11" dur="500"/>
                                        <p:tgtEl>
                                          <p:spTgt spid="10"/>
                                        </p:tgtEl>
                                      </p:cBhvr>
                                    </p:animEffect>
                                    <p:set>
                                      <p:cBhvr>
                                        <p:cTn id="12" dur="1" fill="hold">
                                          <p:stCondLst>
                                            <p:cond delay="499"/>
                                          </p:stCondLst>
                                        </p:cTn>
                                        <p:tgtEl>
                                          <p:spTgt spid="10"/>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fade">
                                      <p:cBhvr>
                                        <p:cTn id="16"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dirty="0"/>
              <a:t>下一步工作展望</a:t>
            </a:r>
            <a:endParaRPr lang="en-US" dirty="0"/>
          </a:p>
        </p:txBody>
      </p:sp>
      <p:sp>
        <p:nvSpPr>
          <p:cNvPr id="3" name="Content Placeholder 2"/>
          <p:cNvSpPr>
            <a:spLocks noGrp="1"/>
          </p:cNvSpPr>
          <p:nvPr>
            <p:ph idx="1"/>
          </p:nvPr>
        </p:nvSpPr>
        <p:spPr/>
        <p:txBody>
          <a:bodyPr>
            <a:normAutofit/>
          </a:bodyPr>
          <a:lstStyle/>
          <a:p>
            <a:pPr marL="457200" indent="-457200">
              <a:lnSpc>
                <a:spcPct val="110000"/>
              </a:lnSpc>
              <a:spcBef>
                <a:spcPts val="600"/>
              </a:spcBef>
              <a:spcAft>
                <a:spcPts val="600"/>
              </a:spcAft>
              <a:buFont typeface="+mj-lt"/>
              <a:buAutoNum type="arabicPeriod"/>
            </a:pPr>
            <a:r>
              <a:rPr lang="zh-CN" altLang="en-US" sz="2400" dirty="0">
                <a:latin typeface="+mj-ea"/>
                <a:ea typeface="+mj-ea"/>
                <a:cs typeface="Hiragino Sans GB W3"/>
              </a:rPr>
              <a:t>静止电池供电设备节能速率调度方面</a:t>
            </a:r>
            <a:endParaRPr lang="en-US" altLang="zh-CN" sz="2400" dirty="0">
              <a:latin typeface="+mj-ea"/>
              <a:ea typeface="+mj-ea"/>
              <a:cs typeface="Hiragino Sans GB W3"/>
            </a:endParaRPr>
          </a:p>
          <a:p>
            <a:pPr lvl="1">
              <a:buFont typeface="Wingdings" charset="2"/>
              <a:buChar char=""/>
            </a:pPr>
            <a:r>
              <a:rPr lang="zh-CN" altLang="en-US" sz="1800" dirty="0">
                <a:solidFill>
                  <a:srgbClr val="31859C"/>
                </a:solidFill>
                <a:latin typeface="+mj-ea"/>
                <a:ea typeface="+mj-ea"/>
                <a:cs typeface="Hiragino Sans GB W3"/>
              </a:rPr>
              <a:t>推广到</a:t>
            </a:r>
            <a:r>
              <a:rPr lang="zh-TW" altLang="en-US" sz="1800" dirty="0">
                <a:solidFill>
                  <a:srgbClr val="31859C"/>
                </a:solidFill>
                <a:latin typeface="+mj-ea"/>
                <a:ea typeface="+mj-ea"/>
                <a:cs typeface="Hiragino Sans GB W3"/>
              </a:rPr>
              <a:t>衰弱信道上</a:t>
            </a:r>
            <a:r>
              <a:rPr lang="zh-CN" altLang="zh-TW" sz="1800" dirty="0">
                <a:solidFill>
                  <a:srgbClr val="31859C"/>
                </a:solidFill>
                <a:latin typeface="+mj-ea"/>
                <a:ea typeface="+mj-ea"/>
                <a:cs typeface="Hiragino Sans GB W3"/>
              </a:rPr>
              <a:t>，</a:t>
            </a:r>
            <a:r>
              <a:rPr lang="zh-TW" altLang="en-US" sz="1800" dirty="0">
                <a:solidFill>
                  <a:srgbClr val="31859C"/>
                </a:solidFill>
                <a:latin typeface="+mj-ea"/>
                <a:ea typeface="+mj-ea"/>
                <a:cs typeface="Hiragino Sans GB W3"/>
              </a:rPr>
              <a:t>即当无线通信信道非稳定</a:t>
            </a:r>
            <a:r>
              <a:rPr lang="zh-CN" altLang="zh-TW" sz="1800" dirty="0">
                <a:solidFill>
                  <a:srgbClr val="31859C"/>
                </a:solidFill>
                <a:latin typeface="+mj-ea"/>
                <a:ea typeface="+mj-ea"/>
                <a:cs typeface="Hiragino Sans GB W3"/>
              </a:rPr>
              <a:t>，</a:t>
            </a:r>
            <a:r>
              <a:rPr lang="zh-TW" altLang="en-US" sz="1800" dirty="0">
                <a:solidFill>
                  <a:srgbClr val="31859C"/>
                </a:solidFill>
                <a:latin typeface="+mj-ea"/>
                <a:ea typeface="+mj-ea"/>
                <a:cs typeface="Hiragino Sans GB W3"/>
              </a:rPr>
              <a:t>其信道增益是时间的函数</a:t>
            </a:r>
          </a:p>
          <a:p>
            <a:pPr lvl="1">
              <a:buFont typeface="Wingdings" charset="2"/>
              <a:buChar char=""/>
            </a:pPr>
            <a:r>
              <a:rPr lang="zh-CN" altLang="en-US" sz="1800" dirty="0">
                <a:solidFill>
                  <a:srgbClr val="31859C"/>
                </a:solidFill>
                <a:latin typeface="+mj-ea"/>
                <a:ea typeface="+mj-ea"/>
                <a:cs typeface="Hiragino Sans GB W3"/>
              </a:rPr>
              <a:t>推广到</a:t>
            </a:r>
            <a:r>
              <a:rPr lang="zh-TW" altLang="en-US" sz="1800" dirty="0">
                <a:solidFill>
                  <a:srgbClr val="31859C"/>
                </a:solidFill>
                <a:latin typeface="+mj-ea"/>
                <a:ea typeface="+mj-ea"/>
                <a:cs typeface="Hiragino Sans GB W3"/>
              </a:rPr>
              <a:t>多信道系统中</a:t>
            </a:r>
            <a:r>
              <a:rPr lang="zh-CN" altLang="zh-TW" sz="1800" dirty="0">
                <a:solidFill>
                  <a:srgbClr val="31859C"/>
                </a:solidFill>
                <a:latin typeface="+mj-ea"/>
                <a:ea typeface="+mj-ea"/>
                <a:cs typeface="Hiragino Sans GB W3"/>
              </a:rPr>
              <a:t>，</a:t>
            </a:r>
            <a:r>
              <a:rPr lang="zh-TW" altLang="en-US" sz="1800" dirty="0">
                <a:solidFill>
                  <a:srgbClr val="31859C"/>
                </a:solidFill>
                <a:latin typeface="+mj-ea"/>
                <a:ea typeface="+mj-ea"/>
                <a:cs typeface="Hiragino Sans GB W3"/>
              </a:rPr>
              <a:t>即当无线数据发送节点向多个接收设备同时传输数据报文 </a:t>
            </a:r>
          </a:p>
          <a:p>
            <a:pPr marL="457200" indent="-457200">
              <a:spcBef>
                <a:spcPts val="600"/>
              </a:spcBef>
              <a:spcAft>
                <a:spcPts val="600"/>
              </a:spcAft>
              <a:buFont typeface="+mj-lt"/>
              <a:buAutoNum type="arabicPeriod"/>
            </a:pPr>
            <a:r>
              <a:rPr lang="zh-TW" altLang="en-US" sz="2400" dirty="0">
                <a:latin typeface="+mj-ea"/>
                <a:ea typeface="+mj-ea"/>
                <a:cs typeface="Hiragino Sans GB W3"/>
              </a:rPr>
              <a:t>静止能量自供给设备能量高效调度</a:t>
            </a:r>
            <a:r>
              <a:rPr lang="zh-CN" altLang="en-US" sz="2400" dirty="0">
                <a:latin typeface="+mj-ea"/>
                <a:ea typeface="+mj-ea"/>
                <a:cs typeface="Hiragino Sans GB W3"/>
              </a:rPr>
              <a:t>方面</a:t>
            </a:r>
            <a:endParaRPr lang="en-US" altLang="zh-CN" sz="2400" dirty="0">
              <a:latin typeface="+mj-ea"/>
              <a:ea typeface="+mj-ea"/>
              <a:cs typeface="Hiragino Sans GB W3"/>
            </a:endParaRPr>
          </a:p>
          <a:p>
            <a:pPr lvl="1">
              <a:buFont typeface="Wingdings" charset="2"/>
              <a:buChar char=""/>
            </a:pPr>
            <a:r>
              <a:rPr lang="zh-CN" altLang="en-US" sz="1800" dirty="0">
                <a:solidFill>
                  <a:srgbClr val="31859C"/>
                </a:solidFill>
                <a:latin typeface="+mj-ea"/>
                <a:ea typeface="+mj-ea"/>
                <a:cs typeface="Hiragino Sans GB W3"/>
              </a:rPr>
              <a:t>复杂度较高，拟研究</a:t>
            </a:r>
            <a:r>
              <a:rPr lang="zh-TW" altLang="en-US" sz="1800" dirty="0">
                <a:solidFill>
                  <a:srgbClr val="31859C"/>
                </a:solidFill>
                <a:latin typeface="+mj-ea"/>
                <a:ea typeface="+mj-ea"/>
                <a:cs typeface="Hiragino Sans GB W3"/>
              </a:rPr>
              <a:t>设计新的算法</a:t>
            </a:r>
            <a:r>
              <a:rPr lang="zh-CN" altLang="zh-TW" sz="1800" dirty="0">
                <a:solidFill>
                  <a:srgbClr val="31859C"/>
                </a:solidFill>
                <a:latin typeface="+mj-ea"/>
                <a:ea typeface="+mj-ea"/>
                <a:cs typeface="Hiragino Sans GB W3"/>
              </a:rPr>
              <a:t>，</a:t>
            </a:r>
            <a:r>
              <a:rPr lang="zh-TW" altLang="en-US" sz="1800" dirty="0">
                <a:solidFill>
                  <a:srgbClr val="31859C"/>
                </a:solidFill>
                <a:latin typeface="+mj-ea"/>
                <a:ea typeface="+mj-ea"/>
                <a:cs typeface="Hiragino Sans GB W3"/>
              </a:rPr>
              <a:t>降低时间复杂度</a:t>
            </a:r>
          </a:p>
          <a:p>
            <a:pPr lvl="1">
              <a:buFont typeface="Wingdings" charset="2"/>
              <a:buChar char=""/>
            </a:pPr>
            <a:r>
              <a:rPr lang="zh-CN" altLang="en-US" sz="1800" dirty="0">
                <a:solidFill>
                  <a:srgbClr val="31859C"/>
                </a:solidFill>
                <a:latin typeface="+mj-ea"/>
                <a:ea typeface="+mj-ea"/>
                <a:cs typeface="Hiragino Sans GB W3"/>
              </a:rPr>
              <a:t>针对动态联机问题的算法尚薄弱，拟研究设计具有近似度的在线算法 </a:t>
            </a:r>
            <a:endParaRPr lang="en-US" altLang="zh-CN" sz="1800" dirty="0">
              <a:solidFill>
                <a:srgbClr val="31859C"/>
              </a:solidFill>
              <a:latin typeface="+mj-ea"/>
              <a:ea typeface="+mj-ea"/>
              <a:cs typeface="Hiragino Sans GB W3"/>
            </a:endParaRPr>
          </a:p>
          <a:p>
            <a:pPr marL="457200" indent="-457200">
              <a:spcBef>
                <a:spcPts val="600"/>
              </a:spcBef>
              <a:spcAft>
                <a:spcPts val="600"/>
              </a:spcAft>
              <a:buFont typeface="+mj-lt"/>
              <a:buAutoNum type="arabicPeriod"/>
            </a:pPr>
            <a:r>
              <a:rPr lang="zh-TW" altLang="en-US" sz="2400" dirty="0">
                <a:latin typeface="+mj-ea"/>
                <a:ea typeface="+mj-ea"/>
                <a:cs typeface="Hiragino Sans GB W3"/>
              </a:rPr>
              <a:t>移动能量自供给设备数据量最大化</a:t>
            </a:r>
            <a:r>
              <a:rPr lang="zh-CN" altLang="en-US" sz="2400" dirty="0">
                <a:latin typeface="+mj-ea"/>
                <a:ea typeface="+mj-ea"/>
                <a:cs typeface="Hiragino Sans GB W3"/>
              </a:rPr>
              <a:t>方面</a:t>
            </a:r>
            <a:endParaRPr lang="en-US" altLang="zh-CN" sz="2400" dirty="0">
              <a:latin typeface="+mj-ea"/>
              <a:ea typeface="+mj-ea"/>
              <a:cs typeface="Hiragino Sans GB W3"/>
            </a:endParaRPr>
          </a:p>
          <a:p>
            <a:pPr lvl="1">
              <a:buFont typeface="Wingdings" charset="2"/>
              <a:buChar char=""/>
            </a:pPr>
            <a:r>
              <a:rPr lang="zh-CN" altLang="en-US" sz="1800" dirty="0">
                <a:solidFill>
                  <a:srgbClr val="31859C"/>
                </a:solidFill>
                <a:latin typeface="+mj-ea"/>
                <a:ea typeface="+mj-ea"/>
                <a:cs typeface="Hiragino Sans GB W3"/>
              </a:rPr>
              <a:t>增加</a:t>
            </a:r>
            <a:r>
              <a:rPr lang="zh-TW" altLang="en-US" sz="1800" dirty="0">
                <a:solidFill>
                  <a:srgbClr val="31859C"/>
                </a:solidFill>
                <a:latin typeface="+mj-ea"/>
                <a:ea typeface="+mj-ea"/>
                <a:cs typeface="Hiragino Sans GB W3"/>
              </a:rPr>
              <a:t>数据量存储容量限制</a:t>
            </a:r>
            <a:r>
              <a:rPr lang="zh-CN" altLang="zh-TW" sz="1800" dirty="0">
                <a:solidFill>
                  <a:srgbClr val="31859C"/>
                </a:solidFill>
                <a:latin typeface="+mj-ea"/>
                <a:ea typeface="+mj-ea"/>
                <a:cs typeface="Hiragino Sans GB W3"/>
              </a:rPr>
              <a:t>，</a:t>
            </a:r>
            <a:r>
              <a:rPr lang="zh-CN" altLang="en-US" sz="1800" dirty="0">
                <a:solidFill>
                  <a:srgbClr val="31859C"/>
                </a:solidFill>
                <a:latin typeface="+mj-ea"/>
                <a:ea typeface="+mj-ea"/>
                <a:cs typeface="Hiragino Sans GB W3"/>
              </a:rPr>
              <a:t>以及</a:t>
            </a:r>
            <a:r>
              <a:rPr lang="zh-TW" altLang="en-US" sz="1800" dirty="0">
                <a:solidFill>
                  <a:srgbClr val="31859C"/>
                </a:solidFill>
                <a:latin typeface="+mj-ea"/>
                <a:ea typeface="+mj-ea"/>
                <a:cs typeface="Hiragino Sans GB W3"/>
              </a:rPr>
              <a:t>可</a:t>
            </a:r>
            <a:r>
              <a:rPr lang="zh-CN" altLang="en-US" sz="1800" dirty="0">
                <a:solidFill>
                  <a:srgbClr val="31859C"/>
                </a:solidFill>
                <a:latin typeface="+mj-ea"/>
                <a:ea typeface="+mj-ea"/>
                <a:cs typeface="Hiragino Sans GB W3"/>
              </a:rPr>
              <a:t>发送</a:t>
            </a:r>
            <a:r>
              <a:rPr lang="zh-TW" altLang="en-US" sz="1800" dirty="0">
                <a:solidFill>
                  <a:srgbClr val="31859C"/>
                </a:solidFill>
                <a:latin typeface="+mj-ea"/>
                <a:ea typeface="+mj-ea"/>
                <a:cs typeface="Hiragino Sans GB W3"/>
              </a:rPr>
              <a:t>数据量</a:t>
            </a:r>
            <a:endParaRPr lang="en-US" altLang="zh-CN" sz="1800" dirty="0">
              <a:solidFill>
                <a:srgbClr val="31859C"/>
              </a:solidFill>
              <a:latin typeface="+mj-ea"/>
              <a:ea typeface="+mj-ea"/>
              <a:cs typeface="Hiragino Sans GB W3"/>
            </a:endParaRPr>
          </a:p>
          <a:p>
            <a:pPr lvl="1">
              <a:buFont typeface="Wingdings" charset="2"/>
              <a:buChar char=""/>
            </a:pPr>
            <a:r>
              <a:rPr lang="zh-CN" altLang="en-US" sz="1800" dirty="0">
                <a:solidFill>
                  <a:srgbClr val="31859C"/>
                </a:solidFill>
                <a:latin typeface="+mj-ea"/>
                <a:ea typeface="+mj-ea"/>
                <a:cs typeface="Hiragino Sans GB W3"/>
              </a:rPr>
              <a:t>当前</a:t>
            </a:r>
            <a:r>
              <a:rPr lang="zh-TW" altLang="en-US" sz="1800" dirty="0">
                <a:solidFill>
                  <a:srgbClr val="31859C"/>
                </a:solidFill>
                <a:latin typeface="+mj-ea"/>
                <a:ea typeface="+mj-ea"/>
                <a:cs typeface="Hiragino Sans GB W3"/>
              </a:rPr>
              <a:t>算法基于信号</a:t>
            </a:r>
            <a:r>
              <a:rPr lang="zh-CN" altLang="en-US" sz="1800" dirty="0">
                <a:solidFill>
                  <a:srgbClr val="31859C"/>
                </a:solidFill>
                <a:latin typeface="+mj-ea"/>
                <a:ea typeface="+mj-ea"/>
                <a:cs typeface="Hiragino Sans GB W3"/>
              </a:rPr>
              <a:t>随距离</a:t>
            </a:r>
            <a:r>
              <a:rPr lang="zh-TW" altLang="en-US" sz="1800" dirty="0">
                <a:solidFill>
                  <a:srgbClr val="31859C"/>
                </a:solidFill>
                <a:latin typeface="+mj-ea"/>
                <a:ea typeface="+mj-ea"/>
                <a:cs typeface="Hiragino Sans GB W3"/>
              </a:rPr>
              <a:t>递减</a:t>
            </a:r>
            <a:r>
              <a:rPr lang="zh-CN" altLang="en-US" sz="1800" dirty="0">
                <a:solidFill>
                  <a:srgbClr val="31859C"/>
                </a:solidFill>
                <a:latin typeface="+mj-ea"/>
                <a:ea typeface="+mj-ea"/>
                <a:cs typeface="Hiragino Sans GB W3"/>
              </a:rPr>
              <a:t>，</a:t>
            </a:r>
            <a:r>
              <a:rPr lang="zh-TW" altLang="en-US" sz="1800" dirty="0">
                <a:solidFill>
                  <a:srgbClr val="31859C"/>
                </a:solidFill>
                <a:latin typeface="+mj-ea"/>
                <a:ea typeface="+mj-ea"/>
                <a:cs typeface="Hiragino Sans GB W3"/>
              </a:rPr>
              <a:t>像树木和碎石之类的障碍物可能会阻碍无线信号的传播减弱信号</a:t>
            </a:r>
            <a:r>
              <a:rPr lang="zh-CN" altLang="zh-TW" sz="1800" dirty="0">
                <a:solidFill>
                  <a:srgbClr val="31859C"/>
                </a:solidFill>
                <a:latin typeface="+mj-ea"/>
                <a:ea typeface="+mj-ea"/>
                <a:cs typeface="Hiragino Sans GB W3"/>
              </a:rPr>
              <a:t>，</a:t>
            </a:r>
            <a:r>
              <a:rPr lang="zh-CN" altLang="en-US" sz="1800" dirty="0">
                <a:solidFill>
                  <a:srgbClr val="31859C"/>
                </a:solidFill>
                <a:latin typeface="+mj-ea"/>
                <a:ea typeface="+mj-ea"/>
                <a:cs typeface="Hiragino Sans GB W3"/>
              </a:rPr>
              <a:t>拟研究基于非距离递减模型的算法</a:t>
            </a:r>
          </a:p>
          <a:p>
            <a:endParaRPr lang="en-US" sz="3600" dirty="0">
              <a:latin typeface="+mj-ea"/>
              <a:ea typeface="+mj-ea"/>
            </a:endParaRPr>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60</a:t>
            </a:fld>
            <a:endParaRPr lang="zh-CN" altLang="en-US" dirty="0"/>
          </a:p>
        </p:txBody>
      </p:sp>
    </p:spTree>
    <p:extLst>
      <p:ext uri="{BB962C8B-B14F-4D97-AF65-F5344CB8AC3E}">
        <p14:creationId xmlns:p14="http://schemas.microsoft.com/office/powerpoint/2010/main" val="647835061"/>
      </p:ext>
    </p:extLst>
  </p:cSld>
  <p:clrMapOvr>
    <a:masterClrMapping/>
  </p:clrMapOvr>
  <p:timing>
    <p:tnLst>
      <p:par>
        <p:cTn xmlns:p14="http://schemas.microsoft.com/office/powerpoint/2010/mai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61</a:t>
            </a:fld>
            <a:endParaRPr lang="zh-CN" altLang="en-US" dirty="0"/>
          </a:p>
        </p:txBody>
      </p:sp>
      <p:sp>
        <p:nvSpPr>
          <p:cNvPr id="7" name="TextBox 6"/>
          <p:cNvSpPr txBox="1"/>
          <p:nvPr/>
        </p:nvSpPr>
        <p:spPr>
          <a:xfrm>
            <a:off x="3048000" y="2625804"/>
            <a:ext cx="2723823" cy="1107996"/>
          </a:xfrm>
          <a:prstGeom prst="rect">
            <a:avLst/>
          </a:prstGeom>
          <a:noFill/>
        </p:spPr>
        <p:txBody>
          <a:bodyPr wrap="none" rtlCol="0">
            <a:spAutoFit/>
          </a:bodyPr>
          <a:lstStyle/>
          <a:p>
            <a:pPr algn="ctr"/>
            <a:r>
              <a:rPr lang="zh-CN" altLang="en-US" sz="6600" b="1" dirty="0" smtClean="0">
                <a:latin typeface="微软雅黑" pitchFamily="34" charset="-122"/>
                <a:ea typeface="微软雅黑" pitchFamily="34" charset="-122"/>
              </a:rPr>
              <a:t>谢谢！</a:t>
            </a:r>
            <a:endParaRPr lang="en-US" altLang="zh-CN" sz="6600" b="1" dirty="0" smtClean="0">
              <a:latin typeface="微软雅黑" pitchFamily="34" charset="-122"/>
              <a:ea typeface="微软雅黑" pitchFamily="34" charset="-122"/>
            </a:endParaRPr>
          </a:p>
        </p:txBody>
      </p:sp>
    </p:spTree>
    <p:extLst>
      <p:ext uri="{BB962C8B-B14F-4D97-AF65-F5344CB8AC3E}">
        <p14:creationId xmlns:p14="http://schemas.microsoft.com/office/powerpoint/2010/main" val="206989604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zh-TW" altLang="en-US" dirty="0"/>
              <a:t>背景</a:t>
            </a:r>
            <a:r>
              <a:rPr lang="en-US" altLang="zh-TW" dirty="0"/>
              <a:t>-</a:t>
            </a:r>
            <a:r>
              <a:rPr lang="zh-TW" altLang="en-US" dirty="0"/>
              <a:t>无线传输速率</a:t>
            </a:r>
            <a:r>
              <a:rPr lang="zh-TW" altLang="en-US" dirty="0" smtClean="0"/>
              <a:t>调度</a:t>
            </a:r>
            <a:endParaRPr lang="en-US" dirty="0"/>
          </a:p>
        </p:txBody>
      </p:sp>
      <p:sp>
        <p:nvSpPr>
          <p:cNvPr id="3" name="Content Placeholder 2"/>
          <p:cNvSpPr>
            <a:spLocks noGrp="1"/>
          </p:cNvSpPr>
          <p:nvPr>
            <p:ph idx="1"/>
          </p:nvPr>
        </p:nvSpPr>
        <p:spPr/>
        <p:txBody>
          <a:bodyPr/>
          <a:lstStyle/>
          <a:p>
            <a:pPr marL="1188720" indent="-1371600">
              <a:buNone/>
            </a:pPr>
            <a:r>
              <a:rPr lang="zh-TW" altLang="en-US" dirty="0">
                <a:solidFill>
                  <a:srgbClr val="FF0000"/>
                </a:solidFill>
              </a:rPr>
              <a:t>定义</a:t>
            </a:r>
            <a:r>
              <a:rPr lang="zh-TW" altLang="en-US" dirty="0" smtClean="0"/>
              <a:t>：</a:t>
            </a:r>
            <a:r>
              <a:rPr lang="zh-CN" altLang="en-US" dirty="0" smtClean="0"/>
              <a:t>是指</a:t>
            </a:r>
            <a:r>
              <a:rPr lang="zh-TW" altLang="en-US" dirty="0" smtClean="0"/>
              <a:t>在</a:t>
            </a:r>
            <a:r>
              <a:rPr lang="zh-TW" altLang="en-US" dirty="0"/>
              <a:t>数据传输的过程中</a:t>
            </a:r>
            <a:r>
              <a:rPr lang="zh-TW" altLang="en-US" dirty="0" smtClean="0"/>
              <a:t>动态</a:t>
            </a:r>
            <a:r>
              <a:rPr lang="zh-CN" altLang="en-US" dirty="0"/>
              <a:t>调节</a:t>
            </a:r>
            <a:r>
              <a:rPr lang="zh-TW" altLang="en-US" dirty="0" smtClean="0"/>
              <a:t>传输速率</a:t>
            </a:r>
            <a:endParaRPr lang="en-US" altLang="zh-TW" dirty="0" smtClean="0"/>
          </a:p>
          <a:p>
            <a:endParaRPr lang="en-US" altLang="zh-TW" dirty="0" smtClean="0"/>
          </a:p>
          <a:p>
            <a:r>
              <a:rPr lang="zh-TW" altLang="en-US" dirty="0" smtClean="0"/>
              <a:t>相关</a:t>
            </a:r>
            <a:r>
              <a:rPr lang="zh-TW" altLang="en-US" dirty="0"/>
              <a:t>无线协议：</a:t>
            </a:r>
          </a:p>
          <a:p>
            <a:endParaRPr lang="zh-TW" altLang="en-US" dirty="0"/>
          </a:p>
          <a:p>
            <a:endParaRPr lang="zh-TW" altLang="en-US" dirty="0"/>
          </a:p>
          <a:p>
            <a:endParaRPr lang="zh-TW" altLang="en-US" dirty="0"/>
          </a:p>
          <a:p>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7</a:t>
            </a:fld>
            <a:endParaRPr lang="zh-CN" altLang="en-US" dirty="0"/>
          </a:p>
        </p:txBody>
      </p:sp>
      <p:graphicFrame>
        <p:nvGraphicFramePr>
          <p:cNvPr id="6" name="Table 5"/>
          <p:cNvGraphicFramePr>
            <a:graphicFrameLocks noGrp="1"/>
          </p:cNvGraphicFramePr>
          <p:nvPr>
            <p:extLst>
              <p:ext uri="{D42A27DB-BD31-4B8C-83A1-F6EECF244321}">
                <p14:modId xmlns:p14="http://schemas.microsoft.com/office/powerpoint/2010/main" val="1450979167"/>
              </p:ext>
            </p:extLst>
          </p:nvPr>
        </p:nvGraphicFramePr>
        <p:xfrm>
          <a:off x="914400" y="3566160"/>
          <a:ext cx="7162800" cy="853440"/>
        </p:xfrm>
        <a:graphic>
          <a:graphicData uri="http://schemas.openxmlformats.org/drawingml/2006/table">
            <a:tbl>
              <a:tblPr firstRow="1" bandRow="1">
                <a:tableStyleId>{5C22544A-7EE6-4342-B048-85BDC9FD1C3A}</a:tableStyleId>
              </a:tblPr>
              <a:tblGrid>
                <a:gridCol w="1534889"/>
                <a:gridCol w="1436911"/>
                <a:gridCol w="1485764"/>
                <a:gridCol w="1413373"/>
                <a:gridCol w="1291863"/>
              </a:tblGrid>
              <a:tr h="350520">
                <a:tc>
                  <a:txBody>
                    <a:bodyPr/>
                    <a:lstStyle/>
                    <a:p>
                      <a:pPr algn="ctr"/>
                      <a:r>
                        <a:rPr lang="zh-CN" altLang="en-US" sz="2200" dirty="0" smtClean="0">
                          <a:latin typeface="+mj-ea"/>
                          <a:ea typeface="+mj-ea"/>
                          <a:cs typeface="Hiragino Sans GB W3"/>
                        </a:rPr>
                        <a:t>协议标准</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zh-CN" altLang="zh-CN" sz="2200" dirty="0" smtClean="0">
                          <a:latin typeface="+mj-ea"/>
                          <a:ea typeface="+mj-ea"/>
                          <a:cs typeface="Hiragino Sans GB W3"/>
                        </a:rPr>
                        <a:t>8</a:t>
                      </a:r>
                      <a:r>
                        <a:rPr lang="en-US" altLang="zh-CN" sz="2200" dirty="0" smtClean="0">
                          <a:latin typeface="+mj-ea"/>
                          <a:ea typeface="+mj-ea"/>
                          <a:cs typeface="Hiragino Sans GB W3"/>
                        </a:rPr>
                        <a:t>02.11a</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en-US" altLang="zh-CN" sz="2200" dirty="0" smtClean="0">
                          <a:latin typeface="+mj-ea"/>
                          <a:ea typeface="+mj-ea"/>
                          <a:cs typeface="Hiragino Sans GB W3"/>
                        </a:rPr>
                        <a:t>802.11b</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en-US" altLang="zh-CN" sz="2200" dirty="0" smtClean="0">
                          <a:latin typeface="+mj-ea"/>
                          <a:ea typeface="+mj-ea"/>
                          <a:cs typeface="Hiragino Sans GB W3"/>
                        </a:rPr>
                        <a:t>802.11</a:t>
                      </a:r>
                      <a:r>
                        <a:rPr lang="en-US" sz="2200" dirty="0" smtClean="0">
                          <a:latin typeface="+mj-ea"/>
                          <a:ea typeface="+mj-ea"/>
                          <a:cs typeface="Hiragino Sans GB W3"/>
                        </a:rPr>
                        <a:t>g</a:t>
                      </a:r>
                      <a:endParaRPr lang="en-US" sz="2200" dirty="0">
                        <a:latin typeface="+mj-ea"/>
                        <a:ea typeface="+mj-ea"/>
                        <a:cs typeface="Hiragino Sans GB W3"/>
                      </a:endParaRPr>
                    </a:p>
                  </a:txBody>
                  <a:tcPr>
                    <a:lnT w="12700" cap="flat" cmpd="sng" algn="ctr">
                      <a:solidFill>
                        <a:scrgbClr r="0" g="0" b="0"/>
                      </a:solidFill>
                      <a:prstDash val="solid"/>
                      <a:round/>
                      <a:headEnd type="none" w="med" len="med"/>
                      <a:tailEnd type="none" w="med" len="med"/>
                    </a:lnT>
                    <a:solidFill>
                      <a:schemeClr val="accent5">
                        <a:lumMod val="75000"/>
                      </a:schemeClr>
                    </a:solidFill>
                  </a:tcPr>
                </a:tc>
                <a:tc>
                  <a:txBody>
                    <a:bodyPr/>
                    <a:lstStyle/>
                    <a:p>
                      <a:pPr algn="ctr"/>
                      <a:r>
                        <a:rPr lang="en-US" altLang="zh-CN" sz="2200" dirty="0" smtClean="0">
                          <a:latin typeface="+mj-ea"/>
                          <a:ea typeface="+mj-ea"/>
                          <a:cs typeface="Hiragino Sans GB W3"/>
                        </a:rPr>
                        <a:t>4G</a:t>
                      </a:r>
                      <a:r>
                        <a:rPr lang="zh-CN" altLang="en-US" sz="2200" dirty="0" smtClean="0">
                          <a:latin typeface="+mj-ea"/>
                          <a:ea typeface="+mj-ea"/>
                          <a:cs typeface="Hiragino Sans GB W3"/>
                        </a:rPr>
                        <a:t> </a:t>
                      </a:r>
                      <a:r>
                        <a:rPr lang="en-US" altLang="zh-CN" sz="2200" dirty="0" smtClean="0">
                          <a:latin typeface="+mj-ea"/>
                          <a:ea typeface="+mj-ea"/>
                          <a:cs typeface="Hiragino Sans GB W3"/>
                        </a:rPr>
                        <a:t>LTE</a:t>
                      </a:r>
                      <a:endParaRPr lang="en-US" sz="2200" dirty="0">
                        <a:latin typeface="+mj-ea"/>
                        <a:ea typeface="+mj-ea"/>
                        <a:cs typeface="Hiragino Sans GB W3"/>
                      </a:endParaRPr>
                    </a:p>
                  </a:txBody>
                  <a:tcPr>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solidFill>
                      <a:schemeClr val="accent5">
                        <a:lumMod val="75000"/>
                      </a:schemeClr>
                    </a:solidFill>
                  </a:tcPr>
                </a:tc>
              </a:tr>
              <a:tr h="370840">
                <a:tc>
                  <a:txBody>
                    <a:bodyPr/>
                    <a:lstStyle/>
                    <a:p>
                      <a:pPr algn="ctr"/>
                      <a:r>
                        <a:rPr lang="zh-CN" altLang="en-US" sz="2200" dirty="0" smtClean="0">
                          <a:latin typeface="+mj-ea"/>
                          <a:ea typeface="+mj-ea"/>
                          <a:cs typeface="Hiragino Sans GB W3"/>
                        </a:rPr>
                        <a:t>可调速率</a:t>
                      </a:r>
                      <a:endParaRPr lang="en-US" sz="2200" dirty="0">
                        <a:latin typeface="+mj-ea"/>
                        <a:ea typeface="+mj-ea"/>
                        <a:cs typeface="Hiragino Sans GB W3"/>
                      </a:endParaRPr>
                    </a:p>
                  </a:txBody>
                  <a:tcPr>
                    <a:lnL w="12700" cap="flat" cmpd="sng" algn="ctr">
                      <a:solidFill>
                        <a:scrgbClr r="0" g="0" b="0"/>
                      </a:solidFill>
                      <a:prstDash val="solid"/>
                      <a:round/>
                      <a:headEnd type="none" w="med" len="med"/>
                      <a:tailEnd type="none" w="med" len="med"/>
                    </a:lnL>
                    <a:lnB w="12700" cap="flat" cmpd="sng" algn="ctr">
                      <a:solidFill>
                        <a:scrgbClr r="0" g="0" b="0"/>
                      </a:solidFill>
                      <a:prstDash val="solid"/>
                      <a:round/>
                      <a:headEnd type="none" w="med" len="med"/>
                      <a:tailEnd type="none" w="med" len="med"/>
                    </a:lnB>
                  </a:tcPr>
                </a:tc>
                <a:tc>
                  <a:txBody>
                    <a:bodyPr/>
                    <a:lstStyle/>
                    <a:p>
                      <a:pPr algn="ctr"/>
                      <a:r>
                        <a:rPr lang="en-US" altLang="zh-CN" sz="2200" dirty="0" smtClean="0">
                          <a:latin typeface="+mj-ea"/>
                          <a:ea typeface="+mj-ea"/>
                          <a:cs typeface="Hiragino Sans GB W3"/>
                        </a:rPr>
                        <a:t>8</a:t>
                      </a:r>
                      <a:r>
                        <a:rPr lang="zh-CN" altLang="en-US" sz="2200" dirty="0" smtClean="0">
                          <a:latin typeface="+mj-ea"/>
                          <a:ea typeface="+mj-ea"/>
                          <a:cs typeface="Hiragino Sans GB W3"/>
                        </a:rPr>
                        <a:t>种</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latin typeface="+mj-ea"/>
                          <a:ea typeface="+mj-ea"/>
                          <a:cs typeface="Hiragino Sans GB W3"/>
                        </a:rPr>
                        <a:t>4</a:t>
                      </a:r>
                      <a:r>
                        <a:rPr lang="zh-CN" altLang="en-US" sz="2200" dirty="0" smtClean="0">
                          <a:latin typeface="+mj-ea"/>
                          <a:ea typeface="+mj-ea"/>
                          <a:cs typeface="Hiragino Sans GB W3"/>
                        </a:rPr>
                        <a:t>种</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en-US" altLang="zh-CN" sz="2200" dirty="0" smtClean="0">
                          <a:latin typeface="+mj-ea"/>
                          <a:ea typeface="+mj-ea"/>
                          <a:cs typeface="Hiragino Sans GB W3"/>
                        </a:rPr>
                        <a:t>12</a:t>
                      </a:r>
                      <a:r>
                        <a:rPr lang="zh-CN" altLang="en-US" sz="2200" dirty="0" smtClean="0">
                          <a:latin typeface="+mj-ea"/>
                          <a:ea typeface="+mj-ea"/>
                          <a:cs typeface="Hiragino Sans GB W3"/>
                        </a:rPr>
                        <a:t>种</a:t>
                      </a:r>
                      <a:endParaRPr lang="en-US" sz="2200" dirty="0">
                        <a:latin typeface="+mj-ea"/>
                        <a:ea typeface="+mj-ea"/>
                        <a:cs typeface="Hiragino Sans GB W3"/>
                      </a:endParaRPr>
                    </a:p>
                  </a:txBody>
                  <a:tcPr>
                    <a:lnB w="12700" cap="flat" cmpd="sng" algn="ctr">
                      <a:solidFill>
                        <a:scrgbClr r="0" g="0" b="0"/>
                      </a:solidFill>
                      <a:prstDash val="solid"/>
                      <a:round/>
                      <a:headEnd type="none" w="med" len="med"/>
                      <a:tailEnd type="none" w="med" len="med"/>
                    </a:lnB>
                  </a:tcPr>
                </a:tc>
                <a:tc>
                  <a:txBody>
                    <a:bodyPr/>
                    <a:lstStyle/>
                    <a:p>
                      <a:pPr algn="ctr"/>
                      <a:r>
                        <a:rPr lang="zh-CN" altLang="en-US" sz="2200" dirty="0" smtClean="0">
                          <a:latin typeface="+mj-ea"/>
                          <a:ea typeface="+mj-ea"/>
                          <a:cs typeface="Hiragino Sans GB W3"/>
                        </a:rPr>
                        <a:t>众多</a:t>
                      </a:r>
                      <a:endParaRPr lang="en-US" sz="2200" dirty="0">
                        <a:latin typeface="+mj-ea"/>
                        <a:ea typeface="+mj-ea"/>
                        <a:cs typeface="Hiragino Sans GB W3"/>
                      </a:endParaRPr>
                    </a:p>
                  </a:txBody>
                  <a:tcPr>
                    <a:lnR w="12700" cap="flat" cmpd="sng" algn="ctr">
                      <a:solidFill>
                        <a:scrgbClr r="0" g="0" b="0"/>
                      </a:solidFill>
                      <a:prstDash val="solid"/>
                      <a:round/>
                      <a:headEnd type="none" w="med" len="med"/>
                      <a:tailEnd type="none" w="med" len="med"/>
                    </a:lnR>
                    <a:lnB w="12700" cap="flat" cmpd="sng" algn="ctr">
                      <a:solidFill>
                        <a:scrgbClr r="0" g="0" b="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557715890"/>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zh-CN" altLang="en-US" dirty="0">
                <a:cs typeface="Hiragino Sans GB W3"/>
              </a:rPr>
              <a:t>基本定理</a:t>
            </a:r>
            <a:r>
              <a:rPr lang="en-US" altLang="zh-CN" dirty="0">
                <a:cs typeface="Hiragino Sans GB W3"/>
              </a:rPr>
              <a:t>-</a:t>
            </a:r>
            <a:r>
              <a:rPr lang="zh-TW" altLang="en-US" dirty="0">
                <a:cs typeface="Hiragino Sans GB W3"/>
              </a:rPr>
              <a:t>香农定理</a:t>
            </a:r>
            <a:r>
              <a:rPr lang="zh-CN" altLang="zh-TW" dirty="0">
                <a:cs typeface="Hiragino Sans GB W3"/>
              </a:rPr>
              <a:t>：</a:t>
            </a:r>
            <a:r>
              <a:rPr lang="zh-TW" altLang="en-US" dirty="0">
                <a:cs typeface="Hiragino Sans GB W3"/>
              </a:rPr>
              <a:t> </a:t>
            </a:r>
            <a:r>
              <a:rPr lang="en-US" i="1" dirty="0">
                <a:solidFill>
                  <a:srgbClr val="008000"/>
                </a:solidFill>
                <a:cs typeface="Times New Roman"/>
              </a:rPr>
              <a:t>r</a:t>
            </a:r>
            <a:r>
              <a:rPr lang="zh-CN" altLang="en-US" dirty="0">
                <a:cs typeface="Times New Roman"/>
              </a:rPr>
              <a:t> </a:t>
            </a:r>
            <a:r>
              <a:rPr lang="en-US" altLang="zh-CN" dirty="0">
                <a:cs typeface="Times New Roman"/>
              </a:rPr>
              <a:t>=</a:t>
            </a:r>
            <a:r>
              <a:rPr lang="zh-CN" altLang="en-US" dirty="0">
                <a:cs typeface="Times New Roman"/>
              </a:rPr>
              <a:t> </a:t>
            </a:r>
            <a:r>
              <a:rPr lang="en-US" altLang="zh-CN" dirty="0">
                <a:cs typeface="Times New Roman"/>
              </a:rPr>
              <a:t>log</a:t>
            </a:r>
            <a:r>
              <a:rPr lang="zh-CN" altLang="en-US" dirty="0">
                <a:cs typeface="Times New Roman"/>
              </a:rPr>
              <a:t> </a:t>
            </a:r>
            <a:r>
              <a:rPr lang="en-US" altLang="zh-CN" dirty="0">
                <a:cs typeface="Times New Roman"/>
              </a:rPr>
              <a:t>(</a:t>
            </a:r>
            <a:r>
              <a:rPr lang="zh-CN" altLang="en-US" dirty="0">
                <a:cs typeface="Times New Roman"/>
              </a:rPr>
              <a:t> </a:t>
            </a:r>
            <a:r>
              <a:rPr lang="en-US" altLang="zh-CN" dirty="0">
                <a:cs typeface="Times New Roman"/>
              </a:rPr>
              <a:t>1</a:t>
            </a:r>
            <a:r>
              <a:rPr lang="zh-CN" altLang="en-US" dirty="0">
                <a:cs typeface="Times New Roman"/>
              </a:rPr>
              <a:t> </a:t>
            </a:r>
            <a:r>
              <a:rPr lang="en-US" altLang="zh-CN" dirty="0">
                <a:cs typeface="Times New Roman"/>
              </a:rPr>
              <a:t>+</a:t>
            </a:r>
            <a:r>
              <a:rPr lang="zh-CN" altLang="en-US" dirty="0">
                <a:cs typeface="Times New Roman"/>
              </a:rPr>
              <a:t> </a:t>
            </a:r>
            <a:r>
              <a:rPr lang="en-US" altLang="zh-CN" i="1" dirty="0">
                <a:solidFill>
                  <a:srgbClr val="3366FF"/>
                </a:solidFill>
                <a:cs typeface="Times New Roman"/>
              </a:rPr>
              <a:t>p</a:t>
            </a:r>
            <a:r>
              <a:rPr lang="en-US" altLang="zh-CN" dirty="0">
                <a:cs typeface="Times New Roman"/>
              </a:rPr>
              <a:t>/</a:t>
            </a:r>
            <a:r>
              <a:rPr lang="en-US" altLang="zh-CN" i="1" dirty="0">
                <a:solidFill>
                  <a:srgbClr val="FF6600"/>
                </a:solidFill>
                <a:cs typeface="Times New Roman"/>
              </a:rPr>
              <a:t>d</a:t>
            </a:r>
            <a:r>
              <a:rPr lang="zh-CN" altLang="en-US" sz="1600" baseline="30000" dirty="0">
                <a:cs typeface="Times New Roman"/>
              </a:rPr>
              <a:t> </a:t>
            </a:r>
            <a:r>
              <a:rPr lang="en-US" altLang="zh-CN" i="1" baseline="30000" dirty="0">
                <a:cs typeface="Times New Roman"/>
              </a:rPr>
              <a:t>α</a:t>
            </a:r>
            <a:r>
              <a:rPr lang="zh-CN" altLang="en-US" baseline="30000" dirty="0">
                <a:cs typeface="Times New Roman"/>
              </a:rPr>
              <a:t> </a:t>
            </a:r>
            <a:r>
              <a:rPr lang="en-US" altLang="zh-CN" dirty="0">
                <a:cs typeface="Times New Roman"/>
              </a:rPr>
              <a:t>)</a:t>
            </a:r>
            <a:endParaRPr lang="en-US" dirty="0">
              <a:cs typeface="Times New Roman"/>
            </a:endParaRPr>
          </a:p>
          <a:p>
            <a:pPr marL="0" lvl="1" indent="0">
              <a:spcBef>
                <a:spcPts val="2000"/>
              </a:spcBef>
              <a:buNone/>
            </a:pPr>
            <a:r>
              <a:rPr lang="zh-CN" altLang="en-US" sz="2200" dirty="0">
                <a:solidFill>
                  <a:srgbClr val="008000"/>
                </a:solidFill>
                <a:cs typeface="Hiragino Sans GB W3"/>
              </a:rPr>
              <a:t>                                 </a:t>
            </a:r>
            <a:r>
              <a:rPr lang="zh-CN" altLang="en-US" sz="2200" dirty="0" smtClean="0">
                <a:solidFill>
                  <a:srgbClr val="008000"/>
                </a:solidFill>
                <a:cs typeface="Hiragino Sans GB W3"/>
              </a:rPr>
              <a:t>        传输速率</a:t>
            </a:r>
            <a:r>
              <a:rPr lang="zh-CN" altLang="en-US" sz="2200" dirty="0" smtClean="0">
                <a:cs typeface="Hiragino Sans GB W3"/>
              </a:rPr>
              <a:t>            </a:t>
            </a:r>
            <a:r>
              <a:rPr lang="en-US" sz="2200" dirty="0">
                <a:solidFill>
                  <a:srgbClr val="3366FF"/>
                </a:solidFill>
                <a:cs typeface="Hiragino Sans GB W3"/>
              </a:rPr>
              <a:t>传输</a:t>
            </a:r>
            <a:r>
              <a:rPr lang="zh-CN" altLang="en-US" sz="2200" dirty="0">
                <a:solidFill>
                  <a:srgbClr val="3366FF"/>
                </a:solidFill>
                <a:cs typeface="Hiragino Sans GB W3"/>
              </a:rPr>
              <a:t>功率 </a:t>
            </a:r>
            <a:r>
              <a:rPr lang="zh-CN" altLang="en-US" sz="2200" dirty="0">
                <a:solidFill>
                  <a:schemeClr val="accent6">
                    <a:lumMod val="75000"/>
                  </a:schemeClr>
                </a:solidFill>
                <a:cs typeface="Hiragino Sans GB W3"/>
              </a:rPr>
              <a:t>传输距离</a:t>
            </a:r>
            <a:endParaRPr lang="en-US" altLang="zh-CN" sz="2200" dirty="0">
              <a:cs typeface="Hiragino Sans GB W3"/>
            </a:endParaRPr>
          </a:p>
          <a:p>
            <a:pPr>
              <a:spcBef>
                <a:spcPts val="600"/>
              </a:spcBef>
            </a:pPr>
            <a:endParaRPr lang="en-US" altLang="zh-CN" sz="3000" dirty="0" smtClean="0">
              <a:solidFill>
                <a:srgbClr val="3366FF"/>
              </a:solidFill>
              <a:cs typeface="Hiragino Sans GB W3"/>
              <a:sym typeface="Wingdings"/>
            </a:endParaRPr>
          </a:p>
          <a:p>
            <a:pPr>
              <a:spcBef>
                <a:spcPts val="600"/>
              </a:spcBef>
            </a:pPr>
            <a:endParaRPr lang="en-US" altLang="zh-CN" sz="3000" dirty="0">
              <a:solidFill>
                <a:srgbClr val="3366FF"/>
              </a:solidFill>
              <a:cs typeface="Hiragino Sans GB W3"/>
              <a:sym typeface="Wingdings"/>
            </a:endParaRPr>
          </a:p>
          <a:p>
            <a:pPr>
              <a:spcBef>
                <a:spcPts val="600"/>
              </a:spcBef>
            </a:pPr>
            <a:endParaRPr lang="en-US" altLang="zh-CN" sz="3000" dirty="0" smtClean="0">
              <a:solidFill>
                <a:srgbClr val="3366FF"/>
              </a:solidFill>
              <a:cs typeface="Hiragino Sans GB W3"/>
              <a:sym typeface="Wingdings"/>
            </a:endParaRPr>
          </a:p>
          <a:p>
            <a:pPr marL="0" indent="0">
              <a:spcBef>
                <a:spcPts val="2000"/>
              </a:spcBef>
              <a:buNone/>
            </a:pPr>
            <a:endParaRPr lang="en-US" altLang="zh-CN" sz="3000" dirty="0" smtClean="0">
              <a:solidFill>
                <a:srgbClr val="3366FF"/>
              </a:solidFill>
              <a:cs typeface="Hiragino Sans GB W3"/>
              <a:sym typeface="Wingdings"/>
            </a:endParaRPr>
          </a:p>
          <a:p>
            <a:pPr>
              <a:spcBef>
                <a:spcPts val="600"/>
              </a:spcBef>
            </a:pPr>
            <a:r>
              <a:rPr lang="zh-CN" altLang="en-US" sz="2800" dirty="0" smtClean="0">
                <a:solidFill>
                  <a:srgbClr val="3366FF"/>
                </a:solidFill>
                <a:cs typeface="Hiragino Sans GB W3"/>
                <a:sym typeface="Wingdings"/>
              </a:rPr>
              <a:t>低功率，低能耗 </a:t>
            </a:r>
            <a:r>
              <a:rPr lang="zh-CN" altLang="en-US" sz="2800" dirty="0">
                <a:cs typeface="Hiragino Sans GB W3"/>
                <a:sym typeface="Wingdings"/>
              </a:rPr>
              <a:t> </a:t>
            </a:r>
            <a:r>
              <a:rPr lang="zh-CN" altLang="en-US" sz="2800" dirty="0">
                <a:solidFill>
                  <a:srgbClr val="008000"/>
                </a:solidFill>
                <a:cs typeface="Hiragino Sans GB W3"/>
                <a:sym typeface="Wingdings"/>
              </a:rPr>
              <a:t>低传输速率、高延迟</a:t>
            </a:r>
            <a:r>
              <a:rPr lang="zh-CN" altLang="en-US" sz="2800" dirty="0">
                <a:cs typeface="Hiragino Sans GB W3"/>
                <a:sym typeface="Wingdings"/>
              </a:rPr>
              <a:t>、</a:t>
            </a:r>
            <a:r>
              <a:rPr lang="zh-CN" altLang="en-US" sz="2800" dirty="0">
                <a:solidFill>
                  <a:schemeClr val="accent6">
                    <a:lumMod val="75000"/>
                  </a:schemeClr>
                </a:solidFill>
                <a:cs typeface="Hiragino Sans GB W3"/>
                <a:sym typeface="Wingdings"/>
              </a:rPr>
              <a:t>短距离</a:t>
            </a:r>
            <a:endParaRPr lang="en-US" altLang="en-US" sz="2800" dirty="0">
              <a:solidFill>
                <a:schemeClr val="accent6">
                  <a:lumMod val="75000"/>
                </a:schemeClr>
              </a:solidFill>
              <a:cs typeface="Hiragino Sans GB W3"/>
              <a:sym typeface="Wingdings"/>
            </a:endParaRPr>
          </a:p>
          <a:p>
            <a:pPr>
              <a:spcBef>
                <a:spcPts val="600"/>
              </a:spcBef>
            </a:pPr>
            <a:r>
              <a:rPr lang="zh-CN" altLang="en-US" sz="2800" dirty="0" smtClean="0">
                <a:solidFill>
                  <a:srgbClr val="3366FF"/>
                </a:solidFill>
                <a:cs typeface="Hiragino Sans GB W3"/>
                <a:sym typeface="Wingdings"/>
              </a:rPr>
              <a:t>高功率，高能耗 </a:t>
            </a:r>
            <a:r>
              <a:rPr lang="zh-CN" altLang="en-US" sz="2800" dirty="0">
                <a:cs typeface="Hiragino Sans GB W3"/>
                <a:sym typeface="Wingdings"/>
              </a:rPr>
              <a:t> </a:t>
            </a:r>
            <a:r>
              <a:rPr lang="en-US" altLang="en-US" sz="2800" dirty="0">
                <a:solidFill>
                  <a:srgbClr val="008000"/>
                </a:solidFill>
                <a:cs typeface="Hiragino Sans GB W3"/>
                <a:sym typeface="Wingdings"/>
              </a:rPr>
              <a:t>高传输速率</a:t>
            </a:r>
            <a:r>
              <a:rPr lang="zh-CN" altLang="en-US" sz="2800" dirty="0">
                <a:solidFill>
                  <a:srgbClr val="008000"/>
                </a:solidFill>
                <a:cs typeface="Hiragino Sans GB W3"/>
                <a:sym typeface="Wingdings"/>
              </a:rPr>
              <a:t>、低延迟</a:t>
            </a:r>
            <a:r>
              <a:rPr lang="zh-CN" altLang="en-US" sz="2800" dirty="0">
                <a:cs typeface="Hiragino Sans GB W3"/>
                <a:sym typeface="Wingdings"/>
              </a:rPr>
              <a:t>、</a:t>
            </a:r>
            <a:r>
              <a:rPr lang="zh-CN" altLang="en-US" sz="2800" dirty="0" smtClean="0">
                <a:solidFill>
                  <a:srgbClr val="E46C0A"/>
                </a:solidFill>
                <a:cs typeface="Hiragino Sans GB W3"/>
                <a:sym typeface="Wingdings"/>
              </a:rPr>
              <a:t>长距离</a:t>
            </a:r>
            <a:endParaRPr lang="en-US" altLang="zh-CN" sz="2800" dirty="0" smtClean="0">
              <a:cs typeface="Hiragino Sans GB W3"/>
              <a:sym typeface="Wingdings"/>
            </a:endParaRPr>
          </a:p>
          <a:p>
            <a:pPr>
              <a:spcBef>
                <a:spcPts val="1400"/>
              </a:spcBef>
              <a:buFont typeface="Wingdings" charset="2"/>
              <a:buChar char="v"/>
            </a:pPr>
            <a:r>
              <a:rPr lang="zh-CN" altLang="en-US" sz="2800" dirty="0">
                <a:solidFill>
                  <a:srgbClr val="3366FF"/>
                </a:solidFill>
              </a:rPr>
              <a:t>能耗</a:t>
            </a:r>
            <a:r>
              <a:rPr lang="zh-CN" altLang="en-US" sz="2800" dirty="0"/>
              <a:t>、</a:t>
            </a:r>
            <a:r>
              <a:rPr lang="zh-CN" altLang="en-US" sz="2800" dirty="0">
                <a:solidFill>
                  <a:srgbClr val="008000"/>
                </a:solidFill>
              </a:rPr>
              <a:t>延迟</a:t>
            </a:r>
            <a:r>
              <a:rPr lang="zh-CN" altLang="en-US" sz="2800" dirty="0"/>
              <a:t>、</a:t>
            </a:r>
            <a:r>
              <a:rPr lang="zh-CN" altLang="en-US" sz="2800" dirty="0">
                <a:solidFill>
                  <a:srgbClr val="FF6600"/>
                </a:solidFill>
              </a:rPr>
              <a:t>距离</a:t>
            </a:r>
            <a:r>
              <a:rPr lang="zh-CN" altLang="en-US" sz="2800" dirty="0"/>
              <a:t>紧密关联，给速率调度带来挑战</a:t>
            </a:r>
            <a:endParaRPr lang="en-US" altLang="zh-CN" sz="2800" dirty="0"/>
          </a:p>
          <a:p>
            <a:pPr>
              <a:spcBef>
                <a:spcPts val="600"/>
              </a:spcBef>
            </a:pPr>
            <a:endParaRPr lang="en-US" altLang="zh-CN" sz="2800" dirty="0" smtClean="0">
              <a:solidFill>
                <a:srgbClr val="E46C0A"/>
              </a:solidFill>
              <a:cs typeface="Hiragino Sans GB W3"/>
              <a:sym typeface="Wingdings"/>
            </a:endParaRPr>
          </a:p>
        </p:txBody>
      </p:sp>
      <p:sp>
        <p:nvSpPr>
          <p:cNvPr id="2" name="Title 1"/>
          <p:cNvSpPr>
            <a:spLocks noGrp="1"/>
          </p:cNvSpPr>
          <p:nvPr>
            <p:ph type="title"/>
          </p:nvPr>
        </p:nvSpPr>
        <p:spPr/>
        <p:txBody>
          <a:bodyPr/>
          <a:lstStyle/>
          <a:p>
            <a:r>
              <a:rPr lang="zh-TW" altLang="en-US" dirty="0"/>
              <a:t>背景</a:t>
            </a:r>
            <a:r>
              <a:rPr lang="en-US" altLang="zh-TW" dirty="0"/>
              <a:t>-</a:t>
            </a:r>
            <a:r>
              <a:rPr lang="zh-TW" altLang="en-US" dirty="0"/>
              <a:t>速率调度节能的理论基础</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8</a:t>
            </a:fld>
            <a:endParaRPr lang="zh-CN" altLang="en-US" dirty="0"/>
          </a:p>
        </p:txBody>
      </p:sp>
      <p:cxnSp>
        <p:nvCxnSpPr>
          <p:cNvPr id="6" name="Straight Arrow Connector 5"/>
          <p:cNvCxnSpPr/>
          <p:nvPr/>
        </p:nvCxnSpPr>
        <p:spPr>
          <a:xfrm>
            <a:off x="4572000" y="1752600"/>
            <a:ext cx="0" cy="228600"/>
          </a:xfrm>
          <a:prstGeom prst="straightConnector1">
            <a:avLst/>
          </a:prstGeom>
          <a:ln w="38100" cmpd="sng">
            <a:solidFill>
              <a:srgbClr val="0080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a:off x="7588630" y="1725705"/>
            <a:ext cx="304800" cy="228600"/>
          </a:xfrm>
          <a:prstGeom prst="straightConnector1">
            <a:avLst/>
          </a:prstGeom>
          <a:ln w="38100" cmpd="sng">
            <a:solidFill>
              <a:srgbClr val="FF6600"/>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p:nvPr/>
        </p:nvCxnSpPr>
        <p:spPr>
          <a:xfrm flipH="1">
            <a:off x="6665260" y="1801905"/>
            <a:ext cx="304800" cy="152400"/>
          </a:xfrm>
          <a:prstGeom prst="straightConnector1">
            <a:avLst/>
          </a:prstGeom>
          <a:ln w="38100" cmpd="sng">
            <a:solidFill>
              <a:srgbClr val="3366FF"/>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1981200" y="2523774"/>
            <a:ext cx="2286000" cy="2028527"/>
            <a:chOff x="1135556" y="3008391"/>
            <a:chExt cx="2967048" cy="2546519"/>
          </a:xfrm>
        </p:grpSpPr>
        <p:grpSp>
          <p:nvGrpSpPr>
            <p:cNvPr id="32" name="Group 31"/>
            <p:cNvGrpSpPr/>
            <p:nvPr/>
          </p:nvGrpSpPr>
          <p:grpSpPr>
            <a:xfrm>
              <a:off x="1135556" y="3008391"/>
              <a:ext cx="2967048" cy="2546519"/>
              <a:chOff x="752492" y="2948113"/>
              <a:chExt cx="3789916" cy="3155634"/>
            </a:xfrm>
            <a:gradFill flip="none" rotWithShape="1">
              <a:gsLst>
                <a:gs pos="0">
                  <a:schemeClr val="bg1"/>
                </a:gs>
                <a:gs pos="100000">
                  <a:srgbClr val="E4E4E4"/>
                </a:gs>
              </a:gsLst>
              <a:path path="circle">
                <a:fillToRect l="50000" t="50000" r="50000" b="50000"/>
              </a:path>
              <a:tileRect/>
            </a:gradFill>
          </p:grpSpPr>
          <p:cxnSp>
            <p:nvCxnSpPr>
              <p:cNvPr id="34" name="Straight Arrow Connector 33"/>
              <p:cNvCxnSpPr/>
              <p:nvPr/>
            </p:nvCxnSpPr>
            <p:spPr>
              <a:xfrm flipV="1">
                <a:off x="762000" y="5486303"/>
                <a:ext cx="3275086" cy="98"/>
              </a:xfrm>
              <a:prstGeom prst="straightConnector1">
                <a:avLst/>
              </a:prstGeom>
              <a:grpFill/>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752492" y="2948113"/>
                <a:ext cx="9508" cy="2560440"/>
              </a:xfrm>
              <a:prstGeom prst="straightConnector1">
                <a:avLst/>
              </a:prstGeom>
              <a:grpFill/>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3331994" y="5529203"/>
                <a:ext cx="1210414" cy="574544"/>
              </a:xfrm>
              <a:prstGeom prst="rect">
                <a:avLst/>
              </a:prstGeom>
              <a:noFill/>
              <a:ln>
                <a:noFill/>
              </a:ln>
            </p:spPr>
            <p:txBody>
              <a:bodyPr wrap="square" rtlCol="0">
                <a:spAutoFit/>
              </a:bodyPr>
              <a:lstStyle/>
              <a:p>
                <a:r>
                  <a:rPr lang="zh-CN" altLang="en-US" dirty="0">
                    <a:solidFill>
                      <a:srgbClr val="3366FF"/>
                    </a:solidFill>
                    <a:latin typeface="+mn-ea"/>
                    <a:cs typeface="Hiragino Sans GB W3"/>
                  </a:rPr>
                  <a:t>功率</a:t>
                </a:r>
              </a:p>
            </p:txBody>
          </p:sp>
          <p:sp>
            <p:nvSpPr>
              <p:cNvPr id="37" name="TextBox 36"/>
              <p:cNvSpPr txBox="1"/>
              <p:nvPr/>
            </p:nvSpPr>
            <p:spPr>
              <a:xfrm>
                <a:off x="761998" y="3046706"/>
                <a:ext cx="1253799" cy="574543"/>
              </a:xfrm>
              <a:prstGeom prst="rect">
                <a:avLst/>
              </a:prstGeom>
              <a:noFill/>
              <a:ln>
                <a:noFill/>
              </a:ln>
            </p:spPr>
            <p:txBody>
              <a:bodyPr wrap="square" rtlCol="0">
                <a:spAutoFit/>
              </a:bodyPr>
              <a:lstStyle/>
              <a:p>
                <a:r>
                  <a:rPr lang="zh-CN" altLang="en-US" dirty="0" smtClean="0">
                    <a:solidFill>
                      <a:srgbClr val="008000"/>
                    </a:solidFill>
                    <a:latin typeface="+mn-ea"/>
                    <a:cs typeface="Hiragino Sans GB W3"/>
                  </a:rPr>
                  <a:t>速率</a:t>
                </a:r>
                <a:endParaRPr lang="zh-CN" altLang="en-US" dirty="0">
                  <a:solidFill>
                    <a:srgbClr val="008000"/>
                  </a:solidFill>
                  <a:latin typeface="+mn-ea"/>
                  <a:cs typeface="Hiragino Sans GB W3"/>
                </a:endParaRPr>
              </a:p>
            </p:txBody>
          </p:sp>
        </p:grpSp>
        <p:sp>
          <p:nvSpPr>
            <p:cNvPr id="33" name="Freeform 32"/>
            <p:cNvSpPr/>
            <p:nvPr/>
          </p:nvSpPr>
          <p:spPr>
            <a:xfrm rot="10800000">
              <a:off x="1157981" y="3276599"/>
              <a:ext cx="2194819" cy="1766505"/>
            </a:xfrm>
            <a:custGeom>
              <a:avLst/>
              <a:gdLst>
                <a:gd name="connsiteX0" fmla="*/ 0 w 1917516"/>
                <a:gd name="connsiteY0" fmla="*/ 2440614 h 2440614"/>
                <a:gd name="connsiteX1" fmla="*/ 1083272 w 1917516"/>
                <a:gd name="connsiteY1" fmla="*/ 1705939 h 2440614"/>
                <a:gd name="connsiteX2" fmla="*/ 1917516 w 1917516"/>
                <a:gd name="connsiteY2" fmla="*/ 0 h 2440614"/>
              </a:gdLst>
              <a:ahLst/>
              <a:cxnLst>
                <a:cxn ang="0">
                  <a:pos x="connsiteX0" y="connsiteY0"/>
                </a:cxn>
                <a:cxn ang="0">
                  <a:pos x="connsiteX1" y="connsiteY1"/>
                </a:cxn>
                <a:cxn ang="0">
                  <a:pos x="connsiteX2" y="connsiteY2"/>
                </a:cxn>
              </a:cxnLst>
              <a:rect l="l" t="t" r="r" b="b"/>
              <a:pathLst>
                <a:path w="1917516" h="2440614">
                  <a:moveTo>
                    <a:pt x="0" y="2440614"/>
                  </a:moveTo>
                  <a:cubicBezTo>
                    <a:pt x="381843" y="2276661"/>
                    <a:pt x="763686" y="2112708"/>
                    <a:pt x="1083272" y="1705939"/>
                  </a:cubicBezTo>
                  <a:cubicBezTo>
                    <a:pt x="1402858" y="1299170"/>
                    <a:pt x="1660187" y="649585"/>
                    <a:pt x="1917516" y="0"/>
                  </a:cubicBezTo>
                </a:path>
              </a:pathLst>
            </a:cu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4800600" y="2514600"/>
            <a:ext cx="2254097" cy="2037699"/>
            <a:chOff x="1135556" y="3113409"/>
            <a:chExt cx="2925639" cy="2404841"/>
          </a:xfrm>
        </p:grpSpPr>
        <p:grpSp>
          <p:nvGrpSpPr>
            <p:cNvPr id="39" name="Group 38"/>
            <p:cNvGrpSpPr/>
            <p:nvPr/>
          </p:nvGrpSpPr>
          <p:grpSpPr>
            <a:xfrm>
              <a:off x="1135556" y="3113409"/>
              <a:ext cx="2925639" cy="2404841"/>
              <a:chOff x="752492" y="3078252"/>
              <a:chExt cx="3737023" cy="2980067"/>
            </a:xfrm>
            <a:gradFill flip="none" rotWithShape="1">
              <a:gsLst>
                <a:gs pos="0">
                  <a:schemeClr val="bg1"/>
                </a:gs>
                <a:gs pos="100000">
                  <a:srgbClr val="E4E4E4"/>
                </a:gs>
              </a:gsLst>
              <a:path path="circle">
                <a:fillToRect l="50000" t="50000" r="50000" b="50000"/>
              </a:path>
              <a:tileRect/>
            </a:gradFill>
          </p:grpSpPr>
          <p:cxnSp>
            <p:nvCxnSpPr>
              <p:cNvPr id="41" name="Straight Arrow Connector 40"/>
              <p:cNvCxnSpPr/>
              <p:nvPr/>
            </p:nvCxnSpPr>
            <p:spPr>
              <a:xfrm flipV="1">
                <a:off x="762000" y="5486303"/>
                <a:ext cx="3275086" cy="98"/>
              </a:xfrm>
              <a:prstGeom prst="straightConnector1">
                <a:avLst/>
              </a:prstGeom>
              <a:grpFill/>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flipV="1">
                <a:off x="752492" y="3078252"/>
                <a:ext cx="0" cy="2408152"/>
              </a:xfrm>
              <a:prstGeom prst="straightConnector1">
                <a:avLst/>
              </a:prstGeom>
              <a:grpFill/>
              <a:ln w="28575">
                <a:solidFill>
                  <a:schemeClr val="accent1">
                    <a:lumMod val="75000"/>
                  </a:schemeClr>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3405432" y="5518183"/>
                <a:ext cx="1084083" cy="540136"/>
              </a:xfrm>
              <a:prstGeom prst="rect">
                <a:avLst/>
              </a:prstGeom>
              <a:noFill/>
              <a:ln>
                <a:noFill/>
              </a:ln>
            </p:spPr>
            <p:txBody>
              <a:bodyPr wrap="square" rtlCol="0">
                <a:spAutoFit/>
              </a:bodyPr>
              <a:lstStyle/>
              <a:p>
                <a:r>
                  <a:rPr lang="zh-CN" altLang="en-US" dirty="0">
                    <a:solidFill>
                      <a:srgbClr val="3366FF"/>
                    </a:solidFill>
                    <a:latin typeface="+mn-ea"/>
                    <a:cs typeface="Hiragino Sans GB W3"/>
                  </a:rPr>
                  <a:t>功率</a:t>
                </a:r>
              </a:p>
            </p:txBody>
          </p:sp>
          <p:sp>
            <p:nvSpPr>
              <p:cNvPr id="44" name="TextBox 43"/>
              <p:cNvSpPr txBox="1"/>
              <p:nvPr/>
            </p:nvSpPr>
            <p:spPr>
              <a:xfrm>
                <a:off x="761998" y="3133861"/>
                <a:ext cx="1253797" cy="540136"/>
              </a:xfrm>
              <a:prstGeom prst="rect">
                <a:avLst/>
              </a:prstGeom>
              <a:noFill/>
              <a:ln>
                <a:noFill/>
              </a:ln>
            </p:spPr>
            <p:txBody>
              <a:bodyPr wrap="square" rtlCol="0">
                <a:spAutoFit/>
              </a:bodyPr>
              <a:lstStyle/>
              <a:p>
                <a:r>
                  <a:rPr lang="zh-CN" altLang="en-US" dirty="0">
                    <a:solidFill>
                      <a:schemeClr val="accent6">
                        <a:lumMod val="75000"/>
                      </a:schemeClr>
                    </a:solidFill>
                    <a:latin typeface="+mn-ea"/>
                    <a:cs typeface="Hiragino Sans GB W3"/>
                  </a:rPr>
                  <a:t>距离</a:t>
                </a:r>
              </a:p>
            </p:txBody>
          </p:sp>
        </p:grpSp>
        <p:sp>
          <p:nvSpPr>
            <p:cNvPr id="40" name="Freeform 39"/>
            <p:cNvSpPr/>
            <p:nvPr/>
          </p:nvSpPr>
          <p:spPr>
            <a:xfrm rot="5400000" flipH="1">
              <a:off x="1745409" y="3079281"/>
              <a:ext cx="1316456" cy="1942751"/>
            </a:xfrm>
            <a:custGeom>
              <a:avLst/>
              <a:gdLst>
                <a:gd name="connsiteX0" fmla="*/ 0 w 1917516"/>
                <a:gd name="connsiteY0" fmla="*/ 2440614 h 2440614"/>
                <a:gd name="connsiteX1" fmla="*/ 1083272 w 1917516"/>
                <a:gd name="connsiteY1" fmla="*/ 1705939 h 2440614"/>
                <a:gd name="connsiteX2" fmla="*/ 1917516 w 1917516"/>
                <a:gd name="connsiteY2" fmla="*/ 0 h 2440614"/>
              </a:gdLst>
              <a:ahLst/>
              <a:cxnLst>
                <a:cxn ang="0">
                  <a:pos x="connsiteX0" y="connsiteY0"/>
                </a:cxn>
                <a:cxn ang="0">
                  <a:pos x="connsiteX1" y="connsiteY1"/>
                </a:cxn>
                <a:cxn ang="0">
                  <a:pos x="connsiteX2" y="connsiteY2"/>
                </a:cxn>
              </a:cxnLst>
              <a:rect l="l" t="t" r="r" b="b"/>
              <a:pathLst>
                <a:path w="1917516" h="2440614">
                  <a:moveTo>
                    <a:pt x="0" y="2440614"/>
                  </a:moveTo>
                  <a:cubicBezTo>
                    <a:pt x="381843" y="2276661"/>
                    <a:pt x="763686" y="2112708"/>
                    <a:pt x="1083272" y="1705939"/>
                  </a:cubicBezTo>
                  <a:cubicBezTo>
                    <a:pt x="1402858" y="1299170"/>
                    <a:pt x="1660187" y="649585"/>
                    <a:pt x="1917516" y="0"/>
                  </a:cubicBezTo>
                </a:path>
              </a:pathLst>
            </a:custGeom>
            <a:ln w="28575" cmpd="sng">
              <a:solidFill>
                <a:schemeClr val="accent1">
                  <a:lumMod val="75000"/>
                </a:schemeClr>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0561138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smtClean="0"/>
              <a:t>问题模型</a:t>
            </a:r>
            <a:r>
              <a:rPr lang="zh-CN" altLang="en-US" dirty="0"/>
              <a:t>与</a:t>
            </a:r>
            <a:r>
              <a:rPr lang="zh-CN" altLang="en-US" dirty="0" smtClean="0"/>
              <a:t>研究挑战</a:t>
            </a:r>
            <a:endParaRPr lang="en-US" dirty="0"/>
          </a:p>
        </p:txBody>
      </p:sp>
      <p:sp>
        <p:nvSpPr>
          <p:cNvPr id="3" name="Content Placeholder 2"/>
          <p:cNvSpPr>
            <a:spLocks noGrp="1"/>
          </p:cNvSpPr>
          <p:nvPr>
            <p:ph idx="1"/>
          </p:nvPr>
        </p:nvSpPr>
        <p:spPr/>
        <p:txBody>
          <a:bodyPr/>
          <a:lstStyle/>
          <a:p>
            <a:r>
              <a:rPr lang="zh-CN" altLang="en-US" dirty="0" smtClean="0"/>
              <a:t>本文研究：能量自供给设备传输速率调度</a:t>
            </a:r>
            <a:endParaRPr lang="en-US" altLang="zh-CN" dirty="0" smtClean="0"/>
          </a:p>
          <a:p>
            <a:pPr lvl="1"/>
            <a:r>
              <a:rPr lang="zh-CN" altLang="en-US" dirty="0" smtClean="0"/>
              <a:t>速率调度从</a:t>
            </a:r>
            <a:r>
              <a:rPr lang="zh-CN" altLang="en-US" dirty="0" smtClean="0">
                <a:solidFill>
                  <a:srgbClr val="3366FF"/>
                </a:solidFill>
              </a:rPr>
              <a:t>能耗</a:t>
            </a:r>
            <a:r>
              <a:rPr lang="zh-CN" altLang="en-US" dirty="0"/>
              <a:t>、</a:t>
            </a:r>
            <a:r>
              <a:rPr lang="zh-CN" altLang="en-US" dirty="0">
                <a:solidFill>
                  <a:srgbClr val="008000"/>
                </a:solidFill>
              </a:rPr>
              <a:t>延迟</a:t>
            </a:r>
            <a:r>
              <a:rPr lang="zh-CN" altLang="en-US" dirty="0"/>
              <a:t>、</a:t>
            </a:r>
            <a:r>
              <a:rPr lang="zh-CN" altLang="en-US" dirty="0" smtClean="0">
                <a:solidFill>
                  <a:srgbClr val="FF6600"/>
                </a:solidFill>
              </a:rPr>
              <a:t>距离</a:t>
            </a:r>
            <a:r>
              <a:rPr lang="zh-CN" altLang="en-US" dirty="0" smtClean="0"/>
              <a:t>三方面受到挑战</a:t>
            </a:r>
            <a:endParaRPr lang="en-US" altLang="zh-CN" dirty="0" smtClean="0"/>
          </a:p>
          <a:p>
            <a:pPr lvl="1"/>
            <a:r>
              <a:rPr lang="zh-CN" altLang="en-US" dirty="0" smtClean="0"/>
              <a:t>挑战</a:t>
            </a:r>
            <a:r>
              <a:rPr lang="en-US" altLang="zh-CN" dirty="0" smtClean="0"/>
              <a:t>1</a:t>
            </a:r>
            <a:r>
              <a:rPr lang="zh-CN" altLang="en-US" dirty="0" smtClean="0"/>
              <a:t>：数据报文具有</a:t>
            </a:r>
            <a:r>
              <a:rPr lang="zh-CN" altLang="en-US" dirty="0" smtClean="0">
                <a:solidFill>
                  <a:srgbClr val="008000"/>
                </a:solidFill>
              </a:rPr>
              <a:t>传输延迟</a:t>
            </a:r>
            <a:r>
              <a:rPr lang="zh-CN" altLang="en-US" dirty="0" smtClean="0"/>
              <a:t>约束</a:t>
            </a:r>
            <a:endParaRPr lang="en-US" altLang="zh-CN" dirty="0" smtClean="0"/>
          </a:p>
          <a:p>
            <a:pPr lvl="1"/>
            <a:r>
              <a:rPr lang="zh-CN" altLang="en-US" dirty="0">
                <a:solidFill>
                  <a:srgbClr val="000000"/>
                </a:solidFill>
              </a:rPr>
              <a:t>挑战</a:t>
            </a:r>
            <a:r>
              <a:rPr lang="en-US" altLang="zh-CN" dirty="0" smtClean="0">
                <a:solidFill>
                  <a:srgbClr val="000000"/>
                </a:solidFill>
              </a:rPr>
              <a:t>2</a:t>
            </a:r>
            <a:r>
              <a:rPr lang="zh-CN" altLang="en-US" dirty="0" smtClean="0"/>
              <a:t>：</a:t>
            </a:r>
            <a:r>
              <a:rPr lang="zh-CN" altLang="en-US" dirty="0" smtClean="0">
                <a:latin typeface="+mj-ea"/>
                <a:cs typeface="Hiragino Sans GB W3"/>
              </a:rPr>
              <a:t>能量自供给使</a:t>
            </a:r>
            <a:r>
              <a:rPr lang="zh-CN" altLang="en-US" dirty="0" smtClean="0">
                <a:solidFill>
                  <a:srgbClr val="3366FF"/>
                </a:solidFill>
                <a:latin typeface="+mj-ea"/>
                <a:cs typeface="Hiragino Sans GB W3"/>
              </a:rPr>
              <a:t>电池电量</a:t>
            </a:r>
            <a:r>
              <a:rPr lang="zh-CN" altLang="en-US" dirty="0" smtClean="0">
                <a:latin typeface="+mj-ea"/>
                <a:cs typeface="Hiragino Sans GB W3"/>
              </a:rPr>
              <a:t>动态变化</a:t>
            </a:r>
            <a:endParaRPr lang="en-US" altLang="zh-CN" dirty="0" smtClean="0"/>
          </a:p>
          <a:p>
            <a:pPr lvl="1"/>
            <a:r>
              <a:rPr lang="zh-CN" altLang="en-US" dirty="0" smtClean="0">
                <a:solidFill>
                  <a:srgbClr val="000000"/>
                </a:solidFill>
              </a:rPr>
              <a:t>挑战</a:t>
            </a:r>
            <a:r>
              <a:rPr lang="en-US" altLang="zh-CN" dirty="0" smtClean="0">
                <a:solidFill>
                  <a:srgbClr val="000000"/>
                </a:solidFill>
              </a:rPr>
              <a:t>3</a:t>
            </a:r>
            <a:r>
              <a:rPr lang="zh-CN" altLang="en-US" dirty="0" smtClean="0"/>
              <a:t>：</a:t>
            </a:r>
            <a:r>
              <a:rPr lang="zh-CN" altLang="en-US" dirty="0" smtClean="0">
                <a:solidFill>
                  <a:srgbClr val="FF6600"/>
                </a:solidFill>
                <a:latin typeface="+mj-ea"/>
                <a:cs typeface="Hiragino Sans GB W3"/>
              </a:rPr>
              <a:t>传输距离</a:t>
            </a:r>
            <a:r>
              <a:rPr lang="zh-CN" altLang="en-US" dirty="0" smtClean="0">
                <a:latin typeface="+mj-ea"/>
                <a:cs typeface="Hiragino Sans GB W3"/>
              </a:rPr>
              <a:t>随时间动态变化</a:t>
            </a:r>
            <a:endParaRPr lang="en-US" dirty="0"/>
          </a:p>
        </p:txBody>
      </p:sp>
      <p:sp>
        <p:nvSpPr>
          <p:cNvPr id="4" name="Date Placeholder 3"/>
          <p:cNvSpPr>
            <a:spLocks noGrp="1"/>
          </p:cNvSpPr>
          <p:nvPr>
            <p:ph type="dt" sz="half" idx="10"/>
          </p:nvPr>
        </p:nvSpPr>
        <p:spPr/>
        <p:txBody>
          <a:bodyPr/>
          <a:lstStyle/>
          <a:p>
            <a:fld id="{6174035D-07B5-FD45-8010-489DA8DD158A}" type="datetime1">
              <a:rPr lang="en-US" altLang="zh-CN" smtClean="0"/>
              <a:t>12/28/15</a:t>
            </a:fld>
            <a:endParaRPr lang="zh-CN" altLang="en-US" dirty="0"/>
          </a:p>
        </p:txBody>
      </p:sp>
      <p:sp>
        <p:nvSpPr>
          <p:cNvPr id="5" name="Slide Number Placeholder 4"/>
          <p:cNvSpPr>
            <a:spLocks noGrp="1"/>
          </p:cNvSpPr>
          <p:nvPr>
            <p:ph type="sldNum" sz="quarter" idx="12"/>
          </p:nvPr>
        </p:nvSpPr>
        <p:spPr/>
        <p:txBody>
          <a:bodyPr/>
          <a:lstStyle/>
          <a:p>
            <a:fld id="{544A5C6C-F315-4E99-B6A8-F0F90911BB40}" type="slidenum">
              <a:rPr lang="zh-CN" altLang="en-US" smtClean="0"/>
              <a:pPr/>
              <a:t>9</a:t>
            </a:fld>
            <a:endParaRPr lang="zh-CN" altLang="en-US" dirty="0"/>
          </a:p>
        </p:txBody>
      </p:sp>
      <p:grpSp>
        <p:nvGrpSpPr>
          <p:cNvPr id="6" name="Group 5"/>
          <p:cNvGrpSpPr/>
          <p:nvPr/>
        </p:nvGrpSpPr>
        <p:grpSpPr>
          <a:xfrm>
            <a:off x="3886200" y="3544669"/>
            <a:ext cx="1752600" cy="1752600"/>
            <a:chOff x="3886200" y="2819400"/>
            <a:chExt cx="1752600" cy="1752600"/>
          </a:xfrm>
        </p:grpSpPr>
        <p:cxnSp>
          <p:nvCxnSpPr>
            <p:cNvPr id="7" name="Straight Connector 6"/>
            <p:cNvCxnSpPr/>
            <p:nvPr/>
          </p:nvCxnSpPr>
          <p:spPr>
            <a:xfrm>
              <a:off x="3886200" y="3124200"/>
              <a:ext cx="0" cy="144780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a:off x="4343400" y="3124200"/>
              <a:ext cx="0" cy="144780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3886200" y="45720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3886200" y="44196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3886200" y="37338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3886200" y="392838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886200" y="40386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3886200" y="4191000"/>
              <a:ext cx="4572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15" name="Down Arrow 14"/>
            <p:cNvSpPr/>
            <p:nvPr/>
          </p:nvSpPr>
          <p:spPr>
            <a:xfrm>
              <a:off x="4001400" y="2819400"/>
              <a:ext cx="228600" cy="762000"/>
            </a:xfrm>
            <a:prstGeom prst="downArrow">
              <a:avLst/>
            </a:prstGeom>
            <a:noFill/>
            <a:ln>
              <a:solidFill>
                <a:schemeClr val="accent5">
                  <a:lumMod val="75000"/>
                </a:schemeClr>
              </a:solidFill>
            </a:ln>
            <a:effectLst>
              <a:outerShdw blurRad="63500" dist="38100" dir="2700000" algn="tl" rotWithShape="0">
                <a:prstClr val="black">
                  <a:alpha val="9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sp>
          <p:nvSpPr>
            <p:cNvPr id="16" name="TextBox 15"/>
            <p:cNvSpPr txBox="1"/>
            <p:nvPr/>
          </p:nvSpPr>
          <p:spPr>
            <a:xfrm>
              <a:off x="4419600" y="3733800"/>
              <a:ext cx="1219200" cy="369332"/>
            </a:xfrm>
            <a:prstGeom prst="rect">
              <a:avLst/>
            </a:prstGeom>
            <a:noFill/>
            <a:ln>
              <a:noFill/>
            </a:ln>
          </p:spPr>
          <p:txBody>
            <a:bodyPr wrap="square" rtlCol="0">
              <a:spAutoFit/>
            </a:bodyPr>
            <a:lstStyle/>
            <a:p>
              <a:r>
                <a:rPr lang="zh-CN" altLang="en-US" dirty="0" smtClean="0">
                  <a:latin typeface="+mj-ea"/>
                  <a:ea typeface="+mj-ea"/>
                  <a:cs typeface="Hiragino Sans GB W3"/>
                </a:rPr>
                <a:t>能量队列</a:t>
              </a:r>
              <a:endParaRPr lang="en-US" baseline="-25000" dirty="0">
                <a:latin typeface="+mj-ea"/>
                <a:ea typeface="+mj-ea"/>
                <a:cs typeface="Hiragino Sans GB W3"/>
              </a:endParaRPr>
            </a:p>
          </p:txBody>
        </p:sp>
      </p:grpSp>
      <p:grpSp>
        <p:nvGrpSpPr>
          <p:cNvPr id="17" name="Group 16"/>
          <p:cNvGrpSpPr/>
          <p:nvPr/>
        </p:nvGrpSpPr>
        <p:grpSpPr>
          <a:xfrm>
            <a:off x="1447800" y="5193268"/>
            <a:ext cx="6858000" cy="1207532"/>
            <a:chOff x="1447800" y="4659868"/>
            <a:chExt cx="6858000" cy="1207532"/>
          </a:xfrm>
        </p:grpSpPr>
        <p:sp>
          <p:nvSpPr>
            <p:cNvPr id="18" name="Oval 17"/>
            <p:cNvSpPr/>
            <p:nvPr/>
          </p:nvSpPr>
          <p:spPr>
            <a:xfrm>
              <a:off x="3886200" y="5029200"/>
              <a:ext cx="457200" cy="457200"/>
            </a:xfrm>
            <a:prstGeom prst="ellipse">
              <a:avLst/>
            </a:prstGeom>
            <a:solidFill>
              <a:schemeClr val="accent5">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j-ea"/>
                <a:ea typeface="+mj-ea"/>
              </a:endParaRPr>
            </a:p>
          </p:txBody>
        </p:sp>
        <p:sp>
          <p:nvSpPr>
            <p:cNvPr id="19" name="Oval 18"/>
            <p:cNvSpPr/>
            <p:nvPr/>
          </p:nvSpPr>
          <p:spPr>
            <a:xfrm>
              <a:off x="7086600" y="5029200"/>
              <a:ext cx="457200" cy="457200"/>
            </a:xfrm>
            <a:prstGeom prst="ellipse">
              <a:avLst/>
            </a:prstGeom>
            <a:solidFill>
              <a:srgbClr val="00B0F0"/>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latin typeface="+mj-ea"/>
                <a:ea typeface="+mj-ea"/>
              </a:endParaRPr>
            </a:p>
          </p:txBody>
        </p:sp>
        <p:sp>
          <p:nvSpPr>
            <p:cNvPr id="20" name="Right Arrow 19"/>
            <p:cNvSpPr/>
            <p:nvPr/>
          </p:nvSpPr>
          <p:spPr>
            <a:xfrm>
              <a:off x="4572000" y="5105400"/>
              <a:ext cx="2286000" cy="228600"/>
            </a:xfrm>
            <a:prstGeom prst="rightArrow">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latin typeface="+mj-ea"/>
                <a:ea typeface="+mj-ea"/>
              </a:endParaRPr>
            </a:p>
          </p:txBody>
        </p:sp>
        <p:cxnSp>
          <p:nvCxnSpPr>
            <p:cNvPr id="21" name="Straight Connector 20"/>
            <p:cNvCxnSpPr/>
            <p:nvPr/>
          </p:nvCxnSpPr>
          <p:spPr>
            <a:xfrm>
              <a:off x="1905000" y="5105400"/>
              <a:ext cx="16764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1905000" y="5520420"/>
              <a:ext cx="1676400" cy="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35814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7432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a:off x="29718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a:off x="307068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p:cNvCxnSpPr/>
            <p:nvPr/>
          </p:nvCxnSpPr>
          <p:spPr>
            <a:xfrm>
              <a:off x="32004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p:cNvCxnSpPr/>
            <p:nvPr/>
          </p:nvCxnSpPr>
          <p:spPr>
            <a:xfrm>
              <a:off x="33528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p:cNvCxnSpPr/>
            <p:nvPr/>
          </p:nvCxnSpPr>
          <p:spPr>
            <a:xfrm>
              <a:off x="3429000" y="5105400"/>
              <a:ext cx="0" cy="415020"/>
            </a:xfrm>
            <a:prstGeom prst="line">
              <a:avLst/>
            </a:prstGeom>
            <a:ln>
              <a:solidFill>
                <a:schemeClr val="accent5">
                  <a:lumMod val="75000"/>
                </a:schemeClr>
              </a:solidFill>
            </a:ln>
          </p:spPr>
          <p:style>
            <a:lnRef idx="2">
              <a:schemeClr val="accent1"/>
            </a:lnRef>
            <a:fillRef idx="0">
              <a:schemeClr val="accent1"/>
            </a:fillRef>
            <a:effectRef idx="1">
              <a:schemeClr val="accent1"/>
            </a:effectRef>
            <a:fontRef idx="minor">
              <a:schemeClr val="tx1"/>
            </a:fontRef>
          </p:style>
        </p:cxnSp>
        <p:sp>
          <p:nvSpPr>
            <p:cNvPr id="30" name="Right Arrow 29"/>
            <p:cNvSpPr/>
            <p:nvPr/>
          </p:nvSpPr>
          <p:spPr>
            <a:xfrm>
              <a:off x="1447800" y="5204280"/>
              <a:ext cx="990600" cy="228600"/>
            </a:xfrm>
            <a:prstGeom prst="rightArrow">
              <a:avLst/>
            </a:prstGeom>
            <a:noFill/>
            <a:effectLst>
              <a:outerShdw blurRad="63500" dist="23000" dir="5400000" rotWithShape="0">
                <a:srgbClr val="000000">
                  <a:alpha val="9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mj-ea"/>
                <a:ea typeface="+mj-ea"/>
              </a:endParaRPr>
            </a:p>
          </p:txBody>
        </p:sp>
        <p:sp>
          <p:nvSpPr>
            <p:cNvPr id="31" name="TextBox 30"/>
            <p:cNvSpPr txBox="1"/>
            <p:nvPr/>
          </p:nvSpPr>
          <p:spPr>
            <a:xfrm>
              <a:off x="2057400" y="4699337"/>
              <a:ext cx="1828800" cy="369332"/>
            </a:xfrm>
            <a:prstGeom prst="rect">
              <a:avLst/>
            </a:prstGeom>
            <a:noFill/>
          </p:spPr>
          <p:txBody>
            <a:bodyPr wrap="square" rtlCol="0">
              <a:spAutoFit/>
            </a:bodyPr>
            <a:lstStyle/>
            <a:p>
              <a:r>
                <a:rPr lang="zh-CN" altLang="en-US" dirty="0" smtClean="0">
                  <a:latin typeface="+mj-ea"/>
                  <a:ea typeface="+mj-ea"/>
                  <a:cs typeface="Hiragino Sans GB W3"/>
                </a:rPr>
                <a:t>数据报文队列</a:t>
              </a:r>
              <a:endParaRPr lang="en-US" baseline="-25000" dirty="0">
                <a:latin typeface="+mj-ea"/>
                <a:ea typeface="+mj-ea"/>
                <a:cs typeface="Hiragino Sans GB W3"/>
              </a:endParaRPr>
            </a:p>
          </p:txBody>
        </p:sp>
        <p:sp>
          <p:nvSpPr>
            <p:cNvPr id="32" name="TextBox 31"/>
            <p:cNvSpPr txBox="1"/>
            <p:nvPr/>
          </p:nvSpPr>
          <p:spPr>
            <a:xfrm>
              <a:off x="3352800" y="5498068"/>
              <a:ext cx="1676400" cy="369332"/>
            </a:xfrm>
            <a:prstGeom prst="rect">
              <a:avLst/>
            </a:prstGeom>
            <a:noFill/>
          </p:spPr>
          <p:txBody>
            <a:bodyPr wrap="square" rtlCol="0">
              <a:spAutoFit/>
            </a:bodyPr>
            <a:lstStyle/>
            <a:p>
              <a:pPr algn="ctr"/>
              <a:r>
                <a:rPr lang="zh-CN" altLang="en-US" dirty="0" smtClean="0">
                  <a:latin typeface="+mj-ea"/>
                  <a:ea typeface="+mj-ea"/>
                  <a:cs typeface="Hiragino Sans GB W3"/>
                </a:rPr>
                <a:t>无线发送节点</a:t>
              </a:r>
              <a:endParaRPr lang="en-US" baseline="-25000" dirty="0">
                <a:latin typeface="+mj-ea"/>
                <a:ea typeface="+mj-ea"/>
                <a:cs typeface="Hiragino Sans GB W3"/>
              </a:endParaRPr>
            </a:p>
          </p:txBody>
        </p:sp>
        <p:sp>
          <p:nvSpPr>
            <p:cNvPr id="33" name="TextBox 32"/>
            <p:cNvSpPr txBox="1"/>
            <p:nvPr/>
          </p:nvSpPr>
          <p:spPr>
            <a:xfrm>
              <a:off x="6629400" y="5486400"/>
              <a:ext cx="1676400" cy="369332"/>
            </a:xfrm>
            <a:prstGeom prst="rect">
              <a:avLst/>
            </a:prstGeom>
            <a:noFill/>
          </p:spPr>
          <p:txBody>
            <a:bodyPr wrap="square" rtlCol="0">
              <a:spAutoFit/>
            </a:bodyPr>
            <a:lstStyle/>
            <a:p>
              <a:pPr algn="ctr"/>
              <a:r>
                <a:rPr lang="zh-CN" altLang="en-US" dirty="0" smtClean="0">
                  <a:latin typeface="+mj-ea"/>
                  <a:ea typeface="+mj-ea"/>
                  <a:cs typeface="Hiragino Sans GB W3"/>
                </a:rPr>
                <a:t>无线接收节点</a:t>
              </a:r>
              <a:endParaRPr lang="en-US" baseline="-25000" dirty="0">
                <a:latin typeface="+mj-ea"/>
                <a:ea typeface="+mj-ea"/>
                <a:cs typeface="Hiragino Sans GB W3"/>
              </a:endParaRPr>
            </a:p>
          </p:txBody>
        </p:sp>
        <p:sp>
          <p:nvSpPr>
            <p:cNvPr id="34" name="TextBox 33"/>
            <p:cNvSpPr txBox="1"/>
            <p:nvPr/>
          </p:nvSpPr>
          <p:spPr>
            <a:xfrm>
              <a:off x="5105400" y="4659868"/>
              <a:ext cx="1143000" cy="369332"/>
            </a:xfrm>
            <a:prstGeom prst="rect">
              <a:avLst/>
            </a:prstGeom>
            <a:noFill/>
            <a:ln>
              <a:noFill/>
            </a:ln>
          </p:spPr>
          <p:txBody>
            <a:bodyPr wrap="square" rtlCol="0">
              <a:spAutoFit/>
            </a:bodyPr>
            <a:lstStyle/>
            <a:p>
              <a:r>
                <a:rPr lang="zh-CN" altLang="en-US" dirty="0" smtClean="0">
                  <a:solidFill>
                    <a:srgbClr val="000000"/>
                  </a:solidFill>
                  <a:latin typeface="+mj-ea"/>
                  <a:ea typeface="+mj-ea"/>
                  <a:cs typeface="Hiragino Sans GB W3"/>
                </a:rPr>
                <a:t>传输距离</a:t>
              </a:r>
              <a:endParaRPr lang="en-US" dirty="0">
                <a:solidFill>
                  <a:srgbClr val="000000"/>
                </a:solidFill>
                <a:latin typeface="+mj-ea"/>
                <a:ea typeface="+mj-ea"/>
                <a:cs typeface="Hiragino Sans GB W3"/>
              </a:endParaRPr>
            </a:p>
          </p:txBody>
        </p:sp>
      </p:grpSp>
      <p:sp>
        <p:nvSpPr>
          <p:cNvPr id="35" name="TextBox 34"/>
          <p:cNvSpPr txBox="1"/>
          <p:nvPr/>
        </p:nvSpPr>
        <p:spPr>
          <a:xfrm>
            <a:off x="4419600" y="3849469"/>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en-US" altLang="zh-CN" dirty="0" smtClean="0">
                <a:solidFill>
                  <a:srgbClr val="FFFF00"/>
                </a:solidFill>
                <a:latin typeface="+mj-ea"/>
                <a:ea typeface="+mj-ea"/>
                <a:cs typeface="Hiragino Sans GB W3"/>
              </a:rPr>
              <a:t>2</a:t>
            </a:r>
            <a:r>
              <a:rPr lang="zh-CN" altLang="en-US" dirty="0" smtClean="0">
                <a:solidFill>
                  <a:srgbClr val="FFFFFF"/>
                </a:solidFill>
                <a:latin typeface="+mj-ea"/>
                <a:ea typeface="+mj-ea"/>
                <a:cs typeface="Hiragino Sans GB W3"/>
              </a:rPr>
              <a:t>：</a:t>
            </a:r>
            <a:endParaRPr lang="en-US" altLang="zh-CN" dirty="0" smtClean="0">
              <a:solidFill>
                <a:srgbClr val="FFFFFF"/>
              </a:solidFill>
              <a:latin typeface="+mj-ea"/>
              <a:ea typeface="+mj-ea"/>
              <a:cs typeface="Hiragino Sans GB W3"/>
            </a:endParaRPr>
          </a:p>
          <a:p>
            <a:pPr algn="ctr"/>
            <a:r>
              <a:rPr lang="zh-CN" altLang="en-US" dirty="0" smtClean="0">
                <a:latin typeface="+mj-ea"/>
                <a:ea typeface="+mj-ea"/>
                <a:cs typeface="Hiragino Sans GB W3"/>
              </a:rPr>
              <a:t>动态电量</a:t>
            </a:r>
            <a:endParaRPr lang="en-US" altLang="zh-CN" dirty="0" smtClean="0">
              <a:latin typeface="+mj-ea"/>
              <a:ea typeface="+mj-ea"/>
              <a:cs typeface="Hiragino Sans GB W3"/>
            </a:endParaRPr>
          </a:p>
        </p:txBody>
      </p:sp>
      <p:sp>
        <p:nvSpPr>
          <p:cNvPr id="36" name="TextBox 35"/>
          <p:cNvSpPr txBox="1"/>
          <p:nvPr/>
        </p:nvSpPr>
        <p:spPr>
          <a:xfrm>
            <a:off x="5105400" y="5562856"/>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zh-CN" altLang="zh-CN" dirty="0" smtClean="0">
                <a:solidFill>
                  <a:srgbClr val="FFFF00"/>
                </a:solidFill>
                <a:latin typeface="+mj-ea"/>
                <a:ea typeface="+mj-ea"/>
                <a:cs typeface="Hiragino Sans GB W3"/>
              </a:rPr>
              <a:t>3</a:t>
            </a:r>
            <a:r>
              <a:rPr lang="zh-CN" altLang="en-US" dirty="0" smtClean="0">
                <a:latin typeface="+mj-ea"/>
                <a:ea typeface="+mj-ea"/>
                <a:cs typeface="Hiragino Sans GB W3"/>
              </a:rPr>
              <a:t>：</a:t>
            </a:r>
            <a:endParaRPr lang="en-US" altLang="zh-CN" dirty="0" smtClean="0">
              <a:latin typeface="+mj-ea"/>
              <a:ea typeface="+mj-ea"/>
              <a:cs typeface="Hiragino Sans GB W3"/>
            </a:endParaRPr>
          </a:p>
          <a:p>
            <a:pPr algn="ctr"/>
            <a:r>
              <a:rPr lang="zh-CN" altLang="en-US" dirty="0" smtClean="0">
                <a:latin typeface="+mj-ea"/>
                <a:ea typeface="+mj-ea"/>
                <a:cs typeface="Hiragino Sans GB W3"/>
              </a:rPr>
              <a:t>动态距离</a:t>
            </a:r>
            <a:endParaRPr lang="en-US" altLang="zh-CN" dirty="0" smtClean="0">
              <a:latin typeface="+mj-ea"/>
              <a:ea typeface="+mj-ea"/>
              <a:cs typeface="Hiragino Sans GB W3"/>
            </a:endParaRPr>
          </a:p>
        </p:txBody>
      </p:sp>
      <p:sp>
        <p:nvSpPr>
          <p:cNvPr id="38" name="TextBox 37"/>
          <p:cNvSpPr txBox="1"/>
          <p:nvPr/>
        </p:nvSpPr>
        <p:spPr>
          <a:xfrm>
            <a:off x="2209800" y="4611469"/>
            <a:ext cx="1188720" cy="646331"/>
          </a:xfrm>
          <a:prstGeom prst="rect">
            <a:avLst/>
          </a:prstGeom>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pPr algn="ctr"/>
            <a:r>
              <a:rPr lang="zh-CN" altLang="en-US" dirty="0" smtClean="0">
                <a:solidFill>
                  <a:srgbClr val="FFFF00"/>
                </a:solidFill>
                <a:latin typeface="+mj-ea"/>
                <a:ea typeface="+mj-ea"/>
                <a:cs typeface="Hiragino Sans GB W3"/>
              </a:rPr>
              <a:t>挑战</a:t>
            </a:r>
            <a:r>
              <a:rPr lang="en-US" altLang="zh-CN" dirty="0" smtClean="0">
                <a:solidFill>
                  <a:srgbClr val="FFFF00"/>
                </a:solidFill>
                <a:latin typeface="+mj-ea"/>
                <a:ea typeface="+mj-ea"/>
                <a:cs typeface="Hiragino Sans GB W3"/>
              </a:rPr>
              <a:t>1</a:t>
            </a:r>
            <a:r>
              <a:rPr lang="zh-CN" altLang="en-US" dirty="0" smtClean="0">
                <a:solidFill>
                  <a:schemeClr val="bg1"/>
                </a:solidFill>
                <a:latin typeface="+mj-ea"/>
                <a:ea typeface="+mj-ea"/>
                <a:cs typeface="Hiragino Sans GB W3"/>
              </a:rPr>
              <a:t>：</a:t>
            </a:r>
          </a:p>
          <a:p>
            <a:pPr algn="ctr"/>
            <a:r>
              <a:rPr lang="zh-CN" altLang="en-US" dirty="0" smtClean="0">
                <a:latin typeface="+mj-ea"/>
                <a:ea typeface="+mj-ea"/>
                <a:cs typeface="Hiragino Sans GB W3"/>
              </a:rPr>
              <a:t>报文延迟</a:t>
            </a:r>
            <a:endParaRPr lang="en-US" altLang="zh-CN" dirty="0" smtClean="0">
              <a:latin typeface="+mj-ea"/>
              <a:ea typeface="+mj-ea"/>
              <a:cs typeface="Hiragino Sans GB W3"/>
            </a:endParaRPr>
          </a:p>
        </p:txBody>
      </p:sp>
    </p:spTree>
    <p:extLst>
      <p:ext uri="{BB962C8B-B14F-4D97-AF65-F5344CB8AC3E}">
        <p14:creationId xmlns:p14="http://schemas.microsoft.com/office/powerpoint/2010/main" val="503460974"/>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 presetClass="entr" presetSubtype="0"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500"/>
                                        <p:tgtEl>
                                          <p:spTgt spid="3">
                                            <p:txEl>
                                              <p:pRg st="3" end="3"/>
                                            </p:txEl>
                                          </p:spTgt>
                                        </p:tgtEl>
                                      </p:cBhvr>
                                    </p:animEffect>
                                  </p:childTnLst>
                                </p:cTn>
                              </p:par>
                              <p:par>
                                <p:cTn id="15" presetID="1" presetClass="entr" presetSubtype="0" fill="hold" grpId="0" nodeType="with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8" grpId="0" animBg="1"/>
    </p:bld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微软雅黑">
      <a:majorFont>
        <a:latin typeface="Calibri"/>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12965</TotalTime>
  <Words>2637</Words>
  <Application>Microsoft Macintosh PowerPoint</Application>
  <PresentationFormat>On-screen Show (4:3)</PresentationFormat>
  <Paragraphs>1092</Paragraphs>
  <Slides>61</Slides>
  <Notes>16</Notes>
  <HiddenSlides>0</HiddenSlides>
  <MMClips>0</MMClips>
  <ScaleCrop>false</ScaleCrop>
  <HeadingPairs>
    <vt:vector size="4" baseType="variant">
      <vt:variant>
        <vt:lpstr>Theme</vt:lpstr>
      </vt:variant>
      <vt:variant>
        <vt:i4>1</vt:i4>
      </vt:variant>
      <vt:variant>
        <vt:lpstr>Slide Titles</vt:lpstr>
      </vt:variant>
      <vt:variant>
        <vt:i4>61</vt:i4>
      </vt:variant>
    </vt:vector>
  </HeadingPairs>
  <TitlesOfParts>
    <vt:vector size="62" baseType="lpstr">
      <vt:lpstr>1_Custom Design</vt:lpstr>
      <vt:lpstr>能量自供给无线设备 传输速率调度算法研究</vt:lpstr>
      <vt:lpstr>报告提纲</vt:lpstr>
      <vt:lpstr>报告提纲</vt:lpstr>
      <vt:lpstr>背景-无线网络应用广泛</vt:lpstr>
      <vt:lpstr>背景-能耗是无线设备的发展瓶颈</vt:lpstr>
      <vt:lpstr>背景-通用解决方案</vt:lpstr>
      <vt:lpstr>背景-无线传输速率调度</vt:lpstr>
      <vt:lpstr>背景-速率调度节能的理论基础</vt:lpstr>
      <vt:lpstr>问题模型与研究挑战</vt:lpstr>
      <vt:lpstr>研究问题</vt:lpstr>
      <vt:lpstr>现有方法-研究问题1</vt:lpstr>
      <vt:lpstr>现有方法-研究问题2</vt:lpstr>
      <vt:lpstr>现有方法-研究问题3</vt:lpstr>
      <vt:lpstr>研究思路</vt:lpstr>
      <vt:lpstr>报告提纲</vt:lpstr>
      <vt:lpstr>研究目标</vt:lpstr>
      <vt:lpstr>报告提纲</vt:lpstr>
      <vt:lpstr>成果1-静止电池供电设备节能速率调度 </vt:lpstr>
      <vt:lpstr>成果1-静止电池供电设备节能速率调度 </vt:lpstr>
      <vt:lpstr>成果1-静止电池供电设备节能速率调度 </vt:lpstr>
      <vt:lpstr>成果1-静止电池供电设备节能速率调度 </vt:lpstr>
      <vt:lpstr>成果1-静止电池供电设备节能速率调度 </vt:lpstr>
      <vt:lpstr>成果1-静止电池供电设备节能速率调度 </vt:lpstr>
      <vt:lpstr>成果1-静止电池供电设备节能速率调度</vt:lpstr>
      <vt:lpstr>成果1-静止电池供电设备节能速率调度</vt:lpstr>
      <vt:lpstr>成果1-静止电池供电设备节能速率调度</vt:lpstr>
      <vt:lpstr>成果1-静止电池供电设备节能速率调度</vt:lpstr>
      <vt:lpstr>成果1-静止电池供电设备节能速率调度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成果2-静止能量自供给设备能量高效调度</vt:lpstr>
      <vt:lpstr>成果3-移动能量自供给设备数据量最大化 </vt:lpstr>
      <vt:lpstr>成果3-移动能量自供给设备数据量最大化 </vt:lpstr>
      <vt:lpstr>成果3-移动能量自供给设备数据量最大化 </vt:lpstr>
      <vt:lpstr>成果3-移动能量自供给设备数据量最大化 </vt:lpstr>
      <vt:lpstr>成果3-移动能量自供给设备数据量最大化 </vt:lpstr>
      <vt:lpstr>成果3-移动能量自供给设备数据量最大化 </vt:lpstr>
      <vt:lpstr>成果3-移动能量自供给设备数据量最大化 </vt:lpstr>
      <vt:lpstr>成果3-移动能量自供给设备数据量最大化 </vt:lpstr>
      <vt:lpstr>成果3-移动能量自供给设备数据量最大化</vt:lpstr>
      <vt:lpstr>成果3-移动能量自供给设备数据量最大化</vt:lpstr>
      <vt:lpstr>报告提纲</vt:lpstr>
      <vt:lpstr>原型系统-目标</vt:lpstr>
      <vt:lpstr>原型系统-总体框架图</vt:lpstr>
      <vt:lpstr>原型系统-系统文件逻辑关系</vt:lpstr>
      <vt:lpstr>原型系统-总体流程图</vt:lpstr>
      <vt:lpstr>原型系统-用户界面</vt:lpstr>
      <vt:lpstr>原型系统-设置输入</vt:lpstr>
      <vt:lpstr>原型系统-调度运算界面</vt:lpstr>
      <vt:lpstr>原型系统-调度结果展示界面</vt:lpstr>
      <vt:lpstr>报告提纲</vt:lpstr>
      <vt:lpstr>工作总结</vt:lpstr>
      <vt:lpstr>下一步工作展望</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Feng Shan</dc:creator>
  <cp:lastModifiedBy>Feng Shan</cp:lastModifiedBy>
  <cp:revision>3475</cp:revision>
  <dcterms:created xsi:type="dcterms:W3CDTF">2006-08-16T00:00:00Z</dcterms:created>
  <dcterms:modified xsi:type="dcterms:W3CDTF">2015-12-28T01:15:51Z</dcterms:modified>
</cp:coreProperties>
</file>