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84" r:id="rId1"/>
  </p:sldMasterIdLst>
  <p:notesMasterIdLst>
    <p:notesMasterId r:id="rId27"/>
  </p:notesMasterIdLst>
  <p:handoutMasterIdLst>
    <p:handoutMasterId r:id="rId28"/>
  </p:handoutMasterIdLst>
  <p:sldIdLst>
    <p:sldId id="256" r:id="rId2"/>
    <p:sldId id="552" r:id="rId3"/>
    <p:sldId id="498" r:id="rId4"/>
    <p:sldId id="560" r:id="rId5"/>
    <p:sldId id="554" r:id="rId6"/>
    <p:sldId id="556" r:id="rId7"/>
    <p:sldId id="558" r:id="rId8"/>
    <p:sldId id="557" r:id="rId9"/>
    <p:sldId id="572" r:id="rId10"/>
    <p:sldId id="559" r:id="rId11"/>
    <p:sldId id="571" r:id="rId12"/>
    <p:sldId id="573" r:id="rId13"/>
    <p:sldId id="568" r:id="rId14"/>
    <p:sldId id="553" r:id="rId15"/>
    <p:sldId id="500" r:id="rId16"/>
    <p:sldId id="562" r:id="rId17"/>
    <p:sldId id="563" r:id="rId18"/>
    <p:sldId id="567" r:id="rId19"/>
    <p:sldId id="570" r:id="rId20"/>
    <p:sldId id="569" r:id="rId21"/>
    <p:sldId id="574" r:id="rId22"/>
    <p:sldId id="575" r:id="rId23"/>
    <p:sldId id="566" r:id="rId24"/>
    <p:sldId id="561" r:id="rId25"/>
    <p:sldId id="54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EB52B0A-BB98-473F-B514-55B464A95EE7}">
          <p14:sldIdLst>
            <p14:sldId id="256"/>
            <p14:sldId id="552"/>
            <p14:sldId id="498"/>
            <p14:sldId id="560"/>
            <p14:sldId id="554"/>
            <p14:sldId id="556"/>
            <p14:sldId id="558"/>
            <p14:sldId id="557"/>
            <p14:sldId id="572"/>
            <p14:sldId id="559"/>
            <p14:sldId id="571"/>
            <p14:sldId id="573"/>
            <p14:sldId id="568"/>
            <p14:sldId id="553"/>
            <p14:sldId id="500"/>
            <p14:sldId id="562"/>
            <p14:sldId id="563"/>
            <p14:sldId id="567"/>
            <p14:sldId id="570"/>
            <p14:sldId id="569"/>
            <p14:sldId id="574"/>
            <p14:sldId id="575"/>
            <p14:sldId id="566"/>
            <p14:sldId id="561"/>
            <p14:sldId id="543"/>
          </p14:sldIdLst>
        </p14:section>
        <p14:section name="分类与回归" id="{D619FCEC-827E-4DB1-8659-B5B5A16B4AB4}">
          <p14:sldIdLst/>
        </p14:section>
        <p14:section name="线性与非线性模型" id="{2AF585E7-0182-49A0-9EFD-EC63ABDD51C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ng Zhang" initials="XZ" lastIdx="1" clrIdx="0">
    <p:extLst>
      <p:ext uri="{19B8F6BF-5375-455C-9EA6-DF929625EA0E}">
        <p15:presenceInfo xmlns:p15="http://schemas.microsoft.com/office/powerpoint/2012/main" userId="Xiang Zh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09B7"/>
    <a:srgbClr val="418AB3"/>
    <a:srgbClr val="F1D2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865" autoAdjust="0"/>
  </p:normalViewPr>
  <p:slideViewPr>
    <p:cSldViewPr snapToGrid="0">
      <p:cViewPr varScale="1">
        <p:scale>
          <a:sx n="64" d="100"/>
          <a:sy n="64" d="100"/>
        </p:scale>
        <p:origin x="1426" y="53"/>
      </p:cViewPr>
      <p:guideLst/>
    </p:cSldViewPr>
  </p:slideViewPr>
  <p:notesTextViewPr>
    <p:cViewPr>
      <p:scale>
        <a:sx n="1" d="1"/>
        <a:sy n="1" d="1"/>
      </p:scale>
      <p:origin x="0" y="0"/>
    </p:cViewPr>
  </p:notesTextViewPr>
  <p:notesViewPr>
    <p:cSldViewPr snapToGrid="0">
      <p:cViewPr varScale="1">
        <p:scale>
          <a:sx n="67" d="100"/>
          <a:sy n="67" d="100"/>
        </p:scale>
        <p:origin x="2266"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D8B1E3-81FB-4606-AB7F-5B1D321DF28C}" type="datetimeFigureOut">
              <a:rPr lang="zh-CN" altLang="en-US" smtClean="0"/>
              <a:t>2018/7/18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C8A71C-7F3F-4DDD-B9A0-BACEF97B27C1}" type="slidenum">
              <a:rPr lang="zh-CN" altLang="en-US" smtClean="0"/>
              <a:t>‹#›</a:t>
            </a:fld>
            <a:endParaRPr lang="zh-CN" altLang="en-US"/>
          </a:p>
        </p:txBody>
      </p:sp>
    </p:spTree>
    <p:extLst>
      <p:ext uri="{BB962C8B-B14F-4D97-AF65-F5344CB8AC3E}">
        <p14:creationId xmlns:p14="http://schemas.microsoft.com/office/powerpoint/2010/main" val="4252177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A388B-B046-442E-83AD-1AA76CFA856B}" type="datetimeFigureOut">
              <a:rPr lang="zh-CN" altLang="en-US" smtClean="0"/>
              <a:t>2018/7/18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47224A-5E25-4BFC-93B3-3B7FFFC4B771}" type="slidenum">
              <a:rPr lang="zh-CN" altLang="en-US" smtClean="0"/>
              <a:t>‹#›</a:t>
            </a:fld>
            <a:endParaRPr lang="zh-CN" altLang="en-US"/>
          </a:p>
        </p:txBody>
      </p:sp>
    </p:spTree>
    <p:extLst>
      <p:ext uri="{BB962C8B-B14F-4D97-AF65-F5344CB8AC3E}">
        <p14:creationId xmlns:p14="http://schemas.microsoft.com/office/powerpoint/2010/main" val="2450686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Logistic_function"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baike.baidu.com/item/%E8%B4%9F%E4%BA%8C%E9%A1%B9%E5%88%86%E5%B8%83" TargetMode="External"/><Relationship Id="rId5" Type="http://schemas.openxmlformats.org/officeDocument/2006/relationships/hyperlink" Target="https://baike.baidu.com/item/%E4%BA%8C%E9%A1%B9%E5%88%86%E5%B8%83" TargetMode="External"/><Relationship Id="rId4" Type="http://schemas.openxmlformats.org/officeDocument/2006/relationships/hyperlink" Target="https://baike.baidu.com/item/%E5%9B%A0%E5%8F%98%E9%87%8F"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今天我主要讲的内容是。。报告预计时间</a:t>
            </a:r>
            <a:r>
              <a:rPr lang="en-US" altLang="zh-CN" dirty="0"/>
              <a:t>45</a:t>
            </a:r>
            <a:r>
              <a:rPr lang="zh-CN" altLang="en-US" dirty="0"/>
              <a:t>分钟。参考书籍是李航的统计学习方法，不是西瓜书，这两个模型解释起来会涉及大量的公式推到，我的报告中主要是结合数据挖掘相关的实验和机器学习岗位面试重点问题，介绍一下两个模型中的重点数学原理，之后给出两个相关的例子。</a:t>
            </a:r>
          </a:p>
        </p:txBody>
      </p:sp>
      <p:sp>
        <p:nvSpPr>
          <p:cNvPr id="4" name="灯片编号占位符 3"/>
          <p:cNvSpPr>
            <a:spLocks noGrp="1"/>
          </p:cNvSpPr>
          <p:nvPr>
            <p:ph type="sldNum" sz="quarter" idx="10"/>
          </p:nvPr>
        </p:nvSpPr>
        <p:spPr/>
        <p:txBody>
          <a:bodyPr/>
          <a:lstStyle/>
          <a:p>
            <a:fld id="{8447224A-5E25-4BFC-93B3-3B7FFFC4B771}" type="slidenum">
              <a:rPr lang="zh-CN" altLang="en-US" smtClean="0"/>
              <a:t>2</a:t>
            </a:fld>
            <a:endParaRPr lang="zh-CN" altLang="en-US"/>
          </a:p>
        </p:txBody>
      </p:sp>
    </p:spTree>
    <p:extLst>
      <p:ext uri="{BB962C8B-B14F-4D97-AF65-F5344CB8AC3E}">
        <p14:creationId xmlns:p14="http://schemas.microsoft.com/office/powerpoint/2010/main" val="352858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主要是用来避免模型的参数</a:t>
            </a:r>
            <a:r>
              <a:rPr lang="en-US" altLang="zh-CN" sz="1200" i="1" kern="1200" dirty="0">
                <a:solidFill>
                  <a:schemeClr val="tx1"/>
                </a:solidFill>
                <a:effectLst/>
                <a:latin typeface="+mn-lt"/>
                <a:ea typeface="+mn-ea"/>
                <a:cs typeface="+mn-cs"/>
              </a:rPr>
              <a:t>w</a:t>
            </a:r>
            <a:r>
              <a:rPr lang="zh-CN" altLang="en-US" dirty="0"/>
              <a:t>过大，而导致的模型过拟合的问题。其实现方法就是在前面的对数似然函数后面再加上一个惩罚项。</a:t>
            </a:r>
            <a:endParaRPr lang="en-US" altLang="zh-CN" dirty="0"/>
          </a:p>
          <a:p>
            <a:endParaRPr lang="en-US" altLang="zh-CN" dirty="0">
              <a:solidFill>
                <a:srgbClr val="FF0000"/>
              </a:solidFill>
            </a:endParaRPr>
          </a:p>
          <a:p>
            <a:r>
              <a:rPr lang="zh-CN" altLang="en-US" sz="1200" b="1" kern="1200" dirty="0">
                <a:solidFill>
                  <a:schemeClr val="tx1"/>
                </a:solidFill>
                <a:effectLst/>
                <a:latin typeface="+mn-lt"/>
                <a:ea typeface="+mn-ea"/>
                <a:cs typeface="+mn-cs"/>
              </a:rPr>
              <a:t>过拟合的时候，拟合函数的系数往往非常大，为什么？如下图所示，过拟合，就是拟合函数需要顾忌每一个点，最终形成的拟合函数波动很大。在某些很小的区间里，函数值的变化很剧烈。这就意味着函数在某些小区间里的导数值（绝对值）非常大。而正则化是通过约束参数的范数使其不要太大，所以可以在一定程度上减少过拟合情况。</a:t>
            </a:r>
            <a:endParaRPr lang="en-US" altLang="zh-CN" sz="1200" b="1" kern="1200" dirty="0">
              <a:solidFill>
                <a:schemeClr val="tx1"/>
              </a:solidFill>
              <a:effectLst/>
              <a:latin typeface="+mn-lt"/>
              <a:ea typeface="+mn-ea"/>
              <a:cs typeface="+mn-cs"/>
            </a:endParaRPr>
          </a:p>
          <a:p>
            <a:endParaRPr lang="en-US" altLang="zh-CN" sz="1200" b="1" kern="1200" dirty="0">
              <a:solidFill>
                <a:schemeClr val="tx1"/>
              </a:solidFill>
              <a:effectLst/>
              <a:latin typeface="+mn-lt"/>
              <a:ea typeface="+mn-ea"/>
              <a:cs typeface="+mn-cs"/>
            </a:endParaRPr>
          </a:p>
          <a:p>
            <a:r>
              <a:rPr lang="zh-CN" altLang="en-US" dirty="0"/>
              <a:t>把上面两个带约束的假设化成图就是如下图所示（假设</a:t>
            </a:r>
            <a:r>
              <a:rPr lang="en-US" altLang="zh-CN" dirty="0"/>
              <a:t>w</a:t>
            </a:r>
            <a:r>
              <a:rPr lang="zh-CN" altLang="en-US" dirty="0"/>
              <a:t>是二维的），</a:t>
            </a:r>
            <a:r>
              <a:rPr lang="en-US" altLang="zh-CN" dirty="0"/>
              <a:t>L2</a:t>
            </a:r>
            <a:r>
              <a:rPr lang="zh-CN" altLang="en-US" dirty="0"/>
              <a:t>就是在一个</a:t>
            </a:r>
            <a:r>
              <a:rPr lang="en-US" altLang="zh-CN" dirty="0"/>
              <a:t>w</a:t>
            </a:r>
            <a:r>
              <a:rPr lang="zh-CN" altLang="en-US" dirty="0"/>
              <a:t>空间中加了一个球星区域的约束，所有在这个球形区域内找最优解，而</a:t>
            </a:r>
            <a:r>
              <a:rPr lang="en-US" altLang="zh-CN" dirty="0"/>
              <a:t>L1</a:t>
            </a:r>
            <a:r>
              <a:rPr lang="zh-CN" altLang="en-US" dirty="0"/>
              <a:t>就是在这个菱形区域找最优解。</a:t>
            </a: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11</a:t>
            </a:fld>
            <a:endParaRPr lang="zh-CN" altLang="en-US"/>
          </a:p>
        </p:txBody>
      </p:sp>
    </p:spTree>
    <p:extLst>
      <p:ext uri="{BB962C8B-B14F-4D97-AF65-F5344CB8AC3E}">
        <p14:creationId xmlns:p14="http://schemas.microsoft.com/office/powerpoint/2010/main" val="3724550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i="1" kern="1200" dirty="0">
                <a:solidFill>
                  <a:schemeClr val="tx1"/>
                </a:solidFill>
                <a:effectLst/>
                <a:latin typeface="+mn-lt"/>
                <a:ea typeface="+mn-ea"/>
                <a:cs typeface="+mn-cs"/>
              </a:rPr>
              <a:t>实验</a:t>
            </a:r>
            <a:r>
              <a:rPr lang="zh-CN" altLang="en-US" sz="1200" i="0" kern="1200" dirty="0">
                <a:solidFill>
                  <a:schemeClr val="tx1"/>
                </a:solidFill>
                <a:effectLst/>
                <a:latin typeface="+mn-lt"/>
                <a:ea typeface="+mn-ea"/>
                <a:cs typeface="+mn-cs"/>
              </a:rPr>
              <a:t>验证两种正则化在</a:t>
            </a:r>
            <a:r>
              <a:rPr lang="en-US" altLang="zh-CN" sz="1200" i="0" kern="1200" dirty="0">
                <a:solidFill>
                  <a:schemeClr val="tx1"/>
                </a:solidFill>
                <a:effectLst/>
                <a:latin typeface="+mn-lt"/>
                <a:ea typeface="+mn-ea"/>
                <a:cs typeface="+mn-cs"/>
              </a:rPr>
              <a:t>LR</a:t>
            </a:r>
            <a:r>
              <a:rPr lang="zh-CN" altLang="en-US" sz="1200" i="0" kern="1200" dirty="0">
                <a:solidFill>
                  <a:schemeClr val="tx1"/>
                </a:solidFill>
                <a:effectLst/>
                <a:latin typeface="+mn-lt"/>
                <a:ea typeface="+mn-ea"/>
                <a:cs typeface="+mn-cs"/>
              </a:rPr>
              <a:t>中的效果</a:t>
            </a:r>
            <a:endParaRPr lang="en-US" altLang="zh-CN" sz="1200" i="1" kern="1200" dirty="0">
              <a:solidFill>
                <a:schemeClr val="tx1"/>
              </a:solidFill>
              <a:effectLst/>
              <a:latin typeface="+mn-lt"/>
              <a:ea typeface="+mn-ea"/>
              <a:cs typeface="+mn-cs"/>
            </a:endParaRPr>
          </a:p>
          <a:p>
            <a:r>
              <a:rPr lang="en-US" altLang="zh-CN" sz="1200" i="1" kern="1200" dirty="0">
                <a:solidFill>
                  <a:schemeClr val="tx1"/>
                </a:solidFill>
                <a:effectLst/>
                <a:latin typeface="+mn-lt"/>
                <a:ea typeface="+mn-ea"/>
                <a:cs typeface="+mn-cs"/>
              </a:rPr>
              <a:t>C</a:t>
            </a:r>
            <a:r>
              <a:rPr lang="zh-CN" altLang="en-US" dirty="0"/>
              <a:t>是用于调节目标函数和惩罚项之间关系的，</a:t>
            </a:r>
            <a:r>
              <a:rPr lang="en-US" altLang="zh-CN" sz="1200" i="1" kern="1200" dirty="0">
                <a:solidFill>
                  <a:schemeClr val="tx1"/>
                </a:solidFill>
                <a:effectLst/>
                <a:latin typeface="+mn-lt"/>
                <a:ea typeface="+mn-ea"/>
                <a:cs typeface="+mn-cs"/>
              </a:rPr>
              <a:t>C</a:t>
            </a:r>
            <a:r>
              <a:rPr lang="zh-CN" altLang="en-US" dirty="0"/>
              <a:t>越小，惩罚力度越大，所得到的</a:t>
            </a:r>
            <a:r>
              <a:rPr lang="en-US" altLang="zh-CN" sz="1200" i="1" kern="1200" dirty="0">
                <a:solidFill>
                  <a:schemeClr val="tx1"/>
                </a:solidFill>
                <a:effectLst/>
                <a:latin typeface="+mn-lt"/>
                <a:ea typeface="+mn-ea"/>
                <a:cs typeface="+mn-cs"/>
              </a:rPr>
              <a:t>w</a:t>
            </a:r>
            <a:r>
              <a:rPr lang="zh-CN" altLang="en-US" dirty="0"/>
              <a:t>的最优解越趋近于</a:t>
            </a:r>
            <a:r>
              <a:rPr lang="en-US" altLang="zh-CN" dirty="0"/>
              <a:t>0</a:t>
            </a:r>
            <a:r>
              <a:rPr lang="zh-CN" altLang="en-US" dirty="0"/>
              <a:t>，或者说参数向量越稀疏；</a:t>
            </a:r>
            <a:r>
              <a:rPr lang="en-US" altLang="zh-CN" sz="1200" i="1" kern="1200" dirty="0">
                <a:solidFill>
                  <a:schemeClr val="tx1"/>
                </a:solidFill>
                <a:effectLst/>
                <a:latin typeface="+mn-lt"/>
                <a:ea typeface="+mn-ea"/>
                <a:cs typeface="+mn-cs"/>
              </a:rPr>
              <a:t>C</a:t>
            </a:r>
            <a:r>
              <a:rPr lang="zh-CN" altLang="en-US" dirty="0"/>
              <a:t>越大，惩罚力度越小，越能体现模型本身的特征。</a:t>
            </a:r>
            <a:endParaRPr lang="en-US" altLang="zh-CN" dirty="0"/>
          </a:p>
          <a:p>
            <a:endParaRPr lang="en-US" altLang="zh-CN" dirty="0">
              <a:solidFill>
                <a:srgbClr val="FF0000"/>
              </a:solidFill>
            </a:endParaRPr>
          </a:p>
          <a:p>
            <a:r>
              <a:rPr lang="zh-CN" altLang="en-US" dirty="0"/>
              <a:t>由上面的运行结果可以看出，随着</a:t>
            </a:r>
            <a:r>
              <a:rPr lang="en-US" altLang="zh-CN" dirty="0"/>
              <a:t>C</a:t>
            </a:r>
            <a:r>
              <a:rPr lang="zh-CN" altLang="en-US" dirty="0"/>
              <a:t>的不断减小，</a:t>
            </a:r>
            <a:r>
              <a:rPr lang="en-US" altLang="zh-CN" dirty="0"/>
              <a:t>L1</a:t>
            </a:r>
            <a:r>
              <a:rPr lang="zh-CN" altLang="en-US" dirty="0"/>
              <a:t>惩罚项带来的参数的稀疏性越来越大，而</a:t>
            </a:r>
            <a:r>
              <a:rPr lang="en-US" altLang="zh-CN" dirty="0"/>
              <a:t>L2</a:t>
            </a:r>
            <a:r>
              <a:rPr lang="zh-CN" altLang="en-US" dirty="0"/>
              <a:t>惩罚项的参数的稀疏性并没有特别大的改变。所以，在之前的</a:t>
            </a:r>
            <a:r>
              <a:rPr lang="en-US" altLang="zh-CN" dirty="0"/>
              <a:t>Lasso Regression</a:t>
            </a:r>
            <a:r>
              <a:rPr lang="zh-CN" altLang="en-US" dirty="0"/>
              <a:t>中也提到过，可以使用</a:t>
            </a:r>
            <a:r>
              <a:rPr lang="en-US" altLang="zh-CN" dirty="0"/>
              <a:t>L1</a:t>
            </a:r>
            <a:r>
              <a:rPr lang="zh-CN" altLang="en-US" dirty="0"/>
              <a:t>正则化来进行特征选择。</a:t>
            </a:r>
            <a:endParaRPr lang="en-US" altLang="zh-CN"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12</a:t>
            </a:fld>
            <a:endParaRPr lang="zh-CN" altLang="en-US"/>
          </a:p>
        </p:txBody>
      </p:sp>
    </p:spTree>
    <p:extLst>
      <p:ext uri="{BB962C8B-B14F-4D97-AF65-F5344CB8AC3E}">
        <p14:creationId xmlns:p14="http://schemas.microsoft.com/office/powerpoint/2010/main" val="3530758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13</a:t>
            </a:fld>
            <a:endParaRPr lang="zh-CN" altLang="en-US"/>
          </a:p>
        </p:txBody>
      </p:sp>
    </p:spTree>
    <p:extLst>
      <p:ext uri="{BB962C8B-B14F-4D97-AF65-F5344CB8AC3E}">
        <p14:creationId xmlns:p14="http://schemas.microsoft.com/office/powerpoint/2010/main" val="914616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a:t>
            </a:r>
            <a:r>
              <a:rPr lang="en-US" altLang="zh-CN" dirty="0"/>
              <a:t>logistic</a:t>
            </a:r>
            <a:r>
              <a:rPr lang="zh-CN" altLang="en-US" dirty="0"/>
              <a:t>回归的优缺点及适用数据类型：</a:t>
            </a:r>
          </a:p>
          <a:p>
            <a:r>
              <a:rPr lang="zh-CN" altLang="en-US" dirty="0"/>
              <a:t>优点：计算代价不高，易于理解和实现。</a:t>
            </a:r>
          </a:p>
          <a:p>
            <a:r>
              <a:rPr lang="zh-CN" altLang="en-US" dirty="0"/>
              <a:t>缺点：容易欠拟合，分类精度可能不高。</a:t>
            </a:r>
          </a:p>
          <a:p>
            <a:r>
              <a:rPr lang="zh-CN" altLang="en-US" dirty="0"/>
              <a:t>适用数据类型：数值型和标称型数据。</a:t>
            </a:r>
            <a:endParaRPr lang="en-US" altLang="zh-CN" dirty="0"/>
          </a:p>
          <a:p>
            <a:r>
              <a:rPr lang="en-US" altLang="zh-CN" dirty="0"/>
              <a:t>https://blog.csdn.net/hx2017/article/details/78389376</a:t>
            </a:r>
          </a:p>
          <a:p>
            <a:r>
              <a:rPr lang="en-US" altLang="zh-CN" dirty="0"/>
              <a:t>https://blog.csdn.net/dp_bupt/article/details/50560789</a:t>
            </a:r>
          </a:p>
          <a:p>
            <a:r>
              <a:rPr lang="en-US" altLang="zh-CN" dirty="0">
                <a:solidFill>
                  <a:srgbClr val="FF0000"/>
                </a:solidFill>
              </a:rPr>
              <a:t>https://www.jianshu.com/p/3a218c6dc426</a:t>
            </a: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14</a:t>
            </a:fld>
            <a:endParaRPr lang="zh-CN" altLang="en-US"/>
          </a:p>
        </p:txBody>
      </p:sp>
    </p:spTree>
    <p:extLst>
      <p:ext uri="{BB962C8B-B14F-4D97-AF65-F5344CB8AC3E}">
        <p14:creationId xmlns:p14="http://schemas.microsoft.com/office/powerpoint/2010/main" val="931335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逻辑斯蒂回归 ：属于广义线性模型</a:t>
            </a:r>
          </a:p>
        </p:txBody>
      </p:sp>
      <p:sp>
        <p:nvSpPr>
          <p:cNvPr id="4" name="灯片编号占位符 3"/>
          <p:cNvSpPr>
            <a:spLocks noGrp="1"/>
          </p:cNvSpPr>
          <p:nvPr>
            <p:ph type="sldNum" sz="quarter" idx="10"/>
          </p:nvPr>
        </p:nvSpPr>
        <p:spPr/>
        <p:txBody>
          <a:bodyPr/>
          <a:lstStyle/>
          <a:p>
            <a:fld id="{8447224A-5E25-4BFC-93B3-3B7FFFC4B771}" type="slidenum">
              <a:rPr lang="zh-CN" altLang="en-US" smtClean="0"/>
              <a:t>15</a:t>
            </a:fld>
            <a:endParaRPr lang="zh-CN" altLang="en-US"/>
          </a:p>
        </p:txBody>
      </p:sp>
    </p:spTree>
    <p:extLst>
      <p:ext uri="{BB962C8B-B14F-4D97-AF65-F5344CB8AC3E}">
        <p14:creationId xmlns:p14="http://schemas.microsoft.com/office/powerpoint/2010/main" val="2970878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FF0000"/>
                </a:solidFill>
              </a:rPr>
              <a:t>https://www.cnblogs.com/wxquare/p/5858008.html</a:t>
            </a:r>
          </a:p>
          <a:p>
            <a:r>
              <a:rPr lang="zh-CN" altLang="en-US" dirty="0"/>
              <a:t>最大熵原理指出，当我们需要对一个随机事件的概率分布进行预测时，我们的预测应当满足全部已知的条件，而对未知的情况不要做任何主观假设。在这种情况下，概率分布最均匀，预测的风险最小。因为这时概率分布的信息熵最大，所以人们称这种模型叫“最大熵模型”。我们常说，不要把所有的鸡蛋放在一个篮子里，其实就是最大熵原理的一个朴素的说法，因为当我们遇到不确定性时，就要保留各种可能性。说白了，就是要保留全部的不确定性，将风险降到最小。</a:t>
            </a:r>
            <a:endParaRPr lang="en-US" altLang="zh-CN" dirty="0"/>
          </a:p>
          <a:p>
            <a:endParaRPr lang="en-US" altLang="zh-CN" dirty="0">
              <a:solidFill>
                <a:srgbClr val="FF0000"/>
              </a:solidFill>
            </a:endParaRPr>
          </a:p>
          <a:p>
            <a:r>
              <a:rPr lang="zh-CN" altLang="en-US" dirty="0"/>
              <a:t>在没有先验知识的情况下，对不同情况选择等概率是最安全的，也就是对应最大熵原理，数学描述为</a:t>
            </a:r>
            <a:r>
              <a:rPr lang="zh-CN" altLang="en-US" dirty="0">
                <a:sym typeface="Wingdings" panose="05000000000000000000" pitchFamily="2" charset="2"/>
              </a:rPr>
              <a:t> （</a:t>
            </a:r>
            <a:r>
              <a:rPr lang="en-US" altLang="zh-CN" dirty="0">
                <a:sym typeface="Wingdings" panose="05000000000000000000" pitchFamily="2" charset="2"/>
              </a:rPr>
              <a:t>PPT</a:t>
            </a:r>
            <a:r>
              <a:rPr lang="zh-CN" altLang="en-US" dirty="0">
                <a:sym typeface="Wingdings" panose="05000000000000000000" pitchFamily="2" charset="2"/>
              </a:rPr>
              <a:t>例子）解释内容</a:t>
            </a: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16</a:t>
            </a:fld>
            <a:endParaRPr lang="zh-CN" altLang="en-US"/>
          </a:p>
        </p:txBody>
      </p:sp>
    </p:spTree>
    <p:extLst>
      <p:ext uri="{BB962C8B-B14F-4D97-AF65-F5344CB8AC3E}">
        <p14:creationId xmlns:p14="http://schemas.microsoft.com/office/powerpoint/2010/main" val="2654697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FF0000"/>
                </a:solidFill>
              </a:rPr>
              <a:t>参考 </a:t>
            </a:r>
            <a:r>
              <a:rPr lang="en-US" altLang="zh-CN" dirty="0">
                <a:solidFill>
                  <a:srgbClr val="FF0000"/>
                </a:solidFill>
              </a:rPr>
              <a:t>https://blog.csdn.net/chunyun0716/article/details/53365968</a:t>
            </a:r>
          </a:p>
          <a:p>
            <a:r>
              <a:rPr lang="zh-CN" altLang="en-US" dirty="0"/>
              <a:t>最大熵模型中的“特征”指的是输入和输出共同的特征。</a:t>
            </a:r>
            <a:br>
              <a:rPr lang="zh-CN" altLang="en-US" dirty="0"/>
            </a:br>
            <a:r>
              <a:rPr lang="zh-CN" altLang="en-US" dirty="0"/>
              <a:t>最大熵模型中的每个特征会有一个权重，你可以把它理解成这个特征所描述的输入和输出有多么倾向于同时出现。</a:t>
            </a:r>
            <a:endParaRPr lang="en-US" altLang="zh-CN" dirty="0"/>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17</a:t>
            </a:fld>
            <a:endParaRPr lang="zh-CN" altLang="en-US"/>
          </a:p>
        </p:txBody>
      </p:sp>
    </p:spTree>
    <p:extLst>
      <p:ext uri="{BB962C8B-B14F-4D97-AF65-F5344CB8AC3E}">
        <p14:creationId xmlns:p14="http://schemas.microsoft.com/office/powerpoint/2010/main" val="3225471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18</a:t>
            </a:fld>
            <a:endParaRPr lang="zh-CN" altLang="en-US"/>
          </a:p>
        </p:txBody>
      </p:sp>
    </p:spTree>
    <p:extLst>
      <p:ext uri="{BB962C8B-B14F-4D97-AF65-F5344CB8AC3E}">
        <p14:creationId xmlns:p14="http://schemas.microsoft.com/office/powerpoint/2010/main" val="2813062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FF0000"/>
                </a:solidFill>
              </a:rPr>
              <a:t>https://www.cnblogs.com/wxquare/p/5858008.html</a:t>
            </a:r>
          </a:p>
          <a:p>
            <a:r>
              <a:rPr lang="en-US" altLang="zh-CN" dirty="0">
                <a:solidFill>
                  <a:srgbClr val="FF0000"/>
                </a:solidFill>
              </a:rPr>
              <a:t>https://blog.csdn.net/chunyun0716/article/details/53574630</a:t>
            </a: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19</a:t>
            </a:fld>
            <a:endParaRPr lang="zh-CN" altLang="en-US"/>
          </a:p>
        </p:txBody>
      </p:sp>
    </p:spTree>
    <p:extLst>
      <p:ext uri="{BB962C8B-B14F-4D97-AF65-F5344CB8AC3E}">
        <p14:creationId xmlns:p14="http://schemas.microsoft.com/office/powerpoint/2010/main" val="5202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FF0000"/>
                </a:solidFill>
              </a:rPr>
              <a:t>https://www.cnblogs.com/wxquare/p/5858008.html</a:t>
            </a:r>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20</a:t>
            </a:fld>
            <a:endParaRPr lang="zh-CN" altLang="en-US"/>
          </a:p>
        </p:txBody>
      </p:sp>
    </p:spTree>
    <p:extLst>
      <p:ext uri="{BB962C8B-B14F-4D97-AF65-F5344CB8AC3E}">
        <p14:creationId xmlns:p14="http://schemas.microsoft.com/office/powerpoint/2010/main" val="3230221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分标题</a:t>
            </a:r>
            <a:endParaRPr lang="en-US" altLang="zh-CN" dirty="0"/>
          </a:p>
          <a:p>
            <a:r>
              <a:rPr lang="en-US" altLang="zh-CN" dirty="0"/>
              <a:t>https://blog.csdn.net/daunxx/article/details/51816588</a:t>
            </a:r>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3</a:t>
            </a:fld>
            <a:endParaRPr lang="zh-CN" altLang="en-US"/>
          </a:p>
        </p:txBody>
      </p:sp>
    </p:spTree>
    <p:extLst>
      <p:ext uri="{BB962C8B-B14F-4D97-AF65-F5344CB8AC3E}">
        <p14:creationId xmlns:p14="http://schemas.microsoft.com/office/powerpoint/2010/main" val="3441062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21</a:t>
            </a:fld>
            <a:endParaRPr lang="zh-CN" altLang="en-US"/>
          </a:p>
        </p:txBody>
      </p:sp>
    </p:spTree>
    <p:extLst>
      <p:ext uri="{BB962C8B-B14F-4D97-AF65-F5344CB8AC3E}">
        <p14:creationId xmlns:p14="http://schemas.microsoft.com/office/powerpoint/2010/main" val="3961244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FF0000"/>
                </a:solidFill>
              </a:rPr>
              <a:t>改进尺度算法</a:t>
            </a:r>
          </a:p>
        </p:txBody>
      </p:sp>
      <p:sp>
        <p:nvSpPr>
          <p:cNvPr id="4" name="灯片编号占位符 3"/>
          <p:cNvSpPr>
            <a:spLocks noGrp="1"/>
          </p:cNvSpPr>
          <p:nvPr>
            <p:ph type="sldNum" sz="quarter" idx="10"/>
          </p:nvPr>
        </p:nvSpPr>
        <p:spPr/>
        <p:txBody>
          <a:bodyPr/>
          <a:lstStyle/>
          <a:p>
            <a:fld id="{8447224A-5E25-4BFC-93B3-3B7FFFC4B771}" type="slidenum">
              <a:rPr lang="zh-CN" altLang="en-US" smtClean="0"/>
              <a:t>22</a:t>
            </a:fld>
            <a:endParaRPr lang="zh-CN" altLang="en-US"/>
          </a:p>
        </p:txBody>
      </p:sp>
    </p:spTree>
    <p:extLst>
      <p:ext uri="{BB962C8B-B14F-4D97-AF65-F5344CB8AC3E}">
        <p14:creationId xmlns:p14="http://schemas.microsoft.com/office/powerpoint/2010/main" val="30758167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FF0000"/>
                </a:solidFill>
              </a:rPr>
              <a:t>https://blog.csdn.net/lg1259156776/article/details/48633087</a:t>
            </a:r>
          </a:p>
          <a:p>
            <a:endParaRPr lang="en-US" altLang="zh-CN" dirty="0">
              <a:solidFill>
                <a:srgbClr val="FF0000"/>
              </a:solidFill>
            </a:endParaRPr>
          </a:p>
          <a:p>
            <a:r>
              <a:rPr lang="zh-CN" altLang="en-US" sz="1200" b="1" kern="1200" dirty="0">
                <a:solidFill>
                  <a:schemeClr val="tx1"/>
                </a:solidFill>
                <a:effectLst/>
                <a:latin typeface="+mn-lt"/>
                <a:ea typeface="+mn-ea"/>
                <a:cs typeface="+mn-cs"/>
              </a:rPr>
              <a:t>依赖当前字符的上下文特征，计算该字符属于每个类别</a:t>
            </a:r>
            <a:r>
              <a:rPr lang="en-US" altLang="zh-CN" b="1" dirty="0"/>
              <a:t>(B/S/E/M)</a:t>
            </a:r>
            <a:r>
              <a:rPr lang="zh-CN" altLang="en-US" sz="1200" b="1" kern="1200" dirty="0">
                <a:solidFill>
                  <a:schemeClr val="tx1"/>
                </a:solidFill>
                <a:effectLst/>
                <a:latin typeface="+mn-lt"/>
                <a:ea typeface="+mn-ea"/>
                <a:cs typeface="+mn-cs"/>
              </a:rPr>
              <a:t>的概率分布，然后选择分布概率最大的那个类别作为当前字符的类别。</a:t>
            </a: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23</a:t>
            </a:fld>
            <a:endParaRPr lang="zh-CN" altLang="en-US"/>
          </a:p>
        </p:txBody>
      </p:sp>
    </p:spTree>
    <p:extLst>
      <p:ext uri="{BB962C8B-B14F-4D97-AF65-F5344CB8AC3E}">
        <p14:creationId xmlns:p14="http://schemas.microsoft.com/office/powerpoint/2010/main" val="16359531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FF0000"/>
                </a:solidFill>
              </a:rPr>
              <a:t>https://www.zhihu.com/question/24094554</a:t>
            </a:r>
          </a:p>
          <a:p>
            <a:r>
              <a:rPr lang="zh-CN" altLang="en-US" dirty="0">
                <a:solidFill>
                  <a:srgbClr val="FF0000"/>
                </a:solidFill>
              </a:rPr>
              <a:t>知乎上对这俩的解答</a:t>
            </a:r>
          </a:p>
        </p:txBody>
      </p:sp>
      <p:sp>
        <p:nvSpPr>
          <p:cNvPr id="4" name="灯片编号占位符 3"/>
          <p:cNvSpPr>
            <a:spLocks noGrp="1"/>
          </p:cNvSpPr>
          <p:nvPr>
            <p:ph type="sldNum" sz="quarter" idx="10"/>
          </p:nvPr>
        </p:nvSpPr>
        <p:spPr/>
        <p:txBody>
          <a:bodyPr/>
          <a:lstStyle/>
          <a:p>
            <a:fld id="{8447224A-5E25-4BFC-93B3-3B7FFFC4B771}" type="slidenum">
              <a:rPr lang="zh-CN" altLang="en-US" smtClean="0"/>
              <a:t>24</a:t>
            </a:fld>
            <a:endParaRPr lang="zh-CN" altLang="en-US"/>
          </a:p>
        </p:txBody>
      </p:sp>
    </p:spTree>
    <p:extLst>
      <p:ext uri="{BB962C8B-B14F-4D97-AF65-F5344CB8AC3E}">
        <p14:creationId xmlns:p14="http://schemas.microsoft.com/office/powerpoint/2010/main" val="3597089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引出</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之前第一章讲座讲过线性分类和线性回归，</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假设随</a:t>
            </a:r>
            <a:r>
              <a:rPr lang="en-US" altLang="zh-CN" sz="1200" kern="1200" dirty="0">
                <a:solidFill>
                  <a:schemeClr val="tx1"/>
                </a:solidFill>
                <a:effectLst/>
                <a:latin typeface="+mn-lt"/>
                <a:ea typeface="+mn-ea"/>
                <a:cs typeface="+mn-cs"/>
              </a:rPr>
              <a:t>Tumor Size</a:t>
            </a:r>
            <a:r>
              <a:rPr lang="zh-CN" altLang="en-US" sz="1200" kern="1200" dirty="0">
                <a:solidFill>
                  <a:schemeClr val="tx1"/>
                </a:solidFill>
                <a:effectLst/>
                <a:latin typeface="+mn-lt"/>
                <a:ea typeface="+mn-ea"/>
                <a:cs typeface="+mn-cs"/>
              </a:rPr>
              <a:t>变化，预测病人的肿瘤是恶性（</a:t>
            </a:r>
            <a:r>
              <a:rPr lang="en-US" altLang="zh-CN" sz="1200" kern="1200" dirty="0">
                <a:solidFill>
                  <a:schemeClr val="tx1"/>
                </a:solidFill>
                <a:effectLst/>
                <a:latin typeface="+mn-lt"/>
                <a:ea typeface="+mn-ea"/>
                <a:cs typeface="+mn-cs"/>
              </a:rPr>
              <a:t>malignant</a:t>
            </a:r>
            <a:r>
              <a:rPr lang="zh-CN" altLang="en-US" sz="1200" kern="1200" dirty="0">
                <a:solidFill>
                  <a:schemeClr val="tx1"/>
                </a:solidFill>
                <a:effectLst/>
                <a:latin typeface="+mn-lt"/>
                <a:ea typeface="+mn-ea"/>
                <a:cs typeface="+mn-cs"/>
              </a:rPr>
              <a:t>）还是良性（</a:t>
            </a:r>
            <a:r>
              <a:rPr lang="en-US" altLang="zh-CN" sz="1200" kern="1200" dirty="0">
                <a:solidFill>
                  <a:schemeClr val="tx1"/>
                </a:solidFill>
                <a:effectLst/>
                <a:latin typeface="+mn-lt"/>
                <a:ea typeface="+mn-ea"/>
                <a:cs typeface="+mn-cs"/>
              </a:rPr>
              <a:t>benign</a:t>
            </a:r>
            <a:r>
              <a:rPr lang="zh-CN" altLang="en-US" sz="1200" kern="1200" dirty="0">
                <a:solidFill>
                  <a:schemeClr val="tx1"/>
                </a:solidFill>
                <a:effectLst/>
                <a:latin typeface="+mn-lt"/>
                <a:ea typeface="+mn-ea"/>
                <a:cs typeface="+mn-cs"/>
              </a:rPr>
              <a:t>）的情况。</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假设进行</a:t>
            </a:r>
            <a:r>
              <a:rPr lang="en-US" altLang="zh-CN" sz="1200" kern="1200" dirty="0">
                <a:solidFill>
                  <a:schemeClr val="tx1"/>
                </a:solidFill>
                <a:effectLst/>
                <a:latin typeface="+mn-lt"/>
                <a:ea typeface="+mn-ea"/>
                <a:cs typeface="+mn-cs"/>
              </a:rPr>
              <a:t>linear regression</a:t>
            </a:r>
            <a:r>
              <a:rPr lang="zh-CN" altLang="en-US" sz="1200" kern="1200" dirty="0">
                <a:solidFill>
                  <a:schemeClr val="tx1"/>
                </a:solidFill>
                <a:effectLst/>
                <a:latin typeface="+mn-lt"/>
                <a:ea typeface="+mn-ea"/>
                <a:cs typeface="+mn-cs"/>
              </a:rPr>
              <a:t>得到的</a:t>
            </a:r>
            <a:r>
              <a:rPr lang="en-US" altLang="zh-CN" sz="1200" kern="1200" dirty="0">
                <a:solidFill>
                  <a:schemeClr val="tx1"/>
                </a:solidFill>
                <a:effectLst/>
                <a:latin typeface="+mn-lt"/>
                <a:ea typeface="+mn-ea"/>
                <a:cs typeface="+mn-cs"/>
              </a:rPr>
              <a:t>hypothesis</a:t>
            </a:r>
            <a:r>
              <a:rPr lang="zh-CN" altLang="en-US" sz="1200" kern="1200" dirty="0">
                <a:solidFill>
                  <a:schemeClr val="tx1"/>
                </a:solidFill>
                <a:effectLst/>
                <a:latin typeface="+mn-lt"/>
                <a:ea typeface="+mn-ea"/>
                <a:cs typeface="+mn-cs"/>
              </a:rPr>
              <a:t>线性方程如上图中粉线所示，则可以确定一个</a:t>
            </a:r>
            <a:r>
              <a:rPr lang="en-US" altLang="zh-CN" sz="1200" kern="1200" dirty="0">
                <a:solidFill>
                  <a:schemeClr val="tx1"/>
                </a:solidFill>
                <a:effectLst/>
                <a:latin typeface="+mn-lt"/>
                <a:ea typeface="+mn-ea"/>
                <a:cs typeface="+mn-cs"/>
              </a:rPr>
              <a:t>threshold:0.5</a:t>
            </a:r>
            <a:r>
              <a:rPr lang="zh-CN" altLang="en-US" sz="1200" kern="1200" dirty="0">
                <a:solidFill>
                  <a:schemeClr val="tx1"/>
                </a:solidFill>
                <a:effectLst/>
                <a:latin typeface="+mn-lt"/>
                <a:ea typeface="+mn-ea"/>
                <a:cs typeface="+mn-cs"/>
              </a:rPr>
              <a:t>进行预测；即</a:t>
            </a:r>
            <a:r>
              <a:rPr lang="en-US" altLang="zh-CN" sz="1200" kern="1200" dirty="0">
                <a:solidFill>
                  <a:schemeClr val="tx1"/>
                </a:solidFill>
                <a:effectLst/>
                <a:latin typeface="+mn-lt"/>
                <a:ea typeface="+mn-ea"/>
                <a:cs typeface="+mn-cs"/>
              </a:rPr>
              <a:t>malignant=0.5</a:t>
            </a:r>
            <a:r>
              <a:rPr lang="zh-CN" altLang="en-US" sz="1200" kern="1200" dirty="0">
                <a:solidFill>
                  <a:schemeClr val="tx1"/>
                </a:solidFill>
                <a:effectLst/>
                <a:latin typeface="+mn-lt"/>
                <a:ea typeface="+mn-ea"/>
                <a:cs typeface="+mn-cs"/>
              </a:rPr>
              <a:t>的点投影下来，其右边的点预测</a:t>
            </a:r>
            <a:r>
              <a:rPr lang="en-US" altLang="zh-CN" sz="1200" kern="1200" dirty="0">
                <a:solidFill>
                  <a:schemeClr val="tx1"/>
                </a:solidFill>
                <a:effectLst/>
                <a:latin typeface="+mn-lt"/>
                <a:ea typeface="+mn-ea"/>
                <a:cs typeface="+mn-cs"/>
              </a:rPr>
              <a:t>y=1;</a:t>
            </a:r>
            <a:r>
              <a:rPr lang="zh-CN" altLang="en-US" sz="1200" kern="1200" dirty="0">
                <a:solidFill>
                  <a:schemeClr val="tx1"/>
                </a:solidFill>
                <a:effectLst/>
                <a:latin typeface="+mn-lt"/>
                <a:ea typeface="+mn-ea"/>
                <a:cs typeface="+mn-cs"/>
              </a:rPr>
              <a:t>左边预测</a:t>
            </a:r>
            <a:r>
              <a:rPr lang="en-US" altLang="zh-CN" sz="1200" kern="1200" dirty="0">
                <a:solidFill>
                  <a:schemeClr val="tx1"/>
                </a:solidFill>
                <a:effectLst/>
                <a:latin typeface="+mn-lt"/>
                <a:ea typeface="+mn-ea"/>
                <a:cs typeface="+mn-cs"/>
              </a:rPr>
              <a:t>y=0</a:t>
            </a:r>
            <a:r>
              <a:rPr lang="zh-CN" altLang="en-US" sz="1200" kern="1200" dirty="0">
                <a:solidFill>
                  <a:schemeClr val="tx1"/>
                </a:solidFill>
                <a:effectLst/>
                <a:latin typeface="+mn-lt"/>
                <a:ea typeface="+mn-ea"/>
                <a:cs typeface="+mn-cs"/>
              </a:rPr>
              <a:t>；则能够很好地进行分类。</a:t>
            </a: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这种情况下，假设</a:t>
            </a:r>
            <a:r>
              <a:rPr lang="en-US" altLang="zh-CN" b="0" dirty="0"/>
              <a:t>linear regression</a:t>
            </a:r>
            <a:r>
              <a:rPr lang="zh-CN" altLang="en-US" b="0" dirty="0"/>
              <a:t>预测为蓝线，那么由</a:t>
            </a:r>
            <a:r>
              <a:rPr lang="en-US" altLang="zh-CN" b="0" dirty="0"/>
              <a:t>0.5</a:t>
            </a:r>
            <a:r>
              <a:rPr lang="zh-CN" altLang="en-US" b="0" dirty="0"/>
              <a:t>的</a:t>
            </a:r>
            <a:r>
              <a:rPr lang="en-US" altLang="zh-CN" b="0" dirty="0"/>
              <a:t>boundary</a:t>
            </a:r>
            <a:r>
              <a:rPr lang="zh-CN" altLang="en-US" b="0" dirty="0"/>
              <a:t>得到的线性方程中，不能很好地进行分类。因为不满足</a:t>
            </a:r>
            <a:r>
              <a:rPr lang="en-US" altLang="zh-CN" b="1" dirty="0"/>
              <a:t>y=1, h(x)&gt;0.5</a:t>
            </a:r>
            <a:endParaRPr lang="en-US" altLang="zh-CN" b="0" dirty="0"/>
          </a:p>
          <a:p>
            <a:endParaRPr lang="en-US" altLang="zh-CN" dirty="0"/>
          </a:p>
          <a:p>
            <a:r>
              <a:rPr lang="zh-CN" altLang="en-US" dirty="0"/>
              <a:t>虽然逻辑回归能够用于分类，不过其本质还是线性回归。它仅在线性回归的基础上，在特征到结果的映射中加入了一层</a:t>
            </a:r>
            <a:r>
              <a:rPr lang="en-US" altLang="zh-CN" dirty="0"/>
              <a:t>sigmoid</a:t>
            </a:r>
            <a:r>
              <a:rPr lang="zh-CN" altLang="en-US" dirty="0"/>
              <a:t>函数（非线性）映射，即先把特征线性求和，然后使用</a:t>
            </a:r>
            <a:r>
              <a:rPr lang="en-US" altLang="zh-CN" dirty="0"/>
              <a:t>sigmoid</a:t>
            </a:r>
            <a:r>
              <a:rPr lang="zh-CN" altLang="en-US" dirty="0"/>
              <a:t>函数来预测。</a:t>
            </a:r>
            <a:endParaRPr lang="en-US" altLang="zh-CN" dirty="0"/>
          </a:p>
          <a:p>
            <a:endParaRPr lang="en-US" altLang="zh-CN" dirty="0">
              <a:solidFill>
                <a:srgbClr val="FF0000"/>
              </a:solidFill>
            </a:endParaRPr>
          </a:p>
          <a:p>
            <a:endParaRPr lang="en-US" altLang="zh-CN" dirty="0">
              <a:solidFill>
                <a:srgbClr val="FF0000"/>
              </a:solidFill>
            </a:endParaRPr>
          </a:p>
          <a:p>
            <a:endParaRPr lang="en-US" altLang="zh-CN" dirty="0">
              <a:solidFill>
                <a:srgbClr val="FF0000"/>
              </a:solidFill>
            </a:endParaRPr>
          </a:p>
          <a:p>
            <a:endParaRPr lang="en-US" altLang="zh-CN" dirty="0">
              <a:solidFill>
                <a:srgbClr val="FF0000"/>
              </a:solidFill>
            </a:endParaRPr>
          </a:p>
          <a:p>
            <a:r>
              <a:rPr lang="en-US" altLang="zh-CN" dirty="0">
                <a:solidFill>
                  <a:srgbClr val="FF0000"/>
                </a:solidFill>
              </a:rPr>
              <a:t>https://blog.csdn.net/abcjennifer/article/details/7716281</a:t>
            </a:r>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4</a:t>
            </a:fld>
            <a:endParaRPr lang="zh-CN" altLang="en-US"/>
          </a:p>
        </p:txBody>
      </p:sp>
    </p:spTree>
    <p:extLst>
      <p:ext uri="{BB962C8B-B14F-4D97-AF65-F5344CB8AC3E}">
        <p14:creationId xmlns:p14="http://schemas.microsoft.com/office/powerpoint/2010/main" val="3283374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https://blog.csdn.net/daunxx/article/details/51816588</a:t>
            </a:r>
            <a:endParaRPr lang="zh-CN" altLang="en-US" dirty="0">
              <a:solidFill>
                <a:srgbClr val="FF0000"/>
              </a:solidFill>
            </a:endParaRPr>
          </a:p>
          <a:p>
            <a:endParaRPr lang="en-US" altLang="zh-CN" dirty="0"/>
          </a:p>
          <a:p>
            <a:r>
              <a:rPr lang="zh-CN" altLang="en-US" dirty="0"/>
              <a:t>逻辑斯蒂回归 ：属于广义线性模型</a:t>
            </a:r>
            <a:endParaRPr lang="en-US" altLang="zh-CN" dirty="0"/>
          </a:p>
          <a:p>
            <a:r>
              <a:rPr lang="zh-CN" altLang="en-US" dirty="0"/>
              <a:t>在某些文献中，</a:t>
            </a:r>
            <a:r>
              <a:rPr lang="en-US" altLang="zh-CN" dirty="0"/>
              <a:t>logistic </a:t>
            </a:r>
            <a:r>
              <a:rPr lang="zh-CN" altLang="en-US" dirty="0"/>
              <a:t>回归又被称作 </a:t>
            </a:r>
            <a:r>
              <a:rPr lang="en-US" altLang="zh-CN" dirty="0"/>
              <a:t>logit </a:t>
            </a:r>
            <a:r>
              <a:rPr lang="zh-CN" altLang="en-US" dirty="0"/>
              <a:t>回归，该模型利用函数 </a:t>
            </a:r>
            <a:r>
              <a:rPr lang="en-US" altLang="zh-CN" dirty="0">
                <a:hlinkClick r:id="rId3"/>
              </a:rPr>
              <a:t>logistic function</a:t>
            </a:r>
            <a:r>
              <a:rPr lang="en-US" altLang="zh-CN" dirty="0"/>
              <a:t> </a:t>
            </a:r>
            <a:r>
              <a:rPr lang="zh-CN" altLang="en-US" dirty="0"/>
              <a:t>将单次试验（</a:t>
            </a:r>
            <a:r>
              <a:rPr lang="en-US" altLang="zh-CN" dirty="0"/>
              <a:t>single trial</a:t>
            </a:r>
            <a:r>
              <a:rPr lang="zh-CN" altLang="en-US" dirty="0"/>
              <a:t>）的可能结果输出为概率。</a:t>
            </a:r>
            <a:endParaRPr lang="en-US" altLang="zh-CN" dirty="0"/>
          </a:p>
          <a:p>
            <a:r>
              <a:rPr lang="zh-CN" altLang="en-US" dirty="0"/>
              <a:t>这一家族中的模型形式基本上都差不多，不同的就是</a:t>
            </a:r>
            <a:r>
              <a:rPr lang="zh-CN" altLang="en-US" dirty="0">
                <a:hlinkClick r:id="rId4"/>
              </a:rPr>
              <a:t>因变量</a:t>
            </a:r>
            <a:r>
              <a:rPr lang="zh-CN" altLang="en-US" dirty="0"/>
              <a:t>不同，如果是连续的，就是多重线性回归，如果是</a:t>
            </a:r>
            <a:r>
              <a:rPr lang="zh-CN" altLang="en-US" dirty="0">
                <a:hlinkClick r:id="rId5"/>
              </a:rPr>
              <a:t>二项分布</a:t>
            </a:r>
            <a:r>
              <a:rPr lang="zh-CN" altLang="en-US" dirty="0"/>
              <a:t>，就是</a:t>
            </a:r>
            <a:r>
              <a:rPr lang="en-US" altLang="zh-CN" dirty="0"/>
              <a:t>logistic</a:t>
            </a:r>
            <a:r>
              <a:rPr lang="zh-CN" altLang="en-US" dirty="0"/>
              <a:t>回归，如果是</a:t>
            </a:r>
            <a:r>
              <a:rPr lang="en-US" altLang="zh-CN" dirty="0" err="1"/>
              <a:t>poisson</a:t>
            </a:r>
            <a:r>
              <a:rPr lang="zh-CN" altLang="en-US" dirty="0"/>
              <a:t>分布，就是</a:t>
            </a:r>
            <a:r>
              <a:rPr lang="en-US" altLang="zh-CN" dirty="0" err="1"/>
              <a:t>poisson</a:t>
            </a:r>
            <a:r>
              <a:rPr lang="zh-CN" altLang="en-US" dirty="0"/>
              <a:t>回归，如果是</a:t>
            </a:r>
            <a:r>
              <a:rPr lang="zh-CN" altLang="en-US" dirty="0">
                <a:hlinkClick r:id="rId6"/>
              </a:rPr>
              <a:t>负二项分布</a:t>
            </a:r>
            <a:r>
              <a:rPr lang="zh-CN" altLang="en-US" dirty="0"/>
              <a:t>，就是负二项回归，等等。只要注意区分它们的因变量就可以了。</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logistic </a:t>
            </a:r>
            <a:r>
              <a:rPr lang="zh-CN" altLang="en-US" dirty="0"/>
              <a:t>回归，虽然名字里有 “回归” 二字，但实际上是解决分类问题的一类线性模型。其主要思想是</a:t>
            </a:r>
            <a:r>
              <a:rPr lang="en-US" altLang="zh-CN" dirty="0"/>
              <a:t>: </a:t>
            </a:r>
            <a:r>
              <a:rPr lang="zh-CN" altLang="en-US" dirty="0"/>
              <a:t>根据现有数据对分类边界线建立回归公式，以此基础上进行分类。</a:t>
            </a:r>
            <a:endParaRPr lang="en-US" altLang="zh-CN" dirty="0"/>
          </a:p>
          <a:p>
            <a:r>
              <a:rPr lang="zh-CN" altLang="en-US" dirty="0"/>
              <a:t>回归的概念是：假设现在有一些数据点，我们用一条直线对这些点进行拟合（这条直线称为最佳拟合直线），这个拟合的过程就叫做回归。进而可以得到对这些点的拟合直线方程，那么我们根据这个回归方程，怎么进行分类呢？</a:t>
            </a:r>
            <a:endParaRPr lang="en-US" altLang="zh-CN" dirty="0"/>
          </a:p>
          <a:p>
            <a:endParaRPr lang="en-US" altLang="zh-CN" dirty="0"/>
          </a:p>
          <a:p>
            <a:endParaRPr lang="en-US" altLang="zh-CN" dirty="0"/>
          </a:p>
          <a:p>
            <a:r>
              <a:rPr lang="zh-CN" altLang="en-US" dirty="0"/>
              <a:t>输入变量与输出变量均为连续变量的预测问题是回归问题；</a:t>
            </a:r>
            <a:br>
              <a:rPr lang="zh-CN" altLang="en-US" dirty="0"/>
            </a:br>
            <a:r>
              <a:rPr lang="zh-CN" altLang="en-US" dirty="0"/>
              <a:t>输出变量为有限个离散变量的预测问题成为分类问题；</a:t>
            </a:r>
            <a:br>
              <a:rPr lang="zh-CN" altLang="en-US" dirty="0"/>
            </a:br>
            <a:r>
              <a:rPr lang="zh-CN" altLang="en-US" dirty="0"/>
              <a:t>输入变量与输出变量均为变量序列的预测问题成为标注问题。</a:t>
            </a:r>
          </a:p>
        </p:txBody>
      </p:sp>
      <p:sp>
        <p:nvSpPr>
          <p:cNvPr id="4" name="灯片编号占位符 3"/>
          <p:cNvSpPr>
            <a:spLocks noGrp="1"/>
          </p:cNvSpPr>
          <p:nvPr>
            <p:ph type="sldNum" sz="quarter" idx="10"/>
          </p:nvPr>
        </p:nvSpPr>
        <p:spPr/>
        <p:txBody>
          <a:bodyPr/>
          <a:lstStyle/>
          <a:p>
            <a:fld id="{8447224A-5E25-4BFC-93B3-3B7FFFC4B771}" type="slidenum">
              <a:rPr lang="zh-CN" altLang="en-US" smtClean="0"/>
              <a:t>5</a:t>
            </a:fld>
            <a:endParaRPr lang="zh-CN" altLang="en-US"/>
          </a:p>
        </p:txBody>
      </p:sp>
    </p:spTree>
    <p:extLst>
      <p:ext uri="{BB962C8B-B14F-4D97-AF65-F5344CB8AC3E}">
        <p14:creationId xmlns:p14="http://schemas.microsoft.com/office/powerpoint/2010/main" val="678124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模型定义：（李航书本）</a:t>
            </a:r>
            <a:endParaRPr lang="en-US" altLang="zh-CN" dirty="0"/>
          </a:p>
          <a:p>
            <a:endParaRPr lang="en-US" altLang="zh-CN" dirty="0"/>
          </a:p>
          <a:p>
            <a:r>
              <a:rPr lang="zh-CN" altLang="en-US" dirty="0"/>
              <a:t>模型由来</a:t>
            </a:r>
            <a:r>
              <a:rPr lang="en-US" altLang="zh-CN" dirty="0">
                <a:sym typeface="Wingdings" panose="05000000000000000000" pitchFamily="2" charset="2"/>
              </a:rPr>
              <a:t>:</a:t>
            </a:r>
            <a:r>
              <a:rPr lang="zh-CN" altLang="en-US" dirty="0">
                <a:sym typeface="Wingdings" panose="05000000000000000000" pitchFamily="2" charset="2"/>
              </a:rPr>
              <a:t> </a:t>
            </a:r>
            <a:r>
              <a:rPr lang="en-US" altLang="zh-CN" dirty="0">
                <a:sym typeface="Wingdings" panose="05000000000000000000" pitchFamily="2" charset="2"/>
              </a:rPr>
              <a:t>(</a:t>
            </a:r>
            <a:r>
              <a:rPr lang="zh-CN" altLang="en-US" dirty="0">
                <a:sym typeface="Wingdings" panose="05000000000000000000" pitchFamily="2" charset="2"/>
              </a:rPr>
              <a:t>西瓜书</a:t>
            </a:r>
            <a:r>
              <a:rPr lang="en-US" altLang="zh-CN" dirty="0">
                <a:sym typeface="Wingdings" panose="05000000000000000000" pitchFamily="2" charset="2"/>
              </a:rPr>
              <a:t>)</a:t>
            </a:r>
            <a:endParaRPr lang="en-US" altLang="zh-CN" dirty="0"/>
          </a:p>
          <a:p>
            <a:r>
              <a:rPr lang="zh-CN" altLang="en-US" dirty="0"/>
              <a:t>线性回归用于二分类时，首先想到下面这种形式</a:t>
            </a:r>
            <a:r>
              <a:rPr lang="en-US" altLang="zh-CN" dirty="0"/>
              <a:t>p=w0+w1x+..wnxn; p</a:t>
            </a:r>
            <a:r>
              <a:rPr lang="zh-CN" altLang="en-US" dirty="0"/>
              <a:t>是属于类别的概率：</a:t>
            </a:r>
            <a:endParaRPr lang="en-US" altLang="zh-CN" dirty="0"/>
          </a:p>
          <a:p>
            <a:r>
              <a:rPr lang="zh-CN" altLang="en-US" dirty="0"/>
              <a:t>但是这时存在的问题是：</a:t>
            </a:r>
          </a:p>
          <a:p>
            <a:r>
              <a:rPr lang="en-US" altLang="zh-CN" dirty="0"/>
              <a:t>1</a:t>
            </a:r>
            <a:r>
              <a:rPr lang="zh-CN" altLang="en-US" dirty="0"/>
              <a:t>）等式两边的取值范围不同，右边是负无穷到正无穷，左边是</a:t>
            </a:r>
            <a:r>
              <a:rPr lang="en-US" altLang="zh-CN" dirty="0"/>
              <a:t>[0,1]</a:t>
            </a:r>
            <a:r>
              <a:rPr lang="zh-CN" altLang="en-US" dirty="0"/>
              <a:t>，这个分类模型的存在问题</a:t>
            </a:r>
          </a:p>
          <a:p>
            <a:r>
              <a:rPr lang="en-US" altLang="zh-CN" dirty="0"/>
              <a:t>2</a:t>
            </a:r>
            <a:r>
              <a:rPr lang="zh-CN" altLang="en-US" dirty="0"/>
              <a:t>）实际中的很多问题，都是当</a:t>
            </a:r>
            <a:r>
              <a:rPr lang="en-US" altLang="zh-CN" dirty="0"/>
              <a:t>x</a:t>
            </a:r>
            <a:r>
              <a:rPr lang="zh-CN" altLang="en-US" dirty="0"/>
              <a:t>很小或很大时，对于因变量</a:t>
            </a:r>
            <a:r>
              <a:rPr lang="en-US" altLang="zh-CN" dirty="0"/>
              <a:t>P</a:t>
            </a:r>
            <a:r>
              <a:rPr lang="zh-CN" altLang="en-US" dirty="0"/>
              <a:t>的影响很小，当</a:t>
            </a:r>
            <a:r>
              <a:rPr lang="en-US" altLang="zh-CN" dirty="0"/>
              <a:t>x</a:t>
            </a:r>
            <a:r>
              <a:rPr lang="zh-CN" altLang="en-US" dirty="0"/>
              <a:t>达到中间某个阈值时，影响很大。即实际中很多问题，概率</a:t>
            </a:r>
            <a:r>
              <a:rPr lang="en-US" altLang="zh-CN" dirty="0"/>
              <a:t>P</a:t>
            </a:r>
            <a:r>
              <a:rPr lang="zh-CN" altLang="en-US" dirty="0"/>
              <a:t>与自变量并不是直线关系。</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所以，上面这分类模型需要修整，使其适合二分类任务</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第一种</a:t>
            </a:r>
            <a:endParaRPr lang="en-US" altLang="zh-CN" dirty="0"/>
          </a:p>
          <a:p>
            <a:r>
              <a:rPr lang="zh-CN" altLang="en-US" dirty="0"/>
              <a:t>单位阶跃函数不连续，</a:t>
            </a:r>
            <a:endParaRPr lang="en-US" altLang="zh-CN" dirty="0"/>
          </a:p>
          <a:p>
            <a:endParaRPr lang="en-US" altLang="zh-CN" dirty="0"/>
          </a:p>
          <a:p>
            <a:r>
              <a:rPr lang="zh-CN" altLang="en-US" dirty="0"/>
              <a:t>对数几率函数</a:t>
            </a:r>
            <a:r>
              <a:rPr lang="en-US" altLang="zh-CN" dirty="0"/>
              <a:t>,</a:t>
            </a:r>
            <a:r>
              <a:rPr lang="zh-CN" altLang="en-US" dirty="0"/>
              <a:t>这里</a:t>
            </a:r>
            <a:r>
              <a:rPr lang="en-US" altLang="zh-CN" dirty="0"/>
              <a:t>y</a:t>
            </a:r>
            <a:r>
              <a:rPr lang="zh-CN" altLang="en-US" dirty="0"/>
              <a:t>看作</a:t>
            </a:r>
            <a:r>
              <a:rPr lang="en-US" altLang="zh-CN" dirty="0"/>
              <a:t>x</a:t>
            </a:r>
            <a:r>
              <a:rPr lang="zh-CN" altLang="en-US" dirty="0"/>
              <a:t>为正例的可能性，</a:t>
            </a:r>
            <a:r>
              <a:rPr lang="en-US" altLang="zh-CN" dirty="0"/>
              <a:t>1-y</a:t>
            </a:r>
            <a:r>
              <a:rPr lang="zh-CN" altLang="en-US" dirty="0"/>
              <a:t>就是负例可能性，</a:t>
            </a:r>
            <a:r>
              <a:rPr lang="en-US" altLang="zh-CN" dirty="0"/>
              <a:t>y/(1-y)</a:t>
            </a:r>
          </a:p>
          <a:p>
            <a:endParaRPr lang="en-US" altLang="zh-CN" dirty="0"/>
          </a:p>
          <a:p>
            <a:r>
              <a:rPr lang="zh-CN" altLang="en-US" dirty="0"/>
              <a:t>为了实现 </a:t>
            </a:r>
            <a:r>
              <a:rPr lang="en-US" altLang="zh-CN" dirty="0"/>
              <a:t>Logistic </a:t>
            </a:r>
            <a:r>
              <a:rPr lang="zh-CN" altLang="en-US" dirty="0"/>
              <a:t>回归分类器，我们可以在每个特征上都乘以一个回归系数（如下公式所示），然后把所有结果值相加，将这个总和代入 </a:t>
            </a:r>
            <a:r>
              <a:rPr lang="en-US" altLang="zh-CN" dirty="0"/>
              <a:t>Sigmoid </a:t>
            </a:r>
            <a:r>
              <a:rPr lang="zh-CN" altLang="en-US" dirty="0"/>
              <a:t>函数中，进而得到一个范围在 </a:t>
            </a:r>
            <a:r>
              <a:rPr lang="en-US" altLang="zh-CN" dirty="0"/>
              <a:t>0~1 </a:t>
            </a:r>
            <a:r>
              <a:rPr lang="zh-CN" altLang="en-US" dirty="0"/>
              <a:t>之间的数值。任何大于 </a:t>
            </a:r>
            <a:r>
              <a:rPr lang="en-US" altLang="zh-CN" dirty="0"/>
              <a:t>0.5 </a:t>
            </a:r>
            <a:r>
              <a:rPr lang="zh-CN" altLang="en-US" dirty="0"/>
              <a:t>的数据被分入 </a:t>
            </a:r>
            <a:r>
              <a:rPr lang="en-US" altLang="zh-CN" dirty="0"/>
              <a:t>1 </a:t>
            </a:r>
            <a:r>
              <a:rPr lang="zh-CN" altLang="en-US" dirty="0"/>
              <a:t>类，小于 </a:t>
            </a:r>
            <a:r>
              <a:rPr lang="en-US" altLang="zh-CN" dirty="0"/>
              <a:t>0.5 </a:t>
            </a:r>
            <a:r>
              <a:rPr lang="zh-CN" altLang="en-US" dirty="0"/>
              <a:t>即被归入 </a:t>
            </a:r>
            <a:r>
              <a:rPr lang="en-US" altLang="zh-CN" dirty="0"/>
              <a:t>0 </a:t>
            </a:r>
            <a:r>
              <a:rPr lang="zh-CN" altLang="en-US" dirty="0"/>
              <a:t>类。所以， </a:t>
            </a:r>
            <a:r>
              <a:rPr lang="en-US" altLang="zh-CN" dirty="0"/>
              <a:t>Logistic </a:t>
            </a:r>
            <a:r>
              <a:rPr lang="zh-CN" altLang="en-US" dirty="0"/>
              <a:t>回归也可以被看成是一种概率估计。</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6</a:t>
            </a:fld>
            <a:endParaRPr lang="zh-CN" altLang="en-US"/>
          </a:p>
        </p:txBody>
      </p:sp>
    </p:spTree>
    <p:extLst>
      <p:ext uri="{BB962C8B-B14F-4D97-AF65-F5344CB8AC3E}">
        <p14:creationId xmlns:p14="http://schemas.microsoft.com/office/powerpoint/2010/main" val="3404628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伯努利分布作为指数分布族的例子</a:t>
            </a:r>
            <a:r>
              <a:rPr lang="zh-CN" altLang="en-US" dirty="0"/>
              <a:t>（比如在某段时间内，广告被点击的分布；某段时间内，顾客是否进店等等）：</a:t>
            </a:r>
            <a:br>
              <a:rPr lang="zh-CN" altLang="en-US" dirty="0"/>
            </a:br>
            <a:r>
              <a:rPr lang="zh-CN" altLang="en-US" dirty="0"/>
              <a:t>因为逻辑回归假设</a:t>
            </a:r>
            <a:r>
              <a:rPr lang="en-US" altLang="zh-CN" dirty="0"/>
              <a:t>x</a:t>
            </a:r>
            <a:r>
              <a:rPr lang="zh-CN" altLang="en-US" dirty="0"/>
              <a:t>条件下</a:t>
            </a:r>
            <a:r>
              <a:rPr lang="en-US" altLang="zh-CN" dirty="0"/>
              <a:t>y</a:t>
            </a:r>
            <a:r>
              <a:rPr lang="zh-CN" altLang="en-US" dirty="0"/>
              <a:t>服从伯努利分布</a:t>
            </a:r>
          </a:p>
          <a:p>
            <a:r>
              <a:rPr lang="zh-CN" altLang="en-US" dirty="0"/>
              <a:t>设 均值（</a:t>
            </a:r>
            <a:r>
              <a:rPr lang="en-US" altLang="zh-CN" dirty="0"/>
              <a:t>mean)</a:t>
            </a:r>
            <a:r>
              <a:rPr lang="zh-CN" altLang="en-US" dirty="0"/>
              <a:t>为 </a:t>
            </a:r>
            <a:r>
              <a:rPr lang="en-US" altLang="zh-CN" dirty="0"/>
              <a:t>φ,</a:t>
            </a:r>
            <a:r>
              <a:rPr lang="zh-CN" altLang="en-US" dirty="0"/>
              <a:t>分布 在</a:t>
            </a:r>
            <a:r>
              <a:rPr lang="en-US" altLang="zh-CN" dirty="0"/>
              <a:t>Y</a:t>
            </a:r>
            <a:r>
              <a:rPr lang="zh-CN" altLang="en-US" dirty="0"/>
              <a:t>上的取值为</a:t>
            </a:r>
            <a:r>
              <a:rPr lang="en-US" altLang="zh-CN" dirty="0"/>
              <a:t>{0,1}</a:t>
            </a:r>
            <a:r>
              <a:rPr lang="zh-CN" altLang="en-US" dirty="0"/>
              <a:t>，因此</a:t>
            </a:r>
          </a:p>
          <a:p>
            <a:r>
              <a:rPr lang="en-US" altLang="zh-CN" dirty="0"/>
              <a:t>p(y= 1;φ) =φ;</a:t>
            </a:r>
          </a:p>
          <a:p>
            <a:r>
              <a:rPr lang="en-US" altLang="zh-CN" dirty="0"/>
              <a:t>p(y= 0;φ) = 1−φ</a:t>
            </a:r>
          </a:p>
          <a:p>
            <a:r>
              <a:rPr lang="el-GR" altLang="zh-CN" dirty="0"/>
              <a:t>η </a:t>
            </a:r>
            <a:r>
              <a:rPr lang="zh-CN" altLang="en-US" dirty="0"/>
              <a:t>是 自然参数（</a:t>
            </a:r>
            <a:r>
              <a:rPr lang="en-US" altLang="zh-CN" dirty="0"/>
              <a:t>natural parameter</a:t>
            </a:r>
            <a:r>
              <a:rPr lang="zh-CN" altLang="en-US" dirty="0"/>
              <a:t>，</a:t>
            </a:r>
            <a:r>
              <a:rPr lang="en-US" altLang="zh-CN" dirty="0"/>
              <a:t>also called </a:t>
            </a:r>
            <a:r>
              <a:rPr lang="en-US" altLang="zh-CN" dirty="0" err="1"/>
              <a:t>thecanonical</a:t>
            </a:r>
            <a:r>
              <a:rPr lang="en-US" altLang="zh-CN" dirty="0"/>
              <a:t> parameter</a:t>
            </a:r>
            <a:r>
              <a:rPr lang="zh-CN" altLang="en-US" dirty="0"/>
              <a:t>）。</a:t>
            </a:r>
          </a:p>
          <a:p>
            <a:r>
              <a:rPr lang="en-US" altLang="zh-CN" dirty="0"/>
              <a:t>T(y)  </a:t>
            </a:r>
            <a:r>
              <a:rPr lang="zh-CN" altLang="en-US" dirty="0"/>
              <a:t>是充分统计量 （</a:t>
            </a:r>
            <a:r>
              <a:rPr lang="en-US" altLang="zh-CN" dirty="0"/>
              <a:t>sufficient statistic</a:t>
            </a:r>
            <a:r>
              <a:rPr lang="zh-CN" altLang="en-US" dirty="0"/>
              <a:t>） ，一般情况下就是</a:t>
            </a:r>
            <a:r>
              <a:rPr lang="en-US" altLang="zh-CN" dirty="0"/>
              <a:t>y</a:t>
            </a:r>
            <a:r>
              <a:rPr lang="zh-CN" altLang="en-US" dirty="0"/>
              <a:t>。</a:t>
            </a:r>
          </a:p>
          <a:p>
            <a:r>
              <a:rPr lang="en-US" altLang="zh-CN" dirty="0"/>
              <a:t>a(</a:t>
            </a:r>
            <a:r>
              <a:rPr lang="el-GR" altLang="zh-CN" dirty="0"/>
              <a:t>η) </a:t>
            </a:r>
            <a:r>
              <a:rPr lang="zh-CN" altLang="en-US" dirty="0"/>
              <a:t>是 对数部分函数（</a:t>
            </a:r>
            <a:r>
              <a:rPr lang="en-US" altLang="zh-CN" dirty="0"/>
              <a:t>log partition function</a:t>
            </a:r>
            <a:r>
              <a:rPr lang="zh-CN" altLang="en-US" dirty="0"/>
              <a:t>），这部分确保</a:t>
            </a:r>
            <a:r>
              <a:rPr lang="en-US" altLang="zh-CN" dirty="0"/>
              <a:t>Y</a:t>
            </a:r>
            <a:r>
              <a:rPr lang="zh-CN" altLang="en-US" dirty="0"/>
              <a:t>的分布</a:t>
            </a:r>
            <a:r>
              <a:rPr lang="en-US" altLang="zh-CN" dirty="0"/>
              <a:t>p(y:</a:t>
            </a:r>
            <a:r>
              <a:rPr lang="el-GR" altLang="zh-CN" dirty="0"/>
              <a:t>η) </a:t>
            </a:r>
            <a:r>
              <a:rPr lang="zh-CN" altLang="en-US" dirty="0"/>
              <a:t>计算的结果加起来（连续函数是积分）等于</a:t>
            </a:r>
            <a:r>
              <a:rPr lang="en-US" altLang="zh-CN" dirty="0"/>
              <a:t>1.</a:t>
            </a:r>
          </a:p>
          <a:p>
            <a:endParaRPr lang="en-US" altLang="zh-CN" dirty="0"/>
          </a:p>
          <a:p>
            <a:r>
              <a:rPr lang="zh-CN" altLang="en-US" dirty="0"/>
              <a:t>把伯努利分布的右边改写成指数分布族形式。</a:t>
            </a:r>
            <a:endParaRPr lang="en-US" altLang="zh-CN" dirty="0"/>
          </a:p>
          <a:p>
            <a:r>
              <a:rPr lang="zh-CN" altLang="en-US" dirty="0"/>
              <a:t>逻辑斯蒂回归学习的输出即</a:t>
            </a:r>
            <a:r>
              <a:rPr lang="en-US" altLang="zh-CN" dirty="0" err="1"/>
              <a:t>preY</a:t>
            </a:r>
            <a:r>
              <a:rPr lang="en-US" altLang="zh-CN" dirty="0"/>
              <a:t>=E(T(y)|x)</a:t>
            </a:r>
            <a:r>
              <a:rPr lang="zh-CN" altLang="en-US" dirty="0"/>
              <a:t>，这里</a:t>
            </a:r>
            <a:r>
              <a:rPr lang="en-US" altLang="zh-CN" dirty="0"/>
              <a:t>E(T(y)|x)</a:t>
            </a:r>
            <a:r>
              <a:rPr lang="zh-CN" altLang="en-US" dirty="0"/>
              <a:t>就是</a:t>
            </a:r>
            <a:r>
              <a:rPr lang="en-US" altLang="zh-CN" dirty="0"/>
              <a:t>x</a:t>
            </a:r>
            <a:r>
              <a:rPr lang="zh-CN" altLang="en-US" dirty="0"/>
              <a:t>条件下</a:t>
            </a:r>
            <a:r>
              <a:rPr lang="en-US" altLang="zh-CN" dirty="0"/>
              <a:t>y</a:t>
            </a:r>
            <a:r>
              <a:rPr lang="zh-CN" altLang="en-US" dirty="0"/>
              <a:t>的期望。</a:t>
            </a:r>
            <a:endParaRPr lang="en-US" altLang="zh-CN" dirty="0"/>
          </a:p>
          <a:p>
            <a:endParaRPr lang="en-US" altLang="zh-CN" dirty="0"/>
          </a:p>
          <a:p>
            <a:r>
              <a:rPr lang="en-US" altLang="zh-CN" dirty="0"/>
              <a:t>https://blog.csdn.net/shevchenkoniit/article/details/79593837</a:t>
            </a:r>
          </a:p>
          <a:p>
            <a:r>
              <a:rPr lang="en-US" altLang="zh-CN" dirty="0"/>
              <a:t>https://www.jianshu.com/p/d1b7ca81d1af</a:t>
            </a:r>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7</a:t>
            </a:fld>
            <a:endParaRPr lang="zh-CN" altLang="en-US"/>
          </a:p>
        </p:txBody>
      </p:sp>
    </p:spTree>
    <p:extLst>
      <p:ext uri="{BB962C8B-B14F-4D97-AF65-F5344CB8AC3E}">
        <p14:creationId xmlns:p14="http://schemas.microsoft.com/office/powerpoint/2010/main" val="4281460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逻辑回归中，</a:t>
            </a:r>
            <a:r>
              <a:rPr lang="en-US" altLang="zh-CN" dirty="0"/>
              <a:t>Y</a:t>
            </a:r>
            <a:r>
              <a:rPr lang="zh-CN" altLang="en-US" dirty="0"/>
              <a:t>服从二项分布，误差服从二项分布，而非高斯分布，所以不能用最小二乘进行模型参数估计，可以用极大似然估计来进行参数估计。</a:t>
            </a:r>
            <a:endParaRPr lang="en-US" altLang="zh-CN" dirty="0"/>
          </a:p>
          <a:p>
            <a:r>
              <a:rPr lang="zh-CN" altLang="en-US" dirty="0"/>
              <a:t>在统计学中，常常使用极大似然估计法来求解，即找到一组参数，使得在这组参数下，我们的数据的似然度（概率）最大。</a:t>
            </a:r>
            <a:endParaRPr lang="en-US" altLang="zh-CN" dirty="0"/>
          </a:p>
          <a:p>
            <a:endParaRPr lang="en-US" altLang="zh-CN" dirty="0"/>
          </a:p>
          <a:p>
            <a:r>
              <a:rPr lang="zh-CN" altLang="en-US" dirty="0"/>
              <a:t>梯度上升算法用来求函数的最大值，而梯度下降算法用来求函数的最小值。</a:t>
            </a:r>
            <a:endParaRPr lang="en-US" altLang="zh-CN" dirty="0"/>
          </a:p>
          <a:p>
            <a:endParaRPr lang="en-US" altLang="zh-CN" dirty="0"/>
          </a:p>
          <a:p>
            <a:r>
              <a:rPr lang="en-US" altLang="zh-CN" dirty="0"/>
              <a:t>https://blog.csdn.net/cyh_24/article/details/50359055</a:t>
            </a:r>
          </a:p>
          <a:p>
            <a:r>
              <a:rPr lang="en-US" altLang="zh-CN" dirty="0"/>
              <a:t>https://blog.csdn.net/dp_bupt/article/details/50560789</a:t>
            </a:r>
            <a:endParaRPr lang="zh-CN" altLang="en-US" dirty="0"/>
          </a:p>
        </p:txBody>
      </p:sp>
      <p:sp>
        <p:nvSpPr>
          <p:cNvPr id="4" name="灯片编号占位符 3"/>
          <p:cNvSpPr>
            <a:spLocks noGrp="1"/>
          </p:cNvSpPr>
          <p:nvPr>
            <p:ph type="sldNum" sz="quarter" idx="10"/>
          </p:nvPr>
        </p:nvSpPr>
        <p:spPr/>
        <p:txBody>
          <a:bodyPr/>
          <a:lstStyle/>
          <a:p>
            <a:fld id="{8447224A-5E25-4BFC-93B3-3B7FFFC4B771}" type="slidenum">
              <a:rPr lang="zh-CN" altLang="en-US" smtClean="0"/>
              <a:t>8</a:t>
            </a:fld>
            <a:endParaRPr lang="zh-CN" altLang="en-US"/>
          </a:p>
        </p:txBody>
      </p:sp>
    </p:spTree>
    <p:extLst>
      <p:ext uri="{BB962C8B-B14F-4D97-AF65-F5344CB8AC3E}">
        <p14:creationId xmlns:p14="http://schemas.microsoft.com/office/powerpoint/2010/main" val="1125388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求解最优解的问题，其实是一个凸优化的问题，这些数值优化方法的区别仅仅在于选择什么方向走向最优解，而这个方向通常是优化函数在当前点的一阶导数（梯度）或者二阶导数（海森矩阵）决定的。比如梯度下降法用的就是一阶导数，而牛顿法和拟牛顿法用的就是二阶导数。</a:t>
            </a:r>
            <a:endParaRPr lang="en-US" altLang="zh-CN" dirty="0"/>
          </a:p>
          <a:p>
            <a:endParaRPr lang="en-US" altLang="zh-CN" dirty="0"/>
          </a:p>
          <a:p>
            <a:r>
              <a:rPr lang="zh-CN" altLang="en-US" dirty="0"/>
              <a:t>梯度下降法实现相对简单，但是其收敛速度往往不尽人意，可以考虑使用随机梯度下降法来解决收敛速度的问题。但上面两种在最小值附近，都存在以一种曲折的慢速逼近方式来逼近最小点的问题。所以在</a:t>
            </a:r>
            <a:r>
              <a:rPr lang="en-US" altLang="zh-CN" dirty="0"/>
              <a:t>LR</a:t>
            </a:r>
            <a:r>
              <a:rPr lang="zh-CN" altLang="en-US" dirty="0"/>
              <a:t>回归的实际算法中，用到的是牛顿法，拟牛顿法（</a:t>
            </a:r>
            <a:r>
              <a:rPr lang="en-US" altLang="zh-CN" dirty="0"/>
              <a:t>DFP</a:t>
            </a:r>
            <a:r>
              <a:rPr lang="zh-CN" altLang="en-US" dirty="0"/>
              <a:t>、</a:t>
            </a:r>
            <a:r>
              <a:rPr lang="en-US" altLang="zh-CN" dirty="0"/>
              <a:t>BFGS</a:t>
            </a:r>
            <a:r>
              <a:rPr lang="zh-CN" altLang="en-US" dirty="0"/>
              <a:t>、</a:t>
            </a:r>
            <a:r>
              <a:rPr lang="en-US" altLang="zh-CN" dirty="0"/>
              <a:t>L-BFGS</a:t>
            </a:r>
            <a:r>
              <a:rPr lang="zh-CN" altLang="en-US" dirty="0"/>
              <a:t>）。</a:t>
            </a:r>
          </a:p>
        </p:txBody>
      </p:sp>
      <p:sp>
        <p:nvSpPr>
          <p:cNvPr id="4" name="灯片编号占位符 3"/>
          <p:cNvSpPr>
            <a:spLocks noGrp="1"/>
          </p:cNvSpPr>
          <p:nvPr>
            <p:ph type="sldNum" sz="quarter" idx="10"/>
          </p:nvPr>
        </p:nvSpPr>
        <p:spPr/>
        <p:txBody>
          <a:bodyPr/>
          <a:lstStyle/>
          <a:p>
            <a:fld id="{8447224A-5E25-4BFC-93B3-3B7FFFC4B771}" type="slidenum">
              <a:rPr lang="zh-CN" altLang="en-US" smtClean="0"/>
              <a:t>9</a:t>
            </a:fld>
            <a:endParaRPr lang="zh-CN" altLang="en-US"/>
          </a:p>
        </p:txBody>
      </p:sp>
    </p:spTree>
    <p:extLst>
      <p:ext uri="{BB962C8B-B14F-4D97-AF65-F5344CB8AC3E}">
        <p14:creationId xmlns:p14="http://schemas.microsoft.com/office/powerpoint/2010/main" val="74775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当模型的参数过多时，很容易遇到过拟合的问题。而正则化是结构风险最小化的一种实现方式，通过在经验风险上加一个正则化项，来惩罚过大的参数来防止过拟合。</a:t>
            </a:r>
            <a:endParaRPr lang="en-US" altLang="zh-CN" dirty="0"/>
          </a:p>
          <a:p>
            <a:r>
              <a:rPr lang="zh-CN" altLang="en-US" dirty="0"/>
              <a:t>针对过拟合，典型的做法在优化目标中加入正则项，通过惩罚过大的参数来防止过拟合： </a:t>
            </a:r>
            <a:endParaRPr lang="en-US" altLang="zh-CN" dirty="0"/>
          </a:p>
          <a:p>
            <a:r>
              <a:rPr lang="en-US" altLang="zh-CN" dirty="0"/>
              <a:t>p=1</a:t>
            </a:r>
            <a:r>
              <a:rPr lang="zh-CN" altLang="en-US" dirty="0"/>
              <a:t>或者</a:t>
            </a:r>
            <a:r>
              <a:rPr lang="en-US" altLang="zh-CN" dirty="0"/>
              <a:t>2</a:t>
            </a:r>
            <a:r>
              <a:rPr lang="zh-CN" altLang="en-US" dirty="0"/>
              <a:t>，表示</a:t>
            </a:r>
            <a:r>
              <a:rPr lang="en-US" altLang="zh-CN" sz="1200" i="1" kern="1200" dirty="0">
                <a:solidFill>
                  <a:schemeClr val="tx1"/>
                </a:solidFill>
                <a:effectLst/>
                <a:latin typeface="+mn-lt"/>
                <a:ea typeface="+mn-ea"/>
                <a:cs typeface="+mn-cs"/>
              </a:rPr>
              <a:t>L</a:t>
            </a:r>
            <a:r>
              <a:rPr lang="en-US" altLang="zh-CN" sz="1200" kern="1200" dirty="0">
                <a:solidFill>
                  <a:schemeClr val="tx1"/>
                </a:solidFill>
                <a:effectLst/>
                <a:latin typeface="+mn-lt"/>
                <a:ea typeface="+mn-ea"/>
                <a:cs typeface="+mn-cs"/>
              </a:rPr>
              <a:t>1</a:t>
            </a:r>
            <a:r>
              <a:rPr lang="zh-CN" altLang="en-US" dirty="0"/>
              <a:t> 范数和 </a:t>
            </a:r>
            <a:r>
              <a:rPr lang="en-US" altLang="zh-CN" sz="1200" i="1" kern="1200" dirty="0">
                <a:solidFill>
                  <a:schemeClr val="tx1"/>
                </a:solidFill>
                <a:effectLst/>
                <a:latin typeface="+mn-lt"/>
                <a:ea typeface="+mn-ea"/>
                <a:cs typeface="+mn-cs"/>
              </a:rPr>
              <a:t>L</a:t>
            </a:r>
            <a:r>
              <a:rPr lang="en-US" altLang="zh-CN" sz="1200" kern="1200" dirty="0">
                <a:solidFill>
                  <a:schemeClr val="tx1"/>
                </a:solidFill>
                <a:effectLst/>
                <a:latin typeface="+mn-lt"/>
                <a:ea typeface="+mn-ea"/>
                <a:cs typeface="+mn-cs"/>
              </a:rPr>
              <a:t>2</a:t>
            </a:r>
            <a:r>
              <a:rPr lang="zh-CN" altLang="en-US" dirty="0"/>
              <a:t>范数，这两者还是有不同效果的。</a:t>
            </a:r>
            <a:endParaRPr lang="en-US" altLang="zh-CN" dirty="0"/>
          </a:p>
          <a:p>
            <a:r>
              <a:rPr lang="en-US" altLang="zh-CN" sz="1200" b="1" i="1" kern="1200" dirty="0">
                <a:solidFill>
                  <a:schemeClr val="tx1"/>
                </a:solidFill>
                <a:effectLst/>
                <a:latin typeface="+mn-lt"/>
                <a:ea typeface="+mn-ea"/>
                <a:cs typeface="+mn-cs"/>
              </a:rPr>
              <a:t>L</a:t>
            </a:r>
            <a:r>
              <a:rPr lang="en-US" altLang="zh-CN" sz="1200" b="1" kern="1200" dirty="0">
                <a:solidFill>
                  <a:schemeClr val="tx1"/>
                </a:solidFill>
                <a:effectLst/>
                <a:latin typeface="+mn-lt"/>
                <a:ea typeface="+mn-ea"/>
                <a:cs typeface="+mn-cs"/>
              </a:rPr>
              <a:t>1</a:t>
            </a:r>
            <a:r>
              <a:rPr lang="zh-CN" altLang="en-US" b="1" dirty="0"/>
              <a:t>范数</a:t>
            </a:r>
            <a:r>
              <a:rPr lang="zh-CN" altLang="en-US" dirty="0"/>
              <a:t>：是指向量中各个元素绝对值之和，也有个美称叫“</a:t>
            </a:r>
            <a:r>
              <a:rPr lang="zh-CN" altLang="en-US" b="1" i="1" dirty="0"/>
              <a:t>稀疏规则算子</a:t>
            </a:r>
            <a:r>
              <a:rPr lang="zh-CN" altLang="en-US" dirty="0"/>
              <a:t>”（</a:t>
            </a:r>
            <a:r>
              <a:rPr lang="en-US" altLang="zh-CN" dirty="0"/>
              <a:t>Lasso regularization</a:t>
            </a:r>
            <a:r>
              <a:rPr lang="zh-CN" altLang="en-US" dirty="0"/>
              <a:t>）。那么，</a:t>
            </a:r>
            <a:r>
              <a:rPr lang="zh-CN" altLang="en-US" b="1" dirty="0"/>
              <a:t>参数稀疏</a:t>
            </a:r>
            <a:r>
              <a:rPr lang="zh-CN" altLang="en-US" dirty="0"/>
              <a:t> 有什么好处呢？ </a:t>
            </a:r>
            <a:endParaRPr lang="en-US" altLang="zh-CN" dirty="0"/>
          </a:p>
          <a:p>
            <a:r>
              <a:rPr lang="zh-CN" altLang="en-US" dirty="0"/>
              <a:t>一个关键原因在于它能实现 </a:t>
            </a:r>
            <a:r>
              <a:rPr lang="zh-CN" altLang="en-US" b="1" dirty="0"/>
              <a:t>特征的自动选择</a:t>
            </a:r>
            <a:r>
              <a:rPr lang="zh-CN" altLang="en-US" dirty="0"/>
              <a:t>。一般来说，大部分特征 </a:t>
            </a:r>
            <a:r>
              <a:rPr lang="en-US" altLang="zh-CN" sz="1200" i="1" kern="1200" dirty="0">
                <a:solidFill>
                  <a:schemeClr val="tx1"/>
                </a:solidFill>
                <a:effectLst/>
                <a:latin typeface="+mn-lt"/>
                <a:ea typeface="+mn-ea"/>
                <a:cs typeface="+mn-cs"/>
              </a:rPr>
              <a:t>xi</a:t>
            </a:r>
            <a:r>
              <a:rPr lang="zh-CN" altLang="en-US" dirty="0"/>
              <a:t>和输出 </a:t>
            </a:r>
            <a:r>
              <a:rPr lang="en-US" altLang="zh-CN" sz="1200" i="1" kern="1200" dirty="0" err="1">
                <a:solidFill>
                  <a:schemeClr val="tx1"/>
                </a:solidFill>
                <a:effectLst/>
                <a:latin typeface="+mn-lt"/>
                <a:ea typeface="+mn-ea"/>
                <a:cs typeface="+mn-cs"/>
              </a:rPr>
              <a:t>yi</a:t>
            </a:r>
            <a:r>
              <a:rPr lang="zh-CN" altLang="en-US" dirty="0"/>
              <a:t> 之间并没有多大关系。在最小化目标函数的时候考虑到这些额外的特征 </a:t>
            </a:r>
            <a:r>
              <a:rPr lang="en-US" altLang="zh-CN" sz="1200" i="1" kern="1200" dirty="0">
                <a:solidFill>
                  <a:schemeClr val="tx1"/>
                </a:solidFill>
                <a:effectLst/>
                <a:latin typeface="+mn-lt"/>
                <a:ea typeface="+mn-ea"/>
                <a:cs typeface="+mn-cs"/>
              </a:rPr>
              <a:t>xi</a:t>
            </a:r>
            <a:r>
              <a:rPr lang="zh-CN" altLang="en-US" dirty="0"/>
              <a:t>，虽然可以获得更小的训练误差，但在预测新的样本时，这些没用的信息反而会干扰了对正确 </a:t>
            </a:r>
            <a:r>
              <a:rPr lang="en-US" altLang="zh-CN" sz="1200" i="1" kern="1200" dirty="0" err="1">
                <a:solidFill>
                  <a:schemeClr val="tx1"/>
                </a:solidFill>
                <a:effectLst/>
                <a:latin typeface="+mn-lt"/>
                <a:ea typeface="+mn-ea"/>
                <a:cs typeface="+mn-cs"/>
              </a:rPr>
              <a:t>yi</a:t>
            </a:r>
            <a:r>
              <a:rPr lang="zh-CN" altLang="en-US" dirty="0"/>
              <a:t> 的预测。稀疏规则化算子的引入就是为了完成特征自动选择的光荣使命，它会学习地去掉这些没有信息的特征，也就是把这些特征对应的权重置为</a:t>
            </a:r>
            <a:r>
              <a:rPr lang="en-US" altLang="zh-CN" dirty="0"/>
              <a:t>0</a:t>
            </a:r>
            <a:r>
              <a:rPr lang="zh-CN" altLang="en-US" dirty="0"/>
              <a:t>。</a:t>
            </a:r>
            <a:endParaRPr lang="en-US" altLang="zh-CN" dirty="0"/>
          </a:p>
          <a:p>
            <a:r>
              <a:rPr lang="en-US" altLang="zh-CN" b="1" dirty="0"/>
              <a:t>L2</a:t>
            </a:r>
            <a:r>
              <a:rPr lang="zh-CN" altLang="en-US" b="1" dirty="0"/>
              <a:t>范数：</a:t>
            </a:r>
            <a:endParaRPr lang="en-US" altLang="zh-CN" b="1" dirty="0"/>
          </a:p>
          <a:p>
            <a:r>
              <a:rPr lang="zh-CN" altLang="en-US" dirty="0"/>
              <a:t>它的强大之处就是它能 </a:t>
            </a:r>
            <a:r>
              <a:rPr lang="zh-CN" altLang="en-US" b="1" dirty="0"/>
              <a:t>解决过拟合</a:t>
            </a:r>
            <a:r>
              <a:rPr lang="zh-CN" altLang="en-US" dirty="0"/>
              <a:t> 问题。我们让 </a:t>
            </a:r>
            <a:r>
              <a:rPr lang="en-US" altLang="zh-CN" sz="1200" i="1" kern="1200" dirty="0">
                <a:solidFill>
                  <a:schemeClr val="tx1"/>
                </a:solidFill>
                <a:effectLst/>
                <a:latin typeface="+mn-lt"/>
                <a:ea typeface="+mn-ea"/>
                <a:cs typeface="+mn-cs"/>
              </a:rPr>
              <a:t>L</a:t>
            </a:r>
            <a:r>
              <a:rPr lang="en-US" altLang="zh-CN" sz="1200" kern="1200" dirty="0">
                <a:solidFill>
                  <a:schemeClr val="tx1"/>
                </a:solidFill>
                <a:effectLst/>
                <a:latin typeface="+mn-lt"/>
                <a:ea typeface="+mn-ea"/>
                <a:cs typeface="+mn-cs"/>
              </a:rPr>
              <a:t>2</a:t>
            </a:r>
            <a:r>
              <a:rPr lang="zh-CN" altLang="en-US" dirty="0"/>
              <a:t> 范数的规则项 </a:t>
            </a:r>
            <a:r>
              <a:rPr lang="en-US" altLang="zh-CN" sz="1200" kern="1200" dirty="0">
                <a:solidFill>
                  <a:schemeClr val="tx1"/>
                </a:solidFill>
                <a:effectLst/>
                <a:latin typeface="+mn-lt"/>
                <a:ea typeface="+mn-ea"/>
                <a:cs typeface="+mn-cs"/>
              </a:rPr>
              <a:t>||</a:t>
            </a:r>
            <a:r>
              <a:rPr lang="en-US" altLang="zh-CN" sz="1200" i="1" kern="1200" dirty="0">
                <a:solidFill>
                  <a:schemeClr val="tx1"/>
                </a:solidFill>
                <a:effectLst/>
                <a:latin typeface="+mn-lt"/>
                <a:ea typeface="+mn-ea"/>
                <a:cs typeface="+mn-cs"/>
              </a:rPr>
              <a:t>w</a:t>
            </a:r>
            <a:r>
              <a:rPr lang="en-US" altLang="zh-CN" sz="1200" kern="1200" dirty="0">
                <a:solidFill>
                  <a:schemeClr val="tx1"/>
                </a:solidFill>
                <a:effectLst/>
                <a:latin typeface="+mn-lt"/>
                <a:ea typeface="+mn-ea"/>
                <a:cs typeface="+mn-cs"/>
              </a:rPr>
              <a:t>||2</a:t>
            </a:r>
            <a:r>
              <a:rPr lang="zh-CN" altLang="en-US" dirty="0"/>
              <a:t> 最小，可以使得 </a:t>
            </a:r>
            <a:r>
              <a:rPr lang="en-US" altLang="zh-CN" sz="1200" i="1" kern="1200" dirty="0">
                <a:solidFill>
                  <a:schemeClr val="tx1"/>
                </a:solidFill>
                <a:effectLst/>
                <a:latin typeface="+mn-lt"/>
                <a:ea typeface="+mn-ea"/>
                <a:cs typeface="+mn-cs"/>
              </a:rPr>
              <a:t>w</a:t>
            </a:r>
            <a:r>
              <a:rPr lang="zh-CN" altLang="en-US" dirty="0"/>
              <a:t> 的每个元素都很小，都接近于</a:t>
            </a:r>
            <a:r>
              <a:rPr lang="en-US" altLang="zh-CN" dirty="0"/>
              <a:t>0</a:t>
            </a:r>
            <a:r>
              <a:rPr lang="zh-CN" altLang="en-US" dirty="0"/>
              <a:t>，但与 </a:t>
            </a:r>
            <a:r>
              <a:rPr lang="en-US" altLang="zh-CN" sz="1200" i="1" kern="1200" dirty="0">
                <a:solidFill>
                  <a:schemeClr val="tx1"/>
                </a:solidFill>
                <a:effectLst/>
                <a:latin typeface="+mn-lt"/>
                <a:ea typeface="+mn-ea"/>
                <a:cs typeface="+mn-cs"/>
              </a:rPr>
              <a:t>L</a:t>
            </a:r>
            <a:r>
              <a:rPr lang="en-US" altLang="zh-CN" sz="1200" kern="1200" dirty="0">
                <a:solidFill>
                  <a:schemeClr val="tx1"/>
                </a:solidFill>
                <a:effectLst/>
                <a:latin typeface="+mn-lt"/>
                <a:ea typeface="+mn-ea"/>
                <a:cs typeface="+mn-cs"/>
              </a:rPr>
              <a:t>1</a:t>
            </a:r>
            <a:r>
              <a:rPr lang="zh-CN" altLang="en-US" dirty="0"/>
              <a:t> 范数不同，它不会让它等于</a:t>
            </a:r>
            <a:r>
              <a:rPr lang="en-US" altLang="zh-CN" dirty="0"/>
              <a:t>0</a:t>
            </a:r>
            <a:r>
              <a:rPr lang="zh-CN" altLang="en-US" dirty="0"/>
              <a:t>，而是接近于</a:t>
            </a:r>
            <a:r>
              <a:rPr lang="en-US" altLang="zh-CN" dirty="0"/>
              <a:t>0</a:t>
            </a:r>
            <a:r>
              <a:rPr lang="zh-CN" altLang="en-US" dirty="0"/>
              <a:t>，这里还是有很大区别的。而越小的参数说明模型越简单，越简单的模型则越不容易产生过拟合现象。</a:t>
            </a:r>
            <a:endParaRPr lang="en-US" altLang="zh-CN" dirty="0"/>
          </a:p>
          <a:p>
            <a:endParaRPr lang="en-US" altLang="zh-CN" dirty="0">
              <a:solidFill>
                <a:srgbClr val="FF0000"/>
              </a:solidFill>
            </a:endParaRPr>
          </a:p>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8447224A-5E25-4BFC-93B3-3B7FFFC4B771}" type="slidenum">
              <a:rPr lang="zh-CN" altLang="en-US" smtClean="0"/>
              <a:t>10</a:t>
            </a:fld>
            <a:endParaRPr lang="zh-CN" altLang="en-US"/>
          </a:p>
        </p:txBody>
      </p:sp>
    </p:spTree>
    <p:extLst>
      <p:ext uri="{BB962C8B-B14F-4D97-AF65-F5344CB8AC3E}">
        <p14:creationId xmlns:p14="http://schemas.microsoft.com/office/powerpoint/2010/main" val="3785898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F4C8BCAC-A2E0-4210-82D8-7CB04EB63699}" type="datetime1">
              <a:rPr lang="en-US" altLang="zh-CN" smtClean="0"/>
              <a:t>7/18/2018</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zh-CN" altLang="en-US"/>
              <a:t>东南大学计算机学院万维网数据科学实验室</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dirty="0"/>
              <a:pPr/>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10EB29E-7357-40D6-82D8-CE317A133CA0}" type="datetime1">
              <a:rPr lang="en-US" altLang="zh-CN" smtClean="0"/>
              <a:t>7/18/2018</a:t>
            </a:fld>
            <a:endParaRPr lang="en-US" dirty="0"/>
          </a:p>
        </p:txBody>
      </p:sp>
      <p:sp>
        <p:nvSpPr>
          <p:cNvPr id="5" name="Footer Placeholder 4"/>
          <p:cNvSpPr>
            <a:spLocks noGrp="1"/>
          </p:cNvSpPr>
          <p:nvPr>
            <p:ph type="ftr" sz="quarter" idx="11"/>
          </p:nvPr>
        </p:nvSpPr>
        <p:spPr/>
        <p:txBody>
          <a:bodyPr/>
          <a:lstStyle/>
          <a:p>
            <a:r>
              <a:rPr lang="zh-CN" altLang="en-US" dirty="0"/>
              <a:t>东南大学计算机学院万维网数据科学实验室</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143000" y="762000"/>
            <a:ext cx="7429500" cy="5410200"/>
          </a:xfrm>
        </p:spPr>
        <p:txBody>
          <a:bodyPr vert="eaVert"/>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DE21AD65-3866-459E-83C2-569DD9DA3536}" type="datetime1">
              <a:rPr lang="en-US" altLang="zh-CN" smtClean="0"/>
              <a:t>7/18/2018</a:t>
            </a:fld>
            <a:endParaRPr lang="en-US" dirty="0"/>
          </a:p>
        </p:txBody>
      </p:sp>
      <p:sp>
        <p:nvSpPr>
          <p:cNvPr id="5" name="Footer Placeholder 4"/>
          <p:cNvSpPr>
            <a:spLocks noGrp="1"/>
          </p:cNvSpPr>
          <p:nvPr>
            <p:ph type="ftr" sz="quarter" idx="11"/>
          </p:nvPr>
        </p:nvSpPr>
        <p:spPr/>
        <p:txBody>
          <a:bodyPr/>
          <a:lstStyle/>
          <a:p>
            <a:r>
              <a:rPr lang="zh-CN" altLang="en-US" dirty="0"/>
              <a:t>东南大学计算机学院万维网数据科学实验室</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marL="228600" indent="-252000" eaLnBrk="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457200" indent="-252000">
              <a:buFont typeface="Wingdings" panose="05000000000000000000" pitchFamily="2" charset="2"/>
              <a:buChar char="p"/>
              <a:defRPr>
                <a:latin typeface="Times New Roman" panose="02020603050405020304" pitchFamily="18" charset="0"/>
                <a:cs typeface="Times New Roman" panose="02020603050405020304" pitchFamily="18" charset="0"/>
              </a:defRPr>
            </a:lvl2pPr>
            <a:lvl3pPr marL="731520" indent="-252000">
              <a:buFont typeface="Wingdings" panose="05000000000000000000" pitchFamily="2" charset="2"/>
              <a:buChar char="p"/>
              <a:defRPr>
                <a:latin typeface="Times New Roman" panose="02020603050405020304" pitchFamily="18" charset="0"/>
                <a:cs typeface="Times New Roman" panose="02020603050405020304" pitchFamily="18" charset="0"/>
              </a:defRPr>
            </a:lvl3pPr>
            <a:lvl4pPr marL="1005840" indent="-252000">
              <a:buFont typeface="Wingdings" panose="05000000000000000000" pitchFamily="2" charset="2"/>
              <a:buChar char="p"/>
              <a:defRPr>
                <a:latin typeface="Times New Roman" panose="02020603050405020304" pitchFamily="18" charset="0"/>
                <a:cs typeface="Times New Roman" panose="02020603050405020304" pitchFamily="18" charset="0"/>
              </a:defRPr>
            </a:lvl4pPr>
            <a:lvl5pPr marL="1280160" indent="-252000">
              <a:buFont typeface="Wingdings" panose="05000000000000000000" pitchFamily="2" charset="2"/>
              <a:buChar char="p"/>
              <a:defRPr>
                <a:latin typeface="Times New Roman" panose="02020603050405020304" pitchFamily="18" charset="0"/>
                <a:cs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FB82813E-9CE0-464E-B9DD-70AA2690241B}" type="datetime1">
              <a:rPr lang="en-US" altLang="zh-CN" smtClean="0"/>
              <a:t>7/18/2018</a:t>
            </a:fld>
            <a:endParaRPr lang="en-US" dirty="0"/>
          </a:p>
        </p:txBody>
      </p:sp>
      <p:sp>
        <p:nvSpPr>
          <p:cNvPr id="5" name="Footer Placeholder 4"/>
          <p:cNvSpPr>
            <a:spLocks noGrp="1"/>
          </p:cNvSpPr>
          <p:nvPr>
            <p:ph type="ftr" sz="quarter" idx="11"/>
          </p:nvPr>
        </p:nvSpPr>
        <p:spPr/>
        <p:txBody>
          <a:bodyPr/>
          <a:lstStyle/>
          <a:p>
            <a:r>
              <a:rPr lang="zh-CN" altLang="en-US" dirty="0"/>
              <a:t>东南大学计算机学院万维网数据科学实验室</a:t>
            </a:r>
            <a:endParaRPr lang="en-US" dirty="0"/>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4FAB73BC-B049-4115-A692-8D63A059BFB8}" type="slidenum">
              <a:rPr lang="en-US" smtClean="0"/>
              <a:pPr/>
              <a:t>‹#›</a:t>
            </a:fld>
            <a:endParaRPr lang="en-US" dirty="0"/>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5538552-0410-4BE7-8FA2-B72A0142CB2A}" type="datetime1">
              <a:rPr lang="en-US" altLang="zh-CN" smtClean="0"/>
              <a:t>7/18/2018</a:t>
            </a:fld>
            <a:endParaRPr lang="en-US" dirty="0"/>
          </a:p>
        </p:txBody>
      </p:sp>
      <p:sp>
        <p:nvSpPr>
          <p:cNvPr id="5" name="Footer Placeholder 4"/>
          <p:cNvSpPr>
            <a:spLocks noGrp="1"/>
          </p:cNvSpPr>
          <p:nvPr>
            <p:ph type="ftr" sz="quarter" idx="11"/>
          </p:nvPr>
        </p:nvSpPr>
        <p:spPr/>
        <p:txBody>
          <a:bodyPr/>
          <a:lstStyle/>
          <a:p>
            <a:r>
              <a:rPr lang="zh-CN" altLang="en-US" dirty="0"/>
              <a:t>东南大学计算机学院万维网数据科学实验室</a:t>
            </a:r>
            <a:endParaRPr lang="en-US" altLang="zh-CN"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endParaRPr lang="en-US" dirty="0"/>
          </a:p>
        </p:txBody>
      </p:sp>
      <p:sp>
        <p:nvSpPr>
          <p:cNvPr id="4" name="Content Placeholder 3"/>
          <p:cNvSpPr>
            <a:spLocks noGrp="1"/>
          </p:cNvSpPr>
          <p:nvPr>
            <p:ph sz="half" idx="2" hasCustomPrompt="1"/>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endParaRPr lang="en-US" dirty="0"/>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26B8CD5F-E6BC-488D-88A3-F567EB916EA4}" type="datetime1">
              <a:rPr lang="en-US" altLang="zh-CN" smtClean="0"/>
              <a:t>7/18/2018</a:t>
            </a:fld>
            <a:endParaRPr lang="en-US" dirty="0"/>
          </a:p>
        </p:txBody>
      </p:sp>
      <p:sp>
        <p:nvSpPr>
          <p:cNvPr id="6" name="Footer Placeholder 5"/>
          <p:cNvSpPr>
            <a:spLocks noGrp="1"/>
          </p:cNvSpPr>
          <p:nvPr>
            <p:ph type="ftr" sz="quarter" idx="11"/>
          </p:nvPr>
        </p:nvSpPr>
        <p:spPr/>
        <p:txBody>
          <a:bodyPr/>
          <a:lstStyle/>
          <a:p>
            <a:r>
              <a:rPr lang="zh-CN" altLang="en-US" dirty="0"/>
              <a:t>东南大学计算机学院万维网数据科学实验室</a:t>
            </a:r>
            <a:endParaRPr lang="en-US" altLang="zh-CN"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endParaRPr lang="en-US" dirty="0"/>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23895E4F-A613-43E0-9668-386D7E6E2A56}" type="datetime1">
              <a:rPr lang="en-US" altLang="zh-CN" smtClean="0"/>
              <a:t>7/18/2018</a:t>
            </a:fld>
            <a:endParaRPr lang="en-US" dirty="0"/>
          </a:p>
        </p:txBody>
      </p:sp>
      <p:sp>
        <p:nvSpPr>
          <p:cNvPr id="8" name="Footer Placeholder 7"/>
          <p:cNvSpPr>
            <a:spLocks noGrp="1"/>
          </p:cNvSpPr>
          <p:nvPr>
            <p:ph type="ftr" sz="quarter" idx="11"/>
          </p:nvPr>
        </p:nvSpPr>
        <p:spPr/>
        <p:txBody>
          <a:bodyPr/>
          <a:lstStyle/>
          <a:p>
            <a:r>
              <a:rPr lang="zh-CN" altLang="en-US" dirty="0"/>
              <a:t>东南大学计算机学院万维网数据科学实验室</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18CC518B-3E82-4A8E-B0DE-1F8627ED5476}" type="datetime1">
              <a:rPr lang="en-US" altLang="zh-CN" smtClean="0"/>
              <a:t>7/18/2018</a:t>
            </a:fld>
            <a:endParaRPr lang="en-US" dirty="0"/>
          </a:p>
        </p:txBody>
      </p:sp>
      <p:sp>
        <p:nvSpPr>
          <p:cNvPr id="4" name="Footer Placeholder 3"/>
          <p:cNvSpPr>
            <a:spLocks noGrp="1"/>
          </p:cNvSpPr>
          <p:nvPr>
            <p:ph type="ftr" sz="quarter" idx="11"/>
          </p:nvPr>
        </p:nvSpPr>
        <p:spPr/>
        <p:txBody>
          <a:bodyPr/>
          <a:lstStyle/>
          <a:p>
            <a:r>
              <a:rPr lang="zh-CN" altLang="en-US" dirty="0"/>
              <a:t>东南大学计算机学院万维网数据科学实验室</a:t>
            </a:r>
            <a:endParaRPr lang="en-US" dirty="0"/>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4FAB73BC-B049-4115-A692-8D63A059BFB8}" type="slidenum">
              <a:rPr lang="en-US" smtClean="0"/>
              <a:pPr/>
              <a:t>‹#›</a:t>
            </a:fld>
            <a:endParaRPr lang="en-US"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FF4FE802-8592-44CE-9304-CC09E33A0B87}" type="datetime1">
              <a:rPr lang="en-US" altLang="zh-CN" smtClean="0"/>
              <a:t>7/18/2018</a:t>
            </a:fld>
            <a:endParaRPr lang="en-US" dirty="0"/>
          </a:p>
        </p:txBody>
      </p:sp>
      <p:sp>
        <p:nvSpPr>
          <p:cNvPr id="3" name="Footer Placeholder 2"/>
          <p:cNvSpPr>
            <a:spLocks noGrp="1"/>
          </p:cNvSpPr>
          <p:nvPr>
            <p:ph type="ftr" sz="quarter" idx="11"/>
          </p:nvPr>
        </p:nvSpPr>
        <p:spPr/>
        <p:txBody>
          <a:bodyPr/>
          <a:lstStyle/>
          <a:p>
            <a:r>
              <a:rPr lang="zh-CN" altLang="en-US" dirty="0"/>
              <a:t>东南大学计算机学院万维网数据科学实验室</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7D8A293B-26C8-40CA-AA31-7ABFC675CD7B}" type="datetime1">
              <a:rPr lang="en-US" altLang="zh-CN" smtClean="0"/>
              <a:t>7/18/2018</a:t>
            </a:fld>
            <a:endParaRPr lang="en-US" dirty="0"/>
          </a:p>
        </p:txBody>
      </p:sp>
      <p:sp>
        <p:nvSpPr>
          <p:cNvPr id="6" name="Footer Placeholder 5"/>
          <p:cNvSpPr>
            <a:spLocks noGrp="1"/>
          </p:cNvSpPr>
          <p:nvPr>
            <p:ph type="ftr" sz="quarter" idx="11"/>
          </p:nvPr>
        </p:nvSpPr>
        <p:spPr/>
        <p:txBody>
          <a:bodyPr/>
          <a:lstStyle/>
          <a:p>
            <a:r>
              <a:rPr lang="zh-CN" altLang="en-US" dirty="0"/>
              <a:t>东南大学计算机学院万维网数据科学实验室</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1EDF3E31-770A-45B6-8316-1C8C02839ADA}" type="datetime1">
              <a:rPr lang="en-US" altLang="zh-CN" smtClean="0"/>
              <a:t>7/18/2018</a:t>
            </a:fld>
            <a:endParaRPr lang="en-US" dirty="0"/>
          </a:p>
        </p:txBody>
      </p:sp>
      <p:sp>
        <p:nvSpPr>
          <p:cNvPr id="6" name="Footer Placeholder 5"/>
          <p:cNvSpPr>
            <a:spLocks noGrp="1"/>
          </p:cNvSpPr>
          <p:nvPr>
            <p:ph type="ftr" sz="quarter" idx="11"/>
          </p:nvPr>
        </p:nvSpPr>
        <p:spPr/>
        <p:txBody>
          <a:bodyPr/>
          <a:lstStyle/>
          <a:p>
            <a:r>
              <a:rPr lang="zh-CN" altLang="en-US"/>
              <a:t>东南大学计算机学院万维网数据科学实验室</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latin typeface="Times New Roman" panose="02020603050405020304" pitchFamily="18" charset="0"/>
                <a:cs typeface="Times New Roman" panose="02020603050405020304" pitchFamily="18" charset="0"/>
              </a:defRPr>
            </a:lvl1pPr>
          </a:lstStyle>
          <a:p>
            <a:fld id="{A0FAF4B3-3B77-4AF3-9957-AC118F91AEBF}" type="datetime1">
              <a:rPr lang="en-US" altLang="zh-CN" smtClean="0"/>
              <a:t>7/18/2018</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r>
              <a:rPr lang="zh-CN" altLang="en-US"/>
              <a:t>东南大学计算机学院万维网数据科学实验室</a:t>
            </a:r>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latin typeface="Times New Roman" panose="02020603050405020304" pitchFamily="18" charset="0"/>
                <a:cs typeface="Times New Roman" panose="02020603050405020304" pitchFamily="18" charset="0"/>
              </a:defRPr>
            </a:lvl1pPr>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182880" algn="l" defTabSz="914400" rtl="0" eaLnBrk="1" latinLnBrk="0" hangingPunct="1">
        <a:lnSpc>
          <a:spcPct val="90000"/>
        </a:lnSpc>
        <a:spcBef>
          <a:spcPts val="1400"/>
        </a:spcBef>
        <a:buClr>
          <a:schemeClr val="tx1"/>
        </a:buClr>
        <a:buSzPct val="80000"/>
        <a:buFont typeface="Wingdings" panose="05000000000000000000" pitchFamily="2" charset="2"/>
        <a:buChar char="n"/>
        <a:defRPr sz="2200" kern="1200">
          <a:solidFill>
            <a:schemeClr val="tx1"/>
          </a:solidFill>
          <a:latin typeface="Times New Roman" panose="02020603050405020304" pitchFamily="18" charset="0"/>
          <a:ea typeface="+mn-ea"/>
          <a:cs typeface="Times New Roman" panose="02020603050405020304" pitchFamily="18" charset="0"/>
        </a:defRPr>
      </a:lvl1pPr>
      <a:lvl2pPr marL="457200" indent="-182880" algn="l" defTabSz="914400" rtl="0" eaLnBrk="1" latinLnBrk="0" hangingPunct="1">
        <a:lnSpc>
          <a:spcPct val="90000"/>
        </a:lnSpc>
        <a:spcBef>
          <a:spcPts val="200"/>
        </a:spcBef>
        <a:spcAft>
          <a:spcPts val="400"/>
        </a:spcAft>
        <a:buClr>
          <a:schemeClr val="tx1"/>
        </a:buClr>
        <a:buSzPct val="80000"/>
        <a:buFont typeface="Wingdings" panose="05000000000000000000" pitchFamily="2" charset="2"/>
        <a:buChar char="p"/>
        <a:defRPr sz="2000" kern="1200">
          <a:solidFill>
            <a:schemeClr val="tx1"/>
          </a:solidFill>
          <a:latin typeface="Times New Roman" panose="02020603050405020304" pitchFamily="18" charset="0"/>
          <a:ea typeface="+mn-ea"/>
          <a:cs typeface="Times New Roman" panose="02020603050405020304" pitchFamily="18" charset="0"/>
        </a:defRPr>
      </a:lvl2pPr>
      <a:lvl3pPr marL="731520" indent="-182880" algn="l" defTabSz="914400" rtl="0" eaLnBrk="1" latinLnBrk="0" hangingPunct="1">
        <a:lnSpc>
          <a:spcPct val="90000"/>
        </a:lnSpc>
        <a:spcBef>
          <a:spcPts val="200"/>
        </a:spcBef>
        <a:spcAft>
          <a:spcPts val="400"/>
        </a:spcAft>
        <a:buClr>
          <a:schemeClr val="tx1"/>
        </a:buClr>
        <a:buSzPct val="80000"/>
        <a:buFont typeface="Wingdings" panose="05000000000000000000" pitchFamily="2" charset="2"/>
        <a:buChar char="p"/>
        <a:defRPr sz="1800" kern="1200">
          <a:solidFill>
            <a:schemeClr val="tx1"/>
          </a:solidFill>
          <a:latin typeface="Times New Roman" panose="02020603050405020304" pitchFamily="18" charset="0"/>
          <a:ea typeface="+mn-ea"/>
          <a:cs typeface="Times New Roman" panose="02020603050405020304" pitchFamily="18" charset="0"/>
        </a:defRPr>
      </a:lvl3pPr>
      <a:lvl4pPr marL="1005840" indent="-182880" algn="l" defTabSz="914400" rtl="0" eaLnBrk="1" latinLnBrk="0" hangingPunct="1">
        <a:lnSpc>
          <a:spcPct val="90000"/>
        </a:lnSpc>
        <a:spcBef>
          <a:spcPts val="200"/>
        </a:spcBef>
        <a:spcAft>
          <a:spcPts val="400"/>
        </a:spcAft>
        <a:buClr>
          <a:schemeClr val="tx1"/>
        </a:buClr>
        <a:buSzPct val="80000"/>
        <a:buFont typeface="Wingdings" panose="05000000000000000000" pitchFamily="2" charset="2"/>
        <a:buChar char="p"/>
        <a:defRPr sz="1600" kern="1200">
          <a:solidFill>
            <a:schemeClr val="tx1"/>
          </a:solidFill>
          <a:latin typeface="Times New Roman" panose="02020603050405020304" pitchFamily="18" charset="0"/>
          <a:ea typeface="+mn-ea"/>
          <a:cs typeface="Times New Roman" panose="02020603050405020304" pitchFamily="18" charset="0"/>
        </a:defRPr>
      </a:lvl4pPr>
      <a:lvl5pPr marL="1280160" indent="-182880" algn="l" defTabSz="914400" rtl="0" eaLnBrk="1" latinLnBrk="0" hangingPunct="1">
        <a:lnSpc>
          <a:spcPct val="90000"/>
        </a:lnSpc>
        <a:spcBef>
          <a:spcPts val="200"/>
        </a:spcBef>
        <a:spcAft>
          <a:spcPts val="400"/>
        </a:spcAft>
        <a:buClr>
          <a:schemeClr val="tx1"/>
        </a:buClr>
        <a:buSzPct val="80000"/>
        <a:buFont typeface="Wingdings" panose="05000000000000000000" pitchFamily="2" charset="2"/>
        <a:buChar char="p"/>
        <a:defRPr sz="1600" kern="1200">
          <a:solidFill>
            <a:schemeClr val="tx1"/>
          </a:solidFill>
          <a:latin typeface="Times New Roman" panose="02020603050405020304" pitchFamily="18" charset="0"/>
          <a:ea typeface="+mn-ea"/>
          <a:cs typeface="Times New Roman" panose="02020603050405020304" pitchFamily="18" charset="0"/>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s://blog.csdn.net/jackie_zhu/article/details/52134592" TargetMode="External"/><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3.png"/><Relationship Id="rId4" Type="http://schemas.openxmlformats.org/officeDocument/2006/relationships/hyperlink" Target="https://blog.csdn.net/daunxx/article/details/51816588"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hyperlink" Target="https://blog.csdn.net/tichimi3375/article/details/80674115"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3.xml.rels><?xml version="1.0" encoding="UTF-8" standalone="yes"?>
<Relationships xmlns="http://schemas.openxmlformats.org/package/2006/relationships"><Relationship Id="rId3" Type="http://schemas.openxmlformats.org/officeDocument/2006/relationships/hyperlink" Target="http://blog.51cto.com/sbp810050504/1605501"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zhihu.com/question/24094554"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gif"/><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br>
              <a:rPr lang="en-US" altLang="zh-CN" dirty="0"/>
            </a:br>
            <a:br>
              <a:rPr lang="en-US" altLang="zh-CN" dirty="0"/>
            </a:br>
            <a:r>
              <a:rPr lang="zh-CN" altLang="en-US" dirty="0"/>
              <a:t>机器学习讨论班</a:t>
            </a:r>
          </a:p>
        </p:txBody>
      </p:sp>
      <p:sp>
        <p:nvSpPr>
          <p:cNvPr id="6" name="副标题 5"/>
          <p:cNvSpPr>
            <a:spLocks noGrp="1"/>
          </p:cNvSpPr>
          <p:nvPr>
            <p:ph type="subTitle" idx="1"/>
          </p:nvPr>
        </p:nvSpPr>
        <p:spPr/>
        <p:txBody>
          <a:bodyPr/>
          <a:lstStyle/>
          <a:p>
            <a:r>
              <a:rPr lang="en-US" altLang="zh-CN" dirty="0"/>
              <a:t>2018</a:t>
            </a:r>
            <a:r>
              <a:rPr lang="zh-CN" altLang="en-US" dirty="0"/>
              <a:t>年暑期</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070" y="284751"/>
            <a:ext cx="2167785" cy="1465545"/>
          </a:xfrm>
          <a:prstGeom prst="rect">
            <a:avLst/>
          </a:prstGeom>
        </p:spPr>
      </p:pic>
    </p:spTree>
    <p:extLst>
      <p:ext uri="{BB962C8B-B14F-4D97-AF65-F5344CB8AC3E}">
        <p14:creationId xmlns:p14="http://schemas.microsoft.com/office/powerpoint/2010/main" val="2287551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76CF303-2851-46BE-983C-C8B3EC450813}"/>
              </a:ext>
            </a:extLst>
          </p:cNvPr>
          <p:cNvPicPr>
            <a:picLocks noChangeAspect="1"/>
          </p:cNvPicPr>
          <p:nvPr/>
        </p:nvPicPr>
        <p:blipFill>
          <a:blip r:embed="rId3"/>
          <a:stretch>
            <a:fillRect/>
          </a:stretch>
        </p:blipFill>
        <p:spPr>
          <a:xfrm>
            <a:off x="4987965" y="1703964"/>
            <a:ext cx="3151742" cy="647451"/>
          </a:xfrm>
          <a:prstGeom prst="rect">
            <a:avLst/>
          </a:prstGeom>
        </p:spPr>
      </p:pic>
      <p:sp>
        <p:nvSpPr>
          <p:cNvPr id="2" name="标题 1"/>
          <p:cNvSpPr>
            <a:spLocks noGrp="1"/>
          </p:cNvSpPr>
          <p:nvPr>
            <p:ph type="title"/>
          </p:nvPr>
        </p:nvSpPr>
        <p:spPr>
          <a:xfrm>
            <a:off x="1143000" y="573504"/>
            <a:ext cx="9875520" cy="1002632"/>
          </a:xfrm>
        </p:spPr>
        <p:txBody>
          <a:bodyPr>
            <a:normAutofit/>
          </a:bodyPr>
          <a:lstStyle/>
          <a:p>
            <a:r>
              <a:rPr lang="zh-CN" altLang="en-US" sz="4000" dirty="0"/>
              <a:t>逻辑回归的正则化</a:t>
            </a:r>
          </a:p>
        </p:txBody>
      </p:sp>
      <p:sp>
        <p:nvSpPr>
          <p:cNvPr id="3" name="内容占位符 2"/>
          <p:cNvSpPr>
            <a:spLocks noGrp="1"/>
          </p:cNvSpPr>
          <p:nvPr>
            <p:ph idx="1"/>
          </p:nvPr>
        </p:nvSpPr>
        <p:spPr>
          <a:xfrm>
            <a:off x="1143000" y="1576136"/>
            <a:ext cx="9872871" cy="4519864"/>
          </a:xfrm>
        </p:spPr>
        <p:txBody>
          <a:bodyPr>
            <a:normAutofit/>
          </a:bodyPr>
          <a:lstStyle/>
          <a:p>
            <a:r>
              <a:rPr lang="zh-CN" altLang="en-US" dirty="0"/>
              <a:t>参数过多导致</a:t>
            </a:r>
            <a:r>
              <a:rPr lang="zh-CN" altLang="en-US" dirty="0">
                <a:solidFill>
                  <a:srgbClr val="FF0000"/>
                </a:solidFill>
              </a:rPr>
              <a:t>过拟合</a:t>
            </a:r>
            <a:r>
              <a:rPr lang="zh-CN" altLang="en-US" dirty="0"/>
              <a:t>的问题怎么办？</a:t>
            </a:r>
            <a:endParaRPr lang="en-US" altLang="zh-CN" dirty="0"/>
          </a:p>
          <a:p>
            <a:pPr lvl="1"/>
            <a:r>
              <a:rPr lang="zh-CN" altLang="en-US" dirty="0"/>
              <a:t>优化目标中加入正则项</a:t>
            </a:r>
            <a:endParaRPr lang="en-US" altLang="zh-CN" dirty="0"/>
          </a:p>
          <a:p>
            <a:pPr lvl="2">
              <a:buFont typeface="Wingdings" panose="05000000000000000000" pitchFamily="2" charset="2"/>
              <a:buChar char="Ø"/>
            </a:pPr>
            <a:r>
              <a:rPr lang="en-US" altLang="zh-CN" dirty="0">
                <a:solidFill>
                  <a:srgbClr val="FF0000"/>
                </a:solidFill>
              </a:rPr>
              <a:t>L1</a:t>
            </a:r>
            <a:r>
              <a:rPr lang="zh-CN" altLang="en-US" dirty="0">
                <a:solidFill>
                  <a:srgbClr val="FF0000"/>
                </a:solidFill>
              </a:rPr>
              <a:t>范式：</a:t>
            </a:r>
            <a:r>
              <a:rPr lang="zh-CN" altLang="en-US" dirty="0"/>
              <a:t>是指向量中各个元素绝对值之和，“稀疏规则算子”（</a:t>
            </a:r>
            <a:r>
              <a:rPr lang="en-US" altLang="zh-CN" dirty="0"/>
              <a:t>Lasso regularization</a:t>
            </a:r>
            <a:r>
              <a:rPr lang="zh-CN" altLang="en-US" dirty="0"/>
              <a:t>）。 </a:t>
            </a:r>
            <a:endParaRPr lang="en-US" altLang="zh-CN" dirty="0"/>
          </a:p>
          <a:p>
            <a:pPr marL="479520" lvl="2" indent="0">
              <a:buNone/>
            </a:pPr>
            <a:r>
              <a:rPr lang="en-US" altLang="zh-CN" dirty="0"/>
              <a:t>                     </a:t>
            </a:r>
            <a:r>
              <a:rPr lang="zh-CN" altLang="en-US" dirty="0"/>
              <a:t>用于 </a:t>
            </a:r>
            <a:r>
              <a:rPr lang="zh-CN" altLang="en-US" dirty="0">
                <a:solidFill>
                  <a:srgbClr val="1E09B7"/>
                </a:solidFill>
              </a:rPr>
              <a:t>特征的自动选择</a:t>
            </a:r>
            <a:endParaRPr lang="en-US" altLang="zh-CN" dirty="0">
              <a:solidFill>
                <a:srgbClr val="1E09B7"/>
              </a:solidFill>
            </a:endParaRPr>
          </a:p>
          <a:p>
            <a:pPr lvl="2">
              <a:buFont typeface="Wingdings" panose="05000000000000000000" pitchFamily="2" charset="2"/>
              <a:buChar char="Ø"/>
            </a:pPr>
            <a:r>
              <a:rPr lang="en-US" altLang="zh-CN" b="1" dirty="0">
                <a:solidFill>
                  <a:srgbClr val="FF0000"/>
                </a:solidFill>
              </a:rPr>
              <a:t>L2</a:t>
            </a:r>
            <a:r>
              <a:rPr lang="zh-CN" altLang="en-US" b="1" dirty="0">
                <a:solidFill>
                  <a:srgbClr val="FF0000"/>
                </a:solidFill>
              </a:rPr>
              <a:t>范式：</a:t>
            </a:r>
            <a:r>
              <a:rPr lang="zh-CN" altLang="en-US" dirty="0"/>
              <a:t>“岭回归”（</a:t>
            </a:r>
            <a:r>
              <a:rPr lang="en-US" altLang="zh-CN" dirty="0"/>
              <a:t>Ridge Regression</a:t>
            </a:r>
            <a:r>
              <a:rPr lang="zh-CN" altLang="en-US" dirty="0"/>
              <a:t>）或“权值衰减”</a:t>
            </a:r>
            <a:r>
              <a:rPr lang="en-US" altLang="zh-CN" dirty="0"/>
              <a:t>(weight decay)</a:t>
            </a:r>
          </a:p>
          <a:p>
            <a:pPr marL="479520" lvl="2" indent="0">
              <a:buNone/>
            </a:pPr>
            <a:r>
              <a:rPr lang="zh-CN" altLang="en-US" b="1" dirty="0">
                <a:solidFill>
                  <a:srgbClr val="FF0000"/>
                </a:solidFill>
              </a:rPr>
              <a:t>                     用于 解决过拟合</a:t>
            </a:r>
            <a:r>
              <a:rPr lang="zh-CN" altLang="en-US" dirty="0">
                <a:solidFill>
                  <a:srgbClr val="FF0000"/>
                </a:solidFill>
              </a:rPr>
              <a:t>问题</a:t>
            </a:r>
            <a:endParaRPr lang="en-US" altLang="zh-CN" dirty="0">
              <a:solidFill>
                <a:srgbClr val="FF0000"/>
              </a:solidFill>
            </a:endParaRPr>
          </a:p>
          <a:p>
            <a:endParaRPr lang="en-US" altLang="zh-CN" dirty="0"/>
          </a:p>
        </p:txBody>
      </p:sp>
      <p:sp>
        <p:nvSpPr>
          <p:cNvPr id="4" name="日期占位符 3"/>
          <p:cNvSpPr>
            <a:spLocks noGrp="1"/>
          </p:cNvSpPr>
          <p:nvPr>
            <p:ph type="dt" sz="half" idx="10"/>
          </p:nvPr>
        </p:nvSpPr>
        <p:spPr/>
        <p:txBody>
          <a:bodyPr/>
          <a:lstStyle/>
          <a:p>
            <a:fld id="{FB82813E-9CE0-464E-B9DD-70AA2690241B}" type="datetime1">
              <a:rPr lang="en-US" altLang="zh-CN" smtClean="0"/>
              <a:t>7/18/2018</a:t>
            </a:fld>
            <a:endParaRPr lang="en-US" dirty="0"/>
          </a:p>
        </p:txBody>
      </p:sp>
      <p:sp>
        <p:nvSpPr>
          <p:cNvPr id="5" name="页脚占位符 4"/>
          <p:cNvSpPr>
            <a:spLocks noGrp="1"/>
          </p:cNvSpPr>
          <p:nvPr>
            <p:ph type="ftr" sz="quarter" idx="11"/>
          </p:nvPr>
        </p:nvSpPr>
        <p:spPr/>
        <p:txBody>
          <a:bodyPr/>
          <a:lstStyle/>
          <a:p>
            <a:r>
              <a:rPr lang="zh-CN" altLang="en-US"/>
              <a:t>东南大学计算机学院万维网数据科学实验室</a:t>
            </a:r>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10</a:t>
            </a:fld>
            <a:endParaRPr lang="en-US" dirty="0"/>
          </a:p>
        </p:txBody>
      </p:sp>
      <p:pic>
        <p:nvPicPr>
          <p:cNvPr id="2050" name="Picture 2" descr="http://7pn4yt.com1.z0.glb.clouddn.com/blog-fitting.jpg">
            <a:extLst>
              <a:ext uri="{FF2B5EF4-FFF2-40B4-BE49-F238E27FC236}">
                <a16:creationId xmlns:a16="http://schemas.microsoft.com/office/drawing/2014/main" id="{4E38E58B-FA43-4B83-9347-765224B498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6051" y="3607628"/>
            <a:ext cx="5972175" cy="2981325"/>
          </a:xfrm>
          <a:prstGeom prst="rect">
            <a:avLst/>
          </a:prstGeom>
          <a:noFill/>
          <a:extLst>
            <a:ext uri="{909E8E84-426E-40DD-AFC4-6F175D3DCCD1}">
              <a14:hiddenFill xmlns:a14="http://schemas.microsoft.com/office/drawing/2010/main">
                <a:solidFill>
                  <a:srgbClr val="FFFFFF"/>
                </a:solidFill>
              </a14:hiddenFill>
            </a:ext>
          </a:extLst>
        </p:spPr>
      </p:pic>
      <p:sp>
        <p:nvSpPr>
          <p:cNvPr id="10" name="椭圆 9">
            <a:extLst>
              <a:ext uri="{FF2B5EF4-FFF2-40B4-BE49-F238E27FC236}">
                <a16:creationId xmlns:a16="http://schemas.microsoft.com/office/drawing/2014/main" id="{9BA1D097-4132-403A-ABEC-6C947D558008}"/>
              </a:ext>
            </a:extLst>
          </p:cNvPr>
          <p:cNvSpPr/>
          <p:nvPr/>
        </p:nvSpPr>
        <p:spPr>
          <a:xfrm>
            <a:off x="7086600" y="1778159"/>
            <a:ext cx="914400" cy="487042"/>
          </a:xfrm>
          <a:prstGeom prst="ellipse">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Tree>
    <p:extLst>
      <p:ext uri="{BB962C8B-B14F-4D97-AF65-F5344CB8AC3E}">
        <p14:creationId xmlns:p14="http://schemas.microsoft.com/office/powerpoint/2010/main" val="2207107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43000" y="1576136"/>
            <a:ext cx="9872871" cy="4519864"/>
          </a:xfrm>
        </p:spPr>
        <p:txBody>
          <a:bodyPr>
            <a:normAutofit/>
          </a:bodyPr>
          <a:lstStyle/>
          <a:p>
            <a:pPr marL="342900" indent="-342900"/>
            <a:r>
              <a:rPr lang="zh-CN" altLang="en-US" dirty="0"/>
              <a:t>带惩罚项的</a:t>
            </a:r>
            <a:r>
              <a:rPr lang="en-US" altLang="zh-CN" dirty="0"/>
              <a:t>LR</a:t>
            </a:r>
            <a:r>
              <a:rPr lang="zh-CN" altLang="en-US" dirty="0"/>
              <a:t>回归</a:t>
            </a:r>
            <a:endParaRPr lang="en-US" altLang="zh-CN" dirty="0"/>
          </a:p>
          <a:p>
            <a:pPr marL="571500" lvl="1" indent="-342900"/>
            <a:r>
              <a:rPr lang="zh-CN" altLang="en-US" dirty="0"/>
              <a:t>避免模型的参数</a:t>
            </a:r>
            <a:r>
              <a:rPr lang="en-US" altLang="zh-CN" dirty="0"/>
              <a:t>w</a:t>
            </a:r>
            <a:r>
              <a:rPr lang="zh-CN" altLang="en-US" dirty="0"/>
              <a:t>过大，而导致的模型过拟合的问题</a:t>
            </a:r>
            <a:endParaRPr lang="en-US" altLang="zh-CN" dirty="0"/>
          </a:p>
          <a:p>
            <a:pPr marL="571500" lvl="1" indent="-342900"/>
            <a:r>
              <a:rPr lang="en-US" altLang="zh-CN" dirty="0"/>
              <a:t>L2</a:t>
            </a:r>
            <a:r>
              <a:rPr lang="zh-CN" altLang="en-US" dirty="0"/>
              <a:t>惩罚的</a:t>
            </a:r>
            <a:r>
              <a:rPr lang="en-US" altLang="zh-CN" dirty="0"/>
              <a:t>LR</a:t>
            </a:r>
            <a:r>
              <a:rPr lang="zh-CN" altLang="en-US" dirty="0"/>
              <a:t>回归</a:t>
            </a:r>
            <a:r>
              <a:rPr lang="en-US" altLang="zh-CN" dirty="0"/>
              <a:t>:</a:t>
            </a:r>
          </a:p>
          <a:p>
            <a:pPr marL="571500" lvl="1" indent="-342900"/>
            <a:endParaRPr lang="en-US" altLang="zh-CN" dirty="0"/>
          </a:p>
          <a:p>
            <a:pPr marL="571500" lvl="1" indent="-342900"/>
            <a:endParaRPr lang="en-US" altLang="zh-CN" dirty="0"/>
          </a:p>
          <a:p>
            <a:pPr marL="571500" lvl="1" indent="-342900"/>
            <a:endParaRPr lang="en-US" altLang="zh-CN" dirty="0"/>
          </a:p>
          <a:p>
            <a:pPr marL="571500" lvl="1" indent="-342900"/>
            <a:r>
              <a:rPr lang="en-US" altLang="zh-CN" dirty="0"/>
              <a:t>L1</a:t>
            </a:r>
            <a:r>
              <a:rPr lang="zh-CN" altLang="en-US" dirty="0"/>
              <a:t>惩罚的</a:t>
            </a:r>
            <a:r>
              <a:rPr lang="en-US" altLang="zh-CN" dirty="0"/>
              <a:t>LR</a:t>
            </a:r>
            <a:r>
              <a:rPr lang="zh-CN" altLang="en-US" dirty="0"/>
              <a:t>回归</a:t>
            </a:r>
            <a:r>
              <a:rPr lang="en-US" altLang="zh-CN" dirty="0"/>
              <a:t>:</a:t>
            </a:r>
          </a:p>
          <a:p>
            <a:pPr marL="571500" lvl="1" indent="-342900"/>
            <a:endParaRPr lang="en-US" altLang="zh-CN" dirty="0"/>
          </a:p>
          <a:p>
            <a:pPr marL="571500" lvl="1" indent="-342900"/>
            <a:endParaRPr lang="en-US" altLang="zh-CN" dirty="0"/>
          </a:p>
          <a:p>
            <a:pPr marL="571500" lvl="1" indent="-342900"/>
            <a:endParaRPr lang="en-US" altLang="zh-CN" dirty="0"/>
          </a:p>
          <a:p>
            <a:pPr marL="342900" indent="-342900"/>
            <a:r>
              <a:rPr lang="zh-CN" altLang="en-US" dirty="0"/>
              <a:t>为什么正则化可以防止过拟合？</a:t>
            </a:r>
            <a:endParaRPr lang="en-US" altLang="zh-CN" dirty="0"/>
          </a:p>
          <a:p>
            <a:pPr marL="571500" lvl="1" indent="-342900"/>
            <a:r>
              <a:rPr lang="en-US" altLang="zh-CN" dirty="0">
                <a:hlinkClick r:id="rId3"/>
              </a:rPr>
              <a:t>https://blog.csdn.net/jackie_zhu/article/details/52134592</a:t>
            </a:r>
            <a:endParaRPr lang="en-US" altLang="zh-CN" dirty="0"/>
          </a:p>
          <a:p>
            <a:pPr marL="571500" lvl="1" indent="-342900"/>
            <a:endParaRPr lang="en-US" altLang="zh-CN" dirty="0"/>
          </a:p>
        </p:txBody>
      </p:sp>
      <p:sp>
        <p:nvSpPr>
          <p:cNvPr id="2" name="标题 1"/>
          <p:cNvSpPr>
            <a:spLocks noGrp="1"/>
          </p:cNvSpPr>
          <p:nvPr>
            <p:ph type="title"/>
          </p:nvPr>
        </p:nvSpPr>
        <p:spPr>
          <a:xfrm>
            <a:off x="1143000" y="573504"/>
            <a:ext cx="9875520" cy="1002632"/>
          </a:xfrm>
        </p:spPr>
        <p:txBody>
          <a:bodyPr>
            <a:normAutofit/>
          </a:bodyPr>
          <a:lstStyle/>
          <a:p>
            <a:r>
              <a:rPr lang="zh-CN" altLang="en-US" sz="4000" dirty="0"/>
              <a:t>逻辑回归的正则化</a:t>
            </a:r>
          </a:p>
        </p:txBody>
      </p:sp>
      <p:sp>
        <p:nvSpPr>
          <p:cNvPr id="4" name="日期占位符 3"/>
          <p:cNvSpPr>
            <a:spLocks noGrp="1"/>
          </p:cNvSpPr>
          <p:nvPr>
            <p:ph type="dt" sz="half" idx="10"/>
          </p:nvPr>
        </p:nvSpPr>
        <p:spPr/>
        <p:txBody>
          <a:bodyPr/>
          <a:lstStyle/>
          <a:p>
            <a:fld id="{FB82813E-9CE0-464E-B9DD-70AA2690241B}" type="datetime1">
              <a:rPr lang="en-US" altLang="zh-CN" smtClean="0"/>
              <a:t>7/18/2018</a:t>
            </a:fld>
            <a:endParaRPr lang="en-US" dirty="0"/>
          </a:p>
        </p:txBody>
      </p:sp>
      <p:sp>
        <p:nvSpPr>
          <p:cNvPr id="5" name="页脚占位符 4"/>
          <p:cNvSpPr>
            <a:spLocks noGrp="1"/>
          </p:cNvSpPr>
          <p:nvPr>
            <p:ph type="ftr" sz="quarter" idx="11"/>
          </p:nvPr>
        </p:nvSpPr>
        <p:spPr/>
        <p:txBody>
          <a:bodyPr/>
          <a:lstStyle/>
          <a:p>
            <a:r>
              <a:rPr lang="zh-CN" altLang="en-US" dirty="0"/>
              <a:t>东南大学计算机学院万维网数据科学实验室</a:t>
            </a:r>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11</a:t>
            </a:fld>
            <a:endParaRPr lang="en-US" dirty="0"/>
          </a:p>
        </p:txBody>
      </p:sp>
      <p:pic>
        <p:nvPicPr>
          <p:cNvPr id="2050" name="Picture 2" descr="http://7pn4yt.com1.z0.glb.clouddn.com/blog-fitting.jpg">
            <a:extLst>
              <a:ext uri="{FF2B5EF4-FFF2-40B4-BE49-F238E27FC236}">
                <a16:creationId xmlns:a16="http://schemas.microsoft.com/office/drawing/2014/main" id="{4E38E58B-FA43-4B83-9347-765224B498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4838" t="4221"/>
          <a:stretch/>
        </p:blipFill>
        <p:spPr bwMode="auto">
          <a:xfrm>
            <a:off x="9625263" y="757451"/>
            <a:ext cx="2099935" cy="2855496"/>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a:extLst>
              <a:ext uri="{FF2B5EF4-FFF2-40B4-BE49-F238E27FC236}">
                <a16:creationId xmlns:a16="http://schemas.microsoft.com/office/drawing/2014/main" id="{419A8C75-8C87-4E5D-A765-F40CF0966988}"/>
              </a:ext>
            </a:extLst>
          </p:cNvPr>
          <p:cNvGrpSpPr/>
          <p:nvPr/>
        </p:nvGrpSpPr>
        <p:grpSpPr>
          <a:xfrm>
            <a:off x="6311095" y="809049"/>
            <a:ext cx="3151742" cy="647451"/>
            <a:chOff x="6311095" y="809049"/>
            <a:chExt cx="3151742" cy="647451"/>
          </a:xfrm>
        </p:grpSpPr>
        <p:pic>
          <p:nvPicPr>
            <p:cNvPr id="7" name="图片 6">
              <a:extLst>
                <a:ext uri="{FF2B5EF4-FFF2-40B4-BE49-F238E27FC236}">
                  <a16:creationId xmlns:a16="http://schemas.microsoft.com/office/drawing/2014/main" id="{576CF303-2851-46BE-983C-C8B3EC450813}"/>
                </a:ext>
              </a:extLst>
            </p:cNvPr>
            <p:cNvPicPr>
              <a:picLocks noChangeAspect="1"/>
            </p:cNvPicPr>
            <p:nvPr/>
          </p:nvPicPr>
          <p:blipFill>
            <a:blip r:embed="rId5"/>
            <a:stretch>
              <a:fillRect/>
            </a:stretch>
          </p:blipFill>
          <p:spPr>
            <a:xfrm>
              <a:off x="6311095" y="809049"/>
              <a:ext cx="3151742" cy="647451"/>
            </a:xfrm>
            <a:prstGeom prst="rect">
              <a:avLst/>
            </a:prstGeom>
          </p:spPr>
        </p:pic>
        <p:sp>
          <p:nvSpPr>
            <p:cNvPr id="10" name="椭圆 9">
              <a:extLst>
                <a:ext uri="{FF2B5EF4-FFF2-40B4-BE49-F238E27FC236}">
                  <a16:creationId xmlns:a16="http://schemas.microsoft.com/office/drawing/2014/main" id="{9BA1D097-4132-403A-ABEC-6C947D558008}"/>
                </a:ext>
              </a:extLst>
            </p:cNvPr>
            <p:cNvSpPr/>
            <p:nvPr/>
          </p:nvSpPr>
          <p:spPr>
            <a:xfrm>
              <a:off x="8444576" y="932146"/>
              <a:ext cx="914400" cy="487042"/>
            </a:xfrm>
            <a:prstGeom prst="ellipse">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grpSp>
      <p:pic>
        <p:nvPicPr>
          <p:cNvPr id="9" name="图片 8">
            <a:extLst>
              <a:ext uri="{FF2B5EF4-FFF2-40B4-BE49-F238E27FC236}">
                <a16:creationId xmlns:a16="http://schemas.microsoft.com/office/drawing/2014/main" id="{2D77F263-16FA-42D9-907B-73399D2205BD}"/>
              </a:ext>
            </a:extLst>
          </p:cNvPr>
          <p:cNvPicPr>
            <a:picLocks noChangeAspect="1"/>
          </p:cNvPicPr>
          <p:nvPr/>
        </p:nvPicPr>
        <p:blipFill>
          <a:blip r:embed="rId6"/>
          <a:stretch>
            <a:fillRect/>
          </a:stretch>
        </p:blipFill>
        <p:spPr>
          <a:xfrm>
            <a:off x="2331477" y="2610315"/>
            <a:ext cx="5790479" cy="1002632"/>
          </a:xfrm>
          <a:prstGeom prst="rect">
            <a:avLst/>
          </a:prstGeom>
        </p:spPr>
      </p:pic>
      <p:pic>
        <p:nvPicPr>
          <p:cNvPr id="11" name="图片 10">
            <a:extLst>
              <a:ext uri="{FF2B5EF4-FFF2-40B4-BE49-F238E27FC236}">
                <a16:creationId xmlns:a16="http://schemas.microsoft.com/office/drawing/2014/main" id="{203E8EE3-AA07-4968-93A1-78409990891B}"/>
              </a:ext>
            </a:extLst>
          </p:cNvPr>
          <p:cNvPicPr>
            <a:picLocks noChangeAspect="1"/>
          </p:cNvPicPr>
          <p:nvPr/>
        </p:nvPicPr>
        <p:blipFill>
          <a:blip r:embed="rId7"/>
          <a:stretch>
            <a:fillRect/>
          </a:stretch>
        </p:blipFill>
        <p:spPr>
          <a:xfrm>
            <a:off x="2213375" y="3989860"/>
            <a:ext cx="5790793" cy="883544"/>
          </a:xfrm>
          <a:prstGeom prst="rect">
            <a:avLst/>
          </a:prstGeom>
        </p:spPr>
      </p:pic>
      <p:pic>
        <p:nvPicPr>
          <p:cNvPr id="13" name="图片 12">
            <a:extLst>
              <a:ext uri="{FF2B5EF4-FFF2-40B4-BE49-F238E27FC236}">
                <a16:creationId xmlns:a16="http://schemas.microsoft.com/office/drawing/2014/main" id="{D725C27A-862A-4C50-BFAA-9DD3A2EA6C3B}"/>
              </a:ext>
            </a:extLst>
          </p:cNvPr>
          <p:cNvPicPr>
            <a:picLocks noChangeAspect="1"/>
          </p:cNvPicPr>
          <p:nvPr/>
        </p:nvPicPr>
        <p:blipFill>
          <a:blip r:embed="rId8"/>
          <a:stretch>
            <a:fillRect/>
          </a:stretch>
        </p:blipFill>
        <p:spPr>
          <a:xfrm>
            <a:off x="7831167" y="4616925"/>
            <a:ext cx="3661782" cy="1813734"/>
          </a:xfrm>
          <a:prstGeom prst="rect">
            <a:avLst/>
          </a:prstGeom>
        </p:spPr>
      </p:pic>
    </p:spTree>
    <p:extLst>
      <p:ext uri="{BB962C8B-B14F-4D97-AF65-F5344CB8AC3E}">
        <p14:creationId xmlns:p14="http://schemas.microsoft.com/office/powerpoint/2010/main" val="3260707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2D77F263-16FA-42D9-907B-73399D2205BD}"/>
              </a:ext>
            </a:extLst>
          </p:cNvPr>
          <p:cNvPicPr>
            <a:picLocks noChangeAspect="1"/>
          </p:cNvPicPr>
          <p:nvPr/>
        </p:nvPicPr>
        <p:blipFill>
          <a:blip r:embed="rId3"/>
          <a:stretch>
            <a:fillRect/>
          </a:stretch>
        </p:blipFill>
        <p:spPr>
          <a:xfrm>
            <a:off x="3955740" y="2293361"/>
            <a:ext cx="5104039" cy="883774"/>
          </a:xfrm>
          <a:prstGeom prst="rect">
            <a:avLst/>
          </a:prstGeom>
        </p:spPr>
      </p:pic>
      <p:sp>
        <p:nvSpPr>
          <p:cNvPr id="3" name="内容占位符 2"/>
          <p:cNvSpPr>
            <a:spLocks noGrp="1"/>
          </p:cNvSpPr>
          <p:nvPr>
            <p:ph idx="1"/>
          </p:nvPr>
        </p:nvSpPr>
        <p:spPr>
          <a:xfrm>
            <a:off x="1143000" y="1576136"/>
            <a:ext cx="9872871" cy="4519864"/>
          </a:xfrm>
        </p:spPr>
        <p:txBody>
          <a:bodyPr>
            <a:normAutofit/>
          </a:bodyPr>
          <a:lstStyle/>
          <a:p>
            <a:pPr marL="571500" lvl="1" indent="-342900"/>
            <a:r>
              <a:rPr lang="zh-CN" altLang="en-US" dirty="0"/>
              <a:t>验证正则化实验：</a:t>
            </a:r>
            <a:endParaRPr lang="en-US" altLang="zh-CN" dirty="0"/>
          </a:p>
          <a:p>
            <a:pPr marL="845820" lvl="2" indent="-342900"/>
            <a:r>
              <a:rPr lang="en-US" altLang="zh-CN" dirty="0">
                <a:hlinkClick r:id="rId4"/>
              </a:rPr>
              <a:t>https://blog.csdn.net/daunxx/article/details/51816588</a:t>
            </a:r>
            <a:endParaRPr lang="en-US" altLang="zh-CN" dirty="0"/>
          </a:p>
          <a:p>
            <a:pPr marL="571500" lvl="1" indent="-342900"/>
            <a:endParaRPr lang="en-US" altLang="zh-CN" dirty="0"/>
          </a:p>
          <a:p>
            <a:pPr marL="571500" lvl="1" indent="-342900"/>
            <a:r>
              <a:rPr lang="en-US" altLang="zh-CN" dirty="0"/>
              <a:t>L2</a:t>
            </a:r>
            <a:r>
              <a:rPr lang="zh-CN" altLang="en-US" dirty="0"/>
              <a:t>惩罚的</a:t>
            </a:r>
            <a:r>
              <a:rPr lang="en-US" altLang="zh-CN" dirty="0"/>
              <a:t>LR</a:t>
            </a:r>
            <a:r>
              <a:rPr lang="zh-CN" altLang="en-US" dirty="0"/>
              <a:t>回归</a:t>
            </a:r>
            <a:r>
              <a:rPr lang="en-US" altLang="zh-CN" dirty="0"/>
              <a:t>:</a:t>
            </a:r>
          </a:p>
          <a:p>
            <a:pPr marL="571500" lvl="1" indent="-342900"/>
            <a:endParaRPr lang="en-US" altLang="zh-CN" dirty="0"/>
          </a:p>
          <a:p>
            <a:pPr marL="571500" lvl="1" indent="-342900"/>
            <a:r>
              <a:rPr lang="en-US" altLang="zh-CN" dirty="0"/>
              <a:t>L1</a:t>
            </a:r>
            <a:r>
              <a:rPr lang="zh-CN" altLang="en-US" dirty="0"/>
              <a:t>惩罚的</a:t>
            </a:r>
            <a:r>
              <a:rPr lang="en-US" altLang="zh-CN" dirty="0"/>
              <a:t>LR</a:t>
            </a:r>
            <a:r>
              <a:rPr lang="zh-CN" altLang="en-US" dirty="0"/>
              <a:t>回归</a:t>
            </a:r>
            <a:r>
              <a:rPr lang="en-US" altLang="zh-CN" dirty="0"/>
              <a:t>:</a:t>
            </a:r>
          </a:p>
          <a:p>
            <a:pPr marL="571500" lvl="1" indent="-342900"/>
            <a:endParaRPr lang="en-US" altLang="zh-CN" dirty="0"/>
          </a:p>
          <a:p>
            <a:pPr marL="845820" lvl="2" indent="-342900">
              <a:buFont typeface="Wingdings" panose="05000000000000000000" pitchFamily="2" charset="2"/>
              <a:buChar char="Ø"/>
            </a:pPr>
            <a:r>
              <a:rPr lang="en-US" altLang="zh-CN" dirty="0"/>
              <a:t>C</a:t>
            </a:r>
            <a:r>
              <a:rPr lang="zh-CN" altLang="en-US" dirty="0"/>
              <a:t>是用于调节目标函数和惩罚项之间关系</a:t>
            </a:r>
            <a:endParaRPr lang="en-US" altLang="zh-CN" dirty="0"/>
          </a:p>
          <a:p>
            <a:pPr marL="845820" lvl="2" indent="-342900">
              <a:buFont typeface="Wingdings" panose="05000000000000000000" pitchFamily="2" charset="2"/>
              <a:buChar char="Ø"/>
            </a:pPr>
            <a:r>
              <a:rPr lang="en-US" altLang="zh-CN" dirty="0"/>
              <a:t>C</a:t>
            </a:r>
            <a:r>
              <a:rPr lang="zh-CN" altLang="en-US" dirty="0"/>
              <a:t>越小，惩罚力度越大；</a:t>
            </a:r>
            <a:endParaRPr lang="en-US" altLang="zh-CN" dirty="0"/>
          </a:p>
          <a:p>
            <a:pPr marL="845820" lvl="2" indent="-342900">
              <a:buFont typeface="Wingdings" panose="05000000000000000000" pitchFamily="2" charset="2"/>
              <a:buChar char="Ø"/>
            </a:pPr>
            <a:r>
              <a:rPr lang="en-US" altLang="zh-CN" dirty="0"/>
              <a:t>C</a:t>
            </a:r>
            <a:r>
              <a:rPr lang="zh-CN" altLang="en-US" dirty="0"/>
              <a:t>越大，惩罚力度越小，越能体现模型本身的特征。</a:t>
            </a:r>
            <a:endParaRPr lang="en-US" altLang="zh-CN" dirty="0"/>
          </a:p>
          <a:p>
            <a:pPr marL="502920" lvl="2" indent="0">
              <a:buNone/>
            </a:pPr>
            <a:endParaRPr lang="en-US" altLang="zh-CN" dirty="0"/>
          </a:p>
        </p:txBody>
      </p:sp>
      <p:sp>
        <p:nvSpPr>
          <p:cNvPr id="2" name="标题 1"/>
          <p:cNvSpPr>
            <a:spLocks noGrp="1"/>
          </p:cNvSpPr>
          <p:nvPr>
            <p:ph type="title"/>
          </p:nvPr>
        </p:nvSpPr>
        <p:spPr>
          <a:xfrm>
            <a:off x="1143000" y="573504"/>
            <a:ext cx="9875520" cy="1002632"/>
          </a:xfrm>
        </p:spPr>
        <p:txBody>
          <a:bodyPr>
            <a:normAutofit/>
          </a:bodyPr>
          <a:lstStyle/>
          <a:p>
            <a:r>
              <a:rPr lang="zh-CN" altLang="en-US" sz="4000" dirty="0"/>
              <a:t>逻辑回归的正则化</a:t>
            </a:r>
          </a:p>
        </p:txBody>
      </p:sp>
      <p:sp>
        <p:nvSpPr>
          <p:cNvPr id="4" name="日期占位符 3"/>
          <p:cNvSpPr>
            <a:spLocks noGrp="1"/>
          </p:cNvSpPr>
          <p:nvPr>
            <p:ph type="dt" sz="half" idx="10"/>
          </p:nvPr>
        </p:nvSpPr>
        <p:spPr/>
        <p:txBody>
          <a:bodyPr/>
          <a:lstStyle/>
          <a:p>
            <a:fld id="{FB82813E-9CE0-464E-B9DD-70AA2690241B}" type="datetime1">
              <a:rPr lang="en-US" altLang="zh-CN" smtClean="0"/>
              <a:t>7/18/2018</a:t>
            </a:fld>
            <a:endParaRPr lang="en-US" dirty="0"/>
          </a:p>
        </p:txBody>
      </p:sp>
      <p:sp>
        <p:nvSpPr>
          <p:cNvPr id="5" name="页脚占位符 4"/>
          <p:cNvSpPr>
            <a:spLocks noGrp="1"/>
          </p:cNvSpPr>
          <p:nvPr>
            <p:ph type="ftr" sz="quarter" idx="11"/>
          </p:nvPr>
        </p:nvSpPr>
        <p:spPr/>
        <p:txBody>
          <a:bodyPr/>
          <a:lstStyle/>
          <a:p>
            <a:r>
              <a:rPr lang="zh-CN" altLang="en-US" dirty="0"/>
              <a:t>东南大学计算机学院万维网数据科学实验室</a:t>
            </a:r>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12</a:t>
            </a:fld>
            <a:endParaRPr lang="en-US" dirty="0"/>
          </a:p>
        </p:txBody>
      </p:sp>
      <p:pic>
        <p:nvPicPr>
          <p:cNvPr id="11" name="图片 10">
            <a:extLst>
              <a:ext uri="{FF2B5EF4-FFF2-40B4-BE49-F238E27FC236}">
                <a16:creationId xmlns:a16="http://schemas.microsoft.com/office/drawing/2014/main" id="{203E8EE3-AA07-4968-93A1-78409990891B}"/>
              </a:ext>
            </a:extLst>
          </p:cNvPr>
          <p:cNvPicPr>
            <a:picLocks noChangeAspect="1"/>
          </p:cNvPicPr>
          <p:nvPr/>
        </p:nvPicPr>
        <p:blipFill>
          <a:blip r:embed="rId5"/>
          <a:stretch>
            <a:fillRect/>
          </a:stretch>
        </p:blipFill>
        <p:spPr>
          <a:xfrm>
            <a:off x="3849674" y="3031528"/>
            <a:ext cx="5210105" cy="794944"/>
          </a:xfrm>
          <a:prstGeom prst="rect">
            <a:avLst/>
          </a:prstGeom>
        </p:spPr>
      </p:pic>
      <p:pic>
        <p:nvPicPr>
          <p:cNvPr id="12" name="图片 11">
            <a:extLst>
              <a:ext uri="{FF2B5EF4-FFF2-40B4-BE49-F238E27FC236}">
                <a16:creationId xmlns:a16="http://schemas.microsoft.com/office/drawing/2014/main" id="{DA48ED0A-EFE5-4831-9A09-E46EA720BE2A}"/>
              </a:ext>
            </a:extLst>
          </p:cNvPr>
          <p:cNvPicPr>
            <a:picLocks noChangeAspect="1"/>
          </p:cNvPicPr>
          <p:nvPr/>
        </p:nvPicPr>
        <p:blipFill>
          <a:blip r:embed="rId6"/>
          <a:stretch>
            <a:fillRect/>
          </a:stretch>
        </p:blipFill>
        <p:spPr>
          <a:xfrm>
            <a:off x="7917812" y="3680866"/>
            <a:ext cx="2946542" cy="2891976"/>
          </a:xfrm>
          <a:prstGeom prst="rect">
            <a:avLst/>
          </a:prstGeom>
        </p:spPr>
      </p:pic>
    </p:spTree>
    <p:extLst>
      <p:ext uri="{BB962C8B-B14F-4D97-AF65-F5344CB8AC3E}">
        <p14:creationId xmlns:p14="http://schemas.microsoft.com/office/powerpoint/2010/main" val="3292640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573504"/>
            <a:ext cx="9875520" cy="1002632"/>
          </a:xfrm>
        </p:spPr>
        <p:txBody>
          <a:bodyPr>
            <a:normAutofit/>
          </a:bodyPr>
          <a:lstStyle/>
          <a:p>
            <a:r>
              <a:rPr lang="zh-CN" altLang="en-US" sz="4000" dirty="0"/>
              <a:t>模型介绍</a:t>
            </a:r>
          </a:p>
        </p:txBody>
      </p:sp>
      <p:sp>
        <p:nvSpPr>
          <p:cNvPr id="3" name="内容占位符 2"/>
          <p:cNvSpPr>
            <a:spLocks noGrp="1"/>
          </p:cNvSpPr>
          <p:nvPr>
            <p:ph idx="1"/>
          </p:nvPr>
        </p:nvSpPr>
        <p:spPr>
          <a:xfrm>
            <a:off x="1143000" y="1576136"/>
            <a:ext cx="9872871" cy="4519864"/>
          </a:xfrm>
        </p:spPr>
        <p:txBody>
          <a:bodyPr>
            <a:normAutofit/>
          </a:bodyPr>
          <a:lstStyle/>
          <a:p>
            <a:r>
              <a:rPr lang="zh-CN" altLang="en-US" dirty="0"/>
              <a:t>多项逻辑斯蒂回归</a:t>
            </a:r>
            <a:endParaRPr lang="en-US" altLang="zh-CN" dirty="0"/>
          </a:p>
          <a:p>
            <a:endParaRPr lang="en-US" altLang="zh-CN" dirty="0"/>
          </a:p>
          <a:p>
            <a:pPr lvl="1"/>
            <a:r>
              <a:rPr lang="zh-CN" altLang="en-US" dirty="0"/>
              <a:t>设</a:t>
            </a:r>
            <a:r>
              <a:rPr lang="en-US" altLang="zh-CN" dirty="0"/>
              <a:t>Y</a:t>
            </a:r>
            <a:r>
              <a:rPr lang="zh-CN" altLang="en-US" dirty="0"/>
              <a:t>的取值集合为</a:t>
            </a:r>
            <a:r>
              <a:rPr lang="en-US" altLang="zh-CN" dirty="0"/>
              <a:t>{1</a:t>
            </a:r>
            <a:r>
              <a:rPr lang="zh-CN" altLang="en-US" dirty="0"/>
              <a:t>，</a:t>
            </a:r>
            <a:r>
              <a:rPr lang="en-US" altLang="zh-CN" dirty="0"/>
              <a:t>2</a:t>
            </a:r>
            <a:r>
              <a:rPr lang="zh-CN" altLang="en-US" dirty="0"/>
              <a:t>，</a:t>
            </a:r>
            <a:r>
              <a:rPr lang="en-US" altLang="zh-CN" dirty="0"/>
              <a:t>…</a:t>
            </a:r>
            <a:r>
              <a:rPr lang="zh-CN" altLang="en-US" dirty="0"/>
              <a:t>，</a:t>
            </a:r>
            <a:r>
              <a:rPr lang="en-US" altLang="zh-CN" dirty="0"/>
              <a:t>K}</a:t>
            </a:r>
          </a:p>
        </p:txBody>
      </p:sp>
      <p:sp>
        <p:nvSpPr>
          <p:cNvPr id="4" name="日期占位符 3"/>
          <p:cNvSpPr>
            <a:spLocks noGrp="1"/>
          </p:cNvSpPr>
          <p:nvPr>
            <p:ph type="dt" sz="half" idx="10"/>
          </p:nvPr>
        </p:nvSpPr>
        <p:spPr/>
        <p:txBody>
          <a:bodyPr/>
          <a:lstStyle/>
          <a:p>
            <a:fld id="{FB82813E-9CE0-464E-B9DD-70AA2690241B}" type="datetime1">
              <a:rPr lang="en-US" altLang="zh-CN" smtClean="0"/>
              <a:t>7/18/2018</a:t>
            </a:fld>
            <a:endParaRPr lang="en-US" dirty="0"/>
          </a:p>
        </p:txBody>
      </p:sp>
      <p:sp>
        <p:nvSpPr>
          <p:cNvPr id="5" name="页脚占位符 4"/>
          <p:cNvSpPr>
            <a:spLocks noGrp="1"/>
          </p:cNvSpPr>
          <p:nvPr>
            <p:ph type="ftr" sz="quarter" idx="11"/>
          </p:nvPr>
        </p:nvSpPr>
        <p:spPr/>
        <p:txBody>
          <a:bodyPr/>
          <a:lstStyle/>
          <a:p>
            <a:r>
              <a:rPr lang="zh-CN" altLang="en-US"/>
              <a:t>东南大学计算机学院万维网数据科学实验室</a:t>
            </a:r>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13</a:t>
            </a:fld>
            <a:endParaRPr lang="en-US" dirty="0"/>
          </a:p>
        </p:txBody>
      </p:sp>
      <p:pic>
        <p:nvPicPr>
          <p:cNvPr id="8" name="图片 7">
            <a:extLst>
              <a:ext uri="{FF2B5EF4-FFF2-40B4-BE49-F238E27FC236}">
                <a16:creationId xmlns:a16="http://schemas.microsoft.com/office/drawing/2014/main" id="{DAE29CBC-8A31-4309-A6E9-F02B18EF5C31}"/>
              </a:ext>
            </a:extLst>
          </p:cNvPr>
          <p:cNvPicPr>
            <a:picLocks noChangeAspect="1"/>
          </p:cNvPicPr>
          <p:nvPr/>
        </p:nvPicPr>
        <p:blipFill>
          <a:blip r:embed="rId3"/>
          <a:stretch>
            <a:fillRect/>
          </a:stretch>
        </p:blipFill>
        <p:spPr>
          <a:xfrm>
            <a:off x="3472070" y="3021034"/>
            <a:ext cx="4808357" cy="878947"/>
          </a:xfrm>
          <a:prstGeom prst="rect">
            <a:avLst/>
          </a:prstGeom>
        </p:spPr>
      </p:pic>
      <p:pic>
        <p:nvPicPr>
          <p:cNvPr id="9" name="图片 8">
            <a:extLst>
              <a:ext uri="{FF2B5EF4-FFF2-40B4-BE49-F238E27FC236}">
                <a16:creationId xmlns:a16="http://schemas.microsoft.com/office/drawing/2014/main" id="{168D05A7-5B26-4D6C-9DDB-5E077EC78C8D}"/>
              </a:ext>
            </a:extLst>
          </p:cNvPr>
          <p:cNvPicPr>
            <a:picLocks noChangeAspect="1"/>
          </p:cNvPicPr>
          <p:nvPr/>
        </p:nvPicPr>
        <p:blipFill>
          <a:blip r:embed="rId4"/>
          <a:stretch>
            <a:fillRect/>
          </a:stretch>
        </p:blipFill>
        <p:spPr>
          <a:xfrm>
            <a:off x="3472070" y="4042407"/>
            <a:ext cx="3325041" cy="955583"/>
          </a:xfrm>
          <a:prstGeom prst="rect">
            <a:avLst/>
          </a:prstGeom>
        </p:spPr>
      </p:pic>
    </p:spTree>
    <p:extLst>
      <p:ext uri="{BB962C8B-B14F-4D97-AF65-F5344CB8AC3E}">
        <p14:creationId xmlns:p14="http://schemas.microsoft.com/office/powerpoint/2010/main" val="1524991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573504"/>
            <a:ext cx="9875520" cy="1002632"/>
          </a:xfrm>
        </p:spPr>
        <p:txBody>
          <a:bodyPr>
            <a:normAutofit/>
          </a:bodyPr>
          <a:lstStyle/>
          <a:p>
            <a:r>
              <a:rPr lang="zh-CN" altLang="en-US" sz="4000" dirty="0"/>
              <a:t>逻辑回归应用</a:t>
            </a:r>
          </a:p>
        </p:txBody>
      </p:sp>
      <p:sp>
        <p:nvSpPr>
          <p:cNvPr id="3" name="内容占位符 2"/>
          <p:cNvSpPr>
            <a:spLocks noGrp="1"/>
          </p:cNvSpPr>
          <p:nvPr>
            <p:ph idx="1"/>
          </p:nvPr>
        </p:nvSpPr>
        <p:spPr>
          <a:xfrm>
            <a:off x="1143000" y="1576136"/>
            <a:ext cx="9872871" cy="4519864"/>
          </a:xfrm>
        </p:spPr>
        <p:txBody>
          <a:bodyPr>
            <a:normAutofit/>
          </a:bodyPr>
          <a:lstStyle/>
          <a:p>
            <a:r>
              <a:rPr lang="zh-CN" altLang="en-US" dirty="0"/>
              <a:t>优点：计算代价不高，易于理解和实现</a:t>
            </a:r>
            <a:endParaRPr lang="en-US" altLang="zh-CN" dirty="0"/>
          </a:p>
          <a:p>
            <a:r>
              <a:rPr lang="zh-CN" altLang="en-US" dirty="0"/>
              <a:t>缺点：容易欠拟合，分类精度可能不高。</a:t>
            </a:r>
            <a:endParaRPr lang="en-US" altLang="zh-CN" dirty="0"/>
          </a:p>
          <a:p>
            <a:endParaRPr lang="en-US" altLang="zh-CN" dirty="0"/>
          </a:p>
          <a:p>
            <a:r>
              <a:rPr lang="zh-CN" altLang="en-US" dirty="0"/>
              <a:t>例子：信用卡欺诈检测</a:t>
            </a:r>
            <a:endParaRPr lang="en-US" altLang="zh-CN" dirty="0"/>
          </a:p>
          <a:p>
            <a:pPr lvl="1"/>
            <a:r>
              <a:rPr lang="en-US" altLang="zh-CN" dirty="0">
                <a:hlinkClick r:id="rId3"/>
              </a:rPr>
              <a:t>https://blog.csdn.net/tichimi3375/article/details/80674115</a:t>
            </a:r>
            <a:endParaRPr lang="en-US" altLang="zh-CN" dirty="0"/>
          </a:p>
          <a:p>
            <a:pPr lvl="1"/>
            <a:r>
              <a:rPr lang="zh-CN" altLang="en-US" dirty="0"/>
              <a:t>竞赛数据集（已脱敏处理）</a:t>
            </a:r>
            <a:r>
              <a:rPr lang="en-US" altLang="zh-CN" dirty="0"/>
              <a:t>+</a:t>
            </a:r>
            <a:r>
              <a:rPr lang="en-US" altLang="zh-CN" dirty="0" err="1"/>
              <a:t>Scikit</a:t>
            </a:r>
            <a:r>
              <a:rPr lang="en-US" altLang="zh-CN" dirty="0"/>
              <a:t>-learn</a:t>
            </a:r>
          </a:p>
          <a:p>
            <a:pPr lvl="1"/>
            <a:endParaRPr lang="zh-CN" altLang="en-US" dirty="0"/>
          </a:p>
          <a:p>
            <a:endParaRPr lang="en-US" altLang="zh-CN" dirty="0"/>
          </a:p>
          <a:p>
            <a:endParaRPr lang="en-US" altLang="zh-CN" dirty="0"/>
          </a:p>
        </p:txBody>
      </p:sp>
      <p:sp>
        <p:nvSpPr>
          <p:cNvPr id="4" name="日期占位符 3"/>
          <p:cNvSpPr>
            <a:spLocks noGrp="1"/>
          </p:cNvSpPr>
          <p:nvPr>
            <p:ph type="dt" sz="half" idx="10"/>
          </p:nvPr>
        </p:nvSpPr>
        <p:spPr/>
        <p:txBody>
          <a:bodyPr/>
          <a:lstStyle/>
          <a:p>
            <a:fld id="{FB82813E-9CE0-464E-B9DD-70AA2690241B}" type="datetime1">
              <a:rPr lang="en-US" altLang="zh-CN" smtClean="0"/>
              <a:t>7/18/2018</a:t>
            </a:fld>
            <a:endParaRPr lang="en-US" dirty="0"/>
          </a:p>
        </p:txBody>
      </p:sp>
      <p:sp>
        <p:nvSpPr>
          <p:cNvPr id="5" name="页脚占位符 4"/>
          <p:cNvSpPr>
            <a:spLocks noGrp="1"/>
          </p:cNvSpPr>
          <p:nvPr>
            <p:ph type="ftr" sz="quarter" idx="11"/>
          </p:nvPr>
        </p:nvSpPr>
        <p:spPr/>
        <p:txBody>
          <a:bodyPr/>
          <a:lstStyle/>
          <a:p>
            <a:r>
              <a:rPr lang="zh-CN" altLang="en-US"/>
              <a:t>东南大学计算机学院万维网数据科学实验室</a:t>
            </a:r>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1767262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0227" y="2546684"/>
            <a:ext cx="9875520" cy="1356360"/>
          </a:xfrm>
        </p:spPr>
        <p:txBody>
          <a:bodyPr/>
          <a:lstStyle/>
          <a:p>
            <a:pPr algn="ctr"/>
            <a:r>
              <a:rPr lang="zh-CN" altLang="en-US" dirty="0"/>
              <a:t>最大熵模型</a:t>
            </a:r>
            <a:br>
              <a:rPr lang="en-US" altLang="zh-CN" dirty="0"/>
            </a:br>
            <a:r>
              <a:rPr lang="en-US" altLang="zh-CN" dirty="0"/>
              <a:t>(Maximin entropy model)</a:t>
            </a:r>
            <a:endParaRPr lang="zh-CN" altLang="en-US" dirty="0"/>
          </a:p>
        </p:txBody>
      </p:sp>
      <p:sp>
        <p:nvSpPr>
          <p:cNvPr id="4" name="日期占位符 3"/>
          <p:cNvSpPr>
            <a:spLocks noGrp="1"/>
          </p:cNvSpPr>
          <p:nvPr>
            <p:ph type="dt" sz="half" idx="10"/>
          </p:nvPr>
        </p:nvSpPr>
        <p:spPr/>
        <p:txBody>
          <a:bodyPr/>
          <a:lstStyle/>
          <a:p>
            <a:fld id="{FB82813E-9CE0-464E-B9DD-70AA2690241B}" type="datetime1">
              <a:rPr lang="en-US" altLang="zh-CN" smtClean="0"/>
              <a:t>7/18/2018</a:t>
            </a:fld>
            <a:endParaRPr lang="en-US" dirty="0"/>
          </a:p>
        </p:txBody>
      </p:sp>
      <p:sp>
        <p:nvSpPr>
          <p:cNvPr id="5" name="页脚占位符 4"/>
          <p:cNvSpPr>
            <a:spLocks noGrp="1"/>
          </p:cNvSpPr>
          <p:nvPr>
            <p:ph type="ftr" sz="quarter" idx="11"/>
          </p:nvPr>
        </p:nvSpPr>
        <p:spPr/>
        <p:txBody>
          <a:bodyPr/>
          <a:lstStyle/>
          <a:p>
            <a:r>
              <a:rPr lang="zh-CN" altLang="en-US"/>
              <a:t>东南大学计算机学院万维网数据科学实验室</a:t>
            </a:r>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15</a:t>
            </a:fld>
            <a:endParaRPr lang="en-US" dirty="0"/>
          </a:p>
        </p:txBody>
      </p:sp>
    </p:spTree>
    <p:extLst>
      <p:ext uri="{BB962C8B-B14F-4D97-AF65-F5344CB8AC3E}">
        <p14:creationId xmlns:p14="http://schemas.microsoft.com/office/powerpoint/2010/main" val="2076473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573504"/>
            <a:ext cx="9875520" cy="1002632"/>
          </a:xfrm>
        </p:spPr>
        <p:txBody>
          <a:bodyPr>
            <a:normAutofit/>
          </a:bodyPr>
          <a:lstStyle/>
          <a:p>
            <a:r>
              <a:rPr lang="zh-CN" altLang="en-US" sz="4000" dirty="0"/>
              <a:t>基本介绍</a:t>
            </a:r>
          </a:p>
        </p:txBody>
      </p:sp>
      <p:sp>
        <p:nvSpPr>
          <p:cNvPr id="3" name="内容占位符 2"/>
          <p:cNvSpPr>
            <a:spLocks noGrp="1"/>
          </p:cNvSpPr>
          <p:nvPr>
            <p:ph idx="1"/>
          </p:nvPr>
        </p:nvSpPr>
        <p:spPr>
          <a:xfrm>
            <a:off x="1143000" y="1576136"/>
            <a:ext cx="9872871" cy="4519864"/>
          </a:xfrm>
        </p:spPr>
        <p:txBody>
          <a:bodyPr>
            <a:normAutofit/>
          </a:bodyPr>
          <a:lstStyle/>
          <a:p>
            <a:r>
              <a:rPr lang="zh-CN" altLang="en-US" dirty="0">
                <a:solidFill>
                  <a:srgbClr val="FF0000"/>
                </a:solidFill>
              </a:rPr>
              <a:t>熵是什么？</a:t>
            </a:r>
            <a:endParaRPr lang="en-US" altLang="zh-CN" dirty="0">
              <a:solidFill>
                <a:srgbClr val="FF0000"/>
              </a:solidFill>
            </a:endParaRPr>
          </a:p>
          <a:p>
            <a:pPr lvl="1"/>
            <a:r>
              <a:rPr lang="zh-CN" altLang="en-US" dirty="0"/>
              <a:t>熵是对不同随机变量的概率分布的描述，直观上来说，熵越大，说明对未知变量预测的确定性就越强。</a:t>
            </a:r>
            <a:endParaRPr lang="en-US" altLang="zh-CN" dirty="0"/>
          </a:p>
          <a:p>
            <a:r>
              <a:rPr lang="zh-CN" altLang="en-US" dirty="0"/>
              <a:t>最大熵模型根据</a:t>
            </a:r>
            <a:r>
              <a:rPr lang="zh-CN" altLang="en-US" dirty="0">
                <a:solidFill>
                  <a:srgbClr val="FF0000"/>
                </a:solidFill>
              </a:rPr>
              <a:t>最大熵原理</a:t>
            </a:r>
            <a:r>
              <a:rPr lang="zh-CN" altLang="en-US" dirty="0"/>
              <a:t>在类似特征限制下选择最优的概率分布。</a:t>
            </a:r>
            <a:endParaRPr lang="en-US" altLang="zh-CN" dirty="0"/>
          </a:p>
          <a:p>
            <a:r>
              <a:rPr lang="zh-CN" altLang="en-US" dirty="0"/>
              <a:t>最大熵原理</a:t>
            </a:r>
            <a:endParaRPr lang="en-US" altLang="zh-CN" dirty="0"/>
          </a:p>
          <a:p>
            <a:endParaRPr lang="en-US" altLang="zh-CN" dirty="0"/>
          </a:p>
          <a:p>
            <a:pPr lvl="1"/>
            <a:r>
              <a:rPr lang="zh-CN" altLang="en-US" dirty="0"/>
              <a:t>例子：</a:t>
            </a:r>
            <a:endParaRPr lang="en-US" altLang="zh-CN" dirty="0"/>
          </a:p>
          <a:p>
            <a:pPr marL="205200" lvl="1" indent="0">
              <a:buNone/>
            </a:pPr>
            <a:r>
              <a:rPr lang="zh-CN" altLang="en-US" dirty="0"/>
              <a:t>     假设随机变量</a:t>
            </a:r>
            <a:r>
              <a:rPr lang="en-US" altLang="zh-CN" dirty="0"/>
              <a:t>X</a:t>
            </a:r>
            <a:r>
              <a:rPr lang="zh-CN" altLang="en-US" dirty="0"/>
              <a:t>有</a:t>
            </a:r>
            <a:r>
              <a:rPr lang="en-US" altLang="zh-CN" dirty="0"/>
              <a:t>5</a:t>
            </a:r>
            <a:r>
              <a:rPr lang="zh-CN" altLang="en-US" dirty="0"/>
              <a:t>个取值</a:t>
            </a:r>
            <a:r>
              <a:rPr lang="en-US" altLang="zh-CN" dirty="0"/>
              <a:t>{A,B,C,D,E},</a:t>
            </a:r>
            <a:r>
              <a:rPr lang="zh-CN" altLang="en-US" dirty="0"/>
              <a:t>估计各个值的概率。</a:t>
            </a:r>
            <a:endParaRPr lang="en-US" altLang="zh-CN" dirty="0"/>
          </a:p>
          <a:p>
            <a:pPr marL="205200" lvl="1" indent="0">
              <a:buNone/>
            </a:pPr>
            <a:r>
              <a:rPr lang="en-US" altLang="zh-CN" dirty="0"/>
              <a:t>     </a:t>
            </a:r>
            <a:r>
              <a:rPr lang="zh-CN" altLang="en-US" dirty="0"/>
              <a:t>解：  </a:t>
            </a:r>
            <a:r>
              <a:rPr lang="pt-BR" altLang="zh-CN" dirty="0"/>
              <a:t>P(A)+P(B)+P(C)+P(D)+P(E)=1  </a:t>
            </a:r>
            <a:r>
              <a:rPr lang="zh-CN" altLang="en-US" dirty="0"/>
              <a:t>先验知识：</a:t>
            </a:r>
            <a:endParaRPr lang="pt-BR" altLang="zh-CN" dirty="0"/>
          </a:p>
          <a:p>
            <a:pPr marL="205200" lvl="1" indent="0">
              <a:buNone/>
            </a:pPr>
            <a:r>
              <a:rPr lang="pt-BR" altLang="zh-CN" dirty="0"/>
              <a:t>               </a:t>
            </a:r>
            <a:r>
              <a:rPr lang="en-US" altLang="zh-CN" dirty="0"/>
              <a:t>1)</a:t>
            </a:r>
            <a:r>
              <a:rPr lang="pt-BR" altLang="zh-CN" dirty="0"/>
              <a:t> P(A)+P(B)=3/10</a:t>
            </a:r>
          </a:p>
          <a:p>
            <a:pPr marL="205200" lvl="1" indent="0">
              <a:buNone/>
            </a:pPr>
            <a:r>
              <a:rPr lang="pt-BR" altLang="zh-CN" dirty="0"/>
              <a:t>                   P(A)=P(B)</a:t>
            </a:r>
            <a:r>
              <a:rPr lang="en-US" altLang="zh-CN" dirty="0"/>
              <a:t>=3/20; </a:t>
            </a:r>
            <a:r>
              <a:rPr lang="pt-BR" altLang="zh-CN" dirty="0"/>
              <a:t>P(C)=P(D)=P(E)=7/30</a:t>
            </a:r>
            <a:endParaRPr lang="en-US" altLang="zh-CN" dirty="0"/>
          </a:p>
        </p:txBody>
      </p:sp>
      <p:sp>
        <p:nvSpPr>
          <p:cNvPr id="4" name="日期占位符 3"/>
          <p:cNvSpPr>
            <a:spLocks noGrp="1"/>
          </p:cNvSpPr>
          <p:nvPr>
            <p:ph type="dt" sz="half" idx="10"/>
          </p:nvPr>
        </p:nvSpPr>
        <p:spPr/>
        <p:txBody>
          <a:bodyPr/>
          <a:lstStyle/>
          <a:p>
            <a:fld id="{FB82813E-9CE0-464E-B9DD-70AA2690241B}" type="datetime1">
              <a:rPr lang="en-US" altLang="zh-CN" smtClean="0"/>
              <a:t>7/18/2018</a:t>
            </a:fld>
            <a:endParaRPr lang="en-US" dirty="0"/>
          </a:p>
        </p:txBody>
      </p:sp>
      <p:sp>
        <p:nvSpPr>
          <p:cNvPr id="5" name="页脚占位符 4"/>
          <p:cNvSpPr>
            <a:spLocks noGrp="1"/>
          </p:cNvSpPr>
          <p:nvPr>
            <p:ph type="ftr" sz="quarter" idx="11"/>
          </p:nvPr>
        </p:nvSpPr>
        <p:spPr/>
        <p:txBody>
          <a:bodyPr/>
          <a:lstStyle/>
          <a:p>
            <a:r>
              <a:rPr lang="zh-CN" altLang="en-US"/>
              <a:t>东南大学计算机学院万维网数据科学实验室</a:t>
            </a:r>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16</a:t>
            </a:fld>
            <a:endParaRPr lang="en-US" dirty="0"/>
          </a:p>
        </p:txBody>
      </p:sp>
      <p:sp>
        <p:nvSpPr>
          <p:cNvPr id="7" name="矩形 6">
            <a:extLst>
              <a:ext uri="{FF2B5EF4-FFF2-40B4-BE49-F238E27FC236}">
                <a16:creationId xmlns:a16="http://schemas.microsoft.com/office/drawing/2014/main" id="{6DBAE15B-0ED5-49FC-B650-7C880D098A77}"/>
              </a:ext>
            </a:extLst>
          </p:cNvPr>
          <p:cNvSpPr/>
          <p:nvPr/>
        </p:nvSpPr>
        <p:spPr>
          <a:xfrm>
            <a:off x="3926175" y="3244334"/>
            <a:ext cx="184731" cy="369332"/>
          </a:xfrm>
          <a:prstGeom prst="rect">
            <a:avLst/>
          </a:prstGeom>
        </p:spPr>
        <p:txBody>
          <a:bodyPr wrap="none">
            <a:spAutoFit/>
          </a:bodyPr>
          <a:lstStyle/>
          <a:p>
            <a:endParaRPr lang="zh-CN" altLang="en-US" dirty="0"/>
          </a:p>
        </p:txBody>
      </p:sp>
      <p:grpSp>
        <p:nvGrpSpPr>
          <p:cNvPr id="12" name="组合 11">
            <a:extLst>
              <a:ext uri="{FF2B5EF4-FFF2-40B4-BE49-F238E27FC236}">
                <a16:creationId xmlns:a16="http://schemas.microsoft.com/office/drawing/2014/main" id="{C9AB0EE9-5839-41A2-B2EB-4E74D2F5FA3E}"/>
              </a:ext>
            </a:extLst>
          </p:cNvPr>
          <p:cNvGrpSpPr/>
          <p:nvPr/>
        </p:nvGrpSpPr>
        <p:grpSpPr>
          <a:xfrm>
            <a:off x="2870491" y="3569732"/>
            <a:ext cx="4564775" cy="563930"/>
            <a:chOff x="3472070" y="3996906"/>
            <a:chExt cx="4564775" cy="563930"/>
          </a:xfrm>
        </p:grpSpPr>
        <p:pic>
          <p:nvPicPr>
            <p:cNvPr id="10" name="图片 9">
              <a:extLst>
                <a:ext uri="{FF2B5EF4-FFF2-40B4-BE49-F238E27FC236}">
                  <a16:creationId xmlns:a16="http://schemas.microsoft.com/office/drawing/2014/main" id="{EEE3A57F-4AFA-426E-98B4-A8ABB2367B6C}"/>
                </a:ext>
              </a:extLst>
            </p:cNvPr>
            <p:cNvPicPr>
              <a:picLocks noChangeAspect="1"/>
            </p:cNvPicPr>
            <p:nvPr/>
          </p:nvPicPr>
          <p:blipFill>
            <a:blip r:embed="rId3"/>
            <a:stretch>
              <a:fillRect/>
            </a:stretch>
          </p:blipFill>
          <p:spPr>
            <a:xfrm>
              <a:off x="3472070" y="3996907"/>
              <a:ext cx="2728196" cy="563929"/>
            </a:xfrm>
            <a:prstGeom prst="rect">
              <a:avLst/>
            </a:prstGeom>
          </p:spPr>
        </p:pic>
        <p:pic>
          <p:nvPicPr>
            <p:cNvPr id="11" name="图片 10">
              <a:extLst>
                <a:ext uri="{FF2B5EF4-FFF2-40B4-BE49-F238E27FC236}">
                  <a16:creationId xmlns:a16="http://schemas.microsoft.com/office/drawing/2014/main" id="{EA957CD7-5D1C-4298-BF49-939242C88BC7}"/>
                </a:ext>
              </a:extLst>
            </p:cNvPr>
            <p:cNvPicPr>
              <a:picLocks noChangeAspect="1"/>
            </p:cNvPicPr>
            <p:nvPr/>
          </p:nvPicPr>
          <p:blipFill>
            <a:blip r:embed="rId4"/>
            <a:stretch>
              <a:fillRect/>
            </a:stretch>
          </p:blipFill>
          <p:spPr>
            <a:xfrm>
              <a:off x="6200266" y="3996906"/>
              <a:ext cx="1836579" cy="411516"/>
            </a:xfrm>
            <a:prstGeom prst="rect">
              <a:avLst/>
            </a:prstGeom>
          </p:spPr>
        </p:pic>
      </p:grpSp>
      <p:pic>
        <p:nvPicPr>
          <p:cNvPr id="13" name="图片 12">
            <a:extLst>
              <a:ext uri="{FF2B5EF4-FFF2-40B4-BE49-F238E27FC236}">
                <a16:creationId xmlns:a16="http://schemas.microsoft.com/office/drawing/2014/main" id="{A4EFE788-0CAA-41AE-B458-10CED5AD080A}"/>
              </a:ext>
            </a:extLst>
          </p:cNvPr>
          <p:cNvPicPr>
            <a:picLocks noChangeAspect="1"/>
          </p:cNvPicPr>
          <p:nvPr/>
        </p:nvPicPr>
        <p:blipFill>
          <a:blip r:embed="rId5"/>
          <a:stretch>
            <a:fillRect/>
          </a:stretch>
        </p:blipFill>
        <p:spPr>
          <a:xfrm>
            <a:off x="8191411" y="3613666"/>
            <a:ext cx="1931977" cy="563929"/>
          </a:xfrm>
          <a:prstGeom prst="rect">
            <a:avLst/>
          </a:prstGeom>
        </p:spPr>
      </p:pic>
      <p:sp>
        <p:nvSpPr>
          <p:cNvPr id="14" name="箭头: 右 13">
            <a:extLst>
              <a:ext uri="{FF2B5EF4-FFF2-40B4-BE49-F238E27FC236}">
                <a16:creationId xmlns:a16="http://schemas.microsoft.com/office/drawing/2014/main" id="{9B118B45-E3FF-4347-9EC1-7F11F286F778}"/>
              </a:ext>
            </a:extLst>
          </p:cNvPr>
          <p:cNvSpPr/>
          <p:nvPr/>
        </p:nvSpPr>
        <p:spPr>
          <a:xfrm>
            <a:off x="7664116" y="3775490"/>
            <a:ext cx="300789" cy="2057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4802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1EEA3A6F-23B1-4531-8F01-E9D695C79DD3}"/>
              </a:ext>
            </a:extLst>
          </p:cNvPr>
          <p:cNvPicPr>
            <a:picLocks noChangeAspect="1"/>
          </p:cNvPicPr>
          <p:nvPr/>
        </p:nvPicPr>
        <p:blipFill rotWithShape="1">
          <a:blip r:embed="rId3"/>
          <a:srcRect r="3191"/>
          <a:stretch/>
        </p:blipFill>
        <p:spPr>
          <a:xfrm>
            <a:off x="7884224" y="2418164"/>
            <a:ext cx="4015007" cy="1134320"/>
          </a:xfrm>
          <a:prstGeom prst="rect">
            <a:avLst/>
          </a:prstGeom>
        </p:spPr>
      </p:pic>
      <p:pic>
        <p:nvPicPr>
          <p:cNvPr id="10" name="图片 9">
            <a:extLst>
              <a:ext uri="{FF2B5EF4-FFF2-40B4-BE49-F238E27FC236}">
                <a16:creationId xmlns:a16="http://schemas.microsoft.com/office/drawing/2014/main" id="{E3830C4C-8131-4AF0-A2C8-8D1B6B0E4C9B}"/>
              </a:ext>
            </a:extLst>
          </p:cNvPr>
          <p:cNvPicPr>
            <a:picLocks noChangeAspect="1"/>
          </p:cNvPicPr>
          <p:nvPr/>
        </p:nvPicPr>
        <p:blipFill>
          <a:blip r:embed="rId4"/>
          <a:stretch>
            <a:fillRect/>
          </a:stretch>
        </p:blipFill>
        <p:spPr>
          <a:xfrm>
            <a:off x="4110905" y="2127896"/>
            <a:ext cx="4282503" cy="541328"/>
          </a:xfrm>
          <a:prstGeom prst="rect">
            <a:avLst/>
          </a:prstGeom>
        </p:spPr>
      </p:pic>
      <p:sp>
        <p:nvSpPr>
          <p:cNvPr id="2" name="标题 1"/>
          <p:cNvSpPr>
            <a:spLocks noGrp="1"/>
          </p:cNvSpPr>
          <p:nvPr>
            <p:ph type="title"/>
          </p:nvPr>
        </p:nvSpPr>
        <p:spPr>
          <a:xfrm>
            <a:off x="1143000" y="573504"/>
            <a:ext cx="9875520" cy="1002632"/>
          </a:xfrm>
        </p:spPr>
        <p:txBody>
          <a:bodyPr>
            <a:normAutofit/>
          </a:bodyPr>
          <a:lstStyle/>
          <a:p>
            <a:r>
              <a:rPr lang="zh-CN" altLang="en-US" sz="4000" dirty="0"/>
              <a:t>模型介绍</a:t>
            </a:r>
          </a:p>
        </p:txBody>
      </p:sp>
      <p:sp>
        <p:nvSpPr>
          <p:cNvPr id="3" name="内容占位符 2"/>
          <p:cNvSpPr>
            <a:spLocks noGrp="1"/>
          </p:cNvSpPr>
          <p:nvPr>
            <p:ph idx="1"/>
          </p:nvPr>
        </p:nvSpPr>
        <p:spPr>
          <a:xfrm>
            <a:off x="1143000" y="1576136"/>
            <a:ext cx="9872871" cy="4519864"/>
          </a:xfrm>
        </p:spPr>
        <p:txBody>
          <a:bodyPr>
            <a:normAutofit/>
          </a:bodyPr>
          <a:lstStyle/>
          <a:p>
            <a:r>
              <a:rPr lang="zh-CN" altLang="en-US" dirty="0"/>
              <a:t>最大熵模型定义</a:t>
            </a:r>
            <a:endParaRPr lang="en-US" altLang="zh-CN" dirty="0"/>
          </a:p>
          <a:p>
            <a:pPr lvl="1"/>
            <a:r>
              <a:rPr lang="zh-CN" altLang="en-US" dirty="0"/>
              <a:t> 假设分类模型是一个条件概率分布</a:t>
            </a:r>
            <a:r>
              <a:rPr lang="en-US" altLang="zh-CN" dirty="0"/>
              <a:t>P(Y|X)</a:t>
            </a:r>
            <a:r>
              <a:rPr lang="zh-CN" altLang="en-US" dirty="0"/>
              <a:t>，给定一个训练数据集</a:t>
            </a:r>
            <a:endParaRPr lang="en-US" altLang="zh-CN" dirty="0"/>
          </a:p>
          <a:p>
            <a:pPr marL="205200" lvl="1" indent="0">
              <a:buNone/>
            </a:pPr>
            <a:r>
              <a:rPr lang="en-US" altLang="zh-CN" dirty="0"/>
              <a:t>      </a:t>
            </a:r>
          </a:p>
          <a:p>
            <a:pPr lvl="1"/>
            <a:r>
              <a:rPr lang="zh-CN" altLang="en-US" b="1" dirty="0"/>
              <a:t>特征函数</a:t>
            </a:r>
            <a:endParaRPr lang="en-US" altLang="zh-CN" b="1" dirty="0"/>
          </a:p>
          <a:p>
            <a:pPr marL="205200" lvl="1" indent="0">
              <a:buNone/>
            </a:pPr>
            <a:r>
              <a:rPr lang="zh-CN" altLang="en-US" dirty="0"/>
              <a:t>    用特征函数</a:t>
            </a:r>
            <a:r>
              <a:rPr lang="en-US" altLang="zh-CN" dirty="0"/>
              <a:t>f(</a:t>
            </a:r>
            <a:r>
              <a:rPr lang="en-US" altLang="zh-CN" dirty="0" err="1"/>
              <a:t>x,y</a:t>
            </a:r>
            <a:r>
              <a:rPr lang="en-US" altLang="zh-CN" dirty="0"/>
              <a:t>)</a:t>
            </a:r>
            <a:r>
              <a:rPr lang="zh-CN" altLang="en-US" dirty="0"/>
              <a:t>描述输入</a:t>
            </a:r>
            <a:r>
              <a:rPr lang="en-US" altLang="zh-CN" dirty="0"/>
              <a:t>x</a:t>
            </a:r>
            <a:r>
              <a:rPr lang="zh-CN" altLang="en-US" dirty="0"/>
              <a:t>和输出</a:t>
            </a:r>
            <a:r>
              <a:rPr lang="en-US" altLang="zh-CN" dirty="0"/>
              <a:t>y</a:t>
            </a:r>
            <a:r>
              <a:rPr lang="zh-CN" altLang="en-US" dirty="0"/>
              <a:t>之间的某一个事实。</a:t>
            </a:r>
            <a:endParaRPr lang="en-US" altLang="zh-CN" dirty="0"/>
          </a:p>
          <a:p>
            <a:pPr lvl="1"/>
            <a:endParaRPr lang="en-US" altLang="zh-CN" b="1" dirty="0"/>
          </a:p>
          <a:p>
            <a:pPr lvl="1"/>
            <a:endParaRPr lang="zh-CN" altLang="en-US" b="1" dirty="0"/>
          </a:p>
          <a:p>
            <a:pPr lvl="1"/>
            <a:endParaRPr lang="en-US" altLang="zh-CN" dirty="0"/>
          </a:p>
        </p:txBody>
      </p:sp>
      <p:sp>
        <p:nvSpPr>
          <p:cNvPr id="4" name="日期占位符 3"/>
          <p:cNvSpPr>
            <a:spLocks noGrp="1"/>
          </p:cNvSpPr>
          <p:nvPr>
            <p:ph type="dt" sz="half" idx="10"/>
          </p:nvPr>
        </p:nvSpPr>
        <p:spPr/>
        <p:txBody>
          <a:bodyPr/>
          <a:lstStyle/>
          <a:p>
            <a:fld id="{FB82813E-9CE0-464E-B9DD-70AA2690241B}" type="datetime1">
              <a:rPr lang="en-US" altLang="zh-CN" smtClean="0"/>
              <a:t>7/18/2018</a:t>
            </a:fld>
            <a:endParaRPr lang="en-US" dirty="0"/>
          </a:p>
        </p:txBody>
      </p:sp>
      <p:sp>
        <p:nvSpPr>
          <p:cNvPr id="5" name="页脚占位符 4"/>
          <p:cNvSpPr>
            <a:spLocks noGrp="1"/>
          </p:cNvSpPr>
          <p:nvPr>
            <p:ph type="ftr" sz="quarter" idx="11"/>
          </p:nvPr>
        </p:nvSpPr>
        <p:spPr/>
        <p:txBody>
          <a:bodyPr/>
          <a:lstStyle/>
          <a:p>
            <a:r>
              <a:rPr lang="zh-CN" altLang="en-US"/>
              <a:t>东南大学计算机学院万维网数据科学实验室</a:t>
            </a:r>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17</a:t>
            </a:fld>
            <a:endParaRPr lang="en-US" dirty="0"/>
          </a:p>
        </p:txBody>
      </p:sp>
      <p:sp>
        <p:nvSpPr>
          <p:cNvPr id="7" name="矩形 6">
            <a:extLst>
              <a:ext uri="{FF2B5EF4-FFF2-40B4-BE49-F238E27FC236}">
                <a16:creationId xmlns:a16="http://schemas.microsoft.com/office/drawing/2014/main" id="{6DBAE15B-0ED5-49FC-B650-7C880D098A77}"/>
              </a:ext>
            </a:extLst>
          </p:cNvPr>
          <p:cNvSpPr/>
          <p:nvPr/>
        </p:nvSpPr>
        <p:spPr>
          <a:xfrm>
            <a:off x="3926175" y="3244334"/>
            <a:ext cx="184731" cy="369332"/>
          </a:xfrm>
          <a:prstGeom prst="rect">
            <a:avLst/>
          </a:prstGeom>
        </p:spPr>
        <p:txBody>
          <a:bodyPr wrap="none">
            <a:spAutoFit/>
          </a:bodyPr>
          <a:lstStyle/>
          <a:p>
            <a:endParaRPr lang="zh-CN" altLang="en-US" dirty="0"/>
          </a:p>
        </p:txBody>
      </p:sp>
      <p:pic>
        <p:nvPicPr>
          <p:cNvPr id="12" name="图片 11">
            <a:extLst>
              <a:ext uri="{FF2B5EF4-FFF2-40B4-BE49-F238E27FC236}">
                <a16:creationId xmlns:a16="http://schemas.microsoft.com/office/drawing/2014/main" id="{8E07BBDB-0CDB-4090-AB1B-86C5E21589AE}"/>
              </a:ext>
            </a:extLst>
          </p:cNvPr>
          <p:cNvPicPr>
            <a:picLocks noChangeAspect="1"/>
          </p:cNvPicPr>
          <p:nvPr/>
        </p:nvPicPr>
        <p:blipFill>
          <a:blip r:embed="rId5"/>
          <a:stretch>
            <a:fillRect/>
          </a:stretch>
        </p:blipFill>
        <p:spPr>
          <a:xfrm>
            <a:off x="1679275" y="3541834"/>
            <a:ext cx="7303627" cy="2318927"/>
          </a:xfrm>
          <a:prstGeom prst="rect">
            <a:avLst/>
          </a:prstGeom>
        </p:spPr>
      </p:pic>
      <p:pic>
        <p:nvPicPr>
          <p:cNvPr id="13" name="图片 12">
            <a:extLst>
              <a:ext uri="{FF2B5EF4-FFF2-40B4-BE49-F238E27FC236}">
                <a16:creationId xmlns:a16="http://schemas.microsoft.com/office/drawing/2014/main" id="{0E0A2604-5187-4E2C-B3D6-6A0B993B9DBD}"/>
              </a:ext>
            </a:extLst>
          </p:cNvPr>
          <p:cNvPicPr>
            <a:picLocks noChangeAspect="1"/>
          </p:cNvPicPr>
          <p:nvPr/>
        </p:nvPicPr>
        <p:blipFill>
          <a:blip r:embed="rId6"/>
          <a:stretch>
            <a:fillRect/>
          </a:stretch>
        </p:blipFill>
        <p:spPr>
          <a:xfrm>
            <a:off x="9818281" y="4597872"/>
            <a:ext cx="2120417" cy="646331"/>
          </a:xfrm>
          <a:prstGeom prst="rect">
            <a:avLst/>
          </a:prstGeom>
        </p:spPr>
      </p:pic>
      <p:sp>
        <p:nvSpPr>
          <p:cNvPr id="14" name="箭头: 右 13">
            <a:extLst>
              <a:ext uri="{FF2B5EF4-FFF2-40B4-BE49-F238E27FC236}">
                <a16:creationId xmlns:a16="http://schemas.microsoft.com/office/drawing/2014/main" id="{798AAC22-9AF8-4F16-ADE0-118293FFF583}"/>
              </a:ext>
            </a:extLst>
          </p:cNvPr>
          <p:cNvSpPr/>
          <p:nvPr/>
        </p:nvSpPr>
        <p:spPr>
          <a:xfrm>
            <a:off x="8840984" y="4738641"/>
            <a:ext cx="536275" cy="3970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6E2E3FCD-C606-466C-8FE4-060C6AC9DAEA}"/>
              </a:ext>
            </a:extLst>
          </p:cNvPr>
          <p:cNvSpPr/>
          <p:nvPr/>
        </p:nvSpPr>
        <p:spPr>
          <a:xfrm>
            <a:off x="8982902" y="4092310"/>
            <a:ext cx="1808508" cy="646331"/>
          </a:xfrm>
          <a:prstGeom prst="rect">
            <a:avLst/>
          </a:prstGeom>
        </p:spPr>
        <p:txBody>
          <a:bodyPr wrap="none">
            <a:spAutoFit/>
          </a:bodyPr>
          <a:lstStyle/>
          <a:p>
            <a:pPr lvl="1"/>
            <a:r>
              <a:rPr lang="zh-CN" altLang="en-US" b="1" dirty="0">
                <a:solidFill>
                  <a:srgbClr val="FF0000"/>
                </a:solidFill>
              </a:rPr>
              <a:t>模型学习</a:t>
            </a:r>
            <a:endParaRPr lang="en-US" altLang="zh-CN" b="1" dirty="0">
              <a:solidFill>
                <a:srgbClr val="FF0000"/>
              </a:solidFill>
            </a:endParaRPr>
          </a:p>
          <a:p>
            <a:pPr lvl="1"/>
            <a:r>
              <a:rPr lang="zh-CN" altLang="en-US" b="1" dirty="0">
                <a:solidFill>
                  <a:srgbClr val="FF0000"/>
                </a:solidFill>
              </a:rPr>
              <a:t>约束条件：</a:t>
            </a:r>
            <a:endParaRPr lang="en-US" altLang="zh-CN" b="1" dirty="0">
              <a:solidFill>
                <a:srgbClr val="FF0000"/>
              </a:solidFill>
            </a:endParaRPr>
          </a:p>
        </p:txBody>
      </p:sp>
    </p:spTree>
    <p:extLst>
      <p:ext uri="{BB962C8B-B14F-4D97-AF65-F5344CB8AC3E}">
        <p14:creationId xmlns:p14="http://schemas.microsoft.com/office/powerpoint/2010/main" val="3082480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CE50ABD8-46D2-4254-981C-CCB9B0EA93A8}"/>
              </a:ext>
            </a:extLst>
          </p:cNvPr>
          <p:cNvPicPr>
            <a:picLocks noChangeAspect="1"/>
          </p:cNvPicPr>
          <p:nvPr/>
        </p:nvPicPr>
        <p:blipFill>
          <a:blip r:embed="rId3"/>
          <a:stretch>
            <a:fillRect/>
          </a:stretch>
        </p:blipFill>
        <p:spPr>
          <a:xfrm>
            <a:off x="3852083" y="2120033"/>
            <a:ext cx="4911904" cy="583148"/>
          </a:xfrm>
          <a:prstGeom prst="rect">
            <a:avLst/>
          </a:prstGeom>
        </p:spPr>
      </p:pic>
      <p:sp>
        <p:nvSpPr>
          <p:cNvPr id="2" name="标题 1"/>
          <p:cNvSpPr>
            <a:spLocks noGrp="1"/>
          </p:cNvSpPr>
          <p:nvPr>
            <p:ph type="title"/>
          </p:nvPr>
        </p:nvSpPr>
        <p:spPr>
          <a:xfrm>
            <a:off x="1143000" y="573504"/>
            <a:ext cx="9875520" cy="1002632"/>
          </a:xfrm>
        </p:spPr>
        <p:txBody>
          <a:bodyPr>
            <a:normAutofit/>
          </a:bodyPr>
          <a:lstStyle/>
          <a:p>
            <a:r>
              <a:rPr lang="zh-CN" altLang="en-US" sz="4000" dirty="0"/>
              <a:t>模型介绍</a:t>
            </a:r>
          </a:p>
        </p:txBody>
      </p:sp>
      <p:sp>
        <p:nvSpPr>
          <p:cNvPr id="3" name="内容占位符 2"/>
          <p:cNvSpPr>
            <a:spLocks noGrp="1"/>
          </p:cNvSpPr>
          <p:nvPr>
            <p:ph idx="1"/>
          </p:nvPr>
        </p:nvSpPr>
        <p:spPr>
          <a:xfrm>
            <a:off x="1143000" y="1576136"/>
            <a:ext cx="9872871" cy="4519864"/>
          </a:xfrm>
        </p:spPr>
        <p:txBody>
          <a:bodyPr>
            <a:normAutofit/>
          </a:bodyPr>
          <a:lstStyle/>
          <a:p>
            <a:pPr marL="342900" indent="-342900"/>
            <a:r>
              <a:rPr lang="zh-CN" altLang="en-US" dirty="0"/>
              <a:t>最大熵模型定义</a:t>
            </a:r>
            <a:endParaRPr lang="en-US" altLang="zh-CN" dirty="0"/>
          </a:p>
          <a:p>
            <a:pPr marL="571500" lvl="1" indent="-342900"/>
            <a:r>
              <a:rPr lang="zh-CN" altLang="en-US" dirty="0"/>
              <a:t>假设满足所有约束条件的模型集合为：</a:t>
            </a:r>
            <a:endParaRPr lang="en-US" altLang="zh-CN" dirty="0"/>
          </a:p>
          <a:p>
            <a:pPr marL="571500" lvl="1" indent="-342900"/>
            <a:endParaRPr lang="en-US" altLang="zh-CN" dirty="0"/>
          </a:p>
          <a:p>
            <a:pPr marL="571500" lvl="1" indent="-342900"/>
            <a:r>
              <a:rPr lang="zh-CN" altLang="en-US" dirty="0"/>
              <a:t>定义在条件概率分布</a:t>
            </a:r>
            <a:r>
              <a:rPr lang="en-US" altLang="zh-CN" dirty="0"/>
              <a:t>P(Y|X)</a:t>
            </a:r>
            <a:r>
              <a:rPr lang="zh-CN" altLang="en-US" dirty="0"/>
              <a:t>上的条件熵为： </a:t>
            </a:r>
            <a:endParaRPr lang="en-US" altLang="zh-CN" dirty="0"/>
          </a:p>
          <a:p>
            <a:pPr marL="571500" lvl="1" indent="-342900"/>
            <a:endParaRPr lang="en-US" altLang="zh-CN" dirty="0"/>
          </a:p>
          <a:p>
            <a:pPr marL="571500" lvl="1" indent="-342900"/>
            <a:endParaRPr lang="en-US" altLang="zh-CN" dirty="0"/>
          </a:p>
          <a:p>
            <a:pPr marL="228600" lvl="1" indent="0">
              <a:buNone/>
            </a:pPr>
            <a:r>
              <a:rPr lang="en-US" altLang="zh-CN" dirty="0"/>
              <a:t>     </a:t>
            </a:r>
            <a:r>
              <a:rPr lang="zh-CN" altLang="en-US" dirty="0"/>
              <a:t>则模型集合</a:t>
            </a:r>
            <a:r>
              <a:rPr lang="en-US" altLang="zh-CN" dirty="0"/>
              <a:t>C</a:t>
            </a:r>
            <a:r>
              <a:rPr lang="zh-CN" altLang="en-US" dirty="0"/>
              <a:t>中条件熵</a:t>
            </a:r>
            <a:r>
              <a:rPr lang="en-US" altLang="zh-CN" dirty="0"/>
              <a:t>H(P)</a:t>
            </a:r>
            <a:r>
              <a:rPr lang="zh-CN" altLang="en-US" dirty="0"/>
              <a:t>最大的模型称为</a:t>
            </a:r>
            <a:r>
              <a:rPr lang="zh-CN" altLang="en-US" dirty="0">
                <a:solidFill>
                  <a:srgbClr val="FF0000"/>
                </a:solidFill>
              </a:rPr>
              <a:t>最大熵模型</a:t>
            </a:r>
            <a:endParaRPr lang="en-US" altLang="zh-CN" dirty="0">
              <a:solidFill>
                <a:srgbClr val="FF0000"/>
              </a:solidFill>
            </a:endParaRPr>
          </a:p>
        </p:txBody>
      </p:sp>
      <p:sp>
        <p:nvSpPr>
          <p:cNvPr id="4" name="日期占位符 3"/>
          <p:cNvSpPr>
            <a:spLocks noGrp="1"/>
          </p:cNvSpPr>
          <p:nvPr>
            <p:ph type="dt" sz="half" idx="10"/>
          </p:nvPr>
        </p:nvSpPr>
        <p:spPr/>
        <p:txBody>
          <a:bodyPr/>
          <a:lstStyle/>
          <a:p>
            <a:fld id="{FB82813E-9CE0-464E-B9DD-70AA2690241B}" type="datetime1">
              <a:rPr lang="en-US" altLang="zh-CN" smtClean="0"/>
              <a:t>7/18/2018</a:t>
            </a:fld>
            <a:endParaRPr lang="en-US" dirty="0"/>
          </a:p>
        </p:txBody>
      </p:sp>
      <p:sp>
        <p:nvSpPr>
          <p:cNvPr id="5" name="页脚占位符 4"/>
          <p:cNvSpPr>
            <a:spLocks noGrp="1"/>
          </p:cNvSpPr>
          <p:nvPr>
            <p:ph type="ftr" sz="quarter" idx="11"/>
          </p:nvPr>
        </p:nvSpPr>
        <p:spPr/>
        <p:txBody>
          <a:bodyPr/>
          <a:lstStyle/>
          <a:p>
            <a:r>
              <a:rPr lang="zh-CN" altLang="en-US"/>
              <a:t>东南大学计算机学院万维网数据科学实验室</a:t>
            </a:r>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18</a:t>
            </a:fld>
            <a:endParaRPr lang="en-US" dirty="0"/>
          </a:p>
        </p:txBody>
      </p:sp>
      <p:sp>
        <p:nvSpPr>
          <p:cNvPr id="7" name="矩形 6">
            <a:extLst>
              <a:ext uri="{FF2B5EF4-FFF2-40B4-BE49-F238E27FC236}">
                <a16:creationId xmlns:a16="http://schemas.microsoft.com/office/drawing/2014/main" id="{6DBAE15B-0ED5-49FC-B650-7C880D098A77}"/>
              </a:ext>
            </a:extLst>
          </p:cNvPr>
          <p:cNvSpPr/>
          <p:nvPr/>
        </p:nvSpPr>
        <p:spPr>
          <a:xfrm>
            <a:off x="3926175" y="3244334"/>
            <a:ext cx="184731" cy="369332"/>
          </a:xfrm>
          <a:prstGeom prst="rect">
            <a:avLst/>
          </a:prstGeom>
        </p:spPr>
        <p:txBody>
          <a:bodyPr wrap="none">
            <a:spAutoFit/>
          </a:bodyPr>
          <a:lstStyle/>
          <a:p>
            <a:endParaRPr lang="zh-CN" altLang="en-US" dirty="0"/>
          </a:p>
        </p:txBody>
      </p:sp>
      <p:pic>
        <p:nvPicPr>
          <p:cNvPr id="10" name="图片 9">
            <a:extLst>
              <a:ext uri="{FF2B5EF4-FFF2-40B4-BE49-F238E27FC236}">
                <a16:creationId xmlns:a16="http://schemas.microsoft.com/office/drawing/2014/main" id="{F5BFEEB3-CF55-4EFB-A1B3-1ECAE0C8600E}"/>
              </a:ext>
            </a:extLst>
          </p:cNvPr>
          <p:cNvPicPr>
            <a:picLocks noChangeAspect="1"/>
          </p:cNvPicPr>
          <p:nvPr/>
        </p:nvPicPr>
        <p:blipFill>
          <a:blip r:embed="rId4"/>
          <a:stretch>
            <a:fillRect/>
          </a:stretch>
        </p:blipFill>
        <p:spPr>
          <a:xfrm>
            <a:off x="4476169" y="2989291"/>
            <a:ext cx="3496497" cy="624375"/>
          </a:xfrm>
          <a:prstGeom prst="rect">
            <a:avLst/>
          </a:prstGeom>
        </p:spPr>
      </p:pic>
      <p:sp>
        <p:nvSpPr>
          <p:cNvPr id="11" name="矩形 10">
            <a:extLst>
              <a:ext uri="{FF2B5EF4-FFF2-40B4-BE49-F238E27FC236}">
                <a16:creationId xmlns:a16="http://schemas.microsoft.com/office/drawing/2014/main" id="{EA9BDEE6-177A-49F9-A55D-D4C4C8FC8495}"/>
              </a:ext>
            </a:extLst>
          </p:cNvPr>
          <p:cNvSpPr/>
          <p:nvPr/>
        </p:nvSpPr>
        <p:spPr>
          <a:xfrm>
            <a:off x="4584030" y="3101479"/>
            <a:ext cx="493295" cy="34213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Tree>
    <p:extLst>
      <p:ext uri="{BB962C8B-B14F-4D97-AF65-F5344CB8AC3E}">
        <p14:creationId xmlns:p14="http://schemas.microsoft.com/office/powerpoint/2010/main" val="1039621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824EAF2E-8146-4367-AAD8-8F9012736ABF}"/>
              </a:ext>
            </a:extLst>
          </p:cNvPr>
          <p:cNvPicPr>
            <a:picLocks noChangeAspect="1"/>
          </p:cNvPicPr>
          <p:nvPr/>
        </p:nvPicPr>
        <p:blipFill>
          <a:blip r:embed="rId3"/>
          <a:stretch>
            <a:fillRect/>
          </a:stretch>
        </p:blipFill>
        <p:spPr>
          <a:xfrm>
            <a:off x="4050588" y="5149518"/>
            <a:ext cx="2045935" cy="592244"/>
          </a:xfrm>
          <a:prstGeom prst="rect">
            <a:avLst/>
          </a:prstGeom>
        </p:spPr>
      </p:pic>
      <p:sp>
        <p:nvSpPr>
          <p:cNvPr id="2" name="标题 1"/>
          <p:cNvSpPr>
            <a:spLocks noGrp="1"/>
          </p:cNvSpPr>
          <p:nvPr>
            <p:ph type="title"/>
          </p:nvPr>
        </p:nvSpPr>
        <p:spPr>
          <a:xfrm>
            <a:off x="1143000" y="573504"/>
            <a:ext cx="9875520" cy="1002632"/>
          </a:xfrm>
        </p:spPr>
        <p:txBody>
          <a:bodyPr>
            <a:normAutofit/>
          </a:bodyPr>
          <a:lstStyle/>
          <a:p>
            <a:r>
              <a:rPr lang="zh-CN" altLang="en-US" sz="4000" dirty="0"/>
              <a:t>模型学习</a:t>
            </a:r>
          </a:p>
        </p:txBody>
      </p:sp>
      <p:sp>
        <p:nvSpPr>
          <p:cNvPr id="3" name="内容占位符 2"/>
          <p:cNvSpPr>
            <a:spLocks noGrp="1"/>
          </p:cNvSpPr>
          <p:nvPr>
            <p:ph idx="1"/>
          </p:nvPr>
        </p:nvSpPr>
        <p:spPr>
          <a:xfrm>
            <a:off x="1143000" y="1576135"/>
            <a:ext cx="9872871" cy="5137485"/>
          </a:xfrm>
        </p:spPr>
        <p:txBody>
          <a:bodyPr>
            <a:normAutofit/>
          </a:bodyPr>
          <a:lstStyle/>
          <a:p>
            <a:pPr marL="342900" indent="-342900"/>
            <a:r>
              <a:rPr lang="zh-CN" altLang="en-US" dirty="0"/>
              <a:t>最大熵模型的求解</a:t>
            </a:r>
            <a:endParaRPr lang="en-US" altLang="zh-CN" dirty="0"/>
          </a:p>
          <a:p>
            <a:pPr marL="571500" lvl="1" indent="-342900"/>
            <a:r>
              <a:rPr lang="zh-CN" altLang="en-US" dirty="0"/>
              <a:t>最大熵模型的学习等价于约束最优化问题：</a:t>
            </a:r>
            <a:endParaRPr lang="en-US" altLang="zh-CN" dirty="0"/>
          </a:p>
          <a:p>
            <a:pPr marL="571500" lvl="1" indent="-342900"/>
            <a:endParaRPr lang="en-US" altLang="zh-CN" dirty="0"/>
          </a:p>
          <a:p>
            <a:pPr marL="571500" lvl="1" indent="-342900"/>
            <a:endParaRPr lang="en-US" altLang="zh-CN" dirty="0"/>
          </a:p>
          <a:p>
            <a:pPr marL="571500" lvl="1" indent="-342900"/>
            <a:endParaRPr lang="en-US" altLang="zh-CN" dirty="0"/>
          </a:p>
          <a:p>
            <a:pPr marL="571500" lvl="1" indent="-342900"/>
            <a:endParaRPr lang="en-US" altLang="zh-CN" dirty="0"/>
          </a:p>
          <a:p>
            <a:pPr marL="571500" lvl="1" indent="-342900"/>
            <a:r>
              <a:rPr lang="zh-CN" altLang="en-US" dirty="0"/>
              <a:t> 引入拉格朗日乘子</a:t>
            </a:r>
            <a:endParaRPr lang="en-US" altLang="zh-CN" dirty="0"/>
          </a:p>
          <a:p>
            <a:pPr marL="571500" lvl="1" indent="-342900"/>
            <a:endParaRPr lang="en-US" altLang="zh-CN" dirty="0"/>
          </a:p>
          <a:p>
            <a:pPr marL="571500" lvl="1" indent="-342900"/>
            <a:endParaRPr lang="en-US" altLang="zh-CN" dirty="0"/>
          </a:p>
          <a:p>
            <a:pPr marL="571500" lvl="1" indent="-342900"/>
            <a:r>
              <a:rPr lang="zh-CN" altLang="en-US" dirty="0"/>
              <a:t> 将约束最优化的原问题转换为无约束最优化问题的</a:t>
            </a:r>
            <a:r>
              <a:rPr lang="zh-CN" altLang="en-US" dirty="0">
                <a:solidFill>
                  <a:srgbClr val="FF0000"/>
                </a:solidFill>
              </a:rPr>
              <a:t>对偶问题</a:t>
            </a:r>
            <a:endParaRPr lang="en-US" altLang="zh-CN" dirty="0">
              <a:solidFill>
                <a:srgbClr val="FF0000"/>
              </a:solidFill>
            </a:endParaRPr>
          </a:p>
          <a:p>
            <a:pPr marL="571500" lvl="1" indent="-342900"/>
            <a:endParaRPr lang="en-US" altLang="zh-CN" dirty="0">
              <a:solidFill>
                <a:srgbClr val="FF0000"/>
              </a:solidFill>
            </a:endParaRPr>
          </a:p>
          <a:p>
            <a:pPr marL="571500" lvl="1" indent="-342900"/>
            <a:endParaRPr lang="en-US" altLang="zh-CN" dirty="0">
              <a:solidFill>
                <a:srgbClr val="FF0000"/>
              </a:solidFill>
            </a:endParaRPr>
          </a:p>
          <a:p>
            <a:pPr marL="845820" lvl="2" indent="-342900">
              <a:buFont typeface="Arial" panose="020B0604020202020204" pitchFamily="34" charset="0"/>
              <a:buChar char="•"/>
            </a:pPr>
            <a:r>
              <a:rPr lang="en-US" altLang="zh-CN" dirty="0"/>
              <a:t>L(</a:t>
            </a:r>
            <a:r>
              <a:rPr lang="en-US" altLang="zh-CN" dirty="0" err="1"/>
              <a:t>P,w</a:t>
            </a:r>
            <a:r>
              <a:rPr lang="en-US" altLang="zh-CN" dirty="0"/>
              <a:t>)</a:t>
            </a:r>
            <a:r>
              <a:rPr lang="zh-CN" altLang="en-US" dirty="0"/>
              <a:t>是</a:t>
            </a:r>
            <a:r>
              <a:rPr lang="en-US" altLang="zh-CN" dirty="0"/>
              <a:t>P</a:t>
            </a:r>
            <a:r>
              <a:rPr lang="zh-CN" altLang="en-US" dirty="0"/>
              <a:t>的凸函数，解的等价性（证明部分在</a:t>
            </a:r>
            <a:r>
              <a:rPr lang="en-US" altLang="zh-CN" dirty="0"/>
              <a:t>SVM</a:t>
            </a:r>
            <a:r>
              <a:rPr lang="zh-CN" altLang="en-US" dirty="0"/>
              <a:t>部分介绍）</a:t>
            </a:r>
            <a:endParaRPr lang="en-US" altLang="zh-CN" dirty="0"/>
          </a:p>
          <a:p>
            <a:pPr marL="571500" lvl="1" indent="-342900"/>
            <a:endParaRPr lang="en-US" altLang="zh-CN" dirty="0"/>
          </a:p>
        </p:txBody>
      </p:sp>
      <p:sp>
        <p:nvSpPr>
          <p:cNvPr id="4" name="日期占位符 3"/>
          <p:cNvSpPr>
            <a:spLocks noGrp="1"/>
          </p:cNvSpPr>
          <p:nvPr>
            <p:ph type="dt" sz="half" idx="10"/>
          </p:nvPr>
        </p:nvSpPr>
        <p:spPr/>
        <p:txBody>
          <a:bodyPr/>
          <a:lstStyle/>
          <a:p>
            <a:fld id="{FB82813E-9CE0-464E-B9DD-70AA2690241B}" type="datetime1">
              <a:rPr lang="en-US" altLang="zh-CN" smtClean="0"/>
              <a:t>7/18/2018</a:t>
            </a:fld>
            <a:endParaRPr lang="en-US" dirty="0"/>
          </a:p>
        </p:txBody>
      </p:sp>
      <p:sp>
        <p:nvSpPr>
          <p:cNvPr id="5" name="页脚占位符 4"/>
          <p:cNvSpPr>
            <a:spLocks noGrp="1"/>
          </p:cNvSpPr>
          <p:nvPr>
            <p:ph type="ftr" sz="quarter" idx="11"/>
          </p:nvPr>
        </p:nvSpPr>
        <p:spPr/>
        <p:txBody>
          <a:bodyPr/>
          <a:lstStyle/>
          <a:p>
            <a:r>
              <a:rPr lang="zh-CN" altLang="en-US"/>
              <a:t>东南大学计算机学院万维网数据科学实验室</a:t>
            </a:r>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19</a:t>
            </a:fld>
            <a:endParaRPr lang="en-US" dirty="0"/>
          </a:p>
        </p:txBody>
      </p:sp>
      <p:sp>
        <p:nvSpPr>
          <p:cNvPr id="7" name="矩形 6">
            <a:extLst>
              <a:ext uri="{FF2B5EF4-FFF2-40B4-BE49-F238E27FC236}">
                <a16:creationId xmlns:a16="http://schemas.microsoft.com/office/drawing/2014/main" id="{6DBAE15B-0ED5-49FC-B650-7C880D098A77}"/>
              </a:ext>
            </a:extLst>
          </p:cNvPr>
          <p:cNvSpPr/>
          <p:nvPr/>
        </p:nvSpPr>
        <p:spPr>
          <a:xfrm>
            <a:off x="3926175" y="3244334"/>
            <a:ext cx="184731" cy="369332"/>
          </a:xfrm>
          <a:prstGeom prst="rect">
            <a:avLst/>
          </a:prstGeom>
        </p:spPr>
        <p:txBody>
          <a:bodyPr wrap="none">
            <a:spAutoFit/>
          </a:bodyPr>
          <a:lstStyle/>
          <a:p>
            <a:endParaRPr lang="zh-CN" altLang="en-US" dirty="0"/>
          </a:p>
        </p:txBody>
      </p:sp>
      <p:sp>
        <p:nvSpPr>
          <p:cNvPr id="11" name="矩形 10">
            <a:extLst>
              <a:ext uri="{FF2B5EF4-FFF2-40B4-BE49-F238E27FC236}">
                <a16:creationId xmlns:a16="http://schemas.microsoft.com/office/drawing/2014/main" id="{EA9BDEE6-177A-49F9-A55D-D4C4C8FC8495}"/>
              </a:ext>
            </a:extLst>
          </p:cNvPr>
          <p:cNvSpPr/>
          <p:nvPr/>
        </p:nvSpPr>
        <p:spPr>
          <a:xfrm>
            <a:off x="4235320" y="5189516"/>
            <a:ext cx="1743834" cy="51615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5E4AA294-0DFB-42F7-8494-6629FD47002A}"/>
              </a:ext>
            </a:extLst>
          </p:cNvPr>
          <p:cNvPicPr>
            <a:picLocks noChangeAspect="1"/>
          </p:cNvPicPr>
          <p:nvPr/>
        </p:nvPicPr>
        <p:blipFill>
          <a:blip r:embed="rId4"/>
          <a:stretch>
            <a:fillRect/>
          </a:stretch>
        </p:blipFill>
        <p:spPr>
          <a:xfrm>
            <a:off x="2122023" y="2237986"/>
            <a:ext cx="3857130" cy="1375680"/>
          </a:xfrm>
          <a:prstGeom prst="rect">
            <a:avLst/>
          </a:prstGeom>
        </p:spPr>
      </p:pic>
      <p:sp>
        <p:nvSpPr>
          <p:cNvPr id="14" name="箭头: 右 13">
            <a:extLst>
              <a:ext uri="{FF2B5EF4-FFF2-40B4-BE49-F238E27FC236}">
                <a16:creationId xmlns:a16="http://schemas.microsoft.com/office/drawing/2014/main" id="{D6400271-B2FE-4E5C-AB04-A713FDB9749C}"/>
              </a:ext>
            </a:extLst>
          </p:cNvPr>
          <p:cNvSpPr/>
          <p:nvPr/>
        </p:nvSpPr>
        <p:spPr>
          <a:xfrm>
            <a:off x="5979153" y="2719137"/>
            <a:ext cx="493836"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67E7129F-BE97-4A6C-9085-3299A1F82B4E}"/>
              </a:ext>
            </a:extLst>
          </p:cNvPr>
          <p:cNvPicPr>
            <a:picLocks noChangeAspect="1"/>
          </p:cNvPicPr>
          <p:nvPr/>
        </p:nvPicPr>
        <p:blipFill>
          <a:blip r:embed="rId5"/>
          <a:stretch>
            <a:fillRect/>
          </a:stretch>
        </p:blipFill>
        <p:spPr>
          <a:xfrm>
            <a:off x="6492056" y="2356736"/>
            <a:ext cx="4010911" cy="1375680"/>
          </a:xfrm>
          <a:prstGeom prst="rect">
            <a:avLst/>
          </a:prstGeom>
        </p:spPr>
      </p:pic>
      <p:pic>
        <p:nvPicPr>
          <p:cNvPr id="17" name="图片 16">
            <a:extLst>
              <a:ext uri="{FF2B5EF4-FFF2-40B4-BE49-F238E27FC236}">
                <a16:creationId xmlns:a16="http://schemas.microsoft.com/office/drawing/2014/main" id="{CB3598E9-440E-4156-8366-6DB95AE1B78C}"/>
              </a:ext>
            </a:extLst>
          </p:cNvPr>
          <p:cNvPicPr>
            <a:picLocks noChangeAspect="1"/>
          </p:cNvPicPr>
          <p:nvPr/>
        </p:nvPicPr>
        <p:blipFill>
          <a:blip r:embed="rId6"/>
          <a:stretch>
            <a:fillRect/>
          </a:stretch>
        </p:blipFill>
        <p:spPr>
          <a:xfrm>
            <a:off x="3327314" y="3945953"/>
            <a:ext cx="6177633" cy="761496"/>
          </a:xfrm>
          <a:prstGeom prst="rect">
            <a:avLst/>
          </a:prstGeom>
        </p:spPr>
      </p:pic>
      <p:pic>
        <p:nvPicPr>
          <p:cNvPr id="16" name="图片 15">
            <a:extLst>
              <a:ext uri="{FF2B5EF4-FFF2-40B4-BE49-F238E27FC236}">
                <a16:creationId xmlns:a16="http://schemas.microsoft.com/office/drawing/2014/main" id="{4466CDE3-14F3-436B-8C3D-072FC671B7CA}"/>
              </a:ext>
            </a:extLst>
          </p:cNvPr>
          <p:cNvPicPr>
            <a:picLocks noChangeAspect="1"/>
          </p:cNvPicPr>
          <p:nvPr/>
        </p:nvPicPr>
        <p:blipFill>
          <a:blip r:embed="rId7"/>
          <a:stretch>
            <a:fillRect/>
          </a:stretch>
        </p:blipFill>
        <p:spPr>
          <a:xfrm>
            <a:off x="2227154" y="5199777"/>
            <a:ext cx="1699021" cy="505888"/>
          </a:xfrm>
          <a:prstGeom prst="rect">
            <a:avLst/>
          </a:prstGeom>
        </p:spPr>
      </p:pic>
      <p:sp>
        <p:nvSpPr>
          <p:cNvPr id="19" name="箭头: 右 18">
            <a:extLst>
              <a:ext uri="{FF2B5EF4-FFF2-40B4-BE49-F238E27FC236}">
                <a16:creationId xmlns:a16="http://schemas.microsoft.com/office/drawing/2014/main" id="{EC9A3AC6-C3C0-4A15-8DAC-F5F29EC6D54B}"/>
              </a:ext>
            </a:extLst>
          </p:cNvPr>
          <p:cNvSpPr/>
          <p:nvPr/>
        </p:nvSpPr>
        <p:spPr>
          <a:xfrm>
            <a:off x="3926175" y="5317554"/>
            <a:ext cx="184731" cy="204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65797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br>
              <a:rPr lang="en-US" altLang="zh-CN" dirty="0"/>
            </a:br>
            <a:br>
              <a:rPr lang="en-US" altLang="zh-CN" dirty="0"/>
            </a:br>
            <a:r>
              <a:rPr lang="zh-CN" altLang="en-US" dirty="0"/>
              <a:t>逻辑斯蒂回归</a:t>
            </a:r>
            <a:br>
              <a:rPr lang="en-US" altLang="zh-CN" dirty="0"/>
            </a:br>
            <a:r>
              <a:rPr lang="zh-CN" altLang="en-US" dirty="0"/>
              <a:t>最大熵模型</a:t>
            </a:r>
          </a:p>
        </p:txBody>
      </p:sp>
      <p:sp>
        <p:nvSpPr>
          <p:cNvPr id="6" name="副标题 5"/>
          <p:cNvSpPr>
            <a:spLocks noGrp="1"/>
          </p:cNvSpPr>
          <p:nvPr>
            <p:ph type="subTitle" idx="1"/>
          </p:nvPr>
        </p:nvSpPr>
        <p:spPr/>
        <p:txBody>
          <a:bodyPr>
            <a:normAutofit/>
          </a:bodyPr>
          <a:lstStyle/>
          <a:p>
            <a:r>
              <a:rPr lang="zh-CN" altLang="en-US" sz="2800" dirty="0">
                <a:solidFill>
                  <a:srgbClr val="418AB3"/>
                </a:solidFill>
              </a:rPr>
              <a:t>陈 婧</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6070" y="284751"/>
            <a:ext cx="2167785" cy="1465545"/>
          </a:xfrm>
          <a:prstGeom prst="rect">
            <a:avLst/>
          </a:prstGeom>
        </p:spPr>
      </p:pic>
    </p:spTree>
    <p:extLst>
      <p:ext uri="{BB962C8B-B14F-4D97-AF65-F5344CB8AC3E}">
        <p14:creationId xmlns:p14="http://schemas.microsoft.com/office/powerpoint/2010/main" val="2453068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573504"/>
            <a:ext cx="9875520" cy="1002632"/>
          </a:xfrm>
        </p:spPr>
        <p:txBody>
          <a:bodyPr>
            <a:normAutofit/>
          </a:bodyPr>
          <a:lstStyle/>
          <a:p>
            <a:r>
              <a:rPr lang="zh-CN" altLang="en-US" sz="4000" dirty="0"/>
              <a:t>模型学习</a:t>
            </a:r>
          </a:p>
        </p:txBody>
      </p:sp>
      <p:sp>
        <p:nvSpPr>
          <p:cNvPr id="3" name="内容占位符 2"/>
          <p:cNvSpPr>
            <a:spLocks noGrp="1"/>
          </p:cNvSpPr>
          <p:nvPr>
            <p:ph idx="1"/>
          </p:nvPr>
        </p:nvSpPr>
        <p:spPr>
          <a:xfrm>
            <a:off x="1142998" y="1413695"/>
            <a:ext cx="9872871" cy="4519864"/>
          </a:xfrm>
        </p:spPr>
        <p:txBody>
          <a:bodyPr>
            <a:normAutofit/>
          </a:bodyPr>
          <a:lstStyle/>
          <a:p>
            <a:pPr marL="342900" indent="-342900"/>
            <a:r>
              <a:rPr lang="zh-CN" altLang="en-US" dirty="0"/>
              <a:t>最大熵模型的求解（续）</a:t>
            </a:r>
            <a:endParaRPr lang="en-US" altLang="zh-CN" dirty="0"/>
          </a:p>
          <a:p>
            <a:pPr marL="571500" lvl="1" indent="-342900"/>
            <a:r>
              <a:rPr lang="zh-CN" altLang="en-US" dirty="0"/>
              <a:t>第一步求解内部极小化问题：</a:t>
            </a:r>
            <a:endParaRPr lang="en-US" altLang="zh-CN" dirty="0"/>
          </a:p>
          <a:p>
            <a:pPr marL="571500" lvl="1" indent="-342900"/>
            <a:endParaRPr lang="en-US" altLang="zh-CN" dirty="0"/>
          </a:p>
          <a:p>
            <a:pPr marL="571500" lvl="1" indent="-342900"/>
            <a:endParaRPr lang="en-US" altLang="zh-CN" dirty="0"/>
          </a:p>
          <a:p>
            <a:pPr marL="845820" lvl="2" indent="-342900">
              <a:buFont typeface="Wingdings" panose="05000000000000000000" pitchFamily="2" charset="2"/>
              <a:buChar char="Ø"/>
            </a:pPr>
            <a:r>
              <a:rPr lang="zh-CN" altLang="en-US" dirty="0"/>
              <a:t>通过微分求导，得出</a:t>
            </a:r>
            <a:r>
              <a:rPr lang="en-US" altLang="zh-CN" dirty="0"/>
              <a:t>P</a:t>
            </a:r>
            <a:r>
              <a:rPr lang="zh-CN" altLang="en-US" dirty="0"/>
              <a:t>的解是：</a:t>
            </a:r>
            <a:endParaRPr lang="en-US" altLang="zh-CN" dirty="0"/>
          </a:p>
          <a:p>
            <a:pPr marL="845820" lvl="2" indent="-342900">
              <a:buFont typeface="Wingdings" panose="05000000000000000000" pitchFamily="2" charset="2"/>
              <a:buChar char="Ø"/>
            </a:pPr>
            <a:endParaRPr lang="en-US" altLang="zh-CN" dirty="0"/>
          </a:p>
          <a:p>
            <a:pPr marL="571500" lvl="1" indent="-342900"/>
            <a:endParaRPr lang="en-US" altLang="zh-CN" dirty="0"/>
          </a:p>
          <a:p>
            <a:pPr marL="571500" lvl="1" indent="-342900"/>
            <a:endParaRPr lang="en-US" altLang="zh-CN" dirty="0"/>
          </a:p>
          <a:p>
            <a:pPr marL="571500" lvl="1" indent="-342900"/>
            <a:r>
              <a:rPr lang="zh-CN" altLang="en-US" dirty="0"/>
              <a:t>第二步求外部的极大化问题：</a:t>
            </a:r>
            <a:endParaRPr lang="en-US" altLang="zh-CN" dirty="0"/>
          </a:p>
          <a:p>
            <a:pPr marL="571500" lvl="1" indent="-342900"/>
            <a:endParaRPr lang="en-US" altLang="zh-CN" dirty="0"/>
          </a:p>
          <a:p>
            <a:pPr marL="228600" lvl="1" indent="0">
              <a:buNone/>
            </a:pPr>
            <a:endParaRPr lang="en-US" altLang="zh-CN" dirty="0"/>
          </a:p>
          <a:p>
            <a:pPr marL="571500" lvl="1" indent="-342900"/>
            <a:r>
              <a:rPr lang="zh-CN" altLang="en-US" dirty="0"/>
              <a:t>第三步对偶问题极大化等价于最大熵模型的</a:t>
            </a:r>
            <a:r>
              <a:rPr lang="zh-CN" altLang="en-US" dirty="0">
                <a:solidFill>
                  <a:srgbClr val="FF0000"/>
                </a:solidFill>
              </a:rPr>
              <a:t>极大似然估计</a:t>
            </a:r>
            <a:r>
              <a:rPr lang="zh-CN" altLang="en-US" dirty="0"/>
              <a:t>：</a:t>
            </a:r>
            <a:endParaRPr lang="en-US" altLang="zh-CN" dirty="0"/>
          </a:p>
          <a:p>
            <a:pPr marL="845820" lvl="2" indent="-342900"/>
            <a:r>
              <a:rPr lang="zh-CN" altLang="en-US" dirty="0"/>
              <a:t>最大熵模型一般形式</a:t>
            </a:r>
            <a:endParaRPr lang="en-US" altLang="zh-CN" dirty="0"/>
          </a:p>
        </p:txBody>
      </p:sp>
      <p:sp>
        <p:nvSpPr>
          <p:cNvPr id="4" name="日期占位符 3"/>
          <p:cNvSpPr>
            <a:spLocks noGrp="1"/>
          </p:cNvSpPr>
          <p:nvPr>
            <p:ph type="dt" sz="half" idx="10"/>
          </p:nvPr>
        </p:nvSpPr>
        <p:spPr/>
        <p:txBody>
          <a:bodyPr/>
          <a:lstStyle/>
          <a:p>
            <a:fld id="{FB82813E-9CE0-464E-B9DD-70AA2690241B}" type="datetime1">
              <a:rPr lang="en-US" altLang="zh-CN" smtClean="0"/>
              <a:t>7/18/2018</a:t>
            </a:fld>
            <a:endParaRPr lang="en-US" dirty="0"/>
          </a:p>
        </p:txBody>
      </p:sp>
      <p:sp>
        <p:nvSpPr>
          <p:cNvPr id="5" name="页脚占位符 4"/>
          <p:cNvSpPr>
            <a:spLocks noGrp="1"/>
          </p:cNvSpPr>
          <p:nvPr>
            <p:ph type="ftr" sz="quarter" idx="11"/>
          </p:nvPr>
        </p:nvSpPr>
        <p:spPr/>
        <p:txBody>
          <a:bodyPr/>
          <a:lstStyle/>
          <a:p>
            <a:r>
              <a:rPr lang="zh-CN" altLang="en-US"/>
              <a:t>东南大学计算机学院万维网数据科学实验室</a:t>
            </a:r>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20</a:t>
            </a:fld>
            <a:endParaRPr lang="en-US" dirty="0"/>
          </a:p>
        </p:txBody>
      </p:sp>
      <p:sp>
        <p:nvSpPr>
          <p:cNvPr id="7" name="矩形 6">
            <a:extLst>
              <a:ext uri="{FF2B5EF4-FFF2-40B4-BE49-F238E27FC236}">
                <a16:creationId xmlns:a16="http://schemas.microsoft.com/office/drawing/2014/main" id="{6DBAE15B-0ED5-49FC-B650-7C880D098A77}"/>
              </a:ext>
            </a:extLst>
          </p:cNvPr>
          <p:cNvSpPr/>
          <p:nvPr/>
        </p:nvSpPr>
        <p:spPr>
          <a:xfrm>
            <a:off x="3926175" y="3244334"/>
            <a:ext cx="184731" cy="369332"/>
          </a:xfrm>
          <a:prstGeom prst="rect">
            <a:avLst/>
          </a:prstGeom>
        </p:spPr>
        <p:txBody>
          <a:bodyPr wrap="none">
            <a:spAutoFit/>
          </a:bodyPr>
          <a:lstStyle/>
          <a:p>
            <a:endParaRPr lang="zh-CN" altLang="en-US" dirty="0"/>
          </a:p>
        </p:txBody>
      </p:sp>
      <p:pic>
        <p:nvPicPr>
          <p:cNvPr id="21" name="图片 20">
            <a:extLst>
              <a:ext uri="{FF2B5EF4-FFF2-40B4-BE49-F238E27FC236}">
                <a16:creationId xmlns:a16="http://schemas.microsoft.com/office/drawing/2014/main" id="{97132B62-BB17-498C-857E-8DDF7E711E2C}"/>
              </a:ext>
            </a:extLst>
          </p:cNvPr>
          <p:cNvPicPr>
            <a:picLocks noChangeAspect="1"/>
          </p:cNvPicPr>
          <p:nvPr/>
        </p:nvPicPr>
        <p:blipFill>
          <a:blip r:embed="rId3"/>
          <a:stretch>
            <a:fillRect/>
          </a:stretch>
        </p:blipFill>
        <p:spPr>
          <a:xfrm>
            <a:off x="4509498" y="2028818"/>
            <a:ext cx="3139873" cy="666768"/>
          </a:xfrm>
          <a:prstGeom prst="rect">
            <a:avLst/>
          </a:prstGeom>
        </p:spPr>
      </p:pic>
      <p:pic>
        <p:nvPicPr>
          <p:cNvPr id="22" name="图片 21">
            <a:extLst>
              <a:ext uri="{FF2B5EF4-FFF2-40B4-BE49-F238E27FC236}">
                <a16:creationId xmlns:a16="http://schemas.microsoft.com/office/drawing/2014/main" id="{A5E6424A-D3BF-43C1-86DE-0E9A1250F39D}"/>
              </a:ext>
            </a:extLst>
          </p:cNvPr>
          <p:cNvPicPr>
            <a:picLocks noChangeAspect="1"/>
          </p:cNvPicPr>
          <p:nvPr/>
        </p:nvPicPr>
        <p:blipFill>
          <a:blip r:embed="rId4"/>
          <a:stretch>
            <a:fillRect/>
          </a:stretch>
        </p:blipFill>
        <p:spPr>
          <a:xfrm>
            <a:off x="1993817" y="3205764"/>
            <a:ext cx="4234178" cy="737860"/>
          </a:xfrm>
          <a:prstGeom prst="rect">
            <a:avLst/>
          </a:prstGeom>
        </p:spPr>
      </p:pic>
      <p:pic>
        <p:nvPicPr>
          <p:cNvPr id="23" name="图片 22">
            <a:extLst>
              <a:ext uri="{FF2B5EF4-FFF2-40B4-BE49-F238E27FC236}">
                <a16:creationId xmlns:a16="http://schemas.microsoft.com/office/drawing/2014/main" id="{6373C6EC-185D-4349-8F97-47078CDF87C6}"/>
              </a:ext>
            </a:extLst>
          </p:cNvPr>
          <p:cNvPicPr>
            <a:picLocks noChangeAspect="1"/>
          </p:cNvPicPr>
          <p:nvPr/>
        </p:nvPicPr>
        <p:blipFill>
          <a:blip r:embed="rId5"/>
          <a:stretch>
            <a:fillRect/>
          </a:stretch>
        </p:blipFill>
        <p:spPr>
          <a:xfrm>
            <a:off x="6306694" y="3084642"/>
            <a:ext cx="3090278" cy="818875"/>
          </a:xfrm>
          <a:prstGeom prst="rect">
            <a:avLst/>
          </a:prstGeom>
        </p:spPr>
      </p:pic>
      <p:pic>
        <p:nvPicPr>
          <p:cNvPr id="24" name="图片 23">
            <a:extLst>
              <a:ext uri="{FF2B5EF4-FFF2-40B4-BE49-F238E27FC236}">
                <a16:creationId xmlns:a16="http://schemas.microsoft.com/office/drawing/2014/main" id="{901213BC-7847-4476-BDB9-4E9B0722E1B2}"/>
              </a:ext>
            </a:extLst>
          </p:cNvPr>
          <p:cNvPicPr>
            <a:picLocks noChangeAspect="1"/>
          </p:cNvPicPr>
          <p:nvPr/>
        </p:nvPicPr>
        <p:blipFill>
          <a:blip r:embed="rId6"/>
          <a:stretch>
            <a:fillRect/>
          </a:stretch>
        </p:blipFill>
        <p:spPr>
          <a:xfrm>
            <a:off x="2552614" y="4497214"/>
            <a:ext cx="1838912" cy="661858"/>
          </a:xfrm>
          <a:prstGeom prst="rect">
            <a:avLst/>
          </a:prstGeom>
        </p:spPr>
      </p:pic>
      <p:pic>
        <p:nvPicPr>
          <p:cNvPr id="25" name="图片 24">
            <a:extLst>
              <a:ext uri="{FF2B5EF4-FFF2-40B4-BE49-F238E27FC236}">
                <a16:creationId xmlns:a16="http://schemas.microsoft.com/office/drawing/2014/main" id="{245BDB88-592A-4884-976E-0FF2B9324E77}"/>
              </a:ext>
            </a:extLst>
          </p:cNvPr>
          <p:cNvPicPr>
            <a:picLocks noChangeAspect="1"/>
          </p:cNvPicPr>
          <p:nvPr/>
        </p:nvPicPr>
        <p:blipFill>
          <a:blip r:embed="rId7"/>
          <a:stretch>
            <a:fillRect/>
          </a:stretch>
        </p:blipFill>
        <p:spPr>
          <a:xfrm>
            <a:off x="4743762" y="4433244"/>
            <a:ext cx="3166452" cy="737860"/>
          </a:xfrm>
          <a:prstGeom prst="rect">
            <a:avLst/>
          </a:prstGeom>
        </p:spPr>
      </p:pic>
      <p:sp>
        <p:nvSpPr>
          <p:cNvPr id="26" name="箭头: 右 25">
            <a:extLst>
              <a:ext uri="{FF2B5EF4-FFF2-40B4-BE49-F238E27FC236}">
                <a16:creationId xmlns:a16="http://schemas.microsoft.com/office/drawing/2014/main" id="{2244D37C-230E-49A7-9BD4-AA25BC9127F5}"/>
              </a:ext>
            </a:extLst>
          </p:cNvPr>
          <p:cNvSpPr/>
          <p:nvPr/>
        </p:nvSpPr>
        <p:spPr>
          <a:xfrm>
            <a:off x="4352466" y="4674821"/>
            <a:ext cx="455905" cy="342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a:extLst>
              <a:ext uri="{FF2B5EF4-FFF2-40B4-BE49-F238E27FC236}">
                <a16:creationId xmlns:a16="http://schemas.microsoft.com/office/drawing/2014/main" id="{8A3B1D6C-2070-411B-8DAC-6007A4921250}"/>
              </a:ext>
            </a:extLst>
          </p:cNvPr>
          <p:cNvPicPr>
            <a:picLocks noChangeAspect="1"/>
          </p:cNvPicPr>
          <p:nvPr/>
        </p:nvPicPr>
        <p:blipFill>
          <a:blip r:embed="rId8"/>
          <a:stretch>
            <a:fillRect/>
          </a:stretch>
        </p:blipFill>
        <p:spPr>
          <a:xfrm>
            <a:off x="8395593" y="4497214"/>
            <a:ext cx="3574090" cy="1996613"/>
          </a:xfrm>
          <a:prstGeom prst="rect">
            <a:avLst/>
          </a:prstGeom>
        </p:spPr>
      </p:pic>
    </p:spTree>
    <p:extLst>
      <p:ext uri="{BB962C8B-B14F-4D97-AF65-F5344CB8AC3E}">
        <p14:creationId xmlns:p14="http://schemas.microsoft.com/office/powerpoint/2010/main" val="1214763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573504"/>
            <a:ext cx="9875520" cy="1002632"/>
          </a:xfrm>
        </p:spPr>
        <p:txBody>
          <a:bodyPr>
            <a:normAutofit/>
          </a:bodyPr>
          <a:lstStyle/>
          <a:p>
            <a:r>
              <a:rPr lang="zh-CN" altLang="en-US" sz="4000" dirty="0"/>
              <a:t>模型学习举例</a:t>
            </a:r>
          </a:p>
        </p:txBody>
      </p:sp>
      <p:sp>
        <p:nvSpPr>
          <p:cNvPr id="3" name="内容占位符 2"/>
          <p:cNvSpPr>
            <a:spLocks noGrp="1"/>
          </p:cNvSpPr>
          <p:nvPr>
            <p:ph idx="1"/>
          </p:nvPr>
        </p:nvSpPr>
        <p:spPr>
          <a:xfrm>
            <a:off x="1142998" y="1413695"/>
            <a:ext cx="9872871" cy="4519864"/>
          </a:xfrm>
        </p:spPr>
        <p:txBody>
          <a:bodyPr>
            <a:normAutofit/>
          </a:bodyPr>
          <a:lstStyle/>
          <a:p>
            <a:pPr marL="342900" indent="-342900"/>
            <a:r>
              <a:rPr lang="zh-CN" altLang="en-US" dirty="0"/>
              <a:t>最大熵模型的求解举例：</a:t>
            </a:r>
            <a:endParaRPr lang="en-US" altLang="zh-CN" dirty="0"/>
          </a:p>
          <a:p>
            <a:pPr marL="571500" lvl="1" indent="-342900"/>
            <a:r>
              <a:rPr lang="zh-CN" altLang="en-US" dirty="0"/>
              <a:t>假设随机变量</a:t>
            </a:r>
            <a:r>
              <a:rPr lang="en-US" altLang="zh-CN" dirty="0"/>
              <a:t>X</a:t>
            </a:r>
            <a:r>
              <a:rPr lang="zh-CN" altLang="en-US" dirty="0"/>
              <a:t>有</a:t>
            </a:r>
            <a:r>
              <a:rPr lang="en-US" altLang="zh-CN" dirty="0"/>
              <a:t>5</a:t>
            </a:r>
            <a:r>
              <a:rPr lang="zh-CN" altLang="en-US" dirty="0"/>
              <a:t>个取值</a:t>
            </a:r>
            <a:r>
              <a:rPr lang="en-US" altLang="zh-CN" dirty="0"/>
              <a:t>{A,B,C,D,E},</a:t>
            </a:r>
            <a:r>
              <a:rPr lang="zh-CN" altLang="en-US" dirty="0"/>
              <a:t>估计各个值的概率。</a:t>
            </a:r>
            <a:endParaRPr lang="en-US" altLang="zh-CN" dirty="0"/>
          </a:p>
          <a:p>
            <a:pPr marL="571500" lvl="1" indent="-342900"/>
            <a:endParaRPr lang="en-US" altLang="zh-CN" dirty="0"/>
          </a:p>
        </p:txBody>
      </p:sp>
      <p:sp>
        <p:nvSpPr>
          <p:cNvPr id="4" name="日期占位符 3"/>
          <p:cNvSpPr>
            <a:spLocks noGrp="1"/>
          </p:cNvSpPr>
          <p:nvPr>
            <p:ph type="dt" sz="half" idx="10"/>
          </p:nvPr>
        </p:nvSpPr>
        <p:spPr/>
        <p:txBody>
          <a:bodyPr/>
          <a:lstStyle/>
          <a:p>
            <a:fld id="{FB82813E-9CE0-464E-B9DD-70AA2690241B}" type="datetime1">
              <a:rPr lang="en-US" altLang="zh-CN" smtClean="0"/>
              <a:t>7/18/2018</a:t>
            </a:fld>
            <a:endParaRPr lang="en-US" dirty="0"/>
          </a:p>
        </p:txBody>
      </p:sp>
      <p:sp>
        <p:nvSpPr>
          <p:cNvPr id="5" name="页脚占位符 4"/>
          <p:cNvSpPr>
            <a:spLocks noGrp="1"/>
          </p:cNvSpPr>
          <p:nvPr>
            <p:ph type="ftr" sz="quarter" idx="11"/>
          </p:nvPr>
        </p:nvSpPr>
        <p:spPr/>
        <p:txBody>
          <a:bodyPr/>
          <a:lstStyle/>
          <a:p>
            <a:r>
              <a:rPr lang="zh-CN" altLang="en-US"/>
              <a:t>东南大学计算机学院万维网数据科学实验室</a:t>
            </a:r>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21</a:t>
            </a:fld>
            <a:endParaRPr lang="en-US" dirty="0"/>
          </a:p>
        </p:txBody>
      </p:sp>
      <p:sp>
        <p:nvSpPr>
          <p:cNvPr id="7" name="矩形 6">
            <a:extLst>
              <a:ext uri="{FF2B5EF4-FFF2-40B4-BE49-F238E27FC236}">
                <a16:creationId xmlns:a16="http://schemas.microsoft.com/office/drawing/2014/main" id="{6DBAE15B-0ED5-49FC-B650-7C880D098A77}"/>
              </a:ext>
            </a:extLst>
          </p:cNvPr>
          <p:cNvSpPr/>
          <p:nvPr/>
        </p:nvSpPr>
        <p:spPr>
          <a:xfrm>
            <a:off x="3926175" y="3244334"/>
            <a:ext cx="184731" cy="369332"/>
          </a:xfrm>
          <a:prstGeom prst="rect">
            <a:avLst/>
          </a:prstGeom>
        </p:spPr>
        <p:txBody>
          <a:bodyPr wrap="none">
            <a:spAutoFit/>
          </a:bodyPr>
          <a:lstStyle/>
          <a:p>
            <a:endParaRPr lang="zh-CN" altLang="en-US" dirty="0"/>
          </a:p>
        </p:txBody>
      </p:sp>
      <p:pic>
        <p:nvPicPr>
          <p:cNvPr id="8" name="图片 7">
            <a:extLst>
              <a:ext uri="{FF2B5EF4-FFF2-40B4-BE49-F238E27FC236}">
                <a16:creationId xmlns:a16="http://schemas.microsoft.com/office/drawing/2014/main" id="{D4C11D91-846F-4B11-8B06-154D9FD9CFFC}"/>
              </a:ext>
            </a:extLst>
          </p:cNvPr>
          <p:cNvPicPr>
            <a:picLocks noChangeAspect="1"/>
          </p:cNvPicPr>
          <p:nvPr/>
        </p:nvPicPr>
        <p:blipFill>
          <a:blip r:embed="rId3"/>
          <a:stretch>
            <a:fillRect/>
          </a:stretch>
        </p:blipFill>
        <p:spPr>
          <a:xfrm>
            <a:off x="3914142" y="2251868"/>
            <a:ext cx="4036497" cy="1996613"/>
          </a:xfrm>
          <a:prstGeom prst="rect">
            <a:avLst/>
          </a:prstGeom>
        </p:spPr>
      </p:pic>
      <p:pic>
        <p:nvPicPr>
          <p:cNvPr id="9" name="图片 8">
            <a:extLst>
              <a:ext uri="{FF2B5EF4-FFF2-40B4-BE49-F238E27FC236}">
                <a16:creationId xmlns:a16="http://schemas.microsoft.com/office/drawing/2014/main" id="{C5F7B791-5B83-4C79-BF61-A4C16040964C}"/>
              </a:ext>
            </a:extLst>
          </p:cNvPr>
          <p:cNvPicPr>
            <a:picLocks noChangeAspect="1"/>
          </p:cNvPicPr>
          <p:nvPr/>
        </p:nvPicPr>
        <p:blipFill>
          <a:blip r:embed="rId4"/>
          <a:stretch>
            <a:fillRect/>
          </a:stretch>
        </p:blipFill>
        <p:spPr>
          <a:xfrm>
            <a:off x="2307533" y="4562813"/>
            <a:ext cx="7095598" cy="742635"/>
          </a:xfrm>
          <a:prstGeom prst="rect">
            <a:avLst/>
          </a:prstGeom>
        </p:spPr>
      </p:pic>
      <p:pic>
        <p:nvPicPr>
          <p:cNvPr id="10" name="图片 9">
            <a:extLst>
              <a:ext uri="{FF2B5EF4-FFF2-40B4-BE49-F238E27FC236}">
                <a16:creationId xmlns:a16="http://schemas.microsoft.com/office/drawing/2014/main" id="{70ED4629-07E4-4D6E-B17A-6EEE85A528C2}"/>
              </a:ext>
            </a:extLst>
          </p:cNvPr>
          <p:cNvPicPr>
            <a:picLocks noChangeAspect="1"/>
          </p:cNvPicPr>
          <p:nvPr/>
        </p:nvPicPr>
        <p:blipFill>
          <a:blip r:embed="rId5"/>
          <a:stretch>
            <a:fillRect/>
          </a:stretch>
        </p:blipFill>
        <p:spPr>
          <a:xfrm>
            <a:off x="4762404" y="5211979"/>
            <a:ext cx="1866995" cy="502158"/>
          </a:xfrm>
          <a:prstGeom prst="rect">
            <a:avLst/>
          </a:prstGeom>
        </p:spPr>
      </p:pic>
    </p:spTree>
    <p:extLst>
      <p:ext uri="{BB962C8B-B14F-4D97-AF65-F5344CB8AC3E}">
        <p14:creationId xmlns:p14="http://schemas.microsoft.com/office/powerpoint/2010/main" val="3272017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573504"/>
            <a:ext cx="9875520" cy="1002632"/>
          </a:xfrm>
        </p:spPr>
        <p:txBody>
          <a:bodyPr>
            <a:normAutofit/>
          </a:bodyPr>
          <a:lstStyle/>
          <a:p>
            <a:r>
              <a:rPr lang="zh-CN" altLang="en-US" sz="4000" dirty="0"/>
              <a:t>模型学习举例</a:t>
            </a:r>
          </a:p>
        </p:txBody>
      </p:sp>
      <p:sp>
        <p:nvSpPr>
          <p:cNvPr id="4" name="日期占位符 3"/>
          <p:cNvSpPr>
            <a:spLocks noGrp="1"/>
          </p:cNvSpPr>
          <p:nvPr>
            <p:ph type="dt" sz="half" idx="10"/>
          </p:nvPr>
        </p:nvSpPr>
        <p:spPr/>
        <p:txBody>
          <a:bodyPr/>
          <a:lstStyle/>
          <a:p>
            <a:fld id="{FB82813E-9CE0-464E-B9DD-70AA2690241B}" type="datetime1">
              <a:rPr lang="en-US" altLang="zh-CN" smtClean="0"/>
              <a:t>7/18/2018</a:t>
            </a:fld>
            <a:endParaRPr lang="en-US" dirty="0"/>
          </a:p>
        </p:txBody>
      </p:sp>
      <p:sp>
        <p:nvSpPr>
          <p:cNvPr id="5" name="页脚占位符 4"/>
          <p:cNvSpPr>
            <a:spLocks noGrp="1"/>
          </p:cNvSpPr>
          <p:nvPr>
            <p:ph type="ftr" sz="quarter" idx="11"/>
          </p:nvPr>
        </p:nvSpPr>
        <p:spPr>
          <a:xfrm>
            <a:off x="2492455" y="6223828"/>
            <a:ext cx="4717774" cy="365125"/>
          </a:xfrm>
        </p:spPr>
        <p:txBody>
          <a:bodyPr/>
          <a:lstStyle/>
          <a:p>
            <a:r>
              <a:rPr lang="zh-CN" altLang="en-US"/>
              <a:t>东南大学计算机学院万维网数据科学实验室</a:t>
            </a:r>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22</a:t>
            </a:fld>
            <a:endParaRPr lang="en-US" dirty="0"/>
          </a:p>
        </p:txBody>
      </p:sp>
      <p:sp>
        <p:nvSpPr>
          <p:cNvPr id="7" name="矩形 6">
            <a:extLst>
              <a:ext uri="{FF2B5EF4-FFF2-40B4-BE49-F238E27FC236}">
                <a16:creationId xmlns:a16="http://schemas.microsoft.com/office/drawing/2014/main" id="{6DBAE15B-0ED5-49FC-B650-7C880D098A77}"/>
              </a:ext>
            </a:extLst>
          </p:cNvPr>
          <p:cNvSpPr/>
          <p:nvPr/>
        </p:nvSpPr>
        <p:spPr>
          <a:xfrm>
            <a:off x="3926175" y="3244334"/>
            <a:ext cx="184731" cy="369332"/>
          </a:xfrm>
          <a:prstGeom prst="rect">
            <a:avLst/>
          </a:prstGeom>
        </p:spPr>
        <p:txBody>
          <a:bodyPr wrap="none">
            <a:spAutoFit/>
          </a:bodyPr>
          <a:lstStyle/>
          <a:p>
            <a:endParaRPr lang="zh-CN" altLang="en-US" dirty="0"/>
          </a:p>
        </p:txBody>
      </p:sp>
      <p:pic>
        <p:nvPicPr>
          <p:cNvPr id="10" name="图片 9">
            <a:extLst>
              <a:ext uri="{FF2B5EF4-FFF2-40B4-BE49-F238E27FC236}">
                <a16:creationId xmlns:a16="http://schemas.microsoft.com/office/drawing/2014/main" id="{3A176F6B-E3A3-4123-8BE2-13DCCE93A814}"/>
              </a:ext>
            </a:extLst>
          </p:cNvPr>
          <p:cNvPicPr>
            <a:picLocks noChangeAspect="1"/>
          </p:cNvPicPr>
          <p:nvPr/>
        </p:nvPicPr>
        <p:blipFill>
          <a:blip r:embed="rId3"/>
          <a:stretch>
            <a:fillRect/>
          </a:stretch>
        </p:blipFill>
        <p:spPr>
          <a:xfrm>
            <a:off x="920428" y="1535658"/>
            <a:ext cx="3418548" cy="3591720"/>
          </a:xfrm>
          <a:prstGeom prst="rect">
            <a:avLst/>
          </a:prstGeom>
        </p:spPr>
      </p:pic>
      <p:sp>
        <p:nvSpPr>
          <p:cNvPr id="11" name="箭头: 右 10">
            <a:extLst>
              <a:ext uri="{FF2B5EF4-FFF2-40B4-BE49-F238E27FC236}">
                <a16:creationId xmlns:a16="http://schemas.microsoft.com/office/drawing/2014/main" id="{4645AF7A-0DF3-427E-B82D-292355B55077}"/>
              </a:ext>
            </a:extLst>
          </p:cNvPr>
          <p:cNvSpPr/>
          <p:nvPr/>
        </p:nvSpPr>
        <p:spPr>
          <a:xfrm>
            <a:off x="4700395" y="2351395"/>
            <a:ext cx="525379"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6807A97-D158-4467-8C50-E8C2E3FD9042}"/>
              </a:ext>
            </a:extLst>
          </p:cNvPr>
          <p:cNvPicPr>
            <a:picLocks noChangeAspect="1"/>
          </p:cNvPicPr>
          <p:nvPr/>
        </p:nvPicPr>
        <p:blipFill>
          <a:blip r:embed="rId4"/>
          <a:stretch>
            <a:fillRect/>
          </a:stretch>
        </p:blipFill>
        <p:spPr>
          <a:xfrm>
            <a:off x="5966912" y="2027183"/>
            <a:ext cx="3772227" cy="1013548"/>
          </a:xfrm>
          <a:prstGeom prst="rect">
            <a:avLst/>
          </a:prstGeom>
        </p:spPr>
      </p:pic>
      <p:pic>
        <p:nvPicPr>
          <p:cNvPr id="13" name="图片 12">
            <a:extLst>
              <a:ext uri="{FF2B5EF4-FFF2-40B4-BE49-F238E27FC236}">
                <a16:creationId xmlns:a16="http://schemas.microsoft.com/office/drawing/2014/main" id="{C7BF2C0F-D4A9-435E-8BCA-9ABBD819547F}"/>
              </a:ext>
            </a:extLst>
          </p:cNvPr>
          <p:cNvPicPr>
            <a:picLocks noChangeAspect="1"/>
          </p:cNvPicPr>
          <p:nvPr/>
        </p:nvPicPr>
        <p:blipFill>
          <a:blip r:embed="rId5"/>
          <a:stretch>
            <a:fillRect/>
          </a:stretch>
        </p:blipFill>
        <p:spPr>
          <a:xfrm>
            <a:off x="4628203" y="3652399"/>
            <a:ext cx="7338696" cy="838273"/>
          </a:xfrm>
          <a:prstGeom prst="rect">
            <a:avLst/>
          </a:prstGeom>
        </p:spPr>
      </p:pic>
      <p:sp>
        <p:nvSpPr>
          <p:cNvPr id="14" name="箭头: 下 13">
            <a:extLst>
              <a:ext uri="{FF2B5EF4-FFF2-40B4-BE49-F238E27FC236}">
                <a16:creationId xmlns:a16="http://schemas.microsoft.com/office/drawing/2014/main" id="{7AD3B814-8383-4429-A2CA-42FB3652659C}"/>
              </a:ext>
            </a:extLst>
          </p:cNvPr>
          <p:cNvSpPr/>
          <p:nvPr/>
        </p:nvSpPr>
        <p:spPr>
          <a:xfrm>
            <a:off x="7327232" y="3244334"/>
            <a:ext cx="421105" cy="5729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C610FC9A-8CC8-4108-A6CD-8C17B1F3E017}"/>
              </a:ext>
            </a:extLst>
          </p:cNvPr>
          <p:cNvPicPr>
            <a:picLocks noChangeAspect="1"/>
          </p:cNvPicPr>
          <p:nvPr/>
        </p:nvPicPr>
        <p:blipFill>
          <a:blip r:embed="rId6"/>
          <a:stretch>
            <a:fillRect/>
          </a:stretch>
        </p:blipFill>
        <p:spPr>
          <a:xfrm>
            <a:off x="4628203" y="4449676"/>
            <a:ext cx="6027942" cy="701101"/>
          </a:xfrm>
          <a:prstGeom prst="rect">
            <a:avLst/>
          </a:prstGeom>
        </p:spPr>
      </p:pic>
      <p:sp>
        <p:nvSpPr>
          <p:cNvPr id="16" name="矩形 15">
            <a:extLst>
              <a:ext uri="{FF2B5EF4-FFF2-40B4-BE49-F238E27FC236}">
                <a16:creationId xmlns:a16="http://schemas.microsoft.com/office/drawing/2014/main" id="{AC130A4D-C1F6-40A3-B347-FCF63DCE33E9}"/>
              </a:ext>
            </a:extLst>
          </p:cNvPr>
          <p:cNvSpPr/>
          <p:nvPr/>
        </p:nvSpPr>
        <p:spPr>
          <a:xfrm>
            <a:off x="4624372" y="5317970"/>
            <a:ext cx="6096000" cy="369332"/>
          </a:xfrm>
          <a:prstGeom prst="rect">
            <a:avLst/>
          </a:prstGeom>
        </p:spPr>
        <p:txBody>
          <a:bodyPr>
            <a:spAutoFit/>
          </a:bodyPr>
          <a:lstStyle/>
          <a:p>
            <a:r>
              <a:rPr lang="zh-CN" altLang="en-US" dirty="0">
                <a:solidFill>
                  <a:srgbClr val="FF0000"/>
                </a:solidFill>
                <a:latin typeface="Times New Roman" panose="02020603050405020304" pitchFamily="18" charset="0"/>
                <a:cs typeface="Times New Roman" panose="02020603050405020304" pitchFamily="18" charset="0"/>
              </a:rPr>
              <a:t>对</a:t>
            </a:r>
            <a:r>
              <a:rPr lang="en-US" altLang="zh-CN" dirty="0" err="1">
                <a:solidFill>
                  <a:srgbClr val="FF0000"/>
                </a:solidFill>
                <a:latin typeface="Times New Roman" panose="02020603050405020304" pitchFamily="18" charset="0"/>
                <a:cs typeface="Times New Roman" panose="02020603050405020304" pitchFamily="18" charset="0"/>
              </a:rPr>
              <a:t>wi</a:t>
            </a:r>
            <a:r>
              <a:rPr lang="zh-CN" altLang="en-US" dirty="0">
                <a:solidFill>
                  <a:srgbClr val="FF0000"/>
                </a:solidFill>
                <a:latin typeface="Times New Roman" panose="02020603050405020304" pitchFamily="18" charset="0"/>
                <a:cs typeface="Times New Roman" panose="02020603050405020304" pitchFamily="18" charset="0"/>
              </a:rPr>
              <a:t>求偏导并令为 </a:t>
            </a:r>
            <a:r>
              <a:rPr lang="en-US" altLang="zh-CN" dirty="0">
                <a:solidFill>
                  <a:srgbClr val="FF0000"/>
                </a:solidFill>
                <a:latin typeface="Times New Roman" panose="02020603050405020304" pitchFamily="18" charset="0"/>
                <a:cs typeface="Times New Roman" panose="02020603050405020304" pitchFamily="18" charset="0"/>
              </a:rPr>
              <a:t>0</a:t>
            </a:r>
            <a:r>
              <a:rPr lang="zh-CN" altLang="en-US" dirty="0">
                <a:solidFill>
                  <a:srgbClr val="FF0000"/>
                </a:solidFill>
                <a:latin typeface="Times New Roman" panose="02020603050405020304" pitchFamily="18" charset="0"/>
                <a:cs typeface="Times New Roman" panose="02020603050405020304" pitchFamily="18" charset="0"/>
              </a:rPr>
              <a:t>：</a:t>
            </a:r>
          </a:p>
        </p:txBody>
      </p:sp>
      <p:pic>
        <p:nvPicPr>
          <p:cNvPr id="17" name="图片 16">
            <a:extLst>
              <a:ext uri="{FF2B5EF4-FFF2-40B4-BE49-F238E27FC236}">
                <a16:creationId xmlns:a16="http://schemas.microsoft.com/office/drawing/2014/main" id="{3FB5F3B4-3D01-400E-84C9-D21543FCA3C0}"/>
              </a:ext>
            </a:extLst>
          </p:cNvPr>
          <p:cNvPicPr>
            <a:picLocks noChangeAspect="1"/>
          </p:cNvPicPr>
          <p:nvPr/>
        </p:nvPicPr>
        <p:blipFill>
          <a:blip r:embed="rId7"/>
          <a:stretch>
            <a:fillRect/>
          </a:stretch>
        </p:blipFill>
        <p:spPr>
          <a:xfrm>
            <a:off x="7537784" y="5266595"/>
            <a:ext cx="1339044" cy="1253875"/>
          </a:xfrm>
          <a:prstGeom prst="rect">
            <a:avLst/>
          </a:prstGeom>
        </p:spPr>
      </p:pic>
    </p:spTree>
    <p:extLst>
      <p:ext uri="{BB962C8B-B14F-4D97-AF65-F5344CB8AC3E}">
        <p14:creationId xmlns:p14="http://schemas.microsoft.com/office/powerpoint/2010/main" val="608632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573504"/>
            <a:ext cx="9875520" cy="1002632"/>
          </a:xfrm>
        </p:spPr>
        <p:txBody>
          <a:bodyPr>
            <a:normAutofit/>
          </a:bodyPr>
          <a:lstStyle/>
          <a:p>
            <a:r>
              <a:rPr lang="zh-CN" altLang="en-US" sz="4000" dirty="0"/>
              <a:t>最大熵模型应用</a:t>
            </a:r>
          </a:p>
        </p:txBody>
      </p:sp>
      <p:sp>
        <p:nvSpPr>
          <p:cNvPr id="3" name="内容占位符 2"/>
          <p:cNvSpPr>
            <a:spLocks noGrp="1"/>
          </p:cNvSpPr>
          <p:nvPr>
            <p:ph idx="1"/>
          </p:nvPr>
        </p:nvSpPr>
        <p:spPr>
          <a:xfrm>
            <a:off x="1143000" y="1335505"/>
            <a:ext cx="9872871" cy="4760495"/>
          </a:xfrm>
        </p:spPr>
        <p:txBody>
          <a:bodyPr>
            <a:normAutofit/>
          </a:bodyPr>
          <a:lstStyle/>
          <a:p>
            <a:r>
              <a:rPr lang="zh-CN" altLang="en-US" dirty="0"/>
              <a:t>最大熵模型的优缺点：</a:t>
            </a:r>
            <a:endParaRPr lang="en-US" altLang="zh-CN" dirty="0"/>
          </a:p>
          <a:p>
            <a:pPr lvl="1"/>
            <a:r>
              <a:rPr lang="zh-CN" altLang="en-US" dirty="0"/>
              <a:t>优点：</a:t>
            </a:r>
            <a:br>
              <a:rPr lang="zh-CN" altLang="en-US" dirty="0"/>
            </a:br>
            <a:r>
              <a:rPr lang="zh-CN" altLang="en-US" dirty="0"/>
              <a:t>（</a:t>
            </a:r>
            <a:r>
              <a:rPr lang="en-US" altLang="zh-CN" dirty="0"/>
              <a:t>1</a:t>
            </a:r>
            <a:r>
              <a:rPr lang="zh-CN" altLang="en-US" dirty="0"/>
              <a:t>）特征选择灵活，且不需要额外的独立假定或者内在约束。</a:t>
            </a:r>
            <a:br>
              <a:rPr lang="zh-CN" altLang="en-US" dirty="0"/>
            </a:br>
            <a:r>
              <a:rPr lang="zh-CN" altLang="en-US" dirty="0"/>
              <a:t>（</a:t>
            </a:r>
            <a:r>
              <a:rPr lang="en-US" altLang="zh-CN" dirty="0"/>
              <a:t>2</a:t>
            </a:r>
            <a:r>
              <a:rPr lang="zh-CN" altLang="en-US" dirty="0"/>
              <a:t>）模型应用在不同领域时的可移植性强。</a:t>
            </a:r>
            <a:br>
              <a:rPr lang="zh-CN" altLang="en-US" dirty="0"/>
            </a:br>
            <a:r>
              <a:rPr lang="zh-CN" altLang="en-US" dirty="0"/>
              <a:t>（</a:t>
            </a:r>
            <a:r>
              <a:rPr lang="en-US" altLang="zh-CN" dirty="0"/>
              <a:t>3</a:t>
            </a:r>
            <a:r>
              <a:rPr lang="zh-CN" altLang="en-US" dirty="0"/>
              <a:t>）可结合更丰富的信息。</a:t>
            </a:r>
          </a:p>
          <a:p>
            <a:pPr lvl="1"/>
            <a:r>
              <a:rPr lang="zh-CN" altLang="en-US" dirty="0"/>
              <a:t>缺点：</a:t>
            </a:r>
            <a:br>
              <a:rPr lang="zh-CN" altLang="en-US" dirty="0"/>
            </a:br>
            <a:r>
              <a:rPr lang="zh-CN" altLang="en-US" dirty="0"/>
              <a:t>（</a:t>
            </a:r>
            <a:r>
              <a:rPr lang="en-US" altLang="zh-CN" dirty="0"/>
              <a:t>1</a:t>
            </a:r>
            <a:r>
              <a:rPr lang="zh-CN" altLang="en-US" dirty="0"/>
              <a:t>）时空开销大</a:t>
            </a:r>
            <a:br>
              <a:rPr lang="zh-CN" altLang="en-US" dirty="0"/>
            </a:br>
            <a:r>
              <a:rPr lang="zh-CN" altLang="en-US" dirty="0"/>
              <a:t>（</a:t>
            </a:r>
            <a:r>
              <a:rPr lang="en-US" altLang="zh-CN" dirty="0"/>
              <a:t>2</a:t>
            </a:r>
            <a:r>
              <a:rPr lang="zh-CN" altLang="en-US" dirty="0"/>
              <a:t>）数据稀疏问题严重</a:t>
            </a:r>
            <a:endParaRPr lang="en-US" altLang="zh-CN" dirty="0"/>
          </a:p>
          <a:p>
            <a:r>
              <a:rPr lang="zh-CN" altLang="en-US" dirty="0"/>
              <a:t>最大熵模型的应用</a:t>
            </a:r>
            <a:br>
              <a:rPr lang="zh-CN" altLang="en-US" dirty="0"/>
            </a:br>
            <a:r>
              <a:rPr lang="zh-CN" altLang="en-US" dirty="0"/>
              <a:t> </a:t>
            </a:r>
            <a:r>
              <a:rPr lang="zh-CN" altLang="en-US" sz="2000" dirty="0"/>
              <a:t>文本分类、机器翻译、词性标注、指代消解、语法分析、</a:t>
            </a:r>
            <a:r>
              <a:rPr lang="en-US" altLang="zh-CN" sz="2000" dirty="0"/>
              <a:t>......</a:t>
            </a:r>
            <a:endParaRPr lang="en-US" altLang="zh-CN" dirty="0"/>
          </a:p>
          <a:p>
            <a:r>
              <a:rPr lang="zh-CN" altLang="en-US" dirty="0"/>
              <a:t>举例：中文分词模型</a:t>
            </a:r>
            <a:endParaRPr lang="en-US" altLang="zh-CN" dirty="0"/>
          </a:p>
          <a:p>
            <a:pPr lvl="1"/>
            <a:r>
              <a:rPr lang="en-US" altLang="zh-CN" dirty="0">
                <a:hlinkClick r:id="rId3"/>
              </a:rPr>
              <a:t>http://blog.51cto.com/sbp810050504/1605501</a:t>
            </a:r>
            <a:endParaRPr lang="en-US" altLang="zh-CN" dirty="0"/>
          </a:p>
          <a:p>
            <a:pPr lvl="1"/>
            <a:r>
              <a:rPr lang="en-US" altLang="zh-CN" dirty="0" err="1"/>
              <a:t>OpenNLP+SIGHAN</a:t>
            </a:r>
            <a:r>
              <a:rPr lang="zh-CN" altLang="en-US" dirty="0"/>
              <a:t>提供的</a:t>
            </a:r>
            <a:r>
              <a:rPr lang="en-US" altLang="zh-CN" dirty="0" err="1"/>
              <a:t>backoff</a:t>
            </a:r>
            <a:r>
              <a:rPr lang="en-US" altLang="zh-CN" dirty="0"/>
              <a:t> 2005</a:t>
            </a:r>
            <a:r>
              <a:rPr lang="zh-CN" altLang="en-US" dirty="0"/>
              <a:t>语料</a:t>
            </a:r>
            <a:endParaRPr lang="en-US" altLang="zh-CN" dirty="0"/>
          </a:p>
          <a:p>
            <a:pPr lvl="1"/>
            <a:r>
              <a:rPr lang="zh-CN" altLang="en-US" dirty="0"/>
              <a:t>参考论文</a:t>
            </a:r>
            <a:r>
              <a:rPr lang="en-US" altLang="zh-CN" dirty="0"/>
              <a:t>《</a:t>
            </a:r>
            <a:r>
              <a:rPr lang="en-US" altLang="zh-CN" dirty="0" err="1"/>
              <a:t>Maximumentropy</a:t>
            </a:r>
            <a:r>
              <a:rPr lang="en-US" altLang="zh-CN" dirty="0"/>
              <a:t> </a:t>
            </a:r>
            <a:r>
              <a:rPr lang="en-US" altLang="zh-CN" dirty="0" err="1"/>
              <a:t>chinese</a:t>
            </a:r>
            <a:r>
              <a:rPr lang="en-US" altLang="zh-CN" dirty="0"/>
              <a:t> word segmentation》</a:t>
            </a:r>
            <a:r>
              <a:rPr lang="zh-CN" altLang="en-US" dirty="0"/>
              <a:t>完成分词任务。</a:t>
            </a:r>
            <a:endParaRPr lang="en-US" altLang="zh-CN" dirty="0"/>
          </a:p>
        </p:txBody>
      </p:sp>
      <p:sp>
        <p:nvSpPr>
          <p:cNvPr id="4" name="日期占位符 3"/>
          <p:cNvSpPr>
            <a:spLocks noGrp="1"/>
          </p:cNvSpPr>
          <p:nvPr>
            <p:ph type="dt" sz="half" idx="10"/>
          </p:nvPr>
        </p:nvSpPr>
        <p:spPr/>
        <p:txBody>
          <a:bodyPr/>
          <a:lstStyle/>
          <a:p>
            <a:fld id="{FB82813E-9CE0-464E-B9DD-70AA2690241B}" type="datetime1">
              <a:rPr lang="en-US" altLang="zh-CN" smtClean="0"/>
              <a:t>7/18/2018</a:t>
            </a:fld>
            <a:endParaRPr lang="en-US" dirty="0"/>
          </a:p>
        </p:txBody>
      </p:sp>
      <p:sp>
        <p:nvSpPr>
          <p:cNvPr id="5" name="页脚占位符 4"/>
          <p:cNvSpPr>
            <a:spLocks noGrp="1"/>
          </p:cNvSpPr>
          <p:nvPr>
            <p:ph type="ftr" sz="quarter" idx="11"/>
          </p:nvPr>
        </p:nvSpPr>
        <p:spPr/>
        <p:txBody>
          <a:bodyPr/>
          <a:lstStyle/>
          <a:p>
            <a:r>
              <a:rPr lang="zh-CN" altLang="en-US"/>
              <a:t>东南大学计算机学院万维网数据科学实验室</a:t>
            </a:r>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23</a:t>
            </a:fld>
            <a:endParaRPr lang="en-US" dirty="0"/>
          </a:p>
        </p:txBody>
      </p:sp>
      <p:sp>
        <p:nvSpPr>
          <p:cNvPr id="7" name="矩形 6">
            <a:extLst>
              <a:ext uri="{FF2B5EF4-FFF2-40B4-BE49-F238E27FC236}">
                <a16:creationId xmlns:a16="http://schemas.microsoft.com/office/drawing/2014/main" id="{6DBAE15B-0ED5-49FC-B650-7C880D098A77}"/>
              </a:ext>
            </a:extLst>
          </p:cNvPr>
          <p:cNvSpPr/>
          <p:nvPr/>
        </p:nvSpPr>
        <p:spPr>
          <a:xfrm>
            <a:off x="3926175" y="3244334"/>
            <a:ext cx="184731" cy="369332"/>
          </a:xfrm>
          <a:prstGeom prst="rect">
            <a:avLst/>
          </a:prstGeom>
        </p:spPr>
        <p:txBody>
          <a:bodyPr wrap="none">
            <a:spAutoFit/>
          </a:bodyPr>
          <a:lstStyle/>
          <a:p>
            <a:endParaRPr lang="zh-CN" altLang="en-US" dirty="0"/>
          </a:p>
        </p:txBody>
      </p:sp>
    </p:spTree>
    <p:extLst>
      <p:ext uri="{BB962C8B-B14F-4D97-AF65-F5344CB8AC3E}">
        <p14:creationId xmlns:p14="http://schemas.microsoft.com/office/powerpoint/2010/main" val="281451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573504"/>
            <a:ext cx="9875520" cy="1002632"/>
          </a:xfrm>
        </p:spPr>
        <p:txBody>
          <a:bodyPr>
            <a:normAutofit/>
          </a:bodyPr>
          <a:lstStyle/>
          <a:p>
            <a:r>
              <a:rPr lang="zh-CN" altLang="en-US" sz="4000" dirty="0"/>
              <a:t>问题：逻辑回归跟最大熵模型区别？</a:t>
            </a:r>
          </a:p>
        </p:txBody>
      </p:sp>
      <p:sp>
        <p:nvSpPr>
          <p:cNvPr id="3" name="内容占位符 2"/>
          <p:cNvSpPr>
            <a:spLocks noGrp="1"/>
          </p:cNvSpPr>
          <p:nvPr>
            <p:ph idx="1"/>
          </p:nvPr>
        </p:nvSpPr>
        <p:spPr>
          <a:xfrm>
            <a:off x="1143000" y="1576136"/>
            <a:ext cx="9872871" cy="4519864"/>
          </a:xfrm>
        </p:spPr>
        <p:txBody>
          <a:bodyPr>
            <a:normAutofit/>
          </a:bodyPr>
          <a:lstStyle/>
          <a:p>
            <a:r>
              <a:rPr lang="zh-CN" altLang="en-US" dirty="0">
                <a:solidFill>
                  <a:srgbClr val="FF0000"/>
                </a:solidFill>
              </a:rPr>
              <a:t>没有本质区别</a:t>
            </a:r>
            <a:endParaRPr lang="en-US" altLang="zh-CN" dirty="0">
              <a:solidFill>
                <a:srgbClr val="FF0000"/>
              </a:solidFill>
            </a:endParaRPr>
          </a:p>
          <a:p>
            <a:r>
              <a:rPr lang="zh-CN" altLang="en-US" dirty="0"/>
              <a:t>逻辑回归是最大熵对应类别为二类时的特殊情况</a:t>
            </a:r>
            <a:endParaRPr lang="en-US" altLang="zh-CN" dirty="0"/>
          </a:p>
          <a:p>
            <a:r>
              <a:rPr lang="zh-CN" altLang="en-US" dirty="0"/>
              <a:t>逻辑回归类别扩展到多类别时，就是最大熵模型。</a:t>
            </a:r>
            <a:endParaRPr lang="en-US" altLang="zh-CN" dirty="0"/>
          </a:p>
          <a:p>
            <a:r>
              <a:rPr lang="en-US" altLang="zh-CN" dirty="0">
                <a:solidFill>
                  <a:srgbClr val="FF0000"/>
                </a:solidFill>
                <a:hlinkClick r:id="rId3"/>
              </a:rPr>
              <a:t>https://www.zhihu.com/question/24094554</a:t>
            </a:r>
            <a:endParaRPr lang="en-US" altLang="zh-CN" dirty="0">
              <a:solidFill>
                <a:srgbClr val="FF0000"/>
              </a:solidFill>
            </a:endParaRPr>
          </a:p>
          <a:p>
            <a:endParaRPr lang="en-US" altLang="zh-CN" dirty="0">
              <a:solidFill>
                <a:srgbClr val="FF0000"/>
              </a:solidFill>
            </a:endParaRPr>
          </a:p>
          <a:p>
            <a:endParaRPr lang="en-US" altLang="zh-CN" dirty="0"/>
          </a:p>
          <a:p>
            <a:endParaRPr lang="en-US" altLang="zh-CN" dirty="0"/>
          </a:p>
        </p:txBody>
      </p:sp>
      <p:sp>
        <p:nvSpPr>
          <p:cNvPr id="4" name="日期占位符 3"/>
          <p:cNvSpPr>
            <a:spLocks noGrp="1"/>
          </p:cNvSpPr>
          <p:nvPr>
            <p:ph type="dt" sz="half" idx="10"/>
          </p:nvPr>
        </p:nvSpPr>
        <p:spPr/>
        <p:txBody>
          <a:bodyPr/>
          <a:lstStyle/>
          <a:p>
            <a:fld id="{FB82813E-9CE0-464E-B9DD-70AA2690241B}" type="datetime1">
              <a:rPr lang="en-US" altLang="zh-CN" smtClean="0"/>
              <a:t>7/18/2018</a:t>
            </a:fld>
            <a:endParaRPr lang="en-US" dirty="0"/>
          </a:p>
        </p:txBody>
      </p:sp>
      <p:sp>
        <p:nvSpPr>
          <p:cNvPr id="5" name="页脚占位符 4"/>
          <p:cNvSpPr>
            <a:spLocks noGrp="1"/>
          </p:cNvSpPr>
          <p:nvPr>
            <p:ph type="ftr" sz="quarter" idx="11"/>
          </p:nvPr>
        </p:nvSpPr>
        <p:spPr/>
        <p:txBody>
          <a:bodyPr/>
          <a:lstStyle/>
          <a:p>
            <a:r>
              <a:rPr lang="zh-CN" altLang="en-US"/>
              <a:t>东南大学计算机学院万维网数据科学实验室</a:t>
            </a:r>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24</a:t>
            </a:fld>
            <a:endParaRPr lang="en-US" dirty="0"/>
          </a:p>
        </p:txBody>
      </p:sp>
      <p:sp>
        <p:nvSpPr>
          <p:cNvPr id="7" name="矩形 6">
            <a:extLst>
              <a:ext uri="{FF2B5EF4-FFF2-40B4-BE49-F238E27FC236}">
                <a16:creationId xmlns:a16="http://schemas.microsoft.com/office/drawing/2014/main" id="{6DBAE15B-0ED5-49FC-B650-7C880D098A77}"/>
              </a:ext>
            </a:extLst>
          </p:cNvPr>
          <p:cNvSpPr/>
          <p:nvPr/>
        </p:nvSpPr>
        <p:spPr>
          <a:xfrm>
            <a:off x="3926175" y="3244334"/>
            <a:ext cx="184731" cy="369332"/>
          </a:xfrm>
          <a:prstGeom prst="rect">
            <a:avLst/>
          </a:prstGeom>
        </p:spPr>
        <p:txBody>
          <a:bodyPr wrap="none">
            <a:spAutoFit/>
          </a:bodyPr>
          <a:lstStyle/>
          <a:p>
            <a:endParaRPr lang="zh-CN" altLang="en-US" dirty="0"/>
          </a:p>
        </p:txBody>
      </p:sp>
    </p:spTree>
    <p:extLst>
      <p:ext uri="{BB962C8B-B14F-4D97-AF65-F5344CB8AC3E}">
        <p14:creationId xmlns:p14="http://schemas.microsoft.com/office/powerpoint/2010/main" val="2145230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4FE802-8592-44CE-9304-CC09E33A0B87}" type="datetime1">
              <a:rPr lang="en-US" altLang="zh-CN" smtClean="0"/>
              <a:t>7/18/2018</a:t>
            </a:fld>
            <a:endParaRPr lang="en-US" dirty="0"/>
          </a:p>
        </p:txBody>
      </p:sp>
      <p:sp>
        <p:nvSpPr>
          <p:cNvPr id="3" name="页脚占位符 2"/>
          <p:cNvSpPr>
            <a:spLocks noGrp="1"/>
          </p:cNvSpPr>
          <p:nvPr>
            <p:ph type="ftr" sz="quarter" idx="11"/>
          </p:nvPr>
        </p:nvSpPr>
        <p:spPr/>
        <p:txBody>
          <a:bodyPr/>
          <a:lstStyle/>
          <a:p>
            <a:r>
              <a:rPr lang="zh-CN" altLang="en-US"/>
              <a:t>东南大学计算机学院万维网数据科学实验室</a:t>
            </a:r>
            <a:endParaRPr lang="en-US" dirty="0"/>
          </a:p>
        </p:txBody>
      </p:sp>
      <p:sp>
        <p:nvSpPr>
          <p:cNvPr id="4" name="灯片编号占位符 3"/>
          <p:cNvSpPr>
            <a:spLocks noGrp="1"/>
          </p:cNvSpPr>
          <p:nvPr>
            <p:ph type="sldNum" sz="quarter" idx="12"/>
          </p:nvPr>
        </p:nvSpPr>
        <p:spPr/>
        <p:txBody>
          <a:bodyPr/>
          <a:lstStyle/>
          <a:p>
            <a:fld id="{4FAB73BC-B049-4115-A692-8D63A059BFB8}" type="slidenum">
              <a:rPr lang="en-US" smtClean="0"/>
              <a:t>25</a:t>
            </a:fld>
            <a:endParaRPr lang="en-US" dirty="0"/>
          </a:p>
        </p:txBody>
      </p:sp>
      <p:sp>
        <p:nvSpPr>
          <p:cNvPr id="5" name="文本框 4"/>
          <p:cNvSpPr txBox="1"/>
          <p:nvPr/>
        </p:nvSpPr>
        <p:spPr>
          <a:xfrm>
            <a:off x="5181600" y="2836984"/>
            <a:ext cx="1915909" cy="923330"/>
          </a:xfrm>
          <a:prstGeom prst="rect">
            <a:avLst/>
          </a:prstGeom>
          <a:noFill/>
        </p:spPr>
        <p:txBody>
          <a:bodyPr wrap="none" rtlCol="0">
            <a:spAutoFit/>
          </a:bodyPr>
          <a:lstStyle/>
          <a:p>
            <a:r>
              <a:rPr lang="zh-CN" altLang="en-US" sz="5400" dirty="0">
                <a:solidFill>
                  <a:schemeClr val="accent2"/>
                </a:solidFill>
                <a:latin typeface="楷体" panose="02010609060101010101" pitchFamily="49" charset="-122"/>
                <a:ea typeface="楷体" panose="02010609060101010101" pitchFamily="49" charset="-122"/>
              </a:rPr>
              <a:t>谢 谢</a:t>
            </a:r>
            <a:endParaRPr lang="zh-CN" altLang="en-US" dirty="0">
              <a:solidFill>
                <a:schemeClr val="accent2"/>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0569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0275" y="2197769"/>
            <a:ext cx="9875520" cy="1356360"/>
          </a:xfrm>
        </p:spPr>
        <p:txBody>
          <a:bodyPr/>
          <a:lstStyle/>
          <a:p>
            <a:pPr algn="ctr"/>
            <a:r>
              <a:rPr lang="zh-CN" altLang="en-US" dirty="0"/>
              <a:t>逻辑斯蒂回归</a:t>
            </a:r>
            <a:r>
              <a:rPr lang="en-US" altLang="zh-CN" dirty="0"/>
              <a:t>(Logistic regression)</a:t>
            </a:r>
            <a:endParaRPr lang="zh-CN" altLang="en-US" dirty="0"/>
          </a:p>
        </p:txBody>
      </p:sp>
      <p:sp>
        <p:nvSpPr>
          <p:cNvPr id="4" name="日期占位符 3"/>
          <p:cNvSpPr>
            <a:spLocks noGrp="1"/>
          </p:cNvSpPr>
          <p:nvPr>
            <p:ph type="dt" sz="half" idx="10"/>
          </p:nvPr>
        </p:nvSpPr>
        <p:spPr/>
        <p:txBody>
          <a:bodyPr/>
          <a:lstStyle/>
          <a:p>
            <a:fld id="{FB82813E-9CE0-464E-B9DD-70AA2690241B}" type="datetime1">
              <a:rPr lang="en-US" altLang="zh-CN" smtClean="0"/>
              <a:t>7/18/2018</a:t>
            </a:fld>
            <a:endParaRPr lang="en-US" dirty="0"/>
          </a:p>
        </p:txBody>
      </p:sp>
      <p:sp>
        <p:nvSpPr>
          <p:cNvPr id="5" name="页脚占位符 4"/>
          <p:cNvSpPr>
            <a:spLocks noGrp="1"/>
          </p:cNvSpPr>
          <p:nvPr>
            <p:ph type="ftr" sz="quarter" idx="11"/>
          </p:nvPr>
        </p:nvSpPr>
        <p:spPr/>
        <p:txBody>
          <a:bodyPr/>
          <a:lstStyle/>
          <a:p>
            <a:r>
              <a:rPr lang="zh-CN" altLang="en-US"/>
              <a:t>东南大学计算机学院万维网数据科学实验室</a:t>
            </a:r>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337461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573504"/>
            <a:ext cx="9875520" cy="1002632"/>
          </a:xfrm>
        </p:spPr>
        <p:txBody>
          <a:bodyPr>
            <a:normAutofit/>
          </a:bodyPr>
          <a:lstStyle/>
          <a:p>
            <a:r>
              <a:rPr lang="zh-CN" altLang="en-US" sz="4000" dirty="0"/>
              <a:t>基本介绍</a:t>
            </a:r>
          </a:p>
        </p:txBody>
      </p:sp>
      <p:sp>
        <p:nvSpPr>
          <p:cNvPr id="3" name="内容占位符 2"/>
          <p:cNvSpPr>
            <a:spLocks noGrp="1"/>
          </p:cNvSpPr>
          <p:nvPr>
            <p:ph idx="1"/>
          </p:nvPr>
        </p:nvSpPr>
        <p:spPr>
          <a:xfrm>
            <a:off x="1143000" y="1576136"/>
            <a:ext cx="9872871" cy="4519864"/>
          </a:xfrm>
        </p:spPr>
        <p:txBody>
          <a:bodyPr>
            <a:normAutofit/>
          </a:bodyPr>
          <a:lstStyle/>
          <a:p>
            <a:r>
              <a:rPr lang="zh-CN" altLang="en-US" dirty="0"/>
              <a:t>逻辑回归与线性回归比较</a:t>
            </a:r>
            <a:endParaRPr lang="en-US" altLang="zh-CN" dirty="0"/>
          </a:p>
          <a:p>
            <a:pPr lvl="1"/>
            <a:r>
              <a:rPr lang="zh-CN" altLang="en-US" dirty="0"/>
              <a:t>线性回归在整个实数域内敏感度一致</a:t>
            </a:r>
            <a:endParaRPr lang="en-US" altLang="zh-CN" dirty="0"/>
          </a:p>
          <a:p>
            <a:pPr lvl="1"/>
            <a:r>
              <a:rPr lang="zh-CN" altLang="en-US" dirty="0"/>
              <a:t>逻辑回归就是一种减小预测范围，</a:t>
            </a:r>
            <a:r>
              <a:rPr lang="zh-CN" altLang="en-US" dirty="0">
                <a:solidFill>
                  <a:srgbClr val="FF0000"/>
                </a:solidFill>
              </a:rPr>
              <a:t>分类</a:t>
            </a:r>
            <a:endParaRPr lang="en-US" altLang="zh-CN" dirty="0">
              <a:solidFill>
                <a:srgbClr val="FF0000"/>
              </a:solidFill>
            </a:endParaRPr>
          </a:p>
          <a:p>
            <a:endParaRPr lang="en-US" altLang="zh-CN" dirty="0"/>
          </a:p>
        </p:txBody>
      </p:sp>
      <p:sp>
        <p:nvSpPr>
          <p:cNvPr id="4" name="日期占位符 3"/>
          <p:cNvSpPr>
            <a:spLocks noGrp="1"/>
          </p:cNvSpPr>
          <p:nvPr>
            <p:ph type="dt" sz="half" idx="10"/>
          </p:nvPr>
        </p:nvSpPr>
        <p:spPr/>
        <p:txBody>
          <a:bodyPr/>
          <a:lstStyle/>
          <a:p>
            <a:fld id="{FB82813E-9CE0-464E-B9DD-70AA2690241B}" type="datetime1">
              <a:rPr lang="en-US" altLang="zh-CN" smtClean="0"/>
              <a:t>7/18/2018</a:t>
            </a:fld>
            <a:endParaRPr lang="en-US" dirty="0"/>
          </a:p>
        </p:txBody>
      </p:sp>
      <p:sp>
        <p:nvSpPr>
          <p:cNvPr id="5" name="页脚占位符 4"/>
          <p:cNvSpPr>
            <a:spLocks noGrp="1"/>
          </p:cNvSpPr>
          <p:nvPr>
            <p:ph type="ftr" sz="quarter" idx="11"/>
          </p:nvPr>
        </p:nvSpPr>
        <p:spPr/>
        <p:txBody>
          <a:bodyPr/>
          <a:lstStyle/>
          <a:p>
            <a:r>
              <a:rPr lang="zh-CN" altLang="en-US"/>
              <a:t>东南大学计算机学院万维网数据科学实验室</a:t>
            </a:r>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4</a:t>
            </a:fld>
            <a:endParaRPr lang="en-US" dirty="0"/>
          </a:p>
        </p:txBody>
      </p:sp>
      <p:pic>
        <p:nvPicPr>
          <p:cNvPr id="11" name="图片 10">
            <a:extLst>
              <a:ext uri="{FF2B5EF4-FFF2-40B4-BE49-F238E27FC236}">
                <a16:creationId xmlns:a16="http://schemas.microsoft.com/office/drawing/2014/main" id="{B103B530-C47E-4581-8696-DA450309F8F1}"/>
              </a:ext>
            </a:extLst>
          </p:cNvPr>
          <p:cNvPicPr>
            <a:picLocks noChangeAspect="1"/>
          </p:cNvPicPr>
          <p:nvPr/>
        </p:nvPicPr>
        <p:blipFill>
          <a:blip r:embed="rId3"/>
          <a:stretch>
            <a:fillRect/>
          </a:stretch>
        </p:blipFill>
        <p:spPr>
          <a:xfrm>
            <a:off x="3564134" y="2628472"/>
            <a:ext cx="5315768" cy="3603634"/>
          </a:xfrm>
          <a:prstGeom prst="rect">
            <a:avLst/>
          </a:prstGeom>
        </p:spPr>
      </p:pic>
    </p:spTree>
    <p:extLst>
      <p:ext uri="{BB962C8B-B14F-4D97-AF65-F5344CB8AC3E}">
        <p14:creationId xmlns:p14="http://schemas.microsoft.com/office/powerpoint/2010/main" val="1278531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573504"/>
            <a:ext cx="9875520" cy="1002632"/>
          </a:xfrm>
        </p:spPr>
        <p:txBody>
          <a:bodyPr>
            <a:normAutofit/>
          </a:bodyPr>
          <a:lstStyle/>
          <a:p>
            <a:r>
              <a:rPr lang="zh-CN" altLang="en-US" sz="4000" dirty="0"/>
              <a:t>基本介绍</a:t>
            </a:r>
          </a:p>
        </p:txBody>
      </p:sp>
      <p:sp>
        <p:nvSpPr>
          <p:cNvPr id="3" name="内容占位符 2"/>
          <p:cNvSpPr>
            <a:spLocks noGrp="1"/>
          </p:cNvSpPr>
          <p:nvPr>
            <p:ph idx="1"/>
          </p:nvPr>
        </p:nvSpPr>
        <p:spPr>
          <a:xfrm>
            <a:off x="1143000" y="1576136"/>
            <a:ext cx="9872871" cy="4519864"/>
          </a:xfrm>
        </p:spPr>
        <p:txBody>
          <a:bodyPr>
            <a:normAutofit/>
          </a:bodyPr>
          <a:lstStyle/>
          <a:p>
            <a:r>
              <a:rPr lang="zh-CN" altLang="en-US" dirty="0"/>
              <a:t>广义线性模型（</a:t>
            </a:r>
            <a:r>
              <a:rPr lang="en-US" altLang="zh-CN" dirty="0"/>
              <a:t>generalized linear model</a:t>
            </a:r>
            <a:r>
              <a:rPr lang="zh-CN" altLang="en-US" dirty="0"/>
              <a:t>）</a:t>
            </a:r>
            <a:endParaRPr lang="en-US" altLang="zh-CN" dirty="0"/>
          </a:p>
          <a:p>
            <a:pPr lvl="1"/>
            <a:endParaRPr lang="en-US" altLang="zh-CN" dirty="0"/>
          </a:p>
          <a:p>
            <a:r>
              <a:rPr lang="zh-CN" altLang="en-US" dirty="0"/>
              <a:t>根据</a:t>
            </a:r>
            <a:r>
              <a:rPr lang="zh-CN" altLang="en-US" dirty="0">
                <a:solidFill>
                  <a:srgbClr val="FF0000"/>
                </a:solidFill>
              </a:rPr>
              <a:t>因变量</a:t>
            </a:r>
            <a:r>
              <a:rPr lang="zh-CN" altLang="en-US" dirty="0"/>
              <a:t>的不同</a:t>
            </a:r>
            <a:endParaRPr lang="en-US" altLang="zh-CN" dirty="0"/>
          </a:p>
          <a:p>
            <a:pPr lvl="1"/>
            <a:r>
              <a:rPr lang="zh-CN" altLang="en-US" dirty="0"/>
              <a:t>连续： 多重线性回归</a:t>
            </a:r>
            <a:endParaRPr lang="en-US" altLang="zh-CN" dirty="0"/>
          </a:p>
          <a:p>
            <a:pPr lvl="1"/>
            <a:r>
              <a:rPr lang="zh-CN" altLang="en-US" dirty="0">
                <a:solidFill>
                  <a:srgbClr val="FF0000"/>
                </a:solidFill>
              </a:rPr>
              <a:t>二项分布： </a:t>
            </a:r>
            <a:r>
              <a:rPr lang="en-US" altLang="zh-CN" dirty="0">
                <a:solidFill>
                  <a:srgbClr val="FF0000"/>
                </a:solidFill>
              </a:rPr>
              <a:t>Logistic</a:t>
            </a:r>
            <a:r>
              <a:rPr lang="zh-CN" altLang="en-US" dirty="0">
                <a:solidFill>
                  <a:srgbClr val="FF0000"/>
                </a:solidFill>
              </a:rPr>
              <a:t>回归</a:t>
            </a:r>
            <a:endParaRPr lang="en-US" altLang="zh-CN" dirty="0">
              <a:solidFill>
                <a:srgbClr val="FF0000"/>
              </a:solidFill>
            </a:endParaRPr>
          </a:p>
          <a:p>
            <a:pPr lvl="1"/>
            <a:r>
              <a:rPr lang="en-US" altLang="zh-CN" dirty="0" err="1"/>
              <a:t>poisson</a:t>
            </a:r>
            <a:r>
              <a:rPr lang="zh-CN" altLang="en-US" dirty="0"/>
              <a:t>分布： </a:t>
            </a:r>
            <a:r>
              <a:rPr lang="en-US" altLang="zh-CN" dirty="0"/>
              <a:t>Poisson</a:t>
            </a:r>
            <a:r>
              <a:rPr lang="zh-CN" altLang="en-US" dirty="0"/>
              <a:t>回归</a:t>
            </a:r>
            <a:endParaRPr lang="en-US" altLang="zh-CN" dirty="0"/>
          </a:p>
          <a:p>
            <a:pPr lvl="1"/>
            <a:r>
              <a:rPr lang="zh-CN" altLang="en-US" dirty="0"/>
              <a:t>负二项分布： 负二项回归</a:t>
            </a:r>
            <a:endParaRPr lang="en-US" altLang="zh-CN" dirty="0"/>
          </a:p>
          <a:p>
            <a:pPr lvl="1"/>
            <a:endParaRPr lang="en-US" altLang="zh-CN" dirty="0"/>
          </a:p>
          <a:p>
            <a:r>
              <a:rPr lang="zh-CN" altLang="en-US" dirty="0">
                <a:solidFill>
                  <a:srgbClr val="FF0000"/>
                </a:solidFill>
              </a:rPr>
              <a:t>分类</a:t>
            </a:r>
            <a:r>
              <a:rPr lang="zh-CN" altLang="en-US" dirty="0"/>
              <a:t>模型</a:t>
            </a:r>
            <a:endParaRPr lang="en-US" altLang="zh-CN" dirty="0"/>
          </a:p>
        </p:txBody>
      </p:sp>
      <p:sp>
        <p:nvSpPr>
          <p:cNvPr id="4" name="日期占位符 3"/>
          <p:cNvSpPr>
            <a:spLocks noGrp="1"/>
          </p:cNvSpPr>
          <p:nvPr>
            <p:ph type="dt" sz="half" idx="10"/>
          </p:nvPr>
        </p:nvSpPr>
        <p:spPr/>
        <p:txBody>
          <a:bodyPr/>
          <a:lstStyle/>
          <a:p>
            <a:fld id="{FB82813E-9CE0-464E-B9DD-70AA2690241B}" type="datetime1">
              <a:rPr lang="en-US" altLang="zh-CN" smtClean="0"/>
              <a:t>7/18/2018</a:t>
            </a:fld>
            <a:endParaRPr lang="en-US" dirty="0"/>
          </a:p>
        </p:txBody>
      </p:sp>
      <p:sp>
        <p:nvSpPr>
          <p:cNvPr id="5" name="页脚占位符 4"/>
          <p:cNvSpPr>
            <a:spLocks noGrp="1"/>
          </p:cNvSpPr>
          <p:nvPr>
            <p:ph type="ftr" sz="quarter" idx="11"/>
          </p:nvPr>
        </p:nvSpPr>
        <p:spPr/>
        <p:txBody>
          <a:bodyPr/>
          <a:lstStyle/>
          <a:p>
            <a:r>
              <a:rPr lang="zh-CN" altLang="en-US"/>
              <a:t>东南大学计算机学院万维网数据科学实验室</a:t>
            </a:r>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5</a:t>
            </a:fld>
            <a:endParaRPr lang="en-US" dirty="0"/>
          </a:p>
        </p:txBody>
      </p:sp>
      <p:grpSp>
        <p:nvGrpSpPr>
          <p:cNvPr id="10" name="组合 9">
            <a:extLst>
              <a:ext uri="{FF2B5EF4-FFF2-40B4-BE49-F238E27FC236}">
                <a16:creationId xmlns:a16="http://schemas.microsoft.com/office/drawing/2014/main" id="{38B228CF-B2A2-4F45-874B-AD771314781C}"/>
              </a:ext>
            </a:extLst>
          </p:cNvPr>
          <p:cNvGrpSpPr/>
          <p:nvPr/>
        </p:nvGrpSpPr>
        <p:grpSpPr>
          <a:xfrm>
            <a:off x="7184002" y="1576136"/>
            <a:ext cx="4047235" cy="4075060"/>
            <a:chOff x="7569016" y="1576136"/>
            <a:chExt cx="4047235" cy="4075060"/>
          </a:xfrm>
        </p:grpSpPr>
        <p:pic>
          <p:nvPicPr>
            <p:cNvPr id="7" name="图片 6">
              <a:extLst>
                <a:ext uri="{FF2B5EF4-FFF2-40B4-BE49-F238E27FC236}">
                  <a16:creationId xmlns:a16="http://schemas.microsoft.com/office/drawing/2014/main" id="{8C93995F-62B8-4377-A7AC-11DAD2DE32B4}"/>
                </a:ext>
              </a:extLst>
            </p:cNvPr>
            <p:cNvPicPr>
              <a:picLocks noChangeAspect="1"/>
            </p:cNvPicPr>
            <p:nvPr/>
          </p:nvPicPr>
          <p:blipFill>
            <a:blip r:embed="rId3"/>
            <a:stretch>
              <a:fillRect/>
            </a:stretch>
          </p:blipFill>
          <p:spPr>
            <a:xfrm>
              <a:off x="8934594" y="1576136"/>
              <a:ext cx="2681657" cy="3695454"/>
            </a:xfrm>
            <a:prstGeom prst="rect">
              <a:avLst/>
            </a:prstGeom>
          </p:spPr>
        </p:pic>
        <p:pic>
          <p:nvPicPr>
            <p:cNvPr id="8" name="图片 7">
              <a:extLst>
                <a:ext uri="{FF2B5EF4-FFF2-40B4-BE49-F238E27FC236}">
                  <a16:creationId xmlns:a16="http://schemas.microsoft.com/office/drawing/2014/main" id="{151DD66C-67FB-4710-998E-01CB3EC90B5A}"/>
                </a:ext>
              </a:extLst>
            </p:cNvPr>
            <p:cNvPicPr>
              <a:picLocks noChangeAspect="1"/>
            </p:cNvPicPr>
            <p:nvPr/>
          </p:nvPicPr>
          <p:blipFill>
            <a:blip r:embed="rId4"/>
            <a:stretch>
              <a:fillRect/>
            </a:stretch>
          </p:blipFill>
          <p:spPr>
            <a:xfrm>
              <a:off x="7569016" y="3285561"/>
              <a:ext cx="1582146" cy="1834940"/>
            </a:xfrm>
            <a:prstGeom prst="rect">
              <a:avLst/>
            </a:prstGeom>
          </p:spPr>
        </p:pic>
        <p:sp>
          <p:nvSpPr>
            <p:cNvPr id="9" name="文本框 8">
              <a:extLst>
                <a:ext uri="{FF2B5EF4-FFF2-40B4-BE49-F238E27FC236}">
                  <a16:creationId xmlns:a16="http://schemas.microsoft.com/office/drawing/2014/main" id="{926620BD-0CD6-4CE8-A2CF-1A669B0FC97D}"/>
                </a:ext>
              </a:extLst>
            </p:cNvPr>
            <p:cNvSpPr txBox="1"/>
            <p:nvPr/>
          </p:nvSpPr>
          <p:spPr>
            <a:xfrm>
              <a:off x="9625263" y="5281864"/>
              <a:ext cx="1410484" cy="369332"/>
            </a:xfrm>
            <a:prstGeom prst="rect">
              <a:avLst/>
            </a:prstGeom>
            <a:noFill/>
          </p:spPr>
          <p:txBody>
            <a:bodyPr wrap="square" rtlCol="0">
              <a:spAutoFit/>
            </a:bodyPr>
            <a:lstStyle/>
            <a:p>
              <a:r>
                <a:rPr lang="zh-CN" altLang="en-US" dirty="0"/>
                <a:t>线性回归</a:t>
              </a:r>
            </a:p>
          </p:txBody>
        </p:sp>
      </p:grpSp>
    </p:spTree>
    <p:extLst>
      <p:ext uri="{BB962C8B-B14F-4D97-AF65-F5344CB8AC3E}">
        <p14:creationId xmlns:p14="http://schemas.microsoft.com/office/powerpoint/2010/main" val="3197910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BDC44874-59D3-4E45-B932-A58CD9377FC0}"/>
              </a:ext>
            </a:extLst>
          </p:cNvPr>
          <p:cNvPicPr>
            <a:picLocks noChangeAspect="1"/>
          </p:cNvPicPr>
          <p:nvPr/>
        </p:nvPicPr>
        <p:blipFill>
          <a:blip r:embed="rId3"/>
          <a:stretch>
            <a:fillRect/>
          </a:stretch>
        </p:blipFill>
        <p:spPr>
          <a:xfrm>
            <a:off x="7106063" y="3072753"/>
            <a:ext cx="4858930" cy="3126461"/>
          </a:xfrm>
          <a:prstGeom prst="rect">
            <a:avLst/>
          </a:prstGeom>
        </p:spPr>
      </p:pic>
      <p:sp>
        <p:nvSpPr>
          <p:cNvPr id="3" name="内容占位符 2"/>
          <p:cNvSpPr>
            <a:spLocks noGrp="1"/>
          </p:cNvSpPr>
          <p:nvPr>
            <p:ph idx="1"/>
          </p:nvPr>
        </p:nvSpPr>
        <p:spPr>
          <a:xfrm>
            <a:off x="1143000" y="1576136"/>
            <a:ext cx="9872871" cy="4519864"/>
          </a:xfrm>
        </p:spPr>
        <p:txBody>
          <a:bodyPr>
            <a:normAutofit/>
          </a:bodyPr>
          <a:lstStyle/>
          <a:p>
            <a:r>
              <a:rPr lang="zh-CN" altLang="en-US" dirty="0"/>
              <a:t>二项逻辑斯蒂回归模型</a:t>
            </a:r>
            <a:endParaRPr lang="en-US" altLang="zh-CN" dirty="0"/>
          </a:p>
          <a:p>
            <a:pPr lvl="1"/>
            <a:r>
              <a:rPr lang="zh-CN" altLang="en-US" dirty="0"/>
              <a:t>模型定义</a:t>
            </a:r>
            <a:endParaRPr lang="en-US" altLang="zh-CN" dirty="0"/>
          </a:p>
          <a:p>
            <a:pPr lvl="2"/>
            <a:endParaRPr lang="en-US" altLang="zh-CN" dirty="0"/>
          </a:p>
          <a:p>
            <a:pPr lvl="1"/>
            <a:endParaRPr lang="en-US" altLang="zh-CN" dirty="0"/>
          </a:p>
          <a:p>
            <a:pPr lvl="1"/>
            <a:endParaRPr lang="en-US" altLang="zh-CN" dirty="0"/>
          </a:p>
          <a:p>
            <a:pPr lvl="1"/>
            <a:r>
              <a:rPr lang="zh-CN" altLang="en-US" dirty="0"/>
              <a:t>模型</a:t>
            </a:r>
            <a:r>
              <a:rPr lang="zh-CN" altLang="en-US" dirty="0">
                <a:solidFill>
                  <a:srgbClr val="FF0000"/>
                </a:solidFill>
              </a:rPr>
              <a:t>由来</a:t>
            </a:r>
            <a:endParaRPr lang="en-US" altLang="zh-CN" dirty="0">
              <a:solidFill>
                <a:srgbClr val="FF0000"/>
              </a:solidFill>
            </a:endParaRPr>
          </a:p>
          <a:p>
            <a:pPr lvl="2"/>
            <a:r>
              <a:rPr lang="zh-CN" altLang="en-US" dirty="0"/>
              <a:t>线性回归：</a:t>
            </a:r>
            <a:endParaRPr lang="en-US" altLang="zh-CN" dirty="0"/>
          </a:p>
          <a:p>
            <a:pPr lvl="2"/>
            <a:r>
              <a:rPr lang="zh-CN" altLang="en-US" dirty="0"/>
              <a:t>对数几率函数</a:t>
            </a:r>
            <a:r>
              <a:rPr lang="en-US" altLang="zh-CN" dirty="0"/>
              <a:t>(Sigmoid </a:t>
            </a:r>
            <a:r>
              <a:rPr lang="zh-CN" altLang="en-US" dirty="0"/>
              <a:t>函数</a:t>
            </a:r>
            <a:r>
              <a:rPr lang="en-US" altLang="zh-CN" dirty="0"/>
              <a:t>)</a:t>
            </a:r>
          </a:p>
          <a:p>
            <a:pPr lvl="2"/>
            <a:endParaRPr lang="en-US" altLang="zh-CN" dirty="0"/>
          </a:p>
          <a:p>
            <a:pPr lvl="2"/>
            <a:endParaRPr lang="en-US" altLang="zh-CN" dirty="0"/>
          </a:p>
          <a:p>
            <a:pPr lvl="2"/>
            <a:r>
              <a:rPr lang="zh-CN" altLang="en-US" dirty="0"/>
              <a:t>对数几率</a:t>
            </a:r>
            <a:r>
              <a:rPr lang="en-US" altLang="zh-CN" dirty="0"/>
              <a:t>(log odds)</a:t>
            </a:r>
          </a:p>
          <a:p>
            <a:pPr marL="479520" lvl="2" indent="0">
              <a:buNone/>
            </a:pPr>
            <a:endParaRPr lang="en-US" altLang="zh-CN" dirty="0"/>
          </a:p>
          <a:p>
            <a:pPr lvl="2"/>
            <a:endParaRPr lang="en-US" altLang="zh-CN" dirty="0"/>
          </a:p>
        </p:txBody>
      </p:sp>
      <p:sp>
        <p:nvSpPr>
          <p:cNvPr id="2" name="标题 1"/>
          <p:cNvSpPr>
            <a:spLocks noGrp="1"/>
          </p:cNvSpPr>
          <p:nvPr>
            <p:ph type="title"/>
          </p:nvPr>
        </p:nvSpPr>
        <p:spPr>
          <a:xfrm>
            <a:off x="1143000" y="573504"/>
            <a:ext cx="9875520" cy="1002632"/>
          </a:xfrm>
        </p:spPr>
        <p:txBody>
          <a:bodyPr>
            <a:normAutofit/>
          </a:bodyPr>
          <a:lstStyle/>
          <a:p>
            <a:r>
              <a:rPr lang="zh-CN" altLang="en-US" sz="4000" dirty="0"/>
              <a:t>模型介绍</a:t>
            </a:r>
          </a:p>
        </p:txBody>
      </p:sp>
      <p:sp>
        <p:nvSpPr>
          <p:cNvPr id="4" name="日期占位符 3"/>
          <p:cNvSpPr>
            <a:spLocks noGrp="1"/>
          </p:cNvSpPr>
          <p:nvPr>
            <p:ph type="dt" sz="half" idx="10"/>
          </p:nvPr>
        </p:nvSpPr>
        <p:spPr/>
        <p:txBody>
          <a:bodyPr/>
          <a:lstStyle/>
          <a:p>
            <a:fld id="{FB82813E-9CE0-464E-B9DD-70AA2690241B}" type="datetime1">
              <a:rPr lang="en-US" altLang="zh-CN" smtClean="0"/>
              <a:t>7/18/2018</a:t>
            </a:fld>
            <a:endParaRPr lang="en-US" dirty="0"/>
          </a:p>
        </p:txBody>
      </p:sp>
      <p:sp>
        <p:nvSpPr>
          <p:cNvPr id="5" name="页脚占位符 4"/>
          <p:cNvSpPr>
            <a:spLocks noGrp="1"/>
          </p:cNvSpPr>
          <p:nvPr>
            <p:ph type="ftr" sz="quarter" idx="11"/>
          </p:nvPr>
        </p:nvSpPr>
        <p:spPr/>
        <p:txBody>
          <a:bodyPr/>
          <a:lstStyle/>
          <a:p>
            <a:r>
              <a:rPr lang="zh-CN" altLang="en-US"/>
              <a:t>东南大学计算机学院万维网数据科学实验室</a:t>
            </a:r>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6</a:t>
            </a:fld>
            <a:endParaRPr lang="en-US" dirty="0"/>
          </a:p>
        </p:txBody>
      </p:sp>
      <p:grpSp>
        <p:nvGrpSpPr>
          <p:cNvPr id="7" name="组合 6">
            <a:extLst>
              <a:ext uri="{FF2B5EF4-FFF2-40B4-BE49-F238E27FC236}">
                <a16:creationId xmlns:a16="http://schemas.microsoft.com/office/drawing/2014/main" id="{695B872F-5085-4C95-959D-E9320555145F}"/>
              </a:ext>
            </a:extLst>
          </p:cNvPr>
          <p:cNvGrpSpPr/>
          <p:nvPr/>
        </p:nvGrpSpPr>
        <p:grpSpPr>
          <a:xfrm>
            <a:off x="4307303" y="1948156"/>
            <a:ext cx="3174711" cy="1311182"/>
            <a:chOff x="5982075" y="3182601"/>
            <a:chExt cx="4076326" cy="1705050"/>
          </a:xfrm>
        </p:grpSpPr>
        <p:pic>
          <p:nvPicPr>
            <p:cNvPr id="8" name="图片 7">
              <a:extLst>
                <a:ext uri="{FF2B5EF4-FFF2-40B4-BE49-F238E27FC236}">
                  <a16:creationId xmlns:a16="http://schemas.microsoft.com/office/drawing/2014/main" id="{FAF10CE8-0DF4-41F1-99A9-8FB765CB642D}"/>
                </a:ext>
              </a:extLst>
            </p:cNvPr>
            <p:cNvPicPr>
              <a:picLocks noChangeAspect="1"/>
            </p:cNvPicPr>
            <p:nvPr/>
          </p:nvPicPr>
          <p:blipFill rotWithShape="1">
            <a:blip r:embed="rId4"/>
            <a:srcRect l="50000" b="-9519"/>
            <a:stretch/>
          </p:blipFill>
          <p:spPr>
            <a:xfrm>
              <a:off x="6006139" y="3182601"/>
              <a:ext cx="4052262" cy="746904"/>
            </a:xfrm>
            <a:prstGeom prst="rect">
              <a:avLst/>
            </a:prstGeom>
          </p:spPr>
        </p:pic>
        <p:pic>
          <p:nvPicPr>
            <p:cNvPr id="9" name="图片 8">
              <a:extLst>
                <a:ext uri="{FF2B5EF4-FFF2-40B4-BE49-F238E27FC236}">
                  <a16:creationId xmlns:a16="http://schemas.microsoft.com/office/drawing/2014/main" id="{5B9FEDCC-15B5-4561-8AB1-9B706591F42C}"/>
                </a:ext>
              </a:extLst>
            </p:cNvPr>
            <p:cNvPicPr>
              <a:picLocks noChangeAspect="1"/>
            </p:cNvPicPr>
            <p:nvPr/>
          </p:nvPicPr>
          <p:blipFill>
            <a:blip r:embed="rId5"/>
            <a:stretch>
              <a:fillRect/>
            </a:stretch>
          </p:blipFill>
          <p:spPr>
            <a:xfrm>
              <a:off x="5982075" y="4057333"/>
              <a:ext cx="3968041" cy="830318"/>
            </a:xfrm>
            <a:prstGeom prst="rect">
              <a:avLst/>
            </a:prstGeom>
          </p:spPr>
        </p:pic>
      </p:grpSp>
      <p:pic>
        <p:nvPicPr>
          <p:cNvPr id="13" name="图片 12">
            <a:extLst>
              <a:ext uri="{FF2B5EF4-FFF2-40B4-BE49-F238E27FC236}">
                <a16:creationId xmlns:a16="http://schemas.microsoft.com/office/drawing/2014/main" id="{4C47207F-0CFC-45E2-A889-53E361BBAE53}"/>
              </a:ext>
            </a:extLst>
          </p:cNvPr>
          <p:cNvPicPr>
            <a:picLocks noChangeAspect="1"/>
          </p:cNvPicPr>
          <p:nvPr/>
        </p:nvPicPr>
        <p:blipFill>
          <a:blip r:embed="rId6"/>
          <a:stretch>
            <a:fillRect/>
          </a:stretch>
        </p:blipFill>
        <p:spPr>
          <a:xfrm>
            <a:off x="3252414" y="3608117"/>
            <a:ext cx="1393468" cy="316308"/>
          </a:xfrm>
          <a:prstGeom prst="rect">
            <a:avLst/>
          </a:prstGeom>
        </p:spPr>
      </p:pic>
      <p:pic>
        <p:nvPicPr>
          <p:cNvPr id="15" name="图片 14">
            <a:extLst>
              <a:ext uri="{FF2B5EF4-FFF2-40B4-BE49-F238E27FC236}">
                <a16:creationId xmlns:a16="http://schemas.microsoft.com/office/drawing/2014/main" id="{225B54ED-8BDA-43AD-BC54-4A33057D2954}"/>
              </a:ext>
            </a:extLst>
          </p:cNvPr>
          <p:cNvPicPr>
            <a:picLocks noChangeAspect="1"/>
          </p:cNvPicPr>
          <p:nvPr/>
        </p:nvPicPr>
        <p:blipFill>
          <a:blip r:embed="rId7"/>
          <a:stretch>
            <a:fillRect/>
          </a:stretch>
        </p:blipFill>
        <p:spPr>
          <a:xfrm>
            <a:off x="4419802" y="4273205"/>
            <a:ext cx="1981372" cy="678239"/>
          </a:xfrm>
          <a:prstGeom prst="rect">
            <a:avLst/>
          </a:prstGeom>
        </p:spPr>
      </p:pic>
      <p:sp>
        <p:nvSpPr>
          <p:cNvPr id="16" name="矩形 15">
            <a:extLst>
              <a:ext uri="{FF2B5EF4-FFF2-40B4-BE49-F238E27FC236}">
                <a16:creationId xmlns:a16="http://schemas.microsoft.com/office/drawing/2014/main" id="{B10BE41F-1404-4237-81FB-B51432418DF2}"/>
              </a:ext>
            </a:extLst>
          </p:cNvPr>
          <p:cNvSpPr/>
          <p:nvPr/>
        </p:nvSpPr>
        <p:spPr>
          <a:xfrm>
            <a:off x="4443734" y="4379495"/>
            <a:ext cx="886255" cy="596563"/>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8A9AA016-F4F7-4ED2-ADF7-6A0EA39323B5}"/>
              </a:ext>
            </a:extLst>
          </p:cNvPr>
          <p:cNvCxnSpPr>
            <a:cxnSpLocks/>
          </p:cNvCxnSpPr>
          <p:nvPr/>
        </p:nvCxnSpPr>
        <p:spPr>
          <a:xfrm flipH="1">
            <a:off x="3848439" y="4942541"/>
            <a:ext cx="592646" cy="13673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pic>
        <p:nvPicPr>
          <p:cNvPr id="20" name="图片 19">
            <a:extLst>
              <a:ext uri="{FF2B5EF4-FFF2-40B4-BE49-F238E27FC236}">
                <a16:creationId xmlns:a16="http://schemas.microsoft.com/office/drawing/2014/main" id="{4C7C26B8-EF54-45DF-AC9E-53E87644220B}"/>
              </a:ext>
            </a:extLst>
          </p:cNvPr>
          <p:cNvPicPr>
            <a:picLocks noChangeAspect="1"/>
          </p:cNvPicPr>
          <p:nvPr/>
        </p:nvPicPr>
        <p:blipFill>
          <a:blip r:embed="rId8"/>
          <a:stretch>
            <a:fillRect/>
          </a:stretch>
        </p:blipFill>
        <p:spPr>
          <a:xfrm>
            <a:off x="1991423" y="4321099"/>
            <a:ext cx="1843449" cy="606398"/>
          </a:xfrm>
          <a:prstGeom prst="rect">
            <a:avLst/>
          </a:prstGeom>
        </p:spPr>
      </p:pic>
      <p:sp>
        <p:nvSpPr>
          <p:cNvPr id="21" name="箭头: 右 20">
            <a:extLst>
              <a:ext uri="{FF2B5EF4-FFF2-40B4-BE49-F238E27FC236}">
                <a16:creationId xmlns:a16="http://schemas.microsoft.com/office/drawing/2014/main" id="{639E7413-186A-456C-9E2D-EC341A802F9F}"/>
              </a:ext>
            </a:extLst>
          </p:cNvPr>
          <p:cNvSpPr/>
          <p:nvPr/>
        </p:nvSpPr>
        <p:spPr>
          <a:xfrm>
            <a:off x="3949148" y="4612324"/>
            <a:ext cx="249873" cy="9027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23" name="图片 22">
            <a:extLst>
              <a:ext uri="{FF2B5EF4-FFF2-40B4-BE49-F238E27FC236}">
                <a16:creationId xmlns:a16="http://schemas.microsoft.com/office/drawing/2014/main" id="{EC42D212-D57C-4980-A2B1-D78F91F53288}"/>
              </a:ext>
            </a:extLst>
          </p:cNvPr>
          <p:cNvPicPr>
            <a:picLocks noChangeAspect="1"/>
          </p:cNvPicPr>
          <p:nvPr/>
        </p:nvPicPr>
        <p:blipFill>
          <a:blip r:embed="rId9"/>
          <a:stretch>
            <a:fillRect/>
          </a:stretch>
        </p:blipFill>
        <p:spPr>
          <a:xfrm>
            <a:off x="4166414" y="5311311"/>
            <a:ext cx="2385267" cy="594412"/>
          </a:xfrm>
          <a:prstGeom prst="rect">
            <a:avLst/>
          </a:prstGeom>
        </p:spPr>
      </p:pic>
      <p:pic>
        <p:nvPicPr>
          <p:cNvPr id="10" name="图片 9">
            <a:extLst>
              <a:ext uri="{FF2B5EF4-FFF2-40B4-BE49-F238E27FC236}">
                <a16:creationId xmlns:a16="http://schemas.microsoft.com/office/drawing/2014/main" id="{6F8E17AC-BBE4-4FA9-9A78-88B3DCB9D83B}"/>
              </a:ext>
            </a:extLst>
          </p:cNvPr>
          <p:cNvPicPr>
            <a:picLocks noChangeAspect="1"/>
          </p:cNvPicPr>
          <p:nvPr/>
        </p:nvPicPr>
        <p:blipFill>
          <a:blip r:embed="rId10"/>
          <a:stretch>
            <a:fillRect/>
          </a:stretch>
        </p:blipFill>
        <p:spPr>
          <a:xfrm>
            <a:off x="5306163" y="3638238"/>
            <a:ext cx="2047856" cy="445186"/>
          </a:xfrm>
          <a:prstGeom prst="rect">
            <a:avLst/>
          </a:prstGeom>
        </p:spPr>
      </p:pic>
    </p:spTree>
    <p:extLst>
      <p:ext uri="{BB962C8B-B14F-4D97-AF65-F5344CB8AC3E}">
        <p14:creationId xmlns:p14="http://schemas.microsoft.com/office/powerpoint/2010/main" val="2621160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BDC44874-59D3-4E45-B932-A58CD9377FC0}"/>
              </a:ext>
            </a:extLst>
          </p:cNvPr>
          <p:cNvPicPr>
            <a:picLocks noChangeAspect="1"/>
          </p:cNvPicPr>
          <p:nvPr/>
        </p:nvPicPr>
        <p:blipFill>
          <a:blip r:embed="rId3"/>
          <a:stretch>
            <a:fillRect/>
          </a:stretch>
        </p:blipFill>
        <p:spPr>
          <a:xfrm>
            <a:off x="7013658" y="2969539"/>
            <a:ext cx="4858930" cy="3126461"/>
          </a:xfrm>
          <a:prstGeom prst="rect">
            <a:avLst/>
          </a:prstGeom>
        </p:spPr>
      </p:pic>
      <p:sp>
        <p:nvSpPr>
          <p:cNvPr id="3" name="内容占位符 2"/>
          <p:cNvSpPr>
            <a:spLocks noGrp="1"/>
          </p:cNvSpPr>
          <p:nvPr>
            <p:ph idx="1"/>
          </p:nvPr>
        </p:nvSpPr>
        <p:spPr>
          <a:xfrm>
            <a:off x="1143000" y="1576136"/>
            <a:ext cx="9872871" cy="4519864"/>
          </a:xfrm>
        </p:spPr>
        <p:txBody>
          <a:bodyPr>
            <a:normAutofit/>
          </a:bodyPr>
          <a:lstStyle/>
          <a:p>
            <a:r>
              <a:rPr lang="zh-CN" altLang="en-US" dirty="0">
                <a:solidFill>
                  <a:srgbClr val="FF0000"/>
                </a:solidFill>
              </a:rPr>
              <a:t>为什么二项逻辑斯蒂回归选择</a:t>
            </a:r>
            <a:r>
              <a:rPr lang="en-US" altLang="zh-CN" dirty="0">
                <a:solidFill>
                  <a:srgbClr val="FF0000"/>
                </a:solidFill>
              </a:rPr>
              <a:t>Sigmoid </a:t>
            </a:r>
            <a:r>
              <a:rPr lang="zh-CN" altLang="en-US" dirty="0">
                <a:solidFill>
                  <a:srgbClr val="FF0000"/>
                </a:solidFill>
              </a:rPr>
              <a:t>函数？</a:t>
            </a:r>
            <a:endParaRPr lang="en-US" altLang="zh-CN" dirty="0">
              <a:solidFill>
                <a:srgbClr val="FF0000"/>
              </a:solidFill>
            </a:endParaRPr>
          </a:p>
          <a:p>
            <a:pPr marL="0" indent="0">
              <a:buNone/>
            </a:pPr>
            <a:r>
              <a:rPr lang="en-US" altLang="zh-CN" dirty="0">
                <a:solidFill>
                  <a:srgbClr val="FF0000"/>
                </a:solidFill>
              </a:rPr>
              <a:t>    (</a:t>
            </a:r>
            <a:r>
              <a:rPr lang="zh-CN" altLang="en-US" dirty="0">
                <a:solidFill>
                  <a:srgbClr val="FF0000"/>
                </a:solidFill>
              </a:rPr>
              <a:t>从广义线性模型角度解释</a:t>
            </a:r>
            <a:r>
              <a:rPr lang="en-US" altLang="zh-CN" dirty="0">
                <a:solidFill>
                  <a:srgbClr val="FF0000"/>
                </a:solidFill>
              </a:rPr>
              <a:t>)</a:t>
            </a:r>
          </a:p>
          <a:p>
            <a:pPr lvl="2"/>
            <a:endParaRPr lang="en-US" altLang="zh-CN" dirty="0"/>
          </a:p>
          <a:p>
            <a:pPr lvl="1"/>
            <a:r>
              <a:rPr lang="zh-CN" altLang="en-US" dirty="0"/>
              <a:t>指数分布族形式</a:t>
            </a:r>
            <a:endParaRPr lang="en-US" altLang="zh-CN" dirty="0"/>
          </a:p>
          <a:p>
            <a:pPr lvl="1"/>
            <a:r>
              <a:rPr lang="zh-CN" altLang="en-US" dirty="0"/>
              <a:t>设 均值（</a:t>
            </a:r>
            <a:r>
              <a:rPr lang="en-US" altLang="zh-CN" dirty="0"/>
              <a:t>mean)</a:t>
            </a:r>
            <a:r>
              <a:rPr lang="zh-CN" altLang="en-US" dirty="0"/>
              <a:t>为 </a:t>
            </a:r>
            <a:r>
              <a:rPr lang="en-US" altLang="zh-CN" dirty="0"/>
              <a:t>φ,</a:t>
            </a:r>
            <a:r>
              <a:rPr lang="zh-CN" altLang="en-US" dirty="0"/>
              <a:t>分布 在</a:t>
            </a:r>
            <a:r>
              <a:rPr lang="en-US" altLang="zh-CN" dirty="0"/>
              <a:t>Y</a:t>
            </a:r>
            <a:r>
              <a:rPr lang="zh-CN" altLang="en-US" dirty="0"/>
              <a:t>上的取值为</a:t>
            </a:r>
            <a:r>
              <a:rPr lang="en-US" altLang="zh-CN" dirty="0"/>
              <a:t>{0,1}</a:t>
            </a:r>
            <a:r>
              <a:rPr lang="zh-CN" altLang="en-US" dirty="0"/>
              <a:t>，因此</a:t>
            </a:r>
          </a:p>
          <a:p>
            <a:pPr lvl="2"/>
            <a:r>
              <a:rPr lang="en-US" altLang="zh-CN" dirty="0"/>
              <a:t>p(y= 1;φ) =φ;  p(y= 0;φ) = 1−φ</a:t>
            </a:r>
          </a:p>
          <a:p>
            <a:pPr lvl="1"/>
            <a:endParaRPr lang="en-US" altLang="zh-CN" dirty="0"/>
          </a:p>
        </p:txBody>
      </p:sp>
      <p:sp>
        <p:nvSpPr>
          <p:cNvPr id="2" name="标题 1"/>
          <p:cNvSpPr>
            <a:spLocks noGrp="1"/>
          </p:cNvSpPr>
          <p:nvPr>
            <p:ph type="title"/>
          </p:nvPr>
        </p:nvSpPr>
        <p:spPr>
          <a:xfrm>
            <a:off x="1143000" y="573504"/>
            <a:ext cx="9875520" cy="1002632"/>
          </a:xfrm>
        </p:spPr>
        <p:txBody>
          <a:bodyPr>
            <a:normAutofit/>
          </a:bodyPr>
          <a:lstStyle/>
          <a:p>
            <a:r>
              <a:rPr lang="zh-CN" altLang="en-US" sz="4000" dirty="0"/>
              <a:t>模型介绍</a:t>
            </a:r>
          </a:p>
        </p:txBody>
      </p:sp>
      <p:sp>
        <p:nvSpPr>
          <p:cNvPr id="4" name="日期占位符 3"/>
          <p:cNvSpPr>
            <a:spLocks noGrp="1"/>
          </p:cNvSpPr>
          <p:nvPr>
            <p:ph type="dt" sz="half" idx="10"/>
          </p:nvPr>
        </p:nvSpPr>
        <p:spPr/>
        <p:txBody>
          <a:bodyPr/>
          <a:lstStyle/>
          <a:p>
            <a:fld id="{FB82813E-9CE0-464E-B9DD-70AA2690241B}" type="datetime1">
              <a:rPr lang="en-US" altLang="zh-CN" smtClean="0"/>
              <a:t>7/18/2018</a:t>
            </a:fld>
            <a:endParaRPr lang="en-US" dirty="0"/>
          </a:p>
        </p:txBody>
      </p:sp>
      <p:sp>
        <p:nvSpPr>
          <p:cNvPr id="5" name="页脚占位符 4"/>
          <p:cNvSpPr>
            <a:spLocks noGrp="1"/>
          </p:cNvSpPr>
          <p:nvPr>
            <p:ph type="ftr" sz="quarter" idx="11"/>
          </p:nvPr>
        </p:nvSpPr>
        <p:spPr/>
        <p:txBody>
          <a:bodyPr/>
          <a:lstStyle/>
          <a:p>
            <a:r>
              <a:rPr lang="zh-CN" altLang="en-US"/>
              <a:t>东南大学计算机学院万维网数据科学实验室</a:t>
            </a:r>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7</a:t>
            </a:fld>
            <a:endParaRPr lang="en-US" dirty="0"/>
          </a:p>
        </p:txBody>
      </p:sp>
      <p:pic>
        <p:nvPicPr>
          <p:cNvPr id="10" name="图片 9">
            <a:extLst>
              <a:ext uri="{FF2B5EF4-FFF2-40B4-BE49-F238E27FC236}">
                <a16:creationId xmlns:a16="http://schemas.microsoft.com/office/drawing/2014/main" id="{16814DA9-9050-4A68-BC8A-7E1F38529422}"/>
              </a:ext>
            </a:extLst>
          </p:cNvPr>
          <p:cNvPicPr>
            <a:picLocks noChangeAspect="1"/>
          </p:cNvPicPr>
          <p:nvPr/>
        </p:nvPicPr>
        <p:blipFill>
          <a:blip r:embed="rId4"/>
          <a:stretch>
            <a:fillRect/>
          </a:stretch>
        </p:blipFill>
        <p:spPr>
          <a:xfrm>
            <a:off x="1819471" y="3869777"/>
            <a:ext cx="5400433" cy="1526758"/>
          </a:xfrm>
          <a:prstGeom prst="rect">
            <a:avLst/>
          </a:prstGeom>
        </p:spPr>
      </p:pic>
      <p:pic>
        <p:nvPicPr>
          <p:cNvPr id="19" name="图片 18">
            <a:extLst>
              <a:ext uri="{FF2B5EF4-FFF2-40B4-BE49-F238E27FC236}">
                <a16:creationId xmlns:a16="http://schemas.microsoft.com/office/drawing/2014/main" id="{E6EF7FC2-33C5-48AE-9AFB-02020682DAED}"/>
              </a:ext>
            </a:extLst>
          </p:cNvPr>
          <p:cNvPicPr>
            <a:picLocks noChangeAspect="1"/>
          </p:cNvPicPr>
          <p:nvPr/>
        </p:nvPicPr>
        <p:blipFill>
          <a:blip r:embed="rId5"/>
          <a:stretch>
            <a:fillRect/>
          </a:stretch>
        </p:blipFill>
        <p:spPr>
          <a:xfrm>
            <a:off x="3522986" y="2578768"/>
            <a:ext cx="3558330" cy="550696"/>
          </a:xfrm>
          <a:prstGeom prst="rect">
            <a:avLst/>
          </a:prstGeom>
        </p:spPr>
      </p:pic>
      <p:sp>
        <p:nvSpPr>
          <p:cNvPr id="20" name="矩形 19">
            <a:extLst>
              <a:ext uri="{FF2B5EF4-FFF2-40B4-BE49-F238E27FC236}">
                <a16:creationId xmlns:a16="http://schemas.microsoft.com/office/drawing/2014/main" id="{589A79E0-A11A-4784-8975-6BCA0E3E6186}"/>
              </a:ext>
            </a:extLst>
          </p:cNvPr>
          <p:cNvSpPr/>
          <p:nvPr/>
        </p:nvSpPr>
        <p:spPr>
          <a:xfrm>
            <a:off x="3949148" y="4633157"/>
            <a:ext cx="1229195" cy="648708"/>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3C792187-015E-450C-8E79-4D69D1DAF23B}"/>
              </a:ext>
            </a:extLst>
          </p:cNvPr>
          <p:cNvCxnSpPr/>
          <p:nvPr/>
        </p:nvCxnSpPr>
        <p:spPr>
          <a:xfrm flipH="1">
            <a:off x="3472070" y="5281864"/>
            <a:ext cx="678825" cy="336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A6952EF8-3F2A-4CD2-BC37-6C0588EF86BE}"/>
              </a:ext>
            </a:extLst>
          </p:cNvPr>
          <p:cNvPicPr>
            <a:picLocks noChangeAspect="1"/>
          </p:cNvPicPr>
          <p:nvPr/>
        </p:nvPicPr>
        <p:blipFill>
          <a:blip r:embed="rId6"/>
          <a:stretch>
            <a:fillRect/>
          </a:stretch>
        </p:blipFill>
        <p:spPr>
          <a:xfrm>
            <a:off x="2454441" y="5692049"/>
            <a:ext cx="1696454" cy="266738"/>
          </a:xfrm>
          <a:prstGeom prst="rect">
            <a:avLst/>
          </a:prstGeom>
        </p:spPr>
      </p:pic>
    </p:spTree>
    <p:extLst>
      <p:ext uri="{BB962C8B-B14F-4D97-AF65-F5344CB8AC3E}">
        <p14:creationId xmlns:p14="http://schemas.microsoft.com/office/powerpoint/2010/main" val="2643984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DE5C1866-65D9-49A5-B8D5-CA2D82FE748E}"/>
              </a:ext>
            </a:extLst>
          </p:cNvPr>
          <p:cNvPicPr>
            <a:picLocks noChangeAspect="1"/>
          </p:cNvPicPr>
          <p:nvPr/>
        </p:nvPicPr>
        <p:blipFill>
          <a:blip r:embed="rId3"/>
          <a:stretch>
            <a:fillRect/>
          </a:stretch>
        </p:blipFill>
        <p:spPr>
          <a:xfrm>
            <a:off x="3472070" y="2117558"/>
            <a:ext cx="4944980" cy="625642"/>
          </a:xfrm>
          <a:prstGeom prst="rect">
            <a:avLst/>
          </a:prstGeom>
        </p:spPr>
      </p:pic>
      <p:sp>
        <p:nvSpPr>
          <p:cNvPr id="2" name="标题 1"/>
          <p:cNvSpPr>
            <a:spLocks noGrp="1"/>
          </p:cNvSpPr>
          <p:nvPr>
            <p:ph type="title"/>
          </p:nvPr>
        </p:nvSpPr>
        <p:spPr>
          <a:xfrm>
            <a:off x="1143000" y="573504"/>
            <a:ext cx="9875520" cy="1002632"/>
          </a:xfrm>
        </p:spPr>
        <p:txBody>
          <a:bodyPr>
            <a:normAutofit/>
          </a:bodyPr>
          <a:lstStyle/>
          <a:p>
            <a:r>
              <a:rPr lang="zh-CN" altLang="en-US" sz="4000" dirty="0"/>
              <a:t>模型求解</a:t>
            </a:r>
          </a:p>
        </p:txBody>
      </p:sp>
      <p:sp>
        <p:nvSpPr>
          <p:cNvPr id="3" name="内容占位符 2"/>
          <p:cNvSpPr>
            <a:spLocks noGrp="1"/>
          </p:cNvSpPr>
          <p:nvPr>
            <p:ph idx="1"/>
          </p:nvPr>
        </p:nvSpPr>
        <p:spPr>
          <a:xfrm>
            <a:off x="1143000" y="1576135"/>
            <a:ext cx="9872871" cy="5012817"/>
          </a:xfrm>
        </p:spPr>
        <p:txBody>
          <a:bodyPr>
            <a:normAutofit/>
          </a:bodyPr>
          <a:lstStyle/>
          <a:p>
            <a:r>
              <a:rPr lang="zh-CN" altLang="en-US" dirty="0"/>
              <a:t>基于最优化方法的回归系数确定</a:t>
            </a:r>
            <a:endParaRPr lang="en-US" altLang="zh-CN" dirty="0"/>
          </a:p>
          <a:p>
            <a:pPr lvl="1"/>
            <a:r>
              <a:rPr lang="zh-CN" altLang="en-US" dirty="0">
                <a:solidFill>
                  <a:srgbClr val="FF0000"/>
                </a:solidFill>
              </a:rPr>
              <a:t>极大似然估计</a:t>
            </a:r>
            <a:r>
              <a:rPr lang="zh-CN" altLang="en-US" dirty="0"/>
              <a:t>法来求解</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marL="205200" lvl="1" indent="0">
              <a:buNone/>
            </a:pPr>
            <a:endParaRPr lang="en-US" altLang="zh-CN" dirty="0"/>
          </a:p>
          <a:p>
            <a:pPr lvl="1"/>
            <a:r>
              <a:rPr lang="zh-CN" altLang="en-US" dirty="0"/>
              <a:t>逻辑回归模型中，我们</a:t>
            </a:r>
            <a:r>
              <a:rPr lang="zh-CN" altLang="en-US" b="1" dirty="0">
                <a:solidFill>
                  <a:srgbClr val="FF0000"/>
                </a:solidFill>
              </a:rPr>
              <a:t>最大化似然函数</a:t>
            </a:r>
            <a:r>
              <a:rPr lang="zh-CN" altLang="en-US" dirty="0"/>
              <a:t>和</a:t>
            </a:r>
            <a:r>
              <a:rPr lang="zh-CN" altLang="en-US" b="1" dirty="0">
                <a:solidFill>
                  <a:srgbClr val="FF0000"/>
                </a:solidFill>
              </a:rPr>
              <a:t>最小化对数似然损失</a:t>
            </a:r>
            <a:r>
              <a:rPr lang="zh-CN" altLang="en-US" dirty="0">
                <a:solidFill>
                  <a:srgbClr val="FF0000"/>
                </a:solidFill>
              </a:rPr>
              <a:t>函数</a:t>
            </a:r>
            <a:r>
              <a:rPr lang="zh-CN" altLang="en-US" dirty="0"/>
              <a:t>实际上是</a:t>
            </a:r>
            <a:r>
              <a:rPr lang="zh-CN" altLang="en-US" b="1" dirty="0"/>
              <a:t>等价</a:t>
            </a:r>
            <a:r>
              <a:rPr lang="zh-CN" altLang="en-US" dirty="0"/>
              <a:t>的。</a:t>
            </a:r>
            <a:endParaRPr lang="en-US" altLang="zh-CN" dirty="0"/>
          </a:p>
          <a:p>
            <a:pPr lvl="1"/>
            <a:endParaRPr lang="en-US" altLang="zh-CN" dirty="0"/>
          </a:p>
          <a:p>
            <a:pPr lvl="1"/>
            <a:endParaRPr lang="en-US" altLang="zh-CN" dirty="0"/>
          </a:p>
        </p:txBody>
      </p:sp>
      <p:sp>
        <p:nvSpPr>
          <p:cNvPr id="4" name="日期占位符 3"/>
          <p:cNvSpPr>
            <a:spLocks noGrp="1"/>
          </p:cNvSpPr>
          <p:nvPr>
            <p:ph type="dt" sz="half" idx="10"/>
          </p:nvPr>
        </p:nvSpPr>
        <p:spPr/>
        <p:txBody>
          <a:bodyPr/>
          <a:lstStyle/>
          <a:p>
            <a:fld id="{FB82813E-9CE0-464E-B9DD-70AA2690241B}" type="datetime1">
              <a:rPr lang="en-US" altLang="zh-CN" smtClean="0"/>
              <a:t>7/18/2018</a:t>
            </a:fld>
            <a:endParaRPr lang="en-US" dirty="0"/>
          </a:p>
        </p:txBody>
      </p:sp>
      <p:sp>
        <p:nvSpPr>
          <p:cNvPr id="5" name="页脚占位符 4"/>
          <p:cNvSpPr>
            <a:spLocks noGrp="1"/>
          </p:cNvSpPr>
          <p:nvPr>
            <p:ph type="ftr" sz="quarter" idx="11"/>
          </p:nvPr>
        </p:nvSpPr>
        <p:spPr/>
        <p:txBody>
          <a:bodyPr/>
          <a:lstStyle/>
          <a:p>
            <a:r>
              <a:rPr lang="zh-CN" altLang="en-US"/>
              <a:t>东南大学计算机学院万维网数据科学实验室</a:t>
            </a:r>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8</a:t>
            </a:fld>
            <a:endParaRPr lang="en-US" dirty="0"/>
          </a:p>
        </p:txBody>
      </p:sp>
      <p:pic>
        <p:nvPicPr>
          <p:cNvPr id="9" name="图片 8">
            <a:extLst>
              <a:ext uri="{FF2B5EF4-FFF2-40B4-BE49-F238E27FC236}">
                <a16:creationId xmlns:a16="http://schemas.microsoft.com/office/drawing/2014/main" id="{00A19FC0-10FE-4A88-A37F-3FEA4376E40F}"/>
              </a:ext>
            </a:extLst>
          </p:cNvPr>
          <p:cNvPicPr>
            <a:picLocks noChangeAspect="1"/>
          </p:cNvPicPr>
          <p:nvPr/>
        </p:nvPicPr>
        <p:blipFill>
          <a:blip r:embed="rId4"/>
          <a:stretch>
            <a:fillRect/>
          </a:stretch>
        </p:blipFill>
        <p:spPr>
          <a:xfrm>
            <a:off x="4099360" y="2871028"/>
            <a:ext cx="3993280" cy="633666"/>
          </a:xfrm>
          <a:prstGeom prst="rect">
            <a:avLst/>
          </a:prstGeom>
        </p:spPr>
      </p:pic>
      <p:pic>
        <p:nvPicPr>
          <p:cNvPr id="10" name="图片 9">
            <a:extLst>
              <a:ext uri="{FF2B5EF4-FFF2-40B4-BE49-F238E27FC236}">
                <a16:creationId xmlns:a16="http://schemas.microsoft.com/office/drawing/2014/main" id="{1E2573CA-E857-44D4-B677-3842F8BF224F}"/>
              </a:ext>
            </a:extLst>
          </p:cNvPr>
          <p:cNvPicPr>
            <a:picLocks noChangeAspect="1"/>
          </p:cNvPicPr>
          <p:nvPr/>
        </p:nvPicPr>
        <p:blipFill>
          <a:blip r:embed="rId5"/>
          <a:stretch>
            <a:fillRect/>
          </a:stretch>
        </p:blipFill>
        <p:spPr>
          <a:xfrm>
            <a:off x="3472070" y="3745832"/>
            <a:ext cx="5344757" cy="1890219"/>
          </a:xfrm>
          <a:prstGeom prst="rect">
            <a:avLst/>
          </a:prstGeom>
        </p:spPr>
      </p:pic>
      <p:sp>
        <p:nvSpPr>
          <p:cNvPr id="11" name="矩形 10">
            <a:extLst>
              <a:ext uri="{FF2B5EF4-FFF2-40B4-BE49-F238E27FC236}">
                <a16:creationId xmlns:a16="http://schemas.microsoft.com/office/drawing/2014/main" id="{4D19EF52-7E7B-4DD5-BD3B-6D9509BEAA1B}"/>
              </a:ext>
            </a:extLst>
          </p:cNvPr>
          <p:cNvSpPr/>
          <p:nvPr/>
        </p:nvSpPr>
        <p:spPr>
          <a:xfrm>
            <a:off x="1656662" y="3861660"/>
            <a:ext cx="1579278" cy="369332"/>
          </a:xfrm>
          <a:prstGeom prst="rect">
            <a:avLst/>
          </a:prstGeom>
        </p:spPr>
        <p:txBody>
          <a:bodyPr wrap="none">
            <a:spAutoFit/>
          </a:bodyPr>
          <a:lstStyle/>
          <a:p>
            <a:r>
              <a:rPr lang="zh-CN" altLang="en-US" b="1" dirty="0">
                <a:solidFill>
                  <a:srgbClr val="FF0000"/>
                </a:solidFill>
              </a:rPr>
              <a:t>对数似然函数</a:t>
            </a:r>
            <a:endParaRPr lang="zh-CN" altLang="en-US" dirty="0">
              <a:solidFill>
                <a:srgbClr val="FF0000"/>
              </a:solidFill>
            </a:endParaRPr>
          </a:p>
        </p:txBody>
      </p:sp>
      <p:sp>
        <p:nvSpPr>
          <p:cNvPr id="12" name="矩形 11">
            <a:extLst>
              <a:ext uri="{FF2B5EF4-FFF2-40B4-BE49-F238E27FC236}">
                <a16:creationId xmlns:a16="http://schemas.microsoft.com/office/drawing/2014/main" id="{8DBF39CB-67C8-4964-8217-F98E61D7C2CE}"/>
              </a:ext>
            </a:extLst>
          </p:cNvPr>
          <p:cNvSpPr/>
          <p:nvPr/>
        </p:nvSpPr>
        <p:spPr>
          <a:xfrm>
            <a:off x="3949148" y="3836068"/>
            <a:ext cx="562694" cy="362953"/>
          </a:xfrm>
          <a:prstGeom prst="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FEC397D0-EE0A-472C-8C5F-10B250B07B74}"/>
              </a:ext>
            </a:extLst>
          </p:cNvPr>
          <p:cNvSpPr/>
          <p:nvPr/>
        </p:nvSpPr>
        <p:spPr>
          <a:xfrm>
            <a:off x="3240070" y="4690941"/>
            <a:ext cx="881973" cy="369332"/>
          </a:xfrm>
          <a:prstGeom prst="rect">
            <a:avLst/>
          </a:prstGeom>
        </p:spPr>
        <p:txBody>
          <a:bodyPr wrap="none">
            <a:spAutoFit/>
          </a:bodyPr>
          <a:lstStyle/>
          <a:p>
            <a:r>
              <a:rPr lang="zh-CN" altLang="en-US" b="1" dirty="0">
                <a:solidFill>
                  <a:srgbClr val="1E09B7"/>
                </a:solidFill>
              </a:rPr>
              <a:t>最大值</a:t>
            </a:r>
            <a:endParaRPr lang="zh-CN" altLang="en-US" dirty="0">
              <a:solidFill>
                <a:srgbClr val="1E09B7"/>
              </a:solidFill>
            </a:endParaRPr>
          </a:p>
        </p:txBody>
      </p:sp>
      <p:cxnSp>
        <p:nvCxnSpPr>
          <p:cNvPr id="15" name="直接箭头连接符 14">
            <a:extLst>
              <a:ext uri="{FF2B5EF4-FFF2-40B4-BE49-F238E27FC236}">
                <a16:creationId xmlns:a16="http://schemas.microsoft.com/office/drawing/2014/main" id="{BDA7EFD8-4F15-455F-9C92-71B07C6D52DA}"/>
              </a:ext>
            </a:extLst>
          </p:cNvPr>
          <p:cNvCxnSpPr/>
          <p:nvPr/>
        </p:nvCxnSpPr>
        <p:spPr>
          <a:xfrm flipV="1">
            <a:off x="3874042" y="4230992"/>
            <a:ext cx="150212" cy="4466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6" name="矩形 15">
            <a:extLst>
              <a:ext uri="{FF2B5EF4-FFF2-40B4-BE49-F238E27FC236}">
                <a16:creationId xmlns:a16="http://schemas.microsoft.com/office/drawing/2014/main" id="{0C99F4ED-36BB-4C5B-83E5-ECD765EBE140}"/>
              </a:ext>
            </a:extLst>
          </p:cNvPr>
          <p:cNvSpPr/>
          <p:nvPr/>
        </p:nvSpPr>
        <p:spPr>
          <a:xfrm>
            <a:off x="9469722" y="5097199"/>
            <a:ext cx="1579278" cy="369332"/>
          </a:xfrm>
          <a:prstGeom prst="rect">
            <a:avLst/>
          </a:prstGeom>
        </p:spPr>
        <p:txBody>
          <a:bodyPr wrap="none">
            <a:spAutoFit/>
          </a:bodyPr>
          <a:lstStyle/>
          <a:p>
            <a:r>
              <a:rPr lang="zh-CN" altLang="en-US" b="1" dirty="0">
                <a:solidFill>
                  <a:srgbClr val="FF0000"/>
                </a:solidFill>
              </a:rPr>
              <a:t>对数损失函数</a:t>
            </a:r>
            <a:endParaRPr lang="zh-CN" altLang="en-US" dirty="0">
              <a:solidFill>
                <a:srgbClr val="FF0000"/>
              </a:solidFill>
            </a:endParaRPr>
          </a:p>
        </p:txBody>
      </p:sp>
      <p:pic>
        <p:nvPicPr>
          <p:cNvPr id="17" name="图片 16">
            <a:extLst>
              <a:ext uri="{FF2B5EF4-FFF2-40B4-BE49-F238E27FC236}">
                <a16:creationId xmlns:a16="http://schemas.microsoft.com/office/drawing/2014/main" id="{9F1A3DE2-40D1-416D-B914-171880A220AF}"/>
              </a:ext>
            </a:extLst>
          </p:cNvPr>
          <p:cNvPicPr>
            <a:picLocks noChangeAspect="1"/>
          </p:cNvPicPr>
          <p:nvPr/>
        </p:nvPicPr>
        <p:blipFill>
          <a:blip r:embed="rId6"/>
          <a:stretch>
            <a:fillRect/>
          </a:stretch>
        </p:blipFill>
        <p:spPr>
          <a:xfrm>
            <a:off x="9179122" y="4315703"/>
            <a:ext cx="2334842" cy="723801"/>
          </a:xfrm>
          <a:prstGeom prst="rect">
            <a:avLst/>
          </a:prstGeom>
        </p:spPr>
      </p:pic>
    </p:spTree>
    <p:extLst>
      <p:ext uri="{BB962C8B-B14F-4D97-AF65-F5344CB8AC3E}">
        <p14:creationId xmlns:p14="http://schemas.microsoft.com/office/powerpoint/2010/main" val="884994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573504"/>
            <a:ext cx="9875520" cy="1002632"/>
          </a:xfrm>
        </p:spPr>
        <p:txBody>
          <a:bodyPr>
            <a:normAutofit/>
          </a:bodyPr>
          <a:lstStyle/>
          <a:p>
            <a:r>
              <a:rPr lang="zh-CN" altLang="en-US" sz="4000" dirty="0"/>
              <a:t>模型学习优化</a:t>
            </a:r>
          </a:p>
        </p:txBody>
      </p:sp>
      <p:sp>
        <p:nvSpPr>
          <p:cNvPr id="3" name="内容占位符 2"/>
          <p:cNvSpPr>
            <a:spLocks noGrp="1"/>
          </p:cNvSpPr>
          <p:nvPr>
            <p:ph idx="1"/>
          </p:nvPr>
        </p:nvSpPr>
        <p:spPr>
          <a:xfrm>
            <a:off x="1143000" y="1576135"/>
            <a:ext cx="9872871" cy="5012817"/>
          </a:xfrm>
        </p:spPr>
        <p:txBody>
          <a:bodyPr>
            <a:normAutofit/>
          </a:bodyPr>
          <a:lstStyle/>
          <a:p>
            <a:r>
              <a:rPr lang="zh-CN" altLang="en-US" dirty="0"/>
              <a:t>梯度下降法：收敛速度不尽人意 </a:t>
            </a:r>
            <a:endParaRPr lang="en-US" altLang="zh-CN" dirty="0"/>
          </a:p>
          <a:p>
            <a:r>
              <a:rPr lang="zh-CN" altLang="en-US" dirty="0"/>
              <a:t>随机梯度下降法：一阶导数，曲折慢速逼近方式。（不常用）</a:t>
            </a:r>
            <a:endParaRPr lang="en-US" altLang="zh-CN" dirty="0"/>
          </a:p>
          <a:p>
            <a:endParaRPr lang="en-US" altLang="zh-CN" dirty="0"/>
          </a:p>
          <a:p>
            <a:r>
              <a:rPr lang="en-US" altLang="zh-CN" dirty="0"/>
              <a:t>LR</a:t>
            </a:r>
            <a:r>
              <a:rPr lang="zh-CN" altLang="en-US" dirty="0"/>
              <a:t>回归实际常用优化方法：</a:t>
            </a:r>
            <a:endParaRPr lang="en-US" altLang="zh-CN" dirty="0"/>
          </a:p>
          <a:p>
            <a:pPr lvl="1"/>
            <a:r>
              <a:rPr lang="zh-CN" altLang="en-US" sz="2200" dirty="0"/>
              <a:t>牛顿法    （二阶导数）</a:t>
            </a:r>
            <a:endParaRPr lang="en-US" altLang="zh-CN" sz="2200" dirty="0"/>
          </a:p>
          <a:p>
            <a:pPr lvl="1"/>
            <a:r>
              <a:rPr lang="zh-CN" altLang="en-US" sz="2200" dirty="0"/>
              <a:t>拟牛顿法（二阶导数）</a:t>
            </a:r>
            <a:endParaRPr lang="en-US" altLang="zh-CN" sz="2200" dirty="0"/>
          </a:p>
        </p:txBody>
      </p:sp>
      <p:sp>
        <p:nvSpPr>
          <p:cNvPr id="4" name="日期占位符 3"/>
          <p:cNvSpPr>
            <a:spLocks noGrp="1"/>
          </p:cNvSpPr>
          <p:nvPr>
            <p:ph type="dt" sz="half" idx="10"/>
          </p:nvPr>
        </p:nvSpPr>
        <p:spPr/>
        <p:txBody>
          <a:bodyPr/>
          <a:lstStyle/>
          <a:p>
            <a:fld id="{FB82813E-9CE0-464E-B9DD-70AA2690241B}" type="datetime1">
              <a:rPr lang="en-US" altLang="zh-CN" smtClean="0"/>
              <a:t>7/18/2018</a:t>
            </a:fld>
            <a:endParaRPr lang="en-US" dirty="0"/>
          </a:p>
        </p:txBody>
      </p:sp>
      <p:sp>
        <p:nvSpPr>
          <p:cNvPr id="5" name="页脚占位符 4"/>
          <p:cNvSpPr>
            <a:spLocks noGrp="1"/>
          </p:cNvSpPr>
          <p:nvPr>
            <p:ph type="ftr" sz="quarter" idx="11"/>
          </p:nvPr>
        </p:nvSpPr>
        <p:spPr/>
        <p:txBody>
          <a:bodyPr/>
          <a:lstStyle/>
          <a:p>
            <a:r>
              <a:rPr lang="zh-CN" altLang="en-US"/>
              <a:t>东南大学计算机学院万维网数据科学实验室</a:t>
            </a:r>
            <a:endParaRPr lang="en-US" dirty="0"/>
          </a:p>
        </p:txBody>
      </p:sp>
      <p:sp>
        <p:nvSpPr>
          <p:cNvPr id="6" name="灯片编号占位符 5"/>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3536645017"/>
      </p:ext>
    </p:extLst>
  </p:cSld>
  <p:clrMapOvr>
    <a:masterClrMapping/>
  </p:clrMapOvr>
</p:sld>
</file>

<file path=ppt/theme/theme1.xml><?xml version="1.0" encoding="utf-8"?>
<a:theme xmlns:a="http://schemas.openxmlformats.org/drawingml/2006/main" name="基础">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TM03457503[[fn=引用]]</Template>
  <TotalTime>11984</TotalTime>
  <Words>3388</Words>
  <Application>Microsoft Office PowerPoint</Application>
  <PresentationFormat>宽屏</PresentationFormat>
  <Paragraphs>378</Paragraphs>
  <Slides>25</Slides>
  <Notes>23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等线</vt:lpstr>
      <vt:lpstr>楷体</vt:lpstr>
      <vt:lpstr>宋体</vt:lpstr>
      <vt:lpstr>Arial</vt:lpstr>
      <vt:lpstr>Corbel</vt:lpstr>
      <vt:lpstr>Times New Roman</vt:lpstr>
      <vt:lpstr>Wingdings</vt:lpstr>
      <vt:lpstr>基础</vt:lpstr>
      <vt:lpstr>  机器学习讨论班</vt:lpstr>
      <vt:lpstr>  逻辑斯蒂回归 最大熵模型</vt:lpstr>
      <vt:lpstr>逻辑斯蒂回归(Logistic regression)</vt:lpstr>
      <vt:lpstr>基本介绍</vt:lpstr>
      <vt:lpstr>基本介绍</vt:lpstr>
      <vt:lpstr>模型介绍</vt:lpstr>
      <vt:lpstr>模型介绍</vt:lpstr>
      <vt:lpstr>模型求解</vt:lpstr>
      <vt:lpstr>模型学习优化</vt:lpstr>
      <vt:lpstr>逻辑回归的正则化</vt:lpstr>
      <vt:lpstr>逻辑回归的正则化</vt:lpstr>
      <vt:lpstr>逻辑回归的正则化</vt:lpstr>
      <vt:lpstr>模型介绍</vt:lpstr>
      <vt:lpstr>逻辑回归应用</vt:lpstr>
      <vt:lpstr>最大熵模型 (Maximin entropy model)</vt:lpstr>
      <vt:lpstr>基本介绍</vt:lpstr>
      <vt:lpstr>模型介绍</vt:lpstr>
      <vt:lpstr>模型介绍</vt:lpstr>
      <vt:lpstr>模型学习</vt:lpstr>
      <vt:lpstr>模型学习</vt:lpstr>
      <vt:lpstr>模型学习举例</vt:lpstr>
      <vt:lpstr>模型学习举例</vt:lpstr>
      <vt:lpstr>最大熵模型应用</vt:lpstr>
      <vt:lpstr>问题：逻辑回归跟最大熵模型区别？</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新生入伙指南</dc:title>
  <dc:creator>Xiang Zhang</dc:creator>
  <cp:lastModifiedBy>Chen Jenny</cp:lastModifiedBy>
  <cp:revision>1835</cp:revision>
  <dcterms:created xsi:type="dcterms:W3CDTF">2017-08-11T01:04:25Z</dcterms:created>
  <dcterms:modified xsi:type="dcterms:W3CDTF">2018-07-18T06:50:05Z</dcterms:modified>
</cp:coreProperties>
</file>