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6.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4" r:id="rId1"/>
  </p:sldMasterIdLst>
  <p:notesMasterIdLst>
    <p:notesMasterId r:id="rId41"/>
  </p:notesMasterIdLst>
  <p:handoutMasterIdLst>
    <p:handoutMasterId r:id="rId42"/>
  </p:handoutMasterIdLst>
  <p:sldIdLst>
    <p:sldId id="256" r:id="rId2"/>
    <p:sldId id="552" r:id="rId3"/>
    <p:sldId id="498" r:id="rId4"/>
    <p:sldId id="500" r:id="rId5"/>
    <p:sldId id="554" r:id="rId6"/>
    <p:sldId id="553" r:id="rId7"/>
    <p:sldId id="555" r:id="rId8"/>
    <p:sldId id="501" r:id="rId9"/>
    <p:sldId id="502" r:id="rId10"/>
    <p:sldId id="499" r:id="rId11"/>
    <p:sldId id="495" r:id="rId12"/>
    <p:sldId id="506" r:id="rId13"/>
    <p:sldId id="556" r:id="rId14"/>
    <p:sldId id="557" r:id="rId15"/>
    <p:sldId id="558" r:id="rId16"/>
    <p:sldId id="505" r:id="rId17"/>
    <p:sldId id="496" r:id="rId18"/>
    <p:sldId id="503" r:id="rId19"/>
    <p:sldId id="560" r:id="rId20"/>
    <p:sldId id="561" r:id="rId21"/>
    <p:sldId id="562" r:id="rId22"/>
    <p:sldId id="563" r:id="rId23"/>
    <p:sldId id="504" r:id="rId24"/>
    <p:sldId id="497" r:id="rId25"/>
    <p:sldId id="507" r:id="rId26"/>
    <p:sldId id="564" r:id="rId27"/>
    <p:sldId id="508" r:id="rId28"/>
    <p:sldId id="510" r:id="rId29"/>
    <p:sldId id="509" r:id="rId30"/>
    <p:sldId id="511" r:id="rId31"/>
    <p:sldId id="512" r:id="rId32"/>
    <p:sldId id="513" r:id="rId33"/>
    <p:sldId id="514" r:id="rId34"/>
    <p:sldId id="515" r:id="rId35"/>
    <p:sldId id="516" r:id="rId36"/>
    <p:sldId id="518" r:id="rId37"/>
    <p:sldId id="520" r:id="rId38"/>
    <p:sldId id="559" r:id="rId39"/>
    <p:sldId id="54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EB52B0A-BB98-473F-B514-55B464A95EE7}">
          <p14:sldIdLst>
            <p14:sldId id="256"/>
            <p14:sldId id="552"/>
            <p14:sldId id="498"/>
          </p14:sldIdLst>
        </p14:section>
        <p14:section name="问题定义" id="{77A69093-A55E-44C8-9900-AA79F8847217}">
          <p14:sldIdLst>
            <p14:sldId id="500"/>
            <p14:sldId id="554"/>
            <p14:sldId id="553"/>
            <p14:sldId id="555"/>
          </p14:sldIdLst>
        </p14:section>
        <p14:section name="评估方法" id="{3E22E716-88A0-480A-92B3-FF5AE5D50A63}">
          <p14:sldIdLst>
            <p14:sldId id="501"/>
            <p14:sldId id="502"/>
            <p14:sldId id="499"/>
            <p14:sldId id="495"/>
            <p14:sldId id="506"/>
            <p14:sldId id="556"/>
            <p14:sldId id="557"/>
            <p14:sldId id="558"/>
            <p14:sldId id="505"/>
          </p14:sldIdLst>
        </p14:section>
        <p14:section name="原型聚类" id="{D619FCEC-827E-4DB1-8659-B5B5A16B4AB4}">
          <p14:sldIdLst>
            <p14:sldId id="496"/>
            <p14:sldId id="503"/>
            <p14:sldId id="560"/>
            <p14:sldId id="561"/>
            <p14:sldId id="562"/>
            <p14:sldId id="563"/>
            <p14:sldId id="504"/>
            <p14:sldId id="497"/>
            <p14:sldId id="507"/>
            <p14:sldId id="564"/>
            <p14:sldId id="508"/>
            <p14:sldId id="510"/>
            <p14:sldId id="509"/>
            <p14:sldId id="511"/>
            <p14:sldId id="512"/>
            <p14:sldId id="513"/>
            <p14:sldId id="514"/>
            <p14:sldId id="515"/>
            <p14:sldId id="516"/>
            <p14:sldId id="518"/>
            <p14:sldId id="520"/>
            <p14:sldId id="559"/>
            <p14:sldId id="5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Zhang" initials="XZ" lastIdx="1" clrIdx="0">
    <p:extLst>
      <p:ext uri="{19B8F6BF-5375-455C-9EA6-DF929625EA0E}">
        <p15:presenceInfo xmlns:p15="http://schemas.microsoft.com/office/powerpoint/2012/main" userId="Xiang Zh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AB3"/>
    <a:srgbClr val="F1D23A"/>
    <a:srgbClr val="1E0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18" autoAdjust="0"/>
  </p:normalViewPr>
  <p:slideViewPr>
    <p:cSldViewPr snapToGrid="0">
      <p:cViewPr varScale="1">
        <p:scale>
          <a:sx n="74" d="100"/>
          <a:sy n="74" d="100"/>
        </p:scale>
        <p:origin x="1008" y="53"/>
      </p:cViewPr>
      <p:guideLst/>
    </p:cSldViewPr>
  </p:slideViewPr>
  <p:notesTextViewPr>
    <p:cViewPr>
      <p:scale>
        <a:sx n="1" d="1"/>
        <a:sy n="1" d="1"/>
      </p:scale>
      <p:origin x="0" y="0"/>
    </p:cViewPr>
  </p:notesTextViewPr>
  <p:notesViewPr>
    <p:cSldViewPr snapToGrid="0">
      <p:cViewPr varScale="1">
        <p:scale>
          <a:sx n="67" d="100"/>
          <a:sy n="67" d="100"/>
        </p:scale>
        <p:origin x="2266"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10.png"/><Relationship Id="rId1" Type="http://schemas.openxmlformats.org/officeDocument/2006/relationships/image" Target="../media/image810.png"/><Relationship Id="rId4" Type="http://schemas.openxmlformats.org/officeDocument/2006/relationships/image" Target="../media/image110.png"/></Relationships>
</file>

<file path=ppt/diagrams/_rels/data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image" Target="../media/image180.pn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96FF8-FA22-451F-BB74-71FEE2531330}" type="doc">
      <dgm:prSet loTypeId="urn:microsoft.com/office/officeart/2008/layout/HalfCircleOrganizationChart" loCatId="hierarchy" qsTypeId="urn:microsoft.com/office/officeart/2005/8/quickstyle/simple1" qsCatId="simple" csTypeId="urn:microsoft.com/office/officeart/2005/8/colors/accent4_1" csCatId="accent4" phldr="1"/>
      <dgm:spPr/>
      <dgm:t>
        <a:bodyPr/>
        <a:lstStyle/>
        <a:p>
          <a:endParaRPr lang="zh-CN" altLang="en-US"/>
        </a:p>
      </dgm:t>
    </dgm:pt>
    <dgm:pt modelId="{0FD242B2-1280-471A-BCD2-AF0F117A4537}">
      <dgm:prSet phldrT="[文本]"/>
      <dgm:spPr/>
      <dgm:t>
        <a:bodyPr/>
        <a:lstStyle/>
        <a:p>
          <a:r>
            <a:rPr lang="zh-CN" altLang="en-US" smtClean="0"/>
            <a:t>一堆西瓜</a:t>
          </a:r>
          <a:endParaRPr lang="zh-CN" altLang="en-US"/>
        </a:p>
      </dgm:t>
    </dgm:pt>
    <dgm:pt modelId="{061C8FAC-7FAF-4E1C-8649-6646E5CC0C10}" type="parTrans" cxnId="{BA191500-593E-45BC-A354-4F88FFD08305}">
      <dgm:prSet/>
      <dgm:spPr/>
      <dgm:t>
        <a:bodyPr/>
        <a:lstStyle/>
        <a:p>
          <a:endParaRPr lang="zh-CN" altLang="en-US"/>
        </a:p>
      </dgm:t>
    </dgm:pt>
    <dgm:pt modelId="{8BA9BF49-D4F1-47BC-B8D7-1B7F1993475D}" type="sibTrans" cxnId="{BA191500-593E-45BC-A354-4F88FFD08305}">
      <dgm:prSet/>
      <dgm:spPr/>
      <dgm:t>
        <a:bodyPr/>
        <a:lstStyle/>
        <a:p>
          <a:endParaRPr lang="zh-CN" altLang="en-US"/>
        </a:p>
      </dgm:t>
    </dgm:pt>
    <dgm:pt modelId="{3FDB4B59-9A2F-4E52-9A93-0364AE7E0D49}" type="asst">
      <dgm:prSet phldrT="[文本]"/>
      <dgm:spPr/>
      <dgm:t>
        <a:bodyPr/>
        <a:lstStyle/>
        <a:p>
          <a:r>
            <a:rPr lang="zh-CN" altLang="en-US" smtClean="0"/>
            <a:t>聚类</a:t>
          </a:r>
          <a:endParaRPr lang="zh-CN" altLang="en-US"/>
        </a:p>
      </dgm:t>
    </dgm:pt>
    <dgm:pt modelId="{2E4D764C-B6D0-4AEA-9708-F6948ADCDB8B}" type="parTrans" cxnId="{6695F627-DB13-4CEC-8D3D-2F5FAC4FFE8B}">
      <dgm:prSet/>
      <dgm:spPr/>
      <dgm:t>
        <a:bodyPr/>
        <a:lstStyle/>
        <a:p>
          <a:endParaRPr lang="zh-CN" altLang="en-US"/>
        </a:p>
      </dgm:t>
    </dgm:pt>
    <dgm:pt modelId="{1B33F5F5-8D05-4D70-9D1E-7AC399B349D4}" type="sibTrans" cxnId="{6695F627-DB13-4CEC-8D3D-2F5FAC4FFE8B}">
      <dgm:prSet/>
      <dgm:spPr/>
      <dgm:t>
        <a:bodyPr/>
        <a:lstStyle/>
        <a:p>
          <a:endParaRPr lang="zh-CN" altLang="en-US"/>
        </a:p>
      </dgm:t>
    </dgm:pt>
    <dgm:pt modelId="{E3C376C6-BF3F-442F-A4DF-E1AC26CE4CD0}">
      <dgm:prSet phldrT="[文本]"/>
      <dgm:spPr/>
      <dgm:t>
        <a:bodyPr/>
        <a:lstStyle/>
        <a:p>
          <a:r>
            <a:rPr lang="zh-CN" altLang="en-US" smtClean="0"/>
            <a:t>浅色瓜</a:t>
          </a:r>
          <a:endParaRPr lang="zh-CN" altLang="en-US"/>
        </a:p>
      </dgm:t>
    </dgm:pt>
    <dgm:pt modelId="{628B0D5E-A25B-425A-9DB8-C28123774CBF}" type="parTrans" cxnId="{5346DF9D-8D0B-4503-9853-3C3D9354DA10}">
      <dgm:prSet/>
      <dgm:spPr/>
      <dgm:t>
        <a:bodyPr/>
        <a:lstStyle/>
        <a:p>
          <a:endParaRPr lang="zh-CN" altLang="en-US"/>
        </a:p>
      </dgm:t>
    </dgm:pt>
    <dgm:pt modelId="{2E2D5EC0-6D21-4B2E-9BA2-4E5605C110EB}" type="sibTrans" cxnId="{5346DF9D-8D0B-4503-9853-3C3D9354DA10}">
      <dgm:prSet/>
      <dgm:spPr/>
      <dgm:t>
        <a:bodyPr/>
        <a:lstStyle/>
        <a:p>
          <a:endParaRPr lang="zh-CN" altLang="en-US"/>
        </a:p>
      </dgm:t>
    </dgm:pt>
    <dgm:pt modelId="{36A20A1F-23B5-4001-BB75-8BE6CFBBF047}">
      <dgm:prSet phldrT="[文本]"/>
      <dgm:spPr/>
      <dgm:t>
        <a:bodyPr/>
        <a:lstStyle/>
        <a:p>
          <a:r>
            <a:rPr lang="zh-CN" altLang="en-US" smtClean="0"/>
            <a:t>深色瓜</a:t>
          </a:r>
          <a:endParaRPr lang="zh-CN" altLang="en-US"/>
        </a:p>
      </dgm:t>
    </dgm:pt>
    <dgm:pt modelId="{88FF4156-CD00-4ECB-A8C6-EF46DF4E6A5B}" type="parTrans" cxnId="{294D5C26-C974-40BC-8E6F-215A4FA4F5A7}">
      <dgm:prSet/>
      <dgm:spPr/>
      <dgm:t>
        <a:bodyPr/>
        <a:lstStyle/>
        <a:p>
          <a:endParaRPr lang="zh-CN" altLang="en-US"/>
        </a:p>
      </dgm:t>
    </dgm:pt>
    <dgm:pt modelId="{3C97FAB7-62E1-48E9-B6F8-F1381A1CD9C3}" type="sibTrans" cxnId="{294D5C26-C974-40BC-8E6F-215A4FA4F5A7}">
      <dgm:prSet/>
      <dgm:spPr/>
      <dgm:t>
        <a:bodyPr/>
        <a:lstStyle/>
        <a:p>
          <a:endParaRPr lang="zh-CN" altLang="en-US"/>
        </a:p>
      </dgm:t>
    </dgm:pt>
    <dgm:pt modelId="{70E5ED40-AEA1-4822-8D21-8E6867908E54}">
      <dgm:prSet phldrT="[文本]"/>
      <dgm:spPr/>
      <dgm:t>
        <a:bodyPr/>
        <a:lstStyle/>
        <a:p>
          <a:r>
            <a:rPr lang="en-US" altLang="zh-CN" smtClean="0"/>
            <a:t>……</a:t>
          </a:r>
          <a:endParaRPr lang="zh-CN" altLang="en-US"/>
        </a:p>
      </dgm:t>
    </dgm:pt>
    <dgm:pt modelId="{A54EBFB8-2BDF-4CB8-AD07-1ED67FFB1E02}" type="parTrans" cxnId="{DDF0C932-62F2-4DF3-97DB-75CA84BAF7D7}">
      <dgm:prSet/>
      <dgm:spPr/>
      <dgm:t>
        <a:bodyPr/>
        <a:lstStyle/>
        <a:p>
          <a:endParaRPr lang="zh-CN" altLang="en-US"/>
        </a:p>
      </dgm:t>
    </dgm:pt>
    <dgm:pt modelId="{9756B123-96C1-4215-B081-89D7412F23BD}" type="sibTrans" cxnId="{DDF0C932-62F2-4DF3-97DB-75CA84BAF7D7}">
      <dgm:prSet/>
      <dgm:spPr/>
      <dgm:t>
        <a:bodyPr/>
        <a:lstStyle/>
        <a:p>
          <a:endParaRPr lang="zh-CN" altLang="en-US"/>
        </a:p>
      </dgm:t>
    </dgm:pt>
    <dgm:pt modelId="{6CE2DE23-59BF-471C-9DA7-94E29E66760C}" type="pres">
      <dgm:prSet presAssocID="{C4996FF8-FA22-451F-BB74-71FEE2531330}" presName="Name0" presStyleCnt="0">
        <dgm:presLayoutVars>
          <dgm:orgChart val="1"/>
          <dgm:chPref val="1"/>
          <dgm:dir/>
          <dgm:animOne val="branch"/>
          <dgm:animLvl val="lvl"/>
          <dgm:resizeHandles/>
        </dgm:presLayoutVars>
      </dgm:prSet>
      <dgm:spPr/>
      <dgm:t>
        <a:bodyPr/>
        <a:lstStyle/>
        <a:p>
          <a:endParaRPr lang="zh-CN" altLang="en-US"/>
        </a:p>
      </dgm:t>
    </dgm:pt>
    <dgm:pt modelId="{3948C048-F933-4E8A-AFB2-D1F7F4084AEC}" type="pres">
      <dgm:prSet presAssocID="{0FD242B2-1280-471A-BCD2-AF0F117A4537}" presName="hierRoot1" presStyleCnt="0">
        <dgm:presLayoutVars>
          <dgm:hierBranch val="init"/>
        </dgm:presLayoutVars>
      </dgm:prSet>
      <dgm:spPr/>
    </dgm:pt>
    <dgm:pt modelId="{45A009A2-5781-4E52-BBFA-2925455656BD}" type="pres">
      <dgm:prSet presAssocID="{0FD242B2-1280-471A-BCD2-AF0F117A4537}" presName="rootComposite1" presStyleCnt="0"/>
      <dgm:spPr/>
    </dgm:pt>
    <dgm:pt modelId="{2FA64852-CF1A-4F78-9D93-8B26C00EA727}" type="pres">
      <dgm:prSet presAssocID="{0FD242B2-1280-471A-BCD2-AF0F117A4537}" presName="rootText1" presStyleLbl="alignAcc1" presStyleIdx="0" presStyleCnt="0">
        <dgm:presLayoutVars>
          <dgm:chPref val="3"/>
        </dgm:presLayoutVars>
      </dgm:prSet>
      <dgm:spPr/>
      <dgm:t>
        <a:bodyPr/>
        <a:lstStyle/>
        <a:p>
          <a:endParaRPr lang="zh-CN" altLang="en-US"/>
        </a:p>
      </dgm:t>
    </dgm:pt>
    <dgm:pt modelId="{5146585A-8DE0-4E36-9328-43D78998E106}" type="pres">
      <dgm:prSet presAssocID="{0FD242B2-1280-471A-BCD2-AF0F117A4537}" presName="topArc1" presStyleLbl="parChTrans1D1" presStyleIdx="0" presStyleCnt="10"/>
      <dgm:spPr/>
    </dgm:pt>
    <dgm:pt modelId="{B7FDDF40-662F-4F70-AC19-A67DAAD5064D}" type="pres">
      <dgm:prSet presAssocID="{0FD242B2-1280-471A-BCD2-AF0F117A4537}" presName="bottomArc1" presStyleLbl="parChTrans1D1" presStyleIdx="1" presStyleCnt="10"/>
      <dgm:spPr/>
    </dgm:pt>
    <dgm:pt modelId="{31931609-18B2-4F4C-BE41-AF430B62B713}" type="pres">
      <dgm:prSet presAssocID="{0FD242B2-1280-471A-BCD2-AF0F117A4537}" presName="topConnNode1" presStyleLbl="node1" presStyleIdx="0" presStyleCnt="0"/>
      <dgm:spPr/>
      <dgm:t>
        <a:bodyPr/>
        <a:lstStyle/>
        <a:p>
          <a:endParaRPr lang="zh-CN" altLang="en-US"/>
        </a:p>
      </dgm:t>
    </dgm:pt>
    <dgm:pt modelId="{EA0FE8A2-ED90-4B3E-8D1B-E32F1EC1EF3B}" type="pres">
      <dgm:prSet presAssocID="{0FD242B2-1280-471A-BCD2-AF0F117A4537}" presName="hierChild2" presStyleCnt="0"/>
      <dgm:spPr/>
    </dgm:pt>
    <dgm:pt modelId="{0C40617C-761D-44BE-A369-21D895A410D6}" type="pres">
      <dgm:prSet presAssocID="{628B0D5E-A25B-425A-9DB8-C28123774CBF}" presName="Name28" presStyleLbl="parChTrans1D2" presStyleIdx="0" presStyleCnt="4"/>
      <dgm:spPr/>
      <dgm:t>
        <a:bodyPr/>
        <a:lstStyle/>
        <a:p>
          <a:endParaRPr lang="zh-CN" altLang="en-US"/>
        </a:p>
      </dgm:t>
    </dgm:pt>
    <dgm:pt modelId="{9C8E2735-C8DF-472A-A3E5-811FBFCB7243}" type="pres">
      <dgm:prSet presAssocID="{E3C376C6-BF3F-442F-A4DF-E1AC26CE4CD0}" presName="hierRoot2" presStyleCnt="0">
        <dgm:presLayoutVars>
          <dgm:hierBranch val="init"/>
        </dgm:presLayoutVars>
      </dgm:prSet>
      <dgm:spPr/>
    </dgm:pt>
    <dgm:pt modelId="{47BECDC7-E3B3-4AA5-AE33-434FF7F97715}" type="pres">
      <dgm:prSet presAssocID="{E3C376C6-BF3F-442F-A4DF-E1AC26CE4CD0}" presName="rootComposite2" presStyleCnt="0"/>
      <dgm:spPr/>
    </dgm:pt>
    <dgm:pt modelId="{F2F8F7AE-A2A4-43FE-918A-198E8285771B}" type="pres">
      <dgm:prSet presAssocID="{E3C376C6-BF3F-442F-A4DF-E1AC26CE4CD0}" presName="rootText2" presStyleLbl="alignAcc1" presStyleIdx="0" presStyleCnt="0">
        <dgm:presLayoutVars>
          <dgm:chPref val="3"/>
        </dgm:presLayoutVars>
      </dgm:prSet>
      <dgm:spPr/>
      <dgm:t>
        <a:bodyPr/>
        <a:lstStyle/>
        <a:p>
          <a:endParaRPr lang="zh-CN" altLang="en-US"/>
        </a:p>
      </dgm:t>
    </dgm:pt>
    <dgm:pt modelId="{118656DD-0F09-43AF-8EF9-DCFDB08A160A}" type="pres">
      <dgm:prSet presAssocID="{E3C376C6-BF3F-442F-A4DF-E1AC26CE4CD0}" presName="topArc2" presStyleLbl="parChTrans1D1" presStyleIdx="2" presStyleCnt="10"/>
      <dgm:spPr/>
    </dgm:pt>
    <dgm:pt modelId="{8FF64CDC-7B97-4A22-BF16-05AF713BF73A}" type="pres">
      <dgm:prSet presAssocID="{E3C376C6-BF3F-442F-A4DF-E1AC26CE4CD0}" presName="bottomArc2" presStyleLbl="parChTrans1D1" presStyleIdx="3" presStyleCnt="10"/>
      <dgm:spPr/>
    </dgm:pt>
    <dgm:pt modelId="{5C7D363C-CF7F-4F3E-9E73-C414453A2418}" type="pres">
      <dgm:prSet presAssocID="{E3C376C6-BF3F-442F-A4DF-E1AC26CE4CD0}" presName="topConnNode2" presStyleLbl="node2" presStyleIdx="0" presStyleCnt="0"/>
      <dgm:spPr/>
      <dgm:t>
        <a:bodyPr/>
        <a:lstStyle/>
        <a:p>
          <a:endParaRPr lang="zh-CN" altLang="en-US"/>
        </a:p>
      </dgm:t>
    </dgm:pt>
    <dgm:pt modelId="{B97C01F3-76F4-4099-A0DD-989AFBCF2E58}" type="pres">
      <dgm:prSet presAssocID="{E3C376C6-BF3F-442F-A4DF-E1AC26CE4CD0}" presName="hierChild4" presStyleCnt="0"/>
      <dgm:spPr/>
    </dgm:pt>
    <dgm:pt modelId="{7A55B07A-883F-4E36-85BA-7126439E327D}" type="pres">
      <dgm:prSet presAssocID="{E3C376C6-BF3F-442F-A4DF-E1AC26CE4CD0}" presName="hierChild5" presStyleCnt="0"/>
      <dgm:spPr/>
    </dgm:pt>
    <dgm:pt modelId="{B3CC17D6-9039-469B-A78C-BAE00AA9175E}" type="pres">
      <dgm:prSet presAssocID="{88FF4156-CD00-4ECB-A8C6-EF46DF4E6A5B}" presName="Name28" presStyleLbl="parChTrans1D2" presStyleIdx="1" presStyleCnt="4"/>
      <dgm:spPr/>
      <dgm:t>
        <a:bodyPr/>
        <a:lstStyle/>
        <a:p>
          <a:endParaRPr lang="zh-CN" altLang="en-US"/>
        </a:p>
      </dgm:t>
    </dgm:pt>
    <dgm:pt modelId="{74160D9D-03AE-4231-9A97-B795F9731A5A}" type="pres">
      <dgm:prSet presAssocID="{36A20A1F-23B5-4001-BB75-8BE6CFBBF047}" presName="hierRoot2" presStyleCnt="0">
        <dgm:presLayoutVars>
          <dgm:hierBranch val="init"/>
        </dgm:presLayoutVars>
      </dgm:prSet>
      <dgm:spPr/>
    </dgm:pt>
    <dgm:pt modelId="{2F9EA005-4A82-406F-97BA-4248F4EF57FE}" type="pres">
      <dgm:prSet presAssocID="{36A20A1F-23B5-4001-BB75-8BE6CFBBF047}" presName="rootComposite2" presStyleCnt="0"/>
      <dgm:spPr/>
    </dgm:pt>
    <dgm:pt modelId="{95DAD7FF-E128-4451-8998-0912438D70FE}" type="pres">
      <dgm:prSet presAssocID="{36A20A1F-23B5-4001-BB75-8BE6CFBBF047}" presName="rootText2" presStyleLbl="alignAcc1" presStyleIdx="0" presStyleCnt="0">
        <dgm:presLayoutVars>
          <dgm:chPref val="3"/>
        </dgm:presLayoutVars>
      </dgm:prSet>
      <dgm:spPr/>
      <dgm:t>
        <a:bodyPr/>
        <a:lstStyle/>
        <a:p>
          <a:endParaRPr lang="zh-CN" altLang="en-US"/>
        </a:p>
      </dgm:t>
    </dgm:pt>
    <dgm:pt modelId="{5C3898FB-C4F6-40E0-B150-734145D999C0}" type="pres">
      <dgm:prSet presAssocID="{36A20A1F-23B5-4001-BB75-8BE6CFBBF047}" presName="topArc2" presStyleLbl="parChTrans1D1" presStyleIdx="4" presStyleCnt="10"/>
      <dgm:spPr/>
    </dgm:pt>
    <dgm:pt modelId="{F0149F42-5094-4C77-BBEE-B85D4B704458}" type="pres">
      <dgm:prSet presAssocID="{36A20A1F-23B5-4001-BB75-8BE6CFBBF047}" presName="bottomArc2" presStyleLbl="parChTrans1D1" presStyleIdx="5" presStyleCnt="10"/>
      <dgm:spPr/>
    </dgm:pt>
    <dgm:pt modelId="{D80E6A47-3EA9-4AFD-AFCA-296AF7D873A5}" type="pres">
      <dgm:prSet presAssocID="{36A20A1F-23B5-4001-BB75-8BE6CFBBF047}" presName="topConnNode2" presStyleLbl="node2" presStyleIdx="0" presStyleCnt="0"/>
      <dgm:spPr/>
      <dgm:t>
        <a:bodyPr/>
        <a:lstStyle/>
        <a:p>
          <a:endParaRPr lang="zh-CN" altLang="en-US"/>
        </a:p>
      </dgm:t>
    </dgm:pt>
    <dgm:pt modelId="{89C62FF4-5399-43F9-967D-38A5A0FBEB46}" type="pres">
      <dgm:prSet presAssocID="{36A20A1F-23B5-4001-BB75-8BE6CFBBF047}" presName="hierChild4" presStyleCnt="0"/>
      <dgm:spPr/>
    </dgm:pt>
    <dgm:pt modelId="{BDA6A3E9-9946-4A78-9745-29484E6E1DC9}" type="pres">
      <dgm:prSet presAssocID="{36A20A1F-23B5-4001-BB75-8BE6CFBBF047}" presName="hierChild5" presStyleCnt="0"/>
      <dgm:spPr/>
    </dgm:pt>
    <dgm:pt modelId="{BDC5A04C-E925-4B78-845E-D1E17396E287}" type="pres">
      <dgm:prSet presAssocID="{A54EBFB8-2BDF-4CB8-AD07-1ED67FFB1E02}" presName="Name28" presStyleLbl="parChTrans1D2" presStyleIdx="2" presStyleCnt="4"/>
      <dgm:spPr/>
      <dgm:t>
        <a:bodyPr/>
        <a:lstStyle/>
        <a:p>
          <a:endParaRPr lang="zh-CN" altLang="en-US"/>
        </a:p>
      </dgm:t>
    </dgm:pt>
    <dgm:pt modelId="{E86A8A17-1A67-408D-8C8A-6583CD9FDF05}" type="pres">
      <dgm:prSet presAssocID="{70E5ED40-AEA1-4822-8D21-8E6867908E54}" presName="hierRoot2" presStyleCnt="0">
        <dgm:presLayoutVars>
          <dgm:hierBranch val="init"/>
        </dgm:presLayoutVars>
      </dgm:prSet>
      <dgm:spPr/>
    </dgm:pt>
    <dgm:pt modelId="{76E87159-69C2-434B-8F65-7BF348736F40}" type="pres">
      <dgm:prSet presAssocID="{70E5ED40-AEA1-4822-8D21-8E6867908E54}" presName="rootComposite2" presStyleCnt="0"/>
      <dgm:spPr/>
    </dgm:pt>
    <dgm:pt modelId="{033A5A4D-CD0F-49F2-AC0A-F7F43E923D9F}" type="pres">
      <dgm:prSet presAssocID="{70E5ED40-AEA1-4822-8D21-8E6867908E54}" presName="rootText2" presStyleLbl="alignAcc1" presStyleIdx="0" presStyleCnt="0" custLinFactNeighborX="-1336">
        <dgm:presLayoutVars>
          <dgm:chPref val="3"/>
        </dgm:presLayoutVars>
      </dgm:prSet>
      <dgm:spPr/>
      <dgm:t>
        <a:bodyPr/>
        <a:lstStyle/>
        <a:p>
          <a:endParaRPr lang="zh-CN" altLang="en-US"/>
        </a:p>
      </dgm:t>
    </dgm:pt>
    <dgm:pt modelId="{899F4262-B987-4CB6-AF21-96E4ECC7DB22}" type="pres">
      <dgm:prSet presAssocID="{70E5ED40-AEA1-4822-8D21-8E6867908E54}" presName="topArc2" presStyleLbl="parChTrans1D1" presStyleIdx="6" presStyleCnt="10"/>
      <dgm:spPr/>
    </dgm:pt>
    <dgm:pt modelId="{0A23AB8C-1E94-4E79-B9B8-8F9DDFA705F1}" type="pres">
      <dgm:prSet presAssocID="{70E5ED40-AEA1-4822-8D21-8E6867908E54}" presName="bottomArc2" presStyleLbl="parChTrans1D1" presStyleIdx="7" presStyleCnt="10"/>
      <dgm:spPr/>
    </dgm:pt>
    <dgm:pt modelId="{FCF0468D-230F-47CF-9436-3CC3269EBF68}" type="pres">
      <dgm:prSet presAssocID="{70E5ED40-AEA1-4822-8D21-8E6867908E54}" presName="topConnNode2" presStyleLbl="node2" presStyleIdx="0" presStyleCnt="0"/>
      <dgm:spPr/>
      <dgm:t>
        <a:bodyPr/>
        <a:lstStyle/>
        <a:p>
          <a:endParaRPr lang="zh-CN" altLang="en-US"/>
        </a:p>
      </dgm:t>
    </dgm:pt>
    <dgm:pt modelId="{F35A5E17-6B7E-46E9-BA66-C3464E00816C}" type="pres">
      <dgm:prSet presAssocID="{70E5ED40-AEA1-4822-8D21-8E6867908E54}" presName="hierChild4" presStyleCnt="0"/>
      <dgm:spPr/>
    </dgm:pt>
    <dgm:pt modelId="{C0ED9C83-B317-4632-A604-E7A72EAF781D}" type="pres">
      <dgm:prSet presAssocID="{70E5ED40-AEA1-4822-8D21-8E6867908E54}" presName="hierChild5" presStyleCnt="0"/>
      <dgm:spPr/>
    </dgm:pt>
    <dgm:pt modelId="{29F0BAE7-4597-4F7D-A919-3CED9234F6D1}" type="pres">
      <dgm:prSet presAssocID="{0FD242B2-1280-471A-BCD2-AF0F117A4537}" presName="hierChild3" presStyleCnt="0"/>
      <dgm:spPr/>
    </dgm:pt>
    <dgm:pt modelId="{6FCEB511-EEEC-4745-88E0-83A5F2897160}" type="pres">
      <dgm:prSet presAssocID="{2E4D764C-B6D0-4AEA-9708-F6948ADCDB8B}" presName="Name101" presStyleLbl="parChTrans1D2" presStyleIdx="3" presStyleCnt="4"/>
      <dgm:spPr/>
      <dgm:t>
        <a:bodyPr/>
        <a:lstStyle/>
        <a:p>
          <a:endParaRPr lang="zh-CN" altLang="en-US"/>
        </a:p>
      </dgm:t>
    </dgm:pt>
    <dgm:pt modelId="{B111BF5C-1FF6-44AE-9681-C9D7589C9977}" type="pres">
      <dgm:prSet presAssocID="{3FDB4B59-9A2F-4E52-9A93-0364AE7E0D49}" presName="hierRoot3" presStyleCnt="0">
        <dgm:presLayoutVars>
          <dgm:hierBranch val="init"/>
        </dgm:presLayoutVars>
      </dgm:prSet>
      <dgm:spPr/>
    </dgm:pt>
    <dgm:pt modelId="{D6D498A6-39BE-44EF-B2F3-1E3AB7FA5C0D}" type="pres">
      <dgm:prSet presAssocID="{3FDB4B59-9A2F-4E52-9A93-0364AE7E0D49}" presName="rootComposite3" presStyleCnt="0"/>
      <dgm:spPr/>
    </dgm:pt>
    <dgm:pt modelId="{707598EA-055C-4BC7-B935-9C57BC0E0076}" type="pres">
      <dgm:prSet presAssocID="{3FDB4B59-9A2F-4E52-9A93-0364AE7E0D49}" presName="rootText3" presStyleLbl="alignAcc1" presStyleIdx="0" presStyleCnt="0">
        <dgm:presLayoutVars>
          <dgm:chPref val="3"/>
        </dgm:presLayoutVars>
      </dgm:prSet>
      <dgm:spPr/>
      <dgm:t>
        <a:bodyPr/>
        <a:lstStyle/>
        <a:p>
          <a:endParaRPr lang="zh-CN" altLang="en-US"/>
        </a:p>
      </dgm:t>
    </dgm:pt>
    <dgm:pt modelId="{8A72EDBB-8553-4A86-9FE7-F1E7DE77CC29}" type="pres">
      <dgm:prSet presAssocID="{3FDB4B59-9A2F-4E52-9A93-0364AE7E0D49}" presName="topArc3" presStyleLbl="parChTrans1D1" presStyleIdx="8" presStyleCnt="10"/>
      <dgm:spPr/>
    </dgm:pt>
    <dgm:pt modelId="{4EC7C9E0-2D2F-48FE-B0F7-25E04E1C0ACA}" type="pres">
      <dgm:prSet presAssocID="{3FDB4B59-9A2F-4E52-9A93-0364AE7E0D49}" presName="bottomArc3" presStyleLbl="parChTrans1D1" presStyleIdx="9" presStyleCnt="10"/>
      <dgm:spPr/>
    </dgm:pt>
    <dgm:pt modelId="{6B5A49E6-3131-48A4-980C-657077BD4C85}" type="pres">
      <dgm:prSet presAssocID="{3FDB4B59-9A2F-4E52-9A93-0364AE7E0D49}" presName="topConnNode3" presStyleLbl="asst1" presStyleIdx="0" presStyleCnt="0"/>
      <dgm:spPr/>
      <dgm:t>
        <a:bodyPr/>
        <a:lstStyle/>
        <a:p>
          <a:endParaRPr lang="zh-CN" altLang="en-US"/>
        </a:p>
      </dgm:t>
    </dgm:pt>
    <dgm:pt modelId="{7AC9DC4C-76C2-401E-9D66-28A8BBFB0A5D}" type="pres">
      <dgm:prSet presAssocID="{3FDB4B59-9A2F-4E52-9A93-0364AE7E0D49}" presName="hierChild6" presStyleCnt="0"/>
      <dgm:spPr/>
    </dgm:pt>
    <dgm:pt modelId="{62AA2C20-5E2C-45F8-A6AB-D9AAEC2E4798}" type="pres">
      <dgm:prSet presAssocID="{3FDB4B59-9A2F-4E52-9A93-0364AE7E0D49}" presName="hierChild7" presStyleCnt="0"/>
      <dgm:spPr/>
    </dgm:pt>
  </dgm:ptLst>
  <dgm:cxnLst>
    <dgm:cxn modelId="{4A887E06-0AD7-4EE0-B43B-6C6173054813}" type="presOf" srcId="{36A20A1F-23B5-4001-BB75-8BE6CFBBF047}" destId="{D80E6A47-3EA9-4AFD-AFCA-296AF7D873A5}" srcOrd="1" destOrd="0" presId="urn:microsoft.com/office/officeart/2008/layout/HalfCircleOrganizationChart"/>
    <dgm:cxn modelId="{C489FC00-C7A8-4B2B-B253-C889BCB036DE}" type="presOf" srcId="{E3C376C6-BF3F-442F-A4DF-E1AC26CE4CD0}" destId="{F2F8F7AE-A2A4-43FE-918A-198E8285771B}" srcOrd="0" destOrd="0" presId="urn:microsoft.com/office/officeart/2008/layout/HalfCircleOrganizationChart"/>
    <dgm:cxn modelId="{7F9CA80E-3C64-424F-9791-0C92099F5D5B}" type="presOf" srcId="{2E4D764C-B6D0-4AEA-9708-F6948ADCDB8B}" destId="{6FCEB511-EEEC-4745-88E0-83A5F2897160}" srcOrd="0" destOrd="0" presId="urn:microsoft.com/office/officeart/2008/layout/HalfCircleOrganizationChart"/>
    <dgm:cxn modelId="{5346DF9D-8D0B-4503-9853-3C3D9354DA10}" srcId="{0FD242B2-1280-471A-BCD2-AF0F117A4537}" destId="{E3C376C6-BF3F-442F-A4DF-E1AC26CE4CD0}" srcOrd="1" destOrd="0" parTransId="{628B0D5E-A25B-425A-9DB8-C28123774CBF}" sibTransId="{2E2D5EC0-6D21-4B2E-9BA2-4E5605C110EB}"/>
    <dgm:cxn modelId="{B74EE2FA-F65C-4693-AE7E-193A8A527231}" type="presOf" srcId="{70E5ED40-AEA1-4822-8D21-8E6867908E54}" destId="{FCF0468D-230F-47CF-9436-3CC3269EBF68}" srcOrd="1" destOrd="0" presId="urn:microsoft.com/office/officeart/2008/layout/HalfCircleOrganizationChart"/>
    <dgm:cxn modelId="{745FC0D6-F76F-4638-8616-C5666C26B39A}" type="presOf" srcId="{70E5ED40-AEA1-4822-8D21-8E6867908E54}" destId="{033A5A4D-CD0F-49F2-AC0A-F7F43E923D9F}" srcOrd="0" destOrd="0" presId="urn:microsoft.com/office/officeart/2008/layout/HalfCircleOrganizationChart"/>
    <dgm:cxn modelId="{A8A055D9-9951-4B26-B1A3-9B2575A7DA7C}" type="presOf" srcId="{88FF4156-CD00-4ECB-A8C6-EF46DF4E6A5B}" destId="{B3CC17D6-9039-469B-A78C-BAE00AA9175E}" srcOrd="0" destOrd="0" presId="urn:microsoft.com/office/officeart/2008/layout/HalfCircleOrganizationChart"/>
    <dgm:cxn modelId="{DA848230-4A65-424F-B681-9FE710B2A4E3}" type="presOf" srcId="{3FDB4B59-9A2F-4E52-9A93-0364AE7E0D49}" destId="{6B5A49E6-3131-48A4-980C-657077BD4C85}" srcOrd="1" destOrd="0" presId="urn:microsoft.com/office/officeart/2008/layout/HalfCircleOrganizationChart"/>
    <dgm:cxn modelId="{6695F627-DB13-4CEC-8D3D-2F5FAC4FFE8B}" srcId="{0FD242B2-1280-471A-BCD2-AF0F117A4537}" destId="{3FDB4B59-9A2F-4E52-9A93-0364AE7E0D49}" srcOrd="0" destOrd="0" parTransId="{2E4D764C-B6D0-4AEA-9708-F6948ADCDB8B}" sibTransId="{1B33F5F5-8D05-4D70-9D1E-7AC399B349D4}"/>
    <dgm:cxn modelId="{07228483-39EF-46FF-93BE-F3823B465DF2}" type="presOf" srcId="{3FDB4B59-9A2F-4E52-9A93-0364AE7E0D49}" destId="{707598EA-055C-4BC7-B935-9C57BC0E0076}" srcOrd="0" destOrd="0" presId="urn:microsoft.com/office/officeart/2008/layout/HalfCircleOrganizationChart"/>
    <dgm:cxn modelId="{571B21AC-4C08-4424-9E4A-82DD978FF478}" type="presOf" srcId="{36A20A1F-23B5-4001-BB75-8BE6CFBBF047}" destId="{95DAD7FF-E128-4451-8998-0912438D70FE}" srcOrd="0" destOrd="0" presId="urn:microsoft.com/office/officeart/2008/layout/HalfCircleOrganizationChart"/>
    <dgm:cxn modelId="{BF6F4711-F3DB-4159-9EAC-FB69ADB9AEBB}" type="presOf" srcId="{0FD242B2-1280-471A-BCD2-AF0F117A4537}" destId="{2FA64852-CF1A-4F78-9D93-8B26C00EA727}" srcOrd="0" destOrd="0" presId="urn:microsoft.com/office/officeart/2008/layout/HalfCircleOrganizationChart"/>
    <dgm:cxn modelId="{671A92F2-B028-4F48-AB12-C93441F230BB}" type="presOf" srcId="{628B0D5E-A25B-425A-9DB8-C28123774CBF}" destId="{0C40617C-761D-44BE-A369-21D895A410D6}" srcOrd="0" destOrd="0" presId="urn:microsoft.com/office/officeart/2008/layout/HalfCircleOrganizationChart"/>
    <dgm:cxn modelId="{1E04DFCE-64B8-44CD-9557-7D1866CDF964}" type="presOf" srcId="{A54EBFB8-2BDF-4CB8-AD07-1ED67FFB1E02}" destId="{BDC5A04C-E925-4B78-845E-D1E17396E287}" srcOrd="0" destOrd="0" presId="urn:microsoft.com/office/officeart/2008/layout/HalfCircleOrganizationChart"/>
    <dgm:cxn modelId="{294D5C26-C974-40BC-8E6F-215A4FA4F5A7}" srcId="{0FD242B2-1280-471A-BCD2-AF0F117A4537}" destId="{36A20A1F-23B5-4001-BB75-8BE6CFBBF047}" srcOrd="2" destOrd="0" parTransId="{88FF4156-CD00-4ECB-A8C6-EF46DF4E6A5B}" sibTransId="{3C97FAB7-62E1-48E9-B6F8-F1381A1CD9C3}"/>
    <dgm:cxn modelId="{0507DAC4-45F9-448A-9DD9-AEC223EDF2AC}" type="presOf" srcId="{0FD242B2-1280-471A-BCD2-AF0F117A4537}" destId="{31931609-18B2-4F4C-BE41-AF430B62B713}" srcOrd="1" destOrd="0" presId="urn:microsoft.com/office/officeart/2008/layout/HalfCircleOrganizationChart"/>
    <dgm:cxn modelId="{DDF0C932-62F2-4DF3-97DB-75CA84BAF7D7}" srcId="{0FD242B2-1280-471A-BCD2-AF0F117A4537}" destId="{70E5ED40-AEA1-4822-8D21-8E6867908E54}" srcOrd="3" destOrd="0" parTransId="{A54EBFB8-2BDF-4CB8-AD07-1ED67FFB1E02}" sibTransId="{9756B123-96C1-4215-B081-89D7412F23BD}"/>
    <dgm:cxn modelId="{BA191500-593E-45BC-A354-4F88FFD08305}" srcId="{C4996FF8-FA22-451F-BB74-71FEE2531330}" destId="{0FD242B2-1280-471A-BCD2-AF0F117A4537}" srcOrd="0" destOrd="0" parTransId="{061C8FAC-7FAF-4E1C-8649-6646E5CC0C10}" sibTransId="{8BA9BF49-D4F1-47BC-B8D7-1B7F1993475D}"/>
    <dgm:cxn modelId="{076A927E-EBBC-4DCA-B64F-8CD5AF2DD8DA}" type="presOf" srcId="{C4996FF8-FA22-451F-BB74-71FEE2531330}" destId="{6CE2DE23-59BF-471C-9DA7-94E29E66760C}" srcOrd="0" destOrd="0" presId="urn:microsoft.com/office/officeart/2008/layout/HalfCircleOrganizationChart"/>
    <dgm:cxn modelId="{1A8023F1-C995-4156-BB41-0B98F25BED7B}" type="presOf" srcId="{E3C376C6-BF3F-442F-A4DF-E1AC26CE4CD0}" destId="{5C7D363C-CF7F-4F3E-9E73-C414453A2418}" srcOrd="1" destOrd="0" presId="urn:microsoft.com/office/officeart/2008/layout/HalfCircleOrganizationChart"/>
    <dgm:cxn modelId="{91120BB3-277C-47B0-A41A-4808E4A2B249}" type="presParOf" srcId="{6CE2DE23-59BF-471C-9DA7-94E29E66760C}" destId="{3948C048-F933-4E8A-AFB2-D1F7F4084AEC}" srcOrd="0" destOrd="0" presId="urn:microsoft.com/office/officeart/2008/layout/HalfCircleOrganizationChart"/>
    <dgm:cxn modelId="{3EF1FD8D-8CB2-47EA-93CC-9BB343E78E9B}" type="presParOf" srcId="{3948C048-F933-4E8A-AFB2-D1F7F4084AEC}" destId="{45A009A2-5781-4E52-BBFA-2925455656BD}" srcOrd="0" destOrd="0" presId="urn:microsoft.com/office/officeart/2008/layout/HalfCircleOrganizationChart"/>
    <dgm:cxn modelId="{54BE52C9-786B-48F1-BC4B-AAADFAAADF72}" type="presParOf" srcId="{45A009A2-5781-4E52-BBFA-2925455656BD}" destId="{2FA64852-CF1A-4F78-9D93-8B26C00EA727}" srcOrd="0" destOrd="0" presId="urn:microsoft.com/office/officeart/2008/layout/HalfCircleOrganizationChart"/>
    <dgm:cxn modelId="{258A0B95-008B-4077-9465-9C7804876A2D}" type="presParOf" srcId="{45A009A2-5781-4E52-BBFA-2925455656BD}" destId="{5146585A-8DE0-4E36-9328-43D78998E106}" srcOrd="1" destOrd="0" presId="urn:microsoft.com/office/officeart/2008/layout/HalfCircleOrganizationChart"/>
    <dgm:cxn modelId="{8A3E8936-F73B-4BFA-9E4F-938F9BF7647C}" type="presParOf" srcId="{45A009A2-5781-4E52-BBFA-2925455656BD}" destId="{B7FDDF40-662F-4F70-AC19-A67DAAD5064D}" srcOrd="2" destOrd="0" presId="urn:microsoft.com/office/officeart/2008/layout/HalfCircleOrganizationChart"/>
    <dgm:cxn modelId="{3E1FDCB3-9A0A-471D-AF9F-CCAF0E98186E}" type="presParOf" srcId="{45A009A2-5781-4E52-BBFA-2925455656BD}" destId="{31931609-18B2-4F4C-BE41-AF430B62B713}" srcOrd="3" destOrd="0" presId="urn:microsoft.com/office/officeart/2008/layout/HalfCircleOrganizationChart"/>
    <dgm:cxn modelId="{BAC90B11-AD1F-4D6C-B7BC-835A16213CE0}" type="presParOf" srcId="{3948C048-F933-4E8A-AFB2-D1F7F4084AEC}" destId="{EA0FE8A2-ED90-4B3E-8D1B-E32F1EC1EF3B}" srcOrd="1" destOrd="0" presId="urn:microsoft.com/office/officeart/2008/layout/HalfCircleOrganizationChart"/>
    <dgm:cxn modelId="{5EDA0DDB-615B-4DE0-91A4-C525CA49F0FB}" type="presParOf" srcId="{EA0FE8A2-ED90-4B3E-8D1B-E32F1EC1EF3B}" destId="{0C40617C-761D-44BE-A369-21D895A410D6}" srcOrd="0" destOrd="0" presId="urn:microsoft.com/office/officeart/2008/layout/HalfCircleOrganizationChart"/>
    <dgm:cxn modelId="{E8008E91-57A9-4F7A-9196-13E739B99E47}" type="presParOf" srcId="{EA0FE8A2-ED90-4B3E-8D1B-E32F1EC1EF3B}" destId="{9C8E2735-C8DF-472A-A3E5-811FBFCB7243}" srcOrd="1" destOrd="0" presId="urn:microsoft.com/office/officeart/2008/layout/HalfCircleOrganizationChart"/>
    <dgm:cxn modelId="{56342994-469A-4594-9941-AD14AD9C0097}" type="presParOf" srcId="{9C8E2735-C8DF-472A-A3E5-811FBFCB7243}" destId="{47BECDC7-E3B3-4AA5-AE33-434FF7F97715}" srcOrd="0" destOrd="0" presId="urn:microsoft.com/office/officeart/2008/layout/HalfCircleOrganizationChart"/>
    <dgm:cxn modelId="{65379A1A-3796-4B71-A322-63E28016A34A}" type="presParOf" srcId="{47BECDC7-E3B3-4AA5-AE33-434FF7F97715}" destId="{F2F8F7AE-A2A4-43FE-918A-198E8285771B}" srcOrd="0" destOrd="0" presId="urn:microsoft.com/office/officeart/2008/layout/HalfCircleOrganizationChart"/>
    <dgm:cxn modelId="{3A9745D2-0274-493B-AE26-3BBCC67081EC}" type="presParOf" srcId="{47BECDC7-E3B3-4AA5-AE33-434FF7F97715}" destId="{118656DD-0F09-43AF-8EF9-DCFDB08A160A}" srcOrd="1" destOrd="0" presId="urn:microsoft.com/office/officeart/2008/layout/HalfCircleOrganizationChart"/>
    <dgm:cxn modelId="{82C59AA6-FF84-48B3-8BED-D7D70E52AA8E}" type="presParOf" srcId="{47BECDC7-E3B3-4AA5-AE33-434FF7F97715}" destId="{8FF64CDC-7B97-4A22-BF16-05AF713BF73A}" srcOrd="2" destOrd="0" presId="urn:microsoft.com/office/officeart/2008/layout/HalfCircleOrganizationChart"/>
    <dgm:cxn modelId="{7A1D87F5-60CB-40EF-ADAA-86969C668A20}" type="presParOf" srcId="{47BECDC7-E3B3-4AA5-AE33-434FF7F97715}" destId="{5C7D363C-CF7F-4F3E-9E73-C414453A2418}" srcOrd="3" destOrd="0" presId="urn:microsoft.com/office/officeart/2008/layout/HalfCircleOrganizationChart"/>
    <dgm:cxn modelId="{79BED112-5173-4A36-AADC-45A709E8F5DE}" type="presParOf" srcId="{9C8E2735-C8DF-472A-A3E5-811FBFCB7243}" destId="{B97C01F3-76F4-4099-A0DD-989AFBCF2E58}" srcOrd="1" destOrd="0" presId="urn:microsoft.com/office/officeart/2008/layout/HalfCircleOrganizationChart"/>
    <dgm:cxn modelId="{19784702-EE29-46ED-B634-89B2B98B8F66}" type="presParOf" srcId="{9C8E2735-C8DF-472A-A3E5-811FBFCB7243}" destId="{7A55B07A-883F-4E36-85BA-7126439E327D}" srcOrd="2" destOrd="0" presId="urn:microsoft.com/office/officeart/2008/layout/HalfCircleOrganizationChart"/>
    <dgm:cxn modelId="{7C6CA21A-4FFA-4A95-AF0E-136E47750DE4}" type="presParOf" srcId="{EA0FE8A2-ED90-4B3E-8D1B-E32F1EC1EF3B}" destId="{B3CC17D6-9039-469B-A78C-BAE00AA9175E}" srcOrd="2" destOrd="0" presId="urn:microsoft.com/office/officeart/2008/layout/HalfCircleOrganizationChart"/>
    <dgm:cxn modelId="{68E831F9-4517-4343-A9C4-91AD19CB4F43}" type="presParOf" srcId="{EA0FE8A2-ED90-4B3E-8D1B-E32F1EC1EF3B}" destId="{74160D9D-03AE-4231-9A97-B795F9731A5A}" srcOrd="3" destOrd="0" presId="urn:microsoft.com/office/officeart/2008/layout/HalfCircleOrganizationChart"/>
    <dgm:cxn modelId="{7A6D809C-2851-465E-B04C-783AC5271050}" type="presParOf" srcId="{74160D9D-03AE-4231-9A97-B795F9731A5A}" destId="{2F9EA005-4A82-406F-97BA-4248F4EF57FE}" srcOrd="0" destOrd="0" presId="urn:microsoft.com/office/officeart/2008/layout/HalfCircleOrganizationChart"/>
    <dgm:cxn modelId="{23E2BFFE-260A-49F2-A0CD-0A02B770A5E5}" type="presParOf" srcId="{2F9EA005-4A82-406F-97BA-4248F4EF57FE}" destId="{95DAD7FF-E128-4451-8998-0912438D70FE}" srcOrd="0" destOrd="0" presId="urn:microsoft.com/office/officeart/2008/layout/HalfCircleOrganizationChart"/>
    <dgm:cxn modelId="{6B6ADFA2-9058-4B83-A8C3-53F5191A4471}" type="presParOf" srcId="{2F9EA005-4A82-406F-97BA-4248F4EF57FE}" destId="{5C3898FB-C4F6-40E0-B150-734145D999C0}" srcOrd="1" destOrd="0" presId="urn:microsoft.com/office/officeart/2008/layout/HalfCircleOrganizationChart"/>
    <dgm:cxn modelId="{826DAA42-854F-496F-8024-1793F9AE5300}" type="presParOf" srcId="{2F9EA005-4A82-406F-97BA-4248F4EF57FE}" destId="{F0149F42-5094-4C77-BBEE-B85D4B704458}" srcOrd="2" destOrd="0" presId="urn:microsoft.com/office/officeart/2008/layout/HalfCircleOrganizationChart"/>
    <dgm:cxn modelId="{6DABBEE2-80A4-4EEC-A85A-A7F02C0579B1}" type="presParOf" srcId="{2F9EA005-4A82-406F-97BA-4248F4EF57FE}" destId="{D80E6A47-3EA9-4AFD-AFCA-296AF7D873A5}" srcOrd="3" destOrd="0" presId="urn:microsoft.com/office/officeart/2008/layout/HalfCircleOrganizationChart"/>
    <dgm:cxn modelId="{53E89E2B-6336-438F-8691-C32E5D7F3E01}" type="presParOf" srcId="{74160D9D-03AE-4231-9A97-B795F9731A5A}" destId="{89C62FF4-5399-43F9-967D-38A5A0FBEB46}" srcOrd="1" destOrd="0" presId="urn:microsoft.com/office/officeart/2008/layout/HalfCircleOrganizationChart"/>
    <dgm:cxn modelId="{60DE9F4A-D68D-412C-9BDE-0F4EACE3D77C}" type="presParOf" srcId="{74160D9D-03AE-4231-9A97-B795F9731A5A}" destId="{BDA6A3E9-9946-4A78-9745-29484E6E1DC9}" srcOrd="2" destOrd="0" presId="urn:microsoft.com/office/officeart/2008/layout/HalfCircleOrganizationChart"/>
    <dgm:cxn modelId="{A7C649B2-71FB-4F2C-A5B4-C2669E9F26DF}" type="presParOf" srcId="{EA0FE8A2-ED90-4B3E-8D1B-E32F1EC1EF3B}" destId="{BDC5A04C-E925-4B78-845E-D1E17396E287}" srcOrd="4" destOrd="0" presId="urn:microsoft.com/office/officeart/2008/layout/HalfCircleOrganizationChart"/>
    <dgm:cxn modelId="{14EB48D7-B3CA-48E3-AEC1-D66EB11BA761}" type="presParOf" srcId="{EA0FE8A2-ED90-4B3E-8D1B-E32F1EC1EF3B}" destId="{E86A8A17-1A67-408D-8C8A-6583CD9FDF05}" srcOrd="5" destOrd="0" presId="urn:microsoft.com/office/officeart/2008/layout/HalfCircleOrganizationChart"/>
    <dgm:cxn modelId="{B4877290-A824-4516-972B-2FF0EB25145C}" type="presParOf" srcId="{E86A8A17-1A67-408D-8C8A-6583CD9FDF05}" destId="{76E87159-69C2-434B-8F65-7BF348736F40}" srcOrd="0" destOrd="0" presId="urn:microsoft.com/office/officeart/2008/layout/HalfCircleOrganizationChart"/>
    <dgm:cxn modelId="{6F85F21C-DBA3-4302-BBD7-C68EB1DF486E}" type="presParOf" srcId="{76E87159-69C2-434B-8F65-7BF348736F40}" destId="{033A5A4D-CD0F-49F2-AC0A-F7F43E923D9F}" srcOrd="0" destOrd="0" presId="urn:microsoft.com/office/officeart/2008/layout/HalfCircleOrganizationChart"/>
    <dgm:cxn modelId="{D2400E4D-F396-48E6-8FC9-8043F9B59FD8}" type="presParOf" srcId="{76E87159-69C2-434B-8F65-7BF348736F40}" destId="{899F4262-B987-4CB6-AF21-96E4ECC7DB22}" srcOrd="1" destOrd="0" presId="urn:microsoft.com/office/officeart/2008/layout/HalfCircleOrganizationChart"/>
    <dgm:cxn modelId="{8D8A1717-D331-40BB-A37E-DF7E3625BB6C}" type="presParOf" srcId="{76E87159-69C2-434B-8F65-7BF348736F40}" destId="{0A23AB8C-1E94-4E79-B9B8-8F9DDFA705F1}" srcOrd="2" destOrd="0" presId="urn:microsoft.com/office/officeart/2008/layout/HalfCircleOrganizationChart"/>
    <dgm:cxn modelId="{DD4F5837-C004-4C48-A739-225F96DCEBEC}" type="presParOf" srcId="{76E87159-69C2-434B-8F65-7BF348736F40}" destId="{FCF0468D-230F-47CF-9436-3CC3269EBF68}" srcOrd="3" destOrd="0" presId="urn:microsoft.com/office/officeart/2008/layout/HalfCircleOrganizationChart"/>
    <dgm:cxn modelId="{2EB56947-F23B-441E-B706-558ED45CBD9A}" type="presParOf" srcId="{E86A8A17-1A67-408D-8C8A-6583CD9FDF05}" destId="{F35A5E17-6B7E-46E9-BA66-C3464E00816C}" srcOrd="1" destOrd="0" presId="urn:microsoft.com/office/officeart/2008/layout/HalfCircleOrganizationChart"/>
    <dgm:cxn modelId="{87FA28EF-A44C-41A6-93CE-439EE4C73EB6}" type="presParOf" srcId="{E86A8A17-1A67-408D-8C8A-6583CD9FDF05}" destId="{C0ED9C83-B317-4632-A604-E7A72EAF781D}" srcOrd="2" destOrd="0" presId="urn:microsoft.com/office/officeart/2008/layout/HalfCircleOrganizationChart"/>
    <dgm:cxn modelId="{FF94118E-0B66-48C9-AC11-BF05CA57515F}" type="presParOf" srcId="{3948C048-F933-4E8A-AFB2-D1F7F4084AEC}" destId="{29F0BAE7-4597-4F7D-A919-3CED9234F6D1}" srcOrd="2" destOrd="0" presId="urn:microsoft.com/office/officeart/2008/layout/HalfCircleOrganizationChart"/>
    <dgm:cxn modelId="{40733B36-5855-46B7-AC66-960F82653C02}" type="presParOf" srcId="{29F0BAE7-4597-4F7D-A919-3CED9234F6D1}" destId="{6FCEB511-EEEC-4745-88E0-83A5F2897160}" srcOrd="0" destOrd="0" presId="urn:microsoft.com/office/officeart/2008/layout/HalfCircleOrganizationChart"/>
    <dgm:cxn modelId="{4A15C017-B665-4D07-8725-46095E9461C0}" type="presParOf" srcId="{29F0BAE7-4597-4F7D-A919-3CED9234F6D1}" destId="{B111BF5C-1FF6-44AE-9681-C9D7589C9977}" srcOrd="1" destOrd="0" presId="urn:microsoft.com/office/officeart/2008/layout/HalfCircleOrganizationChart"/>
    <dgm:cxn modelId="{3C92CC3A-64E9-49F2-9FB1-A17EC9CD9182}" type="presParOf" srcId="{B111BF5C-1FF6-44AE-9681-C9D7589C9977}" destId="{D6D498A6-39BE-44EF-B2F3-1E3AB7FA5C0D}" srcOrd="0" destOrd="0" presId="urn:microsoft.com/office/officeart/2008/layout/HalfCircleOrganizationChart"/>
    <dgm:cxn modelId="{EA80B12D-AFC3-4EC6-9A5A-462BC5227B9A}" type="presParOf" srcId="{D6D498A6-39BE-44EF-B2F3-1E3AB7FA5C0D}" destId="{707598EA-055C-4BC7-B935-9C57BC0E0076}" srcOrd="0" destOrd="0" presId="urn:microsoft.com/office/officeart/2008/layout/HalfCircleOrganizationChart"/>
    <dgm:cxn modelId="{33EF18C6-19AB-4261-80F2-F862FC67211F}" type="presParOf" srcId="{D6D498A6-39BE-44EF-B2F3-1E3AB7FA5C0D}" destId="{8A72EDBB-8553-4A86-9FE7-F1E7DE77CC29}" srcOrd="1" destOrd="0" presId="urn:microsoft.com/office/officeart/2008/layout/HalfCircleOrganizationChart"/>
    <dgm:cxn modelId="{E57BDD4D-5867-4F1D-82D8-340A3B7E0E04}" type="presParOf" srcId="{D6D498A6-39BE-44EF-B2F3-1E3AB7FA5C0D}" destId="{4EC7C9E0-2D2F-48FE-B0F7-25E04E1C0ACA}" srcOrd="2" destOrd="0" presId="urn:microsoft.com/office/officeart/2008/layout/HalfCircleOrganizationChart"/>
    <dgm:cxn modelId="{B9E39A10-805E-4A51-9C43-48CAE5A40245}" type="presParOf" srcId="{D6D498A6-39BE-44EF-B2F3-1E3AB7FA5C0D}" destId="{6B5A49E6-3131-48A4-980C-657077BD4C85}" srcOrd="3" destOrd="0" presId="urn:microsoft.com/office/officeart/2008/layout/HalfCircleOrganizationChart"/>
    <dgm:cxn modelId="{A9B248CE-21DA-4DAF-BBC5-A48C6C39E253}" type="presParOf" srcId="{B111BF5C-1FF6-44AE-9681-C9D7589C9977}" destId="{7AC9DC4C-76C2-401E-9D66-28A8BBFB0A5D}" srcOrd="1" destOrd="0" presId="urn:microsoft.com/office/officeart/2008/layout/HalfCircleOrganizationChart"/>
    <dgm:cxn modelId="{C8F45F4B-3497-4B2D-B336-DC5DD4E64ED5}" type="presParOf" srcId="{B111BF5C-1FF6-44AE-9681-C9D7589C9977}" destId="{62AA2C20-5E2C-45F8-A6AB-D9AAEC2E4798}"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39E977-04DA-49E5-8A16-6008E14A4FB1}" type="doc">
      <dgm:prSet loTypeId="urn:microsoft.com/office/officeart/2008/layout/VerticalCurvedList" loCatId="list" qsTypeId="urn:microsoft.com/office/officeart/2005/8/quickstyle/simple1" qsCatId="simple" csTypeId="urn:microsoft.com/office/officeart/2005/8/colors/accent4_2" csCatId="accent4" phldr="1"/>
      <dgm:spPr/>
      <dgm:t>
        <a:bodyPr/>
        <a:lstStyle/>
        <a:p>
          <a:endParaRPr lang="zh-CN" altLang="en-US"/>
        </a:p>
      </dgm:t>
    </dgm:pt>
    <mc:AlternateContent xmlns:mc="http://schemas.openxmlformats.org/markup-compatibility/2006" xmlns:a14="http://schemas.microsoft.com/office/drawing/2010/main">
      <mc:Choice Requires="a14">
        <dgm:pt modelId="{7924F4A9-A853-42F2-8E46-949580A8F065}">
          <dgm:prSet phldrT="[文本]"/>
          <dgm:spPr/>
          <dgm:t>
            <a:bodyPr/>
            <a:lstStyle/>
            <a:p>
              <a:r>
                <a:rPr lang="zh-CN" altLang="en-US" smtClean="0"/>
                <a:t>非负性：</a:t>
              </a:r>
              <a:r>
                <a:rPr lang="en-US" altLang="zh-CN" smtClean="0"/>
                <a:t>dist(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a14:m>
              <a:r>
                <a:rPr lang="en-US" altLang="zh-CN" smtClean="0"/>
                <a:t>) ≥ 0</a:t>
              </a:r>
              <a:endParaRPr lang="zh-CN" altLang="en-US"/>
            </a:p>
          </dgm:t>
        </dgm:pt>
      </mc:Choice>
      <mc:Fallback xmlns="">
        <dgm:pt modelId="{7924F4A9-A853-42F2-8E46-949580A8F065}">
          <dgm:prSet phldrT="[文本]"/>
          <dgm:spPr/>
          <dgm:t>
            <a:bodyPr/>
            <a:lstStyle/>
            <a:p>
              <a:r>
                <a:rPr lang="zh-CN" altLang="en-US" smtClean="0"/>
                <a:t>非负性：</a:t>
              </a:r>
              <a:r>
                <a:rPr lang="en-US" altLang="zh-CN" smtClean="0"/>
                <a:t>dist(</a:t>
              </a:r>
              <a:r>
                <a:rPr lang="en-US" altLang="zh-CN" i="0" smtClean="0">
                  <a:latin typeface="Cambria Math" panose="02040503050406030204" pitchFamily="18" charset="0"/>
                </a:rPr>
                <a:t>𝑥_𝑖,𝑥_𝑗</a:t>
              </a:r>
              <a:r>
                <a:rPr lang="en-US" altLang="zh-CN" smtClean="0"/>
                <a:t>) ≥ 0</a:t>
              </a:r>
              <a:endParaRPr lang="zh-CN" altLang="en-US"/>
            </a:p>
          </dgm:t>
        </dgm:pt>
      </mc:Fallback>
    </mc:AlternateContent>
    <dgm:pt modelId="{EF833A1C-590F-444C-BF03-49047E6B5F65}" type="parTrans" cxnId="{EC459659-213F-41EE-99A0-7EFDFD3EBA8C}">
      <dgm:prSet/>
      <dgm:spPr/>
      <dgm:t>
        <a:bodyPr/>
        <a:lstStyle/>
        <a:p>
          <a:endParaRPr lang="zh-CN" altLang="en-US"/>
        </a:p>
      </dgm:t>
    </dgm:pt>
    <dgm:pt modelId="{15925439-51E9-409F-AA93-5FE2A1CF76D6}" type="sibTrans" cxnId="{EC459659-213F-41EE-99A0-7EFDFD3EBA8C}">
      <dgm:prSet/>
      <dgm:spPr/>
      <dgm:t>
        <a:bodyPr/>
        <a:lstStyle/>
        <a:p>
          <a:endParaRPr lang="zh-CN" altLang="en-US"/>
        </a:p>
      </dgm:t>
    </dgm:pt>
    <mc:AlternateContent xmlns:mc="http://schemas.openxmlformats.org/markup-compatibility/2006" xmlns:a14="http://schemas.microsoft.com/office/drawing/2010/main">
      <mc:Choice Requires="a14">
        <dgm:pt modelId="{7E18A36A-D2BC-4261-BAC6-09A2C647A21C}">
          <dgm:prSet phldrT="[文本]"/>
          <dgm:spPr/>
          <dgm:t>
            <a:bodyPr/>
            <a:lstStyle/>
            <a:p>
              <a:r>
                <a:rPr lang="zh-CN" altLang="en-US" smtClean="0"/>
                <a:t>同一性：</a:t>
              </a:r>
              <a:r>
                <a:rPr lang="en-US" altLang="zh-CN" smtClean="0"/>
                <a:t>dist(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a14:m>
              <a:r>
                <a:rPr lang="en-US" altLang="zh-CN" smtClean="0"/>
                <a:t>) = 0 </a:t>
              </a:r>
              <a:r>
                <a:rPr lang="zh-CN" altLang="en-US" smtClean="0"/>
                <a:t>当且仅当</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a14:m>
              <a:endParaRPr lang="zh-CN" altLang="en-US"/>
            </a:p>
          </dgm:t>
        </dgm:pt>
      </mc:Choice>
      <mc:Fallback xmlns="">
        <dgm:pt modelId="{7E18A36A-D2BC-4261-BAC6-09A2C647A21C}">
          <dgm:prSet phldrT="[文本]"/>
          <dgm:spPr/>
          <dgm:t>
            <a:bodyPr/>
            <a:lstStyle/>
            <a:p>
              <a:r>
                <a:rPr lang="zh-CN" altLang="en-US" smtClean="0"/>
                <a:t>同一性：</a:t>
              </a:r>
              <a:r>
                <a:rPr lang="en-US" altLang="zh-CN" smtClean="0"/>
                <a:t>dist(</a:t>
              </a:r>
              <a:r>
                <a:rPr lang="en-US" altLang="zh-CN" i="0" smtClean="0">
                  <a:latin typeface="Cambria Math" panose="02040503050406030204" pitchFamily="18" charset="0"/>
                </a:rPr>
                <a:t>𝑥_𝑖,𝑥_𝑗</a:t>
              </a:r>
              <a:r>
                <a:rPr lang="en-US" altLang="zh-CN" smtClean="0"/>
                <a:t>) </a:t>
              </a:r>
              <a:r>
                <a:rPr lang="en-US" altLang="zh-CN" smtClean="0"/>
                <a:t>= 0 </a:t>
              </a:r>
              <a:r>
                <a:rPr lang="zh-CN" altLang="en-US" smtClean="0"/>
                <a:t>当且仅当</a:t>
              </a:r>
              <a:r>
                <a:rPr lang="en-US" altLang="zh-CN" i="0" smtClean="0">
                  <a:latin typeface="Cambria Math" panose="02040503050406030204" pitchFamily="18" charset="0"/>
                </a:rPr>
                <a:t>𝑥</a:t>
              </a:r>
              <a:r>
                <a:rPr lang="en-US" altLang="zh-CN" i="0" smtClean="0">
                  <a:latin typeface="Cambria Math" panose="02040503050406030204" pitchFamily="18" charset="0"/>
                </a:rPr>
                <a:t>_</a:t>
              </a:r>
              <a:r>
                <a:rPr lang="en-US" altLang="zh-CN" i="0" smtClean="0">
                  <a:latin typeface="Cambria Math" panose="02040503050406030204" pitchFamily="18" charset="0"/>
                </a:rPr>
                <a:t>𝑖</a:t>
              </a:r>
              <a:r>
                <a:rPr lang="en-US" altLang="zh-CN" i="0" smtClean="0">
                  <a:latin typeface="Cambria Math" panose="02040503050406030204" pitchFamily="18" charset="0"/>
                </a:rPr>
                <a:t>=</a:t>
              </a:r>
              <a:r>
                <a:rPr lang="en-US" altLang="zh-CN" i="0" smtClean="0">
                  <a:latin typeface="Cambria Math" panose="02040503050406030204" pitchFamily="18" charset="0"/>
                </a:rPr>
                <a:t>𝑥_𝑗</a:t>
              </a:r>
              <a:endParaRPr lang="zh-CN" altLang="en-US"/>
            </a:p>
          </dgm:t>
        </dgm:pt>
      </mc:Fallback>
    </mc:AlternateContent>
    <dgm:pt modelId="{51753766-DCFF-444F-890C-21B809D6CB1D}" type="parTrans" cxnId="{40D8A586-6A41-4CAD-B11C-E42C898FE494}">
      <dgm:prSet/>
      <dgm:spPr/>
      <dgm:t>
        <a:bodyPr/>
        <a:lstStyle/>
        <a:p>
          <a:endParaRPr lang="zh-CN" altLang="en-US"/>
        </a:p>
      </dgm:t>
    </dgm:pt>
    <dgm:pt modelId="{C1EEFA30-717B-481A-80B0-96997C9B824A}" type="sibTrans" cxnId="{40D8A586-6A41-4CAD-B11C-E42C898FE494}">
      <dgm:prSet/>
      <dgm:spPr/>
      <dgm:t>
        <a:bodyPr/>
        <a:lstStyle/>
        <a:p>
          <a:endParaRPr lang="zh-CN" altLang="en-US"/>
        </a:p>
      </dgm:t>
    </dgm:pt>
    <mc:AlternateContent xmlns:mc="http://schemas.openxmlformats.org/markup-compatibility/2006" xmlns:a14="http://schemas.microsoft.com/office/drawing/2010/main">
      <mc:Choice Requires="a14">
        <dgm:pt modelId="{744A269D-5CB0-4BBD-A379-41CD93F83A84}">
          <dgm:prSet phldrT="[文本]"/>
          <dgm:spPr/>
          <dgm:t>
            <a:bodyPr/>
            <a:lstStyle/>
            <a:p>
              <a:r>
                <a:rPr lang="zh-CN" altLang="en-US" smtClean="0"/>
                <a:t>直递性：</a:t>
              </a:r>
              <a:r>
                <a:rPr lang="en-US" altLang="zh-CN" smtClean="0"/>
                <a:t>dist(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a14:m>
              <a:r>
                <a:rPr lang="en-US" altLang="zh-CN" smtClean="0"/>
                <a:t>) </a:t>
              </a:r>
              <a:r>
                <a:rPr lang="en-US" altLang="zh-CN" smtClean="0">
                  <a:latin typeface="Cambria Math" panose="02040503050406030204" pitchFamily="18" charset="0"/>
                  <a:ea typeface="Cambria Math" panose="02040503050406030204" pitchFamily="18" charset="0"/>
                </a:rPr>
                <a:t>≤ </a:t>
              </a:r>
              <a:r>
                <a:rPr lang="en-US" altLang="zh-CN" smtClean="0"/>
                <a:t>dist(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b="0" i="1" smtClean="0">
                          <a:latin typeface="Cambria Math" panose="02040503050406030204" pitchFamily="18" charset="0"/>
                        </a:rPr>
                        <m:t>𝑘</m:t>
                      </m:r>
                    </m:sub>
                  </m:sSub>
                </m:oMath>
              </a14:m>
              <a:r>
                <a:rPr lang="en-US" altLang="zh-CN" smtClean="0"/>
                <a:t>) + dist(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a14:m>
              <a:r>
                <a:rPr lang="en-US" altLang="zh-CN" smtClean="0"/>
                <a:t>)</a:t>
              </a:r>
            </a:p>
          </dgm:t>
        </dgm:pt>
      </mc:Choice>
      <mc:Fallback xmlns="">
        <dgm:pt modelId="{744A269D-5CB0-4BBD-A379-41CD93F83A84}">
          <dgm:prSet phldrT="[文本]"/>
          <dgm:spPr/>
          <dgm:t>
            <a:bodyPr/>
            <a:lstStyle/>
            <a:p>
              <a:r>
                <a:rPr lang="zh-CN" altLang="en-US" smtClean="0"/>
                <a:t>直递性：</a:t>
              </a:r>
              <a:r>
                <a:rPr lang="en-US" altLang="zh-CN" smtClean="0"/>
                <a:t>dist(</a:t>
              </a:r>
              <a:r>
                <a:rPr lang="en-US" altLang="zh-CN" i="0" smtClean="0">
                  <a:latin typeface="Cambria Math" panose="02040503050406030204" pitchFamily="18" charset="0"/>
                </a:rPr>
                <a:t>𝑥_𝑖,𝑥_𝑗</a:t>
              </a:r>
              <a:r>
                <a:rPr lang="en-US" altLang="zh-CN" smtClean="0"/>
                <a:t>) </a:t>
              </a:r>
              <a:r>
                <a:rPr lang="en-US" altLang="zh-CN" smtClean="0">
                  <a:latin typeface="Cambria Math" panose="02040503050406030204" pitchFamily="18" charset="0"/>
                  <a:ea typeface="Cambria Math" panose="02040503050406030204" pitchFamily="18" charset="0"/>
                </a:rPr>
                <a:t>≤ </a:t>
              </a:r>
              <a:r>
                <a:rPr lang="en-US" altLang="zh-CN" smtClean="0"/>
                <a:t>dist(</a:t>
              </a:r>
              <a:r>
                <a:rPr lang="en-US" altLang="zh-CN" i="0" smtClean="0">
                  <a:latin typeface="Cambria Math" panose="02040503050406030204" pitchFamily="18" charset="0"/>
                </a:rPr>
                <a:t>𝑥_𝑖,𝑥_</a:t>
              </a:r>
              <a:r>
                <a:rPr lang="en-US" altLang="zh-CN" b="0" i="0" smtClean="0">
                  <a:latin typeface="Cambria Math" panose="02040503050406030204" pitchFamily="18" charset="0"/>
                </a:rPr>
                <a:t>𝑘</a:t>
              </a:r>
              <a:r>
                <a:rPr lang="en-US" altLang="zh-CN" smtClean="0"/>
                <a:t>) + dist(</a:t>
              </a:r>
              <a:r>
                <a:rPr lang="en-US" altLang="zh-CN" i="0" smtClean="0">
                  <a:latin typeface="Cambria Math" panose="02040503050406030204" pitchFamily="18" charset="0"/>
                </a:rPr>
                <a:t>𝑥_</a:t>
              </a:r>
              <a:r>
                <a:rPr lang="en-US" altLang="zh-CN" b="0" i="0" smtClean="0">
                  <a:latin typeface="Cambria Math" panose="02040503050406030204" pitchFamily="18" charset="0"/>
                </a:rPr>
                <a:t>𝑘</a:t>
              </a:r>
              <a:r>
                <a:rPr lang="en-US" altLang="zh-CN" i="0" smtClean="0">
                  <a:latin typeface="Cambria Math" panose="02040503050406030204" pitchFamily="18" charset="0"/>
                </a:rPr>
                <a:t>,𝑥_𝑗</a:t>
              </a:r>
              <a:r>
                <a:rPr lang="en-US" altLang="zh-CN" smtClean="0"/>
                <a:t>)</a:t>
              </a:r>
              <a:endParaRPr lang="en-US" altLang="zh-CN" smtClean="0"/>
            </a:p>
          </dgm:t>
        </dgm:pt>
      </mc:Fallback>
    </mc:AlternateContent>
    <dgm:pt modelId="{697E8365-C063-458D-918E-65C3E38693AB}" type="parTrans" cxnId="{F18E2191-6330-4228-AFD8-3A4F1FED99B3}">
      <dgm:prSet/>
      <dgm:spPr/>
      <dgm:t>
        <a:bodyPr/>
        <a:lstStyle/>
        <a:p>
          <a:endParaRPr lang="zh-CN" altLang="en-US"/>
        </a:p>
      </dgm:t>
    </dgm:pt>
    <dgm:pt modelId="{F233A77C-6499-43D9-8DEA-6F55DE31486D}" type="sibTrans" cxnId="{F18E2191-6330-4228-AFD8-3A4F1FED99B3}">
      <dgm:prSet/>
      <dgm:spPr/>
      <dgm:t>
        <a:bodyPr/>
        <a:lstStyle/>
        <a:p>
          <a:endParaRPr lang="zh-CN" altLang="en-US"/>
        </a:p>
      </dgm:t>
    </dgm:pt>
    <mc:AlternateContent xmlns:mc="http://schemas.openxmlformats.org/markup-compatibility/2006" xmlns:a14="http://schemas.microsoft.com/office/drawing/2010/main">
      <mc:Choice Requires="a14">
        <dgm:pt modelId="{6DFF9555-1F67-454D-AF73-59822706FEAA}">
          <dgm:prSet phldrT="[文本]"/>
          <dgm:spPr/>
          <dgm:t>
            <a:bodyPr/>
            <a:lstStyle/>
            <a:p>
              <a:r>
                <a:rPr lang="zh-CN" altLang="en-US" smtClean="0"/>
                <a:t>对称性：</a:t>
              </a:r>
              <a:r>
                <a:rPr lang="en-US" altLang="zh-CN" smtClean="0"/>
                <a:t>dist(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𝑖</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smtClean="0">
                          <a:latin typeface="Cambria Math" panose="02040503050406030204" pitchFamily="18" charset="0"/>
                        </a:rPr>
                        <m:t>𝑗</m:t>
                      </m:r>
                    </m:sub>
                  </m:sSub>
                </m:oMath>
              </a14:m>
              <a:r>
                <a:rPr lang="en-US" altLang="zh-CN" smtClean="0"/>
                <a:t>) = dist(</a:t>
              </a:r>
              <a14:m>
                <m:oMath xmlns:m="http://schemas.openxmlformats.org/officeDocument/2006/math">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smtClean="0"/>
                <a:t>)</a:t>
              </a:r>
            </a:p>
          </dgm:t>
        </dgm:pt>
      </mc:Choice>
      <mc:Fallback xmlns="">
        <dgm:pt modelId="{6DFF9555-1F67-454D-AF73-59822706FEAA}">
          <dgm:prSet phldrT="[文本]"/>
          <dgm:spPr/>
          <dgm:t>
            <a:bodyPr/>
            <a:lstStyle/>
            <a:p>
              <a:r>
                <a:rPr lang="zh-CN" altLang="en-US" smtClean="0"/>
                <a:t>对称性：</a:t>
              </a:r>
              <a:r>
                <a:rPr lang="en-US" altLang="zh-CN" smtClean="0"/>
                <a:t>dist(</a:t>
              </a:r>
              <a:r>
                <a:rPr lang="en-US" altLang="zh-CN" i="0" smtClean="0">
                  <a:latin typeface="Cambria Math" panose="02040503050406030204" pitchFamily="18" charset="0"/>
                </a:rPr>
                <a:t>𝑥_𝑖,𝑥_𝑗</a:t>
              </a:r>
              <a:r>
                <a:rPr lang="en-US" altLang="zh-CN" smtClean="0"/>
                <a:t>) = dist(</a:t>
              </a:r>
              <a:r>
                <a:rPr lang="en-US" altLang="zh-CN" i="0" smtClean="0">
                  <a:latin typeface="Cambria Math" panose="02040503050406030204" pitchFamily="18" charset="0"/>
                </a:rPr>
                <a:t>𝑥_</a:t>
              </a:r>
              <a:r>
                <a:rPr lang="en-US" altLang="zh-CN" b="0" i="0" smtClean="0">
                  <a:latin typeface="Cambria Math" panose="02040503050406030204" pitchFamily="18" charset="0"/>
                </a:rPr>
                <a:t>𝑗</a:t>
              </a:r>
              <a:r>
                <a:rPr lang="en-US" altLang="zh-CN" i="0" smtClean="0">
                  <a:latin typeface="Cambria Math" panose="02040503050406030204" pitchFamily="18" charset="0"/>
                </a:rPr>
                <a:t>,𝑥_</a:t>
              </a:r>
              <a:r>
                <a:rPr lang="en-US" altLang="zh-CN" b="0" i="0" smtClean="0">
                  <a:latin typeface="Cambria Math" panose="02040503050406030204" pitchFamily="18" charset="0"/>
                </a:rPr>
                <a:t>𝑖</a:t>
              </a:r>
              <a:r>
                <a:rPr lang="en-US" altLang="zh-CN" smtClean="0"/>
                <a:t>)</a:t>
              </a:r>
              <a:endParaRPr lang="en-US" altLang="zh-CN" smtClean="0"/>
            </a:p>
          </dgm:t>
        </dgm:pt>
      </mc:Fallback>
    </mc:AlternateContent>
    <dgm:pt modelId="{D45F73A7-DDA9-4796-8518-A256592D8AB2}" type="parTrans" cxnId="{DCAF6DA7-01C9-4A60-A969-713330AD0DF8}">
      <dgm:prSet/>
      <dgm:spPr/>
      <dgm:t>
        <a:bodyPr/>
        <a:lstStyle/>
        <a:p>
          <a:endParaRPr lang="zh-CN" altLang="en-US"/>
        </a:p>
      </dgm:t>
    </dgm:pt>
    <dgm:pt modelId="{908A1F52-076A-4A7F-BD3D-D3D6C0A12F59}" type="sibTrans" cxnId="{DCAF6DA7-01C9-4A60-A969-713330AD0DF8}">
      <dgm:prSet/>
      <dgm:spPr/>
      <dgm:t>
        <a:bodyPr/>
        <a:lstStyle/>
        <a:p>
          <a:endParaRPr lang="zh-CN" altLang="en-US"/>
        </a:p>
      </dgm:t>
    </dgm:pt>
    <dgm:pt modelId="{2A11C182-92A3-4F71-A21C-930636B5299C}" type="pres">
      <dgm:prSet presAssocID="{F039E977-04DA-49E5-8A16-6008E14A4FB1}" presName="Name0" presStyleCnt="0">
        <dgm:presLayoutVars>
          <dgm:chMax val="7"/>
          <dgm:chPref val="7"/>
          <dgm:dir/>
        </dgm:presLayoutVars>
      </dgm:prSet>
      <dgm:spPr/>
      <dgm:t>
        <a:bodyPr/>
        <a:lstStyle/>
        <a:p>
          <a:endParaRPr lang="zh-CN" altLang="en-US"/>
        </a:p>
      </dgm:t>
    </dgm:pt>
    <dgm:pt modelId="{FF16461C-C8CB-4F04-AC68-840F1E6344BF}" type="pres">
      <dgm:prSet presAssocID="{F039E977-04DA-49E5-8A16-6008E14A4FB1}" presName="Name1" presStyleCnt="0"/>
      <dgm:spPr/>
    </dgm:pt>
    <dgm:pt modelId="{F147C09E-E2C7-4306-93B5-DE868334E234}" type="pres">
      <dgm:prSet presAssocID="{F039E977-04DA-49E5-8A16-6008E14A4FB1}" presName="cycle" presStyleCnt="0"/>
      <dgm:spPr/>
    </dgm:pt>
    <dgm:pt modelId="{524A9C49-2754-4A19-81BF-1F64998F743A}" type="pres">
      <dgm:prSet presAssocID="{F039E977-04DA-49E5-8A16-6008E14A4FB1}" presName="srcNode" presStyleLbl="node1" presStyleIdx="0" presStyleCnt="4"/>
      <dgm:spPr/>
    </dgm:pt>
    <dgm:pt modelId="{34735528-0994-4BFA-90A6-5FB7FF03FC09}" type="pres">
      <dgm:prSet presAssocID="{F039E977-04DA-49E5-8A16-6008E14A4FB1}" presName="conn" presStyleLbl="parChTrans1D2" presStyleIdx="0" presStyleCnt="1"/>
      <dgm:spPr/>
      <dgm:t>
        <a:bodyPr/>
        <a:lstStyle/>
        <a:p>
          <a:endParaRPr lang="zh-CN" altLang="en-US"/>
        </a:p>
      </dgm:t>
    </dgm:pt>
    <dgm:pt modelId="{17E99C71-B499-461F-82B8-F10AF85066C6}" type="pres">
      <dgm:prSet presAssocID="{F039E977-04DA-49E5-8A16-6008E14A4FB1}" presName="extraNode" presStyleLbl="node1" presStyleIdx="0" presStyleCnt="4"/>
      <dgm:spPr/>
    </dgm:pt>
    <dgm:pt modelId="{F97DEB02-5389-4AC4-B118-836B08BAF6FB}" type="pres">
      <dgm:prSet presAssocID="{F039E977-04DA-49E5-8A16-6008E14A4FB1}" presName="dstNode" presStyleLbl="node1" presStyleIdx="0" presStyleCnt="4"/>
      <dgm:spPr/>
    </dgm:pt>
    <dgm:pt modelId="{C3A0F735-6AFD-4252-8B62-2F0A7E4984CE}" type="pres">
      <dgm:prSet presAssocID="{7924F4A9-A853-42F2-8E46-949580A8F065}" presName="text_1" presStyleLbl="node1" presStyleIdx="0" presStyleCnt="4">
        <dgm:presLayoutVars>
          <dgm:bulletEnabled val="1"/>
        </dgm:presLayoutVars>
      </dgm:prSet>
      <dgm:spPr/>
      <dgm:t>
        <a:bodyPr/>
        <a:lstStyle/>
        <a:p>
          <a:endParaRPr lang="zh-CN" altLang="en-US"/>
        </a:p>
      </dgm:t>
    </dgm:pt>
    <dgm:pt modelId="{54C459E9-92C2-4501-97BD-A307598D5186}" type="pres">
      <dgm:prSet presAssocID="{7924F4A9-A853-42F2-8E46-949580A8F065}" presName="accent_1" presStyleCnt="0"/>
      <dgm:spPr/>
    </dgm:pt>
    <dgm:pt modelId="{8F0BD60B-EE94-454C-868D-4AC008698F1D}" type="pres">
      <dgm:prSet presAssocID="{7924F4A9-A853-42F2-8E46-949580A8F065}" presName="accentRepeatNode" presStyleLbl="solidFgAcc1" presStyleIdx="0" presStyleCnt="4"/>
      <dgm:spPr/>
    </dgm:pt>
    <dgm:pt modelId="{EBBF1488-DF0B-422D-A851-5B0FC75C4DA3}" type="pres">
      <dgm:prSet presAssocID="{7E18A36A-D2BC-4261-BAC6-09A2C647A21C}" presName="text_2" presStyleLbl="node1" presStyleIdx="1" presStyleCnt="4">
        <dgm:presLayoutVars>
          <dgm:bulletEnabled val="1"/>
        </dgm:presLayoutVars>
      </dgm:prSet>
      <dgm:spPr/>
      <dgm:t>
        <a:bodyPr/>
        <a:lstStyle/>
        <a:p>
          <a:endParaRPr lang="zh-CN" altLang="en-US"/>
        </a:p>
      </dgm:t>
    </dgm:pt>
    <dgm:pt modelId="{C0D21942-00E1-40B3-9CCE-8BE318AFCBB6}" type="pres">
      <dgm:prSet presAssocID="{7E18A36A-D2BC-4261-BAC6-09A2C647A21C}" presName="accent_2" presStyleCnt="0"/>
      <dgm:spPr/>
    </dgm:pt>
    <dgm:pt modelId="{40DD3AC5-CEC7-46DB-BE5B-A1411A223593}" type="pres">
      <dgm:prSet presAssocID="{7E18A36A-D2BC-4261-BAC6-09A2C647A21C}" presName="accentRepeatNode" presStyleLbl="solidFgAcc1" presStyleIdx="1" presStyleCnt="4"/>
      <dgm:spPr/>
    </dgm:pt>
    <dgm:pt modelId="{06894BD7-7ED6-4761-B520-3F47BF640B20}" type="pres">
      <dgm:prSet presAssocID="{6DFF9555-1F67-454D-AF73-59822706FEAA}" presName="text_3" presStyleLbl="node1" presStyleIdx="2" presStyleCnt="4">
        <dgm:presLayoutVars>
          <dgm:bulletEnabled val="1"/>
        </dgm:presLayoutVars>
      </dgm:prSet>
      <dgm:spPr/>
      <dgm:t>
        <a:bodyPr/>
        <a:lstStyle/>
        <a:p>
          <a:endParaRPr lang="zh-CN" altLang="en-US"/>
        </a:p>
      </dgm:t>
    </dgm:pt>
    <dgm:pt modelId="{D5D2FE86-4726-49E1-B7E5-813CD9F49220}" type="pres">
      <dgm:prSet presAssocID="{6DFF9555-1F67-454D-AF73-59822706FEAA}" presName="accent_3" presStyleCnt="0"/>
      <dgm:spPr/>
    </dgm:pt>
    <dgm:pt modelId="{EB4BA868-B102-4DAD-BBE8-EC4CEEBE02FD}" type="pres">
      <dgm:prSet presAssocID="{6DFF9555-1F67-454D-AF73-59822706FEAA}" presName="accentRepeatNode" presStyleLbl="solidFgAcc1" presStyleIdx="2" presStyleCnt="4"/>
      <dgm:spPr/>
    </dgm:pt>
    <dgm:pt modelId="{C9346D84-F5B7-4384-834C-40C0298D8821}" type="pres">
      <dgm:prSet presAssocID="{744A269D-5CB0-4BBD-A379-41CD93F83A84}" presName="text_4" presStyleLbl="node1" presStyleIdx="3" presStyleCnt="4">
        <dgm:presLayoutVars>
          <dgm:bulletEnabled val="1"/>
        </dgm:presLayoutVars>
      </dgm:prSet>
      <dgm:spPr/>
      <dgm:t>
        <a:bodyPr/>
        <a:lstStyle/>
        <a:p>
          <a:endParaRPr lang="zh-CN" altLang="en-US"/>
        </a:p>
      </dgm:t>
    </dgm:pt>
    <dgm:pt modelId="{D403D357-23C0-41EF-87C1-C08518E9636B}" type="pres">
      <dgm:prSet presAssocID="{744A269D-5CB0-4BBD-A379-41CD93F83A84}" presName="accent_4" presStyleCnt="0"/>
      <dgm:spPr/>
    </dgm:pt>
    <dgm:pt modelId="{E0A67DAB-F690-451D-9CBA-884B8CDECA33}" type="pres">
      <dgm:prSet presAssocID="{744A269D-5CB0-4BBD-A379-41CD93F83A84}" presName="accentRepeatNode" presStyleLbl="solidFgAcc1" presStyleIdx="3" presStyleCnt="4"/>
      <dgm:spPr/>
    </dgm:pt>
  </dgm:ptLst>
  <dgm:cxnLst>
    <dgm:cxn modelId="{EF6A6802-B777-41EA-ACEC-B3515256843E}" type="presOf" srcId="{7E18A36A-D2BC-4261-BAC6-09A2C647A21C}" destId="{EBBF1488-DF0B-422D-A851-5B0FC75C4DA3}" srcOrd="0" destOrd="0" presId="urn:microsoft.com/office/officeart/2008/layout/VerticalCurvedList"/>
    <dgm:cxn modelId="{DCAF6DA7-01C9-4A60-A969-713330AD0DF8}" srcId="{F039E977-04DA-49E5-8A16-6008E14A4FB1}" destId="{6DFF9555-1F67-454D-AF73-59822706FEAA}" srcOrd="2" destOrd="0" parTransId="{D45F73A7-DDA9-4796-8518-A256592D8AB2}" sibTransId="{908A1F52-076A-4A7F-BD3D-D3D6C0A12F59}"/>
    <dgm:cxn modelId="{42B1BCEC-1979-4C71-9210-47A607167803}" type="presOf" srcId="{744A269D-5CB0-4BBD-A379-41CD93F83A84}" destId="{C9346D84-F5B7-4384-834C-40C0298D8821}" srcOrd="0" destOrd="0" presId="urn:microsoft.com/office/officeart/2008/layout/VerticalCurvedList"/>
    <dgm:cxn modelId="{F18E2191-6330-4228-AFD8-3A4F1FED99B3}" srcId="{F039E977-04DA-49E5-8A16-6008E14A4FB1}" destId="{744A269D-5CB0-4BBD-A379-41CD93F83A84}" srcOrd="3" destOrd="0" parTransId="{697E8365-C063-458D-918E-65C3E38693AB}" sibTransId="{F233A77C-6499-43D9-8DEA-6F55DE31486D}"/>
    <dgm:cxn modelId="{40D8A586-6A41-4CAD-B11C-E42C898FE494}" srcId="{F039E977-04DA-49E5-8A16-6008E14A4FB1}" destId="{7E18A36A-D2BC-4261-BAC6-09A2C647A21C}" srcOrd="1" destOrd="0" parTransId="{51753766-DCFF-444F-890C-21B809D6CB1D}" sibTransId="{C1EEFA30-717B-481A-80B0-96997C9B824A}"/>
    <dgm:cxn modelId="{263CBDBC-B507-444C-8847-64E67819E963}" type="presOf" srcId="{6DFF9555-1F67-454D-AF73-59822706FEAA}" destId="{06894BD7-7ED6-4761-B520-3F47BF640B20}" srcOrd="0" destOrd="0" presId="urn:microsoft.com/office/officeart/2008/layout/VerticalCurvedList"/>
    <dgm:cxn modelId="{EC459659-213F-41EE-99A0-7EFDFD3EBA8C}" srcId="{F039E977-04DA-49E5-8A16-6008E14A4FB1}" destId="{7924F4A9-A853-42F2-8E46-949580A8F065}" srcOrd="0" destOrd="0" parTransId="{EF833A1C-590F-444C-BF03-49047E6B5F65}" sibTransId="{15925439-51E9-409F-AA93-5FE2A1CF76D6}"/>
    <dgm:cxn modelId="{9A18B036-7287-4CF7-88D4-5FAE3A83E5BE}" type="presOf" srcId="{15925439-51E9-409F-AA93-5FE2A1CF76D6}" destId="{34735528-0994-4BFA-90A6-5FB7FF03FC09}" srcOrd="0" destOrd="0" presId="urn:microsoft.com/office/officeart/2008/layout/VerticalCurvedList"/>
    <dgm:cxn modelId="{6DE0B6C1-7481-40E6-AA8B-944ABF4DD706}" type="presOf" srcId="{F039E977-04DA-49E5-8A16-6008E14A4FB1}" destId="{2A11C182-92A3-4F71-A21C-930636B5299C}" srcOrd="0" destOrd="0" presId="urn:microsoft.com/office/officeart/2008/layout/VerticalCurvedList"/>
    <dgm:cxn modelId="{E1010F58-F6C8-4505-9B33-A9F472059164}" type="presOf" srcId="{7924F4A9-A853-42F2-8E46-949580A8F065}" destId="{C3A0F735-6AFD-4252-8B62-2F0A7E4984CE}" srcOrd="0" destOrd="0" presId="urn:microsoft.com/office/officeart/2008/layout/VerticalCurvedList"/>
    <dgm:cxn modelId="{F1C5395E-B0F3-4883-B9D1-8204EEC748B1}" type="presParOf" srcId="{2A11C182-92A3-4F71-A21C-930636B5299C}" destId="{FF16461C-C8CB-4F04-AC68-840F1E6344BF}" srcOrd="0" destOrd="0" presId="urn:microsoft.com/office/officeart/2008/layout/VerticalCurvedList"/>
    <dgm:cxn modelId="{92BF7264-CC09-4AAB-BE5B-1A502215539D}" type="presParOf" srcId="{FF16461C-C8CB-4F04-AC68-840F1E6344BF}" destId="{F147C09E-E2C7-4306-93B5-DE868334E234}" srcOrd="0" destOrd="0" presId="urn:microsoft.com/office/officeart/2008/layout/VerticalCurvedList"/>
    <dgm:cxn modelId="{A6682305-B1B5-4F52-BEF4-948DB2B60FEE}" type="presParOf" srcId="{F147C09E-E2C7-4306-93B5-DE868334E234}" destId="{524A9C49-2754-4A19-81BF-1F64998F743A}" srcOrd="0" destOrd="0" presId="urn:microsoft.com/office/officeart/2008/layout/VerticalCurvedList"/>
    <dgm:cxn modelId="{CCD0BA48-31BC-420F-ABA7-0303D7652654}" type="presParOf" srcId="{F147C09E-E2C7-4306-93B5-DE868334E234}" destId="{34735528-0994-4BFA-90A6-5FB7FF03FC09}" srcOrd="1" destOrd="0" presId="urn:microsoft.com/office/officeart/2008/layout/VerticalCurvedList"/>
    <dgm:cxn modelId="{6EE5B711-7271-4FBD-B060-B89B36522810}" type="presParOf" srcId="{F147C09E-E2C7-4306-93B5-DE868334E234}" destId="{17E99C71-B499-461F-82B8-F10AF85066C6}" srcOrd="2" destOrd="0" presId="urn:microsoft.com/office/officeart/2008/layout/VerticalCurvedList"/>
    <dgm:cxn modelId="{0783F56C-D9BE-4D0E-9615-1C5C1271285B}" type="presParOf" srcId="{F147C09E-E2C7-4306-93B5-DE868334E234}" destId="{F97DEB02-5389-4AC4-B118-836B08BAF6FB}" srcOrd="3" destOrd="0" presId="urn:microsoft.com/office/officeart/2008/layout/VerticalCurvedList"/>
    <dgm:cxn modelId="{D2C14CF1-4C71-4679-BD3D-88FE386D7932}" type="presParOf" srcId="{FF16461C-C8CB-4F04-AC68-840F1E6344BF}" destId="{C3A0F735-6AFD-4252-8B62-2F0A7E4984CE}" srcOrd="1" destOrd="0" presId="urn:microsoft.com/office/officeart/2008/layout/VerticalCurvedList"/>
    <dgm:cxn modelId="{2F626683-8DD8-412B-BE22-1439A5C9357F}" type="presParOf" srcId="{FF16461C-C8CB-4F04-AC68-840F1E6344BF}" destId="{54C459E9-92C2-4501-97BD-A307598D5186}" srcOrd="2" destOrd="0" presId="urn:microsoft.com/office/officeart/2008/layout/VerticalCurvedList"/>
    <dgm:cxn modelId="{6097AAC4-EE36-4F77-84FE-A32EFDEAD8CE}" type="presParOf" srcId="{54C459E9-92C2-4501-97BD-A307598D5186}" destId="{8F0BD60B-EE94-454C-868D-4AC008698F1D}" srcOrd="0" destOrd="0" presId="urn:microsoft.com/office/officeart/2008/layout/VerticalCurvedList"/>
    <dgm:cxn modelId="{D1A3C5D4-2201-43F4-A0B4-723E5C5E25E1}" type="presParOf" srcId="{FF16461C-C8CB-4F04-AC68-840F1E6344BF}" destId="{EBBF1488-DF0B-422D-A851-5B0FC75C4DA3}" srcOrd="3" destOrd="0" presId="urn:microsoft.com/office/officeart/2008/layout/VerticalCurvedList"/>
    <dgm:cxn modelId="{54F0572D-F2A1-4058-A9E8-82EB99EBEA60}" type="presParOf" srcId="{FF16461C-C8CB-4F04-AC68-840F1E6344BF}" destId="{C0D21942-00E1-40B3-9CCE-8BE318AFCBB6}" srcOrd="4" destOrd="0" presId="urn:microsoft.com/office/officeart/2008/layout/VerticalCurvedList"/>
    <dgm:cxn modelId="{002FC0E3-F251-4DDA-9EC9-B0635361611E}" type="presParOf" srcId="{C0D21942-00E1-40B3-9CCE-8BE318AFCBB6}" destId="{40DD3AC5-CEC7-46DB-BE5B-A1411A223593}" srcOrd="0" destOrd="0" presId="urn:microsoft.com/office/officeart/2008/layout/VerticalCurvedList"/>
    <dgm:cxn modelId="{189CE2FD-72E6-4369-A285-CC04C233035B}" type="presParOf" srcId="{FF16461C-C8CB-4F04-AC68-840F1E6344BF}" destId="{06894BD7-7ED6-4761-B520-3F47BF640B20}" srcOrd="5" destOrd="0" presId="urn:microsoft.com/office/officeart/2008/layout/VerticalCurvedList"/>
    <dgm:cxn modelId="{4FA9D388-CA0B-4C37-BD1F-3008BF62BDE5}" type="presParOf" srcId="{FF16461C-C8CB-4F04-AC68-840F1E6344BF}" destId="{D5D2FE86-4726-49E1-B7E5-813CD9F49220}" srcOrd="6" destOrd="0" presId="urn:microsoft.com/office/officeart/2008/layout/VerticalCurvedList"/>
    <dgm:cxn modelId="{E8A2C041-E25A-498E-A31E-5AC29E0D94DF}" type="presParOf" srcId="{D5D2FE86-4726-49E1-B7E5-813CD9F49220}" destId="{EB4BA868-B102-4DAD-BBE8-EC4CEEBE02FD}" srcOrd="0" destOrd="0" presId="urn:microsoft.com/office/officeart/2008/layout/VerticalCurvedList"/>
    <dgm:cxn modelId="{E212EDF8-949F-4FAB-87F2-A8C75E91726A}" type="presParOf" srcId="{FF16461C-C8CB-4F04-AC68-840F1E6344BF}" destId="{C9346D84-F5B7-4384-834C-40C0298D8821}" srcOrd="7" destOrd="0" presId="urn:microsoft.com/office/officeart/2008/layout/VerticalCurvedList"/>
    <dgm:cxn modelId="{D03EE397-266E-47D1-9B7E-1D6FAEB8DCAD}" type="presParOf" srcId="{FF16461C-C8CB-4F04-AC68-840F1E6344BF}" destId="{D403D357-23C0-41EF-87C1-C08518E9636B}" srcOrd="8" destOrd="0" presId="urn:microsoft.com/office/officeart/2008/layout/VerticalCurvedList"/>
    <dgm:cxn modelId="{1E5B4A43-E6F2-4A28-B8BF-8BA4FEB85330}" type="presParOf" srcId="{D403D357-23C0-41EF-87C1-C08518E9636B}" destId="{E0A67DAB-F690-451D-9CBA-884B8CDECA3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39E977-04DA-49E5-8A16-6008E14A4FB1}" type="doc">
      <dgm:prSet loTypeId="urn:microsoft.com/office/officeart/2008/layout/VerticalCurvedList" loCatId="list" qsTypeId="urn:microsoft.com/office/officeart/2005/8/quickstyle/simple1" qsCatId="simple" csTypeId="urn:microsoft.com/office/officeart/2005/8/colors/accent4_2" csCatId="accent4" phldr="1"/>
      <dgm:spPr/>
      <dgm:t>
        <a:bodyPr/>
        <a:lstStyle/>
        <a:p>
          <a:endParaRPr lang="zh-CN" altLang="en-US"/>
        </a:p>
      </dgm:t>
    </dgm:pt>
    <dgm:pt modelId="{7924F4A9-A853-42F2-8E46-949580A8F065}">
      <dgm:prSet phldrT="[文本]"/>
      <dgm:spPr>
        <a:blipFill rotWithShape="0">
          <a:blip xmlns:r="http://schemas.openxmlformats.org/officeDocument/2006/relationships" r:embed="rId1"/>
          <a:stretch>
            <a:fillRect t="-11207" b="-21552"/>
          </a:stretch>
        </a:blipFill>
      </dgm:spPr>
      <dgm:t>
        <a:bodyPr/>
        <a:lstStyle/>
        <a:p>
          <a:r>
            <a:rPr lang="zh-CN" altLang="en-US">
              <a:noFill/>
            </a:rPr>
            <a:t> </a:t>
          </a:r>
        </a:p>
      </dgm:t>
    </dgm:pt>
    <dgm:pt modelId="{EF833A1C-590F-444C-BF03-49047E6B5F65}" type="parTrans" cxnId="{EC459659-213F-41EE-99A0-7EFDFD3EBA8C}">
      <dgm:prSet/>
      <dgm:spPr/>
      <dgm:t>
        <a:bodyPr/>
        <a:lstStyle/>
        <a:p>
          <a:endParaRPr lang="zh-CN" altLang="en-US"/>
        </a:p>
      </dgm:t>
    </dgm:pt>
    <dgm:pt modelId="{15925439-51E9-409F-AA93-5FE2A1CF76D6}" type="sibTrans" cxnId="{EC459659-213F-41EE-99A0-7EFDFD3EBA8C}">
      <dgm:prSet/>
      <dgm:spPr/>
      <dgm:t>
        <a:bodyPr/>
        <a:lstStyle/>
        <a:p>
          <a:endParaRPr lang="zh-CN" altLang="en-US"/>
        </a:p>
      </dgm:t>
    </dgm:pt>
    <dgm:pt modelId="{7E18A36A-D2BC-4261-BAC6-09A2C647A21C}">
      <dgm:prSet phldrT="[文本]"/>
      <dgm:spPr>
        <a:blipFill rotWithShape="0">
          <a:blip xmlns:r="http://schemas.openxmlformats.org/officeDocument/2006/relationships" r:embed="rId2"/>
          <a:stretch>
            <a:fillRect t="-10345" b="-21552"/>
          </a:stretch>
        </a:blipFill>
      </dgm:spPr>
      <dgm:t>
        <a:bodyPr/>
        <a:lstStyle/>
        <a:p>
          <a:r>
            <a:rPr lang="zh-CN" altLang="en-US">
              <a:noFill/>
            </a:rPr>
            <a:t> </a:t>
          </a:r>
        </a:p>
      </dgm:t>
    </dgm:pt>
    <dgm:pt modelId="{51753766-DCFF-444F-890C-21B809D6CB1D}" type="parTrans" cxnId="{40D8A586-6A41-4CAD-B11C-E42C898FE494}">
      <dgm:prSet/>
      <dgm:spPr/>
      <dgm:t>
        <a:bodyPr/>
        <a:lstStyle/>
        <a:p>
          <a:endParaRPr lang="zh-CN" altLang="en-US"/>
        </a:p>
      </dgm:t>
    </dgm:pt>
    <dgm:pt modelId="{C1EEFA30-717B-481A-80B0-96997C9B824A}" type="sibTrans" cxnId="{40D8A586-6A41-4CAD-B11C-E42C898FE494}">
      <dgm:prSet/>
      <dgm:spPr/>
      <dgm:t>
        <a:bodyPr/>
        <a:lstStyle/>
        <a:p>
          <a:endParaRPr lang="zh-CN" altLang="en-US"/>
        </a:p>
      </dgm:t>
    </dgm:pt>
    <dgm:pt modelId="{744A269D-5CB0-4BBD-A379-41CD93F83A84}">
      <dgm:prSet phldrT="[文本]"/>
      <dgm:spPr>
        <a:blipFill rotWithShape="0">
          <a:blip xmlns:r="http://schemas.openxmlformats.org/officeDocument/2006/relationships" r:embed="rId3"/>
          <a:stretch>
            <a:fillRect t="-10345" r="-503" b="-21552"/>
          </a:stretch>
        </a:blipFill>
      </dgm:spPr>
      <dgm:t>
        <a:bodyPr/>
        <a:lstStyle/>
        <a:p>
          <a:r>
            <a:rPr lang="zh-CN" altLang="en-US">
              <a:noFill/>
            </a:rPr>
            <a:t> </a:t>
          </a:r>
        </a:p>
      </dgm:t>
    </dgm:pt>
    <dgm:pt modelId="{697E8365-C063-458D-918E-65C3E38693AB}" type="parTrans" cxnId="{F18E2191-6330-4228-AFD8-3A4F1FED99B3}">
      <dgm:prSet/>
      <dgm:spPr/>
      <dgm:t>
        <a:bodyPr/>
        <a:lstStyle/>
        <a:p>
          <a:endParaRPr lang="zh-CN" altLang="en-US"/>
        </a:p>
      </dgm:t>
    </dgm:pt>
    <dgm:pt modelId="{F233A77C-6499-43D9-8DEA-6F55DE31486D}" type="sibTrans" cxnId="{F18E2191-6330-4228-AFD8-3A4F1FED99B3}">
      <dgm:prSet/>
      <dgm:spPr/>
      <dgm:t>
        <a:bodyPr/>
        <a:lstStyle/>
        <a:p>
          <a:endParaRPr lang="zh-CN" altLang="en-US"/>
        </a:p>
      </dgm:t>
    </dgm:pt>
    <dgm:pt modelId="{6DFF9555-1F67-454D-AF73-59822706FEAA}">
      <dgm:prSet phldrT="[文本]"/>
      <dgm:spPr>
        <a:blipFill rotWithShape="0">
          <a:blip xmlns:r="http://schemas.openxmlformats.org/officeDocument/2006/relationships" r:embed="rId4"/>
          <a:stretch>
            <a:fillRect t="-10345" b="-21552"/>
          </a:stretch>
        </a:blipFill>
      </dgm:spPr>
      <dgm:t>
        <a:bodyPr/>
        <a:lstStyle/>
        <a:p>
          <a:r>
            <a:rPr lang="zh-CN" altLang="en-US">
              <a:noFill/>
            </a:rPr>
            <a:t> </a:t>
          </a:r>
        </a:p>
      </dgm:t>
    </dgm:pt>
    <dgm:pt modelId="{D45F73A7-DDA9-4796-8518-A256592D8AB2}" type="parTrans" cxnId="{DCAF6DA7-01C9-4A60-A969-713330AD0DF8}">
      <dgm:prSet/>
      <dgm:spPr/>
      <dgm:t>
        <a:bodyPr/>
        <a:lstStyle/>
        <a:p>
          <a:endParaRPr lang="zh-CN" altLang="en-US"/>
        </a:p>
      </dgm:t>
    </dgm:pt>
    <dgm:pt modelId="{908A1F52-076A-4A7F-BD3D-D3D6C0A12F59}" type="sibTrans" cxnId="{DCAF6DA7-01C9-4A60-A969-713330AD0DF8}">
      <dgm:prSet/>
      <dgm:spPr/>
      <dgm:t>
        <a:bodyPr/>
        <a:lstStyle/>
        <a:p>
          <a:endParaRPr lang="zh-CN" altLang="en-US"/>
        </a:p>
      </dgm:t>
    </dgm:pt>
    <dgm:pt modelId="{2A11C182-92A3-4F71-A21C-930636B5299C}" type="pres">
      <dgm:prSet presAssocID="{F039E977-04DA-49E5-8A16-6008E14A4FB1}" presName="Name0" presStyleCnt="0">
        <dgm:presLayoutVars>
          <dgm:chMax val="7"/>
          <dgm:chPref val="7"/>
          <dgm:dir/>
        </dgm:presLayoutVars>
      </dgm:prSet>
      <dgm:spPr/>
    </dgm:pt>
    <dgm:pt modelId="{FF16461C-C8CB-4F04-AC68-840F1E6344BF}" type="pres">
      <dgm:prSet presAssocID="{F039E977-04DA-49E5-8A16-6008E14A4FB1}" presName="Name1" presStyleCnt="0"/>
      <dgm:spPr/>
    </dgm:pt>
    <dgm:pt modelId="{F147C09E-E2C7-4306-93B5-DE868334E234}" type="pres">
      <dgm:prSet presAssocID="{F039E977-04DA-49E5-8A16-6008E14A4FB1}" presName="cycle" presStyleCnt="0"/>
      <dgm:spPr/>
    </dgm:pt>
    <dgm:pt modelId="{524A9C49-2754-4A19-81BF-1F64998F743A}" type="pres">
      <dgm:prSet presAssocID="{F039E977-04DA-49E5-8A16-6008E14A4FB1}" presName="srcNode" presStyleLbl="node1" presStyleIdx="0" presStyleCnt="4"/>
      <dgm:spPr/>
    </dgm:pt>
    <dgm:pt modelId="{34735528-0994-4BFA-90A6-5FB7FF03FC09}" type="pres">
      <dgm:prSet presAssocID="{F039E977-04DA-49E5-8A16-6008E14A4FB1}" presName="conn" presStyleLbl="parChTrans1D2" presStyleIdx="0" presStyleCnt="1"/>
      <dgm:spPr/>
    </dgm:pt>
    <dgm:pt modelId="{17E99C71-B499-461F-82B8-F10AF85066C6}" type="pres">
      <dgm:prSet presAssocID="{F039E977-04DA-49E5-8A16-6008E14A4FB1}" presName="extraNode" presStyleLbl="node1" presStyleIdx="0" presStyleCnt="4"/>
      <dgm:spPr/>
    </dgm:pt>
    <dgm:pt modelId="{F97DEB02-5389-4AC4-B118-836B08BAF6FB}" type="pres">
      <dgm:prSet presAssocID="{F039E977-04DA-49E5-8A16-6008E14A4FB1}" presName="dstNode" presStyleLbl="node1" presStyleIdx="0" presStyleCnt="4"/>
      <dgm:spPr/>
    </dgm:pt>
    <dgm:pt modelId="{C3A0F735-6AFD-4252-8B62-2F0A7E4984CE}" type="pres">
      <dgm:prSet presAssocID="{7924F4A9-A853-42F2-8E46-949580A8F065}" presName="text_1" presStyleLbl="node1" presStyleIdx="0" presStyleCnt="4">
        <dgm:presLayoutVars>
          <dgm:bulletEnabled val="1"/>
        </dgm:presLayoutVars>
      </dgm:prSet>
      <dgm:spPr/>
      <dgm:t>
        <a:bodyPr/>
        <a:lstStyle/>
        <a:p>
          <a:endParaRPr lang="zh-CN" altLang="en-US"/>
        </a:p>
      </dgm:t>
    </dgm:pt>
    <dgm:pt modelId="{54C459E9-92C2-4501-97BD-A307598D5186}" type="pres">
      <dgm:prSet presAssocID="{7924F4A9-A853-42F2-8E46-949580A8F065}" presName="accent_1" presStyleCnt="0"/>
      <dgm:spPr/>
    </dgm:pt>
    <dgm:pt modelId="{8F0BD60B-EE94-454C-868D-4AC008698F1D}" type="pres">
      <dgm:prSet presAssocID="{7924F4A9-A853-42F2-8E46-949580A8F065}" presName="accentRepeatNode" presStyleLbl="solidFgAcc1" presStyleIdx="0" presStyleCnt="4"/>
      <dgm:spPr/>
    </dgm:pt>
    <dgm:pt modelId="{EBBF1488-DF0B-422D-A851-5B0FC75C4DA3}" type="pres">
      <dgm:prSet presAssocID="{7E18A36A-D2BC-4261-BAC6-09A2C647A21C}" presName="text_2" presStyleLbl="node1" presStyleIdx="1" presStyleCnt="4">
        <dgm:presLayoutVars>
          <dgm:bulletEnabled val="1"/>
        </dgm:presLayoutVars>
      </dgm:prSet>
      <dgm:spPr/>
      <dgm:t>
        <a:bodyPr/>
        <a:lstStyle/>
        <a:p>
          <a:endParaRPr lang="zh-CN" altLang="en-US"/>
        </a:p>
      </dgm:t>
    </dgm:pt>
    <dgm:pt modelId="{C0D21942-00E1-40B3-9CCE-8BE318AFCBB6}" type="pres">
      <dgm:prSet presAssocID="{7E18A36A-D2BC-4261-BAC6-09A2C647A21C}" presName="accent_2" presStyleCnt="0"/>
      <dgm:spPr/>
    </dgm:pt>
    <dgm:pt modelId="{40DD3AC5-CEC7-46DB-BE5B-A1411A223593}" type="pres">
      <dgm:prSet presAssocID="{7E18A36A-D2BC-4261-BAC6-09A2C647A21C}" presName="accentRepeatNode" presStyleLbl="solidFgAcc1" presStyleIdx="1" presStyleCnt="4"/>
      <dgm:spPr/>
    </dgm:pt>
    <dgm:pt modelId="{06894BD7-7ED6-4761-B520-3F47BF640B20}" type="pres">
      <dgm:prSet presAssocID="{6DFF9555-1F67-454D-AF73-59822706FEAA}" presName="text_3" presStyleLbl="node1" presStyleIdx="2" presStyleCnt="4">
        <dgm:presLayoutVars>
          <dgm:bulletEnabled val="1"/>
        </dgm:presLayoutVars>
      </dgm:prSet>
      <dgm:spPr/>
      <dgm:t>
        <a:bodyPr/>
        <a:lstStyle/>
        <a:p>
          <a:endParaRPr lang="zh-CN" altLang="en-US"/>
        </a:p>
      </dgm:t>
    </dgm:pt>
    <dgm:pt modelId="{D5D2FE86-4726-49E1-B7E5-813CD9F49220}" type="pres">
      <dgm:prSet presAssocID="{6DFF9555-1F67-454D-AF73-59822706FEAA}" presName="accent_3" presStyleCnt="0"/>
      <dgm:spPr/>
    </dgm:pt>
    <dgm:pt modelId="{EB4BA868-B102-4DAD-BBE8-EC4CEEBE02FD}" type="pres">
      <dgm:prSet presAssocID="{6DFF9555-1F67-454D-AF73-59822706FEAA}" presName="accentRepeatNode" presStyleLbl="solidFgAcc1" presStyleIdx="2" presStyleCnt="4"/>
      <dgm:spPr/>
    </dgm:pt>
    <dgm:pt modelId="{C9346D84-F5B7-4384-834C-40C0298D8821}" type="pres">
      <dgm:prSet presAssocID="{744A269D-5CB0-4BBD-A379-41CD93F83A84}" presName="text_4" presStyleLbl="node1" presStyleIdx="3" presStyleCnt="4">
        <dgm:presLayoutVars>
          <dgm:bulletEnabled val="1"/>
        </dgm:presLayoutVars>
      </dgm:prSet>
      <dgm:spPr/>
      <dgm:t>
        <a:bodyPr/>
        <a:lstStyle/>
        <a:p>
          <a:endParaRPr lang="zh-CN" altLang="en-US"/>
        </a:p>
      </dgm:t>
    </dgm:pt>
    <dgm:pt modelId="{D403D357-23C0-41EF-87C1-C08518E9636B}" type="pres">
      <dgm:prSet presAssocID="{744A269D-5CB0-4BBD-A379-41CD93F83A84}" presName="accent_4" presStyleCnt="0"/>
      <dgm:spPr/>
    </dgm:pt>
    <dgm:pt modelId="{E0A67DAB-F690-451D-9CBA-884B8CDECA33}" type="pres">
      <dgm:prSet presAssocID="{744A269D-5CB0-4BBD-A379-41CD93F83A84}" presName="accentRepeatNode" presStyleLbl="solidFgAcc1" presStyleIdx="3" presStyleCnt="4"/>
      <dgm:spPr/>
    </dgm:pt>
  </dgm:ptLst>
  <dgm:cxnLst>
    <dgm:cxn modelId="{EF6A6802-B777-41EA-ACEC-B3515256843E}" type="presOf" srcId="{7E18A36A-D2BC-4261-BAC6-09A2C647A21C}" destId="{EBBF1488-DF0B-422D-A851-5B0FC75C4DA3}" srcOrd="0" destOrd="0" presId="urn:microsoft.com/office/officeart/2008/layout/VerticalCurvedList"/>
    <dgm:cxn modelId="{DCAF6DA7-01C9-4A60-A969-713330AD0DF8}" srcId="{F039E977-04DA-49E5-8A16-6008E14A4FB1}" destId="{6DFF9555-1F67-454D-AF73-59822706FEAA}" srcOrd="2" destOrd="0" parTransId="{D45F73A7-DDA9-4796-8518-A256592D8AB2}" sibTransId="{908A1F52-076A-4A7F-BD3D-D3D6C0A12F59}"/>
    <dgm:cxn modelId="{42B1BCEC-1979-4C71-9210-47A607167803}" type="presOf" srcId="{744A269D-5CB0-4BBD-A379-41CD93F83A84}" destId="{C9346D84-F5B7-4384-834C-40C0298D8821}" srcOrd="0" destOrd="0" presId="urn:microsoft.com/office/officeart/2008/layout/VerticalCurvedList"/>
    <dgm:cxn modelId="{F18E2191-6330-4228-AFD8-3A4F1FED99B3}" srcId="{F039E977-04DA-49E5-8A16-6008E14A4FB1}" destId="{744A269D-5CB0-4BBD-A379-41CD93F83A84}" srcOrd="3" destOrd="0" parTransId="{697E8365-C063-458D-918E-65C3E38693AB}" sibTransId="{F233A77C-6499-43D9-8DEA-6F55DE31486D}"/>
    <dgm:cxn modelId="{40D8A586-6A41-4CAD-B11C-E42C898FE494}" srcId="{F039E977-04DA-49E5-8A16-6008E14A4FB1}" destId="{7E18A36A-D2BC-4261-BAC6-09A2C647A21C}" srcOrd="1" destOrd="0" parTransId="{51753766-DCFF-444F-890C-21B809D6CB1D}" sibTransId="{C1EEFA30-717B-481A-80B0-96997C9B824A}"/>
    <dgm:cxn modelId="{263CBDBC-B507-444C-8847-64E67819E963}" type="presOf" srcId="{6DFF9555-1F67-454D-AF73-59822706FEAA}" destId="{06894BD7-7ED6-4761-B520-3F47BF640B20}" srcOrd="0" destOrd="0" presId="urn:microsoft.com/office/officeart/2008/layout/VerticalCurvedList"/>
    <dgm:cxn modelId="{EC459659-213F-41EE-99A0-7EFDFD3EBA8C}" srcId="{F039E977-04DA-49E5-8A16-6008E14A4FB1}" destId="{7924F4A9-A853-42F2-8E46-949580A8F065}" srcOrd="0" destOrd="0" parTransId="{EF833A1C-590F-444C-BF03-49047E6B5F65}" sibTransId="{15925439-51E9-409F-AA93-5FE2A1CF76D6}"/>
    <dgm:cxn modelId="{9A18B036-7287-4CF7-88D4-5FAE3A83E5BE}" type="presOf" srcId="{15925439-51E9-409F-AA93-5FE2A1CF76D6}" destId="{34735528-0994-4BFA-90A6-5FB7FF03FC09}" srcOrd="0" destOrd="0" presId="urn:microsoft.com/office/officeart/2008/layout/VerticalCurvedList"/>
    <dgm:cxn modelId="{6DE0B6C1-7481-40E6-AA8B-944ABF4DD706}" type="presOf" srcId="{F039E977-04DA-49E5-8A16-6008E14A4FB1}" destId="{2A11C182-92A3-4F71-A21C-930636B5299C}" srcOrd="0" destOrd="0" presId="urn:microsoft.com/office/officeart/2008/layout/VerticalCurvedList"/>
    <dgm:cxn modelId="{E1010F58-F6C8-4505-9B33-A9F472059164}" type="presOf" srcId="{7924F4A9-A853-42F2-8E46-949580A8F065}" destId="{C3A0F735-6AFD-4252-8B62-2F0A7E4984CE}" srcOrd="0" destOrd="0" presId="urn:microsoft.com/office/officeart/2008/layout/VerticalCurvedList"/>
    <dgm:cxn modelId="{F1C5395E-B0F3-4883-B9D1-8204EEC748B1}" type="presParOf" srcId="{2A11C182-92A3-4F71-A21C-930636B5299C}" destId="{FF16461C-C8CB-4F04-AC68-840F1E6344BF}" srcOrd="0" destOrd="0" presId="urn:microsoft.com/office/officeart/2008/layout/VerticalCurvedList"/>
    <dgm:cxn modelId="{92BF7264-CC09-4AAB-BE5B-1A502215539D}" type="presParOf" srcId="{FF16461C-C8CB-4F04-AC68-840F1E6344BF}" destId="{F147C09E-E2C7-4306-93B5-DE868334E234}" srcOrd="0" destOrd="0" presId="urn:microsoft.com/office/officeart/2008/layout/VerticalCurvedList"/>
    <dgm:cxn modelId="{A6682305-B1B5-4F52-BEF4-948DB2B60FEE}" type="presParOf" srcId="{F147C09E-E2C7-4306-93B5-DE868334E234}" destId="{524A9C49-2754-4A19-81BF-1F64998F743A}" srcOrd="0" destOrd="0" presId="urn:microsoft.com/office/officeart/2008/layout/VerticalCurvedList"/>
    <dgm:cxn modelId="{CCD0BA48-31BC-420F-ABA7-0303D7652654}" type="presParOf" srcId="{F147C09E-E2C7-4306-93B5-DE868334E234}" destId="{34735528-0994-4BFA-90A6-5FB7FF03FC09}" srcOrd="1" destOrd="0" presId="urn:microsoft.com/office/officeart/2008/layout/VerticalCurvedList"/>
    <dgm:cxn modelId="{6EE5B711-7271-4FBD-B060-B89B36522810}" type="presParOf" srcId="{F147C09E-E2C7-4306-93B5-DE868334E234}" destId="{17E99C71-B499-461F-82B8-F10AF85066C6}" srcOrd="2" destOrd="0" presId="urn:microsoft.com/office/officeart/2008/layout/VerticalCurvedList"/>
    <dgm:cxn modelId="{0783F56C-D9BE-4D0E-9615-1C5C1271285B}" type="presParOf" srcId="{F147C09E-E2C7-4306-93B5-DE868334E234}" destId="{F97DEB02-5389-4AC4-B118-836B08BAF6FB}" srcOrd="3" destOrd="0" presId="urn:microsoft.com/office/officeart/2008/layout/VerticalCurvedList"/>
    <dgm:cxn modelId="{D2C14CF1-4C71-4679-BD3D-88FE386D7932}" type="presParOf" srcId="{FF16461C-C8CB-4F04-AC68-840F1E6344BF}" destId="{C3A0F735-6AFD-4252-8B62-2F0A7E4984CE}" srcOrd="1" destOrd="0" presId="urn:microsoft.com/office/officeart/2008/layout/VerticalCurvedList"/>
    <dgm:cxn modelId="{2F626683-8DD8-412B-BE22-1439A5C9357F}" type="presParOf" srcId="{FF16461C-C8CB-4F04-AC68-840F1E6344BF}" destId="{54C459E9-92C2-4501-97BD-A307598D5186}" srcOrd="2" destOrd="0" presId="urn:microsoft.com/office/officeart/2008/layout/VerticalCurvedList"/>
    <dgm:cxn modelId="{6097AAC4-EE36-4F77-84FE-A32EFDEAD8CE}" type="presParOf" srcId="{54C459E9-92C2-4501-97BD-A307598D5186}" destId="{8F0BD60B-EE94-454C-868D-4AC008698F1D}" srcOrd="0" destOrd="0" presId="urn:microsoft.com/office/officeart/2008/layout/VerticalCurvedList"/>
    <dgm:cxn modelId="{D1A3C5D4-2201-43F4-A0B4-723E5C5E25E1}" type="presParOf" srcId="{FF16461C-C8CB-4F04-AC68-840F1E6344BF}" destId="{EBBF1488-DF0B-422D-A851-5B0FC75C4DA3}" srcOrd="3" destOrd="0" presId="urn:microsoft.com/office/officeart/2008/layout/VerticalCurvedList"/>
    <dgm:cxn modelId="{54F0572D-F2A1-4058-A9E8-82EB99EBEA60}" type="presParOf" srcId="{FF16461C-C8CB-4F04-AC68-840F1E6344BF}" destId="{C0D21942-00E1-40B3-9CCE-8BE318AFCBB6}" srcOrd="4" destOrd="0" presId="urn:microsoft.com/office/officeart/2008/layout/VerticalCurvedList"/>
    <dgm:cxn modelId="{002FC0E3-F251-4DDA-9EC9-B0635361611E}" type="presParOf" srcId="{C0D21942-00E1-40B3-9CCE-8BE318AFCBB6}" destId="{40DD3AC5-CEC7-46DB-BE5B-A1411A223593}" srcOrd="0" destOrd="0" presId="urn:microsoft.com/office/officeart/2008/layout/VerticalCurvedList"/>
    <dgm:cxn modelId="{189CE2FD-72E6-4369-A285-CC04C233035B}" type="presParOf" srcId="{FF16461C-C8CB-4F04-AC68-840F1E6344BF}" destId="{06894BD7-7ED6-4761-B520-3F47BF640B20}" srcOrd="5" destOrd="0" presId="urn:microsoft.com/office/officeart/2008/layout/VerticalCurvedList"/>
    <dgm:cxn modelId="{4FA9D388-CA0B-4C37-BD1F-3008BF62BDE5}" type="presParOf" srcId="{FF16461C-C8CB-4F04-AC68-840F1E6344BF}" destId="{D5D2FE86-4726-49E1-B7E5-813CD9F49220}" srcOrd="6" destOrd="0" presId="urn:microsoft.com/office/officeart/2008/layout/VerticalCurvedList"/>
    <dgm:cxn modelId="{E8A2C041-E25A-498E-A31E-5AC29E0D94DF}" type="presParOf" srcId="{D5D2FE86-4726-49E1-B7E5-813CD9F49220}" destId="{EB4BA868-B102-4DAD-BBE8-EC4CEEBE02FD}" srcOrd="0" destOrd="0" presId="urn:microsoft.com/office/officeart/2008/layout/VerticalCurvedList"/>
    <dgm:cxn modelId="{E212EDF8-949F-4FAB-87F2-A8C75E91726A}" type="presParOf" srcId="{FF16461C-C8CB-4F04-AC68-840F1E6344BF}" destId="{C9346D84-F5B7-4384-834C-40C0298D8821}" srcOrd="7" destOrd="0" presId="urn:microsoft.com/office/officeart/2008/layout/VerticalCurvedList"/>
    <dgm:cxn modelId="{D03EE397-266E-47D1-9B7E-1D6FAEB8DCAD}" type="presParOf" srcId="{FF16461C-C8CB-4F04-AC68-840F1E6344BF}" destId="{D403D357-23C0-41EF-87C1-C08518E9636B}" srcOrd="8" destOrd="0" presId="urn:microsoft.com/office/officeart/2008/layout/VerticalCurvedList"/>
    <dgm:cxn modelId="{1E5B4A43-E6F2-4A28-B8BF-8BA4FEB85330}" type="presParOf" srcId="{D403D357-23C0-41EF-87C1-C08518E9636B}" destId="{E0A67DAB-F690-451D-9CBA-884B8CDECA3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7693A-0907-4289-BF3C-B35D9FE58A1D}" type="doc">
      <dgm:prSet loTypeId="urn:microsoft.com/office/officeart/2005/8/layout/process1" loCatId="process" qsTypeId="urn:microsoft.com/office/officeart/2005/8/quickstyle/simple1" qsCatId="simple" csTypeId="urn:microsoft.com/office/officeart/2005/8/colors/accent4_2" csCatId="accent4" phldr="1"/>
      <dgm:spPr/>
    </dgm:pt>
    <dgm:pt modelId="{068A6F1D-1156-48C3-8906-2C58764D24A1}">
      <dgm:prSet phldrT="[文本]"/>
      <dgm:spPr/>
      <dgm:t>
        <a:bodyPr/>
        <a:lstStyle/>
        <a:p>
          <a:r>
            <a:rPr lang="zh-CN" altLang="en-US" smtClean="0"/>
            <a:t>一车西瓜</a:t>
          </a:r>
          <a:endParaRPr lang="zh-CN" altLang="en-US"/>
        </a:p>
      </dgm:t>
    </dgm:pt>
    <dgm:pt modelId="{C40C8366-C8AF-4327-82C7-4DE88D5A5DA6}" type="parTrans" cxnId="{1FCAD93F-F44F-4FB8-B4AA-C49B66E24FB5}">
      <dgm:prSet/>
      <dgm:spPr/>
      <dgm:t>
        <a:bodyPr/>
        <a:lstStyle/>
        <a:p>
          <a:endParaRPr lang="zh-CN" altLang="en-US"/>
        </a:p>
      </dgm:t>
    </dgm:pt>
    <dgm:pt modelId="{81A489AB-91AC-412D-B242-AD1195FB4609}" type="sibTrans" cxnId="{1FCAD93F-F44F-4FB8-B4AA-C49B66E24FB5}">
      <dgm:prSet/>
      <dgm:spPr/>
      <dgm:t>
        <a:bodyPr/>
        <a:lstStyle/>
        <a:p>
          <a:endParaRPr lang="zh-CN" altLang="en-US"/>
        </a:p>
      </dgm:t>
    </dgm:pt>
    <dgm:pt modelId="{C87652F4-03BF-4355-A5F8-8CB721709E8B}">
      <dgm:prSet phldrT="[文本]"/>
      <dgm:spPr/>
      <dgm:t>
        <a:bodyPr/>
        <a:lstStyle/>
        <a:p>
          <a:r>
            <a:rPr lang="zh-CN" altLang="en-US" smtClean="0"/>
            <a:t>习得一组原型向量</a:t>
          </a:r>
          <a:endParaRPr lang="zh-CN" altLang="en-US"/>
        </a:p>
      </dgm:t>
    </dgm:pt>
    <dgm:pt modelId="{6AB674A6-C5D4-451C-9171-395FE5A5F892}" type="parTrans" cxnId="{89A8EF7A-3D74-426B-AE46-8FA5A60342D8}">
      <dgm:prSet/>
      <dgm:spPr/>
      <dgm:t>
        <a:bodyPr/>
        <a:lstStyle/>
        <a:p>
          <a:endParaRPr lang="zh-CN" altLang="en-US"/>
        </a:p>
      </dgm:t>
    </dgm:pt>
    <dgm:pt modelId="{EDFC81BB-2891-4824-9309-AE0DEA5E06F0}" type="sibTrans" cxnId="{89A8EF7A-3D74-426B-AE46-8FA5A60342D8}">
      <dgm:prSet/>
      <dgm:spPr/>
      <dgm:t>
        <a:bodyPr/>
        <a:lstStyle/>
        <a:p>
          <a:endParaRPr lang="zh-CN" altLang="en-US"/>
        </a:p>
      </dgm:t>
    </dgm:pt>
    <dgm:pt modelId="{3A26DD03-D40B-4FDE-831E-557FA738B937}">
      <dgm:prSet phldrT="[文本]"/>
      <dgm:spPr/>
      <dgm:t>
        <a:bodyPr/>
        <a:lstStyle/>
        <a:p>
          <a:r>
            <a:rPr lang="zh-CN" altLang="en-US" smtClean="0"/>
            <a:t>分类</a:t>
          </a:r>
          <a:endParaRPr lang="zh-CN" altLang="en-US"/>
        </a:p>
      </dgm:t>
    </dgm:pt>
    <dgm:pt modelId="{A9AD6E20-4A5D-4909-AF3C-B04C01155F90}" type="parTrans" cxnId="{983AC6DD-539F-49C7-8915-BA20A4D85887}">
      <dgm:prSet/>
      <dgm:spPr/>
      <dgm:t>
        <a:bodyPr/>
        <a:lstStyle/>
        <a:p>
          <a:endParaRPr lang="zh-CN" altLang="en-US"/>
        </a:p>
      </dgm:t>
    </dgm:pt>
    <dgm:pt modelId="{657C9820-78BF-496D-BC45-F4A461C4348B}" type="sibTrans" cxnId="{983AC6DD-539F-49C7-8915-BA20A4D85887}">
      <dgm:prSet/>
      <dgm:spPr/>
      <dgm:t>
        <a:bodyPr/>
        <a:lstStyle/>
        <a:p>
          <a:endParaRPr lang="zh-CN" altLang="en-US"/>
        </a:p>
      </dgm:t>
    </dgm:pt>
    <dgm:pt modelId="{7401DABE-72F6-4E99-8CB2-1542E53DBAF4}" type="pres">
      <dgm:prSet presAssocID="{53E7693A-0907-4289-BF3C-B35D9FE58A1D}" presName="Name0" presStyleCnt="0">
        <dgm:presLayoutVars>
          <dgm:dir/>
          <dgm:resizeHandles val="exact"/>
        </dgm:presLayoutVars>
      </dgm:prSet>
      <dgm:spPr/>
    </dgm:pt>
    <dgm:pt modelId="{DEBF1C8B-FDD2-4FBB-BB72-6664F8133D9B}" type="pres">
      <dgm:prSet presAssocID="{068A6F1D-1156-48C3-8906-2C58764D24A1}" presName="node" presStyleLbl="node1" presStyleIdx="0" presStyleCnt="3">
        <dgm:presLayoutVars>
          <dgm:bulletEnabled val="1"/>
        </dgm:presLayoutVars>
      </dgm:prSet>
      <dgm:spPr/>
      <dgm:t>
        <a:bodyPr/>
        <a:lstStyle/>
        <a:p>
          <a:endParaRPr lang="zh-CN" altLang="en-US"/>
        </a:p>
      </dgm:t>
    </dgm:pt>
    <dgm:pt modelId="{80A290E0-ADF5-4A2D-A0E1-5DCDCD60F017}" type="pres">
      <dgm:prSet presAssocID="{81A489AB-91AC-412D-B242-AD1195FB4609}" presName="sibTrans" presStyleLbl="sibTrans2D1" presStyleIdx="0" presStyleCnt="2"/>
      <dgm:spPr/>
      <dgm:t>
        <a:bodyPr/>
        <a:lstStyle/>
        <a:p>
          <a:endParaRPr lang="zh-CN" altLang="en-US"/>
        </a:p>
      </dgm:t>
    </dgm:pt>
    <dgm:pt modelId="{EAD8E847-9707-48C9-B8CF-C3C97C39B3EB}" type="pres">
      <dgm:prSet presAssocID="{81A489AB-91AC-412D-B242-AD1195FB4609}" presName="connectorText" presStyleLbl="sibTrans2D1" presStyleIdx="0" presStyleCnt="2"/>
      <dgm:spPr/>
      <dgm:t>
        <a:bodyPr/>
        <a:lstStyle/>
        <a:p>
          <a:endParaRPr lang="zh-CN" altLang="en-US"/>
        </a:p>
      </dgm:t>
    </dgm:pt>
    <dgm:pt modelId="{F847E96F-CBD1-446A-AB46-BA2D7F42C7A8}" type="pres">
      <dgm:prSet presAssocID="{C87652F4-03BF-4355-A5F8-8CB721709E8B}" presName="node" presStyleLbl="node1" presStyleIdx="1" presStyleCnt="3">
        <dgm:presLayoutVars>
          <dgm:bulletEnabled val="1"/>
        </dgm:presLayoutVars>
      </dgm:prSet>
      <dgm:spPr/>
      <dgm:t>
        <a:bodyPr/>
        <a:lstStyle/>
        <a:p>
          <a:endParaRPr lang="zh-CN" altLang="en-US"/>
        </a:p>
      </dgm:t>
    </dgm:pt>
    <dgm:pt modelId="{508EA145-B898-41D0-B196-1AF00A2DC867}" type="pres">
      <dgm:prSet presAssocID="{EDFC81BB-2891-4824-9309-AE0DEA5E06F0}" presName="sibTrans" presStyleLbl="sibTrans2D1" presStyleIdx="1" presStyleCnt="2"/>
      <dgm:spPr/>
      <dgm:t>
        <a:bodyPr/>
        <a:lstStyle/>
        <a:p>
          <a:endParaRPr lang="zh-CN" altLang="en-US"/>
        </a:p>
      </dgm:t>
    </dgm:pt>
    <dgm:pt modelId="{24C53059-67F6-4938-81A1-29DA76D20283}" type="pres">
      <dgm:prSet presAssocID="{EDFC81BB-2891-4824-9309-AE0DEA5E06F0}" presName="connectorText" presStyleLbl="sibTrans2D1" presStyleIdx="1" presStyleCnt="2"/>
      <dgm:spPr/>
      <dgm:t>
        <a:bodyPr/>
        <a:lstStyle/>
        <a:p>
          <a:endParaRPr lang="zh-CN" altLang="en-US"/>
        </a:p>
      </dgm:t>
    </dgm:pt>
    <dgm:pt modelId="{052EA048-A136-4C72-9E36-5DF78F675016}" type="pres">
      <dgm:prSet presAssocID="{3A26DD03-D40B-4FDE-831E-557FA738B937}" presName="node" presStyleLbl="node1" presStyleIdx="2" presStyleCnt="3">
        <dgm:presLayoutVars>
          <dgm:bulletEnabled val="1"/>
        </dgm:presLayoutVars>
      </dgm:prSet>
      <dgm:spPr/>
      <dgm:t>
        <a:bodyPr/>
        <a:lstStyle/>
        <a:p>
          <a:endParaRPr lang="zh-CN" altLang="en-US"/>
        </a:p>
      </dgm:t>
    </dgm:pt>
  </dgm:ptLst>
  <dgm:cxnLst>
    <dgm:cxn modelId="{190A4A3A-0730-4552-9123-15FA12CD4EBC}" type="presOf" srcId="{C87652F4-03BF-4355-A5F8-8CB721709E8B}" destId="{F847E96F-CBD1-446A-AB46-BA2D7F42C7A8}" srcOrd="0" destOrd="0" presId="urn:microsoft.com/office/officeart/2005/8/layout/process1"/>
    <dgm:cxn modelId="{2E89807E-04D1-4867-A515-15D3723370A6}" type="presOf" srcId="{81A489AB-91AC-412D-B242-AD1195FB4609}" destId="{EAD8E847-9707-48C9-B8CF-C3C97C39B3EB}" srcOrd="1" destOrd="0" presId="urn:microsoft.com/office/officeart/2005/8/layout/process1"/>
    <dgm:cxn modelId="{8B0B9DAB-D8D3-44D5-B421-31DB7370AF1E}" type="presOf" srcId="{3A26DD03-D40B-4FDE-831E-557FA738B937}" destId="{052EA048-A136-4C72-9E36-5DF78F675016}" srcOrd="0" destOrd="0" presId="urn:microsoft.com/office/officeart/2005/8/layout/process1"/>
    <dgm:cxn modelId="{BD51BEE2-2280-4ABD-84E3-C8DA921EC640}" type="presOf" srcId="{EDFC81BB-2891-4824-9309-AE0DEA5E06F0}" destId="{508EA145-B898-41D0-B196-1AF00A2DC867}" srcOrd="0" destOrd="0" presId="urn:microsoft.com/office/officeart/2005/8/layout/process1"/>
    <dgm:cxn modelId="{1FCAD93F-F44F-4FB8-B4AA-C49B66E24FB5}" srcId="{53E7693A-0907-4289-BF3C-B35D9FE58A1D}" destId="{068A6F1D-1156-48C3-8906-2C58764D24A1}" srcOrd="0" destOrd="0" parTransId="{C40C8366-C8AF-4327-82C7-4DE88D5A5DA6}" sibTransId="{81A489AB-91AC-412D-B242-AD1195FB4609}"/>
    <dgm:cxn modelId="{983AC6DD-539F-49C7-8915-BA20A4D85887}" srcId="{53E7693A-0907-4289-BF3C-B35D9FE58A1D}" destId="{3A26DD03-D40B-4FDE-831E-557FA738B937}" srcOrd="2" destOrd="0" parTransId="{A9AD6E20-4A5D-4909-AF3C-B04C01155F90}" sibTransId="{657C9820-78BF-496D-BC45-F4A461C4348B}"/>
    <dgm:cxn modelId="{33CCBB0F-B17B-4A4E-9E53-A7C4B8516792}" type="presOf" srcId="{068A6F1D-1156-48C3-8906-2C58764D24A1}" destId="{DEBF1C8B-FDD2-4FBB-BB72-6664F8133D9B}" srcOrd="0" destOrd="0" presId="urn:microsoft.com/office/officeart/2005/8/layout/process1"/>
    <dgm:cxn modelId="{89A8EF7A-3D74-426B-AE46-8FA5A60342D8}" srcId="{53E7693A-0907-4289-BF3C-B35D9FE58A1D}" destId="{C87652F4-03BF-4355-A5F8-8CB721709E8B}" srcOrd="1" destOrd="0" parTransId="{6AB674A6-C5D4-451C-9171-395FE5A5F892}" sibTransId="{EDFC81BB-2891-4824-9309-AE0DEA5E06F0}"/>
    <dgm:cxn modelId="{225C8E02-5643-4E9A-8C96-443CBE8F3574}" type="presOf" srcId="{53E7693A-0907-4289-BF3C-B35D9FE58A1D}" destId="{7401DABE-72F6-4E99-8CB2-1542E53DBAF4}" srcOrd="0" destOrd="0" presId="urn:microsoft.com/office/officeart/2005/8/layout/process1"/>
    <dgm:cxn modelId="{BA1BF628-DA6C-4B5F-AAFC-B61E080112E8}" type="presOf" srcId="{81A489AB-91AC-412D-B242-AD1195FB4609}" destId="{80A290E0-ADF5-4A2D-A0E1-5DCDCD60F017}" srcOrd="0" destOrd="0" presId="urn:microsoft.com/office/officeart/2005/8/layout/process1"/>
    <dgm:cxn modelId="{77B58082-7262-479F-B046-0195B3D7913B}" type="presOf" srcId="{EDFC81BB-2891-4824-9309-AE0DEA5E06F0}" destId="{24C53059-67F6-4938-81A1-29DA76D20283}" srcOrd="1" destOrd="0" presId="urn:microsoft.com/office/officeart/2005/8/layout/process1"/>
    <dgm:cxn modelId="{E00C6179-E237-4732-BAFE-45C5CCF0F96F}" type="presParOf" srcId="{7401DABE-72F6-4E99-8CB2-1542E53DBAF4}" destId="{DEBF1C8B-FDD2-4FBB-BB72-6664F8133D9B}" srcOrd="0" destOrd="0" presId="urn:microsoft.com/office/officeart/2005/8/layout/process1"/>
    <dgm:cxn modelId="{662D201E-A836-4B01-B4EA-032058EBDD90}" type="presParOf" srcId="{7401DABE-72F6-4E99-8CB2-1542E53DBAF4}" destId="{80A290E0-ADF5-4A2D-A0E1-5DCDCD60F017}" srcOrd="1" destOrd="0" presId="urn:microsoft.com/office/officeart/2005/8/layout/process1"/>
    <dgm:cxn modelId="{702F7C4D-1CDA-49FA-912A-F3727411E0B6}" type="presParOf" srcId="{80A290E0-ADF5-4A2D-A0E1-5DCDCD60F017}" destId="{EAD8E847-9707-48C9-B8CF-C3C97C39B3EB}" srcOrd="0" destOrd="0" presId="urn:microsoft.com/office/officeart/2005/8/layout/process1"/>
    <dgm:cxn modelId="{D0F025FA-C2AD-40DE-A38A-76D8D91C4706}" type="presParOf" srcId="{7401DABE-72F6-4E99-8CB2-1542E53DBAF4}" destId="{F847E96F-CBD1-446A-AB46-BA2D7F42C7A8}" srcOrd="2" destOrd="0" presId="urn:microsoft.com/office/officeart/2005/8/layout/process1"/>
    <dgm:cxn modelId="{D5D99CF6-DCD2-4E40-8046-1FE7A878E110}" type="presParOf" srcId="{7401DABE-72F6-4E99-8CB2-1542E53DBAF4}" destId="{508EA145-B898-41D0-B196-1AF00A2DC867}" srcOrd="3" destOrd="0" presId="urn:microsoft.com/office/officeart/2005/8/layout/process1"/>
    <dgm:cxn modelId="{B96C1A20-3EB5-474F-8BE6-428C6C3113D8}" type="presParOf" srcId="{508EA145-B898-41D0-B196-1AF00A2DC867}" destId="{24C53059-67F6-4938-81A1-29DA76D20283}" srcOrd="0" destOrd="0" presId="urn:microsoft.com/office/officeart/2005/8/layout/process1"/>
    <dgm:cxn modelId="{C9AAA64E-F56E-48A5-8545-C4EC6E5B2AA8}" type="presParOf" srcId="{7401DABE-72F6-4E99-8CB2-1542E53DBAF4}" destId="{052EA048-A136-4C72-9E36-5DF78F67501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DBA383-CF56-49CB-AFED-F03930A8C78F}" type="doc">
      <dgm:prSet loTypeId="urn:microsoft.com/office/officeart/2005/8/layout/hList1" loCatId="list" qsTypeId="urn:microsoft.com/office/officeart/2005/8/quickstyle/simple1" qsCatId="simple" csTypeId="urn:microsoft.com/office/officeart/2005/8/colors/accent4_2" csCatId="accent4" phldr="1"/>
      <dgm:spPr/>
    </dgm:pt>
    <dgm:pt modelId="{6E10CA85-F395-4CED-B600-154760729205}">
      <dgm:prSet phldrT="[文本]" custT="1"/>
      <dgm:spPr/>
      <dgm:t>
        <a:bodyPr/>
        <a:lstStyle/>
        <a:p>
          <a:r>
            <a:rPr lang="zh-CN" altLang="en-US" sz="2200" smtClean="0"/>
            <a:t>假设样本的生成过程有高斯混合分布给出</a:t>
          </a:r>
          <a:endParaRPr lang="zh-CN" altLang="en-US" sz="2200"/>
        </a:p>
      </dgm:t>
    </dgm:pt>
    <dgm:pt modelId="{6B5ECC7F-8754-42D5-A190-B4C1EEEE6976}" type="parTrans" cxnId="{DE30FE61-BB0E-4C53-ACED-C2110FE7630E}">
      <dgm:prSet/>
      <dgm:spPr/>
      <dgm:t>
        <a:bodyPr/>
        <a:lstStyle/>
        <a:p>
          <a:endParaRPr lang="zh-CN" altLang="en-US"/>
        </a:p>
      </dgm:t>
    </dgm:pt>
    <dgm:pt modelId="{D84238DC-5FE6-4672-A5FC-F15D01248D91}" type="sibTrans" cxnId="{DE30FE61-BB0E-4C53-ACED-C2110FE7630E}">
      <dgm:prSet/>
      <dgm:spPr/>
      <dgm:t>
        <a:bodyPr/>
        <a:lstStyle/>
        <a:p>
          <a:endParaRPr lang="zh-CN" altLang="en-US"/>
        </a:p>
      </dgm:t>
    </dgm:pt>
    <dgm:pt modelId="{1F83CDB0-CB9A-4697-B91F-92369EB5C2ED}">
      <dgm:prSet phldrT="[文本]" custT="1"/>
      <dgm:spPr/>
      <dgm:t>
        <a:bodyPr/>
        <a:lstStyle/>
        <a:p>
          <a:r>
            <a:rPr lang="zh-CN" altLang="en-US" sz="2200" smtClean="0"/>
            <a:t>计算样本对应的每个高斯混合成分的后验概率</a:t>
          </a:r>
          <a:endParaRPr lang="zh-CN" altLang="en-US" sz="2200"/>
        </a:p>
      </dgm:t>
    </dgm:pt>
    <dgm:pt modelId="{C5BD08AD-21BE-4A2C-AA9F-D07EB8E6E926}" type="parTrans" cxnId="{A6FC0E3E-55AE-4C76-BD51-11B5EE513653}">
      <dgm:prSet/>
      <dgm:spPr/>
      <dgm:t>
        <a:bodyPr/>
        <a:lstStyle/>
        <a:p>
          <a:endParaRPr lang="zh-CN" altLang="en-US"/>
        </a:p>
      </dgm:t>
    </dgm:pt>
    <dgm:pt modelId="{41B4DB69-E8A5-447D-B2F6-37BB9558B28C}" type="sibTrans" cxnId="{A6FC0E3E-55AE-4C76-BD51-11B5EE513653}">
      <dgm:prSet/>
      <dgm:spPr/>
      <dgm:t>
        <a:bodyPr/>
        <a:lstStyle/>
        <a:p>
          <a:endParaRPr lang="zh-CN" altLang="en-US"/>
        </a:p>
      </dgm:t>
    </dgm:pt>
    <dgm:pt modelId="{5E91B39C-D4D5-4634-A078-E6D250999379}">
      <dgm:prSet phldrT="[文本]" custT="1"/>
      <dgm:spPr/>
      <dgm:t>
        <a:bodyPr/>
        <a:lstStyle/>
        <a:p>
          <a:r>
            <a:rPr lang="zh-CN" altLang="en-US" sz="2200" smtClean="0"/>
            <a:t>确定簇划分</a:t>
          </a:r>
          <a:endParaRPr lang="zh-CN" altLang="en-US" sz="2200"/>
        </a:p>
      </dgm:t>
    </dgm:pt>
    <dgm:pt modelId="{33A4DBB0-D342-4F64-B427-FD6AD5EC0ED3}" type="parTrans" cxnId="{3F7B6BDF-D69A-4420-870F-E530D529B95E}">
      <dgm:prSet/>
      <dgm:spPr/>
      <dgm:t>
        <a:bodyPr/>
        <a:lstStyle/>
        <a:p>
          <a:endParaRPr lang="zh-CN" altLang="en-US"/>
        </a:p>
      </dgm:t>
    </dgm:pt>
    <dgm:pt modelId="{97BA4FA5-033F-4E7F-901D-ED9DDE30BE35}" type="sibTrans" cxnId="{3F7B6BDF-D69A-4420-870F-E530D529B95E}">
      <dgm:prSet/>
      <dgm:spPr/>
      <dgm:t>
        <a:bodyPr/>
        <a:lstStyle/>
        <a:p>
          <a:endParaRPr lang="zh-CN" altLang="en-US"/>
        </a:p>
      </dgm:t>
    </dgm:pt>
    <mc:AlternateContent xmlns:mc="http://schemas.openxmlformats.org/markup-compatibility/2006" xmlns:a14="http://schemas.microsoft.com/office/drawing/2010/main">
      <mc:Choice Requires="a14">
        <dgm:pt modelId="{BCD9517A-2D0F-45EB-A4D7-EE4AF431A760}">
          <dgm:prSet phldrT="[文本]" custT="1"/>
          <dgm:spPr/>
          <dgm:t>
            <a:bodyPr/>
            <a:lstStyle/>
            <a:p>
              <a14:m>
                <m:oMath xmlns:m="http://schemas.openxmlformats.org/officeDocument/2006/math">
                  <m:r>
                    <a:rPr lang="zh-CN" altLang="en-US" sz="2200" i="1" smtClean="0">
                      <a:latin typeface="Cambria Math" panose="02040503050406030204" pitchFamily="18" charset="0"/>
                    </a:rPr>
                    <m:t>根据</m:t>
                  </m:r>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𝛼</m:t>
                      </m:r>
                    </m:e>
                    <m:sub>
                      <m:r>
                        <a:rPr lang="en-US" altLang="zh-CN" sz="2200" i="1" smtClean="0">
                          <a:latin typeface="Cambria Math" panose="02040503050406030204" pitchFamily="18" charset="0"/>
                        </a:rPr>
                        <m:t>1</m:t>
                      </m:r>
                    </m:sub>
                  </m:sSub>
                  <m:r>
                    <a:rPr lang="en-US" altLang="zh-CN" sz="2200" b="0" i="1" smtClean="0">
                      <a:latin typeface="Cambria Math" panose="02040503050406030204" pitchFamily="18" charset="0"/>
                    </a:rPr>
                    <m:t>,</m:t>
                  </m:r>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𝛼</m:t>
                      </m:r>
                    </m:e>
                    <m:sub>
                      <m:r>
                        <a:rPr lang="en-US" altLang="zh-CN" sz="2200" b="0" i="1" smtClean="0">
                          <a:latin typeface="Cambria Math" panose="02040503050406030204" pitchFamily="18" charset="0"/>
                        </a:rPr>
                        <m:t>2</m:t>
                      </m:r>
                    </m:sub>
                  </m:sSub>
                </m:oMath>
              </a14:m>
              <a:r>
                <a:rPr lang="en-US" altLang="zh-CN" sz="2200" smtClean="0"/>
                <a:t>,…,</a:t>
              </a:r>
              <a14:m>
                <m:oMath xmlns:m="http://schemas.openxmlformats.org/officeDocument/2006/math">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𝛼</m:t>
                      </m:r>
                    </m:e>
                    <m:sub>
                      <m:r>
                        <a:rPr lang="en-US" altLang="zh-CN" sz="2200" b="0" i="1" smtClean="0">
                          <a:latin typeface="Cambria Math" panose="02040503050406030204" pitchFamily="18" charset="0"/>
                        </a:rPr>
                        <m:t>𝑘</m:t>
                      </m:r>
                    </m:sub>
                  </m:sSub>
                  <m:r>
                    <a:rPr lang="zh-CN" altLang="en-US" sz="2200" i="1" smtClean="0">
                      <a:latin typeface="Cambria Math" panose="02040503050406030204" pitchFamily="18" charset="0"/>
                    </a:rPr>
                    <m:t>定义</m:t>
                  </m:r>
                </m:oMath>
              </a14:m>
              <a:r>
                <a:rPr lang="zh-CN" altLang="en-US" sz="2200" smtClean="0"/>
                <a:t>的先验分布选择高斯混合成分</a:t>
              </a:r>
              <a:endParaRPr lang="zh-CN" altLang="en-US" sz="2200"/>
            </a:p>
          </dgm:t>
        </dgm:pt>
      </mc:Choice>
      <mc:Fallback xmlns="">
        <dgm:pt modelId="{BCD9517A-2D0F-45EB-A4D7-EE4AF431A760}">
          <dgm:prSet phldrT="[文本]" custT="1"/>
          <dgm:spPr/>
          <dgm:t>
            <a:bodyPr/>
            <a:lstStyle/>
            <a:p>
              <a:pPr/>
              <a:r>
                <a:rPr lang="zh-CN" altLang="en-US" sz="2200" i="0" smtClean="0">
                  <a:latin typeface="Cambria Math" panose="02040503050406030204" pitchFamily="18" charset="0"/>
                </a:rPr>
                <a:t>根据𝛼</a:t>
              </a:r>
              <a:r>
                <a:rPr lang="en-US" altLang="zh-CN" sz="2200" i="0" smtClean="0">
                  <a:latin typeface="Cambria Math" panose="02040503050406030204" pitchFamily="18" charset="0"/>
                </a:rPr>
                <a:t>_1</a:t>
              </a:r>
              <a:r>
                <a:rPr lang="en-US" altLang="zh-CN" sz="2200" b="0" i="0" smtClean="0">
                  <a:latin typeface="Cambria Math" panose="02040503050406030204" pitchFamily="18" charset="0"/>
                </a:rPr>
                <a:t>,</a:t>
              </a:r>
              <a:r>
                <a:rPr lang="zh-CN" altLang="en-US" sz="2200" i="0" smtClean="0">
                  <a:latin typeface="Cambria Math" panose="02040503050406030204" pitchFamily="18" charset="0"/>
                </a:rPr>
                <a:t>𝛼</a:t>
              </a:r>
              <a:r>
                <a:rPr lang="en-US" altLang="zh-CN" sz="2200" i="0" smtClean="0">
                  <a:latin typeface="Cambria Math" panose="02040503050406030204" pitchFamily="18" charset="0"/>
                </a:rPr>
                <a:t>_</a:t>
              </a:r>
              <a:r>
                <a:rPr lang="en-US" altLang="zh-CN" sz="2200" b="0" i="0" smtClean="0">
                  <a:latin typeface="Cambria Math" panose="02040503050406030204" pitchFamily="18" charset="0"/>
                </a:rPr>
                <a:t>2</a:t>
              </a:r>
              <a:r>
                <a:rPr lang="en-US" altLang="zh-CN" sz="2200" smtClean="0"/>
                <a:t>,…,</a:t>
              </a:r>
              <a:r>
                <a:rPr lang="zh-CN" altLang="en-US" sz="2200" i="0" smtClean="0">
                  <a:latin typeface="Cambria Math" panose="02040503050406030204" pitchFamily="18" charset="0"/>
                </a:rPr>
                <a:t>𝛼</a:t>
              </a:r>
              <a:r>
                <a:rPr lang="en-US" altLang="zh-CN" sz="2200" i="0" smtClean="0">
                  <a:latin typeface="Cambria Math" panose="02040503050406030204" pitchFamily="18" charset="0"/>
                </a:rPr>
                <a:t>_</a:t>
              </a:r>
              <a:r>
                <a:rPr lang="en-US" altLang="zh-CN" sz="2200" b="0" i="0" smtClean="0">
                  <a:latin typeface="Cambria Math" panose="02040503050406030204" pitchFamily="18" charset="0"/>
                </a:rPr>
                <a:t>𝑘</a:t>
              </a:r>
              <a:r>
                <a:rPr lang="zh-CN" altLang="en-US" sz="2200" b="0" i="0" smtClean="0">
                  <a:latin typeface="Cambria Math" panose="02040503050406030204" pitchFamily="18" charset="0"/>
                </a:rPr>
                <a:t> </a:t>
              </a:r>
              <a:r>
                <a:rPr lang="zh-CN" altLang="en-US" sz="2200" i="0" smtClean="0">
                  <a:latin typeface="Cambria Math" panose="02040503050406030204" pitchFamily="18" charset="0"/>
                </a:rPr>
                <a:t>定义</a:t>
              </a:r>
              <a:r>
                <a:rPr lang="zh-CN" altLang="en-US" sz="2200" smtClean="0"/>
                <a:t>的先验分布选择高斯混合成分</a:t>
              </a:r>
              <a:endParaRPr lang="zh-CN" altLang="en-US" sz="2200"/>
            </a:p>
          </dgm:t>
        </dgm:pt>
      </mc:Fallback>
    </mc:AlternateContent>
    <dgm:pt modelId="{D486A931-3D42-4302-A98C-F036086A2D75}" type="parTrans" cxnId="{136E0A5D-6E8F-4255-ACBC-39175FCA3ABB}">
      <dgm:prSet/>
      <dgm:spPr/>
      <dgm:t>
        <a:bodyPr/>
        <a:lstStyle/>
        <a:p>
          <a:endParaRPr lang="zh-CN" altLang="en-US"/>
        </a:p>
      </dgm:t>
    </dgm:pt>
    <dgm:pt modelId="{E2B695D8-CB9B-4BF1-A0C8-E4EEBFB8C0C9}" type="sibTrans" cxnId="{136E0A5D-6E8F-4255-ACBC-39175FCA3ABB}">
      <dgm:prSet/>
      <dgm:spPr/>
      <dgm:t>
        <a:bodyPr/>
        <a:lstStyle/>
        <a:p>
          <a:endParaRPr lang="zh-CN" altLang="en-US"/>
        </a:p>
      </dgm:t>
    </dgm:pt>
    <mc:AlternateContent xmlns:mc="http://schemas.openxmlformats.org/markup-compatibility/2006" xmlns:a14="http://schemas.microsoft.com/office/drawing/2010/main">
      <mc:Choice Requires="a14">
        <dgm:pt modelId="{34DAD257-C07C-43FA-9DCC-35BF7DACC3F7}">
          <dgm:prSet phldrT="[文本]" custT="1"/>
          <dgm:spPr/>
          <dgm:t>
            <a:bodyPr/>
            <a:lstStyle/>
            <a:p>
              <a:r>
                <a:rPr lang="zh-CN" altLang="en-US" sz="2200" smtClean="0"/>
                <a:t>每个样本</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𝑗</m:t>
                      </m:r>
                    </m:sub>
                  </m:sSub>
                  <m:r>
                    <a:rPr lang="zh-CN" altLang="en-US" sz="2200" i="1" smtClean="0">
                      <a:latin typeface="Cambria Math" panose="02040503050406030204" pitchFamily="18" charset="0"/>
                    </a:rPr>
                    <m:t>的</m:t>
                  </m:r>
                </m:oMath>
              </a14:m>
              <a:r>
                <a:rPr lang="zh-CN" altLang="en-US" sz="2200" smtClean="0"/>
                <a:t>簇标记</a:t>
              </a:r>
              <a14:m>
                <m:oMath xmlns:m="http://schemas.openxmlformats.org/officeDocument/2006/math">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𝜆</m:t>
                      </m:r>
                    </m:e>
                    <m:sub>
                      <m:r>
                        <a:rPr lang="en-US" altLang="zh-CN" sz="2200" b="0" i="1" smtClean="0">
                          <a:latin typeface="Cambria Math" panose="02040503050406030204" pitchFamily="18" charset="0"/>
                        </a:rPr>
                        <m:t>𝑗</m:t>
                      </m:r>
                    </m:sub>
                  </m:sSub>
                </m:oMath>
              </a14:m>
              <a:r>
                <a:rPr lang="zh-CN" altLang="en-US" sz="2200" smtClean="0"/>
                <a:t>可由如下公式确定：</a:t>
              </a:r>
              <a14:m>
                <m:oMath xmlns:m="http://schemas.openxmlformats.org/officeDocument/2006/math">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𝜆</m:t>
                      </m:r>
                    </m:e>
                    <m:sub>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𝑎𝑟𝑔</m:t>
                  </m:r>
                  <m:func>
                    <m:funcPr>
                      <m:ctrlPr>
                        <a:rPr lang="en-US" altLang="zh-CN" sz="2200" b="0" i="1" smtClean="0">
                          <a:latin typeface="Cambria Math" panose="02040503050406030204" pitchFamily="18" charset="0"/>
                        </a:rPr>
                      </m:ctrlPr>
                    </m:funcPr>
                    <m:fName>
                      <m:limLow>
                        <m:limLowPr>
                          <m:ctrlPr>
                            <a:rPr lang="en-US" altLang="zh-CN" sz="2200" b="0" i="1" smtClean="0">
                              <a:latin typeface="Cambria Math" panose="02040503050406030204" pitchFamily="18" charset="0"/>
                            </a:rPr>
                          </m:ctrlPr>
                        </m:limLowPr>
                        <m:e>
                          <m:r>
                            <m:rPr>
                              <m:sty m:val="p"/>
                            </m:rPr>
                            <a:rPr lang="en-US" altLang="zh-CN" sz="2200" b="0" i="0" smtClean="0">
                              <a:latin typeface="Cambria Math" panose="02040503050406030204" pitchFamily="18" charset="0"/>
                            </a:rPr>
                            <m:t>max</m:t>
                          </m:r>
                        </m:e>
                        <m:lim>
                          <m:r>
                            <a:rPr lang="en-US" altLang="zh-CN" sz="2200" b="0" i="1" smtClean="0">
                              <a:latin typeface="Cambria Math" panose="02040503050406030204" pitchFamily="18" charset="0"/>
                            </a:rPr>
                            <m:t>𝑖</m:t>
                          </m:r>
                          <m:r>
                            <a:rPr lang="zh-CN" altLang="en-US" sz="2200" b="0" i="1" smtClean="0">
                              <a:latin typeface="Cambria Math" panose="02040503050406030204" pitchFamily="18" charset="0"/>
                            </a:rPr>
                            <m:t>𝜖</m:t>
                          </m:r>
                          <m:r>
                            <a:rPr lang="en-US" altLang="zh-CN" sz="2200" b="0" i="1" smtClean="0">
                              <a:latin typeface="Cambria Math" panose="02040503050406030204" pitchFamily="18" charset="0"/>
                            </a:rPr>
                            <m:t>{1,2,…,</m:t>
                          </m:r>
                          <m:r>
                            <a:rPr lang="en-US" altLang="zh-CN" sz="2200" b="0" i="1" smtClean="0">
                              <a:latin typeface="Cambria Math" panose="02040503050406030204" pitchFamily="18" charset="0"/>
                            </a:rPr>
                            <m:t>𝑘</m:t>
                          </m:r>
                          <m:r>
                            <a:rPr lang="en-US" altLang="zh-CN" sz="2200" b="0" i="1" smtClean="0">
                              <a:latin typeface="Cambria Math" panose="02040503050406030204" pitchFamily="18" charset="0"/>
                            </a:rPr>
                            <m:t>}</m:t>
                          </m:r>
                        </m:lim>
                      </m:limLow>
                    </m:fName>
                    <m:e>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𝛾</m:t>
                          </m:r>
                        </m:e>
                        <m:sub>
                          <m:r>
                            <a:rPr lang="en-US" altLang="zh-CN" sz="2200" b="0" i="1" smtClean="0">
                              <a:latin typeface="Cambria Math" panose="02040503050406030204" pitchFamily="18" charset="0"/>
                            </a:rPr>
                            <m:t>𝑗𝑖</m:t>
                          </m:r>
                        </m:sub>
                      </m:sSub>
                    </m:e>
                  </m:func>
                </m:oMath>
              </a14:m>
              <a:r>
                <a:rPr lang="zh-CN" altLang="en-US" sz="2200" smtClean="0"/>
                <a:t>  </a:t>
              </a:r>
              <a:r>
                <a:rPr lang="en-US" altLang="zh-CN" sz="2200" smtClean="0">
                  <a:latin typeface="+mn-ea"/>
                  <a:ea typeface="+mn-ea"/>
                </a:rPr>
                <a:t>(9.31)</a:t>
              </a:r>
              <a:endParaRPr lang="zh-CN" altLang="en-US" sz="2200">
                <a:latin typeface="+mn-ea"/>
                <a:ea typeface="+mn-ea"/>
              </a:endParaRPr>
            </a:p>
          </dgm:t>
        </dgm:pt>
      </mc:Choice>
      <mc:Fallback xmlns="">
        <dgm:pt modelId="{34DAD257-C07C-43FA-9DCC-35BF7DACC3F7}">
          <dgm:prSet phldrT="[文本]" custT="1"/>
          <dgm:spPr/>
          <dgm:t>
            <a:bodyPr/>
            <a:lstStyle/>
            <a:p>
              <a:r>
                <a:rPr lang="zh-CN" altLang="en-US" sz="2200" smtClean="0"/>
                <a:t>每个样本</a:t>
              </a:r>
              <a:r>
                <a:rPr lang="en-US" altLang="zh-CN" sz="2200" b="0" i="0" smtClean="0">
                  <a:latin typeface="Cambria Math" panose="02040503050406030204" pitchFamily="18" charset="0"/>
                </a:rPr>
                <a:t>𝑥_𝑗</a:t>
              </a:r>
              <a:r>
                <a:rPr lang="zh-CN" altLang="en-US" sz="2200" b="0" i="0" smtClean="0">
                  <a:latin typeface="Cambria Math" panose="02040503050406030204" pitchFamily="18" charset="0"/>
                </a:rPr>
                <a:t> </a:t>
              </a:r>
              <a:r>
                <a:rPr lang="zh-CN" altLang="en-US" sz="2200" i="0" smtClean="0">
                  <a:latin typeface="Cambria Math" panose="02040503050406030204" pitchFamily="18" charset="0"/>
                </a:rPr>
                <a:t>的</a:t>
              </a:r>
              <a:r>
                <a:rPr lang="zh-CN" altLang="en-US" sz="2200" smtClean="0"/>
                <a:t>簇标记</a:t>
              </a:r>
              <a:r>
                <a:rPr lang="zh-CN" altLang="en-US" sz="2200" i="0" smtClean="0">
                  <a:latin typeface="Cambria Math" panose="02040503050406030204" pitchFamily="18" charset="0"/>
                </a:rPr>
                <a:t>𝜆</a:t>
              </a:r>
              <a:r>
                <a:rPr lang="en-US" altLang="zh-CN" sz="2200" i="0" smtClean="0">
                  <a:latin typeface="Cambria Math" panose="02040503050406030204" pitchFamily="18" charset="0"/>
                </a:rPr>
                <a:t>_</a:t>
              </a:r>
              <a:r>
                <a:rPr lang="en-US" altLang="zh-CN" sz="2200" b="0" i="0" smtClean="0">
                  <a:latin typeface="Cambria Math" panose="02040503050406030204" pitchFamily="18" charset="0"/>
                </a:rPr>
                <a:t>𝑗</a:t>
              </a:r>
              <a:r>
                <a:rPr lang="zh-CN" altLang="en-US" sz="2200" smtClean="0"/>
                <a:t>可由如下公式确定：</a:t>
              </a:r>
              <a:r>
                <a:rPr lang="zh-CN" altLang="en-US" sz="2200" i="0" smtClean="0">
                  <a:latin typeface="Cambria Math" panose="02040503050406030204" pitchFamily="18" charset="0"/>
                </a:rPr>
                <a:t>𝜆</a:t>
              </a:r>
              <a:r>
                <a:rPr lang="en-US" altLang="zh-CN" sz="2200" i="0" smtClean="0">
                  <a:latin typeface="Cambria Math" panose="02040503050406030204" pitchFamily="18" charset="0"/>
                </a:rPr>
                <a:t>_</a:t>
              </a:r>
              <a:r>
                <a:rPr lang="en-US" altLang="zh-CN" sz="2200" b="0" i="0" smtClean="0">
                  <a:latin typeface="Cambria Math" panose="02040503050406030204" pitchFamily="18" charset="0"/>
                </a:rPr>
                <a:t>𝑗=𝑎𝑟𝑔  max_(𝑖</a:t>
              </a:r>
              <a:r>
                <a:rPr lang="zh-CN" altLang="en-US" sz="2200" b="0" i="0" smtClean="0">
                  <a:latin typeface="Cambria Math" panose="02040503050406030204" pitchFamily="18" charset="0"/>
                </a:rPr>
                <a:t>𝜖</a:t>
              </a:r>
              <a:r>
                <a:rPr lang="en-US" altLang="zh-CN" sz="2200" b="0" i="0" smtClean="0">
                  <a:latin typeface="Cambria Math" panose="02040503050406030204" pitchFamily="18" charset="0"/>
                </a:rPr>
                <a:t>{1,2,…,𝑘})⁡〖</a:t>
              </a:r>
              <a:r>
                <a:rPr lang="zh-CN" altLang="en-US" sz="2200" i="0" smtClean="0">
                  <a:latin typeface="Cambria Math" panose="02040503050406030204" pitchFamily="18" charset="0"/>
                </a:rPr>
                <a:t>𝛾</a:t>
              </a:r>
              <a:r>
                <a:rPr lang="en-US" altLang="zh-CN" sz="2200" i="0" smtClean="0">
                  <a:latin typeface="Cambria Math" panose="02040503050406030204" pitchFamily="18" charset="0"/>
                </a:rPr>
                <a:t>_</a:t>
              </a:r>
              <a:r>
                <a:rPr lang="en-US" altLang="zh-CN" sz="2200" b="0" i="0" smtClean="0">
                  <a:latin typeface="Cambria Math" panose="02040503050406030204" pitchFamily="18" charset="0"/>
                </a:rPr>
                <a:t>𝑗𝑖</a:t>
              </a:r>
              <a:r>
                <a:rPr lang="en-US" altLang="zh-CN" sz="2200" b="0" i="0" smtClean="0">
                  <a:latin typeface="Cambria Math" panose="02040503050406030204" pitchFamily="18" charset="0"/>
                </a:rPr>
                <a:t> 〗</a:t>
              </a:r>
              <a:r>
                <a:rPr lang="zh-CN" altLang="en-US" sz="2200" smtClean="0"/>
                <a:t>  </a:t>
              </a:r>
              <a:r>
                <a:rPr lang="en-US" altLang="zh-CN" sz="2200" smtClean="0">
                  <a:latin typeface="+mn-ea"/>
                  <a:ea typeface="+mn-ea"/>
                </a:rPr>
                <a:t>(9.31)</a:t>
              </a:r>
              <a:endParaRPr lang="zh-CN" altLang="en-US" sz="2200">
                <a:latin typeface="+mn-ea"/>
                <a:ea typeface="+mn-ea"/>
              </a:endParaRPr>
            </a:p>
          </dgm:t>
        </dgm:pt>
      </mc:Fallback>
    </mc:AlternateContent>
    <dgm:pt modelId="{4FF2B557-F2DF-46C9-9B55-7F1D0178FC69}" type="parTrans" cxnId="{A8CDA725-AAED-4091-B8F3-223F828B527A}">
      <dgm:prSet/>
      <dgm:spPr/>
      <dgm:t>
        <a:bodyPr/>
        <a:lstStyle/>
        <a:p>
          <a:endParaRPr lang="zh-CN" altLang="en-US"/>
        </a:p>
      </dgm:t>
    </dgm:pt>
    <dgm:pt modelId="{50DAC03A-1B2D-4CB0-94F5-A54164A909ED}" type="sibTrans" cxnId="{A8CDA725-AAED-4091-B8F3-223F828B527A}">
      <dgm:prSet/>
      <dgm:spPr/>
      <dgm:t>
        <a:bodyPr/>
        <a:lstStyle/>
        <a:p>
          <a:endParaRPr lang="zh-CN" altLang="en-US"/>
        </a:p>
      </dgm:t>
    </dgm:pt>
    <dgm:pt modelId="{55B2A83B-871E-4A94-93FF-CADAA25F6CC7}">
      <dgm:prSet phldrT="[文本]" custT="1"/>
      <dgm:spPr/>
      <dgm:t>
        <a:bodyPr/>
        <a:lstStyle/>
        <a:p>
          <a:r>
            <a:rPr lang="zh-CN" altLang="en-US" sz="2200" smtClean="0"/>
            <a:t>根据混合成份的概率密度进行采样</a:t>
          </a:r>
          <a:endParaRPr lang="zh-CN" altLang="en-US" sz="2200"/>
        </a:p>
      </dgm:t>
    </dgm:pt>
    <dgm:pt modelId="{2FD1337F-0269-47A4-85BE-DC1409FE45FD}" type="parTrans" cxnId="{0B478752-E4A5-4F12-8453-F3307805CEF2}">
      <dgm:prSet/>
      <dgm:spPr/>
      <dgm:t>
        <a:bodyPr/>
        <a:lstStyle/>
        <a:p>
          <a:endParaRPr lang="zh-CN" altLang="en-US"/>
        </a:p>
      </dgm:t>
    </dgm:pt>
    <dgm:pt modelId="{F6A4C5EE-E400-4C4C-A331-7A38847DCBB3}" type="sibTrans" cxnId="{0B478752-E4A5-4F12-8453-F3307805CEF2}">
      <dgm:prSet/>
      <dgm:spPr/>
      <dgm:t>
        <a:bodyPr/>
        <a:lstStyle/>
        <a:p>
          <a:endParaRPr lang="zh-CN" altLang="en-US"/>
        </a:p>
      </dgm:t>
    </dgm:pt>
    <dgm:pt modelId="{9918F96D-AD52-4B04-9EB9-875518FECEDF}">
      <dgm:prSet phldrT="[文本]" custT="1"/>
      <dgm:spPr/>
      <dgm:t>
        <a:bodyPr/>
        <a:lstStyle/>
        <a:p>
          <a:endParaRPr lang="zh-CN" altLang="en-US" sz="1600"/>
        </a:p>
      </dgm:t>
    </dgm:pt>
    <dgm:pt modelId="{12EB5CCA-348E-4377-8945-BD79340A102A}" type="sibTrans" cxnId="{640BE10A-A574-4E5E-82B2-85027CEDD2C6}">
      <dgm:prSet/>
      <dgm:spPr/>
      <dgm:t>
        <a:bodyPr/>
        <a:lstStyle/>
        <a:p>
          <a:endParaRPr lang="zh-CN" altLang="en-US"/>
        </a:p>
      </dgm:t>
    </dgm:pt>
    <dgm:pt modelId="{1C826C17-69D0-4389-9868-77B6C25B359C}" type="parTrans" cxnId="{640BE10A-A574-4E5E-82B2-85027CEDD2C6}">
      <dgm:prSet/>
      <dgm:spPr/>
      <dgm:t>
        <a:bodyPr/>
        <a:lstStyle/>
        <a:p>
          <a:endParaRPr lang="zh-CN" altLang="en-US"/>
        </a:p>
      </dgm:t>
    </dgm:pt>
    <dgm:pt modelId="{F6B51AD1-918C-4FC2-A12C-6B47312741A1}">
      <dgm:prSet phldrT="[文本]" custT="1"/>
      <dgm:spPr/>
      <dgm:t>
        <a:bodyPr/>
        <a:lstStyle/>
        <a:p>
          <a:endParaRPr lang="zh-CN" altLang="en-US" sz="1600"/>
        </a:p>
      </dgm:t>
    </dgm:pt>
    <dgm:pt modelId="{4BFE11E3-7CB9-4D2B-B410-3F07AD04DC07}" type="sibTrans" cxnId="{F3DED87F-989C-44EE-8C03-436EBBD6FECA}">
      <dgm:prSet/>
      <dgm:spPr/>
      <dgm:t>
        <a:bodyPr/>
        <a:lstStyle/>
        <a:p>
          <a:endParaRPr lang="zh-CN" altLang="en-US"/>
        </a:p>
      </dgm:t>
    </dgm:pt>
    <dgm:pt modelId="{45D17F71-F236-4FFE-B906-FD3FA0B54CDE}" type="parTrans" cxnId="{F3DED87F-989C-44EE-8C03-436EBBD6FECA}">
      <dgm:prSet/>
      <dgm:spPr/>
      <dgm:t>
        <a:bodyPr/>
        <a:lstStyle/>
        <a:p>
          <a:endParaRPr lang="zh-CN" altLang="en-US"/>
        </a:p>
      </dgm:t>
    </dgm:pt>
    <mc:AlternateContent xmlns:mc="http://schemas.openxmlformats.org/markup-compatibility/2006" xmlns:a14="http://schemas.microsoft.com/office/drawing/2010/main">
      <mc:Choice Requires="a14">
        <dgm:pt modelId="{0E437917-ED56-40D0-A9FC-91430E96DDDB}">
          <dgm:prSet phldrT="[文本]" custT="1"/>
          <dgm:spPr/>
          <dgm: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𝑍</m:t>
                      </m:r>
                    </m:e>
                    <m:sub>
                      <m:r>
                        <a:rPr lang="en-US" altLang="zh-CN" sz="1600" b="0" i="1" smtClean="0">
                          <a:latin typeface="Cambria Math" panose="02040503050406030204" pitchFamily="18" charset="0"/>
                        </a:rPr>
                        <m:t>𝑗</m:t>
                      </m:r>
                    </m:sub>
                  </m:sSub>
                </m:oMath>
              </a14:m>
              <a:r>
                <a:rPr lang="zh-CN" altLang="en-US" sz="1600" smtClean="0"/>
                <a:t>的先验概率对应于</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𝛼</m:t>
                      </m:r>
                    </m:e>
                    <m:sub>
                      <m:r>
                        <m:rPr>
                          <m:sty m:val="p"/>
                        </m:rPr>
                        <a:rPr lang="en-US" altLang="zh-CN" sz="1600" i="1" smtClean="0">
                          <a:latin typeface="Cambria Math" panose="02040503050406030204" pitchFamily="18" charset="0"/>
                        </a:rPr>
                        <m:t>i</m:t>
                      </m:r>
                    </m:sub>
                  </m:sSub>
                  <m:r>
                    <a:rPr lang="zh-CN" altLang="en-US" sz="1600" i="1" smtClean="0">
                      <a:latin typeface="Cambria Math" panose="02040503050406030204" pitchFamily="18" charset="0"/>
                    </a:rPr>
                    <m:t>已知</m:t>
                  </m:r>
                </m:oMath>
              </a14:m>
              <a:r>
                <a:rPr lang="zh-CN" altLang="en-US" sz="1600" smtClean="0"/>
                <a:t>，计算后验概率</a:t>
              </a:r>
              <a14:m>
                <m:oMath xmlns:m="http://schemas.openxmlformats.org/officeDocument/2006/math">
                  <m:r>
                    <m:rPr>
                      <m:sty m:val="p"/>
                    </m:rPr>
                    <a:rPr lang="en-US" altLang="zh-CN" sz="1800" b="0" i="0" smtClean="0">
                      <a:latin typeface="Cambria Math" panose="02040503050406030204" pitchFamily="18" charset="0"/>
                    </a:rPr>
                    <m:t>PM</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𝑍</m:t>
                          </m:r>
                        </m:e>
                        <m:sub>
                          <m:r>
                            <a:rPr lang="en-US" altLang="zh-CN" sz="1800" b="0" i="1" smtClean="0">
                              <a:latin typeface="Cambria Math" panose="02040503050406030204" pitchFamily="18" charset="0"/>
                            </a:rPr>
                            <m:t>𝑗</m:t>
                          </m:r>
                        </m:sub>
                      </m:sSub>
                      <m:r>
                        <a:rPr lang="en-US" altLang="zh-CN" sz="1800" b="0" i="0" smtClean="0">
                          <a:latin typeface="Cambria Math" panose="02040503050406030204" pitchFamily="18" charset="0"/>
                        </a:rPr>
                        <m:t>=</m:t>
                      </m:r>
                      <m:r>
                        <m:rPr>
                          <m:sty m:val="p"/>
                        </m:rPr>
                        <a:rPr lang="en-US" altLang="zh-CN" sz="1800" b="0" i="0" smtClean="0">
                          <a:latin typeface="Cambria Math" panose="02040503050406030204" pitchFamily="18" charset="0"/>
                        </a:rPr>
                        <m:t>i</m:t>
                      </m:r>
                    </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d>
                  <m:r>
                    <a:rPr lang="en-US" altLang="zh-CN" sz="1800" b="0" i="1" smtClean="0">
                      <a:latin typeface="Cambria Math" panose="02040503050406030204" pitchFamily="18" charset="0"/>
                    </a:rPr>
                    <m:t>=</m:t>
                  </m:r>
                  <m:f>
                    <m:fPr>
                      <m:ctrlPr>
                        <a:rPr lang="en-US" altLang="zh-CN" sz="1800" i="1" smtClean="0">
                          <a:latin typeface="Cambria Math" panose="02040503050406030204" pitchFamily="18" charset="0"/>
                        </a:rPr>
                      </m:ctrlPr>
                    </m:fPr>
                    <m:num>
                      <m:r>
                        <a:rPr lang="en-US" altLang="zh-CN" sz="1800" b="0" i="1" smtClean="0">
                          <a:latin typeface="Cambria Math" panose="02040503050406030204" pitchFamily="18" charset="0"/>
                        </a:rPr>
                        <m:t>𝑝</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𝑍</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𝑖</m:t>
                          </m:r>
                        </m:e>
                      </m:d>
                      <m:r>
                        <a:rPr lang="en-US" altLang="zh-CN" sz="1800" b="0" i="1" smtClean="0">
                          <a:latin typeface="Cambria Math" panose="02040503050406030204" pitchFamily="18" charset="0"/>
                          <a:ea typeface="Cambria Math" panose="02040503050406030204" pitchFamily="18" charset="0"/>
                        </a:rPr>
                        <m:t>∙</m:t>
                      </m:r>
                      <m:r>
                        <m:rPr>
                          <m:sty m:val="p"/>
                        </m:rPr>
                        <a:rPr lang="en-US" altLang="zh-CN" sz="1800" b="0" i="0" smtClean="0">
                          <a:latin typeface="Cambria Math" panose="02040503050406030204" pitchFamily="18" charset="0"/>
                        </a:rPr>
                        <m:t>PM</m:t>
                      </m:r>
                      <m:d>
                        <m:dPr>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e>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𝑍</m:t>
                              </m:r>
                            </m:e>
                            <m:sub>
                              <m:r>
                                <a:rPr lang="en-US" altLang="zh-CN" sz="1800" b="0" i="1" smtClean="0">
                                  <a:latin typeface="Cambria Math" panose="02040503050406030204" pitchFamily="18" charset="0"/>
                                </a:rPr>
                                <m:t>𝑗</m:t>
                              </m:r>
                            </m:sub>
                          </m:sSub>
                          <m:r>
                            <a:rPr lang="en-US" altLang="zh-CN" sz="1800" b="0" i="0" smtClean="0">
                              <a:latin typeface="Cambria Math" panose="02040503050406030204" pitchFamily="18" charset="0"/>
                            </a:rPr>
                            <m:t>=</m:t>
                          </m:r>
                          <m:r>
                            <m:rPr>
                              <m:sty m:val="p"/>
                            </m:rPr>
                            <a:rPr lang="en-US" altLang="zh-CN" sz="1800" b="0" i="0" smtClean="0">
                              <a:latin typeface="Cambria Math" panose="02040503050406030204" pitchFamily="18" charset="0"/>
                            </a:rPr>
                            <m:t>i</m:t>
                          </m:r>
                        </m:e>
                      </m:d>
                    </m:num>
                    <m:den>
                      <m:r>
                        <a:rPr lang="en-US" altLang="zh-CN" sz="1800" b="0" i="1" smtClean="0">
                          <a:latin typeface="Cambria Math" panose="02040503050406030204" pitchFamily="18" charset="0"/>
                        </a:rPr>
                        <m:t>𝑃𝑀</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𝑥</m:t>
                          </m:r>
                        </m:e>
                        <m:sub>
                          <m:r>
                            <a:rPr lang="en-US" altLang="zh-CN" sz="1800" b="0" i="1" smtClean="0">
                              <a:latin typeface="Cambria Math" panose="02040503050406030204" pitchFamily="18" charset="0"/>
                            </a:rPr>
                            <m:t>𝑗</m:t>
                          </m:r>
                        </m:sub>
                      </m:sSub>
                      <m:r>
                        <a:rPr lang="en-US" altLang="zh-CN" sz="1800" b="0" i="1" smtClean="0">
                          <a:latin typeface="Cambria Math" panose="02040503050406030204" pitchFamily="18" charset="0"/>
                        </a:rPr>
                        <m:t>)</m:t>
                      </m:r>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𝛼</m:t>
                          </m:r>
                        </m:e>
                        <m:sub>
                          <m:r>
                            <a:rPr lang="en-US" altLang="zh-CN" sz="1800" b="0" i="1" smtClean="0">
                              <a:latin typeface="Cambria Math" panose="02040503050406030204" pitchFamily="18" charset="0"/>
                            </a:rPr>
                            <m:t>𝑖</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𝑝</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𝑥</m:t>
                          </m:r>
                        </m:e>
                        <m:sub>
                          <m:r>
                            <a:rPr lang="en-US" altLang="zh-CN" sz="1800" b="0" i="1" smtClean="0">
                              <a:latin typeface="Cambria Math" panose="02040503050406030204" pitchFamily="18" charset="0"/>
                              <a:ea typeface="Cambria Math" panose="02040503050406030204" pitchFamily="18" charset="0"/>
                            </a:rPr>
                            <m:t>𝑗</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zh-CN" altLang="en-US" sz="1800" b="0" i="1" smtClean="0">
                              <a:latin typeface="Cambria Math" panose="02040503050406030204" pitchFamily="18" charset="0"/>
                              <a:ea typeface="Cambria Math" panose="02040503050406030204" pitchFamily="18" charset="0"/>
                            </a:rPr>
                            <m:t>𝜇</m:t>
                          </m:r>
                        </m:e>
                        <m:sub>
                          <m:r>
                            <a:rPr lang="en-US" altLang="zh-CN" sz="1800" b="0" i="1" smtClean="0">
                              <a:latin typeface="Cambria Math" panose="02040503050406030204" pitchFamily="18" charset="0"/>
                              <a:ea typeface="Cambria Math" panose="02040503050406030204" pitchFamily="18" charset="0"/>
                            </a:rPr>
                            <m:t>𝑖</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m:rPr>
                              <m:sty m:val="p"/>
                            </m:rPr>
                            <a:rPr lang="el-GR" altLang="zh-CN" sz="1800" b="0" i="1" smtClean="0">
                              <a:latin typeface="Cambria Math" panose="02040503050406030204" pitchFamily="18" charset="0"/>
                              <a:ea typeface="Cambria Math" panose="02040503050406030204" pitchFamily="18" charset="0"/>
                            </a:rPr>
                            <m:t>Σ</m:t>
                          </m:r>
                        </m:e>
                        <m:sub>
                          <m:r>
                            <a:rPr lang="en-US" altLang="zh-CN" sz="1800" b="0" i="1" smtClean="0">
                              <a:latin typeface="Cambria Math" panose="02040503050406030204" pitchFamily="18" charset="0"/>
                              <a:ea typeface="Cambria Math" panose="02040503050406030204" pitchFamily="18" charset="0"/>
                            </a:rPr>
                            <m:t>𝑖</m:t>
                          </m:r>
                        </m:sub>
                      </m:sSub>
                      <m:r>
                        <a:rPr lang="en-US" altLang="zh-CN" sz="1800" b="0" i="1" smtClean="0">
                          <a:latin typeface="Cambria Math" panose="02040503050406030204" pitchFamily="18" charset="0"/>
                          <a:ea typeface="Cambria Math" panose="02040503050406030204" pitchFamily="18" charset="0"/>
                        </a:rPr>
                        <m:t>)</m:t>
                      </m:r>
                    </m:num>
                    <m:den>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𝑙</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𝑘</m:t>
                          </m:r>
                        </m:sup>
                        <m:e>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𝛼</m:t>
                              </m:r>
                            </m:e>
                            <m:sub>
                              <m:r>
                                <a:rPr lang="en-US" altLang="zh-CN" sz="1800" b="0" i="1" smtClean="0">
                                  <a:latin typeface="Cambria Math" panose="02040503050406030204" pitchFamily="18" charset="0"/>
                                </a:rPr>
                                <m:t>𝑙</m:t>
                              </m:r>
                            </m:sub>
                          </m:sSub>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𝑝</m:t>
                          </m:r>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𝑥</m:t>
                              </m:r>
                            </m:e>
                            <m:sub>
                              <m:r>
                                <a:rPr lang="en-US" altLang="zh-CN" sz="1800" b="0" i="1" smtClean="0">
                                  <a:latin typeface="Cambria Math" panose="02040503050406030204" pitchFamily="18" charset="0"/>
                                  <a:ea typeface="Cambria Math" panose="02040503050406030204" pitchFamily="18" charset="0"/>
                                </a:rPr>
                                <m:t>𝑗</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a:rPr lang="zh-CN" altLang="en-US" sz="1800" b="0" i="1" smtClean="0">
                                  <a:latin typeface="Cambria Math" panose="02040503050406030204" pitchFamily="18" charset="0"/>
                                  <a:ea typeface="Cambria Math" panose="02040503050406030204" pitchFamily="18" charset="0"/>
                                </a:rPr>
                                <m:t>𝜇</m:t>
                              </m:r>
                            </m:e>
                            <m:sub>
                              <m:r>
                                <a:rPr lang="en-US" altLang="zh-CN" sz="1800" b="0" i="1" smtClean="0">
                                  <a:latin typeface="Cambria Math" panose="02040503050406030204" pitchFamily="18" charset="0"/>
                                  <a:ea typeface="Cambria Math" panose="02040503050406030204" pitchFamily="18" charset="0"/>
                                </a:rPr>
                                <m:t>𝑙</m:t>
                              </m:r>
                            </m:sub>
                          </m:sSub>
                          <m:r>
                            <a:rPr lang="en-US" altLang="zh-CN" sz="1800" b="0" i="1" smtClean="0">
                              <a:latin typeface="Cambria Math" panose="02040503050406030204" pitchFamily="18" charset="0"/>
                              <a:ea typeface="Cambria Math" panose="02040503050406030204" pitchFamily="18" charset="0"/>
                            </a:rPr>
                            <m:t>,</m:t>
                          </m:r>
                          <m:sSub>
                            <m:sSubPr>
                              <m:ctrlPr>
                                <a:rPr lang="en-US" altLang="zh-CN" sz="1800" b="0" i="1" smtClean="0">
                                  <a:latin typeface="Cambria Math" panose="02040503050406030204" pitchFamily="18" charset="0"/>
                                  <a:ea typeface="Cambria Math" panose="02040503050406030204" pitchFamily="18" charset="0"/>
                                </a:rPr>
                              </m:ctrlPr>
                            </m:sSubPr>
                            <m:e>
                              <m:r>
                                <m:rPr>
                                  <m:sty m:val="p"/>
                                </m:rPr>
                                <a:rPr lang="el-GR" altLang="zh-CN" sz="1800" b="0" i="1" smtClean="0">
                                  <a:latin typeface="Cambria Math" panose="02040503050406030204" pitchFamily="18" charset="0"/>
                                  <a:ea typeface="Cambria Math" panose="02040503050406030204" pitchFamily="18" charset="0"/>
                                </a:rPr>
                                <m:t>Σ</m:t>
                              </m:r>
                            </m:e>
                            <m:sub>
                              <m:r>
                                <a:rPr lang="en-US" altLang="zh-CN" sz="1800" b="0" i="1" smtClean="0">
                                  <a:latin typeface="Cambria Math" panose="02040503050406030204" pitchFamily="18" charset="0"/>
                                  <a:ea typeface="Cambria Math" panose="02040503050406030204" pitchFamily="18" charset="0"/>
                                </a:rPr>
                                <m:t>𝑙</m:t>
                              </m:r>
                            </m:sub>
                          </m:sSub>
                          <m:r>
                            <a:rPr lang="en-US" altLang="zh-CN" sz="1800" b="0" i="1" smtClean="0">
                              <a:latin typeface="Cambria Math" panose="02040503050406030204" pitchFamily="18" charset="0"/>
                              <a:ea typeface="Cambria Math" panose="02040503050406030204" pitchFamily="18" charset="0"/>
                            </a:rPr>
                            <m:t>)</m:t>
                          </m:r>
                        </m:e>
                      </m:nary>
                    </m:den>
                  </m:f>
                </m:oMath>
              </a14:m>
              <a:r>
                <a:rPr lang="zh-CN" altLang="en-US" sz="1600" smtClean="0"/>
                <a:t>    </a:t>
              </a:r>
              <a:r>
                <a:rPr lang="en-US" altLang="zh-CN" sz="1600" smtClean="0"/>
                <a:t>(</a:t>
              </a:r>
              <a:r>
                <a:rPr lang="en-US" altLang="zh-CN" sz="1600" smtClean="0">
                  <a:latin typeface="+mn-ea"/>
                  <a:ea typeface="+mn-ea"/>
                </a:rPr>
                <a:t>9.30</a:t>
              </a:r>
              <a:r>
                <a:rPr lang="en-US" altLang="zh-CN" sz="1600" smtClean="0"/>
                <a:t>)</a:t>
              </a:r>
              <a:r>
                <a:rPr lang="zh-CN" altLang="en-US" sz="1600" smtClean="0"/>
                <a:t>                        为了方便叙述记为</a:t>
              </a:r>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𝛾</m:t>
                      </m:r>
                    </m:e>
                    <m:sub>
                      <m:r>
                        <a:rPr lang="en-US" altLang="zh-CN" sz="1600" b="0" i="1" smtClean="0">
                          <a:latin typeface="Cambria Math" panose="02040503050406030204" pitchFamily="18" charset="0"/>
                        </a:rPr>
                        <m:t>𝑗𝑖</m:t>
                      </m:r>
                    </m:sub>
                  </m:sSub>
                </m:oMath>
              </a14:m>
              <a:endParaRPr lang="zh-CN" altLang="en-US" sz="1600"/>
            </a:p>
          </dgm:t>
        </dgm:pt>
      </mc:Choice>
      <mc:Fallback xmlns="">
        <dgm:pt modelId="{0E437917-ED56-40D0-A9FC-91430E96DDDB}">
          <dgm:prSet phldrT="[文本]" custT="1"/>
          <dgm:spPr/>
          <dgm:t>
            <a:bodyPr/>
            <a:lstStyle/>
            <a:p>
              <a:r>
                <a:rPr lang="en-US" altLang="zh-CN" sz="1600" b="0" i="0" smtClean="0">
                  <a:latin typeface="Cambria Math" panose="02040503050406030204" pitchFamily="18" charset="0"/>
                </a:rPr>
                <a:t>𝑍</a:t>
              </a:r>
              <a:r>
                <a:rPr lang="en-US" altLang="zh-CN" sz="1600" b="0" i="0" smtClean="0">
                  <a:latin typeface="Cambria Math" panose="02040503050406030204" pitchFamily="18" charset="0"/>
                </a:rPr>
                <a:t>_</a:t>
              </a:r>
              <a:r>
                <a:rPr lang="en-US" altLang="zh-CN" sz="1600" b="0" i="0" smtClean="0">
                  <a:latin typeface="Cambria Math" panose="02040503050406030204" pitchFamily="18" charset="0"/>
                </a:rPr>
                <a:t>𝑗</a:t>
              </a:r>
              <a:r>
                <a:rPr lang="zh-CN" altLang="en-US" sz="1600" smtClean="0"/>
                <a:t>的先验概率对应于</a:t>
              </a:r>
              <a:r>
                <a:rPr lang="zh-CN" altLang="en-US" sz="1600" i="0" smtClean="0">
                  <a:latin typeface="Cambria Math" panose="02040503050406030204" pitchFamily="18" charset="0"/>
                </a:rPr>
                <a:t>𝛼</a:t>
              </a:r>
              <a:r>
                <a:rPr lang="en-US" altLang="zh-CN" sz="1600" i="0" smtClean="0">
                  <a:latin typeface="Cambria Math" panose="02040503050406030204" pitchFamily="18" charset="0"/>
                </a:rPr>
                <a:t>_i</a:t>
              </a:r>
              <a:r>
                <a:rPr lang="zh-CN" altLang="en-US" sz="1600" i="0" smtClean="0">
                  <a:latin typeface="Cambria Math" panose="02040503050406030204" pitchFamily="18" charset="0"/>
                </a:rPr>
                <a:t> 已知</a:t>
              </a:r>
              <a:r>
                <a:rPr lang="zh-CN" altLang="en-US" sz="1600" smtClean="0"/>
                <a:t>，计算后验概率</a:t>
              </a:r>
              <a:r>
                <a:rPr lang="en-US" altLang="zh-CN" sz="1800" b="0" i="0" smtClean="0">
                  <a:latin typeface="Cambria Math" panose="02040503050406030204" pitchFamily="18" charset="0"/>
                </a:rPr>
                <a:t>PM(𝑍_𝑗=i│𝑥_𝑗 )=</a:t>
              </a:r>
              <a:r>
                <a:rPr lang="en-US" altLang="zh-CN" sz="1800" i="0" smtClean="0">
                  <a:latin typeface="Cambria Math" panose="02040503050406030204" pitchFamily="18" charset="0"/>
                </a:rPr>
                <a:t>(</a:t>
              </a:r>
              <a:r>
                <a:rPr lang="en-US" altLang="zh-CN" sz="1800" b="0" i="0" smtClean="0">
                  <a:latin typeface="Cambria Math" panose="02040503050406030204" pitchFamily="18" charset="0"/>
                </a:rPr>
                <a:t>𝑝(</a:t>
              </a:r>
              <a:r>
                <a:rPr lang="en-US" altLang="zh-CN" sz="1800" b="0" i="0" smtClean="0">
                  <a:latin typeface="Cambria Math" panose="02040503050406030204" pitchFamily="18" charset="0"/>
                </a:rPr>
                <a:t>𝑍</a:t>
              </a:r>
              <a:r>
                <a:rPr lang="en-US" altLang="zh-CN" sz="1800" b="0" i="0" smtClean="0">
                  <a:latin typeface="Cambria Math" panose="02040503050406030204" pitchFamily="18" charset="0"/>
                </a:rPr>
                <a:t>_</a:t>
              </a:r>
              <a:r>
                <a:rPr lang="en-US" altLang="zh-CN" sz="1800" b="0" i="0" smtClean="0">
                  <a:latin typeface="Cambria Math" panose="02040503050406030204" pitchFamily="18" charset="0"/>
                </a:rPr>
                <a:t>𝑗</a:t>
              </a:r>
              <a:r>
                <a:rPr lang="en-US" altLang="zh-CN" sz="1800" b="0" i="0" smtClean="0">
                  <a:latin typeface="Cambria Math" panose="02040503050406030204" pitchFamily="18" charset="0"/>
                </a:rPr>
                <a:t>=𝑖)</a:t>
              </a:r>
              <a:r>
                <a:rPr lang="en-US" altLang="zh-CN" sz="1800" b="0" i="0" smtClean="0">
                  <a:latin typeface="Cambria Math" panose="02040503050406030204" pitchFamily="18" charset="0"/>
                  <a:ea typeface="Cambria Math" panose="02040503050406030204" pitchFamily="18" charset="0"/>
                </a:rPr>
                <a:t>∙</a:t>
              </a:r>
              <a:r>
                <a:rPr lang="en-US" altLang="zh-CN" sz="1800" b="0" i="0" smtClean="0">
                  <a:latin typeface="Cambria Math" panose="02040503050406030204" pitchFamily="18" charset="0"/>
                </a:rPr>
                <a:t>PM(</a:t>
              </a:r>
              <a:r>
                <a:rPr lang="en-US" altLang="zh-CN" sz="1800" b="0" i="0" smtClean="0">
                  <a:latin typeface="Cambria Math" panose="02040503050406030204" pitchFamily="18" charset="0"/>
                </a:rPr>
                <a:t>𝑥</a:t>
              </a:r>
              <a:r>
                <a:rPr lang="en-US" altLang="zh-CN" sz="1800" b="0" i="0" smtClean="0">
                  <a:latin typeface="Cambria Math" panose="02040503050406030204" pitchFamily="18" charset="0"/>
                </a:rPr>
                <a:t>_</a:t>
              </a:r>
              <a:r>
                <a:rPr lang="en-US" altLang="zh-CN" sz="1800" b="0" i="0" smtClean="0">
                  <a:latin typeface="Cambria Math" panose="02040503050406030204" pitchFamily="18" charset="0"/>
                </a:rPr>
                <a:t>𝑗│𝑍</a:t>
              </a:r>
              <a:r>
                <a:rPr lang="en-US" altLang="zh-CN" sz="1800" b="0" i="0" smtClean="0">
                  <a:latin typeface="Cambria Math" panose="02040503050406030204" pitchFamily="18" charset="0"/>
                </a:rPr>
                <a:t>_</a:t>
              </a:r>
              <a:r>
                <a:rPr lang="en-US" altLang="zh-CN" sz="1800" b="0" i="0" smtClean="0">
                  <a:latin typeface="Cambria Math" panose="02040503050406030204" pitchFamily="18" charset="0"/>
                </a:rPr>
                <a:t>𝑗=i)</a:t>
              </a:r>
              <a:r>
                <a:rPr lang="en-US" altLang="zh-CN" sz="1800" b="0" i="0" smtClean="0">
                  <a:latin typeface="Cambria Math" panose="02040503050406030204" pitchFamily="18" charset="0"/>
                </a:rPr>
                <a:t>)/(𝑃𝑀(𝑥_𝑗))=(</a:t>
              </a:r>
              <a:r>
                <a:rPr lang="zh-CN" altLang="en-US" sz="1800" b="0" i="0" smtClean="0">
                  <a:latin typeface="Cambria Math" panose="02040503050406030204" pitchFamily="18" charset="0"/>
                </a:rPr>
                <a:t>𝛼</a:t>
              </a:r>
              <a:r>
                <a:rPr lang="en-US" altLang="zh-CN" sz="1800" b="0" i="0" smtClean="0">
                  <a:latin typeface="Cambria Math" panose="02040503050406030204" pitchFamily="18" charset="0"/>
                </a:rPr>
                <a:t>_𝑖</a:t>
              </a:r>
              <a:r>
                <a:rPr lang="en-US" altLang="zh-CN" sz="1800" b="0" i="0" smtClean="0">
                  <a:latin typeface="Cambria Math" panose="02040503050406030204" pitchFamily="18" charset="0"/>
                  <a:ea typeface="Cambria Math" panose="02040503050406030204" pitchFamily="18" charset="0"/>
                </a:rPr>
                <a:t>∙𝑝(𝑥_𝑗 |</a:t>
              </a:r>
              <a:r>
                <a:rPr lang="zh-CN" altLang="en-US" sz="1800" b="0" i="0" smtClean="0">
                  <a:latin typeface="Cambria Math" panose="02040503050406030204" pitchFamily="18" charset="0"/>
                  <a:ea typeface="Cambria Math" panose="02040503050406030204" pitchFamily="18" charset="0"/>
                </a:rPr>
                <a:t>𝜇</a:t>
              </a:r>
              <a:r>
                <a:rPr lang="en-US" altLang="zh-CN" sz="1800" b="0" i="0" smtClean="0">
                  <a:latin typeface="Cambria Math" panose="02040503050406030204" pitchFamily="18" charset="0"/>
                  <a:ea typeface="Cambria Math" panose="02040503050406030204" pitchFamily="18" charset="0"/>
                </a:rPr>
                <a:t>_𝑖,</a:t>
              </a:r>
              <a:r>
                <a:rPr lang="el-GR" altLang="zh-CN" sz="1800" b="0" i="0" smtClean="0">
                  <a:latin typeface="Cambria Math" panose="02040503050406030204" pitchFamily="18" charset="0"/>
                  <a:ea typeface="Cambria Math" panose="02040503050406030204" pitchFamily="18" charset="0"/>
                </a:rPr>
                <a:t>Σ</a:t>
              </a:r>
              <a:r>
                <a:rPr lang="en-US" altLang="zh-CN" sz="1800" b="0" i="0" smtClean="0">
                  <a:latin typeface="Cambria Math" panose="02040503050406030204" pitchFamily="18" charset="0"/>
                  <a:ea typeface="Cambria Math" panose="02040503050406030204" pitchFamily="18" charset="0"/>
                </a:rPr>
                <a:t>_𝑖))/(∑24_(</a:t>
              </a:r>
              <a:r>
                <a:rPr lang="en-US" altLang="zh-CN" sz="1800" b="0" i="0" smtClean="0">
                  <a:latin typeface="Cambria Math" panose="02040503050406030204" pitchFamily="18" charset="0"/>
                </a:rPr>
                <a:t>𝑙=1)^𝑘▒〖</a:t>
              </a:r>
              <a:r>
                <a:rPr lang="zh-CN" altLang="en-US" sz="1800" b="0" i="0" smtClean="0">
                  <a:latin typeface="Cambria Math" panose="02040503050406030204" pitchFamily="18" charset="0"/>
                </a:rPr>
                <a:t>𝛼</a:t>
              </a:r>
              <a:r>
                <a:rPr lang="en-US" altLang="zh-CN" sz="1800" b="0" i="0" smtClean="0">
                  <a:latin typeface="Cambria Math" panose="02040503050406030204" pitchFamily="18" charset="0"/>
                </a:rPr>
                <a:t>_𝑙</a:t>
              </a:r>
              <a:r>
                <a:rPr lang="en-US" altLang="zh-CN" sz="1800" b="0" i="0" smtClean="0">
                  <a:latin typeface="Cambria Math" panose="02040503050406030204" pitchFamily="18" charset="0"/>
                  <a:ea typeface="Cambria Math" panose="02040503050406030204" pitchFamily="18" charset="0"/>
                </a:rPr>
                <a:t>∙𝑝(</a:t>
              </a:r>
              <a:r>
                <a:rPr lang="en-US" altLang="zh-CN" sz="1800" b="0" i="0" smtClean="0">
                  <a:latin typeface="Cambria Math" panose="02040503050406030204" pitchFamily="18" charset="0"/>
                  <a:ea typeface="Cambria Math" panose="02040503050406030204" pitchFamily="18" charset="0"/>
                </a:rPr>
                <a:t>𝑥</a:t>
              </a:r>
              <a:r>
                <a:rPr lang="en-US" altLang="zh-CN" sz="1800" b="0" i="0" smtClean="0">
                  <a:latin typeface="Cambria Math" panose="02040503050406030204" pitchFamily="18" charset="0"/>
                  <a:ea typeface="Cambria Math" panose="02040503050406030204" pitchFamily="18" charset="0"/>
                </a:rPr>
                <a:t>_𝑗 </a:t>
              </a:r>
              <a:r>
                <a:rPr lang="en-US" altLang="zh-CN" sz="1800" b="0" i="0" smtClean="0">
                  <a:latin typeface="Cambria Math" panose="02040503050406030204" pitchFamily="18" charset="0"/>
                  <a:ea typeface="Cambria Math" panose="02040503050406030204" pitchFamily="18" charset="0"/>
                </a:rPr>
                <a:t>|</a:t>
              </a:r>
              <a:r>
                <a:rPr lang="zh-CN" altLang="en-US" sz="1800" b="0" i="0" smtClean="0">
                  <a:latin typeface="Cambria Math" panose="02040503050406030204" pitchFamily="18" charset="0"/>
                  <a:ea typeface="Cambria Math" panose="02040503050406030204" pitchFamily="18" charset="0"/>
                </a:rPr>
                <a:t>𝜇</a:t>
              </a:r>
              <a:r>
                <a:rPr lang="en-US" altLang="zh-CN" sz="1800" b="0" i="0" smtClean="0">
                  <a:latin typeface="Cambria Math" panose="02040503050406030204" pitchFamily="18" charset="0"/>
                  <a:ea typeface="Cambria Math" panose="02040503050406030204" pitchFamily="18" charset="0"/>
                </a:rPr>
                <a:t>_</a:t>
              </a:r>
              <a:r>
                <a:rPr lang="en-US" altLang="zh-CN" sz="1800" b="0" i="0" smtClean="0">
                  <a:latin typeface="Cambria Math" panose="02040503050406030204" pitchFamily="18" charset="0"/>
                  <a:ea typeface="Cambria Math" panose="02040503050406030204" pitchFamily="18" charset="0"/>
                </a:rPr>
                <a:t>𝑙</a:t>
              </a:r>
              <a:r>
                <a:rPr lang="en-US" altLang="zh-CN" sz="1800" b="0" i="0" smtClean="0">
                  <a:latin typeface="Cambria Math" panose="02040503050406030204" pitchFamily="18" charset="0"/>
                  <a:ea typeface="Cambria Math" panose="02040503050406030204" pitchFamily="18" charset="0"/>
                </a:rPr>
                <a:t>,</a:t>
              </a:r>
              <a:r>
                <a:rPr lang="el-GR" altLang="zh-CN" sz="1800" b="0" i="0" smtClean="0">
                  <a:latin typeface="Cambria Math" panose="02040503050406030204" pitchFamily="18" charset="0"/>
                  <a:ea typeface="Cambria Math" panose="02040503050406030204" pitchFamily="18" charset="0"/>
                </a:rPr>
                <a:t>Σ</a:t>
              </a:r>
              <a:r>
                <a:rPr lang="en-US" altLang="zh-CN" sz="1800" b="0" i="0" smtClean="0">
                  <a:latin typeface="Cambria Math" panose="02040503050406030204" pitchFamily="18" charset="0"/>
                  <a:ea typeface="Cambria Math" panose="02040503050406030204" pitchFamily="18" charset="0"/>
                </a:rPr>
                <a:t>_</a:t>
              </a:r>
              <a:r>
                <a:rPr lang="en-US" altLang="zh-CN" sz="1800" b="0" i="0" smtClean="0">
                  <a:latin typeface="Cambria Math" panose="02040503050406030204" pitchFamily="18" charset="0"/>
                  <a:ea typeface="Cambria Math" panose="02040503050406030204" pitchFamily="18" charset="0"/>
                </a:rPr>
                <a:t>𝑙)〗)</a:t>
              </a:r>
              <a:r>
                <a:rPr lang="zh-CN" altLang="en-US" sz="1600" smtClean="0"/>
                <a:t>    </a:t>
              </a:r>
              <a:r>
                <a:rPr lang="en-US" altLang="zh-CN" sz="1600" smtClean="0"/>
                <a:t>(</a:t>
              </a:r>
              <a:r>
                <a:rPr lang="en-US" altLang="zh-CN" sz="1600" smtClean="0">
                  <a:latin typeface="+mn-ea"/>
                  <a:ea typeface="+mn-ea"/>
                </a:rPr>
                <a:t>9.30</a:t>
              </a:r>
              <a:r>
                <a:rPr lang="en-US" altLang="zh-CN" sz="1600" smtClean="0"/>
                <a:t>)</a:t>
              </a:r>
              <a:r>
                <a:rPr lang="zh-CN" altLang="en-US" sz="1600" smtClean="0"/>
                <a:t>                        为了方便叙述记为</a:t>
              </a:r>
              <a:r>
                <a:rPr lang="zh-CN" altLang="en-US" sz="1600" i="0" smtClean="0">
                  <a:latin typeface="Cambria Math" panose="02040503050406030204" pitchFamily="18" charset="0"/>
                </a:rPr>
                <a:t>𝛾</a:t>
              </a:r>
              <a:r>
                <a:rPr lang="en-US" altLang="zh-CN" sz="1600" i="0" smtClean="0">
                  <a:latin typeface="Cambria Math" panose="02040503050406030204" pitchFamily="18" charset="0"/>
                </a:rPr>
                <a:t>_</a:t>
              </a:r>
              <a:r>
                <a:rPr lang="en-US" altLang="zh-CN" sz="1600" b="0" i="0" smtClean="0">
                  <a:latin typeface="Cambria Math" panose="02040503050406030204" pitchFamily="18" charset="0"/>
                </a:rPr>
                <a:t>𝑗𝑖</a:t>
              </a:r>
              <a:endParaRPr lang="zh-CN" altLang="en-US" sz="1600"/>
            </a:p>
          </dgm:t>
        </dgm:pt>
      </mc:Fallback>
    </mc:AlternateContent>
    <dgm:pt modelId="{13F300CC-4650-40C9-8BE1-50D0A9B842F2}" type="sibTrans" cxnId="{0067984B-DF18-4982-B854-9577B61A1396}">
      <dgm:prSet/>
      <dgm:spPr/>
      <dgm:t>
        <a:bodyPr/>
        <a:lstStyle/>
        <a:p>
          <a:endParaRPr lang="zh-CN" altLang="en-US"/>
        </a:p>
      </dgm:t>
    </dgm:pt>
    <dgm:pt modelId="{F9061770-4FDD-4FED-A37B-C6FD7A1A8DD6}" type="parTrans" cxnId="{0067984B-DF18-4982-B854-9577B61A1396}">
      <dgm:prSet/>
      <dgm:spPr/>
      <dgm:t>
        <a:bodyPr/>
        <a:lstStyle/>
        <a:p>
          <a:endParaRPr lang="zh-CN" altLang="en-US"/>
        </a:p>
      </dgm:t>
    </dgm:pt>
    <mc:AlternateContent xmlns:mc="http://schemas.openxmlformats.org/markup-compatibility/2006" xmlns:a14="http://schemas.microsoft.com/office/drawing/2010/main">
      <mc:Choice Requires="a14">
        <dgm:pt modelId="{1E5AEB35-3A68-4BA0-9290-53D410946470}">
          <dgm:prSet phldrT="[文本]" custT="1"/>
          <dgm:spPr/>
          <dgm:t>
            <a:bodyPr/>
            <a:lstStyle/>
            <a:p>
              <a:r>
                <a:rPr lang="zh-CN" altLang="en-US" sz="1600" smtClean="0"/>
                <a:t>随机变量</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𝑍</m:t>
                      </m:r>
                    </m:e>
                    <m:sub>
                      <m:r>
                        <a:rPr lang="en-US" altLang="zh-CN" sz="1600" b="0" i="1" smtClean="0">
                          <a:latin typeface="Cambria Math" panose="02040503050406030204" pitchFamily="18" charset="0"/>
                        </a:rPr>
                        <m:t>𝑗</m:t>
                      </m:r>
                    </m:sub>
                  </m:sSub>
                  <m:r>
                    <a:rPr lang="zh-CN" altLang="en-US" sz="1600" i="1" smtClean="0">
                      <a:latin typeface="Cambria Math" panose="02040503050406030204" pitchFamily="18" charset="0"/>
                    </a:rPr>
                    <m:t>𝜖</m:t>
                  </m:r>
                  <m:r>
                    <a:rPr lang="en-US" altLang="zh-CN" sz="1600" b="0" i="1" smtClean="0">
                      <a:latin typeface="Cambria Math" panose="02040503050406030204" pitchFamily="18" charset="0"/>
                    </a:rPr>
                    <m:t>{1,2,…,</m:t>
                  </m:r>
                  <m: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表示</m:t>
                  </m:r>
                </m:oMath>
              </a14:m>
              <a:r>
                <a:rPr lang="zh-CN" altLang="en-US" sz="1600" smtClean="0"/>
                <a:t>生成样本</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sub>
                  </m:sSub>
                  <m:r>
                    <a:rPr lang="zh-CN" altLang="en-US" sz="1600" i="1" smtClean="0">
                      <a:latin typeface="Cambria Math" panose="02040503050406030204" pitchFamily="18" charset="0"/>
                    </a:rPr>
                    <m:t>的</m:t>
                  </m:r>
                </m:oMath>
              </a14:m>
              <a:r>
                <a:rPr lang="zh-CN" altLang="en-US" sz="1600" smtClean="0"/>
                <a:t>高斯混合成分，取值未知</a:t>
              </a:r>
              <a:endParaRPr lang="zh-CN" altLang="en-US" sz="1600"/>
            </a:p>
          </dgm:t>
        </dgm:pt>
      </mc:Choice>
      <mc:Fallback xmlns="">
        <dgm:pt modelId="{1E5AEB35-3A68-4BA0-9290-53D410946470}">
          <dgm:prSet phldrT="[文本]" custT="1"/>
          <dgm:spPr/>
          <dgm:t>
            <a:bodyPr/>
            <a:lstStyle/>
            <a:p>
              <a:r>
                <a:rPr lang="zh-CN" altLang="en-US" sz="1600" smtClean="0"/>
                <a:t>随机变量</a:t>
              </a:r>
              <a:r>
                <a:rPr lang="en-US" altLang="zh-CN" sz="1600" b="0" i="0" smtClean="0">
                  <a:latin typeface="Cambria Math" panose="02040503050406030204" pitchFamily="18" charset="0"/>
                </a:rPr>
                <a:t>𝑍_𝑗</a:t>
              </a:r>
              <a:r>
                <a:rPr lang="zh-CN" altLang="en-US" sz="1600" b="0" i="0" smtClean="0">
                  <a:latin typeface="Cambria Math" panose="02040503050406030204" pitchFamily="18" charset="0"/>
                </a:rPr>
                <a:t> </a:t>
              </a:r>
              <a:r>
                <a:rPr lang="zh-CN" altLang="en-US" sz="1600" i="0" smtClean="0">
                  <a:latin typeface="Cambria Math" panose="02040503050406030204" pitchFamily="18" charset="0"/>
                </a:rPr>
                <a:t>𝜖</a:t>
              </a:r>
              <a:r>
                <a:rPr lang="en-US" altLang="zh-CN" sz="1600" b="0" i="0" smtClean="0">
                  <a:latin typeface="Cambria Math" panose="02040503050406030204" pitchFamily="18" charset="0"/>
                </a:rPr>
                <a:t>{1,2,…,𝑘}</a:t>
              </a:r>
              <a:r>
                <a:rPr lang="zh-CN" altLang="en-US" sz="1600" b="0" i="0" smtClean="0">
                  <a:latin typeface="Cambria Math" panose="02040503050406030204" pitchFamily="18" charset="0"/>
                </a:rPr>
                <a:t>表示</a:t>
              </a:r>
              <a:r>
                <a:rPr lang="zh-CN" altLang="en-US" sz="1600" smtClean="0"/>
                <a:t>生成样本</a:t>
              </a:r>
              <a:r>
                <a:rPr lang="en-US" altLang="zh-CN" sz="1600" b="0" i="0" smtClean="0">
                  <a:latin typeface="Cambria Math" panose="02040503050406030204" pitchFamily="18" charset="0"/>
                </a:rPr>
                <a:t>𝑥_𝑗</a:t>
              </a:r>
              <a:r>
                <a:rPr lang="zh-CN" altLang="en-US" sz="1600" b="0" i="0" smtClean="0">
                  <a:latin typeface="Cambria Math" panose="02040503050406030204" pitchFamily="18" charset="0"/>
                </a:rPr>
                <a:t> </a:t>
              </a:r>
              <a:r>
                <a:rPr lang="zh-CN" altLang="en-US" sz="1600" i="0" smtClean="0">
                  <a:latin typeface="Cambria Math" panose="02040503050406030204" pitchFamily="18" charset="0"/>
                </a:rPr>
                <a:t>的</a:t>
              </a:r>
              <a:r>
                <a:rPr lang="zh-CN" altLang="en-US" sz="1600" smtClean="0"/>
                <a:t>高斯混合成分，取值未知</a:t>
              </a:r>
              <a:endParaRPr lang="zh-CN" altLang="en-US" sz="1600"/>
            </a:p>
          </dgm:t>
        </dgm:pt>
      </mc:Fallback>
    </mc:AlternateContent>
    <dgm:pt modelId="{9CD6ACEA-87F7-41B7-913A-7BACB4241289}" type="sibTrans" cxnId="{1F0DB345-968B-4192-A4EB-B48A21D99E21}">
      <dgm:prSet/>
      <dgm:spPr/>
      <dgm:t>
        <a:bodyPr/>
        <a:lstStyle/>
        <a:p>
          <a:endParaRPr lang="zh-CN" altLang="en-US"/>
        </a:p>
      </dgm:t>
    </dgm:pt>
    <dgm:pt modelId="{A0052487-E822-435B-8625-CFB83D5F4EBC}" type="parTrans" cxnId="{1F0DB345-968B-4192-A4EB-B48A21D99E21}">
      <dgm:prSet/>
      <dgm:spPr/>
      <dgm:t>
        <a:bodyPr/>
        <a:lstStyle/>
        <a:p>
          <a:endParaRPr lang="zh-CN" altLang="en-US"/>
        </a:p>
      </dgm:t>
    </dgm:pt>
    <dgm:pt modelId="{553197EC-416A-43EA-894D-8634A68357B5}">
      <dgm:prSet phldrT="[文本]" custT="1"/>
      <dgm:spPr/>
      <dgm:t>
        <a:bodyPr/>
        <a:lstStyle/>
        <a:p>
          <a:r>
            <a:rPr lang="zh-CN" altLang="en-US" sz="1600" smtClean="0"/>
            <a:t>训练集</a:t>
          </a:r>
          <a:r>
            <a:rPr lang="en-US" altLang="zh-CN" sz="1600" smtClean="0"/>
            <a:t>D={x1,x2,…,x3}</a:t>
          </a:r>
          <a:r>
            <a:rPr lang="zh-CN" altLang="en-US" sz="1600" smtClean="0"/>
            <a:t>由上述过程生成</a:t>
          </a:r>
          <a:endParaRPr lang="zh-CN" altLang="en-US" sz="1600"/>
        </a:p>
      </dgm:t>
    </dgm:pt>
    <dgm:pt modelId="{3FCBFDE4-623F-45CE-8B0A-588F9A3D5CE2}" type="sibTrans" cxnId="{2EA0F130-7E2C-4C22-B428-573E68C4A2E1}">
      <dgm:prSet/>
      <dgm:spPr/>
      <dgm:t>
        <a:bodyPr/>
        <a:lstStyle/>
        <a:p>
          <a:endParaRPr lang="zh-CN" altLang="en-US"/>
        </a:p>
      </dgm:t>
    </dgm:pt>
    <dgm:pt modelId="{C35249D3-5430-4A5B-BD4C-7068EE83A7FF}" type="parTrans" cxnId="{2EA0F130-7E2C-4C22-B428-573E68C4A2E1}">
      <dgm:prSet/>
      <dgm:spPr/>
      <dgm:t>
        <a:bodyPr/>
        <a:lstStyle/>
        <a:p>
          <a:endParaRPr lang="zh-CN" altLang="en-US"/>
        </a:p>
      </dgm:t>
    </dgm:pt>
    <dgm:pt modelId="{74B45D55-9E4F-408E-B1F2-14CCE47FF1FD}" type="pres">
      <dgm:prSet presAssocID="{A8DBA383-CF56-49CB-AFED-F03930A8C78F}" presName="Name0" presStyleCnt="0">
        <dgm:presLayoutVars>
          <dgm:dir/>
          <dgm:animLvl val="lvl"/>
          <dgm:resizeHandles val="exact"/>
        </dgm:presLayoutVars>
      </dgm:prSet>
      <dgm:spPr/>
    </dgm:pt>
    <dgm:pt modelId="{CC7E565B-ED99-41BC-A4AF-41E96950E81F}" type="pres">
      <dgm:prSet presAssocID="{6E10CA85-F395-4CED-B600-154760729205}" presName="composite" presStyleCnt="0"/>
      <dgm:spPr/>
    </dgm:pt>
    <dgm:pt modelId="{83122AAD-13B8-4141-81EC-3D5B71113A8B}" type="pres">
      <dgm:prSet presAssocID="{6E10CA85-F395-4CED-B600-154760729205}" presName="parTx" presStyleLbl="alignNode1" presStyleIdx="0" presStyleCnt="3" custScaleX="116350">
        <dgm:presLayoutVars>
          <dgm:chMax val="0"/>
          <dgm:chPref val="0"/>
          <dgm:bulletEnabled val="1"/>
        </dgm:presLayoutVars>
      </dgm:prSet>
      <dgm:spPr/>
      <dgm:t>
        <a:bodyPr/>
        <a:lstStyle/>
        <a:p>
          <a:endParaRPr lang="zh-CN" altLang="en-US"/>
        </a:p>
      </dgm:t>
    </dgm:pt>
    <dgm:pt modelId="{BCE68316-1971-4D93-8B9C-0685CCF8D08C}" type="pres">
      <dgm:prSet presAssocID="{6E10CA85-F395-4CED-B600-154760729205}" presName="desTx" presStyleLbl="alignAccFollowNode1" presStyleIdx="0" presStyleCnt="3" custScaleX="116376" custScaleY="100603">
        <dgm:presLayoutVars>
          <dgm:bulletEnabled val="1"/>
        </dgm:presLayoutVars>
      </dgm:prSet>
      <dgm:spPr/>
      <dgm:t>
        <a:bodyPr/>
        <a:lstStyle/>
        <a:p>
          <a:endParaRPr lang="zh-CN" altLang="en-US"/>
        </a:p>
      </dgm:t>
    </dgm:pt>
    <dgm:pt modelId="{AAF56FD0-C755-490E-8563-10AD546C4F1F}" type="pres">
      <dgm:prSet presAssocID="{D84238DC-5FE6-4672-A5FC-F15D01248D91}" presName="space" presStyleCnt="0"/>
      <dgm:spPr/>
    </dgm:pt>
    <dgm:pt modelId="{6DFAB48C-8093-493D-8BA9-DBE49FF900BA}" type="pres">
      <dgm:prSet presAssocID="{1F83CDB0-CB9A-4697-B91F-92369EB5C2ED}" presName="composite" presStyleCnt="0"/>
      <dgm:spPr/>
    </dgm:pt>
    <dgm:pt modelId="{E2656FEA-8317-4139-A62B-D677F6DFED61}" type="pres">
      <dgm:prSet presAssocID="{1F83CDB0-CB9A-4697-B91F-92369EB5C2ED}" presName="parTx" presStyleLbl="alignNode1" presStyleIdx="1" presStyleCnt="3">
        <dgm:presLayoutVars>
          <dgm:chMax val="0"/>
          <dgm:chPref val="0"/>
          <dgm:bulletEnabled val="1"/>
        </dgm:presLayoutVars>
      </dgm:prSet>
      <dgm:spPr/>
      <dgm:t>
        <a:bodyPr/>
        <a:lstStyle/>
        <a:p>
          <a:endParaRPr lang="zh-CN" altLang="en-US"/>
        </a:p>
      </dgm:t>
    </dgm:pt>
    <dgm:pt modelId="{D2521DB4-8F5D-4001-BF7B-AE8846E0D216}" type="pres">
      <dgm:prSet presAssocID="{1F83CDB0-CB9A-4697-B91F-92369EB5C2ED}" presName="desTx" presStyleLbl="alignAccFollowNode1" presStyleIdx="1" presStyleCnt="3">
        <dgm:presLayoutVars>
          <dgm:bulletEnabled val="1"/>
        </dgm:presLayoutVars>
      </dgm:prSet>
      <dgm:spPr/>
      <dgm:t>
        <a:bodyPr/>
        <a:lstStyle/>
        <a:p>
          <a:endParaRPr lang="zh-CN" altLang="en-US"/>
        </a:p>
      </dgm:t>
    </dgm:pt>
    <dgm:pt modelId="{432C0F86-BD62-4849-B991-D73125714DE8}" type="pres">
      <dgm:prSet presAssocID="{41B4DB69-E8A5-447D-B2F6-37BB9558B28C}" presName="space" presStyleCnt="0"/>
      <dgm:spPr/>
    </dgm:pt>
    <dgm:pt modelId="{A7665A37-F715-4465-B14D-44C9398F7070}" type="pres">
      <dgm:prSet presAssocID="{5E91B39C-D4D5-4634-A078-E6D250999379}" presName="composite" presStyleCnt="0"/>
      <dgm:spPr/>
    </dgm:pt>
    <dgm:pt modelId="{9EDE6269-5CB5-47BF-A9F2-9AE046629199}" type="pres">
      <dgm:prSet presAssocID="{5E91B39C-D4D5-4634-A078-E6D250999379}" presName="parTx" presStyleLbl="alignNode1" presStyleIdx="2" presStyleCnt="3">
        <dgm:presLayoutVars>
          <dgm:chMax val="0"/>
          <dgm:chPref val="0"/>
          <dgm:bulletEnabled val="1"/>
        </dgm:presLayoutVars>
      </dgm:prSet>
      <dgm:spPr/>
      <dgm:t>
        <a:bodyPr/>
        <a:lstStyle/>
        <a:p>
          <a:endParaRPr lang="zh-CN" altLang="en-US"/>
        </a:p>
      </dgm:t>
    </dgm:pt>
    <dgm:pt modelId="{FF86F7A6-0525-4915-9343-7C554241A529}" type="pres">
      <dgm:prSet presAssocID="{5E91B39C-D4D5-4634-A078-E6D250999379}" presName="desTx" presStyleLbl="alignAccFollowNode1" presStyleIdx="2" presStyleCnt="3">
        <dgm:presLayoutVars>
          <dgm:bulletEnabled val="1"/>
        </dgm:presLayoutVars>
      </dgm:prSet>
      <dgm:spPr/>
      <dgm:t>
        <a:bodyPr/>
        <a:lstStyle/>
        <a:p>
          <a:endParaRPr lang="zh-CN" altLang="en-US"/>
        </a:p>
      </dgm:t>
    </dgm:pt>
  </dgm:ptLst>
  <dgm:cxnLst>
    <dgm:cxn modelId="{82E3D0FB-AB43-4EC8-8C2F-35DB0C8E88FC}" type="presOf" srcId="{A8DBA383-CF56-49CB-AFED-F03930A8C78F}" destId="{74B45D55-9E4F-408E-B1F2-14CCE47FF1FD}" srcOrd="0" destOrd="0" presId="urn:microsoft.com/office/officeart/2005/8/layout/hList1"/>
    <dgm:cxn modelId="{640BE10A-A574-4E5E-82B2-85027CEDD2C6}" srcId="{1F83CDB0-CB9A-4697-B91F-92369EB5C2ED}" destId="{9918F96D-AD52-4B04-9EB9-875518FECEDF}" srcOrd="4" destOrd="0" parTransId="{1C826C17-69D0-4389-9868-77B6C25B359C}" sibTransId="{12EB5CCA-348E-4377-8945-BD79340A102A}"/>
    <dgm:cxn modelId="{0B478752-E4A5-4F12-8453-F3307805CEF2}" srcId="{6E10CA85-F395-4CED-B600-154760729205}" destId="{55B2A83B-871E-4A94-93FF-CADAA25F6CC7}" srcOrd="1" destOrd="0" parTransId="{2FD1337F-0269-47A4-85BE-DC1409FE45FD}" sibTransId="{F6A4C5EE-E400-4C4C-A331-7A38847DCBB3}"/>
    <dgm:cxn modelId="{678CACE6-6460-4291-9472-2804EB302BD2}" type="presOf" srcId="{9918F96D-AD52-4B04-9EB9-875518FECEDF}" destId="{D2521DB4-8F5D-4001-BF7B-AE8846E0D216}" srcOrd="0" destOrd="4" presId="urn:microsoft.com/office/officeart/2005/8/layout/hList1"/>
    <dgm:cxn modelId="{2EA0F130-7E2C-4C22-B428-573E68C4A2E1}" srcId="{1F83CDB0-CB9A-4697-B91F-92369EB5C2ED}" destId="{553197EC-416A-43EA-894D-8634A68357B5}" srcOrd="0" destOrd="0" parTransId="{C35249D3-5430-4A5B-BD4C-7068EE83A7FF}" sibTransId="{3FCBFDE4-623F-45CE-8B0A-588F9A3D5CE2}"/>
    <dgm:cxn modelId="{0067984B-DF18-4982-B854-9577B61A1396}" srcId="{1F83CDB0-CB9A-4697-B91F-92369EB5C2ED}" destId="{0E437917-ED56-40D0-A9FC-91430E96DDDB}" srcOrd="2" destOrd="0" parTransId="{F9061770-4FDD-4FED-A37B-C6FD7A1A8DD6}" sibTransId="{13F300CC-4650-40C9-8BE1-50D0A9B842F2}"/>
    <dgm:cxn modelId="{384AF58A-C8AE-4C75-8668-67C3634FB8C9}" type="presOf" srcId="{0E437917-ED56-40D0-A9FC-91430E96DDDB}" destId="{D2521DB4-8F5D-4001-BF7B-AE8846E0D216}" srcOrd="0" destOrd="2" presId="urn:microsoft.com/office/officeart/2005/8/layout/hList1"/>
    <dgm:cxn modelId="{9BDF16E9-CB23-4EBB-BED6-A9192DADD259}" type="presOf" srcId="{F6B51AD1-918C-4FC2-A12C-6B47312741A1}" destId="{D2521DB4-8F5D-4001-BF7B-AE8846E0D216}" srcOrd="0" destOrd="3" presId="urn:microsoft.com/office/officeart/2005/8/layout/hList1"/>
    <dgm:cxn modelId="{F3DED87F-989C-44EE-8C03-436EBBD6FECA}" srcId="{1F83CDB0-CB9A-4697-B91F-92369EB5C2ED}" destId="{F6B51AD1-918C-4FC2-A12C-6B47312741A1}" srcOrd="3" destOrd="0" parTransId="{45D17F71-F236-4FFE-B906-FD3FA0B54CDE}" sibTransId="{4BFE11E3-7CB9-4D2B-B410-3F07AD04DC07}"/>
    <dgm:cxn modelId="{D633D3E1-C5D2-42A8-AE89-33B368B64354}" type="presOf" srcId="{55B2A83B-871E-4A94-93FF-CADAA25F6CC7}" destId="{BCE68316-1971-4D93-8B9C-0685CCF8D08C}" srcOrd="0" destOrd="1" presId="urn:microsoft.com/office/officeart/2005/8/layout/hList1"/>
    <dgm:cxn modelId="{A6FC0E3E-55AE-4C76-BD51-11B5EE513653}" srcId="{A8DBA383-CF56-49CB-AFED-F03930A8C78F}" destId="{1F83CDB0-CB9A-4697-B91F-92369EB5C2ED}" srcOrd="1" destOrd="0" parTransId="{C5BD08AD-21BE-4A2C-AA9F-D07EB8E6E926}" sibTransId="{41B4DB69-E8A5-447D-B2F6-37BB9558B28C}"/>
    <dgm:cxn modelId="{72853EDC-3074-4B1D-A3B0-CAEF9ECD6A09}" type="presOf" srcId="{BCD9517A-2D0F-45EB-A4D7-EE4AF431A760}" destId="{BCE68316-1971-4D93-8B9C-0685CCF8D08C}" srcOrd="0" destOrd="0" presId="urn:microsoft.com/office/officeart/2005/8/layout/hList1"/>
    <dgm:cxn modelId="{136E0A5D-6E8F-4255-ACBC-39175FCA3ABB}" srcId="{6E10CA85-F395-4CED-B600-154760729205}" destId="{BCD9517A-2D0F-45EB-A4D7-EE4AF431A760}" srcOrd="0" destOrd="0" parTransId="{D486A931-3D42-4302-A98C-F036086A2D75}" sibTransId="{E2B695D8-CB9B-4BF1-A0C8-E4EEBFB8C0C9}"/>
    <dgm:cxn modelId="{96BC2544-CC14-499C-8611-C88393CEDF06}" type="presOf" srcId="{5E91B39C-D4D5-4634-A078-E6D250999379}" destId="{9EDE6269-5CB5-47BF-A9F2-9AE046629199}" srcOrd="0" destOrd="0" presId="urn:microsoft.com/office/officeart/2005/8/layout/hList1"/>
    <dgm:cxn modelId="{6230C28C-3EA3-44A9-941D-059A06121B70}" type="presOf" srcId="{1F83CDB0-CB9A-4697-B91F-92369EB5C2ED}" destId="{E2656FEA-8317-4139-A62B-D677F6DFED61}" srcOrd="0" destOrd="0" presId="urn:microsoft.com/office/officeart/2005/8/layout/hList1"/>
    <dgm:cxn modelId="{CF69E9B1-32F5-49C9-B867-11A8BB938215}" type="presOf" srcId="{553197EC-416A-43EA-894D-8634A68357B5}" destId="{D2521DB4-8F5D-4001-BF7B-AE8846E0D216}" srcOrd="0" destOrd="0" presId="urn:microsoft.com/office/officeart/2005/8/layout/hList1"/>
    <dgm:cxn modelId="{DE30FE61-BB0E-4C53-ACED-C2110FE7630E}" srcId="{A8DBA383-CF56-49CB-AFED-F03930A8C78F}" destId="{6E10CA85-F395-4CED-B600-154760729205}" srcOrd="0" destOrd="0" parTransId="{6B5ECC7F-8754-42D5-A190-B4C1EEEE6976}" sibTransId="{D84238DC-5FE6-4672-A5FC-F15D01248D91}"/>
    <dgm:cxn modelId="{1F0DB345-968B-4192-A4EB-B48A21D99E21}" srcId="{1F83CDB0-CB9A-4697-B91F-92369EB5C2ED}" destId="{1E5AEB35-3A68-4BA0-9290-53D410946470}" srcOrd="1" destOrd="0" parTransId="{A0052487-E822-435B-8625-CFB83D5F4EBC}" sibTransId="{9CD6ACEA-87F7-41B7-913A-7BACB4241289}"/>
    <dgm:cxn modelId="{C913D30A-4178-4C4E-97C4-5F2884D44C98}" type="presOf" srcId="{1E5AEB35-3A68-4BA0-9290-53D410946470}" destId="{D2521DB4-8F5D-4001-BF7B-AE8846E0D216}" srcOrd="0" destOrd="1" presId="urn:microsoft.com/office/officeart/2005/8/layout/hList1"/>
    <dgm:cxn modelId="{17061063-3693-4D68-AAA0-FF7B7B2B342A}" type="presOf" srcId="{34DAD257-C07C-43FA-9DCC-35BF7DACC3F7}" destId="{FF86F7A6-0525-4915-9343-7C554241A529}" srcOrd="0" destOrd="0" presId="urn:microsoft.com/office/officeart/2005/8/layout/hList1"/>
    <dgm:cxn modelId="{F6AF9E75-625B-46BD-9A84-F81DE3EB8E69}" type="presOf" srcId="{6E10CA85-F395-4CED-B600-154760729205}" destId="{83122AAD-13B8-4141-81EC-3D5B71113A8B}" srcOrd="0" destOrd="0" presId="urn:microsoft.com/office/officeart/2005/8/layout/hList1"/>
    <dgm:cxn modelId="{A8CDA725-AAED-4091-B8F3-223F828B527A}" srcId="{5E91B39C-D4D5-4634-A078-E6D250999379}" destId="{34DAD257-C07C-43FA-9DCC-35BF7DACC3F7}" srcOrd="0" destOrd="0" parTransId="{4FF2B557-F2DF-46C9-9B55-7F1D0178FC69}" sibTransId="{50DAC03A-1B2D-4CB0-94F5-A54164A909ED}"/>
    <dgm:cxn modelId="{3F7B6BDF-D69A-4420-870F-E530D529B95E}" srcId="{A8DBA383-CF56-49CB-AFED-F03930A8C78F}" destId="{5E91B39C-D4D5-4634-A078-E6D250999379}" srcOrd="2" destOrd="0" parTransId="{33A4DBB0-D342-4F64-B427-FD6AD5EC0ED3}" sibTransId="{97BA4FA5-033F-4E7F-901D-ED9DDE30BE35}"/>
    <dgm:cxn modelId="{805A99B8-ABAA-42E6-86D7-A2ABE7E6479F}" type="presParOf" srcId="{74B45D55-9E4F-408E-B1F2-14CCE47FF1FD}" destId="{CC7E565B-ED99-41BC-A4AF-41E96950E81F}" srcOrd="0" destOrd="0" presId="urn:microsoft.com/office/officeart/2005/8/layout/hList1"/>
    <dgm:cxn modelId="{51233029-9E41-4BDE-8C62-726317D689F0}" type="presParOf" srcId="{CC7E565B-ED99-41BC-A4AF-41E96950E81F}" destId="{83122AAD-13B8-4141-81EC-3D5B71113A8B}" srcOrd="0" destOrd="0" presId="urn:microsoft.com/office/officeart/2005/8/layout/hList1"/>
    <dgm:cxn modelId="{721E6CB9-940A-4C7D-95E6-5BC37652D84D}" type="presParOf" srcId="{CC7E565B-ED99-41BC-A4AF-41E96950E81F}" destId="{BCE68316-1971-4D93-8B9C-0685CCF8D08C}" srcOrd="1" destOrd="0" presId="urn:microsoft.com/office/officeart/2005/8/layout/hList1"/>
    <dgm:cxn modelId="{915AFBD2-F911-4893-9741-9635944DA450}" type="presParOf" srcId="{74B45D55-9E4F-408E-B1F2-14CCE47FF1FD}" destId="{AAF56FD0-C755-490E-8563-10AD546C4F1F}" srcOrd="1" destOrd="0" presId="urn:microsoft.com/office/officeart/2005/8/layout/hList1"/>
    <dgm:cxn modelId="{F5EB79B6-5F2E-4B81-9CBE-CBCCC882E6EA}" type="presParOf" srcId="{74B45D55-9E4F-408E-B1F2-14CCE47FF1FD}" destId="{6DFAB48C-8093-493D-8BA9-DBE49FF900BA}" srcOrd="2" destOrd="0" presId="urn:microsoft.com/office/officeart/2005/8/layout/hList1"/>
    <dgm:cxn modelId="{C357F3EC-100C-4572-8FE2-C49D30368D79}" type="presParOf" srcId="{6DFAB48C-8093-493D-8BA9-DBE49FF900BA}" destId="{E2656FEA-8317-4139-A62B-D677F6DFED61}" srcOrd="0" destOrd="0" presId="urn:microsoft.com/office/officeart/2005/8/layout/hList1"/>
    <dgm:cxn modelId="{F808FDEA-EC5A-45E7-8CCD-CC9EDE76275D}" type="presParOf" srcId="{6DFAB48C-8093-493D-8BA9-DBE49FF900BA}" destId="{D2521DB4-8F5D-4001-BF7B-AE8846E0D216}" srcOrd="1" destOrd="0" presId="urn:microsoft.com/office/officeart/2005/8/layout/hList1"/>
    <dgm:cxn modelId="{661E9A99-6BA0-46DC-8EC4-C38EC5245E26}" type="presParOf" srcId="{74B45D55-9E4F-408E-B1F2-14CCE47FF1FD}" destId="{432C0F86-BD62-4849-B991-D73125714DE8}" srcOrd="3" destOrd="0" presId="urn:microsoft.com/office/officeart/2005/8/layout/hList1"/>
    <dgm:cxn modelId="{EE5CCC41-BAC5-425A-8BC3-C93D50201BC7}" type="presParOf" srcId="{74B45D55-9E4F-408E-B1F2-14CCE47FF1FD}" destId="{A7665A37-F715-4465-B14D-44C9398F7070}" srcOrd="4" destOrd="0" presId="urn:microsoft.com/office/officeart/2005/8/layout/hList1"/>
    <dgm:cxn modelId="{6DD15C43-89F6-4C70-B526-C2F38B8E9545}" type="presParOf" srcId="{A7665A37-F715-4465-B14D-44C9398F7070}" destId="{9EDE6269-5CB5-47BF-A9F2-9AE046629199}" srcOrd="0" destOrd="0" presId="urn:microsoft.com/office/officeart/2005/8/layout/hList1"/>
    <dgm:cxn modelId="{0FE01CCB-FB2F-49D1-803D-E72F107E2E7C}" type="presParOf" srcId="{A7665A37-F715-4465-B14D-44C9398F7070}" destId="{FF86F7A6-0525-4915-9343-7C554241A52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DBA383-CF56-49CB-AFED-F03930A8C78F}" type="doc">
      <dgm:prSet loTypeId="urn:microsoft.com/office/officeart/2005/8/layout/hList1" loCatId="list" qsTypeId="urn:microsoft.com/office/officeart/2005/8/quickstyle/simple1" qsCatId="simple" csTypeId="urn:microsoft.com/office/officeart/2005/8/colors/accent4_2" csCatId="accent4" phldr="1"/>
      <dgm:spPr/>
    </dgm:pt>
    <dgm:pt modelId="{6E10CA85-F395-4CED-B600-154760729205}">
      <dgm:prSet phldrT="[文本]" custT="1"/>
      <dgm:spPr/>
      <dgm:t>
        <a:bodyPr/>
        <a:lstStyle/>
        <a:p>
          <a:r>
            <a:rPr lang="zh-CN" altLang="en-US" sz="2200" smtClean="0"/>
            <a:t>假设样本的生成过程有高斯混合分布给出</a:t>
          </a:r>
          <a:endParaRPr lang="zh-CN" altLang="en-US" sz="2200"/>
        </a:p>
      </dgm:t>
    </dgm:pt>
    <dgm:pt modelId="{6B5ECC7F-8754-42D5-A190-B4C1EEEE6976}" type="parTrans" cxnId="{DE30FE61-BB0E-4C53-ACED-C2110FE7630E}">
      <dgm:prSet/>
      <dgm:spPr/>
      <dgm:t>
        <a:bodyPr/>
        <a:lstStyle/>
        <a:p>
          <a:endParaRPr lang="zh-CN" altLang="en-US"/>
        </a:p>
      </dgm:t>
    </dgm:pt>
    <dgm:pt modelId="{D84238DC-5FE6-4672-A5FC-F15D01248D91}" type="sibTrans" cxnId="{DE30FE61-BB0E-4C53-ACED-C2110FE7630E}">
      <dgm:prSet/>
      <dgm:spPr/>
      <dgm:t>
        <a:bodyPr/>
        <a:lstStyle/>
        <a:p>
          <a:endParaRPr lang="zh-CN" altLang="en-US"/>
        </a:p>
      </dgm:t>
    </dgm:pt>
    <dgm:pt modelId="{1F83CDB0-CB9A-4697-B91F-92369EB5C2ED}">
      <dgm:prSet phldrT="[文本]" custT="1"/>
      <dgm:spPr/>
      <dgm:t>
        <a:bodyPr/>
        <a:lstStyle/>
        <a:p>
          <a:r>
            <a:rPr lang="zh-CN" altLang="en-US" sz="2200" smtClean="0"/>
            <a:t>计算样本对应的每个高斯混合成分的后验概率</a:t>
          </a:r>
          <a:endParaRPr lang="zh-CN" altLang="en-US" sz="2200"/>
        </a:p>
      </dgm:t>
    </dgm:pt>
    <dgm:pt modelId="{C5BD08AD-21BE-4A2C-AA9F-D07EB8E6E926}" type="parTrans" cxnId="{A6FC0E3E-55AE-4C76-BD51-11B5EE513653}">
      <dgm:prSet/>
      <dgm:spPr/>
      <dgm:t>
        <a:bodyPr/>
        <a:lstStyle/>
        <a:p>
          <a:endParaRPr lang="zh-CN" altLang="en-US"/>
        </a:p>
      </dgm:t>
    </dgm:pt>
    <dgm:pt modelId="{41B4DB69-E8A5-447D-B2F6-37BB9558B28C}" type="sibTrans" cxnId="{A6FC0E3E-55AE-4C76-BD51-11B5EE513653}">
      <dgm:prSet/>
      <dgm:spPr/>
      <dgm:t>
        <a:bodyPr/>
        <a:lstStyle/>
        <a:p>
          <a:endParaRPr lang="zh-CN" altLang="en-US"/>
        </a:p>
      </dgm:t>
    </dgm:pt>
    <dgm:pt modelId="{5E91B39C-D4D5-4634-A078-E6D250999379}">
      <dgm:prSet phldrT="[文本]" custT="1"/>
      <dgm:spPr/>
      <dgm:t>
        <a:bodyPr/>
        <a:lstStyle/>
        <a:p>
          <a:r>
            <a:rPr lang="zh-CN" altLang="en-US" sz="2200" smtClean="0"/>
            <a:t>确定簇划分</a:t>
          </a:r>
          <a:endParaRPr lang="zh-CN" altLang="en-US" sz="2200"/>
        </a:p>
      </dgm:t>
    </dgm:pt>
    <dgm:pt modelId="{33A4DBB0-D342-4F64-B427-FD6AD5EC0ED3}" type="parTrans" cxnId="{3F7B6BDF-D69A-4420-870F-E530D529B95E}">
      <dgm:prSet/>
      <dgm:spPr/>
      <dgm:t>
        <a:bodyPr/>
        <a:lstStyle/>
        <a:p>
          <a:endParaRPr lang="zh-CN" altLang="en-US"/>
        </a:p>
      </dgm:t>
    </dgm:pt>
    <dgm:pt modelId="{97BA4FA5-033F-4E7F-901D-ED9DDE30BE35}" type="sibTrans" cxnId="{3F7B6BDF-D69A-4420-870F-E530D529B95E}">
      <dgm:prSet/>
      <dgm:spPr/>
      <dgm:t>
        <a:bodyPr/>
        <a:lstStyle/>
        <a:p>
          <a:endParaRPr lang="zh-CN" altLang="en-US"/>
        </a:p>
      </dgm:t>
    </dgm:pt>
    <dgm:pt modelId="{BCD9517A-2D0F-45EB-A4D7-EE4AF431A760}">
      <dgm:prSet phldrT="[文本]" custT="1"/>
      <dgm:spPr>
        <a:blipFill rotWithShape="0">
          <a:blip xmlns:r="http://schemas.openxmlformats.org/officeDocument/2006/relationships" r:embed="rId1"/>
          <a:stretch>
            <a:fillRect l="-1468" t="-350"/>
          </a:stretch>
        </a:blipFill>
      </dgm:spPr>
      <dgm:t>
        <a:bodyPr/>
        <a:lstStyle/>
        <a:p>
          <a:r>
            <a:rPr lang="zh-CN" altLang="en-US">
              <a:noFill/>
            </a:rPr>
            <a:t> </a:t>
          </a:r>
        </a:p>
      </dgm:t>
    </dgm:pt>
    <dgm:pt modelId="{D486A931-3D42-4302-A98C-F036086A2D75}" type="parTrans" cxnId="{136E0A5D-6E8F-4255-ACBC-39175FCA3ABB}">
      <dgm:prSet/>
      <dgm:spPr/>
      <dgm:t>
        <a:bodyPr/>
        <a:lstStyle/>
        <a:p>
          <a:endParaRPr lang="zh-CN" altLang="en-US"/>
        </a:p>
      </dgm:t>
    </dgm:pt>
    <dgm:pt modelId="{E2B695D8-CB9B-4BF1-A0C8-E4EEBFB8C0C9}" type="sibTrans" cxnId="{136E0A5D-6E8F-4255-ACBC-39175FCA3ABB}">
      <dgm:prSet/>
      <dgm:spPr/>
      <dgm:t>
        <a:bodyPr/>
        <a:lstStyle/>
        <a:p>
          <a:endParaRPr lang="zh-CN" altLang="en-US"/>
        </a:p>
      </dgm:t>
    </dgm:pt>
    <dgm:pt modelId="{34DAD257-C07C-43FA-9DCC-35BF7DACC3F7}">
      <dgm:prSet phldrT="[文本]" custT="1"/>
      <dgm:spPr>
        <a:blipFill rotWithShape="0">
          <a:blip xmlns:r="http://schemas.openxmlformats.org/officeDocument/2006/relationships" r:embed="rId2"/>
          <a:stretch>
            <a:fillRect l="-1518" r="-9298"/>
          </a:stretch>
        </a:blipFill>
      </dgm:spPr>
      <dgm:t>
        <a:bodyPr/>
        <a:lstStyle/>
        <a:p>
          <a:r>
            <a:rPr lang="zh-CN" altLang="en-US">
              <a:noFill/>
            </a:rPr>
            <a:t> </a:t>
          </a:r>
        </a:p>
      </dgm:t>
    </dgm:pt>
    <dgm:pt modelId="{4FF2B557-F2DF-46C9-9B55-7F1D0178FC69}" type="parTrans" cxnId="{A8CDA725-AAED-4091-B8F3-223F828B527A}">
      <dgm:prSet/>
      <dgm:spPr/>
      <dgm:t>
        <a:bodyPr/>
        <a:lstStyle/>
        <a:p>
          <a:endParaRPr lang="zh-CN" altLang="en-US"/>
        </a:p>
      </dgm:t>
    </dgm:pt>
    <dgm:pt modelId="{50DAC03A-1B2D-4CB0-94F5-A54164A909ED}" type="sibTrans" cxnId="{A8CDA725-AAED-4091-B8F3-223F828B527A}">
      <dgm:prSet/>
      <dgm:spPr/>
      <dgm:t>
        <a:bodyPr/>
        <a:lstStyle/>
        <a:p>
          <a:endParaRPr lang="zh-CN" altLang="en-US"/>
        </a:p>
      </dgm:t>
    </dgm:pt>
    <dgm:pt modelId="{55B2A83B-871E-4A94-93FF-CADAA25F6CC7}">
      <dgm:prSet phldrT="[文本]" custT="1"/>
      <dgm:spPr/>
      <dgm:t>
        <a:bodyPr/>
        <a:lstStyle/>
        <a:p>
          <a:r>
            <a:rPr lang="zh-CN" altLang="en-US">
              <a:noFill/>
            </a:rPr>
            <a:t> </a:t>
          </a:r>
        </a:p>
      </dgm:t>
    </dgm:pt>
    <dgm:pt modelId="{2FD1337F-0269-47A4-85BE-DC1409FE45FD}" type="parTrans" cxnId="{0B478752-E4A5-4F12-8453-F3307805CEF2}">
      <dgm:prSet/>
      <dgm:spPr/>
      <dgm:t>
        <a:bodyPr/>
        <a:lstStyle/>
        <a:p>
          <a:endParaRPr lang="zh-CN" altLang="en-US"/>
        </a:p>
      </dgm:t>
    </dgm:pt>
    <dgm:pt modelId="{F6A4C5EE-E400-4C4C-A331-7A38847DCBB3}" type="sibTrans" cxnId="{0B478752-E4A5-4F12-8453-F3307805CEF2}">
      <dgm:prSet/>
      <dgm:spPr/>
      <dgm:t>
        <a:bodyPr/>
        <a:lstStyle/>
        <a:p>
          <a:endParaRPr lang="zh-CN" altLang="en-US"/>
        </a:p>
      </dgm:t>
    </dgm:pt>
    <dgm:pt modelId="{9918F96D-AD52-4B04-9EB9-875518FECEDF}">
      <dgm:prSet phldrT="[文本]" custT="1"/>
      <dgm:spPr/>
      <dgm:t>
        <a:bodyPr/>
        <a:lstStyle/>
        <a:p>
          <a:r>
            <a:rPr lang="zh-CN" altLang="en-US">
              <a:noFill/>
            </a:rPr>
            <a:t> </a:t>
          </a:r>
        </a:p>
      </dgm:t>
    </dgm:pt>
    <dgm:pt modelId="{12EB5CCA-348E-4377-8945-BD79340A102A}" type="sibTrans" cxnId="{640BE10A-A574-4E5E-82B2-85027CEDD2C6}">
      <dgm:prSet/>
      <dgm:spPr/>
      <dgm:t>
        <a:bodyPr/>
        <a:lstStyle/>
        <a:p>
          <a:endParaRPr lang="zh-CN" altLang="en-US"/>
        </a:p>
      </dgm:t>
    </dgm:pt>
    <dgm:pt modelId="{1C826C17-69D0-4389-9868-77B6C25B359C}" type="parTrans" cxnId="{640BE10A-A574-4E5E-82B2-85027CEDD2C6}">
      <dgm:prSet/>
      <dgm:spPr/>
      <dgm:t>
        <a:bodyPr/>
        <a:lstStyle/>
        <a:p>
          <a:endParaRPr lang="zh-CN" altLang="en-US"/>
        </a:p>
      </dgm:t>
    </dgm:pt>
    <dgm:pt modelId="{F6B51AD1-918C-4FC2-A12C-6B47312741A1}">
      <dgm:prSet phldrT="[文本]" custT="1"/>
      <dgm:spPr/>
      <dgm:t>
        <a:bodyPr/>
        <a:lstStyle/>
        <a:p>
          <a:r>
            <a:rPr lang="zh-CN" altLang="en-US">
              <a:noFill/>
            </a:rPr>
            <a:t> </a:t>
          </a:r>
        </a:p>
      </dgm:t>
    </dgm:pt>
    <dgm:pt modelId="{4BFE11E3-7CB9-4D2B-B410-3F07AD04DC07}" type="sibTrans" cxnId="{F3DED87F-989C-44EE-8C03-436EBBD6FECA}">
      <dgm:prSet/>
      <dgm:spPr/>
      <dgm:t>
        <a:bodyPr/>
        <a:lstStyle/>
        <a:p>
          <a:endParaRPr lang="zh-CN" altLang="en-US"/>
        </a:p>
      </dgm:t>
    </dgm:pt>
    <dgm:pt modelId="{45D17F71-F236-4FFE-B906-FD3FA0B54CDE}" type="parTrans" cxnId="{F3DED87F-989C-44EE-8C03-436EBBD6FECA}">
      <dgm:prSet/>
      <dgm:spPr/>
      <dgm:t>
        <a:bodyPr/>
        <a:lstStyle/>
        <a:p>
          <a:endParaRPr lang="zh-CN" altLang="en-US"/>
        </a:p>
      </dgm:t>
    </dgm:pt>
    <dgm:pt modelId="{0E437917-ED56-40D0-A9FC-91430E96DDDB}">
      <dgm:prSet phldrT="[文本]" custT="1"/>
      <dgm:spPr/>
      <dgm:t>
        <a:bodyPr/>
        <a:lstStyle/>
        <a:p>
          <a:r>
            <a:rPr lang="zh-CN" altLang="en-US">
              <a:noFill/>
            </a:rPr>
            <a:t> </a:t>
          </a:r>
        </a:p>
      </dgm:t>
    </dgm:pt>
    <dgm:pt modelId="{13F300CC-4650-40C9-8BE1-50D0A9B842F2}" type="sibTrans" cxnId="{0067984B-DF18-4982-B854-9577B61A1396}">
      <dgm:prSet/>
      <dgm:spPr/>
      <dgm:t>
        <a:bodyPr/>
        <a:lstStyle/>
        <a:p>
          <a:endParaRPr lang="zh-CN" altLang="en-US"/>
        </a:p>
      </dgm:t>
    </dgm:pt>
    <dgm:pt modelId="{F9061770-4FDD-4FED-A37B-C6FD7A1A8DD6}" type="parTrans" cxnId="{0067984B-DF18-4982-B854-9577B61A1396}">
      <dgm:prSet/>
      <dgm:spPr/>
      <dgm:t>
        <a:bodyPr/>
        <a:lstStyle/>
        <a:p>
          <a:endParaRPr lang="zh-CN" altLang="en-US"/>
        </a:p>
      </dgm:t>
    </dgm:pt>
    <dgm:pt modelId="{1E5AEB35-3A68-4BA0-9290-53D410946470}">
      <dgm:prSet phldrT="[文本]" custT="1"/>
      <dgm:spPr/>
      <dgm:t>
        <a:bodyPr/>
        <a:lstStyle/>
        <a:p>
          <a:r>
            <a:rPr lang="zh-CN" altLang="en-US">
              <a:noFill/>
            </a:rPr>
            <a:t> </a:t>
          </a:r>
        </a:p>
      </dgm:t>
    </dgm:pt>
    <dgm:pt modelId="{9CD6ACEA-87F7-41B7-913A-7BACB4241289}" type="sibTrans" cxnId="{1F0DB345-968B-4192-A4EB-B48A21D99E21}">
      <dgm:prSet/>
      <dgm:spPr/>
      <dgm:t>
        <a:bodyPr/>
        <a:lstStyle/>
        <a:p>
          <a:endParaRPr lang="zh-CN" altLang="en-US"/>
        </a:p>
      </dgm:t>
    </dgm:pt>
    <dgm:pt modelId="{A0052487-E822-435B-8625-CFB83D5F4EBC}" type="parTrans" cxnId="{1F0DB345-968B-4192-A4EB-B48A21D99E21}">
      <dgm:prSet/>
      <dgm:spPr/>
      <dgm:t>
        <a:bodyPr/>
        <a:lstStyle/>
        <a:p>
          <a:endParaRPr lang="zh-CN" altLang="en-US"/>
        </a:p>
      </dgm:t>
    </dgm:pt>
    <dgm:pt modelId="{553197EC-416A-43EA-894D-8634A68357B5}">
      <dgm:prSet phldrT="[文本]" custT="1"/>
      <dgm:spPr>
        <a:blipFill rotWithShape="0">
          <a:blip xmlns:r="http://schemas.openxmlformats.org/officeDocument/2006/relationships" r:embed="rId3"/>
          <a:stretch>
            <a:fillRect l="-1898"/>
          </a:stretch>
        </a:blipFill>
      </dgm:spPr>
      <dgm:t>
        <a:bodyPr/>
        <a:lstStyle/>
        <a:p>
          <a:r>
            <a:rPr lang="zh-CN" altLang="en-US">
              <a:noFill/>
            </a:rPr>
            <a:t> </a:t>
          </a:r>
        </a:p>
      </dgm:t>
    </dgm:pt>
    <dgm:pt modelId="{3FCBFDE4-623F-45CE-8B0A-588F9A3D5CE2}" type="sibTrans" cxnId="{2EA0F130-7E2C-4C22-B428-573E68C4A2E1}">
      <dgm:prSet/>
      <dgm:spPr/>
      <dgm:t>
        <a:bodyPr/>
        <a:lstStyle/>
        <a:p>
          <a:endParaRPr lang="zh-CN" altLang="en-US"/>
        </a:p>
      </dgm:t>
    </dgm:pt>
    <dgm:pt modelId="{C35249D3-5430-4A5B-BD4C-7068EE83A7FF}" type="parTrans" cxnId="{2EA0F130-7E2C-4C22-B428-573E68C4A2E1}">
      <dgm:prSet/>
      <dgm:spPr/>
      <dgm:t>
        <a:bodyPr/>
        <a:lstStyle/>
        <a:p>
          <a:endParaRPr lang="zh-CN" altLang="en-US"/>
        </a:p>
      </dgm:t>
    </dgm:pt>
    <dgm:pt modelId="{74B45D55-9E4F-408E-B1F2-14CCE47FF1FD}" type="pres">
      <dgm:prSet presAssocID="{A8DBA383-CF56-49CB-AFED-F03930A8C78F}" presName="Name0" presStyleCnt="0">
        <dgm:presLayoutVars>
          <dgm:dir/>
          <dgm:animLvl val="lvl"/>
          <dgm:resizeHandles val="exact"/>
        </dgm:presLayoutVars>
      </dgm:prSet>
      <dgm:spPr/>
    </dgm:pt>
    <dgm:pt modelId="{CC7E565B-ED99-41BC-A4AF-41E96950E81F}" type="pres">
      <dgm:prSet presAssocID="{6E10CA85-F395-4CED-B600-154760729205}" presName="composite" presStyleCnt="0"/>
      <dgm:spPr/>
    </dgm:pt>
    <dgm:pt modelId="{83122AAD-13B8-4141-81EC-3D5B71113A8B}" type="pres">
      <dgm:prSet presAssocID="{6E10CA85-F395-4CED-B600-154760729205}" presName="parTx" presStyleLbl="alignNode1" presStyleIdx="0" presStyleCnt="3" custScaleX="116350">
        <dgm:presLayoutVars>
          <dgm:chMax val="0"/>
          <dgm:chPref val="0"/>
          <dgm:bulletEnabled val="1"/>
        </dgm:presLayoutVars>
      </dgm:prSet>
      <dgm:spPr/>
      <dgm:t>
        <a:bodyPr/>
        <a:lstStyle/>
        <a:p>
          <a:endParaRPr lang="zh-CN" altLang="en-US"/>
        </a:p>
      </dgm:t>
    </dgm:pt>
    <dgm:pt modelId="{BCE68316-1971-4D93-8B9C-0685CCF8D08C}" type="pres">
      <dgm:prSet presAssocID="{6E10CA85-F395-4CED-B600-154760729205}" presName="desTx" presStyleLbl="alignAccFollowNode1" presStyleIdx="0" presStyleCnt="3" custScaleX="116376" custScaleY="100603">
        <dgm:presLayoutVars>
          <dgm:bulletEnabled val="1"/>
        </dgm:presLayoutVars>
      </dgm:prSet>
      <dgm:spPr/>
      <dgm:t>
        <a:bodyPr/>
        <a:lstStyle/>
        <a:p>
          <a:endParaRPr lang="zh-CN" altLang="en-US"/>
        </a:p>
      </dgm:t>
    </dgm:pt>
    <dgm:pt modelId="{AAF56FD0-C755-490E-8563-10AD546C4F1F}" type="pres">
      <dgm:prSet presAssocID="{D84238DC-5FE6-4672-A5FC-F15D01248D91}" presName="space" presStyleCnt="0"/>
      <dgm:spPr/>
    </dgm:pt>
    <dgm:pt modelId="{6DFAB48C-8093-493D-8BA9-DBE49FF900BA}" type="pres">
      <dgm:prSet presAssocID="{1F83CDB0-CB9A-4697-B91F-92369EB5C2ED}" presName="composite" presStyleCnt="0"/>
      <dgm:spPr/>
    </dgm:pt>
    <dgm:pt modelId="{E2656FEA-8317-4139-A62B-D677F6DFED61}" type="pres">
      <dgm:prSet presAssocID="{1F83CDB0-CB9A-4697-B91F-92369EB5C2ED}" presName="parTx" presStyleLbl="alignNode1" presStyleIdx="1" presStyleCnt="3">
        <dgm:presLayoutVars>
          <dgm:chMax val="0"/>
          <dgm:chPref val="0"/>
          <dgm:bulletEnabled val="1"/>
        </dgm:presLayoutVars>
      </dgm:prSet>
      <dgm:spPr/>
      <dgm:t>
        <a:bodyPr/>
        <a:lstStyle/>
        <a:p>
          <a:endParaRPr lang="zh-CN" altLang="en-US"/>
        </a:p>
      </dgm:t>
    </dgm:pt>
    <dgm:pt modelId="{D2521DB4-8F5D-4001-BF7B-AE8846E0D216}" type="pres">
      <dgm:prSet presAssocID="{1F83CDB0-CB9A-4697-B91F-92369EB5C2ED}" presName="desTx" presStyleLbl="alignAccFollowNode1" presStyleIdx="1" presStyleCnt="3">
        <dgm:presLayoutVars>
          <dgm:bulletEnabled val="1"/>
        </dgm:presLayoutVars>
      </dgm:prSet>
      <dgm:spPr/>
      <dgm:t>
        <a:bodyPr/>
        <a:lstStyle/>
        <a:p>
          <a:endParaRPr lang="zh-CN" altLang="en-US"/>
        </a:p>
      </dgm:t>
    </dgm:pt>
    <dgm:pt modelId="{432C0F86-BD62-4849-B991-D73125714DE8}" type="pres">
      <dgm:prSet presAssocID="{41B4DB69-E8A5-447D-B2F6-37BB9558B28C}" presName="space" presStyleCnt="0"/>
      <dgm:spPr/>
    </dgm:pt>
    <dgm:pt modelId="{A7665A37-F715-4465-B14D-44C9398F7070}" type="pres">
      <dgm:prSet presAssocID="{5E91B39C-D4D5-4634-A078-E6D250999379}" presName="composite" presStyleCnt="0"/>
      <dgm:spPr/>
    </dgm:pt>
    <dgm:pt modelId="{9EDE6269-5CB5-47BF-A9F2-9AE046629199}" type="pres">
      <dgm:prSet presAssocID="{5E91B39C-D4D5-4634-A078-E6D250999379}" presName="parTx" presStyleLbl="alignNode1" presStyleIdx="2" presStyleCnt="3">
        <dgm:presLayoutVars>
          <dgm:chMax val="0"/>
          <dgm:chPref val="0"/>
          <dgm:bulletEnabled val="1"/>
        </dgm:presLayoutVars>
      </dgm:prSet>
      <dgm:spPr/>
      <dgm:t>
        <a:bodyPr/>
        <a:lstStyle/>
        <a:p>
          <a:endParaRPr lang="zh-CN" altLang="en-US"/>
        </a:p>
      </dgm:t>
    </dgm:pt>
    <dgm:pt modelId="{FF86F7A6-0525-4915-9343-7C554241A529}" type="pres">
      <dgm:prSet presAssocID="{5E91B39C-D4D5-4634-A078-E6D250999379}" presName="desTx" presStyleLbl="alignAccFollowNode1" presStyleIdx="2" presStyleCnt="3">
        <dgm:presLayoutVars>
          <dgm:bulletEnabled val="1"/>
        </dgm:presLayoutVars>
      </dgm:prSet>
      <dgm:spPr/>
      <dgm:t>
        <a:bodyPr/>
        <a:lstStyle/>
        <a:p>
          <a:endParaRPr lang="zh-CN" altLang="en-US"/>
        </a:p>
      </dgm:t>
    </dgm:pt>
  </dgm:ptLst>
  <dgm:cxnLst>
    <dgm:cxn modelId="{82E3D0FB-AB43-4EC8-8C2F-35DB0C8E88FC}" type="presOf" srcId="{A8DBA383-CF56-49CB-AFED-F03930A8C78F}" destId="{74B45D55-9E4F-408E-B1F2-14CCE47FF1FD}" srcOrd="0" destOrd="0" presId="urn:microsoft.com/office/officeart/2005/8/layout/hList1"/>
    <dgm:cxn modelId="{0B478752-E4A5-4F12-8453-F3307805CEF2}" srcId="{6E10CA85-F395-4CED-B600-154760729205}" destId="{55B2A83B-871E-4A94-93FF-CADAA25F6CC7}" srcOrd="1" destOrd="0" parTransId="{2FD1337F-0269-47A4-85BE-DC1409FE45FD}" sibTransId="{F6A4C5EE-E400-4C4C-A331-7A38847DCBB3}"/>
    <dgm:cxn modelId="{640BE10A-A574-4E5E-82B2-85027CEDD2C6}" srcId="{1F83CDB0-CB9A-4697-B91F-92369EB5C2ED}" destId="{9918F96D-AD52-4B04-9EB9-875518FECEDF}" srcOrd="4" destOrd="0" parTransId="{1C826C17-69D0-4389-9868-77B6C25B359C}" sibTransId="{12EB5CCA-348E-4377-8945-BD79340A102A}"/>
    <dgm:cxn modelId="{678CACE6-6460-4291-9472-2804EB302BD2}" type="presOf" srcId="{9918F96D-AD52-4B04-9EB9-875518FECEDF}" destId="{D2521DB4-8F5D-4001-BF7B-AE8846E0D216}" srcOrd="0" destOrd="4" presId="urn:microsoft.com/office/officeart/2005/8/layout/hList1"/>
    <dgm:cxn modelId="{2EA0F130-7E2C-4C22-B428-573E68C4A2E1}" srcId="{1F83CDB0-CB9A-4697-B91F-92369EB5C2ED}" destId="{553197EC-416A-43EA-894D-8634A68357B5}" srcOrd="0" destOrd="0" parTransId="{C35249D3-5430-4A5B-BD4C-7068EE83A7FF}" sibTransId="{3FCBFDE4-623F-45CE-8B0A-588F9A3D5CE2}"/>
    <dgm:cxn modelId="{0067984B-DF18-4982-B854-9577B61A1396}" srcId="{1F83CDB0-CB9A-4697-B91F-92369EB5C2ED}" destId="{0E437917-ED56-40D0-A9FC-91430E96DDDB}" srcOrd="2" destOrd="0" parTransId="{F9061770-4FDD-4FED-A37B-C6FD7A1A8DD6}" sibTransId="{13F300CC-4650-40C9-8BE1-50D0A9B842F2}"/>
    <dgm:cxn modelId="{384AF58A-C8AE-4C75-8668-67C3634FB8C9}" type="presOf" srcId="{0E437917-ED56-40D0-A9FC-91430E96DDDB}" destId="{D2521DB4-8F5D-4001-BF7B-AE8846E0D216}" srcOrd="0" destOrd="2" presId="urn:microsoft.com/office/officeart/2005/8/layout/hList1"/>
    <dgm:cxn modelId="{9BDF16E9-CB23-4EBB-BED6-A9192DADD259}" type="presOf" srcId="{F6B51AD1-918C-4FC2-A12C-6B47312741A1}" destId="{D2521DB4-8F5D-4001-BF7B-AE8846E0D216}" srcOrd="0" destOrd="3" presId="urn:microsoft.com/office/officeart/2005/8/layout/hList1"/>
    <dgm:cxn modelId="{A6FC0E3E-55AE-4C76-BD51-11B5EE513653}" srcId="{A8DBA383-CF56-49CB-AFED-F03930A8C78F}" destId="{1F83CDB0-CB9A-4697-B91F-92369EB5C2ED}" srcOrd="1" destOrd="0" parTransId="{C5BD08AD-21BE-4A2C-AA9F-D07EB8E6E926}" sibTransId="{41B4DB69-E8A5-447D-B2F6-37BB9558B28C}"/>
    <dgm:cxn modelId="{F3DED87F-989C-44EE-8C03-436EBBD6FECA}" srcId="{1F83CDB0-CB9A-4697-B91F-92369EB5C2ED}" destId="{F6B51AD1-918C-4FC2-A12C-6B47312741A1}" srcOrd="3" destOrd="0" parTransId="{45D17F71-F236-4FFE-B906-FD3FA0B54CDE}" sibTransId="{4BFE11E3-7CB9-4D2B-B410-3F07AD04DC07}"/>
    <dgm:cxn modelId="{D633D3E1-C5D2-42A8-AE89-33B368B64354}" type="presOf" srcId="{55B2A83B-871E-4A94-93FF-CADAA25F6CC7}" destId="{BCE68316-1971-4D93-8B9C-0685CCF8D08C}" srcOrd="0" destOrd="1" presId="urn:microsoft.com/office/officeart/2005/8/layout/hList1"/>
    <dgm:cxn modelId="{72853EDC-3074-4B1D-A3B0-CAEF9ECD6A09}" type="presOf" srcId="{BCD9517A-2D0F-45EB-A4D7-EE4AF431A760}" destId="{BCE68316-1971-4D93-8B9C-0685CCF8D08C}" srcOrd="0" destOrd="0" presId="urn:microsoft.com/office/officeart/2005/8/layout/hList1"/>
    <dgm:cxn modelId="{136E0A5D-6E8F-4255-ACBC-39175FCA3ABB}" srcId="{6E10CA85-F395-4CED-B600-154760729205}" destId="{BCD9517A-2D0F-45EB-A4D7-EE4AF431A760}" srcOrd="0" destOrd="0" parTransId="{D486A931-3D42-4302-A98C-F036086A2D75}" sibTransId="{E2B695D8-CB9B-4BF1-A0C8-E4EEBFB8C0C9}"/>
    <dgm:cxn modelId="{96BC2544-CC14-499C-8611-C88393CEDF06}" type="presOf" srcId="{5E91B39C-D4D5-4634-A078-E6D250999379}" destId="{9EDE6269-5CB5-47BF-A9F2-9AE046629199}" srcOrd="0" destOrd="0" presId="urn:microsoft.com/office/officeart/2005/8/layout/hList1"/>
    <dgm:cxn modelId="{6230C28C-3EA3-44A9-941D-059A06121B70}" type="presOf" srcId="{1F83CDB0-CB9A-4697-B91F-92369EB5C2ED}" destId="{E2656FEA-8317-4139-A62B-D677F6DFED61}" srcOrd="0" destOrd="0" presId="urn:microsoft.com/office/officeart/2005/8/layout/hList1"/>
    <dgm:cxn modelId="{CF69E9B1-32F5-49C9-B867-11A8BB938215}" type="presOf" srcId="{553197EC-416A-43EA-894D-8634A68357B5}" destId="{D2521DB4-8F5D-4001-BF7B-AE8846E0D216}" srcOrd="0" destOrd="0" presId="urn:microsoft.com/office/officeart/2005/8/layout/hList1"/>
    <dgm:cxn modelId="{DE30FE61-BB0E-4C53-ACED-C2110FE7630E}" srcId="{A8DBA383-CF56-49CB-AFED-F03930A8C78F}" destId="{6E10CA85-F395-4CED-B600-154760729205}" srcOrd="0" destOrd="0" parTransId="{6B5ECC7F-8754-42D5-A190-B4C1EEEE6976}" sibTransId="{D84238DC-5FE6-4672-A5FC-F15D01248D91}"/>
    <dgm:cxn modelId="{1F0DB345-968B-4192-A4EB-B48A21D99E21}" srcId="{1F83CDB0-CB9A-4697-B91F-92369EB5C2ED}" destId="{1E5AEB35-3A68-4BA0-9290-53D410946470}" srcOrd="1" destOrd="0" parTransId="{A0052487-E822-435B-8625-CFB83D5F4EBC}" sibTransId="{9CD6ACEA-87F7-41B7-913A-7BACB4241289}"/>
    <dgm:cxn modelId="{C913D30A-4178-4C4E-97C4-5F2884D44C98}" type="presOf" srcId="{1E5AEB35-3A68-4BA0-9290-53D410946470}" destId="{D2521DB4-8F5D-4001-BF7B-AE8846E0D216}" srcOrd="0" destOrd="1" presId="urn:microsoft.com/office/officeart/2005/8/layout/hList1"/>
    <dgm:cxn modelId="{17061063-3693-4D68-AAA0-FF7B7B2B342A}" type="presOf" srcId="{34DAD257-C07C-43FA-9DCC-35BF7DACC3F7}" destId="{FF86F7A6-0525-4915-9343-7C554241A529}" srcOrd="0" destOrd="0" presId="urn:microsoft.com/office/officeart/2005/8/layout/hList1"/>
    <dgm:cxn modelId="{F6AF9E75-625B-46BD-9A84-F81DE3EB8E69}" type="presOf" srcId="{6E10CA85-F395-4CED-B600-154760729205}" destId="{83122AAD-13B8-4141-81EC-3D5B71113A8B}" srcOrd="0" destOrd="0" presId="urn:microsoft.com/office/officeart/2005/8/layout/hList1"/>
    <dgm:cxn modelId="{A8CDA725-AAED-4091-B8F3-223F828B527A}" srcId="{5E91B39C-D4D5-4634-A078-E6D250999379}" destId="{34DAD257-C07C-43FA-9DCC-35BF7DACC3F7}" srcOrd="0" destOrd="0" parTransId="{4FF2B557-F2DF-46C9-9B55-7F1D0178FC69}" sibTransId="{50DAC03A-1B2D-4CB0-94F5-A54164A909ED}"/>
    <dgm:cxn modelId="{3F7B6BDF-D69A-4420-870F-E530D529B95E}" srcId="{A8DBA383-CF56-49CB-AFED-F03930A8C78F}" destId="{5E91B39C-D4D5-4634-A078-E6D250999379}" srcOrd="2" destOrd="0" parTransId="{33A4DBB0-D342-4F64-B427-FD6AD5EC0ED3}" sibTransId="{97BA4FA5-033F-4E7F-901D-ED9DDE30BE35}"/>
    <dgm:cxn modelId="{805A99B8-ABAA-42E6-86D7-A2ABE7E6479F}" type="presParOf" srcId="{74B45D55-9E4F-408E-B1F2-14CCE47FF1FD}" destId="{CC7E565B-ED99-41BC-A4AF-41E96950E81F}" srcOrd="0" destOrd="0" presId="urn:microsoft.com/office/officeart/2005/8/layout/hList1"/>
    <dgm:cxn modelId="{51233029-9E41-4BDE-8C62-726317D689F0}" type="presParOf" srcId="{CC7E565B-ED99-41BC-A4AF-41E96950E81F}" destId="{83122AAD-13B8-4141-81EC-3D5B71113A8B}" srcOrd="0" destOrd="0" presId="urn:microsoft.com/office/officeart/2005/8/layout/hList1"/>
    <dgm:cxn modelId="{721E6CB9-940A-4C7D-95E6-5BC37652D84D}" type="presParOf" srcId="{CC7E565B-ED99-41BC-A4AF-41E96950E81F}" destId="{BCE68316-1971-4D93-8B9C-0685CCF8D08C}" srcOrd="1" destOrd="0" presId="urn:microsoft.com/office/officeart/2005/8/layout/hList1"/>
    <dgm:cxn modelId="{915AFBD2-F911-4893-9741-9635944DA450}" type="presParOf" srcId="{74B45D55-9E4F-408E-B1F2-14CCE47FF1FD}" destId="{AAF56FD0-C755-490E-8563-10AD546C4F1F}" srcOrd="1" destOrd="0" presId="urn:microsoft.com/office/officeart/2005/8/layout/hList1"/>
    <dgm:cxn modelId="{F5EB79B6-5F2E-4B81-9CBE-CBCCC882E6EA}" type="presParOf" srcId="{74B45D55-9E4F-408E-B1F2-14CCE47FF1FD}" destId="{6DFAB48C-8093-493D-8BA9-DBE49FF900BA}" srcOrd="2" destOrd="0" presId="urn:microsoft.com/office/officeart/2005/8/layout/hList1"/>
    <dgm:cxn modelId="{C357F3EC-100C-4572-8FE2-C49D30368D79}" type="presParOf" srcId="{6DFAB48C-8093-493D-8BA9-DBE49FF900BA}" destId="{E2656FEA-8317-4139-A62B-D677F6DFED61}" srcOrd="0" destOrd="0" presId="urn:microsoft.com/office/officeart/2005/8/layout/hList1"/>
    <dgm:cxn modelId="{F808FDEA-EC5A-45E7-8CCD-CC9EDE76275D}" type="presParOf" srcId="{6DFAB48C-8093-493D-8BA9-DBE49FF900BA}" destId="{D2521DB4-8F5D-4001-BF7B-AE8846E0D216}" srcOrd="1" destOrd="0" presId="urn:microsoft.com/office/officeart/2005/8/layout/hList1"/>
    <dgm:cxn modelId="{661E9A99-6BA0-46DC-8EC4-C38EC5245E26}" type="presParOf" srcId="{74B45D55-9E4F-408E-B1F2-14CCE47FF1FD}" destId="{432C0F86-BD62-4849-B991-D73125714DE8}" srcOrd="3" destOrd="0" presId="urn:microsoft.com/office/officeart/2005/8/layout/hList1"/>
    <dgm:cxn modelId="{EE5CCC41-BAC5-425A-8BC3-C93D50201BC7}" type="presParOf" srcId="{74B45D55-9E4F-408E-B1F2-14CCE47FF1FD}" destId="{A7665A37-F715-4465-B14D-44C9398F7070}" srcOrd="4" destOrd="0" presId="urn:microsoft.com/office/officeart/2005/8/layout/hList1"/>
    <dgm:cxn modelId="{6DD15C43-89F6-4C70-B526-C2F38B8E9545}" type="presParOf" srcId="{A7665A37-F715-4465-B14D-44C9398F7070}" destId="{9EDE6269-5CB5-47BF-A9F2-9AE046629199}" srcOrd="0" destOrd="0" presId="urn:microsoft.com/office/officeart/2005/8/layout/hList1"/>
    <dgm:cxn modelId="{0FE01CCB-FB2F-49D1-803D-E72F107E2E7C}" type="presParOf" srcId="{A7665A37-F715-4465-B14D-44C9398F7070}" destId="{FF86F7A6-0525-4915-9343-7C554241A52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35528-0994-4BFA-90A6-5FB7FF03FC09}">
      <dsp:nvSpPr>
        <dsp:cNvPr id="0" name=""/>
        <dsp:cNvSpPr/>
      </dsp:nvSpPr>
      <dsp:spPr>
        <a:xfrm>
          <a:off x="-5049710" y="-773636"/>
          <a:ext cx="6013767" cy="6013767"/>
        </a:xfrm>
        <a:prstGeom prst="blockArc">
          <a:avLst>
            <a:gd name="adj1" fmla="val 18900000"/>
            <a:gd name="adj2" fmla="val 2700000"/>
            <a:gd name="adj3" fmla="val 359"/>
          </a:avLst>
        </a:prstGeom>
        <a:noFill/>
        <a:ln w="1905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A0F735-6AFD-4252-8B62-2F0A7E4984CE}">
      <dsp:nvSpPr>
        <dsp:cNvPr id="0" name=""/>
        <dsp:cNvSpPr/>
      </dsp:nvSpPr>
      <dsp:spPr>
        <a:xfrm>
          <a:off x="504807" y="343384"/>
          <a:ext cx="8460417" cy="68712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406"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非负性：</a:t>
          </a:r>
          <a:r>
            <a:rPr lang="en-US" altLang="zh-CN" sz="3200" kern="1200" smtClean="0"/>
            <a:t>dist(</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𝑖</m:t>
                  </m:r>
                </m:sub>
              </m:sSub>
              <m:r>
                <a:rPr lang="en-US" altLang="zh-CN" sz="3200"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𝑗</m:t>
                  </m:r>
                </m:sub>
              </m:sSub>
            </m:oMath>
          </a14:m>
          <a:r>
            <a:rPr lang="en-US" altLang="zh-CN" sz="3200" kern="1200" smtClean="0"/>
            <a:t>) ≥ 0</a:t>
          </a:r>
          <a:endParaRPr lang="zh-CN" altLang="en-US" sz="3200" kern="1200"/>
        </a:p>
      </dsp:txBody>
      <dsp:txXfrm>
        <a:off x="504807" y="343384"/>
        <a:ext cx="8460417" cy="687125"/>
      </dsp:txXfrm>
    </dsp:sp>
    <dsp:sp modelId="{8F0BD60B-EE94-454C-868D-4AC008698F1D}">
      <dsp:nvSpPr>
        <dsp:cNvPr id="0" name=""/>
        <dsp:cNvSpPr/>
      </dsp:nvSpPr>
      <dsp:spPr>
        <a:xfrm>
          <a:off x="75354" y="257493"/>
          <a:ext cx="858906" cy="858906"/>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BF1488-DF0B-422D-A851-5B0FC75C4DA3}">
      <dsp:nvSpPr>
        <dsp:cNvPr id="0" name=""/>
        <dsp:cNvSpPr/>
      </dsp:nvSpPr>
      <dsp:spPr>
        <a:xfrm>
          <a:off x="898752" y="1374250"/>
          <a:ext cx="8066472" cy="68712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406"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同一性：</a:t>
          </a:r>
          <a:r>
            <a:rPr lang="en-US" altLang="zh-CN" sz="3200" kern="1200" smtClean="0"/>
            <a:t>dist(</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𝑖</m:t>
                  </m:r>
                </m:sub>
              </m:sSub>
              <m:r>
                <a:rPr lang="en-US" altLang="zh-CN" sz="3200"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𝑗</m:t>
                  </m:r>
                </m:sub>
              </m:sSub>
            </m:oMath>
          </a14:m>
          <a:r>
            <a:rPr lang="en-US" altLang="zh-CN" sz="3200" kern="1200" smtClean="0"/>
            <a:t>) = 0 </a:t>
          </a:r>
          <a:r>
            <a:rPr lang="zh-CN" altLang="en-US" sz="3200" kern="1200" smtClean="0"/>
            <a:t>当且仅当</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𝑖</m:t>
                  </m:r>
                </m:sub>
              </m:sSub>
              <m:r>
                <a:rPr lang="en-US" altLang="zh-CN" sz="3200" i="1"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𝑗</m:t>
                  </m:r>
                </m:sub>
              </m:sSub>
            </m:oMath>
          </a14:m>
          <a:endParaRPr lang="zh-CN" altLang="en-US" sz="3200" kern="1200"/>
        </a:p>
      </dsp:txBody>
      <dsp:txXfrm>
        <a:off x="898752" y="1374250"/>
        <a:ext cx="8066472" cy="687125"/>
      </dsp:txXfrm>
    </dsp:sp>
    <dsp:sp modelId="{40DD3AC5-CEC7-46DB-BE5B-A1411A223593}">
      <dsp:nvSpPr>
        <dsp:cNvPr id="0" name=""/>
        <dsp:cNvSpPr/>
      </dsp:nvSpPr>
      <dsp:spPr>
        <a:xfrm>
          <a:off x="469299" y="1288360"/>
          <a:ext cx="858906" cy="858906"/>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894BD7-7ED6-4761-B520-3F47BF640B20}">
      <dsp:nvSpPr>
        <dsp:cNvPr id="0" name=""/>
        <dsp:cNvSpPr/>
      </dsp:nvSpPr>
      <dsp:spPr>
        <a:xfrm>
          <a:off x="898752" y="2405117"/>
          <a:ext cx="8066472" cy="68712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406"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对称性：</a:t>
          </a:r>
          <a:r>
            <a:rPr lang="en-US" altLang="zh-CN" sz="3200" kern="1200" smtClean="0"/>
            <a:t>dist(</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𝑖</m:t>
                  </m:r>
                </m:sub>
              </m:sSub>
              <m:r>
                <a:rPr lang="en-US" altLang="zh-CN" sz="3200"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𝑗</m:t>
                  </m:r>
                </m:sub>
              </m:sSub>
            </m:oMath>
          </a14:m>
          <a:r>
            <a:rPr lang="en-US" altLang="zh-CN" sz="3200" kern="1200" smtClean="0"/>
            <a:t>) = dist(</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b="0" i="1" kern="1200" smtClean="0">
                      <a:latin typeface="Cambria Math" panose="02040503050406030204" pitchFamily="18" charset="0"/>
                    </a:rPr>
                    <m:t>𝑗</m:t>
                  </m:r>
                </m:sub>
              </m:sSub>
              <m:r>
                <a:rPr lang="en-US" altLang="zh-CN" sz="3200"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b="0" i="1" kern="1200" smtClean="0">
                      <a:latin typeface="Cambria Math" panose="02040503050406030204" pitchFamily="18" charset="0"/>
                    </a:rPr>
                    <m:t>𝑖</m:t>
                  </m:r>
                </m:sub>
              </m:sSub>
            </m:oMath>
          </a14:m>
          <a:r>
            <a:rPr lang="en-US" altLang="zh-CN" sz="3200" kern="1200" smtClean="0"/>
            <a:t>)</a:t>
          </a:r>
        </a:p>
      </dsp:txBody>
      <dsp:txXfrm>
        <a:off x="898752" y="2405117"/>
        <a:ext cx="8066472" cy="687125"/>
      </dsp:txXfrm>
    </dsp:sp>
    <dsp:sp modelId="{EB4BA868-B102-4DAD-BBE8-EC4CEEBE02FD}">
      <dsp:nvSpPr>
        <dsp:cNvPr id="0" name=""/>
        <dsp:cNvSpPr/>
      </dsp:nvSpPr>
      <dsp:spPr>
        <a:xfrm>
          <a:off x="469299" y="2319227"/>
          <a:ext cx="858906" cy="858906"/>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346D84-F5B7-4384-834C-40C0298D8821}">
      <dsp:nvSpPr>
        <dsp:cNvPr id="0" name=""/>
        <dsp:cNvSpPr/>
      </dsp:nvSpPr>
      <dsp:spPr>
        <a:xfrm>
          <a:off x="504807" y="3435984"/>
          <a:ext cx="8460417" cy="68712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5406" tIns="81280" rIns="81280" bIns="81280" numCol="1" spcCol="1270" anchor="ctr" anchorCtr="0">
          <a:noAutofit/>
        </a:bodyPr>
        <a:lstStyle/>
        <a:p>
          <a:pPr lvl="0" algn="l" defTabSz="1422400">
            <a:lnSpc>
              <a:spcPct val="90000"/>
            </a:lnSpc>
            <a:spcBef>
              <a:spcPct val="0"/>
            </a:spcBef>
            <a:spcAft>
              <a:spcPct val="35000"/>
            </a:spcAft>
          </a:pPr>
          <a:r>
            <a:rPr lang="zh-CN" altLang="en-US" sz="3200" kern="1200" smtClean="0"/>
            <a:t>直递性：</a:t>
          </a:r>
          <a:r>
            <a:rPr lang="en-US" altLang="zh-CN" sz="3200" kern="1200" smtClean="0"/>
            <a:t>dist(</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𝑖</m:t>
                  </m:r>
                </m:sub>
              </m:sSub>
              <m:r>
                <a:rPr lang="en-US" altLang="zh-CN" sz="3200"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𝑗</m:t>
                  </m:r>
                </m:sub>
              </m:sSub>
            </m:oMath>
          </a14:m>
          <a:r>
            <a:rPr lang="en-US" altLang="zh-CN" sz="3200" kern="1200" smtClean="0"/>
            <a:t>) </a:t>
          </a:r>
          <a:r>
            <a:rPr lang="en-US" altLang="zh-CN" sz="3200" kern="1200" smtClean="0">
              <a:latin typeface="Cambria Math" panose="02040503050406030204" pitchFamily="18" charset="0"/>
              <a:ea typeface="Cambria Math" panose="02040503050406030204" pitchFamily="18" charset="0"/>
            </a:rPr>
            <a:t>≤ </a:t>
          </a:r>
          <a:r>
            <a:rPr lang="en-US" altLang="zh-CN" sz="3200" kern="1200" smtClean="0"/>
            <a:t>dist(</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𝑖</m:t>
                  </m:r>
                </m:sub>
              </m:sSub>
              <m:r>
                <a:rPr lang="en-US" altLang="zh-CN" sz="3200"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b="0" i="1" kern="1200" smtClean="0">
                      <a:latin typeface="Cambria Math" panose="02040503050406030204" pitchFamily="18" charset="0"/>
                    </a:rPr>
                    <m:t>𝑘</m:t>
                  </m:r>
                </m:sub>
              </m:sSub>
            </m:oMath>
          </a14:m>
          <a:r>
            <a:rPr lang="en-US" altLang="zh-CN" sz="3200" kern="1200" smtClean="0"/>
            <a:t>) + dist(</a:t>
          </a:r>
          <a14:m xmlns:a14="http://schemas.microsoft.com/office/drawing/2010/main">
            <m:oMath xmlns:m="http://schemas.openxmlformats.org/officeDocument/2006/math">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b="0" i="1" kern="1200" smtClean="0">
                      <a:latin typeface="Cambria Math" panose="02040503050406030204" pitchFamily="18" charset="0"/>
                    </a:rPr>
                    <m:t>𝑘</m:t>
                  </m:r>
                </m:sub>
              </m:sSub>
              <m:r>
                <a:rPr lang="en-US" altLang="zh-CN" sz="3200" kern="1200" smtClean="0">
                  <a:latin typeface="Cambria Math" panose="02040503050406030204" pitchFamily="18" charset="0"/>
                </a:rPr>
                <m:t>,</m:t>
              </m:r>
              <m:sSub>
                <m:sSubPr>
                  <m:ctrlPr>
                    <a:rPr lang="en-US" altLang="zh-CN" sz="3200" i="1" kern="1200" smtClean="0">
                      <a:latin typeface="Cambria Math" panose="02040503050406030204" pitchFamily="18" charset="0"/>
                    </a:rPr>
                  </m:ctrlPr>
                </m:sSubPr>
                <m:e>
                  <m:r>
                    <a:rPr lang="en-US" altLang="zh-CN" sz="3200" kern="1200" smtClean="0">
                      <a:latin typeface="Cambria Math" panose="02040503050406030204" pitchFamily="18" charset="0"/>
                    </a:rPr>
                    <m:t>𝑥</m:t>
                  </m:r>
                </m:e>
                <m:sub>
                  <m:r>
                    <a:rPr lang="en-US" altLang="zh-CN" sz="3200" kern="1200" smtClean="0">
                      <a:latin typeface="Cambria Math" panose="02040503050406030204" pitchFamily="18" charset="0"/>
                    </a:rPr>
                    <m:t>𝑗</m:t>
                  </m:r>
                </m:sub>
              </m:sSub>
            </m:oMath>
          </a14:m>
          <a:r>
            <a:rPr lang="en-US" altLang="zh-CN" sz="3200" kern="1200" smtClean="0"/>
            <a:t>)</a:t>
          </a:r>
        </a:p>
      </dsp:txBody>
      <dsp:txXfrm>
        <a:off x="504807" y="3435984"/>
        <a:ext cx="8460417" cy="687125"/>
      </dsp:txXfrm>
    </dsp:sp>
    <dsp:sp modelId="{E0A67DAB-F690-451D-9CBA-884B8CDECA33}">
      <dsp:nvSpPr>
        <dsp:cNvPr id="0" name=""/>
        <dsp:cNvSpPr/>
      </dsp:nvSpPr>
      <dsp:spPr>
        <a:xfrm>
          <a:off x="75354" y="3350093"/>
          <a:ext cx="858906" cy="858906"/>
        </a:xfrm>
        <a:prstGeom prst="ellipse">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F1C8B-FDD2-4FBB-BB72-6664F8133D9B}">
      <dsp:nvSpPr>
        <dsp:cNvPr id="0" name=""/>
        <dsp:cNvSpPr/>
      </dsp:nvSpPr>
      <dsp:spPr>
        <a:xfrm>
          <a:off x="7925" y="1991248"/>
          <a:ext cx="2368724" cy="142123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smtClean="0"/>
            <a:t>一车西瓜</a:t>
          </a:r>
          <a:endParaRPr lang="zh-CN" altLang="en-US" sz="3500" kern="1200"/>
        </a:p>
      </dsp:txBody>
      <dsp:txXfrm>
        <a:off x="49552" y="2032875"/>
        <a:ext cx="2285470" cy="1337980"/>
      </dsp:txXfrm>
    </dsp:sp>
    <dsp:sp modelId="{80A290E0-ADF5-4A2D-A0E1-5DCDCD60F017}">
      <dsp:nvSpPr>
        <dsp:cNvPr id="0" name=""/>
        <dsp:cNvSpPr/>
      </dsp:nvSpPr>
      <dsp:spPr>
        <a:xfrm>
          <a:off x="2613522" y="2408144"/>
          <a:ext cx="502169" cy="58744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2613522" y="2525633"/>
        <a:ext cx="351518" cy="352465"/>
      </dsp:txXfrm>
    </dsp:sp>
    <dsp:sp modelId="{F847E96F-CBD1-446A-AB46-BA2D7F42C7A8}">
      <dsp:nvSpPr>
        <dsp:cNvPr id="0" name=""/>
        <dsp:cNvSpPr/>
      </dsp:nvSpPr>
      <dsp:spPr>
        <a:xfrm>
          <a:off x="3324139" y="1991248"/>
          <a:ext cx="2368724" cy="142123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smtClean="0"/>
            <a:t>习得一组原型向量</a:t>
          </a:r>
          <a:endParaRPr lang="zh-CN" altLang="en-US" sz="3500" kern="1200"/>
        </a:p>
      </dsp:txBody>
      <dsp:txXfrm>
        <a:off x="3365766" y="2032875"/>
        <a:ext cx="2285470" cy="1337980"/>
      </dsp:txXfrm>
    </dsp:sp>
    <dsp:sp modelId="{508EA145-B898-41D0-B196-1AF00A2DC867}">
      <dsp:nvSpPr>
        <dsp:cNvPr id="0" name=""/>
        <dsp:cNvSpPr/>
      </dsp:nvSpPr>
      <dsp:spPr>
        <a:xfrm>
          <a:off x="5929736" y="2408144"/>
          <a:ext cx="502169" cy="587443"/>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zh-CN" altLang="en-US" sz="2500" kern="1200"/>
        </a:p>
      </dsp:txBody>
      <dsp:txXfrm>
        <a:off x="5929736" y="2525633"/>
        <a:ext cx="351518" cy="352465"/>
      </dsp:txXfrm>
    </dsp:sp>
    <dsp:sp modelId="{052EA048-A136-4C72-9E36-5DF78F675016}">
      <dsp:nvSpPr>
        <dsp:cNvPr id="0" name=""/>
        <dsp:cNvSpPr/>
      </dsp:nvSpPr>
      <dsp:spPr>
        <a:xfrm>
          <a:off x="6640354" y="1991248"/>
          <a:ext cx="2368724" cy="1421234"/>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zh-CN" altLang="en-US" sz="3500" kern="1200" smtClean="0"/>
            <a:t>分类</a:t>
          </a:r>
          <a:endParaRPr lang="zh-CN" altLang="en-US" sz="3500" kern="1200"/>
        </a:p>
      </dsp:txBody>
      <dsp:txXfrm>
        <a:off x="6681981" y="2032875"/>
        <a:ext cx="2285470" cy="1337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122AAD-13B8-4141-81EC-3D5B71113A8B}">
      <dsp:nvSpPr>
        <dsp:cNvPr id="0" name=""/>
        <dsp:cNvSpPr/>
      </dsp:nvSpPr>
      <dsp:spPr>
        <a:xfrm>
          <a:off x="15854" y="210395"/>
          <a:ext cx="3723516" cy="854849"/>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smtClean="0"/>
            <a:t>假设样本的生成过程有高斯混合分布给出</a:t>
          </a:r>
          <a:endParaRPr lang="zh-CN" altLang="en-US" sz="2200" kern="1200"/>
        </a:p>
      </dsp:txBody>
      <dsp:txXfrm>
        <a:off x="15854" y="210395"/>
        <a:ext cx="3723516" cy="854849"/>
      </dsp:txXfrm>
    </dsp:sp>
    <dsp:sp modelId="{BCE68316-1971-4D93-8B9C-0685CCF8D08C}">
      <dsp:nvSpPr>
        <dsp:cNvPr id="0" name=""/>
        <dsp:cNvSpPr/>
      </dsp:nvSpPr>
      <dsp:spPr>
        <a:xfrm>
          <a:off x="15438" y="1055769"/>
          <a:ext cx="3724348" cy="3161997"/>
        </a:xfrm>
        <a:prstGeom prst="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14:m xmlns:a14="http://schemas.microsoft.com/office/drawing/2010/main">
            <m:oMath xmlns:m="http://schemas.openxmlformats.org/officeDocument/2006/math">
              <m:r>
                <a:rPr lang="zh-CN" altLang="en-US" sz="2200" i="1" kern="1200" smtClean="0">
                  <a:latin typeface="Cambria Math" panose="02040503050406030204" pitchFamily="18" charset="0"/>
                </a:rPr>
                <m:t>根据</m:t>
              </m:r>
              <m:sSub>
                <m:sSubPr>
                  <m:ctrlPr>
                    <a:rPr lang="en-US" altLang="zh-CN" sz="2200" i="1" kern="1200" smtClean="0">
                      <a:latin typeface="Cambria Math" panose="02040503050406030204" pitchFamily="18" charset="0"/>
                    </a:rPr>
                  </m:ctrlPr>
                </m:sSubPr>
                <m:e>
                  <m:r>
                    <a:rPr lang="zh-CN" altLang="en-US" sz="2200" i="1" kern="1200" smtClean="0">
                      <a:latin typeface="Cambria Math" panose="02040503050406030204" pitchFamily="18" charset="0"/>
                    </a:rPr>
                    <m:t>𝛼</m:t>
                  </m:r>
                </m:e>
                <m:sub>
                  <m:r>
                    <a:rPr lang="en-US" altLang="zh-CN" sz="2200" i="1" kern="1200" smtClean="0">
                      <a:latin typeface="Cambria Math" panose="02040503050406030204" pitchFamily="18" charset="0"/>
                    </a:rPr>
                    <m:t>1</m:t>
                  </m:r>
                </m:sub>
              </m:sSub>
              <m:r>
                <a:rPr lang="en-US" altLang="zh-CN" sz="2200" b="0" i="1" kern="1200" smtClean="0">
                  <a:latin typeface="Cambria Math" panose="02040503050406030204" pitchFamily="18" charset="0"/>
                </a:rPr>
                <m:t>,</m:t>
              </m:r>
              <m:sSub>
                <m:sSubPr>
                  <m:ctrlPr>
                    <a:rPr lang="en-US" altLang="zh-CN" sz="2200" i="1" kern="1200" smtClean="0">
                      <a:latin typeface="Cambria Math" panose="02040503050406030204" pitchFamily="18" charset="0"/>
                    </a:rPr>
                  </m:ctrlPr>
                </m:sSubPr>
                <m:e>
                  <m:r>
                    <a:rPr lang="zh-CN" altLang="en-US" sz="2200" i="1" kern="1200" smtClean="0">
                      <a:latin typeface="Cambria Math" panose="02040503050406030204" pitchFamily="18" charset="0"/>
                    </a:rPr>
                    <m:t>𝛼</m:t>
                  </m:r>
                </m:e>
                <m:sub>
                  <m:r>
                    <a:rPr lang="en-US" altLang="zh-CN" sz="2200" b="0" i="1" kern="1200" smtClean="0">
                      <a:latin typeface="Cambria Math" panose="02040503050406030204" pitchFamily="18" charset="0"/>
                    </a:rPr>
                    <m:t>2</m:t>
                  </m:r>
                </m:sub>
              </m:sSub>
            </m:oMath>
          </a14:m>
          <a:r>
            <a:rPr lang="en-US" altLang="zh-CN" sz="2200" kern="1200" smtClean="0"/>
            <a:t>,…,</a:t>
          </a:r>
          <a14:m xmlns:a14="http://schemas.microsoft.com/office/drawing/2010/main">
            <m:oMath xmlns:m="http://schemas.openxmlformats.org/officeDocument/2006/math">
              <m:sSub>
                <m:sSubPr>
                  <m:ctrlPr>
                    <a:rPr lang="en-US" altLang="zh-CN" sz="2200" i="1" kern="1200" smtClean="0">
                      <a:latin typeface="Cambria Math" panose="02040503050406030204" pitchFamily="18" charset="0"/>
                    </a:rPr>
                  </m:ctrlPr>
                </m:sSubPr>
                <m:e>
                  <m:r>
                    <a:rPr lang="zh-CN" altLang="en-US" sz="2200" i="1" kern="1200" smtClean="0">
                      <a:latin typeface="Cambria Math" panose="02040503050406030204" pitchFamily="18" charset="0"/>
                    </a:rPr>
                    <m:t>𝛼</m:t>
                  </m:r>
                </m:e>
                <m:sub>
                  <m:r>
                    <a:rPr lang="en-US" altLang="zh-CN" sz="2200" b="0" i="1" kern="1200" smtClean="0">
                      <a:latin typeface="Cambria Math" panose="02040503050406030204" pitchFamily="18" charset="0"/>
                    </a:rPr>
                    <m:t>𝑘</m:t>
                  </m:r>
                </m:sub>
              </m:sSub>
              <m:r>
                <a:rPr lang="zh-CN" altLang="en-US" sz="2200" i="1" kern="1200" smtClean="0">
                  <a:latin typeface="Cambria Math" panose="02040503050406030204" pitchFamily="18" charset="0"/>
                </a:rPr>
                <m:t>定义</m:t>
              </m:r>
            </m:oMath>
          </a14:m>
          <a:r>
            <a:rPr lang="zh-CN" altLang="en-US" sz="2200" kern="1200" smtClean="0"/>
            <a:t>的先验分布选择高斯混合成分</a:t>
          </a:r>
          <a:endParaRPr lang="zh-CN" altLang="en-US" sz="2200" kern="1200"/>
        </a:p>
        <a:p>
          <a:pPr marL="228600" lvl="1" indent="-228600" algn="l" defTabSz="977900">
            <a:lnSpc>
              <a:spcPct val="90000"/>
            </a:lnSpc>
            <a:spcBef>
              <a:spcPct val="0"/>
            </a:spcBef>
            <a:spcAft>
              <a:spcPct val="15000"/>
            </a:spcAft>
            <a:buChar char="••"/>
          </a:pPr>
          <a:r>
            <a:rPr lang="zh-CN" altLang="en-US" sz="2200" kern="1200" smtClean="0"/>
            <a:t>根据混合成份的概率密度进行采样</a:t>
          </a:r>
          <a:endParaRPr lang="zh-CN" altLang="en-US" sz="2200" kern="1200"/>
        </a:p>
      </dsp:txBody>
      <dsp:txXfrm>
        <a:off x="15438" y="1055769"/>
        <a:ext cx="3724348" cy="3161997"/>
      </dsp:txXfrm>
    </dsp:sp>
    <dsp:sp modelId="{E2656FEA-8317-4139-A62B-D677F6DFED61}">
      <dsp:nvSpPr>
        <dsp:cNvPr id="0" name=""/>
        <dsp:cNvSpPr/>
      </dsp:nvSpPr>
      <dsp:spPr>
        <a:xfrm>
          <a:off x="4187387" y="205657"/>
          <a:ext cx="3197146" cy="854849"/>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smtClean="0"/>
            <a:t>计算样本对应的每个高斯混合成分的后验概率</a:t>
          </a:r>
          <a:endParaRPr lang="zh-CN" altLang="en-US" sz="2200" kern="1200"/>
        </a:p>
      </dsp:txBody>
      <dsp:txXfrm>
        <a:off x="4187387" y="205657"/>
        <a:ext cx="3197146" cy="854849"/>
      </dsp:txXfrm>
    </dsp:sp>
    <dsp:sp modelId="{D2521DB4-8F5D-4001-BF7B-AE8846E0D216}">
      <dsp:nvSpPr>
        <dsp:cNvPr id="0" name=""/>
        <dsp:cNvSpPr/>
      </dsp:nvSpPr>
      <dsp:spPr>
        <a:xfrm>
          <a:off x="4187387" y="1060507"/>
          <a:ext cx="3197146" cy="3161997"/>
        </a:xfrm>
        <a:prstGeom prst="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smtClean="0"/>
            <a:t>训练集</a:t>
          </a:r>
          <a:r>
            <a:rPr lang="en-US" altLang="zh-CN" sz="1600" kern="1200" smtClean="0"/>
            <a:t>D={x1,x2,…,x3}</a:t>
          </a:r>
          <a:r>
            <a:rPr lang="zh-CN" altLang="en-US" sz="1600" kern="1200" smtClean="0"/>
            <a:t>由上述过程生成</a:t>
          </a:r>
          <a:endParaRPr lang="zh-CN" altLang="en-US" sz="1600" kern="1200"/>
        </a:p>
        <a:p>
          <a:pPr marL="171450" lvl="1" indent="-171450" algn="l" defTabSz="711200">
            <a:lnSpc>
              <a:spcPct val="90000"/>
            </a:lnSpc>
            <a:spcBef>
              <a:spcPct val="0"/>
            </a:spcBef>
            <a:spcAft>
              <a:spcPct val="15000"/>
            </a:spcAft>
            <a:buChar char="••"/>
          </a:pPr>
          <a:r>
            <a:rPr lang="zh-CN" altLang="en-US" sz="1600" kern="1200" smtClean="0"/>
            <a:t>随机变量</a:t>
          </a:r>
          <a14:m xmlns:a14="http://schemas.microsoft.com/office/drawing/2010/main">
            <m:oMath xmlns:m="http://schemas.openxmlformats.org/officeDocument/2006/math">
              <m:sSub>
                <m:sSubPr>
                  <m:ctrlPr>
                    <a:rPr lang="en-US" altLang="zh-CN" sz="1600" i="1" kern="1200" smtClean="0">
                      <a:latin typeface="Cambria Math" panose="02040503050406030204" pitchFamily="18" charset="0"/>
                    </a:rPr>
                  </m:ctrlPr>
                </m:sSubPr>
                <m:e>
                  <m:r>
                    <a:rPr lang="en-US" altLang="zh-CN" sz="1600" b="0" i="1" kern="1200" smtClean="0">
                      <a:latin typeface="Cambria Math" panose="02040503050406030204" pitchFamily="18" charset="0"/>
                    </a:rPr>
                    <m:t>𝑍</m:t>
                  </m:r>
                </m:e>
                <m:sub>
                  <m:r>
                    <a:rPr lang="en-US" altLang="zh-CN" sz="1600" b="0" i="1" kern="1200" smtClean="0">
                      <a:latin typeface="Cambria Math" panose="02040503050406030204" pitchFamily="18" charset="0"/>
                    </a:rPr>
                    <m:t>𝑗</m:t>
                  </m:r>
                </m:sub>
              </m:sSub>
              <m:r>
                <a:rPr lang="zh-CN" altLang="en-US" sz="1600" i="1" kern="1200" smtClean="0">
                  <a:latin typeface="Cambria Math" panose="02040503050406030204" pitchFamily="18" charset="0"/>
                </a:rPr>
                <m:t>𝜖</m:t>
              </m:r>
              <m:r>
                <a:rPr lang="en-US" altLang="zh-CN" sz="1600" b="0" i="1" kern="1200" smtClean="0">
                  <a:latin typeface="Cambria Math" panose="02040503050406030204" pitchFamily="18" charset="0"/>
                </a:rPr>
                <m:t>{1,2,…,</m:t>
              </m:r>
              <m:r>
                <a:rPr lang="en-US" altLang="zh-CN" sz="1600" b="0" i="1" kern="1200" smtClean="0">
                  <a:latin typeface="Cambria Math" panose="02040503050406030204" pitchFamily="18" charset="0"/>
                </a:rPr>
                <m:t>𝑘</m:t>
              </m:r>
              <m:r>
                <a:rPr lang="en-US" altLang="zh-CN" sz="1600" b="0" i="1" kern="1200" smtClean="0">
                  <a:latin typeface="Cambria Math" panose="02040503050406030204" pitchFamily="18" charset="0"/>
                </a:rPr>
                <m:t>}</m:t>
              </m:r>
              <m:r>
                <a:rPr lang="zh-CN" altLang="en-US" sz="1600" b="0" i="1" kern="1200" smtClean="0">
                  <a:latin typeface="Cambria Math" panose="02040503050406030204" pitchFamily="18" charset="0"/>
                </a:rPr>
                <m:t>表示</m:t>
              </m:r>
            </m:oMath>
          </a14:m>
          <a:r>
            <a:rPr lang="zh-CN" altLang="en-US" sz="1600" kern="1200" smtClean="0"/>
            <a:t>生成样本</a:t>
          </a:r>
          <a14:m xmlns:a14="http://schemas.microsoft.com/office/drawing/2010/main">
            <m:oMath xmlns:m="http://schemas.openxmlformats.org/officeDocument/2006/math">
              <m:sSub>
                <m:sSubPr>
                  <m:ctrlPr>
                    <a:rPr lang="en-US" altLang="zh-CN" sz="1600" i="1" kern="1200" smtClean="0">
                      <a:latin typeface="Cambria Math" panose="02040503050406030204" pitchFamily="18" charset="0"/>
                    </a:rPr>
                  </m:ctrlPr>
                </m:sSubPr>
                <m:e>
                  <m:r>
                    <a:rPr lang="en-US" altLang="zh-CN" sz="1600" b="0" i="1" kern="1200" smtClean="0">
                      <a:latin typeface="Cambria Math" panose="02040503050406030204" pitchFamily="18" charset="0"/>
                    </a:rPr>
                    <m:t>𝑥</m:t>
                  </m:r>
                </m:e>
                <m:sub>
                  <m:r>
                    <a:rPr lang="en-US" altLang="zh-CN" sz="1600" b="0" i="1" kern="1200" smtClean="0">
                      <a:latin typeface="Cambria Math" panose="02040503050406030204" pitchFamily="18" charset="0"/>
                    </a:rPr>
                    <m:t>𝑗</m:t>
                  </m:r>
                </m:sub>
              </m:sSub>
              <m:r>
                <a:rPr lang="zh-CN" altLang="en-US" sz="1600" i="1" kern="1200" smtClean="0">
                  <a:latin typeface="Cambria Math" panose="02040503050406030204" pitchFamily="18" charset="0"/>
                </a:rPr>
                <m:t>的</m:t>
              </m:r>
            </m:oMath>
          </a14:m>
          <a:r>
            <a:rPr lang="zh-CN" altLang="en-US" sz="1600" kern="1200" smtClean="0"/>
            <a:t>高斯混合成分，取值未知</a:t>
          </a:r>
          <a:endParaRPr lang="zh-CN" altLang="en-US" sz="1600" kern="1200"/>
        </a:p>
        <a:p>
          <a:pPr marL="171450" lvl="1" indent="-171450" algn="l" defTabSz="711200">
            <a:lnSpc>
              <a:spcPct val="90000"/>
            </a:lnSpc>
            <a:spcBef>
              <a:spcPct val="0"/>
            </a:spcBef>
            <a:spcAft>
              <a:spcPct val="15000"/>
            </a:spcAft>
            <a:buChar char="••"/>
          </a:pPr>
          <a14:m xmlns:a14="http://schemas.microsoft.com/office/drawing/2010/main">
            <m:oMath xmlns:m="http://schemas.openxmlformats.org/officeDocument/2006/math">
              <m:sSub>
                <m:sSubPr>
                  <m:ctrlPr>
                    <a:rPr lang="en-US" altLang="zh-CN" sz="1600" i="1" kern="1200" smtClean="0">
                      <a:latin typeface="Cambria Math" panose="02040503050406030204" pitchFamily="18" charset="0"/>
                    </a:rPr>
                  </m:ctrlPr>
                </m:sSubPr>
                <m:e>
                  <m:r>
                    <a:rPr lang="en-US" altLang="zh-CN" sz="1600" b="0" i="1" kern="1200" smtClean="0">
                      <a:latin typeface="Cambria Math" panose="02040503050406030204" pitchFamily="18" charset="0"/>
                    </a:rPr>
                    <m:t>𝑍</m:t>
                  </m:r>
                </m:e>
                <m:sub>
                  <m:r>
                    <a:rPr lang="en-US" altLang="zh-CN" sz="1600" b="0" i="1" kern="1200" smtClean="0">
                      <a:latin typeface="Cambria Math" panose="02040503050406030204" pitchFamily="18" charset="0"/>
                    </a:rPr>
                    <m:t>𝑗</m:t>
                  </m:r>
                </m:sub>
              </m:sSub>
            </m:oMath>
          </a14:m>
          <a:r>
            <a:rPr lang="zh-CN" altLang="en-US" sz="1600" kern="1200" smtClean="0"/>
            <a:t>的先验概率对应于</a:t>
          </a:r>
          <a14:m xmlns:a14="http://schemas.microsoft.com/office/drawing/2010/main">
            <m:oMath xmlns:m="http://schemas.openxmlformats.org/officeDocument/2006/math">
              <m:sSub>
                <m:sSubPr>
                  <m:ctrlPr>
                    <a:rPr lang="en-US" altLang="zh-CN" sz="1600" i="1" kern="1200" smtClean="0">
                      <a:latin typeface="Cambria Math" panose="02040503050406030204" pitchFamily="18" charset="0"/>
                    </a:rPr>
                  </m:ctrlPr>
                </m:sSubPr>
                <m:e>
                  <m:r>
                    <a:rPr lang="zh-CN" altLang="en-US" sz="1600" i="1" kern="1200" smtClean="0">
                      <a:latin typeface="Cambria Math" panose="02040503050406030204" pitchFamily="18" charset="0"/>
                    </a:rPr>
                    <m:t>𝛼</m:t>
                  </m:r>
                </m:e>
                <m:sub>
                  <m:r>
                    <m:rPr>
                      <m:sty m:val="p"/>
                    </m:rPr>
                    <a:rPr lang="en-US" altLang="zh-CN" sz="1600" i="1" kern="1200" smtClean="0">
                      <a:latin typeface="Cambria Math" panose="02040503050406030204" pitchFamily="18" charset="0"/>
                    </a:rPr>
                    <m:t>i</m:t>
                  </m:r>
                </m:sub>
              </m:sSub>
              <m:r>
                <a:rPr lang="zh-CN" altLang="en-US" sz="1600" i="1" kern="1200" smtClean="0">
                  <a:latin typeface="Cambria Math" panose="02040503050406030204" pitchFamily="18" charset="0"/>
                </a:rPr>
                <m:t>已知</m:t>
              </m:r>
            </m:oMath>
          </a14:m>
          <a:r>
            <a:rPr lang="zh-CN" altLang="en-US" sz="1600" kern="1200" smtClean="0"/>
            <a:t>，计算后验概率</a:t>
          </a:r>
          <a14:m xmlns:a14="http://schemas.microsoft.com/office/drawing/2010/main">
            <m:oMath xmlns:m="http://schemas.openxmlformats.org/officeDocument/2006/math">
              <m:r>
                <m:rPr>
                  <m:sty m:val="p"/>
                </m:rPr>
                <a:rPr lang="en-US" altLang="zh-CN" sz="1800" b="0" i="0" kern="1200" smtClean="0">
                  <a:latin typeface="Cambria Math" panose="02040503050406030204" pitchFamily="18" charset="0"/>
                </a:rPr>
                <m:t>PM</m:t>
              </m:r>
              <m:d>
                <m:dPr>
                  <m:ctrlPr>
                    <a:rPr lang="en-US" altLang="zh-CN" sz="1800" b="0" i="1" kern="1200" smtClean="0">
                      <a:latin typeface="Cambria Math" panose="02040503050406030204" pitchFamily="18" charset="0"/>
                    </a:rPr>
                  </m:ctrlPr>
                </m:dPr>
                <m:e>
                  <m:sSub>
                    <m:sSubPr>
                      <m:ctrlPr>
                        <a:rPr lang="en-US" altLang="zh-CN" sz="1800" b="0" i="1" kern="1200" smtClean="0">
                          <a:latin typeface="Cambria Math" panose="02040503050406030204" pitchFamily="18" charset="0"/>
                        </a:rPr>
                      </m:ctrlPr>
                    </m:sSubPr>
                    <m:e>
                      <m:r>
                        <a:rPr lang="en-US" altLang="zh-CN" sz="1800" b="0" i="1" kern="1200" smtClean="0">
                          <a:latin typeface="Cambria Math" panose="02040503050406030204" pitchFamily="18" charset="0"/>
                        </a:rPr>
                        <m:t>𝑍</m:t>
                      </m:r>
                    </m:e>
                    <m:sub>
                      <m:r>
                        <a:rPr lang="en-US" altLang="zh-CN" sz="1800" b="0" i="1" kern="1200" smtClean="0">
                          <a:latin typeface="Cambria Math" panose="02040503050406030204" pitchFamily="18" charset="0"/>
                        </a:rPr>
                        <m:t>𝑗</m:t>
                      </m:r>
                    </m:sub>
                  </m:sSub>
                  <m:r>
                    <a:rPr lang="en-US" altLang="zh-CN" sz="1800" b="0" i="0" kern="1200" smtClean="0">
                      <a:latin typeface="Cambria Math" panose="02040503050406030204" pitchFamily="18" charset="0"/>
                    </a:rPr>
                    <m:t>=</m:t>
                  </m:r>
                  <m:r>
                    <m:rPr>
                      <m:sty m:val="p"/>
                    </m:rPr>
                    <a:rPr lang="en-US" altLang="zh-CN" sz="1800" b="0" i="0" kern="1200" smtClean="0">
                      <a:latin typeface="Cambria Math" panose="02040503050406030204" pitchFamily="18" charset="0"/>
                    </a:rPr>
                    <m:t>i</m:t>
                  </m:r>
                </m:e>
                <m:e>
                  <m:sSub>
                    <m:sSubPr>
                      <m:ctrlPr>
                        <a:rPr lang="en-US" altLang="zh-CN" sz="1800" b="0" i="1" kern="1200" smtClean="0">
                          <a:latin typeface="Cambria Math" panose="02040503050406030204" pitchFamily="18" charset="0"/>
                        </a:rPr>
                      </m:ctrlPr>
                    </m:sSubPr>
                    <m:e>
                      <m:r>
                        <a:rPr lang="en-US" altLang="zh-CN" sz="1800" b="0" i="1" kern="1200" smtClean="0">
                          <a:latin typeface="Cambria Math" panose="02040503050406030204" pitchFamily="18" charset="0"/>
                        </a:rPr>
                        <m:t>𝑥</m:t>
                      </m:r>
                    </m:e>
                    <m:sub>
                      <m:r>
                        <a:rPr lang="en-US" altLang="zh-CN" sz="1800" b="0" i="1" kern="1200" smtClean="0">
                          <a:latin typeface="Cambria Math" panose="02040503050406030204" pitchFamily="18" charset="0"/>
                        </a:rPr>
                        <m:t>𝑗</m:t>
                      </m:r>
                    </m:sub>
                  </m:sSub>
                </m:e>
              </m:d>
              <m:r>
                <a:rPr lang="en-US" altLang="zh-CN" sz="1800" b="0" i="1" kern="1200" smtClean="0">
                  <a:latin typeface="Cambria Math" panose="02040503050406030204" pitchFamily="18" charset="0"/>
                </a:rPr>
                <m:t>=</m:t>
              </m:r>
              <m:f>
                <m:fPr>
                  <m:ctrlPr>
                    <a:rPr lang="en-US" altLang="zh-CN" sz="1800" i="1" kern="1200" smtClean="0">
                      <a:latin typeface="Cambria Math" panose="02040503050406030204" pitchFamily="18" charset="0"/>
                    </a:rPr>
                  </m:ctrlPr>
                </m:fPr>
                <m:num>
                  <m:r>
                    <a:rPr lang="en-US" altLang="zh-CN" sz="1800" b="0" i="1" kern="1200" smtClean="0">
                      <a:latin typeface="Cambria Math" panose="02040503050406030204" pitchFamily="18" charset="0"/>
                    </a:rPr>
                    <m:t>𝑝</m:t>
                  </m:r>
                  <m:d>
                    <m:dPr>
                      <m:ctrlPr>
                        <a:rPr lang="en-US" altLang="zh-CN" sz="1800" b="0" i="1" kern="1200" smtClean="0">
                          <a:latin typeface="Cambria Math" panose="02040503050406030204" pitchFamily="18" charset="0"/>
                        </a:rPr>
                      </m:ctrlPr>
                    </m:dPr>
                    <m:e>
                      <m:sSub>
                        <m:sSubPr>
                          <m:ctrlPr>
                            <a:rPr lang="en-US" altLang="zh-CN" sz="1800" b="0" i="1" kern="1200" smtClean="0">
                              <a:latin typeface="Cambria Math" panose="02040503050406030204" pitchFamily="18" charset="0"/>
                            </a:rPr>
                          </m:ctrlPr>
                        </m:sSubPr>
                        <m:e>
                          <m:r>
                            <a:rPr lang="en-US" altLang="zh-CN" sz="1800" b="0" i="1" kern="1200" smtClean="0">
                              <a:latin typeface="Cambria Math" panose="02040503050406030204" pitchFamily="18" charset="0"/>
                            </a:rPr>
                            <m:t>𝑍</m:t>
                          </m:r>
                        </m:e>
                        <m:sub>
                          <m:r>
                            <a:rPr lang="en-US" altLang="zh-CN" sz="1800" b="0" i="1" kern="1200" smtClean="0">
                              <a:latin typeface="Cambria Math" panose="02040503050406030204" pitchFamily="18" charset="0"/>
                            </a:rPr>
                            <m:t>𝑗</m:t>
                          </m:r>
                        </m:sub>
                      </m:sSub>
                      <m:r>
                        <a:rPr lang="en-US" altLang="zh-CN" sz="1800" b="0" i="1" kern="1200" smtClean="0">
                          <a:latin typeface="Cambria Math" panose="02040503050406030204" pitchFamily="18" charset="0"/>
                        </a:rPr>
                        <m:t>=</m:t>
                      </m:r>
                      <m:r>
                        <a:rPr lang="en-US" altLang="zh-CN" sz="1800" b="0" i="1" kern="1200" smtClean="0">
                          <a:latin typeface="Cambria Math" panose="02040503050406030204" pitchFamily="18" charset="0"/>
                        </a:rPr>
                        <m:t>𝑖</m:t>
                      </m:r>
                    </m:e>
                  </m:d>
                  <m:r>
                    <a:rPr lang="en-US" altLang="zh-CN" sz="1800" b="0" i="1" kern="1200" smtClean="0">
                      <a:latin typeface="Cambria Math" panose="02040503050406030204" pitchFamily="18" charset="0"/>
                      <a:ea typeface="Cambria Math" panose="02040503050406030204" pitchFamily="18" charset="0"/>
                    </a:rPr>
                    <m:t>∙</m:t>
                  </m:r>
                  <m:r>
                    <m:rPr>
                      <m:sty m:val="p"/>
                    </m:rPr>
                    <a:rPr lang="en-US" altLang="zh-CN" sz="1800" b="0" i="0" kern="1200" smtClean="0">
                      <a:latin typeface="Cambria Math" panose="02040503050406030204" pitchFamily="18" charset="0"/>
                    </a:rPr>
                    <m:t>PM</m:t>
                  </m:r>
                  <m:d>
                    <m:dPr>
                      <m:ctrlPr>
                        <a:rPr lang="en-US" altLang="zh-CN" sz="1800" b="0" i="1" kern="1200" smtClean="0">
                          <a:latin typeface="Cambria Math" panose="02040503050406030204" pitchFamily="18" charset="0"/>
                        </a:rPr>
                      </m:ctrlPr>
                    </m:dPr>
                    <m:e>
                      <m:sSub>
                        <m:sSubPr>
                          <m:ctrlPr>
                            <a:rPr lang="en-US" altLang="zh-CN" sz="1800" b="0" i="1" kern="1200" smtClean="0">
                              <a:latin typeface="Cambria Math" panose="02040503050406030204" pitchFamily="18" charset="0"/>
                            </a:rPr>
                          </m:ctrlPr>
                        </m:sSubPr>
                        <m:e>
                          <m:r>
                            <a:rPr lang="en-US" altLang="zh-CN" sz="1800" b="0" i="1" kern="1200" smtClean="0">
                              <a:latin typeface="Cambria Math" panose="02040503050406030204" pitchFamily="18" charset="0"/>
                            </a:rPr>
                            <m:t>𝑥</m:t>
                          </m:r>
                        </m:e>
                        <m:sub>
                          <m:r>
                            <a:rPr lang="en-US" altLang="zh-CN" sz="1800" b="0" i="1" kern="1200" smtClean="0">
                              <a:latin typeface="Cambria Math" panose="02040503050406030204" pitchFamily="18" charset="0"/>
                            </a:rPr>
                            <m:t>𝑗</m:t>
                          </m:r>
                        </m:sub>
                      </m:sSub>
                    </m:e>
                    <m:e>
                      <m:sSub>
                        <m:sSubPr>
                          <m:ctrlPr>
                            <a:rPr lang="en-US" altLang="zh-CN" sz="1800" b="0" i="1" kern="1200" smtClean="0">
                              <a:latin typeface="Cambria Math" panose="02040503050406030204" pitchFamily="18" charset="0"/>
                            </a:rPr>
                          </m:ctrlPr>
                        </m:sSubPr>
                        <m:e>
                          <m:r>
                            <a:rPr lang="en-US" altLang="zh-CN" sz="1800" b="0" i="1" kern="1200" smtClean="0">
                              <a:latin typeface="Cambria Math" panose="02040503050406030204" pitchFamily="18" charset="0"/>
                            </a:rPr>
                            <m:t>𝑍</m:t>
                          </m:r>
                        </m:e>
                        <m:sub>
                          <m:r>
                            <a:rPr lang="en-US" altLang="zh-CN" sz="1800" b="0" i="1" kern="1200" smtClean="0">
                              <a:latin typeface="Cambria Math" panose="02040503050406030204" pitchFamily="18" charset="0"/>
                            </a:rPr>
                            <m:t>𝑗</m:t>
                          </m:r>
                        </m:sub>
                      </m:sSub>
                      <m:r>
                        <a:rPr lang="en-US" altLang="zh-CN" sz="1800" b="0" i="0" kern="1200" smtClean="0">
                          <a:latin typeface="Cambria Math" panose="02040503050406030204" pitchFamily="18" charset="0"/>
                        </a:rPr>
                        <m:t>=</m:t>
                      </m:r>
                      <m:r>
                        <m:rPr>
                          <m:sty m:val="p"/>
                        </m:rPr>
                        <a:rPr lang="en-US" altLang="zh-CN" sz="1800" b="0" i="0" kern="1200" smtClean="0">
                          <a:latin typeface="Cambria Math" panose="02040503050406030204" pitchFamily="18" charset="0"/>
                        </a:rPr>
                        <m:t>i</m:t>
                      </m:r>
                    </m:e>
                  </m:d>
                </m:num>
                <m:den>
                  <m:r>
                    <a:rPr lang="en-US" altLang="zh-CN" sz="1800" b="0" i="1" kern="1200" smtClean="0">
                      <a:latin typeface="Cambria Math" panose="02040503050406030204" pitchFamily="18" charset="0"/>
                    </a:rPr>
                    <m:t>𝑃𝑀</m:t>
                  </m:r>
                  <m:r>
                    <a:rPr lang="en-US" altLang="zh-CN" sz="1800" b="0" i="1" kern="1200" smtClean="0">
                      <a:latin typeface="Cambria Math" panose="02040503050406030204" pitchFamily="18" charset="0"/>
                    </a:rPr>
                    <m:t>(</m:t>
                  </m:r>
                  <m:sSub>
                    <m:sSubPr>
                      <m:ctrlPr>
                        <a:rPr lang="en-US" altLang="zh-CN" sz="1800" b="0" i="1" kern="1200" smtClean="0">
                          <a:latin typeface="Cambria Math" panose="02040503050406030204" pitchFamily="18" charset="0"/>
                        </a:rPr>
                      </m:ctrlPr>
                    </m:sSubPr>
                    <m:e>
                      <m:r>
                        <a:rPr lang="en-US" altLang="zh-CN" sz="1800" b="0" i="1" kern="1200" smtClean="0">
                          <a:latin typeface="Cambria Math" panose="02040503050406030204" pitchFamily="18" charset="0"/>
                        </a:rPr>
                        <m:t>𝑥</m:t>
                      </m:r>
                    </m:e>
                    <m:sub>
                      <m:r>
                        <a:rPr lang="en-US" altLang="zh-CN" sz="1800" b="0" i="1" kern="1200" smtClean="0">
                          <a:latin typeface="Cambria Math" panose="02040503050406030204" pitchFamily="18" charset="0"/>
                        </a:rPr>
                        <m:t>𝑗</m:t>
                      </m:r>
                    </m:sub>
                  </m:sSub>
                  <m:r>
                    <a:rPr lang="en-US" altLang="zh-CN" sz="1800" b="0" i="1" kern="1200" smtClean="0">
                      <a:latin typeface="Cambria Math" panose="02040503050406030204" pitchFamily="18" charset="0"/>
                    </a:rPr>
                    <m:t>)</m:t>
                  </m:r>
                </m:den>
              </m:f>
              <m:r>
                <a:rPr lang="en-US" altLang="zh-CN" sz="1800" b="0" i="1" kern="1200" smtClean="0">
                  <a:latin typeface="Cambria Math" panose="02040503050406030204" pitchFamily="18" charset="0"/>
                </a:rPr>
                <m:t>=</m:t>
              </m:r>
              <m:f>
                <m:fPr>
                  <m:ctrlPr>
                    <a:rPr lang="en-US" altLang="zh-CN" sz="1800" b="0" i="1" kern="1200" smtClean="0">
                      <a:latin typeface="Cambria Math" panose="02040503050406030204" pitchFamily="18" charset="0"/>
                    </a:rPr>
                  </m:ctrlPr>
                </m:fPr>
                <m:num>
                  <m:sSub>
                    <m:sSubPr>
                      <m:ctrlPr>
                        <a:rPr lang="en-US" altLang="zh-CN" sz="1800" b="0" i="1" kern="1200" smtClean="0">
                          <a:latin typeface="Cambria Math" panose="02040503050406030204" pitchFamily="18" charset="0"/>
                        </a:rPr>
                      </m:ctrlPr>
                    </m:sSubPr>
                    <m:e>
                      <m:r>
                        <a:rPr lang="zh-CN" altLang="en-US" sz="1800" b="0" i="1" kern="1200" smtClean="0">
                          <a:latin typeface="Cambria Math" panose="02040503050406030204" pitchFamily="18" charset="0"/>
                        </a:rPr>
                        <m:t>𝛼</m:t>
                      </m:r>
                    </m:e>
                    <m:sub>
                      <m:r>
                        <a:rPr lang="en-US" altLang="zh-CN" sz="1800" b="0" i="1" kern="1200" smtClean="0">
                          <a:latin typeface="Cambria Math" panose="02040503050406030204" pitchFamily="18" charset="0"/>
                        </a:rPr>
                        <m:t>𝑖</m:t>
                      </m:r>
                    </m:sub>
                  </m:sSub>
                  <m:r>
                    <a:rPr lang="en-US" altLang="zh-CN" sz="1800" b="0" i="1" kern="1200" smtClean="0">
                      <a:latin typeface="Cambria Math" panose="02040503050406030204" pitchFamily="18" charset="0"/>
                      <a:ea typeface="Cambria Math" panose="02040503050406030204" pitchFamily="18" charset="0"/>
                    </a:rPr>
                    <m:t>∙</m:t>
                  </m:r>
                  <m:r>
                    <a:rPr lang="en-US" altLang="zh-CN" sz="1800" b="0" i="1" kern="1200" smtClean="0">
                      <a:latin typeface="Cambria Math" panose="02040503050406030204" pitchFamily="18" charset="0"/>
                      <a:ea typeface="Cambria Math" panose="02040503050406030204" pitchFamily="18" charset="0"/>
                    </a:rPr>
                    <m:t>𝑝</m:t>
                  </m:r>
                  <m:r>
                    <a:rPr lang="en-US" altLang="zh-CN" sz="1800" b="0" i="1" kern="1200" smtClean="0">
                      <a:latin typeface="Cambria Math" panose="02040503050406030204" pitchFamily="18" charset="0"/>
                      <a:ea typeface="Cambria Math" panose="02040503050406030204" pitchFamily="18" charset="0"/>
                    </a:rPr>
                    <m:t>(</m:t>
                  </m:r>
                  <m:sSub>
                    <m:sSubPr>
                      <m:ctrlPr>
                        <a:rPr lang="en-US" altLang="zh-CN" sz="1800" b="0" i="1" kern="1200" smtClean="0">
                          <a:latin typeface="Cambria Math" panose="02040503050406030204" pitchFamily="18" charset="0"/>
                          <a:ea typeface="Cambria Math" panose="02040503050406030204" pitchFamily="18" charset="0"/>
                        </a:rPr>
                      </m:ctrlPr>
                    </m:sSubPr>
                    <m:e>
                      <m:r>
                        <a:rPr lang="en-US" altLang="zh-CN" sz="1800" b="0" i="1" kern="1200" smtClean="0">
                          <a:latin typeface="Cambria Math" panose="02040503050406030204" pitchFamily="18" charset="0"/>
                          <a:ea typeface="Cambria Math" panose="02040503050406030204" pitchFamily="18" charset="0"/>
                        </a:rPr>
                        <m:t>𝑥</m:t>
                      </m:r>
                    </m:e>
                    <m:sub>
                      <m:r>
                        <a:rPr lang="en-US" altLang="zh-CN" sz="1800" b="0" i="1" kern="1200" smtClean="0">
                          <a:latin typeface="Cambria Math" panose="02040503050406030204" pitchFamily="18" charset="0"/>
                          <a:ea typeface="Cambria Math" panose="02040503050406030204" pitchFamily="18" charset="0"/>
                        </a:rPr>
                        <m:t>𝑗</m:t>
                      </m:r>
                    </m:sub>
                  </m:sSub>
                  <m:r>
                    <a:rPr lang="en-US" altLang="zh-CN" sz="1800" b="0" i="1" kern="1200" smtClean="0">
                      <a:latin typeface="Cambria Math" panose="02040503050406030204" pitchFamily="18" charset="0"/>
                      <a:ea typeface="Cambria Math" panose="02040503050406030204" pitchFamily="18" charset="0"/>
                    </a:rPr>
                    <m:t>|</m:t>
                  </m:r>
                  <m:sSub>
                    <m:sSubPr>
                      <m:ctrlPr>
                        <a:rPr lang="en-US" altLang="zh-CN" sz="1800" b="0" i="1" kern="1200" smtClean="0">
                          <a:latin typeface="Cambria Math" panose="02040503050406030204" pitchFamily="18" charset="0"/>
                          <a:ea typeface="Cambria Math" panose="02040503050406030204" pitchFamily="18" charset="0"/>
                        </a:rPr>
                      </m:ctrlPr>
                    </m:sSubPr>
                    <m:e>
                      <m:r>
                        <a:rPr lang="zh-CN" altLang="en-US" sz="1800" b="0" i="1" kern="1200" smtClean="0">
                          <a:latin typeface="Cambria Math" panose="02040503050406030204" pitchFamily="18" charset="0"/>
                          <a:ea typeface="Cambria Math" panose="02040503050406030204" pitchFamily="18" charset="0"/>
                        </a:rPr>
                        <m:t>𝜇</m:t>
                      </m:r>
                    </m:e>
                    <m:sub>
                      <m:r>
                        <a:rPr lang="en-US" altLang="zh-CN" sz="1800" b="0" i="1" kern="1200" smtClean="0">
                          <a:latin typeface="Cambria Math" panose="02040503050406030204" pitchFamily="18" charset="0"/>
                          <a:ea typeface="Cambria Math" panose="02040503050406030204" pitchFamily="18" charset="0"/>
                        </a:rPr>
                        <m:t>𝑖</m:t>
                      </m:r>
                    </m:sub>
                  </m:sSub>
                  <m:r>
                    <a:rPr lang="en-US" altLang="zh-CN" sz="1800" b="0" i="1" kern="1200" smtClean="0">
                      <a:latin typeface="Cambria Math" panose="02040503050406030204" pitchFamily="18" charset="0"/>
                      <a:ea typeface="Cambria Math" panose="02040503050406030204" pitchFamily="18" charset="0"/>
                    </a:rPr>
                    <m:t>,</m:t>
                  </m:r>
                  <m:sSub>
                    <m:sSubPr>
                      <m:ctrlPr>
                        <a:rPr lang="en-US" altLang="zh-CN" sz="1800" b="0" i="1" kern="1200" smtClean="0">
                          <a:latin typeface="Cambria Math" panose="02040503050406030204" pitchFamily="18" charset="0"/>
                          <a:ea typeface="Cambria Math" panose="02040503050406030204" pitchFamily="18" charset="0"/>
                        </a:rPr>
                      </m:ctrlPr>
                    </m:sSubPr>
                    <m:e>
                      <m:r>
                        <m:rPr>
                          <m:sty m:val="p"/>
                        </m:rPr>
                        <a:rPr lang="el-GR" altLang="zh-CN" sz="1800" b="0" i="1" kern="1200" smtClean="0">
                          <a:latin typeface="Cambria Math" panose="02040503050406030204" pitchFamily="18" charset="0"/>
                          <a:ea typeface="Cambria Math" panose="02040503050406030204" pitchFamily="18" charset="0"/>
                        </a:rPr>
                        <m:t>Σ</m:t>
                      </m:r>
                    </m:e>
                    <m:sub>
                      <m:r>
                        <a:rPr lang="en-US" altLang="zh-CN" sz="1800" b="0" i="1" kern="1200" smtClean="0">
                          <a:latin typeface="Cambria Math" panose="02040503050406030204" pitchFamily="18" charset="0"/>
                          <a:ea typeface="Cambria Math" panose="02040503050406030204" pitchFamily="18" charset="0"/>
                        </a:rPr>
                        <m:t>𝑖</m:t>
                      </m:r>
                    </m:sub>
                  </m:sSub>
                  <m:r>
                    <a:rPr lang="en-US" altLang="zh-CN" sz="1800" b="0" i="1" kern="1200" smtClean="0">
                      <a:latin typeface="Cambria Math" panose="02040503050406030204" pitchFamily="18" charset="0"/>
                      <a:ea typeface="Cambria Math" panose="02040503050406030204" pitchFamily="18" charset="0"/>
                    </a:rPr>
                    <m:t>)</m:t>
                  </m:r>
                </m:num>
                <m:den>
                  <m:nary>
                    <m:naryPr>
                      <m:chr m:val="∑"/>
                      <m:ctrlPr>
                        <a:rPr lang="en-US" altLang="zh-CN" sz="1800" b="0" i="1" kern="1200" smtClean="0">
                          <a:latin typeface="Cambria Math" panose="02040503050406030204" pitchFamily="18" charset="0"/>
                        </a:rPr>
                      </m:ctrlPr>
                    </m:naryPr>
                    <m:sub>
                      <m:r>
                        <m:rPr>
                          <m:brk m:alnAt="23"/>
                        </m:rPr>
                        <a:rPr lang="en-US" altLang="zh-CN" sz="1800" b="0" i="1" kern="1200" smtClean="0">
                          <a:latin typeface="Cambria Math" panose="02040503050406030204" pitchFamily="18" charset="0"/>
                        </a:rPr>
                        <m:t>𝑙</m:t>
                      </m:r>
                      <m:r>
                        <a:rPr lang="en-US" altLang="zh-CN" sz="1800" b="0" i="1" kern="1200" smtClean="0">
                          <a:latin typeface="Cambria Math" panose="02040503050406030204" pitchFamily="18" charset="0"/>
                        </a:rPr>
                        <m:t>=1</m:t>
                      </m:r>
                    </m:sub>
                    <m:sup>
                      <m:r>
                        <a:rPr lang="en-US" altLang="zh-CN" sz="1800" b="0" i="1" kern="1200" smtClean="0">
                          <a:latin typeface="Cambria Math" panose="02040503050406030204" pitchFamily="18" charset="0"/>
                        </a:rPr>
                        <m:t>𝑘</m:t>
                      </m:r>
                    </m:sup>
                    <m:e>
                      <m:sSub>
                        <m:sSubPr>
                          <m:ctrlPr>
                            <a:rPr lang="en-US" altLang="zh-CN" sz="1800" b="0" i="1" kern="1200" smtClean="0">
                              <a:latin typeface="Cambria Math" panose="02040503050406030204" pitchFamily="18" charset="0"/>
                            </a:rPr>
                          </m:ctrlPr>
                        </m:sSubPr>
                        <m:e>
                          <m:r>
                            <a:rPr lang="zh-CN" altLang="en-US" sz="1800" b="0" i="1" kern="1200" smtClean="0">
                              <a:latin typeface="Cambria Math" panose="02040503050406030204" pitchFamily="18" charset="0"/>
                            </a:rPr>
                            <m:t>𝛼</m:t>
                          </m:r>
                        </m:e>
                        <m:sub>
                          <m:r>
                            <a:rPr lang="en-US" altLang="zh-CN" sz="1800" b="0" i="1" kern="1200" smtClean="0">
                              <a:latin typeface="Cambria Math" panose="02040503050406030204" pitchFamily="18" charset="0"/>
                            </a:rPr>
                            <m:t>𝑙</m:t>
                          </m:r>
                        </m:sub>
                      </m:sSub>
                      <m:r>
                        <a:rPr lang="en-US" altLang="zh-CN" sz="1800" b="0" i="1" kern="1200" smtClean="0">
                          <a:latin typeface="Cambria Math" panose="02040503050406030204" pitchFamily="18" charset="0"/>
                          <a:ea typeface="Cambria Math" panose="02040503050406030204" pitchFamily="18" charset="0"/>
                        </a:rPr>
                        <m:t>∙</m:t>
                      </m:r>
                      <m:r>
                        <a:rPr lang="en-US" altLang="zh-CN" sz="1800" b="0" i="1" kern="1200" smtClean="0">
                          <a:latin typeface="Cambria Math" panose="02040503050406030204" pitchFamily="18" charset="0"/>
                          <a:ea typeface="Cambria Math" panose="02040503050406030204" pitchFamily="18" charset="0"/>
                        </a:rPr>
                        <m:t>𝑝</m:t>
                      </m:r>
                      <m:r>
                        <a:rPr lang="en-US" altLang="zh-CN" sz="1800" b="0" i="1" kern="1200" smtClean="0">
                          <a:latin typeface="Cambria Math" panose="02040503050406030204" pitchFamily="18" charset="0"/>
                          <a:ea typeface="Cambria Math" panose="02040503050406030204" pitchFamily="18" charset="0"/>
                        </a:rPr>
                        <m:t>(</m:t>
                      </m:r>
                      <m:sSub>
                        <m:sSubPr>
                          <m:ctrlPr>
                            <a:rPr lang="en-US" altLang="zh-CN" sz="1800" b="0" i="1" kern="1200" smtClean="0">
                              <a:latin typeface="Cambria Math" panose="02040503050406030204" pitchFamily="18" charset="0"/>
                              <a:ea typeface="Cambria Math" panose="02040503050406030204" pitchFamily="18" charset="0"/>
                            </a:rPr>
                          </m:ctrlPr>
                        </m:sSubPr>
                        <m:e>
                          <m:r>
                            <a:rPr lang="en-US" altLang="zh-CN" sz="1800" b="0" i="1" kern="1200" smtClean="0">
                              <a:latin typeface="Cambria Math" panose="02040503050406030204" pitchFamily="18" charset="0"/>
                              <a:ea typeface="Cambria Math" panose="02040503050406030204" pitchFamily="18" charset="0"/>
                            </a:rPr>
                            <m:t>𝑥</m:t>
                          </m:r>
                        </m:e>
                        <m:sub>
                          <m:r>
                            <a:rPr lang="en-US" altLang="zh-CN" sz="1800" b="0" i="1" kern="1200" smtClean="0">
                              <a:latin typeface="Cambria Math" panose="02040503050406030204" pitchFamily="18" charset="0"/>
                              <a:ea typeface="Cambria Math" panose="02040503050406030204" pitchFamily="18" charset="0"/>
                            </a:rPr>
                            <m:t>𝑗</m:t>
                          </m:r>
                        </m:sub>
                      </m:sSub>
                      <m:r>
                        <a:rPr lang="en-US" altLang="zh-CN" sz="1800" b="0" i="1" kern="1200" smtClean="0">
                          <a:latin typeface="Cambria Math" panose="02040503050406030204" pitchFamily="18" charset="0"/>
                          <a:ea typeface="Cambria Math" panose="02040503050406030204" pitchFamily="18" charset="0"/>
                        </a:rPr>
                        <m:t>|</m:t>
                      </m:r>
                      <m:sSub>
                        <m:sSubPr>
                          <m:ctrlPr>
                            <a:rPr lang="en-US" altLang="zh-CN" sz="1800" b="0" i="1" kern="1200" smtClean="0">
                              <a:latin typeface="Cambria Math" panose="02040503050406030204" pitchFamily="18" charset="0"/>
                              <a:ea typeface="Cambria Math" panose="02040503050406030204" pitchFamily="18" charset="0"/>
                            </a:rPr>
                          </m:ctrlPr>
                        </m:sSubPr>
                        <m:e>
                          <m:r>
                            <a:rPr lang="zh-CN" altLang="en-US" sz="1800" b="0" i="1" kern="1200" smtClean="0">
                              <a:latin typeface="Cambria Math" panose="02040503050406030204" pitchFamily="18" charset="0"/>
                              <a:ea typeface="Cambria Math" panose="02040503050406030204" pitchFamily="18" charset="0"/>
                            </a:rPr>
                            <m:t>𝜇</m:t>
                          </m:r>
                        </m:e>
                        <m:sub>
                          <m:r>
                            <a:rPr lang="en-US" altLang="zh-CN" sz="1800" b="0" i="1" kern="1200" smtClean="0">
                              <a:latin typeface="Cambria Math" panose="02040503050406030204" pitchFamily="18" charset="0"/>
                              <a:ea typeface="Cambria Math" panose="02040503050406030204" pitchFamily="18" charset="0"/>
                            </a:rPr>
                            <m:t>𝑙</m:t>
                          </m:r>
                        </m:sub>
                      </m:sSub>
                      <m:r>
                        <a:rPr lang="en-US" altLang="zh-CN" sz="1800" b="0" i="1" kern="1200" smtClean="0">
                          <a:latin typeface="Cambria Math" panose="02040503050406030204" pitchFamily="18" charset="0"/>
                          <a:ea typeface="Cambria Math" panose="02040503050406030204" pitchFamily="18" charset="0"/>
                        </a:rPr>
                        <m:t>,</m:t>
                      </m:r>
                      <m:sSub>
                        <m:sSubPr>
                          <m:ctrlPr>
                            <a:rPr lang="en-US" altLang="zh-CN" sz="1800" b="0" i="1" kern="1200" smtClean="0">
                              <a:latin typeface="Cambria Math" panose="02040503050406030204" pitchFamily="18" charset="0"/>
                              <a:ea typeface="Cambria Math" panose="02040503050406030204" pitchFamily="18" charset="0"/>
                            </a:rPr>
                          </m:ctrlPr>
                        </m:sSubPr>
                        <m:e>
                          <m:r>
                            <m:rPr>
                              <m:sty m:val="p"/>
                            </m:rPr>
                            <a:rPr lang="el-GR" altLang="zh-CN" sz="1800" b="0" i="1" kern="1200" smtClean="0">
                              <a:latin typeface="Cambria Math" panose="02040503050406030204" pitchFamily="18" charset="0"/>
                              <a:ea typeface="Cambria Math" panose="02040503050406030204" pitchFamily="18" charset="0"/>
                            </a:rPr>
                            <m:t>Σ</m:t>
                          </m:r>
                        </m:e>
                        <m:sub>
                          <m:r>
                            <a:rPr lang="en-US" altLang="zh-CN" sz="1800" b="0" i="1" kern="1200" smtClean="0">
                              <a:latin typeface="Cambria Math" panose="02040503050406030204" pitchFamily="18" charset="0"/>
                              <a:ea typeface="Cambria Math" panose="02040503050406030204" pitchFamily="18" charset="0"/>
                            </a:rPr>
                            <m:t>𝑙</m:t>
                          </m:r>
                        </m:sub>
                      </m:sSub>
                      <m:r>
                        <a:rPr lang="en-US" altLang="zh-CN" sz="1800" b="0" i="1" kern="1200" smtClean="0">
                          <a:latin typeface="Cambria Math" panose="02040503050406030204" pitchFamily="18" charset="0"/>
                          <a:ea typeface="Cambria Math" panose="02040503050406030204" pitchFamily="18" charset="0"/>
                        </a:rPr>
                        <m:t>)</m:t>
                      </m:r>
                    </m:e>
                  </m:nary>
                </m:den>
              </m:f>
            </m:oMath>
          </a14:m>
          <a:r>
            <a:rPr lang="zh-CN" altLang="en-US" sz="1600" kern="1200" smtClean="0"/>
            <a:t>    </a:t>
          </a:r>
          <a:r>
            <a:rPr lang="en-US" altLang="zh-CN" sz="1600" kern="1200" smtClean="0"/>
            <a:t>(</a:t>
          </a:r>
          <a:r>
            <a:rPr lang="en-US" altLang="zh-CN" sz="1600" kern="1200" smtClean="0">
              <a:latin typeface="+mn-ea"/>
              <a:ea typeface="+mn-ea"/>
            </a:rPr>
            <a:t>9.30</a:t>
          </a:r>
          <a:r>
            <a:rPr lang="en-US" altLang="zh-CN" sz="1600" kern="1200" smtClean="0"/>
            <a:t>)</a:t>
          </a:r>
          <a:r>
            <a:rPr lang="zh-CN" altLang="en-US" sz="1600" kern="1200" smtClean="0"/>
            <a:t>                        为了方便叙述记为</a:t>
          </a:r>
          <a14:m xmlns:a14="http://schemas.microsoft.com/office/drawing/2010/main">
            <m:oMath xmlns:m="http://schemas.openxmlformats.org/officeDocument/2006/math">
              <m:sSub>
                <m:sSubPr>
                  <m:ctrlPr>
                    <a:rPr lang="en-US" altLang="zh-CN" sz="1600" i="1" kern="1200" smtClean="0">
                      <a:latin typeface="Cambria Math" panose="02040503050406030204" pitchFamily="18" charset="0"/>
                    </a:rPr>
                  </m:ctrlPr>
                </m:sSubPr>
                <m:e>
                  <m:r>
                    <a:rPr lang="zh-CN" altLang="en-US" sz="1600" i="1" kern="1200" smtClean="0">
                      <a:latin typeface="Cambria Math" panose="02040503050406030204" pitchFamily="18" charset="0"/>
                    </a:rPr>
                    <m:t>𝛾</m:t>
                  </m:r>
                </m:e>
                <m:sub>
                  <m:r>
                    <a:rPr lang="en-US" altLang="zh-CN" sz="1600" b="0" i="1" kern="1200" smtClean="0">
                      <a:latin typeface="Cambria Math" panose="02040503050406030204" pitchFamily="18" charset="0"/>
                    </a:rPr>
                    <m:t>𝑗𝑖</m:t>
                  </m:r>
                </m:sub>
              </m:sSub>
            </m:oMath>
          </a14:m>
          <a:endParaRPr lang="zh-CN" altLang="en-US" sz="1600" kern="1200"/>
        </a:p>
        <a:p>
          <a:pPr marL="171450" lvl="1" indent="-171450" algn="l" defTabSz="711200">
            <a:lnSpc>
              <a:spcPct val="90000"/>
            </a:lnSpc>
            <a:spcBef>
              <a:spcPct val="0"/>
            </a:spcBef>
            <a:spcAft>
              <a:spcPct val="15000"/>
            </a:spcAft>
            <a:buChar char="••"/>
          </a:pPr>
          <a:endParaRPr lang="zh-CN" altLang="en-US" sz="1600" kern="1200"/>
        </a:p>
        <a:p>
          <a:pPr marL="171450" lvl="1" indent="-171450" algn="l" defTabSz="711200">
            <a:lnSpc>
              <a:spcPct val="90000"/>
            </a:lnSpc>
            <a:spcBef>
              <a:spcPct val="0"/>
            </a:spcBef>
            <a:spcAft>
              <a:spcPct val="15000"/>
            </a:spcAft>
            <a:buChar char="••"/>
          </a:pPr>
          <a:endParaRPr lang="zh-CN" altLang="en-US" sz="1600" kern="1200"/>
        </a:p>
      </dsp:txBody>
      <dsp:txXfrm>
        <a:off x="4187387" y="1060507"/>
        <a:ext cx="3197146" cy="3161997"/>
      </dsp:txXfrm>
    </dsp:sp>
    <dsp:sp modelId="{9EDE6269-5CB5-47BF-A9F2-9AE046629199}">
      <dsp:nvSpPr>
        <dsp:cNvPr id="0" name=""/>
        <dsp:cNvSpPr/>
      </dsp:nvSpPr>
      <dsp:spPr>
        <a:xfrm>
          <a:off x="7832134" y="205657"/>
          <a:ext cx="3197146" cy="854849"/>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zh-CN" altLang="en-US" sz="2200" kern="1200" smtClean="0"/>
            <a:t>确定簇划分</a:t>
          </a:r>
          <a:endParaRPr lang="zh-CN" altLang="en-US" sz="2200" kern="1200"/>
        </a:p>
      </dsp:txBody>
      <dsp:txXfrm>
        <a:off x="7832134" y="205657"/>
        <a:ext cx="3197146" cy="854849"/>
      </dsp:txXfrm>
    </dsp:sp>
    <dsp:sp modelId="{FF86F7A6-0525-4915-9343-7C554241A529}">
      <dsp:nvSpPr>
        <dsp:cNvPr id="0" name=""/>
        <dsp:cNvSpPr/>
      </dsp:nvSpPr>
      <dsp:spPr>
        <a:xfrm>
          <a:off x="7832134" y="1060507"/>
          <a:ext cx="3197146" cy="3161997"/>
        </a:xfrm>
        <a:prstGeom prst="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CN" altLang="en-US" sz="2200" kern="1200" smtClean="0"/>
            <a:t>每个样本</a:t>
          </a:r>
          <a14:m xmlns:a14="http://schemas.microsoft.com/office/drawing/2010/main">
            <m:oMath xmlns:m="http://schemas.openxmlformats.org/officeDocument/2006/math">
              <m:sSub>
                <m:sSubPr>
                  <m:ctrlPr>
                    <a:rPr lang="en-US" altLang="zh-CN" sz="2200" i="1" kern="1200" smtClean="0">
                      <a:latin typeface="Cambria Math" panose="02040503050406030204" pitchFamily="18" charset="0"/>
                    </a:rPr>
                  </m:ctrlPr>
                </m:sSubPr>
                <m:e>
                  <m:r>
                    <a:rPr lang="en-US" altLang="zh-CN" sz="2200" b="0" i="1" kern="1200" smtClean="0">
                      <a:latin typeface="Cambria Math" panose="02040503050406030204" pitchFamily="18" charset="0"/>
                    </a:rPr>
                    <m:t>𝑥</m:t>
                  </m:r>
                </m:e>
                <m:sub>
                  <m:r>
                    <a:rPr lang="en-US" altLang="zh-CN" sz="2200" b="0" i="1" kern="1200" smtClean="0">
                      <a:latin typeface="Cambria Math" panose="02040503050406030204" pitchFamily="18" charset="0"/>
                    </a:rPr>
                    <m:t>𝑗</m:t>
                  </m:r>
                </m:sub>
              </m:sSub>
              <m:r>
                <a:rPr lang="zh-CN" altLang="en-US" sz="2200" i="1" kern="1200" smtClean="0">
                  <a:latin typeface="Cambria Math" panose="02040503050406030204" pitchFamily="18" charset="0"/>
                </a:rPr>
                <m:t>的</m:t>
              </m:r>
            </m:oMath>
          </a14:m>
          <a:r>
            <a:rPr lang="zh-CN" altLang="en-US" sz="2200" kern="1200" smtClean="0"/>
            <a:t>簇标记</a:t>
          </a:r>
          <a14:m xmlns:a14="http://schemas.microsoft.com/office/drawing/2010/main">
            <m:oMath xmlns:m="http://schemas.openxmlformats.org/officeDocument/2006/math">
              <m:sSub>
                <m:sSubPr>
                  <m:ctrlPr>
                    <a:rPr lang="en-US" altLang="zh-CN" sz="2200" i="1" kern="1200" smtClean="0">
                      <a:latin typeface="Cambria Math" panose="02040503050406030204" pitchFamily="18" charset="0"/>
                    </a:rPr>
                  </m:ctrlPr>
                </m:sSubPr>
                <m:e>
                  <m:r>
                    <a:rPr lang="zh-CN" altLang="en-US" sz="2200" i="1" kern="1200" smtClean="0">
                      <a:latin typeface="Cambria Math" panose="02040503050406030204" pitchFamily="18" charset="0"/>
                    </a:rPr>
                    <m:t>𝜆</m:t>
                  </m:r>
                </m:e>
                <m:sub>
                  <m:r>
                    <a:rPr lang="en-US" altLang="zh-CN" sz="2200" b="0" i="1" kern="1200" smtClean="0">
                      <a:latin typeface="Cambria Math" panose="02040503050406030204" pitchFamily="18" charset="0"/>
                    </a:rPr>
                    <m:t>𝑗</m:t>
                  </m:r>
                </m:sub>
              </m:sSub>
            </m:oMath>
          </a14:m>
          <a:r>
            <a:rPr lang="zh-CN" altLang="en-US" sz="2200" kern="1200" smtClean="0"/>
            <a:t>可由如下公式确定：</a:t>
          </a:r>
          <a14:m xmlns:a14="http://schemas.microsoft.com/office/drawing/2010/main">
            <m:oMath xmlns:m="http://schemas.openxmlformats.org/officeDocument/2006/math">
              <m:sSub>
                <m:sSubPr>
                  <m:ctrlPr>
                    <a:rPr lang="en-US" altLang="zh-CN" sz="2200" i="1" kern="1200" smtClean="0">
                      <a:latin typeface="Cambria Math" panose="02040503050406030204" pitchFamily="18" charset="0"/>
                    </a:rPr>
                  </m:ctrlPr>
                </m:sSubPr>
                <m:e>
                  <m:r>
                    <a:rPr lang="zh-CN" altLang="en-US" sz="2200" i="1" kern="1200" smtClean="0">
                      <a:latin typeface="Cambria Math" panose="02040503050406030204" pitchFamily="18" charset="0"/>
                    </a:rPr>
                    <m:t>𝜆</m:t>
                  </m:r>
                </m:e>
                <m:sub>
                  <m:r>
                    <a:rPr lang="en-US" altLang="zh-CN" sz="2200" b="0" i="1" kern="1200" smtClean="0">
                      <a:latin typeface="Cambria Math" panose="02040503050406030204" pitchFamily="18" charset="0"/>
                    </a:rPr>
                    <m:t>𝑗</m:t>
                  </m:r>
                </m:sub>
              </m:sSub>
              <m:r>
                <a:rPr lang="en-US" altLang="zh-CN" sz="2200" b="0" i="1" kern="1200" smtClean="0">
                  <a:latin typeface="Cambria Math" panose="02040503050406030204" pitchFamily="18" charset="0"/>
                </a:rPr>
                <m:t>=</m:t>
              </m:r>
              <m:r>
                <a:rPr lang="en-US" altLang="zh-CN" sz="2200" b="0" i="1" kern="1200" smtClean="0">
                  <a:latin typeface="Cambria Math" panose="02040503050406030204" pitchFamily="18" charset="0"/>
                </a:rPr>
                <m:t>𝑎𝑟𝑔</m:t>
              </m:r>
              <m:func>
                <m:funcPr>
                  <m:ctrlPr>
                    <a:rPr lang="en-US" altLang="zh-CN" sz="2200" b="0" i="1" kern="1200" smtClean="0">
                      <a:latin typeface="Cambria Math" panose="02040503050406030204" pitchFamily="18" charset="0"/>
                    </a:rPr>
                  </m:ctrlPr>
                </m:funcPr>
                <m:fName>
                  <m:limLow>
                    <m:limLowPr>
                      <m:ctrlPr>
                        <a:rPr lang="en-US" altLang="zh-CN" sz="2200" b="0" i="1" kern="1200" smtClean="0">
                          <a:latin typeface="Cambria Math" panose="02040503050406030204" pitchFamily="18" charset="0"/>
                        </a:rPr>
                      </m:ctrlPr>
                    </m:limLowPr>
                    <m:e>
                      <m:r>
                        <m:rPr>
                          <m:sty m:val="p"/>
                        </m:rPr>
                        <a:rPr lang="en-US" altLang="zh-CN" sz="2200" b="0" i="0" kern="1200" smtClean="0">
                          <a:latin typeface="Cambria Math" panose="02040503050406030204" pitchFamily="18" charset="0"/>
                        </a:rPr>
                        <m:t>max</m:t>
                      </m:r>
                    </m:e>
                    <m:lim>
                      <m:r>
                        <a:rPr lang="en-US" altLang="zh-CN" sz="2200" b="0" i="1" kern="1200" smtClean="0">
                          <a:latin typeface="Cambria Math" panose="02040503050406030204" pitchFamily="18" charset="0"/>
                        </a:rPr>
                        <m:t>𝑖</m:t>
                      </m:r>
                      <m:r>
                        <a:rPr lang="zh-CN" altLang="en-US" sz="2200" b="0" i="1" kern="1200" smtClean="0">
                          <a:latin typeface="Cambria Math" panose="02040503050406030204" pitchFamily="18" charset="0"/>
                        </a:rPr>
                        <m:t>𝜖</m:t>
                      </m:r>
                      <m:r>
                        <a:rPr lang="en-US" altLang="zh-CN" sz="2200" b="0" i="1" kern="1200" smtClean="0">
                          <a:latin typeface="Cambria Math" panose="02040503050406030204" pitchFamily="18" charset="0"/>
                        </a:rPr>
                        <m:t>{1,2,…,</m:t>
                      </m:r>
                      <m:r>
                        <a:rPr lang="en-US" altLang="zh-CN" sz="2200" b="0" i="1" kern="1200" smtClean="0">
                          <a:latin typeface="Cambria Math" panose="02040503050406030204" pitchFamily="18" charset="0"/>
                        </a:rPr>
                        <m:t>𝑘</m:t>
                      </m:r>
                      <m:r>
                        <a:rPr lang="en-US" altLang="zh-CN" sz="2200" b="0" i="1" kern="1200" smtClean="0">
                          <a:latin typeface="Cambria Math" panose="02040503050406030204" pitchFamily="18" charset="0"/>
                        </a:rPr>
                        <m:t>}</m:t>
                      </m:r>
                    </m:lim>
                  </m:limLow>
                </m:fName>
                <m:e>
                  <m:sSub>
                    <m:sSubPr>
                      <m:ctrlPr>
                        <a:rPr lang="en-US" altLang="zh-CN" sz="2200" i="1" kern="1200" smtClean="0">
                          <a:latin typeface="Cambria Math" panose="02040503050406030204" pitchFamily="18" charset="0"/>
                        </a:rPr>
                      </m:ctrlPr>
                    </m:sSubPr>
                    <m:e>
                      <m:r>
                        <a:rPr lang="zh-CN" altLang="en-US" sz="2200" i="1" kern="1200" smtClean="0">
                          <a:latin typeface="Cambria Math" panose="02040503050406030204" pitchFamily="18" charset="0"/>
                        </a:rPr>
                        <m:t>𝛾</m:t>
                      </m:r>
                    </m:e>
                    <m:sub>
                      <m:r>
                        <a:rPr lang="en-US" altLang="zh-CN" sz="2200" b="0" i="1" kern="1200" smtClean="0">
                          <a:latin typeface="Cambria Math" panose="02040503050406030204" pitchFamily="18" charset="0"/>
                        </a:rPr>
                        <m:t>𝑗𝑖</m:t>
                      </m:r>
                    </m:sub>
                  </m:sSub>
                </m:e>
              </m:func>
            </m:oMath>
          </a14:m>
          <a:r>
            <a:rPr lang="zh-CN" altLang="en-US" sz="2200" kern="1200" smtClean="0"/>
            <a:t>  </a:t>
          </a:r>
          <a:r>
            <a:rPr lang="en-US" altLang="zh-CN" sz="2200" kern="1200" smtClean="0">
              <a:latin typeface="+mn-ea"/>
              <a:ea typeface="+mn-ea"/>
            </a:rPr>
            <a:t>(9.31)</a:t>
          </a:r>
          <a:endParaRPr lang="zh-CN" altLang="en-US" sz="2200" kern="1200">
            <a:latin typeface="+mn-ea"/>
            <a:ea typeface="+mn-ea"/>
          </a:endParaRPr>
        </a:p>
      </dsp:txBody>
      <dsp:txXfrm>
        <a:off x="7832134" y="1060507"/>
        <a:ext cx="3197146" cy="3161997"/>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D8B1E3-81FB-4606-AB7F-5B1D321DF28C}" type="datetimeFigureOut">
              <a:rPr lang="zh-CN" altLang="en-US" smtClean="0"/>
              <a:t>2018/8/14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8A71C-7F3F-4DDD-B9A0-BACEF97B27C1}" type="slidenum">
              <a:rPr lang="zh-CN" altLang="en-US" smtClean="0"/>
              <a:t>‹#›</a:t>
            </a:fld>
            <a:endParaRPr lang="zh-CN" altLang="en-US"/>
          </a:p>
        </p:txBody>
      </p:sp>
    </p:spTree>
    <p:extLst>
      <p:ext uri="{BB962C8B-B14F-4D97-AF65-F5344CB8AC3E}">
        <p14:creationId xmlns:p14="http://schemas.microsoft.com/office/powerpoint/2010/main" val="4252177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A388B-B046-442E-83AD-1AA76CFA856B}" type="datetimeFigureOut">
              <a:rPr lang="zh-CN" altLang="en-US" smtClean="0"/>
              <a:t>2018/8/14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7224A-5E25-4BFC-93B3-3B7FFFC4B771}" type="slidenum">
              <a:rPr lang="zh-CN" altLang="en-US" smtClean="0"/>
              <a:t>‹#›</a:t>
            </a:fld>
            <a:endParaRPr lang="zh-CN" altLang="en-US"/>
          </a:p>
        </p:txBody>
      </p:sp>
    </p:spTree>
    <p:extLst>
      <p:ext uri="{BB962C8B-B14F-4D97-AF65-F5344CB8AC3E}">
        <p14:creationId xmlns:p14="http://schemas.microsoft.com/office/powerpoint/2010/main" val="2450686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所谓无监督学习，就是训练样本的标记信息是未知的。</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4</a:t>
            </a:fld>
            <a:endParaRPr lang="zh-CN" altLang="en-US"/>
          </a:p>
        </p:txBody>
      </p:sp>
    </p:spTree>
    <p:extLst>
      <p:ext uri="{BB962C8B-B14F-4D97-AF65-F5344CB8AC3E}">
        <p14:creationId xmlns:p14="http://schemas.microsoft.com/office/powerpoint/2010/main" val="72023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距离度量的四个基本属性</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13</a:t>
            </a:fld>
            <a:endParaRPr lang="zh-CN" altLang="en-US"/>
          </a:p>
        </p:txBody>
      </p:sp>
    </p:spTree>
    <p:extLst>
      <p:ext uri="{BB962C8B-B14F-4D97-AF65-F5344CB8AC3E}">
        <p14:creationId xmlns:p14="http://schemas.microsoft.com/office/powerpoint/2010/main" val="347768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mtClean="0"/>
                  <a:t>给定样本</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sub>
                    </m:sSub>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2</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𝑖𝑛</m:t>
                            </m:r>
                          </m:sub>
                        </m:sSub>
                      </m:e>
                    </m:d>
                    <m:r>
                      <a:rPr lang="en-US" altLang="zh-CN" sz="1200" b="0" i="1" smtClean="0">
                        <a:latin typeface="Cambria Math" panose="02040503050406030204" pitchFamily="18" charset="0"/>
                      </a:rPr>
                      <m:t>,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sub>
                    </m:sSub>
                    <m:r>
                      <a:rPr lang="en-US" altLang="zh-CN" sz="1200" b="0" i="1" smtClean="0">
                        <a:latin typeface="Cambria Math" panose="02040503050406030204" pitchFamily="18" charset="0"/>
                      </a:rPr>
                      <m:t>= </m:t>
                    </m:r>
                    <m:d>
                      <m:dPr>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i="1">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i="1">
                                <a:latin typeface="Cambria Math" panose="02040503050406030204" pitchFamily="18" charset="0"/>
                              </a:rPr>
                              <m:t>𝑛</m:t>
                            </m:r>
                          </m:sub>
                        </m:sSub>
                      </m:e>
                    </m:d>
                    <m:r>
                      <a:rPr lang="zh-CN" altLang="en-US" sz="1200" i="1" smtClean="0">
                        <a:latin typeface="Cambria Math" panose="02040503050406030204" pitchFamily="18" charset="0"/>
                      </a:rPr>
                      <m:t>，</m:t>
                    </m:r>
                  </m:oMath>
                </a14:m>
                <a:r>
                  <a:rPr lang="zh-CN" altLang="en-US" smtClean="0"/>
                  <a:t>样本的所有属性为有序属性时，最常用的是闵科夫斯基距离。所谓有序属性，就是能直接在属性值上计算距离，例如定义域为</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”与“</a:t>
                </a:r>
                <a:r>
                  <a:rPr lang="en-US" altLang="zh-CN" smtClean="0"/>
                  <a:t>2</a:t>
                </a:r>
                <a:r>
                  <a:rPr lang="zh-CN" altLang="en-US" smtClean="0"/>
                  <a:t>”比较接近、与“</a:t>
                </a:r>
                <a:r>
                  <a:rPr lang="en-US" altLang="zh-CN" smtClean="0"/>
                  <a:t>3</a:t>
                </a:r>
                <a:r>
                  <a:rPr lang="zh-CN" altLang="en-US" smtClean="0"/>
                  <a:t>”比较远，这样的属性被称为有序属性。对于</a:t>
                </a:r>
                <a:r>
                  <a:rPr lang="en-US" altLang="zh-CN" smtClean="0"/>
                  <a:t>p </a:t>
                </a:r>
                <a:r>
                  <a:rPr lang="en-US" altLang="zh-CN" smtClean="0">
                    <a:latin typeface="Cambria Math" panose="02040503050406030204" pitchFamily="18" charset="0"/>
                    <a:ea typeface="Cambria Math" panose="02040503050406030204" pitchFamily="18" charset="0"/>
                  </a:rPr>
                  <a:t>≥ 1, </a:t>
                </a:r>
                <a:r>
                  <a:rPr lang="zh-CN" altLang="en-US" smtClean="0">
                    <a:latin typeface="Cambria Math" panose="02040503050406030204" pitchFamily="18" charset="0"/>
                    <a:ea typeface="Cambria Math" panose="02040503050406030204" pitchFamily="18" charset="0"/>
                  </a:rPr>
                  <a:t>该距离公式显然满足距离度量的基本属性。特别的，当</a:t>
                </a:r>
                <a:r>
                  <a:rPr lang="en-US" altLang="zh-CN" smtClean="0">
                    <a:latin typeface="Cambria Math" panose="02040503050406030204" pitchFamily="18" charset="0"/>
                    <a:ea typeface="Cambria Math" panose="02040503050406030204" pitchFamily="18" charset="0"/>
                  </a:rPr>
                  <a:t>p=1</a:t>
                </a:r>
                <a:r>
                  <a:rPr lang="zh-CN" altLang="en-US" smtClean="0">
                    <a:latin typeface="Cambria Math" panose="02040503050406030204" pitchFamily="18" charset="0"/>
                    <a:ea typeface="Cambria Math" panose="02040503050406030204" pitchFamily="18" charset="0"/>
                  </a:rPr>
                  <a:t>时，闵科夫斯基距离为曼哈顿距离，当</a:t>
                </a:r>
                <a:r>
                  <a:rPr lang="en-US" altLang="zh-CN" smtClean="0">
                    <a:latin typeface="Cambria Math" panose="02040503050406030204" pitchFamily="18" charset="0"/>
                    <a:ea typeface="Cambria Math" panose="02040503050406030204" pitchFamily="18" charset="0"/>
                  </a:rPr>
                  <a:t>p=2</a:t>
                </a:r>
                <a:r>
                  <a:rPr lang="zh-CN" altLang="en-US" smtClean="0">
                    <a:latin typeface="Cambria Math" panose="02040503050406030204" pitchFamily="18" charset="0"/>
                    <a:ea typeface="Cambria Math" panose="02040503050406030204" pitchFamily="18" charset="0"/>
                  </a:rPr>
                  <a:t>时，闵科夫斯基距离为欧式距离。</a:t>
                </a:r>
                <a:endParaRPr lang="zh-CN" altLang="en-US"/>
              </a:p>
            </p:txBody>
          </p:sp>
        </mc:Choice>
        <mc:Fallback xmlns="">
          <p:sp>
            <p:nvSpPr>
              <p:cNvPr id="3" name="备注占位符 2"/>
              <p:cNvSpPr>
                <a:spLocks noGrp="1"/>
              </p:cNvSpPr>
              <p:nvPr>
                <p:ph type="body" idx="1"/>
              </p:nvPr>
            </p:nvSpPr>
            <p:spPr/>
            <p:txBody>
              <a:bodyPr/>
              <a:lstStyle/>
              <a:p>
                <a:r>
                  <a:rPr lang="zh-CN" altLang="en-US" smtClean="0"/>
                  <a:t>给定样本</a:t>
                </a:r>
                <a:r>
                  <a:rPr lang="en-US" altLang="zh-CN" sz="1200" b="0" i="0" smtClean="0">
                    <a:latin typeface="Cambria Math" panose="02040503050406030204" pitchFamily="18" charset="0"/>
                  </a:rPr>
                  <a:t>𝑥</a:t>
                </a:r>
                <a:r>
                  <a:rPr lang="en-US" altLang="zh-CN" sz="1200" b="0" i="0" smtClean="0">
                    <a:latin typeface="Cambria Math" panose="02040503050406030204" pitchFamily="18" charset="0"/>
                  </a:rPr>
                  <a:t>_</a:t>
                </a:r>
                <a:r>
                  <a:rPr lang="en-US" altLang="zh-CN" sz="1200" b="0" i="0" smtClean="0">
                    <a:latin typeface="Cambria Math" panose="02040503050406030204" pitchFamily="18" charset="0"/>
                  </a:rPr>
                  <a:t>𝑖=(𝑥_𝑖1;𝑥_𝑖2;…;𝑥_𝑖𝑛 ), 𝑥_𝑗= </a:t>
                </a:r>
                <a:r>
                  <a:rPr lang="en-US" altLang="zh-CN" sz="1200" i="0">
                    <a:latin typeface="Cambria Math" panose="02040503050406030204" pitchFamily="18" charset="0"/>
                  </a:rPr>
                  <a:t>(𝑥_</a:t>
                </a:r>
                <a:r>
                  <a:rPr lang="en-US" altLang="zh-CN" sz="1200" b="0" i="0" smtClean="0">
                    <a:latin typeface="Cambria Math" panose="02040503050406030204" pitchFamily="18" charset="0"/>
                  </a:rPr>
                  <a:t>𝑗</a:t>
                </a:r>
                <a:r>
                  <a:rPr lang="en-US" altLang="zh-CN" sz="1200" i="0">
                    <a:latin typeface="Cambria Math" panose="02040503050406030204" pitchFamily="18" charset="0"/>
                  </a:rPr>
                  <a:t>1;𝑥_</a:t>
                </a:r>
                <a:r>
                  <a:rPr lang="en-US" altLang="zh-CN" sz="1200" b="0" i="0" smtClean="0">
                    <a:latin typeface="Cambria Math" panose="02040503050406030204" pitchFamily="18" charset="0"/>
                  </a:rPr>
                  <a:t>𝑗</a:t>
                </a:r>
                <a:r>
                  <a:rPr lang="en-US" altLang="zh-CN" sz="1200" i="0">
                    <a:latin typeface="Cambria Math" panose="02040503050406030204" pitchFamily="18" charset="0"/>
                  </a:rPr>
                  <a:t>2;…;𝑥_</a:t>
                </a:r>
                <a:r>
                  <a:rPr lang="en-US" altLang="zh-CN" sz="1200" b="0" i="0" smtClean="0">
                    <a:latin typeface="Cambria Math" panose="02040503050406030204" pitchFamily="18" charset="0"/>
                  </a:rPr>
                  <a:t>𝑗</a:t>
                </a:r>
                <a:r>
                  <a:rPr lang="en-US" altLang="zh-CN" sz="1200" i="0">
                    <a:latin typeface="Cambria Math" panose="02040503050406030204" pitchFamily="18" charset="0"/>
                  </a:rPr>
                  <a:t>𝑛 )</a:t>
                </a:r>
                <a:r>
                  <a:rPr lang="zh-CN" altLang="en-US" sz="1200" i="0" smtClean="0">
                    <a:latin typeface="Cambria Math" panose="02040503050406030204" pitchFamily="18" charset="0"/>
                  </a:rPr>
                  <a:t>，</a:t>
                </a:r>
                <a:r>
                  <a:rPr lang="zh-CN" altLang="en-US" smtClean="0"/>
                  <a:t>样本的所有属性为有序属性时，最常用的是闵科夫斯基距离。所谓有序属性，就是能直接在属性值上计算距离，例如定义域为</a:t>
                </a:r>
                <a:r>
                  <a:rPr lang="en-US" altLang="zh-CN" smtClean="0"/>
                  <a:t>{1</a:t>
                </a:r>
                <a:r>
                  <a:rPr lang="zh-CN" altLang="en-US" smtClean="0"/>
                  <a:t>，</a:t>
                </a:r>
                <a:r>
                  <a:rPr lang="en-US" altLang="zh-CN" smtClean="0"/>
                  <a:t>2</a:t>
                </a:r>
                <a:r>
                  <a:rPr lang="zh-CN" altLang="en-US" smtClean="0"/>
                  <a:t>，</a:t>
                </a:r>
                <a:r>
                  <a:rPr lang="en-US" altLang="zh-CN" smtClean="0"/>
                  <a:t>3}</a:t>
                </a:r>
                <a:r>
                  <a:rPr lang="zh-CN" altLang="en-US" smtClean="0"/>
                  <a:t>，“</a:t>
                </a:r>
                <a:r>
                  <a:rPr lang="en-US" altLang="zh-CN" smtClean="0"/>
                  <a:t>1</a:t>
                </a:r>
                <a:r>
                  <a:rPr lang="zh-CN" altLang="en-US" smtClean="0"/>
                  <a:t>”与“</a:t>
                </a:r>
                <a:r>
                  <a:rPr lang="en-US" altLang="zh-CN" smtClean="0"/>
                  <a:t>2</a:t>
                </a:r>
                <a:r>
                  <a:rPr lang="zh-CN" altLang="en-US" smtClean="0"/>
                  <a:t>”比较接近、与“</a:t>
                </a:r>
                <a:r>
                  <a:rPr lang="en-US" altLang="zh-CN" smtClean="0"/>
                  <a:t>3</a:t>
                </a:r>
                <a:r>
                  <a:rPr lang="zh-CN" altLang="en-US" smtClean="0"/>
                  <a:t>”比较远，这样的属性被称为有序属性。对于</a:t>
                </a:r>
                <a:r>
                  <a:rPr lang="en-US" altLang="zh-CN" smtClean="0"/>
                  <a:t>p </a:t>
                </a:r>
                <a:r>
                  <a:rPr lang="en-US" altLang="zh-CN" smtClean="0">
                    <a:latin typeface="Cambria Math" panose="02040503050406030204" pitchFamily="18" charset="0"/>
                    <a:ea typeface="Cambria Math" panose="02040503050406030204" pitchFamily="18" charset="0"/>
                  </a:rPr>
                  <a:t>≥ 1, </a:t>
                </a:r>
                <a:r>
                  <a:rPr lang="zh-CN" altLang="en-US" smtClean="0">
                    <a:latin typeface="Cambria Math" panose="02040503050406030204" pitchFamily="18" charset="0"/>
                    <a:ea typeface="Cambria Math" panose="02040503050406030204" pitchFamily="18" charset="0"/>
                  </a:rPr>
                  <a:t>该距离公式显然满足距离度量的基本属性。特别的，当</a:t>
                </a:r>
                <a:r>
                  <a:rPr lang="en-US" altLang="zh-CN" smtClean="0">
                    <a:latin typeface="Cambria Math" panose="02040503050406030204" pitchFamily="18" charset="0"/>
                    <a:ea typeface="Cambria Math" panose="02040503050406030204" pitchFamily="18" charset="0"/>
                  </a:rPr>
                  <a:t>p=1</a:t>
                </a:r>
                <a:r>
                  <a:rPr lang="zh-CN" altLang="en-US" smtClean="0">
                    <a:latin typeface="Cambria Math" panose="02040503050406030204" pitchFamily="18" charset="0"/>
                    <a:ea typeface="Cambria Math" panose="02040503050406030204" pitchFamily="18" charset="0"/>
                  </a:rPr>
                  <a:t>时，闵科夫斯基距离为曼哈顿距离，当</a:t>
                </a:r>
                <a:r>
                  <a:rPr lang="en-US" altLang="zh-CN" smtClean="0">
                    <a:latin typeface="Cambria Math" panose="02040503050406030204" pitchFamily="18" charset="0"/>
                    <a:ea typeface="Cambria Math" panose="02040503050406030204" pitchFamily="18" charset="0"/>
                  </a:rPr>
                  <a:t>p=2</a:t>
                </a:r>
                <a:r>
                  <a:rPr lang="zh-CN" altLang="en-US" smtClean="0">
                    <a:latin typeface="Cambria Math" panose="02040503050406030204" pitchFamily="18" charset="0"/>
                    <a:ea typeface="Cambria Math" panose="02040503050406030204" pitchFamily="18" charset="0"/>
                  </a:rPr>
                  <a:t>时，闵科夫斯基距离为欧式距离。</a:t>
                </a:r>
                <a:endParaRPr lang="zh-CN" altLang="en-US"/>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14</a:t>
            </a:fld>
            <a:endParaRPr lang="zh-CN" altLang="en-US"/>
          </a:p>
        </p:txBody>
      </p:sp>
    </p:spTree>
    <p:extLst>
      <p:ext uri="{BB962C8B-B14F-4D97-AF65-F5344CB8AC3E}">
        <p14:creationId xmlns:p14="http://schemas.microsoft.com/office/powerpoint/2010/main" val="382493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mtClean="0"/>
                  <a:t>当样本的所有属性为无序属性时，可采用</a:t>
                </a:r>
                <a:r>
                  <a:rPr lang="en-US" altLang="zh-CN" smtClean="0"/>
                  <a:t>VDM</a:t>
                </a:r>
                <a:r>
                  <a:rPr lang="zh-CN" altLang="en-US" smtClean="0"/>
                  <a:t>方法。所谓无序属性，就是不能能直接在属性值上计算距离，例如定义域为</a:t>
                </a:r>
                <a:r>
                  <a:rPr lang="en-US" altLang="zh-CN" smtClean="0"/>
                  <a:t>{</a:t>
                </a:r>
                <a:r>
                  <a:rPr lang="zh-CN" altLang="en-US" smtClean="0"/>
                  <a:t>飞机，火车，轮船</a:t>
                </a:r>
                <a:r>
                  <a:rPr lang="en-US" altLang="zh-CN" smtClean="0"/>
                  <a:t>}</a:t>
                </a:r>
                <a:r>
                  <a:rPr lang="zh-CN" altLang="en-US" smtClean="0"/>
                  <a:t>，这样的离散属性被称为无序属性。式子中</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𝑚</m:t>
                        </m:r>
                      </m:e>
                      <m:sub>
                        <m:r>
                          <a:rPr lang="en-US" altLang="zh-CN" sz="1200" b="0" i="1" smtClean="0">
                            <a:latin typeface="Cambria Math" panose="02040503050406030204" pitchFamily="18" charset="0"/>
                          </a:rPr>
                          <m:t>𝑢</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𝑎</m:t>
                        </m:r>
                      </m:sub>
                    </m:sSub>
                  </m:oMath>
                </a14:m>
                <a:r>
                  <a:rPr lang="zh-CN" altLang="en-US" smtClean="0"/>
                  <a:t>表示在属性</a:t>
                </a:r>
                <a:r>
                  <a:rPr lang="en-US" altLang="zh-CN" smtClean="0"/>
                  <a:t>u</a:t>
                </a:r>
                <a:r>
                  <a:rPr lang="zh-CN" altLang="en-US" smtClean="0"/>
                  <a:t>上取值为</a:t>
                </a:r>
                <a:r>
                  <a:rPr lang="en-US" altLang="zh-CN" smtClean="0"/>
                  <a:t>a</a:t>
                </a:r>
                <a:r>
                  <a:rPr lang="zh-CN" altLang="en-US" smtClean="0"/>
                  <a:t>的样本数，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zh-CN" altLang="en-US" i="1" smtClean="0">
                        <a:latin typeface="Cambria Math" panose="02040503050406030204" pitchFamily="18" charset="0"/>
                      </a:rPr>
                      <m:t>表示</m:t>
                    </m:r>
                  </m:oMath>
                </a14:m>
                <a:r>
                  <a:rPr lang="zh-CN" altLang="en-US" smtClean="0"/>
                  <a:t>在第</a:t>
                </a:r>
                <a:r>
                  <a:rPr lang="en-US" altLang="zh-CN" smtClean="0"/>
                  <a:t>i</a:t>
                </a:r>
                <a:r>
                  <a:rPr lang="zh-CN" altLang="en-US" smtClean="0"/>
                  <a:t>个样本簇中在属性</a:t>
                </a:r>
                <a:r>
                  <a:rPr lang="en-US" altLang="zh-CN" smtClean="0"/>
                  <a:t>u</a:t>
                </a:r>
                <a:r>
                  <a:rPr lang="zh-CN" altLang="en-US" smtClean="0"/>
                  <a:t>上取值为</a:t>
                </a:r>
                <a:r>
                  <a:rPr lang="en-US" altLang="zh-CN" smtClean="0"/>
                  <a:t>a</a:t>
                </a:r>
                <a:r>
                  <a:rPr lang="zh-CN" altLang="en-US" smtClean="0"/>
                  <a:t>的样本数，</a:t>
                </a:r>
                <a:r>
                  <a:rPr lang="en-US" altLang="zh-CN" smtClean="0"/>
                  <a:t>k</a:t>
                </a:r>
                <a:r>
                  <a:rPr lang="zh-CN" altLang="en-US" smtClean="0"/>
                  <a:t>为样本簇数，则属性</a:t>
                </a:r>
                <a:r>
                  <a:rPr lang="en-US" altLang="zh-CN" smtClean="0"/>
                  <a:t>u</a:t>
                </a:r>
                <a:r>
                  <a:rPr lang="zh-CN" altLang="en-US" smtClean="0"/>
                  <a:t>上两个离散值</a:t>
                </a:r>
                <a:r>
                  <a:rPr lang="en-US" altLang="zh-CN" smtClean="0"/>
                  <a:t>a</a:t>
                </a:r>
                <a:r>
                  <a:rPr lang="zh-CN" altLang="en-US" smtClean="0"/>
                  <a:t>与</a:t>
                </a:r>
                <a:r>
                  <a:rPr lang="en-US" altLang="zh-CN" smtClean="0"/>
                  <a:t>b</a:t>
                </a:r>
                <a:r>
                  <a:rPr lang="zh-CN" altLang="en-US" smtClean="0"/>
                  <a:t>之间的</a:t>
                </a:r>
                <a:r>
                  <a:rPr lang="en-US" altLang="zh-CN" smtClean="0"/>
                  <a:t>VDM</a:t>
                </a:r>
                <a:r>
                  <a:rPr lang="zh-CN" altLang="en-US" smtClean="0"/>
                  <a:t>距离为如图所示。一般的，假定有</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𝑐</m:t>
                        </m:r>
                      </m:sub>
                    </m:sSub>
                  </m:oMath>
                </a14:m>
                <a:r>
                  <a:rPr lang="zh-CN" altLang="en-US" smtClean="0"/>
                  <a:t>个有序属性、</a:t>
                </a:r>
                <a:r>
                  <a:rPr lang="en-US" altLang="zh-CN" smtClean="0"/>
                  <a:t>n-</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𝑐</m:t>
                        </m:r>
                      </m:sub>
                    </m:sSub>
                    <m:r>
                      <a:rPr lang="zh-CN" altLang="en-US" b="0" i="1" smtClean="0">
                        <a:latin typeface="Cambria Math" panose="02040503050406030204" pitchFamily="18" charset="0"/>
                      </a:rPr>
                      <m:t>个</m:t>
                    </m:r>
                  </m:oMath>
                </a14:m>
                <a:r>
                  <a:rPr lang="zh-CN" altLang="en-US" smtClean="0"/>
                  <a:t>无序属性，不失一般性，令有序属性排列在无需属性之前，则当样本集中存在混合属性时，可采用如图一般的距离公式来计算距离。</a:t>
                </a:r>
                <a:endParaRPr lang="en-US" altLang="zh-CN" smtClean="0"/>
              </a:p>
            </p:txBody>
          </p:sp>
        </mc:Choice>
        <mc:Fallback xmlns="">
          <p:sp>
            <p:nvSpPr>
              <p:cNvPr id="3" name="备注占位符 2"/>
              <p:cNvSpPr>
                <a:spLocks noGrp="1"/>
              </p:cNvSpPr>
              <p:nvPr>
                <p:ph type="body" idx="1"/>
              </p:nvPr>
            </p:nvSpPr>
            <p:spPr/>
            <p:txBody>
              <a:bodyPr/>
              <a:lstStyle/>
              <a:p>
                <a:r>
                  <a:rPr lang="zh-CN" altLang="en-US" smtClean="0"/>
                  <a:t>当样本的所有属性为无序属性时，可采用</a:t>
                </a:r>
                <a:r>
                  <a:rPr lang="en-US" altLang="zh-CN" smtClean="0"/>
                  <a:t>VDM</a:t>
                </a:r>
                <a:r>
                  <a:rPr lang="zh-CN" altLang="en-US" smtClean="0"/>
                  <a:t>方法。所谓无序属性，就是不能能直接在属性值上计算距离，例如定义域为</a:t>
                </a:r>
                <a:r>
                  <a:rPr lang="en-US" altLang="zh-CN" smtClean="0"/>
                  <a:t>{</a:t>
                </a:r>
                <a:r>
                  <a:rPr lang="zh-CN" altLang="en-US" smtClean="0"/>
                  <a:t>飞机，火车，轮船</a:t>
                </a:r>
                <a:r>
                  <a:rPr lang="en-US" altLang="zh-CN" smtClean="0"/>
                  <a:t>}</a:t>
                </a:r>
                <a:r>
                  <a:rPr lang="zh-CN" altLang="en-US" smtClean="0"/>
                  <a:t>，这样的离散属性被称为无序属性。式子中</a:t>
                </a:r>
                <a:r>
                  <a:rPr lang="en-US" altLang="zh-CN" sz="1200" b="0" i="0" smtClean="0">
                    <a:latin typeface="Cambria Math" panose="02040503050406030204" pitchFamily="18" charset="0"/>
                  </a:rPr>
                  <a:t>𝑚_(𝑢,𝑎)﷮</a:t>
                </a:r>
                <a:r>
                  <a:rPr lang="zh-CN" altLang="en-US" smtClean="0"/>
                  <a:t>表示在属性</a:t>
                </a:r>
                <a:r>
                  <a:rPr lang="en-US" altLang="zh-CN" smtClean="0"/>
                  <a:t>u</a:t>
                </a:r>
                <a:r>
                  <a:rPr lang="zh-CN" altLang="en-US" smtClean="0"/>
                  <a:t>上取值为</a:t>
                </a:r>
                <a:r>
                  <a:rPr lang="en-US" altLang="zh-CN" smtClean="0"/>
                  <a:t>a</a:t>
                </a:r>
                <a:r>
                  <a:rPr lang="zh-CN" altLang="en-US" smtClean="0"/>
                  <a:t>的样本数，</a:t>
                </a:r>
                <a:r>
                  <a:rPr lang="en-US" altLang="zh-CN" b="0" i="0" smtClean="0">
                    <a:latin typeface="Cambria Math" panose="02040503050406030204" pitchFamily="18" charset="0"/>
                  </a:rPr>
                  <a:t>𝑚_(𝑢,𝑎,𝑖)</a:t>
                </a:r>
                <a:r>
                  <a:rPr lang="zh-CN" altLang="en-US" b="0" i="0" smtClean="0">
                    <a:latin typeface="Cambria Math" panose="02040503050406030204" pitchFamily="18" charset="0"/>
                  </a:rPr>
                  <a:t> </a:t>
                </a:r>
                <a:r>
                  <a:rPr lang="zh-CN" altLang="en-US" i="0" smtClean="0">
                    <a:latin typeface="Cambria Math" panose="02040503050406030204" pitchFamily="18" charset="0"/>
                  </a:rPr>
                  <a:t>表示</a:t>
                </a:r>
                <a:r>
                  <a:rPr lang="zh-CN" altLang="en-US" smtClean="0"/>
                  <a:t>在第</a:t>
                </a:r>
                <a:r>
                  <a:rPr lang="en-US" altLang="zh-CN" smtClean="0"/>
                  <a:t>i</a:t>
                </a:r>
                <a:r>
                  <a:rPr lang="zh-CN" altLang="en-US" smtClean="0"/>
                  <a:t>个样本簇中在属性</a:t>
                </a:r>
                <a:r>
                  <a:rPr lang="en-US" altLang="zh-CN" smtClean="0"/>
                  <a:t>u</a:t>
                </a:r>
                <a:r>
                  <a:rPr lang="zh-CN" altLang="en-US" smtClean="0"/>
                  <a:t>上取值为</a:t>
                </a:r>
                <a:r>
                  <a:rPr lang="en-US" altLang="zh-CN" smtClean="0"/>
                  <a:t>a</a:t>
                </a:r>
                <a:r>
                  <a:rPr lang="zh-CN" altLang="en-US" smtClean="0"/>
                  <a:t>的样本数，</a:t>
                </a:r>
                <a:r>
                  <a:rPr lang="en-US" altLang="zh-CN" smtClean="0"/>
                  <a:t>k</a:t>
                </a:r>
                <a:r>
                  <a:rPr lang="zh-CN" altLang="en-US" smtClean="0"/>
                  <a:t>为样本簇数，则属性</a:t>
                </a:r>
                <a:r>
                  <a:rPr lang="en-US" altLang="zh-CN" smtClean="0"/>
                  <a:t>u</a:t>
                </a:r>
                <a:r>
                  <a:rPr lang="zh-CN" altLang="en-US" smtClean="0"/>
                  <a:t>上两个离散值</a:t>
                </a:r>
                <a:r>
                  <a:rPr lang="en-US" altLang="zh-CN" smtClean="0"/>
                  <a:t>a</a:t>
                </a:r>
                <a:r>
                  <a:rPr lang="zh-CN" altLang="en-US" smtClean="0"/>
                  <a:t>与</a:t>
                </a:r>
                <a:r>
                  <a:rPr lang="en-US" altLang="zh-CN" smtClean="0"/>
                  <a:t>b</a:t>
                </a:r>
                <a:r>
                  <a:rPr lang="zh-CN" altLang="en-US" smtClean="0"/>
                  <a:t>之间的</a:t>
                </a:r>
                <a:r>
                  <a:rPr lang="en-US" altLang="zh-CN" smtClean="0"/>
                  <a:t>VDM</a:t>
                </a:r>
                <a:r>
                  <a:rPr lang="zh-CN" altLang="en-US" smtClean="0"/>
                  <a:t>距离为如图所示。一般的，假定有</a:t>
                </a:r>
                <a:r>
                  <a:rPr lang="en-US" altLang="zh-CN" b="0" i="0" smtClean="0">
                    <a:latin typeface="Cambria Math" panose="02040503050406030204" pitchFamily="18" charset="0"/>
                  </a:rPr>
                  <a:t>𝑛_𝑐</a:t>
                </a:r>
                <a:r>
                  <a:rPr lang="zh-CN" altLang="en-US" smtClean="0"/>
                  <a:t>个有序属性、</a:t>
                </a:r>
                <a:r>
                  <a:rPr lang="en-US" altLang="zh-CN" smtClean="0"/>
                  <a:t>n-</a:t>
                </a:r>
                <a:r>
                  <a:rPr lang="en-US" altLang="zh-CN" b="0" i="0" smtClean="0">
                    <a:latin typeface="Cambria Math" panose="02040503050406030204" pitchFamily="18" charset="0"/>
                  </a:rPr>
                  <a:t>𝑛</a:t>
                </a:r>
                <a:r>
                  <a:rPr lang="en-US" altLang="zh-CN" b="0" i="0" smtClean="0">
                    <a:latin typeface="Cambria Math" panose="02040503050406030204" pitchFamily="18" charset="0"/>
                  </a:rPr>
                  <a:t>_</a:t>
                </a:r>
                <a:r>
                  <a:rPr lang="en-US" altLang="zh-CN" b="0" i="0" smtClean="0">
                    <a:latin typeface="Cambria Math" panose="02040503050406030204" pitchFamily="18" charset="0"/>
                  </a:rPr>
                  <a:t>𝑐</a:t>
                </a:r>
                <a:r>
                  <a:rPr lang="zh-CN" altLang="en-US" b="0" i="0" smtClean="0">
                    <a:latin typeface="Cambria Math" panose="02040503050406030204" pitchFamily="18" charset="0"/>
                  </a:rPr>
                  <a:t> 个</a:t>
                </a:r>
                <a:r>
                  <a:rPr lang="zh-CN" altLang="en-US" smtClean="0"/>
                  <a:t>无序属性，不失一般性，令有序属性排列在无需属性之前，则当样本集中存在混合属性时，可采用如图一般的距离公式来计算距离。</a:t>
                </a:r>
                <a:endParaRPr lang="en-US" altLang="zh-CN" smtClean="0"/>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15</a:t>
            </a:fld>
            <a:endParaRPr lang="zh-CN" altLang="en-US"/>
          </a:p>
        </p:txBody>
      </p:sp>
    </p:spTree>
    <p:extLst>
      <p:ext uri="{BB962C8B-B14F-4D97-AF65-F5344CB8AC3E}">
        <p14:creationId xmlns:p14="http://schemas.microsoft.com/office/powerpoint/2010/main" val="2478546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当样本空间中不同属性的重要性不同时，可使用加权距离来计算距离。如果我们只是基于某种形式的距离来定义“相似度度量”，距离越大，相似度越小，就不必要满足所有性质尤其是直递性。此时的距离称为“非度量距离”</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16</a:t>
            </a:fld>
            <a:endParaRPr lang="zh-CN" altLang="en-US"/>
          </a:p>
        </p:txBody>
      </p:sp>
    </p:spTree>
    <p:extLst>
      <p:ext uri="{BB962C8B-B14F-4D97-AF65-F5344CB8AC3E}">
        <p14:creationId xmlns:p14="http://schemas.microsoft.com/office/powerpoint/2010/main" val="2028853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介绍了聚类的定义以及评估方法，下面开始介绍具体的聚类方法，其中着重介绍原型聚类方法。此类算法假设聚类结构能通过一组原型刻画，在现实聚类任务中极为常用。所谓原型，是指样本空间中具有代表性的点。下面将介绍三种原型聚类算法。</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17</a:t>
            </a:fld>
            <a:endParaRPr lang="zh-CN" altLang="en-US"/>
          </a:p>
        </p:txBody>
      </p:sp>
    </p:spTree>
    <p:extLst>
      <p:ext uri="{BB962C8B-B14F-4D97-AF65-F5344CB8AC3E}">
        <p14:creationId xmlns:p14="http://schemas.microsoft.com/office/powerpoint/2010/main" val="401540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mtClean="0"/>
                  <a:t>给定样本集</a:t>
                </a:r>
                <a:r>
                  <a:rPr lang="en-US" altLang="zh-CN" smtClean="0"/>
                  <a:t>D</a:t>
                </a:r>
                <a:r>
                  <a:rPr lang="zh-CN" altLang="en-US" smtClean="0"/>
                  <a:t>，“</a:t>
                </a:r>
                <a:r>
                  <a:rPr lang="en-US" altLang="zh-CN" smtClean="0"/>
                  <a:t>k</a:t>
                </a:r>
                <a:r>
                  <a:rPr lang="zh-CN" altLang="en-US" smtClean="0"/>
                  <a:t>均值”算法针对聚类所得簇划分</a:t>
                </a:r>
                <a:r>
                  <a:rPr lang="en-US" altLang="zh-CN" smtClean="0"/>
                  <a:t>C</a:t>
                </a:r>
                <a:r>
                  <a:rPr lang="zh-CN" altLang="en-US" smtClean="0"/>
                  <a:t>最小化平方误差，其中</a:t>
                </a:r>
                <a14:m>
                  <m:oMath xmlns:m="http://schemas.openxmlformats.org/officeDocument/2006/math">
                    <m:sSub>
                      <m:sSubPr>
                        <m:ctrlPr>
                          <a:rPr lang="en-US" altLang="zh-CN" sz="1200" i="1" smtClean="0">
                            <a:latin typeface="Cambria Math" panose="02040503050406030204" pitchFamily="18" charset="0"/>
                          </a:rPr>
                        </m:ctrlPr>
                      </m:sSubPr>
                      <m:e>
                        <m:r>
                          <a:rPr lang="zh-CN" altLang="en-US" sz="1200" i="1" smtClean="0">
                            <a:latin typeface="Cambria Math" panose="02040503050406030204" pitchFamily="18" charset="0"/>
                          </a:rPr>
                          <m:t>𝜇</m:t>
                        </m:r>
                      </m:e>
                      <m:sub>
                        <m:r>
                          <a:rPr lang="en-US" altLang="zh-CN" sz="1200" b="0" i="1" smtClean="0">
                            <a:latin typeface="Cambria Math" panose="02040503050406030204" pitchFamily="18" charset="0"/>
                          </a:rPr>
                          <m:t>𝑖</m:t>
                        </m:r>
                      </m:sub>
                    </m:sSub>
                  </m:oMath>
                </a14:m>
                <a:r>
                  <a:rPr lang="zh-CN" altLang="en-US" smtClean="0"/>
                  <a:t>是簇</a:t>
                </a:r>
                <a14:m>
                  <m:oMath xmlns:m="http://schemas.openxmlformats.org/officeDocument/2006/math">
                    <m:r>
                      <a:rPr lang="en-US" altLang="zh-CN" sz="1200" b="0" i="1" smtClean="0">
                        <a:latin typeface="Cambria Math" panose="02040503050406030204" pitchFamily="18" charset="0"/>
                      </a:rPr>
                      <m:t>𝐶</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𝑖</m:t>
                    </m:r>
                  </m:oMath>
                </a14:m>
                <a:r>
                  <a:rPr lang="zh-CN" altLang="en-US" smtClean="0"/>
                  <a:t>的均值向量。直观的看，第二个公式在一定程度上刻画了簇内样本围绕簇均值向量的紧密程度，</a:t>
                </a:r>
                <a:r>
                  <a:rPr lang="en-US" altLang="zh-CN" smtClean="0"/>
                  <a:t>E</a:t>
                </a:r>
                <a:r>
                  <a:rPr lang="zh-CN" altLang="en-US" smtClean="0"/>
                  <a:t>值越小则簇内样本相似度越高。最小化第二个公式并不容易，找到它的最优解需要考察样本集</a:t>
                </a:r>
                <a:r>
                  <a:rPr lang="en-US" altLang="zh-CN" smtClean="0"/>
                  <a:t>D</a:t>
                </a:r>
                <a:r>
                  <a:rPr lang="zh-CN" altLang="en-US" smtClean="0"/>
                  <a:t>所有可能的簇划分，这是一个</a:t>
                </a:r>
                <a:r>
                  <a:rPr lang="en-US" altLang="zh-CN" smtClean="0"/>
                  <a:t>NP</a:t>
                </a:r>
                <a:r>
                  <a:rPr lang="zh-CN" altLang="en-US" smtClean="0"/>
                  <a:t>难问题。因此，</a:t>
                </a:r>
                <a:r>
                  <a:rPr lang="en-US" altLang="zh-CN" smtClean="0"/>
                  <a:t>k</a:t>
                </a:r>
                <a:r>
                  <a:rPr lang="zh-CN" altLang="en-US" smtClean="0"/>
                  <a:t>均值算法采用贪心策略，通过迭代优化来近似求解。</a:t>
                </a:r>
                <a:endParaRPr lang="zh-CN" altLang="en-US"/>
              </a:p>
            </p:txBody>
          </p:sp>
        </mc:Choice>
        <mc:Fallback xmlns="">
          <p:sp>
            <p:nvSpPr>
              <p:cNvPr id="3" name="备注占位符 2"/>
              <p:cNvSpPr>
                <a:spLocks noGrp="1"/>
              </p:cNvSpPr>
              <p:nvPr>
                <p:ph type="body" idx="1"/>
              </p:nvPr>
            </p:nvSpPr>
            <p:spPr/>
            <p:txBody>
              <a:bodyPr/>
              <a:lstStyle/>
              <a:p>
                <a:r>
                  <a:rPr lang="zh-CN" altLang="en-US" smtClean="0"/>
                  <a:t>给定样本集</a:t>
                </a:r>
                <a:r>
                  <a:rPr lang="en-US" altLang="zh-CN" smtClean="0"/>
                  <a:t>D</a:t>
                </a:r>
                <a:r>
                  <a:rPr lang="zh-CN" altLang="en-US" smtClean="0"/>
                  <a:t>，“</a:t>
                </a:r>
                <a:r>
                  <a:rPr lang="en-US" altLang="zh-CN" smtClean="0"/>
                  <a:t>k</a:t>
                </a:r>
                <a:r>
                  <a:rPr lang="zh-CN" altLang="en-US" smtClean="0"/>
                  <a:t>均值”算法针对聚类所得簇划分</a:t>
                </a:r>
                <a:r>
                  <a:rPr lang="en-US" altLang="zh-CN" smtClean="0"/>
                  <a:t>C</a:t>
                </a:r>
                <a:r>
                  <a:rPr lang="zh-CN" altLang="en-US" smtClean="0"/>
                  <a:t>最小化平方误差，其中</a:t>
                </a:r>
                <a:r>
                  <a:rPr lang="zh-CN" altLang="en-US" sz="1200" i="0" smtClean="0">
                    <a:latin typeface="Cambria Math" panose="02040503050406030204" pitchFamily="18" charset="0"/>
                  </a:rPr>
                  <a:t>𝜇</a:t>
                </a:r>
                <a:r>
                  <a:rPr lang="en-US" altLang="zh-CN" sz="1200" i="0" smtClean="0">
                    <a:latin typeface="Cambria Math" panose="02040503050406030204" pitchFamily="18" charset="0"/>
                  </a:rPr>
                  <a:t>_</a:t>
                </a:r>
                <a:r>
                  <a:rPr lang="en-US" altLang="zh-CN" sz="1200" b="0" i="0" smtClean="0">
                    <a:latin typeface="Cambria Math" panose="02040503050406030204" pitchFamily="18" charset="0"/>
                  </a:rPr>
                  <a:t>𝑖</a:t>
                </a:r>
                <a:r>
                  <a:rPr lang="zh-CN" altLang="en-US" smtClean="0"/>
                  <a:t>是簇</a:t>
                </a:r>
                <a:r>
                  <a:rPr lang="en-US" altLang="zh-CN" sz="1200" b="0" i="0" smtClean="0">
                    <a:latin typeface="Cambria Math" panose="02040503050406030204" pitchFamily="18" charset="0"/>
                  </a:rPr>
                  <a:t>𝐶﷮𝑖</a:t>
                </a:r>
                <a:r>
                  <a:rPr lang="zh-CN" altLang="en-US" smtClean="0"/>
                  <a:t>的均值向量。直观的看，第二个公式在一定程度上刻画了簇内样本围绕簇均值向量的紧密程度，</a:t>
                </a:r>
                <a:r>
                  <a:rPr lang="en-US" altLang="zh-CN" smtClean="0"/>
                  <a:t>E</a:t>
                </a:r>
                <a:r>
                  <a:rPr lang="zh-CN" altLang="en-US" smtClean="0"/>
                  <a:t>值越小则簇内样本相似度越高。最小化第二个公式并不容易，找到它的最优解需要考察样本集</a:t>
                </a:r>
                <a:r>
                  <a:rPr lang="en-US" altLang="zh-CN" smtClean="0"/>
                  <a:t>D</a:t>
                </a:r>
                <a:r>
                  <a:rPr lang="zh-CN" altLang="en-US" smtClean="0"/>
                  <a:t>所有可能的簇划分，这是一个</a:t>
                </a:r>
                <a:r>
                  <a:rPr lang="en-US" altLang="zh-CN" smtClean="0"/>
                  <a:t>NP</a:t>
                </a:r>
                <a:r>
                  <a:rPr lang="zh-CN" altLang="en-US" smtClean="0"/>
                  <a:t>难问题。因此，</a:t>
                </a:r>
                <a:r>
                  <a:rPr lang="en-US" altLang="zh-CN" smtClean="0"/>
                  <a:t>k</a:t>
                </a:r>
                <a:r>
                  <a:rPr lang="zh-CN" altLang="en-US" smtClean="0"/>
                  <a:t>均值算法采用贪心策略，通过迭代优化来近似求解。</a:t>
                </a:r>
                <a:endParaRPr lang="zh-CN" altLang="en-US"/>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18</a:t>
            </a:fld>
            <a:endParaRPr lang="zh-CN" altLang="en-US"/>
          </a:p>
        </p:txBody>
      </p:sp>
    </p:spTree>
    <p:extLst>
      <p:ext uri="{BB962C8B-B14F-4D97-AF65-F5344CB8AC3E}">
        <p14:creationId xmlns:p14="http://schemas.microsoft.com/office/powerpoint/2010/main" val="1971559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对于图中的聚类数的选取，似乎都是可行的，那么怎么更好的确定聚类数</a:t>
            </a:r>
            <a:r>
              <a:rPr lang="en-US" altLang="zh-CN" smtClean="0"/>
              <a:t>k</a:t>
            </a:r>
            <a:r>
              <a:rPr lang="zh-CN" altLang="en-US" smtClean="0"/>
              <a:t>的取值呢？</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19</a:t>
            </a:fld>
            <a:endParaRPr lang="zh-CN" altLang="en-US"/>
          </a:p>
        </p:txBody>
      </p:sp>
    </p:spTree>
    <p:extLst>
      <p:ext uri="{BB962C8B-B14F-4D97-AF65-F5344CB8AC3E}">
        <p14:creationId xmlns:p14="http://schemas.microsoft.com/office/powerpoint/2010/main" val="167428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选取不同的</a:t>
            </a:r>
            <a:r>
              <a:rPr lang="en-US" altLang="zh-CN" smtClean="0"/>
              <a:t>k</a:t>
            </a:r>
            <a:r>
              <a:rPr lang="zh-CN" altLang="en-US" smtClean="0"/>
              <a:t>值，并且计算相应代价函数，画出代价函数的曲线，如果图中曲线明显类似于人的手肘，可以选取“肘关节”部分对应的</a:t>
            </a:r>
            <a:r>
              <a:rPr lang="en-US" altLang="zh-CN" smtClean="0"/>
              <a:t>k</a:t>
            </a:r>
            <a:r>
              <a:rPr lang="zh-CN" altLang="en-US" smtClean="0"/>
              <a:t>值作为最恰当的聚类数。</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20</a:t>
            </a:fld>
            <a:endParaRPr lang="zh-CN" altLang="en-US"/>
          </a:p>
        </p:txBody>
      </p:sp>
    </p:spTree>
    <p:extLst>
      <p:ext uri="{BB962C8B-B14F-4D97-AF65-F5344CB8AC3E}">
        <p14:creationId xmlns:p14="http://schemas.microsoft.com/office/powerpoint/2010/main" val="869808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21</a:t>
            </a:fld>
            <a:endParaRPr lang="zh-CN" altLang="en-US"/>
          </a:p>
        </p:txBody>
      </p:sp>
    </p:spTree>
    <p:extLst>
      <p:ext uri="{BB962C8B-B14F-4D97-AF65-F5344CB8AC3E}">
        <p14:creationId xmlns:p14="http://schemas.microsoft.com/office/powerpoint/2010/main" val="655523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一般来说，</a:t>
            </a:r>
            <a:r>
              <a:rPr lang="en-US" altLang="zh-CN" sz="1200" b="0" i="0" kern="1200" smtClean="0">
                <a:solidFill>
                  <a:schemeClr val="tx1"/>
                </a:solidFill>
                <a:effectLst/>
                <a:latin typeface="+mn-lt"/>
                <a:ea typeface="+mn-ea"/>
                <a:cs typeface="+mn-cs"/>
              </a:rPr>
              <a:t>K-Means </a:t>
            </a:r>
            <a:r>
              <a:rPr lang="zh-CN" altLang="en-US" sz="1200" b="0" i="0" kern="1200" smtClean="0">
                <a:solidFill>
                  <a:schemeClr val="tx1"/>
                </a:solidFill>
                <a:effectLst/>
                <a:latin typeface="+mn-lt"/>
                <a:ea typeface="+mn-ea"/>
                <a:cs typeface="+mn-cs"/>
              </a:rPr>
              <a:t>得到的聚类结果是服务于我们的后续目的（如通过聚类进行市场分析），所以不能脱离实际而单纯以数学方法来选择 </a:t>
            </a:r>
            <a:r>
              <a:rPr lang="en-US" altLang="zh-CN" sz="1200" b="0" i="0" u="none" strike="noStrike" kern="1200" smtClean="0">
                <a:solidFill>
                  <a:schemeClr val="tx1"/>
                </a:solidFill>
                <a:effectLst/>
                <a:latin typeface="+mn-lt"/>
                <a:ea typeface="+mn-ea"/>
                <a:cs typeface="+mn-cs"/>
              </a:rPr>
              <a:t>K</a:t>
            </a:r>
            <a:r>
              <a:rPr lang="zh-CN" altLang="en-US" sz="1200" b="0" i="0" kern="1200" smtClean="0">
                <a:solidFill>
                  <a:schemeClr val="tx1"/>
                </a:solidFill>
                <a:effectLst/>
                <a:latin typeface="+mn-lt"/>
                <a:ea typeface="+mn-ea"/>
                <a:cs typeface="+mn-cs"/>
              </a:rPr>
              <a:t> 值。在下面这个例子中，假定我们的衣服想要是分为 </a:t>
            </a:r>
            <a:r>
              <a:rPr lang="en-US" altLang="zh-CN" sz="1200" b="0" i="0" kern="1200" smtClean="0">
                <a:solidFill>
                  <a:schemeClr val="tx1"/>
                </a:solidFill>
                <a:effectLst/>
                <a:latin typeface="+mn-lt"/>
                <a:ea typeface="+mn-ea"/>
                <a:cs typeface="+mn-cs"/>
              </a:rPr>
              <a:t>S,M,L </a:t>
            </a:r>
            <a:r>
              <a:rPr lang="zh-CN" altLang="en-US" sz="1200" b="0" i="0" kern="1200" smtClean="0">
                <a:solidFill>
                  <a:schemeClr val="tx1"/>
                </a:solidFill>
                <a:effectLst/>
                <a:latin typeface="+mn-lt"/>
                <a:ea typeface="+mn-ea"/>
                <a:cs typeface="+mn-cs"/>
              </a:rPr>
              <a:t>三个尺码，就设定 </a:t>
            </a:r>
            <a:r>
              <a:rPr lang="en-US" altLang="zh-CN" sz="1200" b="0" i="0" u="none" strike="noStrike" kern="1200" smtClean="0">
                <a:solidFill>
                  <a:schemeClr val="tx1"/>
                </a:solidFill>
                <a:effectLst/>
                <a:latin typeface="+mn-lt"/>
                <a:ea typeface="+mn-ea"/>
                <a:cs typeface="+mn-cs"/>
              </a:rPr>
              <a:t>K=3</a:t>
            </a:r>
            <a:r>
              <a:rPr lang="zh-CN" altLang="en-US" sz="1200" b="0" i="0" kern="1200" smtClean="0">
                <a:solidFill>
                  <a:schemeClr val="tx1"/>
                </a:solidFill>
                <a:effectLst/>
                <a:latin typeface="+mn-lt"/>
                <a:ea typeface="+mn-ea"/>
                <a:cs typeface="+mn-cs"/>
              </a:rPr>
              <a:t>，如果我们想要 </a:t>
            </a:r>
            <a:r>
              <a:rPr lang="en-US" altLang="zh-CN" sz="1200" b="0" i="0" kern="1200" smtClean="0">
                <a:solidFill>
                  <a:schemeClr val="tx1"/>
                </a:solidFill>
                <a:effectLst/>
                <a:latin typeface="+mn-lt"/>
                <a:ea typeface="+mn-ea"/>
                <a:cs typeface="+mn-cs"/>
              </a:rPr>
              <a:t>XS</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S</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M</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L</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XL 5 </a:t>
            </a:r>
            <a:r>
              <a:rPr lang="zh-CN" altLang="en-US" sz="1200" b="0" i="0" kern="1200" smtClean="0">
                <a:solidFill>
                  <a:schemeClr val="tx1"/>
                </a:solidFill>
                <a:effectLst/>
                <a:latin typeface="+mn-lt"/>
                <a:ea typeface="+mn-ea"/>
                <a:cs typeface="+mn-cs"/>
              </a:rPr>
              <a:t>个衣服的尺码，就设定 </a:t>
            </a:r>
            <a:r>
              <a:rPr lang="en-US" altLang="zh-CN" sz="1200" b="0" i="0" u="none" strike="noStrike" kern="1200" smtClean="0">
                <a:solidFill>
                  <a:schemeClr val="tx1"/>
                </a:solidFill>
                <a:effectLst/>
                <a:latin typeface="+mn-lt"/>
                <a:ea typeface="+mn-ea"/>
                <a:cs typeface="+mn-cs"/>
              </a:rPr>
              <a:t>K=5</a:t>
            </a:r>
            <a:r>
              <a:rPr lang="zh-CN" altLang="en-US" sz="1200" b="0" i="0" u="none" strike="noStrike" kern="1200" smtClean="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22</a:t>
            </a:fld>
            <a:endParaRPr lang="zh-CN" altLang="en-US"/>
          </a:p>
        </p:txBody>
      </p:sp>
    </p:spTree>
    <p:extLst>
      <p:ext uri="{BB962C8B-B14F-4D97-AF65-F5344CB8AC3E}">
        <p14:creationId xmlns:p14="http://schemas.microsoft.com/office/powerpoint/2010/main" val="330340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训练集的形式化定义</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5</a:t>
            </a:fld>
            <a:endParaRPr lang="zh-CN" altLang="en-US"/>
          </a:p>
        </p:txBody>
      </p:sp>
    </p:spTree>
    <p:extLst>
      <p:ext uri="{BB962C8B-B14F-4D97-AF65-F5344CB8AC3E}">
        <p14:creationId xmlns:p14="http://schemas.microsoft.com/office/powerpoint/2010/main" val="1803880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算法的过程为，先随机选择</a:t>
            </a:r>
            <a:r>
              <a:rPr lang="en-US" altLang="zh-CN" smtClean="0"/>
              <a:t>k</a:t>
            </a:r>
            <a:r>
              <a:rPr lang="zh-CN" altLang="en-US" smtClean="0"/>
              <a:t>个样本作为中心</a:t>
            </a:r>
            <a:r>
              <a:rPr lang="en-US" altLang="zh-CN" smtClean="0"/>
              <a:t>(center)</a:t>
            </a:r>
            <a:r>
              <a:rPr lang="zh-CN" altLang="en-US" smtClean="0"/>
              <a:t>，然后将所有样本归属到离的最近的中心所在的簇，然后每个簇重新计算中心位置。循环直至当前均值均未更新或者一开始就设置好的最大轮数再或者均值调整的幅值小于指定的阈值。需注意，</a:t>
            </a:r>
            <a:r>
              <a:rPr lang="en-US" altLang="zh-CN" smtClean="0"/>
              <a:t>k</a:t>
            </a:r>
            <a:r>
              <a:rPr lang="zh-CN" altLang="en-US" smtClean="0"/>
              <a:t>是靠人工选择的结果，大家可以通过对不同的</a:t>
            </a:r>
            <a:r>
              <a:rPr lang="en-US" altLang="zh-CN" smtClean="0"/>
              <a:t>k</a:t>
            </a:r>
            <a:r>
              <a:rPr lang="zh-CN" altLang="en-US" smtClean="0"/>
              <a:t>值进行试验，或通过对数据集的理解来找到最合适的</a:t>
            </a:r>
            <a:r>
              <a:rPr lang="en-US" altLang="zh-CN" smtClean="0"/>
              <a:t>k</a:t>
            </a:r>
            <a:r>
              <a:rPr lang="zh-CN" altLang="en-US" smtClean="0"/>
              <a:t>的取值。假设我们对衣服按尺寸进行聚类，我们想得到</a:t>
            </a:r>
            <a:r>
              <a:rPr lang="en-US" altLang="zh-CN" smtClean="0"/>
              <a:t>XS,S,M,L,XL5</a:t>
            </a:r>
            <a:r>
              <a:rPr lang="zh-CN" altLang="en-US" smtClean="0"/>
              <a:t>个衣服的尺码，就设定</a:t>
            </a:r>
            <a:r>
              <a:rPr lang="en-US" altLang="zh-CN" smtClean="0"/>
              <a:t>K=5</a:t>
            </a:r>
            <a:r>
              <a:rPr lang="zh-CN" altLang="en-US" smtClean="0"/>
              <a:t>。</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23</a:t>
            </a:fld>
            <a:endParaRPr lang="zh-CN" altLang="en-US"/>
          </a:p>
        </p:txBody>
      </p:sp>
    </p:spTree>
    <p:extLst>
      <p:ext uri="{BB962C8B-B14F-4D97-AF65-F5344CB8AC3E}">
        <p14:creationId xmlns:p14="http://schemas.microsoft.com/office/powerpoint/2010/main" val="70579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mtClean="0"/>
                  <a:t>以西瓜书上的西瓜数据集</a:t>
                </a:r>
                <a:r>
                  <a:rPr lang="en-US" altLang="zh-CN" smtClean="0"/>
                  <a:t>4.0</a:t>
                </a:r>
                <a:r>
                  <a:rPr lang="zh-CN" altLang="en-US" smtClean="0"/>
                  <a:t>为例，来演示</a:t>
                </a:r>
                <a:r>
                  <a:rPr lang="en-US" altLang="zh-CN" smtClean="0"/>
                  <a:t>k</a:t>
                </a:r>
                <a:r>
                  <a:rPr lang="zh-CN" altLang="en-US" smtClean="0"/>
                  <a:t>均值算法的学习过程。为方便叙述，我们将编号为</a:t>
                </a:r>
                <a:r>
                  <a:rPr lang="en-US" altLang="zh-CN" smtClean="0"/>
                  <a:t>i</a:t>
                </a:r>
                <a:r>
                  <a:rPr lang="zh-CN" altLang="en-US" smtClean="0"/>
                  <a:t>的样本称为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smtClean="0"/>
                  <a:t>，这是一个包含“密度”与“含糖率”两个属性值的二维向量。</a:t>
                </a:r>
                <a:endParaRPr lang="zh-CN" altLang="en-US"/>
              </a:p>
            </p:txBody>
          </p:sp>
        </mc:Choice>
        <mc:Fallback xmlns="">
          <p:sp>
            <p:nvSpPr>
              <p:cNvPr id="3" name="备注占位符 2"/>
              <p:cNvSpPr>
                <a:spLocks noGrp="1"/>
              </p:cNvSpPr>
              <p:nvPr>
                <p:ph type="body" idx="1"/>
              </p:nvPr>
            </p:nvSpPr>
            <p:spPr/>
            <p:txBody>
              <a:bodyPr/>
              <a:lstStyle/>
              <a:p>
                <a:r>
                  <a:rPr lang="zh-CN" altLang="en-US" smtClean="0"/>
                  <a:t>以西瓜书上的西瓜数据集</a:t>
                </a:r>
                <a:r>
                  <a:rPr lang="en-US" altLang="zh-CN" smtClean="0"/>
                  <a:t>4.0</a:t>
                </a:r>
                <a:r>
                  <a:rPr lang="zh-CN" altLang="en-US" smtClean="0"/>
                  <a:t>为例，来演示</a:t>
                </a:r>
                <a:r>
                  <a:rPr lang="en-US" altLang="zh-CN" smtClean="0"/>
                  <a:t>k</a:t>
                </a:r>
                <a:r>
                  <a:rPr lang="zh-CN" altLang="en-US" smtClean="0"/>
                  <a:t>均值算法的学习过程。为方便叙述，我们将编号为</a:t>
                </a:r>
                <a:r>
                  <a:rPr lang="en-US" altLang="zh-CN" smtClean="0"/>
                  <a:t>i</a:t>
                </a:r>
                <a:r>
                  <a:rPr lang="zh-CN" altLang="en-US" smtClean="0"/>
                  <a:t>的样本称为</a:t>
                </a:r>
                <a:r>
                  <a:rPr lang="en-US" altLang="zh-CN" b="0" i="0" smtClean="0">
                    <a:latin typeface="Cambria Math" panose="02040503050406030204" pitchFamily="18" charset="0"/>
                  </a:rPr>
                  <a:t>𝑥_𝑖</a:t>
                </a:r>
                <a:r>
                  <a:rPr lang="zh-CN" altLang="en-US" smtClean="0"/>
                  <a:t>，这是一个包含“密度”与“含糖率”两个属性值的二维向量。</a:t>
                </a:r>
                <a:endParaRPr lang="zh-CN" altLang="en-US"/>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24</a:t>
            </a:fld>
            <a:endParaRPr lang="zh-CN" altLang="en-US"/>
          </a:p>
        </p:txBody>
      </p:sp>
    </p:spTree>
    <p:extLst>
      <p:ext uri="{BB962C8B-B14F-4D97-AF65-F5344CB8AC3E}">
        <p14:creationId xmlns:p14="http://schemas.microsoft.com/office/powerpoint/2010/main" val="2230445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26</a:t>
            </a:fld>
            <a:endParaRPr lang="zh-CN" altLang="en-US"/>
          </a:p>
        </p:txBody>
      </p:sp>
    </p:spTree>
    <p:extLst>
      <p:ext uri="{BB962C8B-B14F-4D97-AF65-F5344CB8AC3E}">
        <p14:creationId xmlns:p14="http://schemas.microsoft.com/office/powerpoint/2010/main" val="4102090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与</a:t>
            </a:r>
            <a:r>
              <a:rPr lang="en-US" altLang="zh-CN" smtClean="0"/>
              <a:t>k</a:t>
            </a:r>
            <a:r>
              <a:rPr lang="zh-CN" altLang="en-US" smtClean="0"/>
              <a:t>均值算法类似，学习向量量化，简称</a:t>
            </a:r>
            <a:r>
              <a:rPr lang="en-US" altLang="zh-CN" smtClean="0"/>
              <a:t>LVQ</a:t>
            </a:r>
            <a:r>
              <a:rPr lang="zh-CN" altLang="en-US" smtClean="0"/>
              <a:t>也是试图找到一组原型向量来刻画聚类结构，但与一般聚类算法不同的是，</a:t>
            </a:r>
            <a:r>
              <a:rPr lang="en-US" altLang="zh-CN" smtClean="0"/>
              <a:t>LVQ</a:t>
            </a:r>
            <a:r>
              <a:rPr lang="zh-CN" altLang="en-US" smtClean="0"/>
              <a:t>假设数据样本带有类别标记，学习过程利用样本的这些监督信息来辅助聚类。</a:t>
            </a:r>
            <a:r>
              <a:rPr lang="en-US" altLang="zh-CN" smtClean="0"/>
              <a:t>LVQ</a:t>
            </a:r>
            <a:r>
              <a:rPr lang="zh-CN" altLang="en-US" smtClean="0"/>
              <a:t>是一种基于原型的监督分类算法，以西瓜举例，假设有一车西瓜，每个西瓜用</a:t>
            </a:r>
            <a:r>
              <a:rPr lang="en-US" altLang="zh-CN" smtClean="0"/>
              <a:t>n</a:t>
            </a:r>
            <a:r>
              <a:rPr lang="zh-CN" altLang="en-US" smtClean="0"/>
              <a:t>个属性来描述并且标记了好坏，通过</a:t>
            </a:r>
            <a:r>
              <a:rPr lang="en-US" altLang="zh-CN" smtClean="0"/>
              <a:t>LVQ</a:t>
            </a:r>
            <a:r>
              <a:rPr lang="zh-CN" altLang="en-US" smtClean="0"/>
              <a:t>算法，我们可以习得一组</a:t>
            </a:r>
            <a:r>
              <a:rPr lang="en-US" altLang="zh-CN" smtClean="0"/>
              <a:t>n</a:t>
            </a:r>
            <a:r>
              <a:rPr lang="zh-CN" altLang="en-US" smtClean="0"/>
              <a:t>维的原型向量，每一个原型向量都代表了一个聚类簇，并且簇标记为西瓜的好坏。最终，通过这一组原型向量，我们可以对西瓜进行分类。</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27</a:t>
            </a:fld>
            <a:endParaRPr lang="zh-CN" altLang="en-US"/>
          </a:p>
        </p:txBody>
      </p:sp>
    </p:spTree>
    <p:extLst>
      <p:ext uri="{BB962C8B-B14F-4D97-AF65-F5344CB8AC3E}">
        <p14:creationId xmlns:p14="http://schemas.microsoft.com/office/powerpoint/2010/main" val="2897375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a:p>
            </p:txBody>
          </p:sp>
        </mc:Choice>
        <mc:Fallback xmlns="">
          <p:sp>
            <p:nvSpPr>
              <p:cNvPr id="3" name="备注占位符 2"/>
              <p:cNvSpPr>
                <a:spLocks noGrp="1"/>
              </p:cNvSpPr>
              <p:nvPr>
                <p:ph type="body" idx="1"/>
              </p:nvPr>
            </p:nvSpPr>
            <p:spPr/>
            <p:txBody>
              <a:bodyPr/>
              <a:lstStyle/>
              <a:p>
                <a:r>
                  <a:rPr lang="zh-CN" altLang="en-US" dirty="0" smtClean="0"/>
                  <a:t>右边的非线性函数是常用的</a:t>
                </a:r>
                <a:r>
                  <a:rPr lang="en-US" altLang="zh-CN" dirty="0" smtClean="0"/>
                  <a:t>sigmoid</a:t>
                </a:r>
                <a:r>
                  <a:rPr lang="en-US" altLang="zh-CN" i="0" smtClean="0">
                    <a:latin typeface="Cambria Math" panose="02040503050406030204" pitchFamily="18" charset="0"/>
                  </a:rPr>
                  <a:t>"在此处键入公式。</a:t>
                </a:r>
                <a:r>
                  <a:rPr lang="zh-CN" altLang="en-US" i="0" smtClean="0">
                    <a:latin typeface="Cambria Math" panose="02040503050406030204" pitchFamily="18" charset="0"/>
                  </a:rPr>
                  <a:t>"</a:t>
                </a:r>
                <a:endParaRPr lang="zh-CN" altLang="en-US" dirty="0"/>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28</a:t>
            </a:fld>
            <a:endParaRPr lang="zh-CN" altLang="en-US"/>
          </a:p>
        </p:txBody>
      </p:sp>
    </p:spTree>
    <p:extLst>
      <p:ext uri="{BB962C8B-B14F-4D97-AF65-F5344CB8AC3E}">
        <p14:creationId xmlns:p14="http://schemas.microsoft.com/office/powerpoint/2010/main" val="3918965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算法的步骤如下：首先，初始化</a:t>
            </a:r>
            <a:r>
              <a:rPr lang="en-US" altLang="zh-CN" smtClean="0"/>
              <a:t>q</a:t>
            </a:r>
            <a:r>
              <a:rPr lang="zh-CN" altLang="en-US" smtClean="0"/>
              <a:t>个原型向量，从该类别中随机选取一个向量作为原型向量。初始化完成之后，开始迭代过程，每次从样本集中选取一个样本，计算该样本到达每个原型向量的距离，并将该样本划分到距离它最近的原型向量所在的簇中，如果该样本与簇的类别一致，那么更新该原型向量为</a:t>
            </a:r>
            <a:r>
              <a:rPr lang="en-US" altLang="zh-CN" smtClean="0"/>
              <a:t>p+</a:t>
            </a:r>
            <a:r>
              <a:rPr lang="el-GR" altLang="zh-CN" smtClean="0">
                <a:latin typeface="Cambria Math" panose="02040503050406030204" pitchFamily="18" charset="0"/>
                <a:ea typeface="Cambria Math" panose="02040503050406030204" pitchFamily="18" charset="0"/>
              </a:rPr>
              <a:t>η</a:t>
            </a:r>
            <a:r>
              <a:rPr lang="en-US" altLang="zh-CN" smtClean="0">
                <a:latin typeface="Cambria Math" panose="02040503050406030204" pitchFamily="18" charset="0"/>
                <a:ea typeface="Cambria Math" panose="02040503050406030204" pitchFamily="18" charset="0"/>
              </a:rPr>
              <a:t>(x-p)</a:t>
            </a:r>
            <a:r>
              <a:rPr lang="zh-CN" altLang="en-US" smtClean="0">
                <a:latin typeface="Cambria Math" panose="02040503050406030204" pitchFamily="18" charset="0"/>
                <a:ea typeface="Cambria Math" panose="02040503050406030204" pitchFamily="18" charset="0"/>
              </a:rPr>
              <a:t>，如果该样本与簇的类别不同，那么更新该原型向量为</a:t>
            </a:r>
            <a:r>
              <a:rPr lang="en-US" altLang="zh-CN" smtClean="0"/>
              <a:t>p-</a:t>
            </a:r>
            <a:r>
              <a:rPr lang="el-GR" altLang="zh-CN" smtClean="0">
                <a:latin typeface="Cambria Math" panose="02040503050406030204" pitchFamily="18" charset="0"/>
                <a:ea typeface="Cambria Math" panose="02040503050406030204" pitchFamily="18" charset="0"/>
              </a:rPr>
              <a:t>η</a:t>
            </a:r>
            <a:r>
              <a:rPr lang="en-US" altLang="zh-CN" smtClean="0">
                <a:latin typeface="Cambria Math" panose="02040503050406030204" pitchFamily="18" charset="0"/>
                <a:ea typeface="Cambria Math" panose="02040503050406030204" pitchFamily="18" charset="0"/>
              </a:rPr>
              <a:t>(x-p)</a:t>
            </a:r>
            <a:r>
              <a:rPr lang="zh-CN" altLang="en-US" smtClean="0">
                <a:latin typeface="Cambria Math" panose="02040503050406030204" pitchFamily="18" charset="0"/>
                <a:ea typeface="Cambria Math" panose="02040503050406030204" pitchFamily="18" charset="0"/>
              </a:rPr>
              <a:t>。当满足迭代条件时，比如达到最大迭代轮数，则退出循环，得到原型向量。其中</a:t>
            </a:r>
            <a:r>
              <a:rPr lang="el-GR" altLang="zh-CN" smtClean="0">
                <a:latin typeface="Cambria Math" panose="02040503050406030204" pitchFamily="18" charset="0"/>
                <a:ea typeface="Cambria Math" panose="02040503050406030204" pitchFamily="18" charset="0"/>
              </a:rPr>
              <a:t>η</a:t>
            </a:r>
            <a:r>
              <a:rPr lang="zh-CN" altLang="en-US" smtClean="0">
                <a:latin typeface="Cambria Math" panose="02040503050406030204" pitchFamily="18" charset="0"/>
                <a:ea typeface="Cambria Math" panose="02040503050406030204" pitchFamily="18" charset="0"/>
              </a:rPr>
              <a:t>为学习率，取值为</a:t>
            </a:r>
            <a:r>
              <a:rPr lang="en-US" altLang="zh-CN" smtClean="0">
                <a:latin typeface="Cambria Math" panose="02040503050406030204" pitchFamily="18" charset="0"/>
                <a:ea typeface="Cambria Math" panose="02040503050406030204" pitchFamily="18" charset="0"/>
              </a:rPr>
              <a:t>0-1</a:t>
            </a:r>
            <a:r>
              <a:rPr lang="zh-CN" altLang="en-US" smtClean="0">
                <a:latin typeface="Cambria Math" panose="02040503050406030204" pitchFamily="18" charset="0"/>
                <a:ea typeface="Cambria Math" panose="02040503050406030204" pitchFamily="18" charset="0"/>
              </a:rPr>
              <a:t>，可根据经验来设定。</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29</a:t>
            </a:fld>
            <a:endParaRPr lang="zh-CN" altLang="en-US"/>
          </a:p>
        </p:txBody>
      </p:sp>
    </p:spTree>
    <p:extLst>
      <p:ext uri="{BB962C8B-B14F-4D97-AF65-F5344CB8AC3E}">
        <p14:creationId xmlns:p14="http://schemas.microsoft.com/office/powerpoint/2010/main" val="2972528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mtClean="0"/>
                  <a:t>与</a:t>
                </a:r>
                <a:r>
                  <a:rPr lang="en-US" altLang="zh-CN" smtClean="0"/>
                  <a:t>k</a:t>
                </a:r>
                <a:r>
                  <a:rPr lang="zh-CN" altLang="en-US" smtClean="0"/>
                  <a:t>均值、</a:t>
                </a:r>
                <a:r>
                  <a:rPr lang="en-US" altLang="zh-CN" smtClean="0"/>
                  <a:t>LVQ</a:t>
                </a:r>
                <a:r>
                  <a:rPr lang="zh-CN" altLang="en-US" smtClean="0"/>
                  <a:t>用原型向量来刻画聚类结构不同，高斯混合聚类采用概率模型来表达聚类原型。首先让我们回顾一下多元高斯分布的定义。对于</a:t>
                </a:r>
                <a:r>
                  <a:rPr lang="en-US" altLang="zh-CN" smtClean="0"/>
                  <a:t>n</a:t>
                </a:r>
                <a:r>
                  <a:rPr lang="zh-CN" altLang="en-US" smtClean="0"/>
                  <a:t>维样本空间中的随机向量</a:t>
                </a:r>
                <a:r>
                  <a:rPr lang="en-US" altLang="zh-CN" smtClean="0"/>
                  <a:t>x</a:t>
                </a:r>
                <a:r>
                  <a:rPr lang="zh-CN" altLang="en-US" smtClean="0"/>
                  <a:t>，若</a:t>
                </a:r>
                <a:r>
                  <a:rPr lang="en-US" altLang="zh-CN" smtClean="0"/>
                  <a:t>x</a:t>
                </a:r>
                <a:r>
                  <a:rPr lang="zh-CN" altLang="en-US" smtClean="0"/>
                  <a:t>服从高斯分布分布，其概率密度函数为图中所示。其中</a:t>
                </a:r>
                <a:r>
                  <a:rPr lang="el-GR" altLang="zh-CN" smtClean="0">
                    <a:latin typeface="Cambria Math" panose="02040503050406030204" pitchFamily="18" charset="0"/>
                    <a:ea typeface="Cambria Math" panose="02040503050406030204" pitchFamily="18" charset="0"/>
                  </a:rPr>
                  <a:t>μ</a:t>
                </a:r>
                <a:r>
                  <a:rPr lang="zh-CN" altLang="en-US" smtClean="0">
                    <a:latin typeface="Cambria Math" panose="02040503050406030204" pitchFamily="18" charset="0"/>
                    <a:ea typeface="Cambria Math" panose="02040503050406030204" pitchFamily="18" charset="0"/>
                  </a:rPr>
                  <a:t>是</a:t>
                </a:r>
                <a:r>
                  <a:rPr lang="en-US" altLang="zh-CN" smtClean="0">
                    <a:latin typeface="Cambria Math" panose="02040503050406030204" pitchFamily="18" charset="0"/>
                    <a:ea typeface="Cambria Math" panose="02040503050406030204" pitchFamily="18" charset="0"/>
                  </a:rPr>
                  <a:t>n</a:t>
                </a:r>
                <a:r>
                  <a:rPr lang="zh-CN" altLang="en-US" smtClean="0">
                    <a:latin typeface="Cambria Math" panose="02040503050406030204" pitchFamily="18" charset="0"/>
                    <a:ea typeface="Cambria Math" panose="02040503050406030204" pitchFamily="18" charset="0"/>
                  </a:rPr>
                  <a:t>维均值向量，</a:t>
                </a:r>
                <a:r>
                  <a:rPr lang="el-GR" altLang="zh-CN" smtClean="0">
                    <a:latin typeface="Cambria Math" panose="02040503050406030204" pitchFamily="18" charset="0"/>
                    <a:ea typeface="Cambria Math" panose="02040503050406030204" pitchFamily="18" charset="0"/>
                  </a:rPr>
                  <a:t>Σ</a:t>
                </a:r>
                <a:r>
                  <a:rPr lang="zh-CN" altLang="en-US" smtClean="0">
                    <a:latin typeface="Cambria Math" panose="02040503050406030204" pitchFamily="18" charset="0"/>
                    <a:ea typeface="Cambria Math" panose="02040503050406030204" pitchFamily="18" charset="0"/>
                  </a:rPr>
                  <a:t>是</a:t>
                </a:r>
                <a:r>
                  <a:rPr lang="en-US" altLang="zh-CN" smtClean="0">
                    <a:latin typeface="Cambria Math" panose="02040503050406030204" pitchFamily="18" charset="0"/>
                    <a:ea typeface="Cambria Math" panose="02040503050406030204" pitchFamily="18" charset="0"/>
                  </a:rPr>
                  <a:t>n×n</a:t>
                </a:r>
                <a:r>
                  <a:rPr lang="zh-CN" altLang="en-US" smtClean="0">
                    <a:latin typeface="Cambria Math" panose="02040503050406030204" pitchFamily="18" charset="0"/>
                    <a:ea typeface="Cambria Math" panose="02040503050406030204" pitchFamily="18" charset="0"/>
                  </a:rPr>
                  <a:t>的协方差矩阵。从该式中可以看出，高斯分布完全由均值向量</a:t>
                </a:r>
                <a:r>
                  <a:rPr lang="el-GR" altLang="zh-CN" smtClean="0">
                    <a:latin typeface="Cambria Math" panose="02040503050406030204" pitchFamily="18" charset="0"/>
                    <a:ea typeface="Cambria Math" panose="02040503050406030204" pitchFamily="18" charset="0"/>
                  </a:rPr>
                  <a:t>μ</a:t>
                </a:r>
                <a:r>
                  <a:rPr lang="zh-CN" altLang="en-US" smtClean="0">
                    <a:latin typeface="Cambria Math" panose="02040503050406030204" pitchFamily="18" charset="0"/>
                    <a:ea typeface="Cambria Math" panose="02040503050406030204" pitchFamily="18" charset="0"/>
                  </a:rPr>
                  <a:t>和协方差矩阵</a:t>
                </a:r>
                <a:r>
                  <a:rPr lang="el-GR" altLang="zh-CN" smtClean="0">
                    <a:latin typeface="Cambria Math" panose="02040503050406030204" pitchFamily="18" charset="0"/>
                    <a:ea typeface="Cambria Math" panose="02040503050406030204" pitchFamily="18" charset="0"/>
                  </a:rPr>
                  <a:t>Σ</a:t>
                </a:r>
                <a:r>
                  <a:rPr lang="zh-CN" altLang="en-US" smtClean="0">
                    <a:latin typeface="Cambria Math" panose="02040503050406030204" pitchFamily="18" charset="0"/>
                    <a:ea typeface="Cambria Math" panose="02040503050406030204" pitchFamily="18" charset="0"/>
                  </a:rPr>
                  <a:t>这两个参数确定。因此该式可记为等式右边的形式。</a:t>
                </a:r>
                <a:endParaRPr lang="en-US" altLang="zh-CN" smtClean="0">
                  <a:latin typeface="+mn-lt"/>
                  <a:ea typeface="+mn-ea"/>
                </a:endParaRPr>
              </a:p>
              <a:p>
                <a:r>
                  <a:rPr lang="zh-CN" altLang="en-US" smtClean="0">
                    <a:latin typeface="+mn-lt"/>
                    <a:ea typeface="+mn-ea"/>
                  </a:rPr>
                  <a:t>我们可定义高斯混合分布为图中下面的式子。该分布共由</a:t>
                </a:r>
                <a:r>
                  <a:rPr lang="en-US" altLang="zh-CN" smtClean="0">
                    <a:latin typeface="+mn-lt"/>
                    <a:ea typeface="+mn-ea"/>
                  </a:rPr>
                  <a:t>k</a:t>
                </a:r>
                <a:r>
                  <a:rPr lang="zh-CN" altLang="en-US" smtClean="0">
                    <a:latin typeface="+mn-lt"/>
                    <a:ea typeface="+mn-ea"/>
                  </a:rPr>
                  <a:t>个混合成份组成，每个混合成份对应一个高斯分布。其中</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𝑖</m:t>
                        </m:r>
                      </m:sub>
                    </m:sSub>
                    <m:r>
                      <a:rPr lang="zh-CN" altLang="en-US" b="0" i="1" smtClean="0">
                        <a:latin typeface="Cambria Math" panose="02040503050406030204" pitchFamily="18" charset="0"/>
                        <a:ea typeface="Cambria Math" panose="02040503050406030204" pitchFamily="18" charset="0"/>
                      </a:rPr>
                      <m:t>与</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ea typeface="Cambria Math" panose="02040503050406030204" pitchFamily="18" charset="0"/>
                          </a:rPr>
                          <m:t>𝑖</m:t>
                        </m:r>
                      </m:sub>
                    </m:sSub>
                    <m:r>
                      <a:rPr lang="zh-CN" altLang="en-US" b="0" i="1" smtClean="0">
                        <a:latin typeface="Cambria Math" panose="02040503050406030204" pitchFamily="18" charset="0"/>
                        <a:ea typeface="Cambria Math" panose="02040503050406030204" pitchFamily="18" charset="0"/>
                      </a:rPr>
                      <m:t>是</m:t>
                    </m:r>
                  </m:oMath>
                </a14:m>
                <a:r>
                  <a:rPr lang="zh-CN" altLang="en-US" smtClean="0">
                    <a:latin typeface="Cambria Math" panose="02040503050406030204" pitchFamily="18" charset="0"/>
                    <a:ea typeface="Cambria Math" panose="02040503050406030204" pitchFamily="18" charset="0"/>
                  </a:rPr>
                  <a:t>第</a:t>
                </a:r>
                <a:r>
                  <a:rPr lang="en-US" altLang="zh-CN" smtClean="0">
                    <a:latin typeface="Cambria Math" panose="02040503050406030204" pitchFamily="18" charset="0"/>
                    <a:ea typeface="Cambria Math" panose="02040503050406030204" pitchFamily="18" charset="0"/>
                  </a:rPr>
                  <a:t>i</a:t>
                </a:r>
                <a:r>
                  <a:rPr lang="zh-CN" altLang="en-US" smtClean="0">
                    <a:latin typeface="Cambria Math" panose="02040503050406030204" pitchFamily="18" charset="0"/>
                    <a:ea typeface="Cambria Math" panose="02040503050406030204" pitchFamily="18" charset="0"/>
                  </a:rPr>
                  <a:t>个高斯混合成分的参数，而</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&gt;0</m:t>
                    </m:r>
                    <m:r>
                      <a:rPr lang="zh-CN" altLang="en-US" b="0" i="1" smtClean="0">
                        <a:latin typeface="Cambria Math" panose="02040503050406030204" pitchFamily="18" charset="0"/>
                      </a:rPr>
                      <m:t>为</m:t>
                    </m:r>
                  </m:oMath>
                </a14:m>
                <a:r>
                  <a:rPr lang="zh-CN" altLang="en-US" smtClean="0">
                    <a:latin typeface="Cambria Math" panose="02040503050406030204" pitchFamily="18" charset="0"/>
                    <a:ea typeface="Cambria Math" panose="02040503050406030204" pitchFamily="18" charset="0"/>
                  </a:rPr>
                  <a:t>相应的“混合系数”，他们的和为</a:t>
                </a:r>
                <a:r>
                  <a:rPr lang="en-US" altLang="zh-CN" smtClean="0">
                    <a:latin typeface="Cambria Math" panose="02040503050406030204" pitchFamily="18" charset="0"/>
                    <a:ea typeface="Cambria Math" panose="02040503050406030204" pitchFamily="18" charset="0"/>
                  </a:rPr>
                  <a:t>1</a:t>
                </a:r>
                <a:r>
                  <a:rPr lang="zh-CN" altLang="en-US" smtClean="0">
                    <a:latin typeface="Cambria Math" panose="02040503050406030204" pitchFamily="18" charset="0"/>
                    <a:ea typeface="Cambria Math" panose="02040503050406030204" pitchFamily="18" charset="0"/>
                  </a:rPr>
                  <a:t>。</a:t>
                </a:r>
                <a:endParaRPr lang="en-US" altLang="zh-CN" smtClean="0">
                  <a:latin typeface="Cambria Math" panose="02040503050406030204" pitchFamily="18" charset="0"/>
                  <a:ea typeface="Cambria Math" panose="02040503050406030204" pitchFamily="18" charset="0"/>
                </a:endParaRPr>
              </a:p>
            </p:txBody>
          </p:sp>
        </mc:Choice>
        <mc:Fallback xmlns="">
          <p:sp>
            <p:nvSpPr>
              <p:cNvPr id="3" name="备注占位符 2"/>
              <p:cNvSpPr>
                <a:spLocks noGrp="1"/>
              </p:cNvSpPr>
              <p:nvPr>
                <p:ph type="body" idx="1"/>
              </p:nvPr>
            </p:nvSpPr>
            <p:spPr/>
            <p:txBody>
              <a:bodyPr/>
              <a:lstStyle/>
              <a:p>
                <a:r>
                  <a:rPr lang="zh-CN" altLang="en-US" smtClean="0"/>
                  <a:t>与</a:t>
                </a:r>
                <a:r>
                  <a:rPr lang="en-US" altLang="zh-CN" smtClean="0"/>
                  <a:t>k</a:t>
                </a:r>
                <a:r>
                  <a:rPr lang="zh-CN" altLang="en-US" smtClean="0"/>
                  <a:t>均值、</a:t>
                </a:r>
                <a:r>
                  <a:rPr lang="en-US" altLang="zh-CN" smtClean="0"/>
                  <a:t>LVQ</a:t>
                </a:r>
                <a:r>
                  <a:rPr lang="zh-CN" altLang="en-US" smtClean="0"/>
                  <a:t>用原型向量来刻画聚类结构不同，高斯混合聚类采用概率模型来表达聚类原型。首先让我们回顾一下多元高斯分布的定义。对于</a:t>
                </a:r>
                <a:r>
                  <a:rPr lang="en-US" altLang="zh-CN" smtClean="0"/>
                  <a:t>n</a:t>
                </a:r>
                <a:r>
                  <a:rPr lang="zh-CN" altLang="en-US" smtClean="0"/>
                  <a:t>维样本空间中的随机向量</a:t>
                </a:r>
                <a:r>
                  <a:rPr lang="en-US" altLang="zh-CN" smtClean="0"/>
                  <a:t>x</a:t>
                </a:r>
                <a:r>
                  <a:rPr lang="zh-CN" altLang="en-US" smtClean="0"/>
                  <a:t>，若</a:t>
                </a:r>
                <a:r>
                  <a:rPr lang="en-US" altLang="zh-CN" smtClean="0"/>
                  <a:t>x</a:t>
                </a:r>
                <a:r>
                  <a:rPr lang="zh-CN" altLang="en-US" smtClean="0"/>
                  <a:t>服从高斯分布分布，其概率密度函数为图中所示。其中</a:t>
                </a:r>
                <a:r>
                  <a:rPr lang="el-GR" altLang="zh-CN" smtClean="0">
                    <a:latin typeface="Cambria Math" panose="02040503050406030204" pitchFamily="18" charset="0"/>
                    <a:ea typeface="Cambria Math" panose="02040503050406030204" pitchFamily="18" charset="0"/>
                  </a:rPr>
                  <a:t>μ</a:t>
                </a:r>
                <a:r>
                  <a:rPr lang="zh-CN" altLang="en-US" smtClean="0">
                    <a:latin typeface="Cambria Math" panose="02040503050406030204" pitchFamily="18" charset="0"/>
                    <a:ea typeface="Cambria Math" panose="02040503050406030204" pitchFamily="18" charset="0"/>
                  </a:rPr>
                  <a:t>是</a:t>
                </a:r>
                <a:r>
                  <a:rPr lang="en-US" altLang="zh-CN" smtClean="0">
                    <a:latin typeface="Cambria Math" panose="02040503050406030204" pitchFamily="18" charset="0"/>
                    <a:ea typeface="Cambria Math" panose="02040503050406030204" pitchFamily="18" charset="0"/>
                  </a:rPr>
                  <a:t>n</a:t>
                </a:r>
                <a:r>
                  <a:rPr lang="zh-CN" altLang="en-US" smtClean="0">
                    <a:latin typeface="Cambria Math" panose="02040503050406030204" pitchFamily="18" charset="0"/>
                    <a:ea typeface="Cambria Math" panose="02040503050406030204" pitchFamily="18" charset="0"/>
                  </a:rPr>
                  <a:t>维均值向量，</a:t>
                </a:r>
                <a:r>
                  <a:rPr lang="el-GR" altLang="zh-CN" smtClean="0">
                    <a:latin typeface="Cambria Math" panose="02040503050406030204" pitchFamily="18" charset="0"/>
                    <a:ea typeface="Cambria Math" panose="02040503050406030204" pitchFamily="18" charset="0"/>
                  </a:rPr>
                  <a:t>Σ</a:t>
                </a:r>
                <a:r>
                  <a:rPr lang="zh-CN" altLang="en-US" smtClean="0">
                    <a:latin typeface="Cambria Math" panose="02040503050406030204" pitchFamily="18" charset="0"/>
                    <a:ea typeface="Cambria Math" panose="02040503050406030204" pitchFamily="18" charset="0"/>
                  </a:rPr>
                  <a:t>是</a:t>
                </a:r>
                <a:r>
                  <a:rPr lang="en-US" altLang="zh-CN" smtClean="0">
                    <a:latin typeface="Cambria Math" panose="02040503050406030204" pitchFamily="18" charset="0"/>
                    <a:ea typeface="Cambria Math" panose="02040503050406030204" pitchFamily="18" charset="0"/>
                  </a:rPr>
                  <a:t>n×n</a:t>
                </a:r>
                <a:r>
                  <a:rPr lang="zh-CN" altLang="en-US" smtClean="0">
                    <a:latin typeface="Cambria Math" panose="02040503050406030204" pitchFamily="18" charset="0"/>
                    <a:ea typeface="Cambria Math" panose="02040503050406030204" pitchFamily="18" charset="0"/>
                  </a:rPr>
                  <a:t>的协方差矩阵。从该式中可以看出，高斯分布完全由均值向量</a:t>
                </a:r>
                <a:r>
                  <a:rPr lang="el-GR" altLang="zh-CN" smtClean="0">
                    <a:latin typeface="Cambria Math" panose="02040503050406030204" pitchFamily="18" charset="0"/>
                    <a:ea typeface="Cambria Math" panose="02040503050406030204" pitchFamily="18" charset="0"/>
                  </a:rPr>
                  <a:t>μ</a:t>
                </a:r>
                <a:r>
                  <a:rPr lang="zh-CN" altLang="en-US" smtClean="0">
                    <a:latin typeface="Cambria Math" panose="02040503050406030204" pitchFamily="18" charset="0"/>
                    <a:ea typeface="Cambria Math" panose="02040503050406030204" pitchFamily="18" charset="0"/>
                  </a:rPr>
                  <a:t>和协方差矩阵</a:t>
                </a:r>
                <a:r>
                  <a:rPr lang="el-GR" altLang="zh-CN" smtClean="0">
                    <a:latin typeface="Cambria Math" panose="02040503050406030204" pitchFamily="18" charset="0"/>
                    <a:ea typeface="Cambria Math" panose="02040503050406030204" pitchFamily="18" charset="0"/>
                  </a:rPr>
                  <a:t>Σ</a:t>
                </a:r>
                <a:r>
                  <a:rPr lang="zh-CN" altLang="en-US" smtClean="0">
                    <a:latin typeface="Cambria Math" panose="02040503050406030204" pitchFamily="18" charset="0"/>
                    <a:ea typeface="Cambria Math" panose="02040503050406030204" pitchFamily="18" charset="0"/>
                  </a:rPr>
                  <a:t>这两个参数确定。因此该式可记为等式右边的形式。</a:t>
                </a:r>
                <a:endParaRPr lang="en-US" altLang="zh-CN" smtClean="0">
                  <a:latin typeface="+mn-lt"/>
                  <a:ea typeface="+mn-ea"/>
                </a:endParaRPr>
              </a:p>
              <a:p>
                <a:r>
                  <a:rPr lang="zh-CN" altLang="en-US" smtClean="0">
                    <a:latin typeface="+mn-lt"/>
                    <a:ea typeface="+mn-ea"/>
                  </a:rPr>
                  <a:t>我们可定义高斯混合分布为图中下面的式子。该分布共由</a:t>
                </a:r>
                <a:r>
                  <a:rPr lang="en-US" altLang="zh-CN" smtClean="0">
                    <a:latin typeface="+mn-lt"/>
                    <a:ea typeface="+mn-ea"/>
                  </a:rPr>
                  <a:t>k</a:t>
                </a:r>
                <a:r>
                  <a:rPr lang="zh-CN" altLang="en-US" smtClean="0">
                    <a:latin typeface="+mn-lt"/>
                    <a:ea typeface="+mn-ea"/>
                  </a:rPr>
                  <a:t>个混合成份组成，每个混合成份对应一个高斯分布。其中</a:t>
                </a:r>
                <a:r>
                  <a:rPr lang="zh-CN" altLang="en-US" b="0" i="0" smtClean="0">
                    <a:latin typeface="Cambria Math" panose="02040503050406030204" pitchFamily="18" charset="0"/>
                    <a:ea typeface="Cambria Math" panose="02040503050406030204" pitchFamily="18" charset="0"/>
                  </a:rPr>
                  <a:t>𝜇</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ea typeface="Cambria Math" panose="02040503050406030204" pitchFamily="18" charset="0"/>
                  </a:rPr>
                  <a:t>𝑖</a:t>
                </a:r>
                <a:r>
                  <a:rPr lang="zh-CN" altLang="en-US" b="0" i="0" smtClean="0">
                    <a:latin typeface="Cambria Math" panose="02040503050406030204" pitchFamily="18" charset="0"/>
                    <a:ea typeface="Cambria Math" panose="02040503050406030204" pitchFamily="18" charset="0"/>
                  </a:rPr>
                  <a:t> 与</a:t>
                </a:r>
                <a:r>
                  <a:rPr lang="el-GR" altLang="zh-CN" b="0" i="0" smtClean="0">
                    <a:latin typeface="Cambria Math" panose="02040503050406030204" pitchFamily="18" charset="0"/>
                    <a:ea typeface="Cambria Math" panose="02040503050406030204" pitchFamily="18" charset="0"/>
                  </a:rPr>
                  <a:t>Σ</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ea typeface="Cambria Math" panose="02040503050406030204" pitchFamily="18" charset="0"/>
                  </a:rPr>
                  <a:t>𝑖</a:t>
                </a:r>
                <a:r>
                  <a:rPr lang="zh-CN" altLang="en-US" b="0" i="0" smtClean="0">
                    <a:latin typeface="Cambria Math" panose="02040503050406030204" pitchFamily="18" charset="0"/>
                    <a:ea typeface="Cambria Math" panose="02040503050406030204" pitchFamily="18" charset="0"/>
                  </a:rPr>
                  <a:t> 是</a:t>
                </a:r>
                <a:r>
                  <a:rPr lang="zh-CN" altLang="en-US" smtClean="0">
                    <a:latin typeface="Cambria Math" panose="02040503050406030204" pitchFamily="18" charset="0"/>
                    <a:ea typeface="Cambria Math" panose="02040503050406030204" pitchFamily="18" charset="0"/>
                  </a:rPr>
                  <a:t>第</a:t>
                </a:r>
                <a:r>
                  <a:rPr lang="en-US" altLang="zh-CN" smtClean="0">
                    <a:latin typeface="Cambria Math" panose="02040503050406030204" pitchFamily="18" charset="0"/>
                    <a:ea typeface="Cambria Math" panose="02040503050406030204" pitchFamily="18" charset="0"/>
                  </a:rPr>
                  <a:t>i</a:t>
                </a:r>
                <a:r>
                  <a:rPr lang="zh-CN" altLang="en-US" smtClean="0">
                    <a:latin typeface="Cambria Math" panose="02040503050406030204" pitchFamily="18" charset="0"/>
                    <a:ea typeface="Cambria Math" panose="02040503050406030204" pitchFamily="18" charset="0"/>
                  </a:rPr>
                  <a:t>个高斯混合成分的参数，而</a:t>
                </a:r>
                <a:r>
                  <a:rPr lang="zh-CN" altLang="en-US" i="0" smtClean="0">
                    <a:latin typeface="Cambria Math" panose="02040503050406030204" pitchFamily="18" charset="0"/>
                  </a:rPr>
                  <a:t>𝛼</a:t>
                </a:r>
                <a:r>
                  <a:rPr lang="en-US" altLang="zh-CN" i="0" smtClean="0">
                    <a:latin typeface="Cambria Math" panose="02040503050406030204" pitchFamily="18" charset="0"/>
                  </a:rPr>
                  <a:t>_</a:t>
                </a:r>
                <a:r>
                  <a:rPr lang="en-US" altLang="zh-CN" b="0" i="0" smtClean="0">
                    <a:latin typeface="Cambria Math" panose="02040503050406030204" pitchFamily="18" charset="0"/>
                  </a:rPr>
                  <a:t>𝑖</a:t>
                </a:r>
                <a:r>
                  <a:rPr lang="en-US" altLang="zh-CN" b="0" i="0" smtClean="0">
                    <a:latin typeface="Cambria Math" panose="02040503050406030204" pitchFamily="18" charset="0"/>
                  </a:rPr>
                  <a:t>&gt;0</a:t>
                </a:r>
                <a:r>
                  <a:rPr lang="zh-CN" altLang="en-US" b="0" i="0" smtClean="0">
                    <a:latin typeface="Cambria Math" panose="02040503050406030204" pitchFamily="18" charset="0"/>
                  </a:rPr>
                  <a:t>为</a:t>
                </a:r>
                <a:r>
                  <a:rPr lang="zh-CN" altLang="en-US" smtClean="0">
                    <a:latin typeface="Cambria Math" panose="02040503050406030204" pitchFamily="18" charset="0"/>
                    <a:ea typeface="Cambria Math" panose="02040503050406030204" pitchFamily="18" charset="0"/>
                  </a:rPr>
                  <a:t>相应的“混合系数”，他们的和为</a:t>
                </a:r>
                <a:r>
                  <a:rPr lang="en-US" altLang="zh-CN" smtClean="0">
                    <a:latin typeface="Cambria Math" panose="02040503050406030204" pitchFamily="18" charset="0"/>
                    <a:ea typeface="Cambria Math" panose="02040503050406030204" pitchFamily="18" charset="0"/>
                  </a:rPr>
                  <a:t>1</a:t>
                </a:r>
                <a:r>
                  <a:rPr lang="zh-CN" altLang="en-US" smtClean="0">
                    <a:latin typeface="Cambria Math" panose="02040503050406030204" pitchFamily="18" charset="0"/>
                    <a:ea typeface="Cambria Math" panose="02040503050406030204" pitchFamily="18" charset="0"/>
                  </a:rPr>
                  <a:t>。</a:t>
                </a:r>
                <a:endParaRPr lang="en-US" altLang="zh-CN" smtClean="0">
                  <a:latin typeface="Cambria Math" panose="02040503050406030204" pitchFamily="18" charset="0"/>
                  <a:ea typeface="Cambria Math" panose="02040503050406030204" pitchFamily="18" charset="0"/>
                </a:endParaRPr>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32</a:t>
            </a:fld>
            <a:endParaRPr lang="zh-CN" altLang="en-US"/>
          </a:p>
        </p:txBody>
      </p:sp>
    </p:spTree>
    <p:extLst>
      <p:ext uri="{BB962C8B-B14F-4D97-AF65-F5344CB8AC3E}">
        <p14:creationId xmlns:p14="http://schemas.microsoft.com/office/powerpoint/2010/main" val="29708077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33</a:t>
            </a:fld>
            <a:endParaRPr lang="zh-CN" altLang="en-US"/>
          </a:p>
        </p:txBody>
      </p:sp>
    </p:spTree>
    <p:extLst>
      <p:ext uri="{BB962C8B-B14F-4D97-AF65-F5344CB8AC3E}">
        <p14:creationId xmlns:p14="http://schemas.microsoft.com/office/powerpoint/2010/main" val="36955156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算法的大致步骤如下：首先初始化高斯混合分布的模型参数，然后不断迭代以下几个步骤，</a:t>
            </a:r>
            <a:r>
              <a:rPr lang="en-US" altLang="zh-CN" smtClean="0"/>
              <a:t>1</a:t>
            </a:r>
            <a:r>
              <a:rPr lang="zh-CN" altLang="en-US" smtClean="0"/>
              <a:t>，对于数据集中的每一个样本</a:t>
            </a:r>
            <a:r>
              <a:rPr lang="en-US" altLang="zh-CN" smtClean="0"/>
              <a:t>x</a:t>
            </a:r>
            <a:r>
              <a:rPr lang="zh-CN" altLang="en-US" smtClean="0"/>
              <a:t>，计算其在每一个混合成分上的后验概率；</a:t>
            </a:r>
            <a:r>
              <a:rPr lang="en-US" altLang="zh-CN" smtClean="0"/>
              <a:t>2</a:t>
            </a:r>
            <a:r>
              <a:rPr lang="zh-CN" altLang="en-US" smtClean="0"/>
              <a:t>，根据算好的后验概率，依照公式更新高斯混合分布每一个混合成分上的参数；</a:t>
            </a:r>
            <a:r>
              <a:rPr lang="en-US" altLang="zh-CN" smtClean="0"/>
              <a:t>3</a:t>
            </a:r>
            <a:r>
              <a:rPr lang="zh-CN" altLang="en-US" smtClean="0"/>
              <a:t>，当满足条件停止条件，如达到迭代次数或者似然函数更新很小时推出迭代。接着，根据最后的混合成份，将数据集划分到不同的簇中；最终，获得簇划分以及高斯混合分布函数模型。</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34</a:t>
            </a:fld>
            <a:endParaRPr lang="zh-CN" altLang="en-US"/>
          </a:p>
        </p:txBody>
      </p:sp>
    </p:spTree>
    <p:extLst>
      <p:ext uri="{BB962C8B-B14F-4D97-AF65-F5344CB8AC3E}">
        <p14:creationId xmlns:p14="http://schemas.microsoft.com/office/powerpoint/2010/main" val="3374900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还是以西瓜数据集</a:t>
            </a:r>
            <a:r>
              <a:rPr lang="en-US" altLang="zh-CN" smtClean="0"/>
              <a:t>4.0</a:t>
            </a:r>
            <a:r>
              <a:rPr lang="zh-CN" altLang="en-US" smtClean="0"/>
              <a:t>为例。</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35</a:t>
            </a:fld>
            <a:endParaRPr lang="zh-CN" altLang="en-US"/>
          </a:p>
        </p:txBody>
      </p:sp>
    </p:spTree>
    <p:extLst>
      <p:ext uri="{BB962C8B-B14F-4D97-AF65-F5344CB8AC3E}">
        <p14:creationId xmlns:p14="http://schemas.microsoft.com/office/powerpoint/2010/main" val="3070274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聚类任务的目标是通过对无标记训练样本的学习来揭示数据的内在性质及规律，将数据划分为不同的簇，为进一步的数据分析提供基础。</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6</a:t>
            </a:fld>
            <a:endParaRPr lang="zh-CN" altLang="en-US"/>
          </a:p>
        </p:txBody>
      </p:sp>
    </p:spTree>
    <p:extLst>
      <p:ext uri="{BB962C8B-B14F-4D97-AF65-F5344CB8AC3E}">
        <p14:creationId xmlns:p14="http://schemas.microsoft.com/office/powerpoint/2010/main" val="2212671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37</a:t>
            </a:fld>
            <a:endParaRPr lang="zh-CN" altLang="en-US"/>
          </a:p>
        </p:txBody>
      </p:sp>
    </p:spTree>
    <p:extLst>
      <p:ext uri="{BB962C8B-B14F-4D97-AF65-F5344CB8AC3E}">
        <p14:creationId xmlns:p14="http://schemas.microsoft.com/office/powerpoint/2010/main" val="21689831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38</a:t>
            </a:fld>
            <a:endParaRPr lang="zh-CN" altLang="en-US"/>
          </a:p>
        </p:txBody>
      </p:sp>
    </p:spTree>
    <p:extLst>
      <p:ext uri="{BB962C8B-B14F-4D97-AF65-F5344CB8AC3E}">
        <p14:creationId xmlns:p14="http://schemas.microsoft.com/office/powerpoint/2010/main" val="309818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举个例子</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7</a:t>
            </a:fld>
            <a:endParaRPr lang="zh-CN" altLang="en-US"/>
          </a:p>
        </p:txBody>
      </p:sp>
    </p:spTree>
    <p:extLst>
      <p:ext uri="{BB962C8B-B14F-4D97-AF65-F5344CB8AC3E}">
        <p14:creationId xmlns:p14="http://schemas.microsoft.com/office/powerpoint/2010/main" val="154990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聚类的性能度量亦称聚类“有效性指标”，对于聚类结果，我们需要通过某种性能度量来评估其好坏。让我们再回顾一下，聚类的目标是将样本集划分为若干互不相交的子集，即样本簇。直观上，我们希望“物以类聚”，即同一簇的样本尽可能彼此相似，不同簇的样本尽可能不同。换句话说，聚类结果的“簇内相似度”高且“簇间相似度”低。采用的评估方法大致有两类。一类是将聚类结果与某个“参考模型”进行比较，称为“外部指标”；宁一类是直接考察聚类结果而不利用任何参考模型，称为“内部指标”。</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8</a:t>
            </a:fld>
            <a:endParaRPr lang="zh-CN" altLang="en-US"/>
          </a:p>
        </p:txBody>
      </p:sp>
    </p:spTree>
    <p:extLst>
      <p:ext uri="{BB962C8B-B14F-4D97-AF65-F5344CB8AC3E}">
        <p14:creationId xmlns:p14="http://schemas.microsoft.com/office/powerpoint/2010/main" val="2915308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对于数据集</a:t>
            </a:r>
            <a:r>
              <a:rPr lang="en-US" altLang="zh-CN" smtClean="0"/>
              <a:t>D</a:t>
            </a:r>
            <a:r>
              <a:rPr lang="zh-CN" altLang="en-US" smtClean="0"/>
              <a:t>，一共有</a:t>
            </a:r>
            <a:r>
              <a:rPr lang="en-US" altLang="zh-CN" smtClean="0"/>
              <a:t>m</a:t>
            </a:r>
            <a:r>
              <a:rPr lang="zh-CN" altLang="en-US" smtClean="0"/>
              <a:t>个数据样本。假定通过聚类给出的簇划分为</a:t>
            </a:r>
            <a:r>
              <a:rPr lang="en-US" altLang="zh-CN" smtClean="0"/>
              <a:t>C</a:t>
            </a:r>
            <a:r>
              <a:rPr lang="zh-CN" altLang="en-US" smtClean="0"/>
              <a:t>，参考模型给出的簇划分为</a:t>
            </a:r>
            <a:r>
              <a:rPr lang="en-US" altLang="zh-CN" sz="1200" kern="1200" smtClean="0">
                <a:solidFill>
                  <a:schemeClr val="tx1"/>
                </a:solidFill>
                <a:effectLst/>
                <a:latin typeface="+mn-lt"/>
                <a:ea typeface="+mn-ea"/>
                <a:cs typeface="+mn-cs"/>
              </a:rPr>
              <a:t>C</a:t>
            </a:r>
            <a:r>
              <a:rPr lang="en-US" altLang="zh-CN" sz="1200" kern="1200" baseline="30000" smtClean="0">
                <a:solidFill>
                  <a:schemeClr val="tx1"/>
                </a:solidFill>
                <a:effectLst/>
                <a:latin typeface="+mn-lt"/>
                <a:ea typeface="+mn-ea"/>
                <a:cs typeface="+mn-cs"/>
              </a:rPr>
              <a:t>*</a:t>
            </a:r>
            <a:r>
              <a:rPr lang="zh-CN" altLang="en-US" smtClean="0"/>
              <a:t>。其中集合</a:t>
            </a:r>
            <a:r>
              <a:rPr lang="en-US" altLang="zh-CN" smtClean="0"/>
              <a:t>SS</a:t>
            </a:r>
            <a:r>
              <a:rPr lang="zh-CN" altLang="en-US" smtClean="0"/>
              <a:t>包含了在</a:t>
            </a:r>
            <a:r>
              <a:rPr lang="en-US" altLang="zh-CN" smtClean="0"/>
              <a:t>C</a:t>
            </a:r>
            <a:r>
              <a:rPr lang="zh-CN" altLang="en-US" smtClean="0"/>
              <a:t>中隶属于相同簇且在</a:t>
            </a:r>
            <a:r>
              <a:rPr lang="en-US" altLang="zh-CN" sz="1200" kern="1200" smtClean="0">
                <a:solidFill>
                  <a:schemeClr val="tx1"/>
                </a:solidFill>
                <a:effectLst/>
                <a:latin typeface="+mn-lt"/>
                <a:ea typeface="+mn-ea"/>
                <a:cs typeface="+mn-cs"/>
              </a:rPr>
              <a:t>C</a:t>
            </a:r>
            <a:r>
              <a:rPr lang="en-US" altLang="zh-CN" sz="1200" kern="1200" baseline="30000" smtClean="0">
                <a:solidFill>
                  <a:schemeClr val="tx1"/>
                </a:solidFill>
                <a:effectLst/>
                <a:latin typeface="+mn-lt"/>
                <a:ea typeface="+mn-ea"/>
                <a:cs typeface="+mn-cs"/>
              </a:rPr>
              <a:t>*</a:t>
            </a:r>
            <a:r>
              <a:rPr lang="zh-CN" altLang="en-US" smtClean="0"/>
              <a:t>中也属于相同簇的样本对。集合</a:t>
            </a:r>
            <a:r>
              <a:rPr lang="en-US" altLang="zh-CN" smtClean="0"/>
              <a:t>SD</a:t>
            </a:r>
            <a:r>
              <a:rPr lang="zh-CN" altLang="en-US" smtClean="0"/>
              <a:t>包含了在</a:t>
            </a:r>
            <a:r>
              <a:rPr lang="en-US" altLang="zh-CN" smtClean="0"/>
              <a:t>C</a:t>
            </a:r>
            <a:r>
              <a:rPr lang="zh-CN" altLang="en-US" smtClean="0"/>
              <a:t>中属于相同簇但在</a:t>
            </a:r>
            <a:r>
              <a:rPr lang="en-US" altLang="zh-CN" sz="1200" kern="1200" smtClean="0">
                <a:solidFill>
                  <a:schemeClr val="tx1"/>
                </a:solidFill>
                <a:effectLst/>
                <a:latin typeface="+mn-lt"/>
                <a:ea typeface="+mn-ea"/>
                <a:cs typeface="+mn-cs"/>
              </a:rPr>
              <a:t>C</a:t>
            </a:r>
            <a:r>
              <a:rPr lang="en-US" altLang="zh-CN" sz="1200" kern="1200" baseline="30000" smtClean="0">
                <a:solidFill>
                  <a:schemeClr val="tx1"/>
                </a:solidFill>
                <a:effectLst/>
                <a:latin typeface="+mn-lt"/>
                <a:ea typeface="+mn-ea"/>
                <a:cs typeface="+mn-cs"/>
              </a:rPr>
              <a:t>*</a:t>
            </a:r>
            <a:r>
              <a:rPr lang="zh-CN" altLang="en-US" smtClean="0"/>
              <a:t>中隶属于不同簇的样本对，集合</a:t>
            </a:r>
            <a:r>
              <a:rPr lang="en-US" altLang="zh-CN" smtClean="0"/>
              <a:t>DS</a:t>
            </a:r>
            <a:r>
              <a:rPr lang="zh-CN" altLang="en-US" smtClean="0"/>
              <a:t>和集合</a:t>
            </a:r>
            <a:r>
              <a:rPr lang="en-US" altLang="zh-CN" smtClean="0"/>
              <a:t>DD</a:t>
            </a:r>
            <a:r>
              <a:rPr lang="zh-CN" altLang="en-US" smtClean="0"/>
              <a:t>也是按照同样的规则进行划分。</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9</a:t>
            </a:fld>
            <a:endParaRPr lang="zh-CN" altLang="en-US"/>
          </a:p>
        </p:txBody>
      </p:sp>
    </p:spTree>
    <p:extLst>
      <p:ext uri="{BB962C8B-B14F-4D97-AF65-F5344CB8AC3E}">
        <p14:creationId xmlns:p14="http://schemas.microsoft.com/office/powerpoint/2010/main" val="2967949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以上性能度量的结果均在</a:t>
            </a:r>
            <a:r>
              <a:rPr lang="en-US" altLang="zh-CN" smtClean="0"/>
              <a:t>[0,1]</a:t>
            </a:r>
            <a:r>
              <a:rPr lang="zh-CN" altLang="en-US" smtClean="0"/>
              <a:t>区间，值越大越好。外部指标虽然是一个方法，但是这种方法没法应用，因为通常聚类的结果为多个簇，数量较大，难以按照外部指标中的方法来计算相应的外部指标的值。通常采用的是分析内部指标的方法。</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10</a:t>
            </a:fld>
            <a:endParaRPr lang="zh-CN" altLang="en-US"/>
          </a:p>
        </p:txBody>
      </p:sp>
    </p:spTree>
    <p:extLst>
      <p:ext uri="{BB962C8B-B14F-4D97-AF65-F5344CB8AC3E}">
        <p14:creationId xmlns:p14="http://schemas.microsoft.com/office/powerpoint/2010/main" val="317044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考虑聚类结果的簇划分</a:t>
                </a:r>
                <a:r>
                  <a:rPr lang="en-US" altLang="zh-CN" sz="1200" smtClean="0"/>
                  <a:t>C </a:t>
                </a:r>
                <a:r>
                  <a:rPr lang="en-US" altLang="zh-CN" sz="1200"/>
                  <a:t>= {</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𝑘</m:t>
                        </m:r>
                      </m:sub>
                    </m:sSub>
                  </m:oMath>
                </a14:m>
                <a:r>
                  <a:rPr lang="en-US" altLang="zh-CN" sz="1200" smtClean="0"/>
                  <a:t>}</a:t>
                </a:r>
                <a:r>
                  <a:rPr lang="zh-CN" altLang="en-US" sz="1200" smtClean="0"/>
                  <a:t>，定义如下几个函数。其中，</a:t>
                </a:r>
                <a:r>
                  <a:rPr lang="en-US" altLang="zh-CN" sz="1200" smtClean="0"/>
                  <a:t>dist</a:t>
                </a:r>
                <a:r>
                  <a:rPr lang="zh-CN" altLang="en-US" sz="1200" smtClean="0"/>
                  <a:t>用于计算两个样本之间的距离；</a:t>
                </a:r>
                <a:r>
                  <a:rPr lang="el-GR" altLang="zh-CN" sz="1200" smtClean="0">
                    <a:latin typeface="Cambria Math" panose="02040503050406030204" pitchFamily="18" charset="0"/>
                    <a:ea typeface="Cambria Math" panose="02040503050406030204" pitchFamily="18" charset="0"/>
                  </a:rPr>
                  <a:t>μ</a:t>
                </a:r>
                <a:r>
                  <a:rPr lang="zh-CN" altLang="en-US" sz="1200" smtClean="0">
                    <a:latin typeface="Cambria Math" panose="02040503050406030204" pitchFamily="18" charset="0"/>
                    <a:ea typeface="Cambria Math" panose="02040503050406030204" pitchFamily="18" charset="0"/>
                  </a:rPr>
                  <a:t>代表簇</a:t>
                </a:r>
                <a:r>
                  <a:rPr lang="en-US" altLang="zh-CN" sz="1200" smtClean="0">
                    <a:latin typeface="Cambria Math" panose="02040503050406030204" pitchFamily="18" charset="0"/>
                    <a:ea typeface="Cambria Math" panose="02040503050406030204" pitchFamily="18" charset="0"/>
                  </a:rPr>
                  <a:t>C</a:t>
                </a:r>
                <a:r>
                  <a:rPr lang="zh-CN" altLang="en-US" sz="1200" smtClean="0">
                    <a:latin typeface="Cambria Math" panose="02040503050406030204" pitchFamily="18" charset="0"/>
                    <a:ea typeface="Cambria Math" panose="02040503050406030204" pitchFamily="18" charset="0"/>
                  </a:rPr>
                  <a:t>的中心点</a:t>
                </a:r>
                <a:r>
                  <a:rPr lang="el-GR" altLang="zh-CN" sz="1200" smtClean="0">
                    <a:latin typeface="Cambria Math" panose="02040503050406030204" pitchFamily="18" charset="0"/>
                    <a:ea typeface="Cambria Math" panose="02040503050406030204" pitchFamily="18" charset="0"/>
                  </a:rPr>
                  <a:t>μ</a:t>
                </a:r>
                <a:r>
                  <a:rPr lang="en-US" altLang="zh-CN" sz="1200" smtClean="0">
                    <a:latin typeface="Cambria Math" panose="02040503050406030204" pitchFamily="18" charset="0"/>
                    <a:ea typeface="Cambria Math" panose="02040503050406030204" pitchFamily="18" charset="0"/>
                  </a:rPr>
                  <a:t> = </a:t>
                </a:r>
                <a14:m>
                  <m:oMath xmlns:m="http://schemas.openxmlformats.org/officeDocument/2006/math">
                    <m:f>
                      <m:fPr>
                        <m:ctrlPr>
                          <a:rPr lang="en-US" altLang="zh-CN" sz="1200" i="1" smtClean="0">
                            <a:latin typeface="Cambria Math" panose="02040503050406030204" pitchFamily="18" charset="0"/>
                            <a:ea typeface="Cambria Math" panose="02040503050406030204" pitchFamily="18" charset="0"/>
                          </a:rPr>
                        </m:ctrlPr>
                      </m:fPr>
                      <m:num>
                        <m:r>
                          <a:rPr lang="en-US" altLang="zh-CN" sz="1200" i="1" smtClean="0">
                            <a:latin typeface="Cambria Math" panose="02040503050406030204" pitchFamily="18" charset="0"/>
                            <a:ea typeface="Cambria Math" panose="02040503050406030204" pitchFamily="18" charset="0"/>
                          </a:rPr>
                          <m:t>1</m:t>
                        </m:r>
                      </m:num>
                      <m:den>
                        <m:r>
                          <a:rPr lang="en-US" altLang="zh-CN" sz="120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𝐶</m:t>
                        </m:r>
                        <m:r>
                          <a:rPr lang="en-US" altLang="zh-CN" sz="1200" i="1" smtClean="0">
                            <a:latin typeface="Cambria Math" panose="02040503050406030204" pitchFamily="18" charset="0"/>
                            <a:ea typeface="Cambria Math" panose="02040503050406030204" pitchFamily="18" charset="0"/>
                          </a:rPr>
                          <m:t>|</m:t>
                        </m:r>
                      </m:den>
                    </m:f>
                    <m:nary>
                      <m:naryPr>
                        <m:chr m:val="∑"/>
                        <m:limLoc m:val="subSup"/>
                        <m:supHide m:val="on"/>
                        <m:ctrlPr>
                          <a:rPr lang="en-US" altLang="zh-CN" sz="1200" i="1" smtClean="0">
                            <a:latin typeface="Cambria Math" panose="02040503050406030204" pitchFamily="18" charset="0"/>
                            <a:ea typeface="Cambria Math" panose="02040503050406030204" pitchFamily="18" charset="0"/>
                          </a:rPr>
                        </m:ctrlPr>
                      </m:naryPr>
                      <m:sub>
                        <m:r>
                          <m:rPr>
                            <m:brk m:alnAt="9"/>
                          </m:rPr>
                          <a:rPr lang="en-US" altLang="zh-CN" sz="1200" b="0" i="1" smtClean="0">
                            <a:latin typeface="Cambria Math" panose="02040503050406030204" pitchFamily="18" charset="0"/>
                            <a:ea typeface="Cambria Math" panose="02040503050406030204" pitchFamily="18" charset="0"/>
                          </a:rPr>
                          <m:t>1</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𝑖</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𝐶</m:t>
                        </m:r>
                        <m:r>
                          <a:rPr lang="en-US" altLang="zh-CN" sz="1200" b="0" i="1" smtClean="0">
                            <a:latin typeface="Cambria Math" panose="02040503050406030204" pitchFamily="18" charset="0"/>
                            <a:ea typeface="Cambria Math" panose="02040503050406030204" pitchFamily="18" charset="0"/>
                          </a:rPr>
                          <m:t>|</m:t>
                        </m:r>
                      </m:sub>
                      <m:sup/>
                      <m:e>
                        <m:sSub>
                          <m:sSubPr>
                            <m:ctrlPr>
                              <a:rPr lang="en-US" altLang="zh-CN" sz="120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𝑥</m:t>
                            </m:r>
                          </m:e>
                          <m:sub>
                            <m:r>
                              <a:rPr lang="en-US" altLang="zh-CN" sz="1200" b="0" i="1" smtClean="0">
                                <a:latin typeface="Cambria Math" panose="02040503050406030204" pitchFamily="18" charset="0"/>
                                <a:ea typeface="Cambria Math" panose="02040503050406030204" pitchFamily="18" charset="0"/>
                              </a:rPr>
                              <m:t>𝑖</m:t>
                            </m:r>
                          </m:sub>
                        </m:sSub>
                      </m:e>
                    </m:nary>
                    <m:r>
                      <a:rPr lang="zh-CN" altLang="en-US" sz="1200" i="1" smtClean="0">
                        <a:latin typeface="Cambria Math" panose="02040503050406030204" pitchFamily="18" charset="0"/>
                        <a:ea typeface="Cambria Math" panose="02040503050406030204" pitchFamily="18" charset="0"/>
                      </a:rPr>
                      <m:t>。</m:t>
                    </m:r>
                  </m:oMath>
                </a14:m>
                <a:r>
                  <a:rPr lang="zh-CN" altLang="en-US" sz="1200" smtClean="0"/>
                  <a:t>显然，</a:t>
                </a:r>
                <a:r>
                  <a:rPr lang="en-US" altLang="zh-CN" sz="1200" smtClean="0"/>
                  <a:t>avg(C)</a:t>
                </a:r>
                <a:r>
                  <a:rPr lang="zh-CN" altLang="en-US" sz="1200" smtClean="0"/>
                  <a:t>对应簇</a:t>
                </a:r>
                <a:r>
                  <a:rPr lang="en-US" altLang="zh-CN" sz="1200" smtClean="0"/>
                  <a:t>C</a:t>
                </a:r>
                <a:r>
                  <a:rPr lang="zh-CN" altLang="en-US" sz="1200" smtClean="0"/>
                  <a:t>内样本的平均距离，</a:t>
                </a:r>
                <a:r>
                  <a:rPr lang="en-US" altLang="zh-CN" sz="1200" smtClean="0"/>
                  <a:t>diam(C)</a:t>
                </a:r>
                <a:r>
                  <a:rPr lang="zh-CN" altLang="en-US" sz="1200" smtClean="0"/>
                  <a:t>对应于簇</a:t>
                </a:r>
                <a:r>
                  <a:rPr lang="en-US" altLang="zh-CN" sz="1200" smtClean="0"/>
                  <a:t>C</a:t>
                </a:r>
                <a:r>
                  <a:rPr lang="zh-CN" altLang="en-US" sz="1200" smtClean="0"/>
                  <a:t>内样本间的最远距离，</a:t>
                </a:r>
                <a14:m>
                  <m:oMath xmlns:m="http://schemas.openxmlformats.org/officeDocument/2006/math">
                    <m:sSub>
                      <m:sSubPr>
                        <m:ctrlPr>
                          <a:rPr lang="zh-CN" altLang="zh-CN" sz="1200" i="1" smtClean="0">
                            <a:latin typeface="Cambria Math" panose="02040503050406030204" pitchFamily="18" charset="0"/>
                          </a:rPr>
                        </m:ctrlPr>
                      </m:sSubPr>
                      <m:e>
                        <m:r>
                          <a:rPr lang="en-US" altLang="zh-CN" sz="1200" b="0" i="1" smtClean="0">
                            <a:latin typeface="Cambria Math" panose="02040503050406030204" pitchFamily="18" charset="0"/>
                          </a:rPr>
                          <m:t>  </m:t>
                        </m:r>
                        <m:r>
                          <a:rPr lang="en-US" altLang="zh-CN" sz="1200" i="1">
                            <a:latin typeface="Cambria Math" panose="02040503050406030204" pitchFamily="18" charset="0"/>
                          </a:rPr>
                          <m:t>𝑑</m:t>
                        </m:r>
                      </m:e>
                      <m:sub>
                        <m:r>
                          <a:rPr lang="en-US" altLang="zh-CN" sz="1200" i="1">
                            <a:latin typeface="Cambria Math" panose="02040503050406030204" pitchFamily="18" charset="0"/>
                          </a:rPr>
                          <m:t>𝑚𝑖𝑛</m:t>
                        </m:r>
                      </m:sub>
                    </m:sSub>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𝑗</m:t>
                            </m:r>
                          </m:sub>
                        </m:sSub>
                      </m:e>
                    </m:d>
                  </m:oMath>
                </a14:m>
                <a:r>
                  <a:rPr lang="zh-CN" altLang="en-US" sz="1200" smtClean="0"/>
                  <a:t>对应于簇</a:t>
                </a:r>
                <a14:m>
                  <m:oMath xmlns:m="http://schemas.openxmlformats.org/officeDocument/2006/math">
                    <m:sSub>
                      <m:sSubPr>
                        <m:ctrlPr>
                          <a:rPr lang="zh-CN" altLang="zh-CN" sz="1200" i="1" smtClean="0">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𝑗</m:t>
                        </m:r>
                      </m:sub>
                    </m:sSub>
                  </m:oMath>
                </a14:m>
                <a:r>
                  <a:rPr lang="zh-CN" altLang="en-US" sz="1200" smtClean="0"/>
                  <a:t>最近样本间的距离，</a:t>
                </a:r>
                <a14:m>
                  <m:oMath xmlns:m="http://schemas.openxmlformats.org/officeDocument/2006/math">
                    <m:sSub>
                      <m:sSubPr>
                        <m:ctrlPr>
                          <a:rPr lang="zh-CN" altLang="zh-CN" sz="1200" i="1" smtClean="0">
                            <a:latin typeface="Cambria Math" panose="02040503050406030204" pitchFamily="18" charset="0"/>
                          </a:rPr>
                        </m:ctrlPr>
                      </m:sSubPr>
                      <m:e>
                        <m:r>
                          <a:rPr lang="en-US" altLang="zh-CN" sz="1200" b="0" i="1" smtClean="0">
                            <a:latin typeface="Cambria Math" panose="02040503050406030204" pitchFamily="18" charset="0"/>
                          </a:rPr>
                          <m:t>  </m:t>
                        </m:r>
                        <m:r>
                          <a:rPr lang="en-US" altLang="zh-CN" sz="1200" i="1">
                            <a:latin typeface="Cambria Math" panose="02040503050406030204" pitchFamily="18" charset="0"/>
                          </a:rPr>
                          <m:t>𝑑</m:t>
                        </m:r>
                      </m:e>
                      <m:sub>
                        <m:r>
                          <a:rPr lang="en-US" altLang="zh-CN" sz="1200" i="1">
                            <a:latin typeface="Cambria Math" panose="02040503050406030204" pitchFamily="18" charset="0"/>
                          </a:rPr>
                          <m:t>𝑐𝑒𝑛</m:t>
                        </m:r>
                      </m:sub>
                    </m:sSub>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𝑗</m:t>
                            </m:r>
                          </m:sub>
                        </m:sSub>
                      </m:e>
                    </m:d>
                  </m:oMath>
                </a14:m>
                <a:r>
                  <a:rPr lang="zh-CN" altLang="en-US" sz="1200" smtClean="0"/>
                  <a:t>对应于簇</a:t>
                </a:r>
                <a14:m>
                  <m:oMath xmlns:m="http://schemas.openxmlformats.org/officeDocument/2006/math">
                    <m:sSub>
                      <m:sSubPr>
                        <m:ctrlPr>
                          <a:rPr lang="zh-CN" altLang="zh-CN" sz="1200" i="1" smtClean="0">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𝑖</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𝐶</m:t>
                        </m:r>
                      </m:e>
                      <m:sub>
                        <m:r>
                          <a:rPr lang="en-US" altLang="zh-CN" sz="1200" i="1">
                            <a:latin typeface="Cambria Math" panose="02040503050406030204" pitchFamily="18" charset="0"/>
                          </a:rPr>
                          <m:t>𝑗</m:t>
                        </m:r>
                      </m:sub>
                    </m:sSub>
                  </m:oMath>
                </a14:m>
                <a:r>
                  <a:rPr lang="zh-CN" altLang="en-US" sz="1200" smtClean="0"/>
                  <a:t>中心点间的距离。</a:t>
                </a:r>
                <a:endParaRPr lang="zh-CN" altLang="zh-CN" sz="1200"/>
              </a:p>
              <a:p>
                <a:endParaRPr lang="zh-CN" altLang="en-US"/>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考虑聚类结果的簇划分</a:t>
                </a:r>
                <a:r>
                  <a:rPr lang="en-US" altLang="zh-CN" sz="1200" smtClean="0"/>
                  <a:t>C </a:t>
                </a:r>
                <a:r>
                  <a:rPr lang="en-US" altLang="zh-CN" sz="1200"/>
                  <a:t>= {</a:t>
                </a:r>
                <a:r>
                  <a:rPr lang="en-US" altLang="zh-CN" sz="1200" i="0">
                    <a:latin typeface="Cambria Math" panose="02040503050406030204" pitchFamily="18" charset="0"/>
                  </a:rPr>
                  <a:t>𝐶</a:t>
                </a:r>
                <a:r>
                  <a:rPr lang="zh-CN" altLang="zh-CN" sz="1200" i="0">
                    <a:latin typeface="Cambria Math" panose="02040503050406030204" pitchFamily="18" charset="0"/>
                  </a:rPr>
                  <a:t>_</a:t>
                </a:r>
                <a:r>
                  <a:rPr lang="en-US" altLang="zh-CN" sz="1200" i="0">
                    <a:latin typeface="Cambria Math" panose="02040503050406030204" pitchFamily="18" charset="0"/>
                  </a:rPr>
                  <a:t>1,𝐶</a:t>
                </a:r>
                <a:r>
                  <a:rPr lang="zh-CN" altLang="zh-CN" sz="1200" i="0">
                    <a:latin typeface="Cambria Math" panose="02040503050406030204" pitchFamily="18" charset="0"/>
                  </a:rPr>
                  <a:t>_</a:t>
                </a:r>
                <a:r>
                  <a:rPr lang="en-US" altLang="zh-CN" sz="1200" i="0">
                    <a:latin typeface="Cambria Math" panose="02040503050406030204" pitchFamily="18" charset="0"/>
                  </a:rPr>
                  <a:t>2,…,𝐶</a:t>
                </a:r>
                <a:r>
                  <a:rPr lang="zh-CN" altLang="zh-CN" sz="1200" i="0">
                    <a:latin typeface="Cambria Math" panose="02040503050406030204" pitchFamily="18" charset="0"/>
                  </a:rPr>
                  <a:t>_</a:t>
                </a:r>
                <a:r>
                  <a:rPr lang="en-US" altLang="zh-CN" sz="1200" i="0">
                    <a:latin typeface="Cambria Math" panose="02040503050406030204" pitchFamily="18" charset="0"/>
                  </a:rPr>
                  <a:t>𝑘</a:t>
                </a:r>
                <a:r>
                  <a:rPr lang="en-US" altLang="zh-CN" sz="1200" smtClean="0"/>
                  <a:t>}</a:t>
                </a:r>
                <a:r>
                  <a:rPr lang="zh-CN" altLang="en-US" sz="1200" smtClean="0"/>
                  <a:t>，定义如下几个函数。其中，</a:t>
                </a:r>
                <a:r>
                  <a:rPr lang="en-US" altLang="zh-CN" sz="1200" smtClean="0"/>
                  <a:t>dist</a:t>
                </a:r>
                <a:r>
                  <a:rPr lang="zh-CN" altLang="en-US" sz="1200" smtClean="0"/>
                  <a:t>用于计算两个样本之间的距离；</a:t>
                </a:r>
                <a:r>
                  <a:rPr lang="el-GR" altLang="zh-CN" sz="1200" smtClean="0">
                    <a:latin typeface="Cambria Math" panose="02040503050406030204" pitchFamily="18" charset="0"/>
                    <a:ea typeface="Cambria Math" panose="02040503050406030204" pitchFamily="18" charset="0"/>
                  </a:rPr>
                  <a:t>μ</a:t>
                </a:r>
                <a:r>
                  <a:rPr lang="zh-CN" altLang="en-US" sz="1200" smtClean="0">
                    <a:latin typeface="Cambria Math" panose="02040503050406030204" pitchFamily="18" charset="0"/>
                    <a:ea typeface="Cambria Math" panose="02040503050406030204" pitchFamily="18" charset="0"/>
                  </a:rPr>
                  <a:t>代表簇</a:t>
                </a:r>
                <a:r>
                  <a:rPr lang="en-US" altLang="zh-CN" sz="1200" smtClean="0">
                    <a:latin typeface="Cambria Math" panose="02040503050406030204" pitchFamily="18" charset="0"/>
                    <a:ea typeface="Cambria Math" panose="02040503050406030204" pitchFamily="18" charset="0"/>
                  </a:rPr>
                  <a:t>C</a:t>
                </a:r>
                <a:r>
                  <a:rPr lang="zh-CN" altLang="en-US" sz="1200" smtClean="0">
                    <a:latin typeface="Cambria Math" panose="02040503050406030204" pitchFamily="18" charset="0"/>
                    <a:ea typeface="Cambria Math" panose="02040503050406030204" pitchFamily="18" charset="0"/>
                  </a:rPr>
                  <a:t>的中心点</a:t>
                </a:r>
                <a:r>
                  <a:rPr lang="el-GR" altLang="zh-CN" sz="1200" smtClean="0">
                    <a:latin typeface="Cambria Math" panose="02040503050406030204" pitchFamily="18" charset="0"/>
                    <a:ea typeface="Cambria Math" panose="02040503050406030204" pitchFamily="18" charset="0"/>
                  </a:rPr>
                  <a:t>μ</a:t>
                </a:r>
                <a:r>
                  <a:rPr lang="en-US" altLang="zh-CN" sz="1200" smtClean="0">
                    <a:latin typeface="Cambria Math" panose="02040503050406030204" pitchFamily="18" charset="0"/>
                    <a:ea typeface="Cambria Math" panose="02040503050406030204" pitchFamily="18" charset="0"/>
                  </a:rPr>
                  <a:t> = </a:t>
                </a:r>
                <a:r>
                  <a:rPr lang="en-US" altLang="zh-CN" sz="1200" i="0" smtClean="0">
                    <a:latin typeface="Cambria Math" panose="02040503050406030204" pitchFamily="18" charset="0"/>
                    <a:ea typeface="Cambria Math" panose="02040503050406030204" pitchFamily="18" charset="0"/>
                  </a:rPr>
                  <a:t>1/(|</a:t>
                </a:r>
                <a:r>
                  <a:rPr lang="en-US" altLang="zh-CN" sz="1200" b="0" i="0" smtClean="0">
                    <a:latin typeface="Cambria Math" panose="02040503050406030204" pitchFamily="18" charset="0"/>
                    <a:ea typeface="Cambria Math" panose="02040503050406030204" pitchFamily="18" charset="0"/>
                  </a:rPr>
                  <a:t>𝐶</a:t>
                </a:r>
                <a:r>
                  <a:rPr lang="en-US" altLang="zh-CN" sz="1200" i="0" smtClean="0">
                    <a:latin typeface="Cambria Math" panose="02040503050406030204" pitchFamily="18" charset="0"/>
                    <a:ea typeface="Cambria Math" panose="02040503050406030204" pitchFamily="18" charset="0"/>
                  </a:rPr>
                  <a:t>|) ∑10_(</a:t>
                </a:r>
                <a:r>
                  <a:rPr lang="en-US" altLang="zh-CN" sz="1200" b="0" i="0" smtClean="0">
                    <a:latin typeface="Cambria Math" panose="02040503050406030204" pitchFamily="18" charset="0"/>
                    <a:ea typeface="Cambria Math" panose="02040503050406030204" pitchFamily="18" charset="0"/>
                  </a:rPr>
                  <a:t>1≤𝑖≤|𝐶|)▒𝑥_𝑖 </a:t>
                </a:r>
                <a:r>
                  <a:rPr lang="zh-CN" altLang="en-US" sz="1200" b="0" i="0" smtClean="0">
                    <a:latin typeface="Cambria Math" panose="02040503050406030204" pitchFamily="18" charset="0"/>
                    <a:ea typeface="Cambria Math" panose="02040503050406030204" pitchFamily="18" charset="0"/>
                  </a:rPr>
                  <a:t> </a:t>
                </a:r>
                <a:r>
                  <a:rPr lang="zh-CN" altLang="en-US" sz="1200" i="0" smtClean="0">
                    <a:latin typeface="Cambria Math" panose="02040503050406030204" pitchFamily="18" charset="0"/>
                    <a:ea typeface="Cambria Math" panose="02040503050406030204" pitchFamily="18" charset="0"/>
                  </a:rPr>
                  <a:t>。</a:t>
                </a:r>
                <a:r>
                  <a:rPr lang="zh-CN" altLang="en-US" sz="1200" smtClean="0"/>
                  <a:t>显然，</a:t>
                </a:r>
                <a:r>
                  <a:rPr lang="en-US" altLang="zh-CN" sz="1200" smtClean="0"/>
                  <a:t>avg(C)</a:t>
                </a:r>
                <a:r>
                  <a:rPr lang="zh-CN" altLang="en-US" sz="1200" smtClean="0"/>
                  <a:t>对应簇</a:t>
                </a:r>
                <a:r>
                  <a:rPr lang="en-US" altLang="zh-CN" sz="1200" smtClean="0"/>
                  <a:t>C</a:t>
                </a:r>
                <a:r>
                  <a:rPr lang="zh-CN" altLang="en-US" sz="1200" smtClean="0"/>
                  <a:t>内样本的平均距离，</a:t>
                </a:r>
                <a:r>
                  <a:rPr lang="en-US" altLang="zh-CN" sz="1200" smtClean="0"/>
                  <a:t>diam(C)</a:t>
                </a:r>
                <a:r>
                  <a:rPr lang="zh-CN" altLang="en-US" sz="1200" smtClean="0"/>
                  <a:t>对应于簇</a:t>
                </a:r>
                <a:r>
                  <a:rPr lang="en-US" altLang="zh-CN" sz="1200" smtClean="0"/>
                  <a:t>C</a:t>
                </a:r>
                <a:r>
                  <a:rPr lang="zh-CN" altLang="en-US" sz="1200" smtClean="0"/>
                  <a:t>内样本间的最远距离，</a:t>
                </a:r>
                <a:r>
                  <a:rPr lang="zh-CN" altLang="zh-CN" sz="1200" i="0" smtClean="0">
                    <a:latin typeface="Cambria Math" panose="02040503050406030204" pitchFamily="18" charset="0"/>
                  </a:rPr>
                  <a:t>〖</a:t>
                </a:r>
                <a:r>
                  <a:rPr lang="en-US" altLang="zh-CN" sz="1200" b="0" i="0" smtClean="0">
                    <a:latin typeface="Cambria Math" panose="02040503050406030204" pitchFamily="18" charset="0"/>
                  </a:rPr>
                  <a:t>  </a:t>
                </a:r>
                <a:r>
                  <a:rPr lang="en-US" altLang="zh-CN" sz="1200" i="0">
                    <a:latin typeface="Cambria Math" panose="02040503050406030204" pitchFamily="18" charset="0"/>
                  </a:rPr>
                  <a:t>𝑑</a:t>
                </a:r>
                <a:r>
                  <a:rPr lang="zh-CN" altLang="zh-CN" sz="1200" i="0" smtClean="0">
                    <a:latin typeface="Cambria Math" panose="02040503050406030204" pitchFamily="18" charset="0"/>
                  </a:rPr>
                  <a:t>〗_</a:t>
                </a:r>
                <a:r>
                  <a:rPr lang="en-US" altLang="zh-CN" sz="1200" i="0">
                    <a:latin typeface="Cambria Math" panose="02040503050406030204" pitchFamily="18" charset="0"/>
                  </a:rPr>
                  <a:t>𝑚𝑖𝑛</a:t>
                </a:r>
                <a:r>
                  <a:rPr lang="zh-CN" altLang="zh-CN" sz="1200" i="0">
                    <a:latin typeface="Cambria Math" panose="02040503050406030204" pitchFamily="18" charset="0"/>
                  </a:rPr>
                  <a:t> (</a:t>
                </a:r>
                <a:r>
                  <a:rPr lang="en-US" altLang="zh-CN" sz="1200" i="0">
                    <a:latin typeface="Cambria Math" panose="02040503050406030204" pitchFamily="18" charset="0"/>
                  </a:rPr>
                  <a:t>𝐶</a:t>
                </a:r>
                <a:r>
                  <a:rPr lang="zh-CN" altLang="zh-CN" sz="1200" i="0">
                    <a:latin typeface="Cambria Math" panose="02040503050406030204" pitchFamily="18" charset="0"/>
                  </a:rPr>
                  <a:t>_</a:t>
                </a:r>
                <a:r>
                  <a:rPr lang="en-US" altLang="zh-CN" sz="1200" i="0">
                    <a:latin typeface="Cambria Math" panose="02040503050406030204" pitchFamily="18" charset="0"/>
                  </a:rPr>
                  <a:t>𝑖,𝐶</a:t>
                </a:r>
                <a:r>
                  <a:rPr lang="zh-CN" altLang="zh-CN" sz="1200" i="0">
                    <a:latin typeface="Cambria Math" panose="02040503050406030204" pitchFamily="18" charset="0"/>
                  </a:rPr>
                  <a:t>_</a:t>
                </a:r>
                <a:r>
                  <a:rPr lang="en-US" altLang="zh-CN" sz="1200" i="0">
                    <a:latin typeface="Cambria Math" panose="02040503050406030204" pitchFamily="18" charset="0"/>
                  </a:rPr>
                  <a:t>𝑗 )</a:t>
                </a:r>
                <a:r>
                  <a:rPr lang="zh-CN" altLang="en-US" sz="1200" smtClean="0"/>
                  <a:t>对应于簇</a:t>
                </a:r>
                <a:r>
                  <a:rPr lang="en-US" altLang="zh-CN" sz="1200" i="0">
                    <a:latin typeface="Cambria Math" panose="02040503050406030204" pitchFamily="18" charset="0"/>
                  </a:rPr>
                  <a:t>𝐶</a:t>
                </a:r>
                <a:r>
                  <a:rPr lang="zh-CN" altLang="zh-CN" sz="1200" i="0" smtClean="0">
                    <a:latin typeface="Cambria Math" panose="02040503050406030204" pitchFamily="18" charset="0"/>
                  </a:rPr>
                  <a:t>_</a:t>
                </a:r>
                <a:r>
                  <a:rPr lang="en-US" altLang="zh-CN" sz="1200" i="0">
                    <a:latin typeface="Cambria Math" panose="02040503050406030204" pitchFamily="18" charset="0"/>
                  </a:rPr>
                  <a:t>𝑖,𝐶</a:t>
                </a:r>
                <a:r>
                  <a:rPr lang="zh-CN" altLang="zh-CN" sz="1200" i="0">
                    <a:latin typeface="Cambria Math" panose="02040503050406030204" pitchFamily="18" charset="0"/>
                  </a:rPr>
                  <a:t>_</a:t>
                </a:r>
                <a:r>
                  <a:rPr lang="en-US" altLang="zh-CN" sz="1200" i="0">
                    <a:latin typeface="Cambria Math" panose="02040503050406030204" pitchFamily="18" charset="0"/>
                  </a:rPr>
                  <a:t>𝑗</a:t>
                </a:r>
                <a:r>
                  <a:rPr lang="zh-CN" altLang="en-US" sz="1200" smtClean="0"/>
                  <a:t>最近样本间的距离，</a:t>
                </a:r>
                <a:r>
                  <a:rPr lang="zh-CN" altLang="zh-CN" sz="1200" i="0" smtClean="0">
                    <a:latin typeface="Cambria Math" panose="02040503050406030204" pitchFamily="18" charset="0"/>
                  </a:rPr>
                  <a:t>〖</a:t>
                </a:r>
                <a:r>
                  <a:rPr lang="en-US" altLang="zh-CN" sz="1200" b="0" i="0" smtClean="0">
                    <a:latin typeface="Cambria Math" panose="02040503050406030204" pitchFamily="18" charset="0"/>
                  </a:rPr>
                  <a:t>  </a:t>
                </a:r>
                <a:r>
                  <a:rPr lang="en-US" altLang="zh-CN" sz="1200" i="0">
                    <a:latin typeface="Cambria Math" panose="02040503050406030204" pitchFamily="18" charset="0"/>
                  </a:rPr>
                  <a:t>𝑑</a:t>
                </a:r>
                <a:r>
                  <a:rPr lang="zh-CN" altLang="zh-CN" sz="1200" i="0" smtClean="0">
                    <a:latin typeface="Cambria Math" panose="02040503050406030204" pitchFamily="18" charset="0"/>
                  </a:rPr>
                  <a:t>〗_</a:t>
                </a:r>
                <a:r>
                  <a:rPr lang="en-US" altLang="zh-CN" sz="1200" i="0">
                    <a:latin typeface="Cambria Math" panose="02040503050406030204" pitchFamily="18" charset="0"/>
                  </a:rPr>
                  <a:t>𝑐𝑒𝑛</a:t>
                </a:r>
                <a:r>
                  <a:rPr lang="zh-CN" altLang="zh-CN" sz="1200" i="0">
                    <a:latin typeface="Cambria Math" panose="02040503050406030204" pitchFamily="18" charset="0"/>
                  </a:rPr>
                  <a:t> (</a:t>
                </a:r>
                <a:r>
                  <a:rPr lang="en-US" altLang="zh-CN" sz="1200" i="0">
                    <a:latin typeface="Cambria Math" panose="02040503050406030204" pitchFamily="18" charset="0"/>
                  </a:rPr>
                  <a:t>𝐶</a:t>
                </a:r>
                <a:r>
                  <a:rPr lang="zh-CN" altLang="zh-CN" sz="1200" i="0">
                    <a:latin typeface="Cambria Math" panose="02040503050406030204" pitchFamily="18" charset="0"/>
                  </a:rPr>
                  <a:t>_</a:t>
                </a:r>
                <a:r>
                  <a:rPr lang="en-US" altLang="zh-CN" sz="1200" i="0">
                    <a:latin typeface="Cambria Math" panose="02040503050406030204" pitchFamily="18" charset="0"/>
                  </a:rPr>
                  <a:t>𝑖,𝐶</a:t>
                </a:r>
                <a:r>
                  <a:rPr lang="zh-CN" altLang="zh-CN" sz="1200" i="0">
                    <a:latin typeface="Cambria Math" panose="02040503050406030204" pitchFamily="18" charset="0"/>
                  </a:rPr>
                  <a:t>_</a:t>
                </a:r>
                <a:r>
                  <a:rPr lang="en-US" altLang="zh-CN" sz="1200" i="0">
                    <a:latin typeface="Cambria Math" panose="02040503050406030204" pitchFamily="18" charset="0"/>
                  </a:rPr>
                  <a:t>𝑗 )</a:t>
                </a:r>
                <a:r>
                  <a:rPr lang="zh-CN" altLang="en-US" sz="1200" smtClean="0"/>
                  <a:t>对应于簇</a:t>
                </a:r>
                <a:r>
                  <a:rPr lang="en-US" altLang="zh-CN" sz="1200" i="0">
                    <a:latin typeface="Cambria Math" panose="02040503050406030204" pitchFamily="18" charset="0"/>
                  </a:rPr>
                  <a:t>𝐶</a:t>
                </a:r>
                <a:r>
                  <a:rPr lang="zh-CN" altLang="zh-CN" sz="1200" i="0" smtClean="0">
                    <a:latin typeface="Cambria Math" panose="02040503050406030204" pitchFamily="18" charset="0"/>
                  </a:rPr>
                  <a:t>_</a:t>
                </a:r>
                <a:r>
                  <a:rPr lang="en-US" altLang="zh-CN" sz="1200" i="0">
                    <a:latin typeface="Cambria Math" panose="02040503050406030204" pitchFamily="18" charset="0"/>
                  </a:rPr>
                  <a:t>𝑖,𝐶</a:t>
                </a:r>
                <a:r>
                  <a:rPr lang="zh-CN" altLang="zh-CN" sz="1200" i="0">
                    <a:latin typeface="Cambria Math" panose="02040503050406030204" pitchFamily="18" charset="0"/>
                  </a:rPr>
                  <a:t>_</a:t>
                </a:r>
                <a:r>
                  <a:rPr lang="en-US" altLang="zh-CN" sz="1200" i="0">
                    <a:latin typeface="Cambria Math" panose="02040503050406030204" pitchFamily="18" charset="0"/>
                  </a:rPr>
                  <a:t>𝑗</a:t>
                </a:r>
                <a:r>
                  <a:rPr lang="zh-CN" altLang="en-US" sz="1200" smtClean="0"/>
                  <a:t>中心点间的距离。</a:t>
                </a:r>
                <a:endParaRPr lang="zh-CN" altLang="zh-CN" sz="1200"/>
              </a:p>
              <a:p>
                <a:endParaRPr lang="zh-CN" altLang="en-US"/>
              </a:p>
            </p:txBody>
          </p:sp>
        </mc:Fallback>
      </mc:AlternateContent>
      <p:sp>
        <p:nvSpPr>
          <p:cNvPr id="4" name="灯片编号占位符 3"/>
          <p:cNvSpPr>
            <a:spLocks noGrp="1"/>
          </p:cNvSpPr>
          <p:nvPr>
            <p:ph type="sldNum" sz="quarter" idx="10"/>
          </p:nvPr>
        </p:nvSpPr>
        <p:spPr/>
        <p:txBody>
          <a:bodyPr/>
          <a:lstStyle/>
          <a:p>
            <a:fld id="{8447224A-5E25-4BFC-93B3-3B7FFFC4B771}" type="slidenum">
              <a:rPr lang="zh-CN" altLang="en-US" smtClean="0"/>
              <a:t>11</a:t>
            </a:fld>
            <a:endParaRPr lang="zh-CN" altLang="en-US"/>
          </a:p>
        </p:txBody>
      </p:sp>
    </p:spTree>
    <p:extLst>
      <p:ext uri="{BB962C8B-B14F-4D97-AF65-F5344CB8AC3E}">
        <p14:creationId xmlns:p14="http://schemas.microsoft.com/office/powerpoint/2010/main" val="1461344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显然，</a:t>
            </a:r>
            <a:r>
              <a:rPr lang="en-US" altLang="zh-CN" smtClean="0"/>
              <a:t>DBI</a:t>
            </a:r>
            <a:r>
              <a:rPr lang="zh-CN" altLang="en-US" smtClean="0"/>
              <a:t>的值越小越好，而</a:t>
            </a:r>
            <a:r>
              <a:rPr lang="en-US" altLang="zh-CN" smtClean="0"/>
              <a:t>DI</a:t>
            </a:r>
            <a:r>
              <a:rPr lang="zh-CN" altLang="en-US" smtClean="0"/>
              <a:t>则相反，值越大越好。</a:t>
            </a:r>
            <a:endParaRPr lang="zh-CN" altLang="en-US"/>
          </a:p>
        </p:txBody>
      </p:sp>
      <p:sp>
        <p:nvSpPr>
          <p:cNvPr id="4" name="灯片编号占位符 3"/>
          <p:cNvSpPr>
            <a:spLocks noGrp="1"/>
          </p:cNvSpPr>
          <p:nvPr>
            <p:ph type="sldNum" sz="quarter" idx="10"/>
          </p:nvPr>
        </p:nvSpPr>
        <p:spPr/>
        <p:txBody>
          <a:bodyPr/>
          <a:lstStyle/>
          <a:p>
            <a:fld id="{8447224A-5E25-4BFC-93B3-3B7FFFC4B771}" type="slidenum">
              <a:rPr lang="zh-CN" altLang="en-US" smtClean="0"/>
              <a:t>12</a:t>
            </a:fld>
            <a:endParaRPr lang="zh-CN" altLang="en-US"/>
          </a:p>
        </p:txBody>
      </p:sp>
    </p:spTree>
    <p:extLst>
      <p:ext uri="{BB962C8B-B14F-4D97-AF65-F5344CB8AC3E}">
        <p14:creationId xmlns:p14="http://schemas.microsoft.com/office/powerpoint/2010/main" val="400298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F4C8BCAC-A2E0-4210-82D8-7CB04EB63699}" type="datetime1">
              <a:rPr lang="en-US" altLang="zh-CN" smtClean="0"/>
              <a:t>8/14/2018</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a:pPr/>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10EB29E-7357-40D6-82D8-CE317A133CA0}" type="datetime1">
              <a:rPr lang="en-US" altLang="zh-CN" smtClean="0"/>
              <a:t>8/14/2018</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143000" y="762000"/>
            <a:ext cx="7429500" cy="5410200"/>
          </a:xfrm>
        </p:spPr>
        <p:txBody>
          <a:bodyPr vert="eaVert"/>
          <a:lstStyle>
            <a:lvl1pPr>
              <a:defRPr/>
            </a:lvl1pPr>
            <a:lvl2pPr>
              <a:defRPr/>
            </a:lvl2pPr>
            <a:lvl3pPr>
              <a:defRPr/>
            </a:lvl3pPr>
            <a:lvl4pPr>
              <a:defRPr/>
            </a:lvl4pPr>
            <a:lvl5pPr>
              <a:defRPr/>
            </a:lvl5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E21AD65-3866-459E-83C2-569DD9DA3536}" type="datetime1">
              <a:rPr lang="en-US" altLang="zh-CN" smtClean="0"/>
              <a:t>8/14/2018</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marL="228600" indent="-252000" eaLnBrk="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45720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2pPr>
            <a:lvl3pPr marL="73152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3pPr>
            <a:lvl4pPr marL="100584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4pPr>
            <a:lvl5pPr marL="1280160" indent="-252000">
              <a:buFont typeface="Wingdings" panose="05000000000000000000" pitchFamily="2" charset="2"/>
              <a:buChar char="p"/>
              <a:defRPr>
                <a:latin typeface="Times New Roman" panose="02020603050405020304" pitchFamily="18" charset="0"/>
                <a:cs typeface="Times New Roman" panose="02020603050405020304" pitchFamily="18"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B82813E-9CE0-464E-B9DD-70AA2690241B}" type="datetime1">
              <a:rPr lang="en-US" altLang="zh-CN" smtClean="0"/>
              <a:t>8/14/2018</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5538552-0410-4BE7-8FA2-B72A0142CB2A}" type="datetime1">
              <a:rPr lang="en-US" altLang="zh-CN" smtClean="0"/>
              <a:t>8/14/2018</a:t>
            </a:fld>
            <a:endParaRPr lang="en-US"/>
          </a:p>
        </p:txBody>
      </p:sp>
      <p:sp>
        <p:nvSpPr>
          <p:cNvPr id="5" name="Footer Placeholder 4"/>
          <p:cNvSpPr>
            <a:spLocks noGrp="1"/>
          </p:cNvSpPr>
          <p:nvPr>
            <p:ph type="ftr" sz="quarter" idx="11"/>
          </p:nvPr>
        </p:nvSpPr>
        <p:spPr/>
        <p:txBody>
          <a:bodyPr/>
          <a:lstStyle/>
          <a:p>
            <a:r>
              <a:rPr lang="zh-CN" altLang="en-US" smtClean="0"/>
              <a:t>东南大学计算机学院万维网数据科学实验室</a:t>
            </a:r>
            <a:endParaRPr lang="en-US" altLang="zh-CN" smtClean="0"/>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Content Placeholder 3"/>
          <p:cNvSpPr>
            <a:spLocks noGrp="1"/>
          </p:cNvSpPr>
          <p:nvPr>
            <p:ph sz="half" idx="2" hasCustomPrompt="1"/>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6B8CD5F-E6BC-488D-88A3-F567EB916EA4}" type="datetime1">
              <a:rPr lang="en-US" altLang="zh-CN" smtClean="0"/>
              <a:t>8/14/2018</a:t>
            </a:fld>
            <a:endParaRPr lang="en-US"/>
          </a:p>
        </p:txBody>
      </p:sp>
      <p:sp>
        <p:nvSpPr>
          <p:cNvPr id="6" name="Footer Placeholder 5"/>
          <p:cNvSpPr>
            <a:spLocks noGrp="1"/>
          </p:cNvSpPr>
          <p:nvPr>
            <p:ph type="ftr" sz="quarter" idx="11"/>
          </p:nvPr>
        </p:nvSpPr>
        <p:spPr/>
        <p:txBody>
          <a:bodyPr/>
          <a:lstStyle/>
          <a:p>
            <a:r>
              <a:rPr lang="zh-CN" altLang="en-US" smtClean="0"/>
              <a:t>东南大学计算机学院万维网数据科学实验室</a:t>
            </a:r>
            <a:endParaRPr lang="en-US" altLang="zh-CN" smtClean="0"/>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3895E4F-A613-43E0-9668-386D7E6E2A56}" type="datetime1">
              <a:rPr lang="en-US" altLang="zh-CN" smtClean="0"/>
              <a:t>8/14/2018</a:t>
            </a:fld>
            <a:endParaRPr lang="en-US"/>
          </a:p>
        </p:txBody>
      </p:sp>
      <p:sp>
        <p:nvSpPr>
          <p:cNvPr id="8" name="Footer Placeholder 7"/>
          <p:cNvSpPr>
            <a:spLocks noGrp="1"/>
          </p:cNvSpPr>
          <p:nvPr>
            <p:ph type="ftr" sz="quarter" idx="11"/>
          </p:nvPr>
        </p:nvSpPr>
        <p:spPr/>
        <p:txBody>
          <a:bodyPr/>
          <a:lstStyle/>
          <a:p>
            <a:r>
              <a:rPr lang="zh-CN" altLang="en-US" smtClean="0"/>
              <a:t>东南大学计算机学院万维网数据科学实验室</a:t>
            </a:r>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8CC518B-3E82-4A8E-B0DE-1F8627ED5476}" type="datetime1">
              <a:rPr lang="en-US" altLang="zh-CN" smtClean="0"/>
              <a:t>8/14/2018</a:t>
            </a:fld>
            <a:endParaRPr lang="en-US"/>
          </a:p>
        </p:txBody>
      </p:sp>
      <p:sp>
        <p:nvSpPr>
          <p:cNvPr id="4" name="Footer Placeholder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F4FE802-8592-44CE-9304-CC09E33A0B87}" type="datetime1">
              <a:rPr lang="en-US" altLang="zh-CN" smtClean="0"/>
              <a:t>8/14/2018</a:t>
            </a:fld>
            <a:endParaRPr lang="en-US"/>
          </a:p>
        </p:txBody>
      </p:sp>
      <p:sp>
        <p:nvSpPr>
          <p:cNvPr id="3" name="Footer Placeholder 2"/>
          <p:cNvSpPr>
            <a:spLocks noGrp="1"/>
          </p:cNvSpPr>
          <p:nvPr>
            <p:ph type="ftr" sz="quarter" idx="11"/>
          </p:nvPr>
        </p:nvSpPr>
        <p:spPr/>
        <p:txBody>
          <a:bodyPr/>
          <a:lstStyle/>
          <a:p>
            <a:r>
              <a:rPr lang="zh-CN" altLang="en-US" smtClean="0"/>
              <a:t>东南大学计算机学院万维网数据科学实验室</a:t>
            </a:r>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D8A293B-26C8-40CA-AA31-7ABFC675CD7B}" type="datetime1">
              <a:rPr lang="en-US" altLang="zh-CN" smtClean="0"/>
              <a:t>8/14/2018</a:t>
            </a:fld>
            <a:endParaRPr lang="en-US"/>
          </a:p>
        </p:txBody>
      </p:sp>
      <p:sp>
        <p:nvSpPr>
          <p:cNvPr id="6" name="Footer Placeholder 5"/>
          <p:cNvSpPr>
            <a:spLocks noGrp="1"/>
          </p:cNvSpPr>
          <p:nvPr>
            <p:ph type="ftr" sz="quarter" idx="11"/>
          </p:nvPr>
        </p:nvSpPr>
        <p:spPr/>
        <p:txBody>
          <a:bodyPr/>
          <a:lstStyle/>
          <a:p>
            <a:r>
              <a:rPr lang="zh-CN" altLang="en-US" smtClean="0"/>
              <a:t>东南大学计算机学院万维网数据科学实验室</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EDF3E31-770A-45B6-8316-1C8C02839ADA}" type="datetime1">
              <a:rPr lang="en-US" altLang="zh-CN" smtClean="0"/>
              <a:t>8/14/2018</a:t>
            </a:fld>
            <a:endParaRPr lang="en-US"/>
          </a:p>
        </p:txBody>
      </p:sp>
      <p:sp>
        <p:nvSpPr>
          <p:cNvPr id="6" name="Footer Placeholder 5"/>
          <p:cNvSpPr>
            <a:spLocks noGrp="1"/>
          </p:cNvSpPr>
          <p:nvPr>
            <p:ph type="ftr" sz="quarter" idx="11"/>
          </p:nvPr>
        </p:nvSpPr>
        <p:spPr/>
        <p:txBody>
          <a:bodyPr/>
          <a:lstStyle/>
          <a:p>
            <a:r>
              <a:rPr lang="zh-CN" altLang="en-US" smtClean="0"/>
              <a:t>东南大学计算机学院万维网数据科学实验室</a:t>
            </a:r>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31811" y="0"/>
            <a:ext cx="1061798" cy="717835"/>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dirty="0" smtClean="0"/>
              <a:t> 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A0FAF4B3-3B77-4AF3-9957-AC118F91AEBF}" type="datetime1">
              <a:rPr lang="en-US" altLang="zh-CN" smtClean="0"/>
              <a:t>8/14/2018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r>
              <a:rPr lang="zh-CN" altLang="en-US" smtClean="0"/>
              <a:t>东南大学计算机学院万维网数据科学实验室</a:t>
            </a:r>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FAB73BC-B049-4115-A692-8D63A059BFB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tx1"/>
        </a:buClr>
        <a:buSzPct val="80000"/>
        <a:buFont typeface="Wingdings" panose="05000000000000000000" pitchFamily="2" charset="2"/>
        <a:buChar char="n"/>
        <a:defRPr sz="2200" kern="1200">
          <a:solidFill>
            <a:schemeClr val="tx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2000" kern="1200">
          <a:solidFill>
            <a:schemeClr val="tx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800" kern="1200">
          <a:solidFill>
            <a:schemeClr val="tx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tx1"/>
        </a:buClr>
        <a:buSzPct val="80000"/>
        <a:buFont typeface="Wingdings" panose="05000000000000000000" pitchFamily="2" charset="2"/>
        <a:buChar char="p"/>
        <a:defRPr sz="1600" kern="1200">
          <a:solidFill>
            <a:schemeClr val="tx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10" Type="http://schemas.openxmlformats.org/officeDocument/2006/relationships/image" Target="../media/image115.png"/></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hfut-fan/ML-Python-examples/tree/master/%E6%9C%BA%E5%99%A8%E5%AD%A6%E4%B9%A0%E6%A1%88%E4%BE%8B/cluster"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mtClean="0"/>
              <a:t/>
            </a:r>
            <a:br>
              <a:rPr lang="en-US" altLang="zh-CN" smtClean="0"/>
            </a:br>
            <a:r>
              <a:rPr lang="en-US" altLang="zh-CN" smtClean="0"/>
              <a:t/>
            </a:r>
            <a:br>
              <a:rPr lang="en-US" altLang="zh-CN" smtClean="0"/>
            </a:br>
            <a:r>
              <a:rPr lang="zh-CN" altLang="en-US" smtClean="0"/>
              <a:t>机器学习讨论班</a:t>
            </a:r>
            <a:endParaRPr lang="zh-CN" altLang="en-US"/>
          </a:p>
        </p:txBody>
      </p:sp>
      <p:sp>
        <p:nvSpPr>
          <p:cNvPr id="6" name="副标题 5"/>
          <p:cNvSpPr>
            <a:spLocks noGrp="1"/>
          </p:cNvSpPr>
          <p:nvPr>
            <p:ph type="subTitle" idx="1"/>
          </p:nvPr>
        </p:nvSpPr>
        <p:spPr/>
        <p:txBody>
          <a:bodyPr/>
          <a:lstStyle/>
          <a:p>
            <a:r>
              <a:rPr lang="en-US" altLang="zh-CN" smtClean="0"/>
              <a:t>2018</a:t>
            </a:r>
            <a:r>
              <a:rPr lang="zh-CN" altLang="en-US" smtClean="0"/>
              <a:t>年暑期</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Tree>
    <p:extLst>
      <p:ext uri="{BB962C8B-B14F-4D97-AF65-F5344CB8AC3E}">
        <p14:creationId xmlns:p14="http://schemas.microsoft.com/office/powerpoint/2010/main" val="22875518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10</a:t>
            </a:fld>
            <a:endParaRPr lang="en-US"/>
          </a:p>
        </p:txBody>
      </p:sp>
      <p:sp>
        <p:nvSpPr>
          <p:cNvPr id="9" name="标题 1"/>
          <p:cNvSpPr txBox="1">
            <a:spLocks/>
          </p:cNvSpPr>
          <p:nvPr/>
        </p:nvSpPr>
        <p:spPr>
          <a:xfrm>
            <a:off x="1143000" y="609600"/>
            <a:ext cx="9875520" cy="13563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zh-CN" altLang="en-US" smtClean="0"/>
              <a:t>外部指标</a:t>
            </a:r>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1142996" y="1641232"/>
                <a:ext cx="9601200" cy="4192751"/>
              </a:xfrm>
              <a:prstGeom prst="rect">
                <a:avLst/>
              </a:prstGeom>
              <a:noFill/>
            </p:spPr>
            <p:txBody>
              <a:bodyPr wrap="square" rtlCol="0">
                <a:spAutoFit/>
              </a:bodyPr>
              <a:lstStyle/>
              <a:p>
                <a:r>
                  <a:rPr lang="en-US" altLang="zh-CN" sz="2800" smtClean="0"/>
                  <a:t>Jaccard</a:t>
                </a:r>
                <a:r>
                  <a:rPr lang="zh-CN" altLang="en-US" sz="2800" smtClean="0"/>
                  <a:t>系数：</a:t>
                </a:r>
                <a:endParaRPr lang="en-US" altLang="zh-CN" sz="2800" smtClean="0"/>
              </a:p>
              <a:p>
                <a:r>
                  <a:rPr lang="en-US" altLang="zh-CN" sz="2800" smtClean="0"/>
                  <a:t>							JC </a:t>
                </a:r>
                <a:r>
                  <a:rPr lang="en-US" altLang="zh-CN" sz="2800"/>
                  <a:t>= </a:t>
                </a:r>
                <a14:m>
                  <m:oMath xmlns:m="http://schemas.openxmlformats.org/officeDocument/2006/math">
                    <m:f>
                      <m:fPr>
                        <m:ctrlPr>
                          <a:rPr lang="zh-CN"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𝑆𝑆</m:t>
                        </m:r>
                        <m:r>
                          <a:rPr lang="en-US" altLang="zh-CN" sz="2800" i="1">
                            <a:latin typeface="Cambria Math" panose="02040503050406030204" pitchFamily="18" charset="0"/>
                          </a:rPr>
                          <m:t>|</m:t>
                        </m:r>
                      </m:num>
                      <m:den>
                        <m:r>
                          <a:rPr lang="en-US" altLang="zh-CN" sz="2800" i="1">
                            <a:latin typeface="Cambria Math" panose="02040503050406030204" pitchFamily="18" charset="0"/>
                          </a:rPr>
                          <m:t>|</m:t>
                        </m:r>
                        <m:r>
                          <a:rPr lang="en-US" altLang="zh-CN" sz="2800" i="1">
                            <a:latin typeface="Cambria Math" panose="02040503050406030204" pitchFamily="18" charset="0"/>
                          </a:rPr>
                          <m:t>𝑆𝑆</m:t>
                        </m:r>
                        <m:r>
                          <a:rPr lang="en-US" altLang="zh-CN" sz="2800" i="1">
                            <a:latin typeface="Cambria Math" panose="02040503050406030204" pitchFamily="18" charset="0"/>
                          </a:rPr>
                          <m:t>|+|</m:t>
                        </m:r>
                        <m:r>
                          <a:rPr lang="en-US" altLang="zh-CN" sz="2800" i="1">
                            <a:latin typeface="Cambria Math" panose="02040503050406030204" pitchFamily="18" charset="0"/>
                          </a:rPr>
                          <m:t>𝑆𝐷</m:t>
                        </m:r>
                        <m:r>
                          <a:rPr lang="en-US" altLang="zh-CN" sz="2800" i="1">
                            <a:latin typeface="Cambria Math" panose="02040503050406030204" pitchFamily="18" charset="0"/>
                          </a:rPr>
                          <m:t>|+|</m:t>
                        </m:r>
                        <m:r>
                          <a:rPr lang="en-US" altLang="zh-CN" sz="2800" i="1">
                            <a:latin typeface="Cambria Math" panose="02040503050406030204" pitchFamily="18" charset="0"/>
                          </a:rPr>
                          <m:t>𝐷𝑆</m:t>
                        </m:r>
                        <m:r>
                          <a:rPr lang="en-US" altLang="zh-CN" sz="2800" i="1">
                            <a:latin typeface="Cambria Math" panose="02040503050406030204" pitchFamily="18" charset="0"/>
                          </a:rPr>
                          <m:t>|</m:t>
                        </m:r>
                      </m:den>
                    </m:f>
                  </m:oMath>
                </a14:m>
                <a:endParaRPr lang="en-US" altLang="zh-CN" sz="2800" smtClean="0"/>
              </a:p>
              <a:p>
                <a:r>
                  <a:rPr lang="en-US" altLang="zh-CN" sz="2800" smtClean="0"/>
                  <a:t>FM</a:t>
                </a:r>
                <a:r>
                  <a:rPr lang="zh-CN" altLang="en-US" sz="2800" smtClean="0"/>
                  <a:t>指数：</a:t>
                </a:r>
                <a:endParaRPr lang="en-US" altLang="zh-CN" sz="2800" smtClean="0"/>
              </a:p>
              <a:p>
                <a:r>
                  <a:rPr lang="en-US" altLang="zh-CN" sz="2800" smtClean="0"/>
                  <a:t>							FMI </a:t>
                </a:r>
                <a:r>
                  <a:rPr lang="en-US" altLang="zh-CN" sz="2800"/>
                  <a:t>= </a:t>
                </a:r>
                <a14:m>
                  <m:oMath xmlns:m="http://schemas.openxmlformats.org/officeDocument/2006/math">
                    <m:rad>
                      <m:radPr>
                        <m:degHide m:val="on"/>
                        <m:ctrlPr>
                          <a:rPr lang="zh-CN" altLang="zh-CN" sz="2800" i="1">
                            <a:latin typeface="Cambria Math" panose="02040503050406030204" pitchFamily="18" charset="0"/>
                          </a:rPr>
                        </m:ctrlPr>
                      </m:radPr>
                      <m:deg/>
                      <m:e>
                        <m:f>
                          <m:fPr>
                            <m:ctrlPr>
                              <a:rPr lang="zh-CN" altLang="zh-CN" sz="2800" i="1">
                                <a:latin typeface="Cambria Math" panose="02040503050406030204" pitchFamily="18" charset="0"/>
                              </a:rPr>
                            </m:ctrlPr>
                          </m:fPr>
                          <m:num>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𝑆𝑆</m:t>
                                </m:r>
                              </m:e>
                            </m:d>
                          </m:num>
                          <m:den>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𝑆𝑆</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𝑆𝐷</m:t>
                                </m:r>
                              </m:e>
                            </m:d>
                          </m:den>
                        </m:f>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𝑆𝑆</m:t>
                                </m:r>
                              </m:e>
                            </m:d>
                          </m:num>
                          <m:den>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𝑆𝑆</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𝐷𝑆</m:t>
                                </m:r>
                              </m:e>
                            </m:d>
                          </m:den>
                        </m:f>
                      </m:e>
                    </m:rad>
                  </m:oMath>
                </a14:m>
                <a:endParaRPr lang="zh-CN" altLang="zh-CN" sz="2800"/>
              </a:p>
              <a:p>
                <a:r>
                  <a:rPr lang="en-US" altLang="zh-CN" sz="2800" smtClean="0"/>
                  <a:t>Rand</a:t>
                </a:r>
                <a:r>
                  <a:rPr lang="zh-CN" altLang="en-US" sz="2800" smtClean="0"/>
                  <a:t>指数：</a:t>
                </a:r>
                <a:endParaRPr lang="en-US" altLang="zh-CN" sz="2800" smtClean="0"/>
              </a:p>
              <a:p>
                <a:r>
                  <a:rPr lang="en-US" altLang="zh-CN" sz="2800" smtClean="0"/>
                  <a:t>							RI </a:t>
                </a:r>
                <a:r>
                  <a:rPr lang="en-US" altLang="zh-CN" sz="2800"/>
                  <a:t>= </a:t>
                </a:r>
                <a14:m>
                  <m:oMath xmlns:m="http://schemas.openxmlformats.org/officeDocument/2006/math">
                    <m:f>
                      <m:fPr>
                        <m:ctrlPr>
                          <a:rPr lang="zh-CN" altLang="zh-CN" sz="2800" i="1">
                            <a:latin typeface="Cambria Math" panose="02040503050406030204" pitchFamily="18" charset="0"/>
                          </a:rPr>
                        </m:ctrlPr>
                      </m:fPr>
                      <m:num>
                        <m:r>
                          <a:rPr lang="en-US" altLang="zh-CN" sz="2800" i="1">
                            <a:latin typeface="Cambria Math" panose="02040503050406030204" pitchFamily="18" charset="0"/>
                          </a:rPr>
                          <m:t>2(</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𝑆𝑆</m:t>
                            </m:r>
                          </m:e>
                        </m:d>
                        <m:r>
                          <a:rPr lang="en-US" altLang="zh-CN" sz="2800" i="1">
                            <a:latin typeface="Cambria Math" panose="02040503050406030204" pitchFamily="18" charset="0"/>
                          </a:rPr>
                          <m:t>+|</m:t>
                        </m:r>
                        <m:r>
                          <a:rPr lang="en-US" altLang="zh-CN" sz="2800" i="1">
                            <a:latin typeface="Cambria Math" panose="02040503050406030204" pitchFamily="18" charset="0"/>
                          </a:rPr>
                          <m:t>𝐷𝐷</m:t>
                        </m:r>
                        <m:r>
                          <a:rPr lang="en-US" altLang="zh-CN" sz="2800" i="1">
                            <a:latin typeface="Cambria Math" panose="02040503050406030204" pitchFamily="18" charset="0"/>
                          </a:rPr>
                          <m:t>|)</m:t>
                        </m:r>
                      </m:num>
                      <m:den>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𝑚</m:t>
                        </m:r>
                        <m:r>
                          <a:rPr lang="en-US" altLang="zh-CN" sz="2800" i="1">
                            <a:latin typeface="Cambria Math" panose="02040503050406030204" pitchFamily="18" charset="0"/>
                          </a:rPr>
                          <m:t>−1)</m:t>
                        </m:r>
                      </m:den>
                    </m:f>
                  </m:oMath>
                </a14:m>
                <a:endParaRPr lang="zh-CN" altLang="zh-CN" sz="2800"/>
              </a:p>
              <a:p>
                <a:endParaRPr lang="zh-CN" altLang="zh-CN"/>
              </a:p>
              <a:p>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1142996" y="1641232"/>
                <a:ext cx="9601200" cy="4192751"/>
              </a:xfrm>
              <a:prstGeom prst="rect">
                <a:avLst/>
              </a:prstGeom>
              <a:blipFill rotWithShape="0">
                <a:blip r:embed="rId3"/>
                <a:stretch>
                  <a:fillRect l="-1270" t="-20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0558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几</a:t>
            </a:r>
            <a:r>
              <a:rPr lang="zh-CN" altLang="en-US" smtClean="0"/>
              <a:t>个定义</a:t>
            </a:r>
            <a:endParaRPr lang="zh-CN" altLang="en-US"/>
          </a:p>
        </p:txBody>
      </p:sp>
      <mc:AlternateContent xmlns:mc="http://schemas.openxmlformats.org/markup-compatibility/2006" xmlns:a14="http://schemas.microsoft.com/office/drawing/2010/main">
        <mc:Choice Requires="a14">
          <p:sp>
            <p:nvSpPr>
              <p:cNvPr id="8" name="内容占位符 7"/>
              <p:cNvSpPr>
                <a:spLocks noGrp="1"/>
              </p:cNvSpPr>
              <p:nvPr>
                <p:ph idx="1"/>
              </p:nvPr>
            </p:nvSpPr>
            <p:spPr/>
            <p:txBody>
              <a:bodyPr>
                <a:normAutofit/>
              </a:bodyPr>
              <a:lstStyle/>
              <a:p>
                <a:r>
                  <a:rPr lang="en-US" altLang="zh-CN" sz="2800" smtClean="0"/>
                  <a:t>  C </a:t>
                </a:r>
                <a:r>
                  <a:rPr lang="en-US" altLang="zh-CN" sz="280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𝑘</m:t>
                        </m:r>
                      </m:sub>
                    </m:sSub>
                  </m:oMath>
                </a14:m>
                <a:r>
                  <a:rPr lang="en-US" altLang="zh-CN" sz="2800"/>
                  <a:t>}</a:t>
                </a:r>
                <a:endParaRPr lang="zh-CN" altLang="zh-CN" sz="2800"/>
              </a:p>
              <a:p>
                <a:r>
                  <a:rPr lang="en-US" altLang="zh-CN" sz="2800" smtClean="0"/>
                  <a:t>  avg(C</a:t>
                </a:r>
                <a:r>
                  <a:rPr lang="en-US" altLang="zh-CN" sz="2800"/>
                  <a:t>)=</a:t>
                </a:r>
                <a14:m>
                  <m:oMath xmlns:m="http://schemas.openxmlformats.org/officeDocument/2006/math">
                    <m:f>
                      <m:fPr>
                        <m:ctrlPr>
                          <a:rPr lang="zh-CN" altLang="zh-CN" sz="2800" i="1">
                            <a:latin typeface="Cambria Math" panose="02040503050406030204" pitchFamily="18" charset="0"/>
                          </a:rPr>
                        </m:ctrlPr>
                      </m:fPr>
                      <m:num>
                        <m:r>
                          <a:rPr lang="en-US" altLang="zh-CN" sz="2800" i="1">
                            <a:latin typeface="Cambria Math" panose="02040503050406030204" pitchFamily="18" charset="0"/>
                          </a:rPr>
                          <m:t>2</m:t>
                        </m:r>
                      </m:num>
                      <m:den>
                        <m:r>
                          <a:rPr lang="en-US" altLang="zh-CN" sz="2800" i="1">
                            <a:latin typeface="Cambria Math" panose="02040503050406030204" pitchFamily="18" charset="0"/>
                          </a:rPr>
                          <m:t>|</m:t>
                        </m:r>
                        <m:r>
                          <a:rPr lang="en-US" altLang="zh-CN" sz="2800" i="1">
                            <a:latin typeface="Cambria Math" panose="02040503050406030204" pitchFamily="18" charset="0"/>
                          </a:rPr>
                          <m:t>𝐶</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𝐶</m:t>
                            </m:r>
                          </m:e>
                        </m:d>
                        <m:r>
                          <a:rPr lang="en-US" altLang="zh-CN" sz="2800" i="1">
                            <a:latin typeface="Cambria Math" panose="02040503050406030204" pitchFamily="18" charset="0"/>
                          </a:rPr>
                          <m:t>−1)</m:t>
                        </m:r>
                      </m:den>
                    </m:f>
                    <m:nary>
                      <m:naryPr>
                        <m:chr m:val="∑"/>
                        <m:limLoc m:val="subSup"/>
                        <m:supHide m:val="on"/>
                        <m:ctrlPr>
                          <a:rPr lang="zh-CN" altLang="zh-CN" sz="2800" i="1">
                            <a:latin typeface="Cambria Math" panose="02040503050406030204" pitchFamily="18" charset="0"/>
                          </a:rPr>
                        </m:ctrlPr>
                      </m:naryPr>
                      <m:sub>
                        <m:r>
                          <a:rPr lang="en-US" altLang="zh-CN" sz="2800" i="1">
                            <a:latin typeface="Cambria Math" panose="02040503050406030204" pitchFamily="18" charset="0"/>
                          </a:rPr>
                          <m:t>1≤</m:t>
                        </m:r>
                        <m:r>
                          <a:rPr lang="en-US" altLang="zh-CN" sz="2800" i="1">
                            <a:latin typeface="Cambria Math" panose="02040503050406030204" pitchFamily="18" charset="0"/>
                          </a:rPr>
                          <m:t>𝑖</m:t>
                        </m:r>
                        <m:r>
                          <a:rPr lang="en-US" altLang="zh-CN" sz="2800" i="1">
                            <a:latin typeface="Cambria Math" panose="02040503050406030204" pitchFamily="18" charset="0"/>
                          </a:rPr>
                          <m:t>&lt;</m:t>
                        </m:r>
                        <m:r>
                          <a:rPr lang="en-US" altLang="zh-CN" sz="2800" i="1">
                            <a:latin typeface="Cambria Math" panose="02040503050406030204" pitchFamily="18" charset="0"/>
                          </a:rPr>
                          <m:t>𝑗</m:t>
                        </m:r>
                        <m:r>
                          <a:rPr lang="en-US" altLang="zh-CN" sz="2800" i="1">
                            <a:latin typeface="Cambria Math" panose="02040503050406030204" pitchFamily="18" charset="0"/>
                          </a:rPr>
                          <m:t>≤|</m:t>
                        </m:r>
                        <m:r>
                          <a:rPr lang="en-US" altLang="zh-CN" sz="2800" i="1">
                            <a:latin typeface="Cambria Math" panose="02040503050406030204" pitchFamily="18" charset="0"/>
                          </a:rPr>
                          <m:t>𝐶</m:t>
                        </m:r>
                        <m:r>
                          <a:rPr lang="en-US" altLang="zh-CN" sz="2800" i="1">
                            <a:latin typeface="Cambria Math" panose="02040503050406030204" pitchFamily="18" charset="0"/>
                          </a:rPr>
                          <m:t>|</m:t>
                        </m:r>
                      </m:sub>
                      <m:sup/>
                      <m:e>
                        <m:r>
                          <a:rPr lang="en-US" altLang="zh-CN" sz="2800" i="1">
                            <a:latin typeface="Cambria Math" panose="02040503050406030204" pitchFamily="18" charset="0"/>
                          </a:rPr>
                          <m:t>𝑑𝑖𝑠𝑡</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𝑗</m:t>
                            </m:r>
                          </m:sub>
                        </m:sSub>
                        <m:r>
                          <a:rPr lang="en-US" altLang="zh-CN" sz="2800" i="1">
                            <a:latin typeface="Cambria Math" panose="02040503050406030204" pitchFamily="18" charset="0"/>
                          </a:rPr>
                          <m:t>)</m:t>
                        </m:r>
                      </m:e>
                    </m:nary>
                  </m:oMath>
                </a14:m>
                <a:endParaRPr lang="en-US" altLang="zh-CN" sz="2800" smtClean="0"/>
              </a:p>
              <a:p>
                <a:r>
                  <a:rPr lang="en-US" altLang="zh-CN" sz="2800" smtClean="0"/>
                  <a:t>  diam(C</a:t>
                </a:r>
                <a:r>
                  <a:rPr lang="en-US" altLang="zh-CN" sz="2800"/>
                  <a:t>)=</a:t>
                </a:r>
                <a14:m>
                  <m:oMath xmlns:m="http://schemas.openxmlformats.org/officeDocument/2006/math">
                    <m:func>
                      <m:funcPr>
                        <m:ctrlPr>
                          <a:rPr lang="zh-CN" altLang="zh-CN" sz="2800" i="1">
                            <a:latin typeface="Cambria Math" panose="02040503050406030204" pitchFamily="18" charset="0"/>
                          </a:rPr>
                        </m:ctrlPr>
                      </m:funcPr>
                      <m:fName>
                        <m:limLow>
                          <m:limLowPr>
                            <m:ctrlPr>
                              <a:rPr lang="zh-CN" altLang="zh-CN" sz="2800" i="1">
                                <a:latin typeface="Cambria Math" panose="02040503050406030204" pitchFamily="18" charset="0"/>
                              </a:rPr>
                            </m:ctrlPr>
                          </m:limLowPr>
                          <m:e>
                            <m:r>
                              <m:rPr>
                                <m:sty m:val="p"/>
                              </m:rPr>
                              <a:rPr lang="en-US" altLang="zh-CN" sz="2800">
                                <a:latin typeface="Cambria Math" panose="02040503050406030204" pitchFamily="18" charset="0"/>
                              </a:rPr>
                              <m:t>max</m:t>
                            </m:r>
                          </m:e>
                          <m:lim>
                            <m:r>
                              <a:rPr lang="en-US" altLang="zh-CN" sz="2800" i="1">
                                <a:latin typeface="Cambria Math" panose="02040503050406030204" pitchFamily="18" charset="0"/>
                              </a:rPr>
                              <m:t>1≤</m:t>
                            </m:r>
                            <m:r>
                              <a:rPr lang="en-US" altLang="zh-CN" sz="2800" i="1">
                                <a:latin typeface="Cambria Math" panose="02040503050406030204" pitchFamily="18" charset="0"/>
                              </a:rPr>
                              <m:t>𝑖</m:t>
                            </m:r>
                            <m:r>
                              <a:rPr lang="en-US" altLang="zh-CN" sz="2800" i="1">
                                <a:latin typeface="Cambria Math" panose="02040503050406030204" pitchFamily="18" charset="0"/>
                              </a:rPr>
                              <m:t>&lt;</m:t>
                            </m:r>
                            <m:r>
                              <a:rPr lang="en-US" altLang="zh-CN" sz="2800" i="1">
                                <a:latin typeface="Cambria Math" panose="02040503050406030204" pitchFamily="18" charset="0"/>
                              </a:rPr>
                              <m:t>𝑗</m:t>
                            </m:r>
                            <m:r>
                              <a:rPr lang="en-US" altLang="zh-CN" sz="2800" i="1">
                                <a:latin typeface="Cambria Math" panose="02040503050406030204" pitchFamily="18" charset="0"/>
                              </a:rPr>
                              <m:t>≤|</m:t>
                            </m:r>
                            <m:r>
                              <a:rPr lang="en-US" altLang="zh-CN" sz="2800" i="1">
                                <a:latin typeface="Cambria Math" panose="02040503050406030204" pitchFamily="18" charset="0"/>
                              </a:rPr>
                              <m:t>𝐶</m:t>
                            </m:r>
                            <m:r>
                              <a:rPr lang="en-US" altLang="zh-CN" sz="2800" i="1">
                                <a:latin typeface="Cambria Math" panose="02040503050406030204" pitchFamily="18" charset="0"/>
                              </a:rPr>
                              <m:t>|</m:t>
                            </m:r>
                          </m:lim>
                        </m:limLow>
                      </m:fName>
                      <m:e>
                        <m:r>
                          <a:rPr lang="en-US" altLang="zh-CN" sz="2800" i="1">
                            <a:latin typeface="Cambria Math" panose="02040503050406030204" pitchFamily="18" charset="0"/>
                          </a:rPr>
                          <m:t>𝑑𝑖𝑠𝑡</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𝑗</m:t>
                            </m:r>
                          </m:sub>
                        </m:sSub>
                        <m:r>
                          <a:rPr lang="en-US" altLang="zh-CN" sz="2800" i="1">
                            <a:latin typeface="Cambria Math" panose="02040503050406030204" pitchFamily="18" charset="0"/>
                          </a:rPr>
                          <m:t>)</m:t>
                        </m:r>
                      </m:e>
                    </m:func>
                  </m:oMath>
                </a14:m>
                <a:endParaRPr lang="zh-CN" altLang="zh-CN" sz="2800"/>
              </a:p>
              <a:p>
                <a14:m>
                  <m:oMath xmlns:m="http://schemas.openxmlformats.org/officeDocument/2006/math">
                    <m:sSub>
                      <m:sSubPr>
                        <m:ctrlPr>
                          <a:rPr lang="zh-CN" altLang="zh-CN" sz="2800" i="1">
                            <a:latin typeface="Cambria Math" panose="02040503050406030204" pitchFamily="18" charset="0"/>
                          </a:rPr>
                        </m:ctrlPr>
                      </m:sSubPr>
                      <m:e>
                        <m:r>
                          <a:rPr lang="en-US" altLang="zh-CN" sz="2800" b="0" i="1" smtClean="0">
                            <a:latin typeface="Cambria Math" panose="02040503050406030204" pitchFamily="18" charset="0"/>
                          </a:rPr>
                          <m:t>  </m:t>
                        </m:r>
                        <m:r>
                          <a:rPr lang="en-US" altLang="zh-CN" sz="2800" i="1">
                            <a:latin typeface="Cambria Math" panose="02040503050406030204" pitchFamily="18" charset="0"/>
                          </a:rPr>
                          <m:t>𝑑</m:t>
                        </m:r>
                      </m:e>
                      <m:sub>
                        <m:r>
                          <a:rPr lang="en-US" altLang="zh-CN" sz="2800" i="1">
                            <a:latin typeface="Cambria Math" panose="02040503050406030204" pitchFamily="18" charset="0"/>
                          </a:rPr>
                          <m:t>𝑚𝑖𝑛</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𝑗</m:t>
                            </m:r>
                          </m:sub>
                        </m:sSub>
                      </m:e>
                    </m:d>
                    <m:r>
                      <a:rPr lang="en-US" altLang="zh-CN" sz="2800" i="1">
                        <a:latin typeface="Cambria Math" panose="02040503050406030204" pitchFamily="18" charset="0"/>
                      </a:rPr>
                      <m:t>= </m:t>
                    </m:r>
                    <m:func>
                      <m:funcPr>
                        <m:ctrlPr>
                          <a:rPr lang="zh-CN" altLang="zh-CN" sz="2800" i="1">
                            <a:latin typeface="Cambria Math" panose="02040503050406030204" pitchFamily="18" charset="0"/>
                          </a:rPr>
                        </m:ctrlPr>
                      </m:funcPr>
                      <m:fName>
                        <m:limLow>
                          <m:limLowPr>
                            <m:ctrlPr>
                              <a:rPr lang="zh-CN" altLang="zh-CN" sz="2800" i="1">
                                <a:latin typeface="Cambria Math" panose="02040503050406030204" pitchFamily="18" charset="0"/>
                              </a:rPr>
                            </m:ctrlPr>
                          </m:limLowPr>
                          <m:e>
                            <m:r>
                              <m:rPr>
                                <m:sty m:val="p"/>
                              </m:rPr>
                              <a:rPr lang="en-US" altLang="zh-CN" sz="2800">
                                <a:latin typeface="Cambria Math" panose="02040503050406030204" pitchFamily="18" charset="0"/>
                              </a:rPr>
                              <m:t>min</m:t>
                            </m:r>
                          </m:e>
                          <m:lim>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𝑗</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𝑗</m:t>
                                </m:r>
                              </m:sub>
                            </m:sSub>
                          </m:lim>
                        </m:limLow>
                      </m:fName>
                      <m:e>
                        <m:r>
                          <a:rPr lang="en-US" altLang="zh-CN" sz="2800" i="1">
                            <a:latin typeface="Cambria Math" panose="02040503050406030204" pitchFamily="18" charset="0"/>
                          </a:rPr>
                          <m:t>𝑑𝑖𝑠𝑡</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r>
                                  <a:rPr lang="en-US" altLang="zh-CN" sz="2800" i="1">
                                    <a:latin typeface="Cambria Math" panose="02040503050406030204" pitchFamily="18" charset="0"/>
                                  </a:rPr>
                                  <m:t>,</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𝑗</m:t>
                                </m:r>
                              </m:sub>
                            </m:sSub>
                          </m:e>
                        </m:d>
                      </m:e>
                    </m:func>
                  </m:oMath>
                </a14:m>
                <a:endParaRPr lang="zh-CN" altLang="zh-CN" sz="2800"/>
              </a:p>
              <a:p>
                <a14:m>
                  <m:oMath xmlns:m="http://schemas.openxmlformats.org/officeDocument/2006/math">
                    <m:sSub>
                      <m:sSubPr>
                        <m:ctrlPr>
                          <a:rPr lang="zh-CN" altLang="zh-CN" sz="2800" i="1">
                            <a:latin typeface="Cambria Math" panose="02040503050406030204" pitchFamily="18" charset="0"/>
                          </a:rPr>
                        </m:ctrlPr>
                      </m:sSubPr>
                      <m:e>
                        <m:r>
                          <a:rPr lang="en-US" altLang="zh-CN" sz="2800" b="0" i="1" smtClean="0">
                            <a:latin typeface="Cambria Math" panose="02040503050406030204" pitchFamily="18" charset="0"/>
                          </a:rPr>
                          <m:t>  </m:t>
                        </m:r>
                        <m:r>
                          <a:rPr lang="en-US" altLang="zh-CN" sz="2800" i="1">
                            <a:latin typeface="Cambria Math" panose="02040503050406030204" pitchFamily="18" charset="0"/>
                          </a:rPr>
                          <m:t>𝑑</m:t>
                        </m:r>
                      </m:e>
                      <m:sub>
                        <m:r>
                          <a:rPr lang="en-US" altLang="zh-CN" sz="2800" i="1">
                            <a:latin typeface="Cambria Math" panose="02040503050406030204" pitchFamily="18" charset="0"/>
                          </a:rPr>
                          <m:t>𝑐𝑒𝑛</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a:latin typeface="Cambria Math" panose="02040503050406030204" pitchFamily="18" charset="0"/>
                              </a:rPr>
                              <m:t>𝑗</m:t>
                            </m:r>
                          </m:sub>
                        </m:sSub>
                      </m:e>
                    </m:d>
                    <m:r>
                      <a:rPr lang="en-US" altLang="zh-CN" sz="2800" i="1">
                        <a:latin typeface="Cambria Math" panose="02040503050406030204" pitchFamily="18" charset="0"/>
                      </a:rPr>
                      <m:t>=</m:t>
                    </m:r>
                    <m:r>
                      <a:rPr lang="en-US" altLang="zh-CN" sz="2800" i="1">
                        <a:latin typeface="Cambria Math" panose="02040503050406030204" pitchFamily="18" charset="0"/>
                      </a:rPr>
                      <m:t>𝑑𝑖𝑠𝑡</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𝜇</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𝜇</m:t>
                        </m:r>
                      </m:e>
                      <m:sub>
                        <m:r>
                          <a:rPr lang="en-US" altLang="zh-CN" sz="2800" i="1">
                            <a:latin typeface="Cambria Math" panose="02040503050406030204" pitchFamily="18" charset="0"/>
                          </a:rPr>
                          <m:t>𝑗</m:t>
                        </m:r>
                      </m:sub>
                    </m:sSub>
                    <m:r>
                      <a:rPr lang="en-US" altLang="zh-CN" sz="2800" i="1">
                        <a:latin typeface="Cambria Math" panose="02040503050406030204" pitchFamily="18" charset="0"/>
                      </a:rPr>
                      <m:t>)</m:t>
                    </m:r>
                  </m:oMath>
                </a14:m>
                <a:endParaRPr lang="zh-CN" altLang="zh-CN" sz="2800"/>
              </a:p>
            </p:txBody>
          </p:sp>
        </mc:Choice>
        <mc:Fallback xmlns="">
          <p:sp>
            <p:nvSpPr>
              <p:cNvPr id="8" name="内容占位符 7"/>
              <p:cNvSpPr>
                <a:spLocks noGrp="1" noRot="1" noChangeAspect="1" noMove="1" noResize="1" noEditPoints="1" noAdjustHandles="1" noChangeArrowheads="1" noChangeShapeType="1" noTextEdit="1"/>
              </p:cNvSpPr>
              <p:nvPr>
                <p:ph idx="1"/>
              </p:nvPr>
            </p:nvSpPr>
            <p:spPr>
              <a:blipFill rotWithShape="0">
                <a:blip r:embed="rId3"/>
                <a:stretch>
                  <a:fillRect l="-741" t="-271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A5538552-0410-4BE7-8FA2-B72A0142CB2A}"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ltLang="zh-CN" smtClean="0"/>
          </a:p>
        </p:txBody>
      </p:sp>
      <p:sp>
        <p:nvSpPr>
          <p:cNvPr id="6" name="灯片编号占位符 5"/>
          <p:cNvSpPr>
            <a:spLocks noGrp="1"/>
          </p:cNvSpPr>
          <p:nvPr>
            <p:ph type="sldNum" sz="quarter" idx="12"/>
          </p:nvPr>
        </p:nvSpPr>
        <p:spPr/>
        <p:txBody>
          <a:bodyPr/>
          <a:lstStyle/>
          <a:p>
            <a:fld id="{4FAB73BC-B049-4115-A692-8D63A059BFB8}" type="slidenum">
              <a:rPr lang="en-US" smtClean="0"/>
              <a:t>11</a:t>
            </a:fld>
            <a:endParaRPr lang="en-US"/>
          </a:p>
        </p:txBody>
      </p:sp>
    </p:spTree>
    <p:extLst>
      <p:ext uri="{BB962C8B-B14F-4D97-AF65-F5344CB8AC3E}">
        <p14:creationId xmlns:p14="http://schemas.microsoft.com/office/powerpoint/2010/main" val="224722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内部指标</a:t>
            </a:r>
            <a:endParaRPr lang="zh-CN" altLang="en-US"/>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12</a:t>
            </a:fld>
            <a:endParaRPr lang="en-US"/>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p:txBody>
              <a:bodyPr/>
              <a:lstStyle/>
              <a:p>
                <a:r>
                  <a:rPr lang="en-US" altLang="zh-CN" sz="2800" smtClean="0"/>
                  <a:t>  DB</a:t>
                </a:r>
                <a:r>
                  <a:rPr lang="zh-CN" altLang="en-US" sz="2800" smtClean="0"/>
                  <a:t>指数</a:t>
                </a:r>
                <a:endParaRPr lang="en-US" altLang="zh-CN" sz="2800" smtClean="0"/>
              </a:p>
              <a:p>
                <a:pPr marL="0" indent="0">
                  <a:buNone/>
                </a:pPr>
                <a:r>
                  <a:rPr lang="en-US" altLang="zh-CN" sz="2800"/>
                  <a:t>	</a:t>
                </a:r>
                <a:r>
                  <a:rPr lang="en-US" altLang="zh-CN" sz="2800" smtClean="0"/>
                  <a:t>	DBI = </a:t>
                </a:r>
                <a14:m>
                  <m:oMath xmlns:m="http://schemas.openxmlformats.org/officeDocument/2006/math">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1</m:t>
                        </m:r>
                      </m:num>
                      <m:den>
                        <m:r>
                          <m:rPr>
                            <m:nor/>
                          </m:rPr>
                          <a:rPr lang="zh-CN" altLang="en-US" sz="2800"/>
                          <m:t> </m:t>
                        </m:r>
                        <m:r>
                          <m:rPr>
                            <m:sty m:val="p"/>
                          </m:rPr>
                          <a:rPr lang="en-US" altLang="zh-CN" sz="2800" i="1" smtClean="0">
                            <a:latin typeface="Cambria Math" panose="02040503050406030204" pitchFamily="18" charset="0"/>
                          </a:rPr>
                          <m:t>k</m:t>
                        </m:r>
                      </m:den>
                    </m:f>
                    <m:nary>
                      <m:naryPr>
                        <m:chr m:val="∑"/>
                        <m:ctrlPr>
                          <a:rPr lang="zh-CN" altLang="en-US"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𝑘</m:t>
                        </m:r>
                      </m:sup>
                      <m:e>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max</m:t>
                                </m:r>
                              </m:e>
                              <m:lim>
                                <m:r>
                                  <a:rPr lang="en-US" altLang="zh-CN" sz="2800" b="0" i="1" smtClean="0">
                                    <a:latin typeface="Cambria Math" panose="02040503050406030204" pitchFamily="18" charset="0"/>
                                  </a:rPr>
                                  <m:t>𝑗</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𝑖</m:t>
                                </m:r>
                              </m:lim>
                            </m:limLow>
                          </m:fName>
                          <m:e>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𝑎𝑣𝑔</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𝑖</m:t>
                                        </m:r>
                                      </m:sub>
                                    </m:sSub>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𝑎𝑣𝑔</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𝑐𝑒𝑛</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𝜇</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𝜇</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den>
                            </m:f>
                            <m:r>
                              <a:rPr lang="en-US" altLang="zh-CN" sz="2800" b="0" i="1" smtClean="0">
                                <a:latin typeface="Cambria Math" panose="02040503050406030204" pitchFamily="18" charset="0"/>
                              </a:rPr>
                              <m:t>)</m:t>
                            </m:r>
                          </m:e>
                        </m:func>
                      </m:e>
                    </m:nary>
                  </m:oMath>
                </a14:m>
                <a:endParaRPr lang="en-US" altLang="zh-CN" sz="2800" smtClean="0"/>
              </a:p>
              <a:p>
                <a:pPr marL="342900" indent="-342900"/>
                <a:r>
                  <a:rPr lang="en-US" altLang="zh-CN" sz="2800" smtClean="0"/>
                  <a:t> Dunn</a:t>
                </a:r>
                <a:r>
                  <a:rPr lang="zh-CN" altLang="en-US" sz="2800" smtClean="0"/>
                  <a:t>指数</a:t>
                </a:r>
                <a:endParaRPr lang="en-US" altLang="zh-CN" sz="2800" smtClean="0"/>
              </a:p>
              <a:p>
                <a:pPr marL="0" indent="0">
                  <a:buNone/>
                </a:pPr>
                <a:r>
                  <a:rPr lang="en-US" altLang="zh-CN" sz="2800"/>
                  <a:t>	</a:t>
                </a:r>
                <a:r>
                  <a:rPr lang="en-US" altLang="zh-CN" sz="2800" smtClean="0"/>
                  <a:t>	DI = </a:t>
                </a:r>
                <a14:m>
                  <m:oMath xmlns:m="http://schemas.openxmlformats.org/officeDocument/2006/math">
                    <m:func>
                      <m:funcPr>
                        <m:ctrlPr>
                          <a:rPr lang="en-US" altLang="zh-CN" sz="2800" i="1" smtClean="0">
                            <a:latin typeface="Cambria Math" panose="02040503050406030204" pitchFamily="18" charset="0"/>
                          </a:rPr>
                        </m:ctrlPr>
                      </m:funcPr>
                      <m:fName>
                        <m:limLow>
                          <m:limLowPr>
                            <m:ctrlPr>
                              <a:rPr lang="en-US" altLang="zh-CN" sz="2800" i="1" smtClean="0">
                                <a:latin typeface="Cambria Math" panose="02040503050406030204" pitchFamily="18" charset="0"/>
                              </a:rPr>
                            </m:ctrlPr>
                          </m:limLowPr>
                          <m:e>
                            <m:r>
                              <m:rPr>
                                <m:sty m:val="p"/>
                              </m:rPr>
                              <a:rPr lang="en-US" altLang="zh-CN" sz="2800" i="0" smtClean="0">
                                <a:latin typeface="Cambria Math" panose="02040503050406030204" pitchFamily="18" charset="0"/>
                              </a:rPr>
                              <m:t>min</m:t>
                            </m:r>
                          </m:e>
                          <m:lim>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𝑘</m:t>
                            </m:r>
                          </m:lim>
                        </m:limLow>
                      </m:fName>
                      <m:e>
                        <m:r>
                          <a:rPr lang="en-US" altLang="zh-CN" sz="2800" b="0" i="1" smtClean="0">
                            <a:latin typeface="Cambria Math" panose="02040503050406030204" pitchFamily="18" charset="0"/>
                          </a:rPr>
                          <m:t>{</m:t>
                        </m:r>
                        <m:func>
                          <m:funcPr>
                            <m:ctrlPr>
                              <a:rPr lang="en-US" altLang="zh-CN" sz="2800" b="0" i="1" smtClean="0">
                                <a:latin typeface="Cambria Math" panose="02040503050406030204" pitchFamily="18" charset="0"/>
                              </a:rPr>
                            </m:ctrlPr>
                          </m:funcPr>
                          <m:fName>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min</m:t>
                                </m:r>
                              </m:e>
                              <m:lim>
                                <m:r>
                                  <a:rPr lang="en-US" altLang="zh-CN" sz="2800" b="0" i="1" smtClean="0">
                                    <a:latin typeface="Cambria Math" panose="02040503050406030204" pitchFamily="18" charset="0"/>
                                  </a:rPr>
                                  <m:t>𝑗</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𝑖</m:t>
                                </m:r>
                              </m:lim>
                            </m:limLow>
                          </m:fName>
                          <m:e>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𝑚𝑖𝑛</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num>
                              <m:den>
                                <m:func>
                                  <m:funcPr>
                                    <m:ctrlPr>
                                      <a:rPr lang="en-US" altLang="zh-CN" sz="2800" b="0" i="1" smtClean="0">
                                        <a:latin typeface="Cambria Math" panose="02040503050406030204" pitchFamily="18" charset="0"/>
                                      </a:rPr>
                                    </m:ctrlPr>
                                  </m:funcPr>
                                  <m:fName>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max</m:t>
                                        </m:r>
                                      </m:e>
                                      <m:lim>
                                        <m:r>
                                          <a:rPr lang="en-US" altLang="zh-CN" sz="2800" b="0" i="1" smtClean="0">
                                            <a:latin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𝑙</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𝑘</m:t>
                                        </m:r>
                                      </m:lim>
                                    </m:limLow>
                                  </m:fName>
                                  <m:e>
                                    <m:r>
                                      <a:rPr lang="en-US" altLang="zh-CN" sz="2800" b="0" i="1" smtClean="0">
                                        <a:latin typeface="Cambria Math" panose="02040503050406030204" pitchFamily="18" charset="0"/>
                                      </a:rPr>
                                      <m:t>𝑑𝑖𝑎𝑚</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𝑙</m:t>
                                        </m:r>
                                      </m:sub>
                                    </m:sSub>
                                    <m:r>
                                      <a:rPr lang="en-US" altLang="zh-CN" sz="2800" b="0" i="1" smtClean="0">
                                        <a:latin typeface="Cambria Math" panose="02040503050406030204" pitchFamily="18" charset="0"/>
                                      </a:rPr>
                                      <m:t>)</m:t>
                                    </m:r>
                                  </m:e>
                                </m:func>
                              </m:den>
                            </m:f>
                            <m:r>
                              <a:rPr lang="en-US" altLang="zh-CN" sz="2800" b="0" i="1" smtClean="0">
                                <a:latin typeface="Cambria Math" panose="02040503050406030204" pitchFamily="18" charset="0"/>
                              </a:rPr>
                              <m:t>)</m:t>
                            </m:r>
                          </m:e>
                        </m:func>
                        <m:r>
                          <a:rPr lang="en-US" altLang="zh-CN" sz="2800" b="0" i="1" smtClean="0">
                            <a:latin typeface="Cambria Math" panose="02040503050406030204" pitchFamily="18" charset="0"/>
                          </a:rPr>
                          <m:t>}</m:t>
                        </m:r>
                      </m:e>
                    </m:func>
                  </m:oMath>
                </a14:m>
                <a:endParaRPr lang="zh-CN" altLang="en-US"/>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blipFill rotWithShape="0">
                <a:blip r:embed="rId3"/>
                <a:stretch>
                  <a:fillRect l="-741" t="-3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6427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96" y="331807"/>
            <a:ext cx="9875520" cy="1356360"/>
          </a:xfrm>
        </p:spPr>
        <p:txBody>
          <a:bodyPr/>
          <a:lstStyle/>
          <a:p>
            <a:r>
              <a:rPr lang="zh-CN" altLang="en-US"/>
              <a:t>距离函数</a:t>
            </a:r>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13</a:t>
            </a:fld>
            <a:endParaRPr lang="en-US"/>
          </a:p>
        </p:txBody>
      </p:sp>
      <mc:AlternateContent xmlns:mc="http://schemas.openxmlformats.org/markup-compatibility/2006" xmlns:a14="http://schemas.microsoft.com/office/drawing/2010/main">
        <mc:Choice Requires="a14">
          <p:graphicFrame>
            <p:nvGraphicFramePr>
              <p:cNvPr id="3" name="图示 2"/>
              <p:cNvGraphicFramePr/>
              <p:nvPr>
                <p:extLst>
                  <p:ext uri="{D42A27DB-BD31-4B8C-83A1-F6EECF244321}">
                    <p14:modId xmlns:p14="http://schemas.microsoft.com/office/powerpoint/2010/main" val="2266794881"/>
                  </p:ext>
                </p:extLst>
              </p:nvPr>
            </p:nvGraphicFramePr>
            <p:xfrm>
              <a:off x="1687678" y="1491798"/>
              <a:ext cx="9026769" cy="4466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3" name="图示 2"/>
              <p:cNvGraphicFramePr/>
              <p:nvPr>
                <p:extLst>
                  <p:ext uri="{D42A27DB-BD31-4B8C-83A1-F6EECF244321}">
                    <p14:modId xmlns:p14="http://schemas.microsoft.com/office/powerpoint/2010/main" val="2266794881"/>
                  </p:ext>
                </p:extLst>
              </p:nvPr>
            </p:nvGraphicFramePr>
            <p:xfrm>
              <a:off x="1687678" y="1491798"/>
              <a:ext cx="9026769" cy="44664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1808283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mtClean="0"/>
              <a:t>有序属性</a:t>
            </a:r>
            <a:endParaRPr lang="zh-CN" altLang="en-US"/>
          </a:p>
        </p:txBody>
      </p:sp>
      <mc:AlternateContent xmlns:mc="http://schemas.openxmlformats.org/markup-compatibility/2006" xmlns:a14="http://schemas.microsoft.com/office/drawing/2010/main">
        <mc:Choice Requires="a14">
          <p:sp>
            <p:nvSpPr>
              <p:cNvPr id="8" name="内容占位符 7"/>
              <p:cNvSpPr>
                <a:spLocks noGrp="1"/>
              </p:cNvSpPr>
              <p:nvPr>
                <p:ph idx="1"/>
              </p:nvPr>
            </p:nvSpPr>
            <p:spPr>
              <a:xfrm>
                <a:off x="1019409" y="2685036"/>
                <a:ext cx="5288626" cy="1691756"/>
              </a:xfrm>
            </p:spPr>
            <p:txBody>
              <a:bodyPr>
                <a:normAutofit fontScale="92500" lnSpcReduction="10000"/>
              </a:bodyPr>
              <a:lstStyle/>
              <a:p>
                <a:pPr marL="0" indent="0">
                  <a:lnSpc>
                    <a:spcPct val="120000"/>
                  </a:lnSpc>
                  <a:buNone/>
                </a:pPr>
                <a:r>
                  <a:rPr lang="en-US" altLang="zh-CN" sz="2800" smtClean="0"/>
                  <a:t>  </a:t>
                </a:r>
                <a:r>
                  <a:rPr lang="zh-CN" altLang="en-US" sz="2000" smtClean="0"/>
                  <a:t>闵科夫斯基距离：</a:t>
                </a:r>
                <a:endParaRPr lang="en-US" altLang="zh-CN" sz="2400" i="1" smtClean="0">
                  <a:latin typeface="Cambria Math" panose="02040503050406030204" pitchFamily="18" charset="0"/>
                </a:endParaRPr>
              </a:p>
              <a:p>
                <a:pPr marL="0" indent="0">
                  <a:lnSpc>
                    <a:spcPct val="120000"/>
                  </a:lnSpc>
                  <a:buNone/>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𝑑𝑖𝑠𝑡</m:t>
                          </m:r>
                        </m:e>
                        <m:sub>
                          <m:r>
                            <a:rPr lang="en-US" altLang="zh-CN" sz="2400" b="0" i="1" smtClean="0">
                              <a:latin typeface="Cambria Math" panose="02040503050406030204" pitchFamily="18" charset="0"/>
                            </a:rPr>
                            <m:t>𝑚𝑘</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zh-CN" altLang="en-US" sz="2400" b="0" i="1" smtClean="0">
                                  <a:latin typeface="Cambria Math" panose="02040503050406030204" pitchFamily="18" charset="0"/>
                                </a:rPr>
                                <m:t>𝜇</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𝑥</m:t>
                                      </m:r>
                                    </m:e>
                                    <m:sub>
                                      <m:r>
                                        <a:rPr lang="en-US" altLang="zh-CN" sz="2000" b="0" i="1" smtClean="0">
                                          <a:latin typeface="Cambria Math" panose="02040503050406030204" pitchFamily="18" charset="0"/>
                                        </a:rPr>
                                        <m:t>𝑖</m:t>
                                      </m:r>
                                      <m:r>
                                        <a:rPr lang="zh-CN" altLang="en-US" sz="2000" b="0" i="1" smtClean="0">
                                          <a:latin typeface="Cambria Math" panose="02040503050406030204" pitchFamily="18" charset="0"/>
                                        </a:rPr>
                                        <m:t>𝜇</m:t>
                                      </m:r>
                                    </m:sub>
                                    <m:sup/>
                                  </m:sSubSup>
                                  <m:r>
                                    <a:rPr lang="en-US" altLang="zh-CN" sz="20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𝑗</m:t>
                                      </m:r>
                                      <m:r>
                                        <a:rPr lang="zh-CN" altLang="en-US" sz="2000" i="1">
                                          <a:latin typeface="Cambria Math" panose="02040503050406030204" pitchFamily="18" charset="0"/>
                                        </a:rPr>
                                        <m:t>𝜇</m:t>
                                      </m:r>
                                    </m:sub>
                                    <m:sup/>
                                  </m:sSubSup>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𝑝</m:t>
                                  </m:r>
                                </m:sup>
                              </m:sSup>
                            </m:e>
                          </m:nary>
                          <m:r>
                            <a:rPr lang="en-US" altLang="zh-CN" sz="2400" b="0" i="1" smtClean="0">
                              <a:latin typeface="Cambria Math" panose="02040503050406030204" pitchFamily="18" charset="0"/>
                            </a:rPr>
                            <m:t>)</m:t>
                          </m:r>
                        </m:e>
                        <m:sup>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𝑝</m:t>
                              </m:r>
                            </m:den>
                          </m:f>
                        </m:sup>
                      </m:sSup>
                    </m:oMath>
                  </m:oMathPara>
                </a14:m>
                <a:endParaRPr lang="en-US" altLang="zh-CN" sz="2800" smtClean="0"/>
              </a:p>
            </p:txBody>
          </p:sp>
        </mc:Choice>
        <mc:Fallback xmlns="">
          <p:sp>
            <p:nvSpPr>
              <p:cNvPr id="8" name="内容占位符 7"/>
              <p:cNvSpPr>
                <a:spLocks noGrp="1" noRot="1" noChangeAspect="1" noMove="1" noResize="1" noEditPoints="1" noAdjustHandles="1" noChangeArrowheads="1" noChangeShapeType="1" noTextEdit="1"/>
              </p:cNvSpPr>
              <p:nvPr>
                <p:ph idx="1"/>
              </p:nvPr>
            </p:nvSpPr>
            <p:spPr>
              <a:xfrm>
                <a:off x="1019409" y="2685036"/>
                <a:ext cx="5288626" cy="1691756"/>
              </a:xfrm>
              <a:blipFill rotWithShape="0">
                <a:blip r:embed="rId3"/>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A5538552-0410-4BE7-8FA2-B72A0142CB2A}"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ltLang="zh-CN" smtClean="0"/>
          </a:p>
        </p:txBody>
      </p:sp>
      <p:sp>
        <p:nvSpPr>
          <p:cNvPr id="6" name="灯片编号占位符 5"/>
          <p:cNvSpPr>
            <a:spLocks noGrp="1"/>
          </p:cNvSpPr>
          <p:nvPr>
            <p:ph type="sldNum" sz="quarter" idx="12"/>
          </p:nvPr>
        </p:nvSpPr>
        <p:spPr/>
        <p:txBody>
          <a:bodyPr/>
          <a:lstStyle/>
          <a:p>
            <a:fld id="{4FAB73BC-B049-4115-A692-8D63A059BFB8}" type="slidenum">
              <a:rPr lang="en-US" smtClean="0"/>
              <a:t>14</a:t>
            </a:fld>
            <a:endParaRPr lang="en-US"/>
          </a:p>
        </p:txBody>
      </p:sp>
      <p:pic>
        <p:nvPicPr>
          <p:cNvPr id="2" name="图片 1"/>
          <p:cNvPicPr>
            <a:picLocks noChangeAspect="1"/>
          </p:cNvPicPr>
          <p:nvPr/>
        </p:nvPicPr>
        <p:blipFill>
          <a:blip r:embed="rId4"/>
          <a:stretch>
            <a:fillRect/>
          </a:stretch>
        </p:blipFill>
        <p:spPr>
          <a:xfrm>
            <a:off x="6552372" y="1411601"/>
            <a:ext cx="4229100" cy="4238625"/>
          </a:xfrm>
          <a:prstGeom prst="rect">
            <a:avLst/>
          </a:prstGeom>
        </p:spPr>
      </p:pic>
    </p:spTree>
    <p:extLst>
      <p:ext uri="{BB962C8B-B14F-4D97-AF65-F5344CB8AC3E}">
        <p14:creationId xmlns:p14="http://schemas.microsoft.com/office/powerpoint/2010/main" val="3672407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无</a:t>
            </a:r>
            <a:r>
              <a:rPr lang="zh-CN" altLang="en-US" smtClean="0"/>
              <a:t>序属性</a:t>
            </a:r>
            <a:endParaRPr lang="zh-CN" altLang="en-US"/>
          </a:p>
        </p:txBody>
      </p:sp>
      <mc:AlternateContent xmlns:mc="http://schemas.openxmlformats.org/markup-compatibility/2006" xmlns:a14="http://schemas.microsoft.com/office/drawing/2010/main">
        <mc:Choice Requires="a14">
          <p:sp>
            <p:nvSpPr>
              <p:cNvPr id="8" name="内容占位符 7"/>
              <p:cNvSpPr>
                <a:spLocks noGrp="1"/>
              </p:cNvSpPr>
              <p:nvPr>
                <p:ph idx="1"/>
              </p:nvPr>
            </p:nvSpPr>
            <p:spPr>
              <a:xfrm>
                <a:off x="1142996" y="1791183"/>
                <a:ext cx="9872871" cy="4038600"/>
              </a:xfrm>
            </p:spPr>
            <p:txBody>
              <a:bodyPr>
                <a:normAutofit fontScale="85000" lnSpcReduction="20000"/>
              </a:bodyPr>
              <a:lstStyle/>
              <a:p>
                <a:pPr marL="0" indent="0">
                  <a:lnSpc>
                    <a:spcPct val="200000"/>
                  </a:lnSpc>
                  <a:buNone/>
                </a:pPr>
                <a:r>
                  <a:rPr lang="en-US" altLang="zh-CN" sz="2800" smtClean="0"/>
                  <a:t>  VDM(Value Difference Metric):</a:t>
                </a:r>
              </a:p>
              <a:p>
                <a:pPr marL="0" indent="0">
                  <a:lnSpc>
                    <a:spcPct val="200000"/>
                  </a:lnSpc>
                  <a:buNone/>
                </a:pPr>
                <a:r>
                  <a:rPr lang="en-US" altLang="zh-CN" sz="2800"/>
                  <a:t>	</a:t>
                </a:r>
                <a:r>
                  <a:rPr lang="en-US" altLang="zh-CN" sz="2800" smtClean="0"/>
                  <a:t>	</a:t>
                </a:r>
                <a14:m>
                  <m:oMath xmlns:m="http://schemas.openxmlformats.org/officeDocument/2006/math">
                    <m:sSub>
                      <m:sSubPr>
                        <m:ctrlPr>
                          <a:rPr lang="en-US" altLang="zh-CN" sz="3100" i="1" smtClean="0">
                            <a:latin typeface="Cambria Math" panose="02040503050406030204" pitchFamily="18" charset="0"/>
                          </a:rPr>
                        </m:ctrlPr>
                      </m:sSubPr>
                      <m:e>
                        <m:r>
                          <a:rPr lang="en-US" altLang="zh-CN" sz="3100" b="0" i="1" smtClean="0">
                            <a:latin typeface="Cambria Math" panose="02040503050406030204" pitchFamily="18" charset="0"/>
                          </a:rPr>
                          <m:t>𝑉𝐷𝑀</m:t>
                        </m:r>
                      </m:e>
                      <m:sub>
                        <m:r>
                          <a:rPr lang="en-US" altLang="zh-CN" sz="3100" b="0" i="1" smtClean="0">
                            <a:latin typeface="Cambria Math" panose="02040503050406030204" pitchFamily="18" charset="0"/>
                          </a:rPr>
                          <m:t>𝑝</m:t>
                        </m:r>
                      </m:sub>
                    </m:sSub>
                    <m:d>
                      <m:dPr>
                        <m:ctrlPr>
                          <a:rPr lang="en-US" altLang="zh-CN" sz="3100" b="0" i="1" smtClean="0">
                            <a:latin typeface="Cambria Math" panose="02040503050406030204" pitchFamily="18" charset="0"/>
                          </a:rPr>
                        </m:ctrlPr>
                      </m:dPr>
                      <m:e>
                        <m:r>
                          <a:rPr lang="en-US" altLang="zh-CN" sz="3100" b="0" i="1" smtClean="0">
                            <a:latin typeface="Cambria Math" panose="02040503050406030204" pitchFamily="18" charset="0"/>
                          </a:rPr>
                          <m:t>𝑎</m:t>
                        </m:r>
                        <m:r>
                          <a:rPr lang="en-US" altLang="zh-CN" sz="3100" b="0" i="1" smtClean="0">
                            <a:latin typeface="Cambria Math" panose="02040503050406030204" pitchFamily="18" charset="0"/>
                          </a:rPr>
                          <m:t>,</m:t>
                        </m:r>
                        <m:r>
                          <a:rPr lang="en-US" altLang="zh-CN" sz="3100" b="0" i="1" smtClean="0">
                            <a:latin typeface="Cambria Math" panose="02040503050406030204" pitchFamily="18" charset="0"/>
                          </a:rPr>
                          <m:t>𝑏</m:t>
                        </m:r>
                      </m:e>
                    </m:d>
                    <m:r>
                      <a:rPr lang="en-US" altLang="zh-CN" sz="3100" b="0" i="1" smtClean="0">
                        <a:latin typeface="Cambria Math" panose="02040503050406030204" pitchFamily="18" charset="0"/>
                      </a:rPr>
                      <m:t>= </m:t>
                    </m:r>
                    <m:nary>
                      <m:naryPr>
                        <m:chr m:val="∑"/>
                        <m:ctrlPr>
                          <a:rPr lang="en-US" altLang="zh-CN" sz="3100" b="0" i="1" smtClean="0">
                            <a:latin typeface="Cambria Math" panose="02040503050406030204" pitchFamily="18" charset="0"/>
                          </a:rPr>
                        </m:ctrlPr>
                      </m:naryPr>
                      <m:sub>
                        <m:r>
                          <m:rPr>
                            <m:brk m:alnAt="23"/>
                          </m:rPr>
                          <a:rPr lang="en-US" altLang="zh-CN" sz="3100" b="0" i="1" smtClean="0">
                            <a:latin typeface="Cambria Math" panose="02040503050406030204" pitchFamily="18" charset="0"/>
                          </a:rPr>
                          <m:t>𝑖</m:t>
                        </m:r>
                        <m:r>
                          <a:rPr lang="en-US" altLang="zh-CN" sz="3100" b="0" i="1" smtClean="0">
                            <a:latin typeface="Cambria Math" panose="02040503050406030204" pitchFamily="18" charset="0"/>
                          </a:rPr>
                          <m:t>=1</m:t>
                        </m:r>
                      </m:sub>
                      <m:sup>
                        <m:r>
                          <a:rPr lang="en-US" altLang="zh-CN" sz="3100" b="0" i="1" smtClean="0">
                            <a:latin typeface="Cambria Math" panose="02040503050406030204" pitchFamily="18" charset="0"/>
                          </a:rPr>
                          <m:t>𝑘</m:t>
                        </m:r>
                      </m:sup>
                      <m:e>
                        <m:sSup>
                          <m:sSupPr>
                            <m:ctrlPr>
                              <a:rPr lang="en-US" altLang="zh-CN" sz="3100" b="0" i="1" smtClean="0">
                                <a:latin typeface="Cambria Math" panose="02040503050406030204" pitchFamily="18" charset="0"/>
                              </a:rPr>
                            </m:ctrlPr>
                          </m:sSupPr>
                          <m:e>
                            <m:r>
                              <a:rPr lang="en-US" altLang="zh-CN" sz="3100" b="0" i="1" smtClean="0">
                                <a:latin typeface="Cambria Math" panose="02040503050406030204" pitchFamily="18" charset="0"/>
                              </a:rPr>
                              <m:t>|</m:t>
                            </m:r>
                            <m:f>
                              <m:fPr>
                                <m:ctrlPr>
                                  <a:rPr lang="en-US" altLang="zh-CN" sz="3100" b="0" i="1" smtClean="0">
                                    <a:latin typeface="Cambria Math" panose="02040503050406030204" pitchFamily="18" charset="0"/>
                                  </a:rPr>
                                </m:ctrlPr>
                              </m:fPr>
                              <m:num>
                                <m:sSub>
                                  <m:sSubPr>
                                    <m:ctrlPr>
                                      <a:rPr lang="en-US" altLang="zh-CN" sz="3100" b="0" i="1" smtClean="0">
                                        <a:latin typeface="Cambria Math" panose="02040503050406030204" pitchFamily="18" charset="0"/>
                                      </a:rPr>
                                    </m:ctrlPr>
                                  </m:sSubPr>
                                  <m:e>
                                    <m:r>
                                      <a:rPr lang="en-US" altLang="zh-CN" sz="3100" b="0" i="1" smtClean="0">
                                        <a:latin typeface="Cambria Math" panose="02040503050406030204" pitchFamily="18" charset="0"/>
                                      </a:rPr>
                                      <m:t>𝑚</m:t>
                                    </m:r>
                                  </m:e>
                                  <m:sub>
                                    <m:r>
                                      <a:rPr lang="en-US" altLang="zh-CN" sz="3100" b="0" i="1" smtClean="0">
                                        <a:latin typeface="Cambria Math" panose="02040503050406030204" pitchFamily="18" charset="0"/>
                                      </a:rPr>
                                      <m:t>𝑢</m:t>
                                    </m:r>
                                    <m:r>
                                      <a:rPr lang="en-US" altLang="zh-CN" sz="3100" b="0" i="1" smtClean="0">
                                        <a:latin typeface="Cambria Math" panose="02040503050406030204" pitchFamily="18" charset="0"/>
                                      </a:rPr>
                                      <m:t>,</m:t>
                                    </m:r>
                                    <m:r>
                                      <a:rPr lang="en-US" altLang="zh-CN" sz="3100" b="0" i="1" smtClean="0">
                                        <a:latin typeface="Cambria Math" panose="02040503050406030204" pitchFamily="18" charset="0"/>
                                      </a:rPr>
                                      <m:t>𝑎</m:t>
                                    </m:r>
                                    <m:r>
                                      <a:rPr lang="en-US" altLang="zh-CN" sz="3100" b="0" i="1" smtClean="0">
                                        <a:latin typeface="Cambria Math" panose="02040503050406030204" pitchFamily="18" charset="0"/>
                                      </a:rPr>
                                      <m:t>,</m:t>
                                    </m:r>
                                    <m:r>
                                      <a:rPr lang="en-US" altLang="zh-CN" sz="3100" b="0" i="1" smtClean="0">
                                        <a:latin typeface="Cambria Math" panose="02040503050406030204" pitchFamily="18" charset="0"/>
                                      </a:rPr>
                                      <m:t>𝑖</m:t>
                                    </m:r>
                                  </m:sub>
                                </m:sSub>
                              </m:num>
                              <m:den>
                                <m:sSub>
                                  <m:sSubPr>
                                    <m:ctrlPr>
                                      <a:rPr lang="en-US" altLang="zh-CN" sz="3100" b="0" i="1" smtClean="0">
                                        <a:latin typeface="Cambria Math" panose="02040503050406030204" pitchFamily="18" charset="0"/>
                                      </a:rPr>
                                    </m:ctrlPr>
                                  </m:sSubPr>
                                  <m:e>
                                    <m:r>
                                      <a:rPr lang="en-US" altLang="zh-CN" sz="3100" b="0" i="1" smtClean="0">
                                        <a:latin typeface="Cambria Math" panose="02040503050406030204" pitchFamily="18" charset="0"/>
                                      </a:rPr>
                                      <m:t>𝑚</m:t>
                                    </m:r>
                                  </m:e>
                                  <m:sub>
                                    <m:r>
                                      <a:rPr lang="en-US" altLang="zh-CN" sz="3100" b="0" i="1" smtClean="0">
                                        <a:latin typeface="Cambria Math" panose="02040503050406030204" pitchFamily="18" charset="0"/>
                                      </a:rPr>
                                      <m:t>𝑢</m:t>
                                    </m:r>
                                    <m:r>
                                      <a:rPr lang="en-US" altLang="zh-CN" sz="3100" b="0" i="1" smtClean="0">
                                        <a:latin typeface="Cambria Math" panose="02040503050406030204" pitchFamily="18" charset="0"/>
                                      </a:rPr>
                                      <m:t>,</m:t>
                                    </m:r>
                                    <m:r>
                                      <a:rPr lang="en-US" altLang="zh-CN" sz="3100" b="0" i="1" smtClean="0">
                                        <a:latin typeface="Cambria Math" panose="02040503050406030204" pitchFamily="18" charset="0"/>
                                      </a:rPr>
                                      <m:t>𝑎</m:t>
                                    </m:r>
                                  </m:sub>
                                </m:sSub>
                              </m:den>
                            </m:f>
                            <m:r>
                              <a:rPr lang="en-US" altLang="zh-CN" sz="3100" b="0" i="1" smtClean="0">
                                <a:latin typeface="Cambria Math" panose="02040503050406030204" pitchFamily="18" charset="0"/>
                              </a:rPr>
                              <m:t>−</m:t>
                            </m:r>
                            <m:f>
                              <m:fPr>
                                <m:ctrlPr>
                                  <a:rPr lang="en-US" altLang="zh-CN" sz="3100" b="0" i="1" smtClean="0">
                                    <a:latin typeface="Cambria Math" panose="02040503050406030204" pitchFamily="18" charset="0"/>
                                  </a:rPr>
                                </m:ctrlPr>
                              </m:fPr>
                              <m:num>
                                <m:sSub>
                                  <m:sSubPr>
                                    <m:ctrlPr>
                                      <a:rPr lang="en-US" altLang="zh-CN" sz="3100" b="0" i="1" smtClean="0">
                                        <a:latin typeface="Cambria Math" panose="02040503050406030204" pitchFamily="18" charset="0"/>
                                      </a:rPr>
                                    </m:ctrlPr>
                                  </m:sSubPr>
                                  <m:e>
                                    <m:r>
                                      <a:rPr lang="en-US" altLang="zh-CN" sz="3100" b="0" i="1" smtClean="0">
                                        <a:latin typeface="Cambria Math" panose="02040503050406030204" pitchFamily="18" charset="0"/>
                                      </a:rPr>
                                      <m:t>𝑚</m:t>
                                    </m:r>
                                  </m:e>
                                  <m:sub>
                                    <m:r>
                                      <a:rPr lang="en-US" altLang="zh-CN" sz="3100" b="0" i="1" smtClean="0">
                                        <a:latin typeface="Cambria Math" panose="02040503050406030204" pitchFamily="18" charset="0"/>
                                      </a:rPr>
                                      <m:t>𝑢</m:t>
                                    </m:r>
                                    <m:r>
                                      <a:rPr lang="en-US" altLang="zh-CN" sz="3100" b="0" i="1" smtClean="0">
                                        <a:latin typeface="Cambria Math" panose="02040503050406030204" pitchFamily="18" charset="0"/>
                                      </a:rPr>
                                      <m:t>,</m:t>
                                    </m:r>
                                    <m:r>
                                      <a:rPr lang="en-US" altLang="zh-CN" sz="3100" b="0" i="1" smtClean="0">
                                        <a:latin typeface="Cambria Math" panose="02040503050406030204" pitchFamily="18" charset="0"/>
                                      </a:rPr>
                                      <m:t>𝑏</m:t>
                                    </m:r>
                                    <m:r>
                                      <a:rPr lang="en-US" altLang="zh-CN" sz="3100" b="0" i="1" smtClean="0">
                                        <a:latin typeface="Cambria Math" panose="02040503050406030204" pitchFamily="18" charset="0"/>
                                      </a:rPr>
                                      <m:t>,</m:t>
                                    </m:r>
                                    <m:r>
                                      <a:rPr lang="en-US" altLang="zh-CN" sz="3100" b="0" i="1" smtClean="0">
                                        <a:latin typeface="Cambria Math" panose="02040503050406030204" pitchFamily="18" charset="0"/>
                                      </a:rPr>
                                      <m:t>𝑖</m:t>
                                    </m:r>
                                  </m:sub>
                                </m:sSub>
                              </m:num>
                              <m:den>
                                <m:sSub>
                                  <m:sSubPr>
                                    <m:ctrlPr>
                                      <a:rPr lang="en-US" altLang="zh-CN" sz="3100" b="0" i="1" smtClean="0">
                                        <a:latin typeface="Cambria Math" panose="02040503050406030204" pitchFamily="18" charset="0"/>
                                      </a:rPr>
                                    </m:ctrlPr>
                                  </m:sSubPr>
                                  <m:e>
                                    <m:r>
                                      <a:rPr lang="en-US" altLang="zh-CN" sz="3100" b="0" i="1" smtClean="0">
                                        <a:latin typeface="Cambria Math" panose="02040503050406030204" pitchFamily="18" charset="0"/>
                                      </a:rPr>
                                      <m:t>𝑚</m:t>
                                    </m:r>
                                  </m:e>
                                  <m:sub>
                                    <m:r>
                                      <a:rPr lang="en-US" altLang="zh-CN" sz="3100" b="0" i="1" smtClean="0">
                                        <a:latin typeface="Cambria Math" panose="02040503050406030204" pitchFamily="18" charset="0"/>
                                      </a:rPr>
                                      <m:t>𝑢</m:t>
                                    </m:r>
                                    <m:r>
                                      <a:rPr lang="en-US" altLang="zh-CN" sz="3100" b="0" i="1" smtClean="0">
                                        <a:latin typeface="Cambria Math" panose="02040503050406030204" pitchFamily="18" charset="0"/>
                                      </a:rPr>
                                      <m:t>,</m:t>
                                    </m:r>
                                    <m:r>
                                      <a:rPr lang="en-US" altLang="zh-CN" sz="3100" b="0" i="1" smtClean="0">
                                        <a:latin typeface="Cambria Math" panose="02040503050406030204" pitchFamily="18" charset="0"/>
                                      </a:rPr>
                                      <m:t>𝑏</m:t>
                                    </m:r>
                                  </m:sub>
                                </m:sSub>
                              </m:den>
                            </m:f>
                            <m:r>
                              <a:rPr lang="en-US" altLang="zh-CN" sz="3100" b="0" i="1" smtClean="0">
                                <a:latin typeface="Cambria Math" panose="02040503050406030204" pitchFamily="18" charset="0"/>
                              </a:rPr>
                              <m:t>|</m:t>
                            </m:r>
                          </m:e>
                          <m:sup>
                            <m:r>
                              <a:rPr lang="en-US" altLang="zh-CN" sz="3100" b="0" i="1" smtClean="0">
                                <a:latin typeface="Cambria Math" panose="02040503050406030204" pitchFamily="18" charset="0"/>
                              </a:rPr>
                              <m:t>𝑝</m:t>
                            </m:r>
                          </m:sup>
                        </m:sSup>
                      </m:e>
                    </m:nary>
                  </m:oMath>
                </a14:m>
                <a:endParaRPr lang="zh-CN" altLang="zh-CN" sz="2800"/>
              </a:p>
              <a:p>
                <a:pPr marL="0" indent="0">
                  <a:lnSpc>
                    <a:spcPct val="120000"/>
                  </a:lnSpc>
                  <a:buNone/>
                </a:pPr>
                <a:r>
                  <a:rPr lang="en-US" altLang="zh-CN" sz="2800" smtClean="0"/>
                  <a:t> </a:t>
                </a:r>
                <a:r>
                  <a:rPr lang="zh-CN" altLang="en-US" sz="2800" smtClean="0"/>
                  <a:t>一般的距离公式：</a:t>
                </a:r>
                <a:endParaRPr lang="en-US" altLang="zh-CN" sz="2800" smtClean="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𝑀𝑖𝑛𝑘𝑜𝑣𝐷𝑀</m:t>
                          </m:r>
                        </m:e>
                        <m:sub>
                          <m:r>
                            <a:rPr lang="en-US" altLang="zh-CN" sz="3200" b="0" i="1" smtClean="0">
                              <a:latin typeface="Cambria Math" panose="02040503050406030204" pitchFamily="18" charset="0"/>
                            </a:rPr>
                            <m:t>𝑝</m:t>
                          </m:r>
                        </m:sub>
                      </m:sSub>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𝑖</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𝑗</m:t>
                              </m:r>
                            </m:sub>
                          </m:sSub>
                        </m:e>
                      </m:d>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r>
                                <m:rPr>
                                  <m:brk m:alnAt="23"/>
                                </m:rP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=1</m:t>
                              </m:r>
                            </m:sub>
                            <m:sup>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𝑐</m:t>
                                  </m:r>
                                </m:sub>
                              </m:sSub>
                            </m:sup>
                            <m:e>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𝑥</m:t>
                                      </m:r>
                                    </m:e>
                                    <m:sub>
                                      <m:r>
                                        <a:rPr lang="en-US" altLang="zh-CN" sz="2800" b="0" i="1" smtClean="0">
                                          <a:latin typeface="Cambria Math" panose="02040503050406030204" pitchFamily="18" charset="0"/>
                                        </a:rPr>
                                        <m:t>𝑖𝑢</m:t>
                                      </m:r>
                                    </m:sub>
                                    <m:sup/>
                                  </m:sSubSup>
                                  <m:r>
                                    <a:rPr lang="en-US" altLang="zh-CN" sz="2800" b="0" i="1" smtClean="0">
                                      <a:latin typeface="Cambria Math" panose="02040503050406030204" pitchFamily="18" charset="0"/>
                                    </a:rPr>
                                    <m:t>−</m:t>
                                  </m:r>
                                  <m:sSubSup>
                                    <m:sSubSupPr>
                                      <m:ctrlPr>
                                        <a:rPr lang="en-US" altLang="zh-CN" sz="3200" i="1">
                                          <a:latin typeface="Cambria Math" panose="02040503050406030204" pitchFamily="18" charset="0"/>
                                        </a:rPr>
                                      </m:ctrlPr>
                                    </m:sSubSupPr>
                                    <m:e>
                                      <m:r>
                                        <a:rPr lang="en-US" altLang="zh-CN" sz="3200" i="1">
                                          <a:latin typeface="Cambria Math" panose="02040503050406030204" pitchFamily="18" charset="0"/>
                                        </a:rPr>
                                        <m:t>𝑥</m:t>
                                      </m:r>
                                    </m:e>
                                    <m:sub>
                                      <m:r>
                                        <a:rPr lang="en-US" altLang="zh-CN" sz="3200" b="0" i="1" smtClean="0">
                                          <a:latin typeface="Cambria Math" panose="02040503050406030204" pitchFamily="18" charset="0"/>
                                        </a:rPr>
                                        <m:t>𝑗</m:t>
                                      </m:r>
                                      <m:r>
                                        <a:rPr lang="en-US" altLang="zh-CN" sz="2800" i="1">
                                          <a:latin typeface="Cambria Math" panose="02040503050406030204" pitchFamily="18" charset="0"/>
                                        </a:rPr>
                                        <m:t>𝑢</m:t>
                                      </m:r>
                                    </m:sub>
                                    <m:sup/>
                                  </m:sSubSup>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𝑝</m:t>
                                  </m:r>
                                </m:sup>
                              </m:sSup>
                              <m:r>
                                <a:rPr lang="en-US" altLang="zh-CN" sz="3200" b="0" i="1" smtClean="0">
                                  <a:latin typeface="Cambria Math" panose="02040503050406030204" pitchFamily="18" charset="0"/>
                                </a:rPr>
                                <m:t>+</m:t>
                              </m:r>
                              <m:nary>
                                <m:naryPr>
                                  <m:chr m:val="∑"/>
                                  <m:ctrlPr>
                                    <a:rPr lang="en-US" altLang="zh-CN" sz="3200" b="0" i="1" smtClean="0">
                                      <a:latin typeface="Cambria Math" panose="02040503050406030204" pitchFamily="18" charset="0"/>
                                    </a:rPr>
                                  </m:ctrlPr>
                                </m:naryPr>
                                <m:sub>
                                  <m:r>
                                    <m:rPr>
                                      <m:brk m:alnAt="23"/>
                                    </m:rPr>
                                    <a:rPr lang="en-US" altLang="zh-CN" sz="3200" b="0" i="1" smtClean="0">
                                      <a:latin typeface="Cambria Math" panose="02040503050406030204" pitchFamily="18" charset="0"/>
                                    </a:rPr>
                                    <m:t>𝑢</m:t>
                                  </m:r>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𝑛</m:t>
                                      </m:r>
                                    </m:e>
                                    <m:sub>
                                      <m:r>
                                        <a:rPr lang="en-US" altLang="zh-CN" sz="3200" b="0" i="1" smtClean="0">
                                          <a:latin typeface="Cambria Math" panose="02040503050406030204" pitchFamily="18" charset="0"/>
                                        </a:rPr>
                                        <m:t>𝑐</m:t>
                                      </m:r>
                                    </m:sub>
                                  </m:sSub>
                                  <m:r>
                                    <m:rPr>
                                      <m:brk m:alnAt="23"/>
                                    </m:rPr>
                                    <a:rPr lang="en-US" altLang="zh-CN" sz="3200" b="0" i="1" smtClean="0">
                                      <a:latin typeface="Cambria Math" panose="02040503050406030204" pitchFamily="18" charset="0"/>
                                    </a:rPr>
                                    <m:t>+</m:t>
                                  </m:r>
                                  <m:r>
                                    <a:rPr lang="en-US" altLang="zh-CN" sz="3200" b="0" i="1" smtClean="0">
                                      <a:latin typeface="Cambria Math" panose="02040503050406030204" pitchFamily="18" charset="0"/>
                                    </a:rPr>
                                    <m:t>1</m:t>
                                  </m:r>
                                </m:sub>
                                <m:sup>
                                  <m:r>
                                    <a:rPr lang="en-US" altLang="zh-CN" sz="3200" b="0" i="1" smtClean="0">
                                      <a:latin typeface="Cambria Math" panose="02040503050406030204" pitchFamily="18" charset="0"/>
                                    </a:rPr>
                                    <m:t>𝑛</m:t>
                                  </m:r>
                                </m:sup>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𝑉𝐷𝑀</m:t>
                                      </m:r>
                                    </m:e>
                                    <m:sub>
                                      <m:r>
                                        <a:rPr lang="en-US" altLang="zh-CN" sz="3200" b="0" i="1" smtClean="0">
                                          <a:latin typeface="Cambria Math" panose="02040503050406030204" pitchFamily="18" charset="0"/>
                                        </a:rPr>
                                        <m:t>𝑝</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𝑖𝑢</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𝑗𝑢</m:t>
                                      </m:r>
                                    </m:sub>
                                  </m:sSub>
                                  <m:r>
                                    <a:rPr lang="en-US" altLang="zh-CN" sz="3200" b="0" i="1" smtClean="0">
                                      <a:latin typeface="Cambria Math" panose="02040503050406030204" pitchFamily="18" charset="0"/>
                                    </a:rPr>
                                    <m:t>)</m:t>
                                  </m:r>
                                </m:e>
                              </m:nary>
                            </m:e>
                          </m:nary>
                          <m:r>
                            <a:rPr lang="en-US" altLang="zh-CN" sz="3200" b="0" i="1" smtClean="0">
                              <a:latin typeface="Cambria Math" panose="02040503050406030204" pitchFamily="18" charset="0"/>
                            </a:rPr>
                            <m:t>)</m:t>
                          </m:r>
                        </m:e>
                        <m:sup>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𝑝</m:t>
                              </m:r>
                            </m:den>
                          </m:f>
                        </m:sup>
                      </m:sSup>
                    </m:oMath>
                  </m:oMathPara>
                </a14:m>
                <a:endParaRPr lang="en-US" altLang="zh-CN" sz="2800" smtClean="0"/>
              </a:p>
            </p:txBody>
          </p:sp>
        </mc:Choice>
        <mc:Fallback xmlns="">
          <p:sp>
            <p:nvSpPr>
              <p:cNvPr id="8" name="内容占位符 7"/>
              <p:cNvSpPr>
                <a:spLocks noGrp="1" noRot="1" noChangeAspect="1" noMove="1" noResize="1" noEditPoints="1" noAdjustHandles="1" noChangeArrowheads="1" noChangeShapeType="1" noTextEdit="1"/>
              </p:cNvSpPr>
              <p:nvPr>
                <p:ph idx="1"/>
              </p:nvPr>
            </p:nvSpPr>
            <p:spPr>
              <a:xfrm>
                <a:off x="1142996" y="1791183"/>
                <a:ext cx="9872871" cy="4038600"/>
              </a:xfrm>
              <a:blipFill rotWithShape="0">
                <a:blip r:embed="rId3"/>
                <a:stretch>
                  <a:fillRect l="-185"/>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A5538552-0410-4BE7-8FA2-B72A0142CB2A}"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ltLang="zh-CN" smtClean="0"/>
          </a:p>
        </p:txBody>
      </p:sp>
      <p:sp>
        <p:nvSpPr>
          <p:cNvPr id="6" name="灯片编号占位符 5"/>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3173248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其他情况</a:t>
            </a:r>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16</a:t>
            </a:fld>
            <a:endParaRPr lang="en-US"/>
          </a:p>
        </p:txBody>
      </p:sp>
      <p:sp>
        <p:nvSpPr>
          <p:cNvPr id="3" name="文本框 2"/>
          <p:cNvSpPr txBox="1"/>
          <p:nvPr/>
        </p:nvSpPr>
        <p:spPr>
          <a:xfrm>
            <a:off x="1142996" y="2534855"/>
            <a:ext cx="6438422" cy="138499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800" smtClean="0"/>
              <a:t>加权距离</a:t>
            </a:r>
            <a:endParaRPr lang="en-US" altLang="zh-CN" sz="2800" smtClean="0"/>
          </a:p>
          <a:p>
            <a:pPr marL="285750" indent="-285750">
              <a:buFont typeface="Wingdings" panose="05000000000000000000" pitchFamily="2" charset="2"/>
              <a:buChar char="n"/>
            </a:pPr>
            <a:endParaRPr lang="en-US" altLang="zh-CN" sz="2800"/>
          </a:p>
          <a:p>
            <a:pPr marL="285750" indent="-285750">
              <a:buFont typeface="Wingdings" panose="05000000000000000000" pitchFamily="2" charset="2"/>
              <a:buChar char="n"/>
            </a:pPr>
            <a:r>
              <a:rPr lang="zh-CN" altLang="en-US" sz="2800" smtClean="0"/>
              <a:t>非度量距离</a:t>
            </a:r>
            <a:endParaRPr lang="zh-CN" altLang="en-US" sz="2800"/>
          </a:p>
        </p:txBody>
      </p:sp>
      <p:pic>
        <p:nvPicPr>
          <p:cNvPr id="7" name="图片 6"/>
          <p:cNvPicPr>
            <a:picLocks noChangeAspect="1"/>
          </p:cNvPicPr>
          <p:nvPr/>
        </p:nvPicPr>
        <p:blipFill>
          <a:blip r:embed="rId3"/>
          <a:stretch>
            <a:fillRect/>
          </a:stretch>
        </p:blipFill>
        <p:spPr>
          <a:xfrm>
            <a:off x="3741701" y="1965960"/>
            <a:ext cx="8001000" cy="3810000"/>
          </a:xfrm>
          <a:prstGeom prst="rect">
            <a:avLst/>
          </a:prstGeom>
        </p:spPr>
      </p:pic>
    </p:spTree>
    <p:extLst>
      <p:ext uri="{BB962C8B-B14F-4D97-AF65-F5344CB8AC3E}">
        <p14:creationId xmlns:p14="http://schemas.microsoft.com/office/powerpoint/2010/main" val="5289459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原型聚类</a:t>
            </a:r>
            <a:endParaRPr lang="zh-CN" altLang="en-US"/>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17</a:t>
            </a:fld>
            <a:endParaRPr lang="en-US"/>
          </a:p>
        </p:txBody>
      </p:sp>
      <p:sp>
        <p:nvSpPr>
          <p:cNvPr id="3" name="文本框 2"/>
          <p:cNvSpPr txBox="1"/>
          <p:nvPr/>
        </p:nvSpPr>
        <p:spPr>
          <a:xfrm>
            <a:off x="1142996" y="2239107"/>
            <a:ext cx="7907219" cy="2246769"/>
          </a:xfrm>
          <a:prstGeom prst="rect">
            <a:avLst/>
          </a:prstGeom>
          <a:noFill/>
        </p:spPr>
        <p:txBody>
          <a:bodyPr wrap="square" rtlCol="0">
            <a:spAutoFit/>
          </a:bodyPr>
          <a:lstStyle/>
          <a:p>
            <a:pPr marL="457200" indent="-457200">
              <a:buFont typeface="Wingdings" panose="05000000000000000000" pitchFamily="2" charset="2"/>
              <a:buChar char="n"/>
            </a:pPr>
            <a:r>
              <a:rPr lang="en-US" altLang="zh-CN" sz="2800" smtClean="0"/>
              <a:t>K</a:t>
            </a:r>
            <a:r>
              <a:rPr lang="zh-CN" altLang="en-US" sz="2800" smtClean="0"/>
              <a:t>均值算法</a:t>
            </a:r>
            <a:endParaRPr lang="en-US" altLang="zh-CN" sz="2800" smtClean="0"/>
          </a:p>
          <a:p>
            <a:pPr marL="457200" indent="-457200">
              <a:buFont typeface="Wingdings" panose="05000000000000000000" pitchFamily="2" charset="2"/>
              <a:buChar char="n"/>
            </a:pPr>
            <a:endParaRPr lang="en-US" altLang="zh-CN" sz="2800"/>
          </a:p>
          <a:p>
            <a:pPr marL="457200" indent="-457200">
              <a:buFont typeface="Wingdings" panose="05000000000000000000" pitchFamily="2" charset="2"/>
              <a:buChar char="n"/>
            </a:pPr>
            <a:r>
              <a:rPr lang="zh-CN" altLang="en-US" sz="2800" smtClean="0"/>
              <a:t>学习向量量化</a:t>
            </a:r>
            <a:endParaRPr lang="en-US" altLang="zh-CN" sz="2800" smtClean="0"/>
          </a:p>
          <a:p>
            <a:pPr marL="457200" indent="-457200">
              <a:buFont typeface="Wingdings" panose="05000000000000000000" pitchFamily="2" charset="2"/>
              <a:buChar char="n"/>
            </a:pPr>
            <a:endParaRPr lang="en-US" altLang="zh-CN" sz="2800"/>
          </a:p>
          <a:p>
            <a:pPr marL="457200" indent="-457200">
              <a:buFont typeface="Wingdings" panose="05000000000000000000" pitchFamily="2" charset="2"/>
              <a:buChar char="n"/>
            </a:pPr>
            <a:r>
              <a:rPr lang="zh-CN" altLang="en-US" sz="2800" smtClean="0"/>
              <a:t>高斯混合聚类</a:t>
            </a:r>
            <a:endParaRPr lang="zh-CN" altLang="en-US" sz="2800"/>
          </a:p>
        </p:txBody>
      </p:sp>
    </p:spTree>
    <p:extLst>
      <p:ext uri="{BB962C8B-B14F-4D97-AF65-F5344CB8AC3E}">
        <p14:creationId xmlns:p14="http://schemas.microsoft.com/office/powerpoint/2010/main" val="3560188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a:t>
            </a:r>
            <a:r>
              <a:rPr lang="zh-CN" altLang="en-US" smtClean="0"/>
              <a:t>均值算法</a:t>
            </a:r>
            <a:endParaRPr lang="zh-CN" altLang="en-US"/>
          </a:p>
        </p:txBody>
      </p:sp>
      <p:sp>
        <p:nvSpPr>
          <p:cNvPr id="3" name="日期占位符 2"/>
          <p:cNvSpPr>
            <a:spLocks noGrp="1"/>
          </p:cNvSpPr>
          <p:nvPr>
            <p:ph type="dt" sz="half" idx="10"/>
          </p:nvPr>
        </p:nvSpPr>
        <p:spPr/>
        <p:txBody>
          <a:bodyPr/>
          <a:lstStyle/>
          <a:p>
            <a:fld id="{18CC518B-3E82-4A8E-B0DE-1F8627ED5476}" type="datetime1">
              <a:rPr lang="en-US" altLang="zh-CN" smtClean="0"/>
              <a:t>8/14/2018</a:t>
            </a:fld>
            <a:endParaRPr lang="en-US"/>
          </a:p>
        </p:txBody>
      </p:sp>
      <p:sp>
        <p:nvSpPr>
          <p:cNvPr id="4" name="页脚占位符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灯片编号占位符 4"/>
          <p:cNvSpPr>
            <a:spLocks noGrp="1"/>
          </p:cNvSpPr>
          <p:nvPr>
            <p:ph type="sldNum" sz="quarter" idx="12"/>
          </p:nvPr>
        </p:nvSpPr>
        <p:spPr/>
        <p:txBody>
          <a:bodyPr/>
          <a:lstStyle/>
          <a:p>
            <a:fld id="{4FAB73BC-B049-4115-A692-8D63A059BFB8}" type="slidenum">
              <a:rPr lang="en-US" smtClean="0"/>
              <a:pPr/>
              <a:t>18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068512" y="1965960"/>
                <a:ext cx="7839182" cy="2566152"/>
              </a:xfrm>
              <a:prstGeom prst="rect">
                <a:avLst/>
              </a:prstGeom>
              <a:noFill/>
            </p:spPr>
            <p:txBody>
              <a:bodyPr wrap="square" rtlCol="0">
                <a:spAutoFit/>
              </a:bodyPr>
              <a:lstStyle/>
              <a:p>
                <a:pPr marL="285750" indent="-285750">
                  <a:buFont typeface="Wingdings" panose="05000000000000000000" pitchFamily="2" charset="2"/>
                  <a:buChar char="n"/>
                </a:pPr>
                <a:r>
                  <a:rPr lang="en-US" altLang="zh-CN" sz="2800" smtClean="0"/>
                  <a:t>  D = {</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𝑚</m:t>
                        </m:r>
                      </m:sub>
                    </m:sSub>
                  </m:oMath>
                </a14:m>
                <a:r>
                  <a:rPr lang="en-US" altLang="zh-CN" sz="2800" smtClean="0"/>
                  <a:t>}, C = {</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𝑘</m:t>
                        </m:r>
                      </m:sub>
                    </m:sSub>
                  </m:oMath>
                </a14:m>
                <a:r>
                  <a:rPr lang="en-US" altLang="zh-CN" sz="2800" smtClean="0"/>
                  <a:t>}</a:t>
                </a:r>
              </a:p>
              <a:p>
                <a:pPr marL="285750" indent="-285750">
                  <a:buFont typeface="Wingdings" panose="05000000000000000000" pitchFamily="2" charset="2"/>
                  <a:buChar char="n"/>
                </a:pPr>
                <a:endParaRPr lang="en-US" altLang="zh-CN" sz="2800"/>
              </a:p>
              <a:p>
                <a:pPr marL="285750" indent="-285750">
                  <a:buFont typeface="Wingdings" panose="05000000000000000000" pitchFamily="2" charset="2"/>
                  <a:buChar char="n"/>
                </a:pPr>
                <a:r>
                  <a:rPr lang="en-US" altLang="zh-CN" sz="2800" smtClean="0"/>
                  <a:t>  E = </a:t>
                </a:r>
                <a14:m>
                  <m:oMath xmlns:m="http://schemas.openxmlformats.org/officeDocument/2006/math">
                    <m:nary>
                      <m:naryPr>
                        <m:chr m:val="∑"/>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𝑘</m:t>
                        </m:r>
                      </m:sup>
                      <m:e>
                        <m:nary>
                          <m:naryPr>
                            <m:chr m:val="∑"/>
                            <m:supHide m:val="on"/>
                            <m:ctrlPr>
                              <a:rPr lang="en-US" altLang="zh-CN" sz="280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𝑥</m:t>
                            </m:r>
                            <m:r>
                              <a:rPr lang="zh-CN" altLang="en-US" sz="2800" b="0" i="1" smtClean="0">
                                <a:latin typeface="Cambria Math" panose="02040503050406030204" pitchFamily="18" charset="0"/>
                              </a:rPr>
                              <m:t>𝜖</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𝑖</m:t>
                                </m:r>
                              </m:sub>
                            </m:sSub>
                          </m:sub>
                          <m:sup/>
                          <m:e>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𝜇</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e>
                              <m:sub>
                                <m:r>
                                  <a:rPr lang="en-US" altLang="zh-CN" sz="2800" b="0" i="1" smtClean="0">
                                    <a:latin typeface="Cambria Math" panose="02040503050406030204" pitchFamily="18" charset="0"/>
                                  </a:rPr>
                                  <m:t>2</m:t>
                                </m:r>
                              </m:sub>
                              <m:sup>
                                <m:r>
                                  <a:rPr lang="en-US" altLang="zh-CN" sz="2800" b="0" i="1" smtClean="0">
                                    <a:latin typeface="Cambria Math" panose="02040503050406030204" pitchFamily="18" charset="0"/>
                                  </a:rPr>
                                  <m:t>2</m:t>
                                </m:r>
                              </m:sup>
                            </m:sSubSup>
                          </m:e>
                        </m:nary>
                      </m:e>
                    </m:nary>
                  </m:oMath>
                </a14:m>
                <a:endParaRPr lang="en-US" altLang="zh-CN" sz="2800" smtClean="0"/>
              </a:p>
              <a:p>
                <a:pPr marL="285750" indent="-285750">
                  <a:buFont typeface="Wingdings" panose="05000000000000000000" pitchFamily="2" charset="2"/>
                  <a:buChar char="n"/>
                </a:pPr>
                <a:endParaRPr lang="en-US" altLang="zh-CN" sz="2800"/>
              </a:p>
              <a:p>
                <a:pPr marL="285750" indent="-285750">
                  <a:buFont typeface="Wingdings" panose="05000000000000000000" pitchFamily="2" charset="2"/>
                  <a:buChar char="n"/>
                </a:pPr>
                <a:r>
                  <a:rPr lang="en-US" altLang="zh-CN" sz="2800" smtClean="0"/>
                  <a:t>  </a:t>
                </a: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 </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sSub>
                          <m:sSubPr>
                            <m:ctrlPr>
                              <a:rPr lang="en-US" altLang="zh-CN" sz="2800" b="0" i="1" smtClean="0">
                                <a:latin typeface="Cambria Math" panose="02040503050406030204" pitchFamily="18" charset="0"/>
                              </a:rPr>
                            </m:ctrlPr>
                          </m:sSubPr>
                          <m:e>
                            <m:r>
                              <a:rPr lang="en-US" altLang="zh-CN" sz="2800" i="1">
                                <a:latin typeface="Cambria Math" panose="02040503050406030204" pitchFamily="18" charset="0"/>
                              </a:rPr>
                              <m:t>|</m:t>
                            </m:r>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𝑖</m:t>
                            </m:r>
                          </m:sub>
                        </m:sSub>
                        <m:r>
                          <a:rPr lang="en-US" altLang="zh-CN" sz="2800" i="1">
                            <a:latin typeface="Cambria Math" panose="02040503050406030204" pitchFamily="18" charset="0"/>
                          </a:rPr>
                          <m:t>|</m:t>
                        </m:r>
                      </m:den>
                    </m:f>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𝑥</m:t>
                        </m:r>
                        <m:r>
                          <a:rPr lang="zh-CN" altLang="en-US" sz="2800" b="0" i="1" smtClean="0">
                            <a:latin typeface="Cambria Math" panose="02040503050406030204" pitchFamily="18" charset="0"/>
                          </a:rPr>
                          <m:t>𝜖</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𝑖</m:t>
                            </m:r>
                          </m:sub>
                        </m:sSub>
                      </m:sub>
                      <m:sup/>
                      <m:e>
                        <m:r>
                          <a:rPr lang="en-US" altLang="zh-CN" sz="2800" b="0" i="1" smtClean="0">
                            <a:latin typeface="Cambria Math" panose="02040503050406030204" pitchFamily="18" charset="0"/>
                          </a:rPr>
                          <m:t>𝑥</m:t>
                        </m:r>
                      </m:e>
                    </m:nary>
                  </m:oMath>
                </a14:m>
                <a:endParaRPr lang="zh-CN" altLang="en-US"/>
              </a:p>
            </p:txBody>
          </p:sp>
        </mc:Choice>
        <mc:Fallback xmlns="">
          <p:sp>
            <p:nvSpPr>
              <p:cNvPr id="7" name="文本框 6"/>
              <p:cNvSpPr txBox="1">
                <a:spLocks noRot="1" noChangeAspect="1" noMove="1" noResize="1" noEditPoints="1" noAdjustHandles="1" noChangeArrowheads="1" noChangeShapeType="1" noTextEdit="1"/>
              </p:cNvSpPr>
              <p:nvPr/>
            </p:nvSpPr>
            <p:spPr>
              <a:xfrm>
                <a:off x="1068512" y="1965960"/>
                <a:ext cx="7839182" cy="2566152"/>
              </a:xfrm>
              <a:prstGeom prst="rect">
                <a:avLst/>
              </a:prstGeom>
              <a:blipFill rotWithShape="0">
                <a:blip r:embed="rId3"/>
                <a:stretch>
                  <a:fillRect l="-1322"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3394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聚类数的选取</a:t>
            </a:r>
            <a:endParaRPr lang="zh-CN" altLang="en-US"/>
          </a:p>
        </p:txBody>
      </p:sp>
      <p:sp>
        <p:nvSpPr>
          <p:cNvPr id="3" name="日期占位符 2"/>
          <p:cNvSpPr>
            <a:spLocks noGrp="1"/>
          </p:cNvSpPr>
          <p:nvPr>
            <p:ph type="dt" sz="half" idx="10"/>
          </p:nvPr>
        </p:nvSpPr>
        <p:spPr/>
        <p:txBody>
          <a:bodyPr/>
          <a:lstStyle/>
          <a:p>
            <a:fld id="{18CC518B-3E82-4A8E-B0DE-1F8627ED5476}" type="datetime1">
              <a:rPr lang="en-US" altLang="zh-CN" smtClean="0"/>
              <a:t>8/14/2018</a:t>
            </a:fld>
            <a:endParaRPr lang="en-US"/>
          </a:p>
        </p:txBody>
      </p:sp>
      <p:sp>
        <p:nvSpPr>
          <p:cNvPr id="4" name="页脚占位符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灯片编号占位符 4"/>
          <p:cNvSpPr>
            <a:spLocks noGrp="1"/>
          </p:cNvSpPr>
          <p:nvPr>
            <p:ph type="sldNum" sz="quarter" idx="12"/>
          </p:nvPr>
        </p:nvSpPr>
        <p:spPr/>
        <p:txBody>
          <a:bodyPr/>
          <a:lstStyle/>
          <a:p>
            <a:fld id="{4FAB73BC-B049-4115-A692-8D63A059BFB8}" type="slidenum">
              <a:rPr lang="en-US" smtClean="0"/>
              <a:pPr/>
              <a:t>19</a:t>
            </a:fld>
            <a:endParaRPr lang="en-US"/>
          </a:p>
        </p:txBody>
      </p:sp>
      <p:pic>
        <p:nvPicPr>
          <p:cNvPr id="6" name="图片 5"/>
          <p:cNvPicPr>
            <a:picLocks noChangeAspect="1"/>
          </p:cNvPicPr>
          <p:nvPr/>
        </p:nvPicPr>
        <p:blipFill>
          <a:blip r:embed="rId3"/>
          <a:stretch>
            <a:fillRect/>
          </a:stretch>
        </p:blipFill>
        <p:spPr>
          <a:xfrm>
            <a:off x="2000411" y="2376166"/>
            <a:ext cx="3362325" cy="2619375"/>
          </a:xfrm>
          <a:prstGeom prst="rect">
            <a:avLst/>
          </a:prstGeom>
        </p:spPr>
      </p:pic>
      <p:pic>
        <p:nvPicPr>
          <p:cNvPr id="8" name="图片 7"/>
          <p:cNvPicPr>
            <a:picLocks noChangeAspect="1"/>
          </p:cNvPicPr>
          <p:nvPr/>
        </p:nvPicPr>
        <p:blipFill>
          <a:blip r:embed="rId4"/>
          <a:stretch>
            <a:fillRect/>
          </a:stretch>
        </p:blipFill>
        <p:spPr>
          <a:xfrm>
            <a:off x="6555607" y="2376166"/>
            <a:ext cx="3457575" cy="2600325"/>
          </a:xfrm>
          <a:prstGeom prst="rect">
            <a:avLst/>
          </a:prstGeom>
        </p:spPr>
      </p:pic>
    </p:spTree>
    <p:extLst>
      <p:ext uri="{BB962C8B-B14F-4D97-AF65-F5344CB8AC3E}">
        <p14:creationId xmlns:p14="http://schemas.microsoft.com/office/powerpoint/2010/main" val="4267744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mtClean="0"/>
              <a:t/>
            </a:r>
            <a:br>
              <a:rPr lang="en-US" altLang="zh-CN" smtClean="0"/>
            </a:br>
            <a:r>
              <a:rPr lang="en-US" altLang="zh-CN" smtClean="0"/>
              <a:t/>
            </a:r>
            <a:br>
              <a:rPr lang="en-US" altLang="zh-CN" smtClean="0"/>
            </a:br>
            <a:r>
              <a:rPr lang="zh-CN" altLang="en-US" smtClean="0"/>
              <a:t>聚类</a:t>
            </a:r>
            <a:endParaRPr lang="zh-CN" altLang="en-US"/>
          </a:p>
        </p:txBody>
      </p:sp>
      <p:sp>
        <p:nvSpPr>
          <p:cNvPr id="6" name="副标题 5"/>
          <p:cNvSpPr>
            <a:spLocks noGrp="1"/>
          </p:cNvSpPr>
          <p:nvPr>
            <p:ph type="subTitle" idx="1"/>
          </p:nvPr>
        </p:nvSpPr>
        <p:spPr/>
        <p:txBody>
          <a:bodyPr/>
          <a:lstStyle/>
          <a:p>
            <a:r>
              <a:rPr lang="zh-CN" altLang="en-US"/>
              <a:t>高</a:t>
            </a:r>
            <a:r>
              <a:rPr lang="zh-CN" altLang="en-US" smtClean="0"/>
              <a:t>鹏 </a:t>
            </a:r>
            <a:endParaRPr lang="en-US" altLang="zh-CN" smtClean="0"/>
          </a:p>
          <a:p>
            <a:r>
              <a:rPr lang="en-US" altLang="zh-CN" smtClean="0"/>
              <a:t>2018/08/15</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070" y="284751"/>
            <a:ext cx="2167785" cy="1465545"/>
          </a:xfrm>
          <a:prstGeom prst="rect">
            <a:avLst/>
          </a:prstGeom>
        </p:spPr>
      </p:pic>
    </p:spTree>
    <p:extLst>
      <p:ext uri="{BB962C8B-B14F-4D97-AF65-F5344CB8AC3E}">
        <p14:creationId xmlns:p14="http://schemas.microsoft.com/office/powerpoint/2010/main" val="937486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a:t>
            </a:r>
            <a:r>
              <a:rPr lang="zh-CN" altLang="en-US" smtClean="0"/>
              <a:t>，肘部法则</a:t>
            </a:r>
            <a:endParaRPr lang="zh-CN" altLang="en-US"/>
          </a:p>
        </p:txBody>
      </p:sp>
      <p:sp>
        <p:nvSpPr>
          <p:cNvPr id="3" name="日期占位符 2"/>
          <p:cNvSpPr>
            <a:spLocks noGrp="1"/>
          </p:cNvSpPr>
          <p:nvPr>
            <p:ph type="dt" sz="half" idx="10"/>
          </p:nvPr>
        </p:nvSpPr>
        <p:spPr/>
        <p:txBody>
          <a:bodyPr/>
          <a:lstStyle/>
          <a:p>
            <a:fld id="{18CC518B-3E82-4A8E-B0DE-1F8627ED5476}" type="datetime1">
              <a:rPr lang="en-US" altLang="zh-CN" smtClean="0"/>
              <a:t>8/14/2018</a:t>
            </a:fld>
            <a:endParaRPr lang="en-US"/>
          </a:p>
        </p:txBody>
      </p:sp>
      <p:sp>
        <p:nvSpPr>
          <p:cNvPr id="4" name="页脚占位符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灯片编号占位符 4"/>
          <p:cNvSpPr>
            <a:spLocks noGrp="1"/>
          </p:cNvSpPr>
          <p:nvPr>
            <p:ph type="sldNum" sz="quarter" idx="12"/>
          </p:nvPr>
        </p:nvSpPr>
        <p:spPr/>
        <p:txBody>
          <a:bodyPr/>
          <a:lstStyle/>
          <a:p>
            <a:fld id="{4FAB73BC-B049-4115-A692-8D63A059BFB8}" type="slidenum">
              <a:rPr lang="en-US" smtClean="0"/>
              <a:pPr/>
              <a:t>20</a:t>
            </a:fld>
            <a:endParaRPr lang="en-US"/>
          </a:p>
        </p:txBody>
      </p:sp>
      <p:pic>
        <p:nvPicPr>
          <p:cNvPr id="7" name="图片 6"/>
          <p:cNvPicPr>
            <a:picLocks noChangeAspect="1"/>
          </p:cNvPicPr>
          <p:nvPr/>
        </p:nvPicPr>
        <p:blipFill>
          <a:blip r:embed="rId3"/>
          <a:stretch>
            <a:fillRect/>
          </a:stretch>
        </p:blipFill>
        <p:spPr>
          <a:xfrm>
            <a:off x="4332922" y="1965960"/>
            <a:ext cx="3495675" cy="3171825"/>
          </a:xfrm>
          <a:prstGeom prst="rect">
            <a:avLst/>
          </a:prstGeom>
        </p:spPr>
      </p:pic>
    </p:spTree>
    <p:extLst>
      <p:ext uri="{BB962C8B-B14F-4D97-AF65-F5344CB8AC3E}">
        <p14:creationId xmlns:p14="http://schemas.microsoft.com/office/powerpoint/2010/main" val="956321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a:t>
            </a:r>
            <a:r>
              <a:rPr lang="zh-CN" altLang="en-US" smtClean="0"/>
              <a:t>，轮廓系数法</a:t>
            </a:r>
            <a:endParaRPr lang="zh-CN" altLang="en-US"/>
          </a:p>
        </p:txBody>
      </p:sp>
      <p:sp>
        <p:nvSpPr>
          <p:cNvPr id="3" name="日期占位符 2"/>
          <p:cNvSpPr>
            <a:spLocks noGrp="1"/>
          </p:cNvSpPr>
          <p:nvPr>
            <p:ph type="dt" sz="half" idx="10"/>
          </p:nvPr>
        </p:nvSpPr>
        <p:spPr/>
        <p:txBody>
          <a:bodyPr/>
          <a:lstStyle/>
          <a:p>
            <a:fld id="{18CC518B-3E82-4A8E-B0DE-1F8627ED5476}" type="datetime1">
              <a:rPr lang="en-US" altLang="zh-CN" smtClean="0"/>
              <a:t>8/14/2018</a:t>
            </a:fld>
            <a:endParaRPr lang="en-US"/>
          </a:p>
        </p:txBody>
      </p:sp>
      <p:sp>
        <p:nvSpPr>
          <p:cNvPr id="4" name="页脚占位符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灯片编号占位符 4"/>
          <p:cNvSpPr>
            <a:spLocks noGrp="1"/>
          </p:cNvSpPr>
          <p:nvPr>
            <p:ph type="sldNum" sz="quarter" idx="12"/>
          </p:nvPr>
        </p:nvSpPr>
        <p:spPr/>
        <p:txBody>
          <a:bodyPr/>
          <a:lstStyle/>
          <a:p>
            <a:fld id="{4FAB73BC-B049-4115-A692-8D63A059BFB8}" type="slidenum">
              <a:rPr lang="en-US" smtClean="0"/>
              <a:pPr/>
              <a:t>21</a:t>
            </a:fld>
            <a:endParaRPr lang="en-US"/>
          </a:p>
        </p:txBody>
      </p:sp>
      <p:sp>
        <p:nvSpPr>
          <p:cNvPr id="6" name="文本框 5"/>
          <p:cNvSpPr txBox="1"/>
          <p:nvPr/>
        </p:nvSpPr>
        <p:spPr>
          <a:xfrm>
            <a:off x="1142996" y="2044557"/>
            <a:ext cx="9892751" cy="3170099"/>
          </a:xfrm>
          <a:prstGeom prst="rect">
            <a:avLst/>
          </a:prstGeom>
          <a:noFill/>
        </p:spPr>
        <p:txBody>
          <a:bodyPr wrap="square" rtlCol="0">
            <a:spAutoFit/>
          </a:bodyPr>
          <a:lstStyle/>
          <a:p>
            <a:r>
              <a:rPr lang="zh-CN" altLang="en-US" sz="2000" smtClean="0"/>
              <a:t>轮廓系数：</a:t>
            </a:r>
            <a:endParaRPr lang="en-US" altLang="zh-CN" sz="2000" smtClean="0"/>
          </a:p>
          <a:p>
            <a:r>
              <a:rPr lang="en-US" altLang="zh-CN" sz="2000" smtClean="0">
                <a:latin typeface="+mn-ea"/>
              </a:rPr>
              <a:t>a(i) = </a:t>
            </a:r>
            <a:r>
              <a:rPr lang="zh-CN" altLang="en-US" sz="2000" smtClean="0">
                <a:latin typeface="+mn-ea"/>
              </a:rPr>
              <a:t>样本点</a:t>
            </a:r>
            <a:r>
              <a:rPr lang="en-US" altLang="zh-CN" sz="2000" smtClean="0">
                <a:latin typeface="+mn-ea"/>
              </a:rPr>
              <a:t>i</a:t>
            </a:r>
            <a:r>
              <a:rPr lang="zh-CN" altLang="en-US" sz="2000" smtClean="0">
                <a:latin typeface="+mn-ea"/>
              </a:rPr>
              <a:t>与同一簇内所有其他元素距离的平均值</a:t>
            </a:r>
            <a:endParaRPr lang="en-US" altLang="zh-CN" sz="2000" smtClean="0">
              <a:latin typeface="+mn-ea"/>
            </a:endParaRPr>
          </a:p>
          <a:p>
            <a:r>
              <a:rPr lang="en-US" altLang="zh-CN" sz="2000" smtClean="0">
                <a:latin typeface="+mn-ea"/>
              </a:rPr>
              <a:t>b(i) = </a:t>
            </a:r>
            <a:r>
              <a:rPr lang="zh-CN" altLang="en-US" sz="2000" smtClean="0">
                <a:latin typeface="+mn-ea"/>
              </a:rPr>
              <a:t>选取</a:t>
            </a:r>
            <a:r>
              <a:rPr lang="en-US" altLang="zh-CN" sz="2000" smtClean="0">
                <a:latin typeface="+mn-ea"/>
              </a:rPr>
              <a:t>i</a:t>
            </a:r>
            <a:r>
              <a:rPr lang="zh-CN" altLang="en-US" sz="2000" smtClean="0">
                <a:latin typeface="+mn-ea"/>
              </a:rPr>
              <a:t>外的一个簇</a:t>
            </a:r>
            <a:r>
              <a:rPr lang="en-US" altLang="zh-CN" sz="2000" smtClean="0">
                <a:latin typeface="+mn-ea"/>
              </a:rPr>
              <a:t>b,</a:t>
            </a:r>
            <a:r>
              <a:rPr lang="zh-CN" altLang="en-US" sz="2000" smtClean="0">
                <a:latin typeface="+mn-ea"/>
              </a:rPr>
              <a:t>计算</a:t>
            </a:r>
            <a:r>
              <a:rPr lang="en-US" altLang="zh-CN" sz="2000" smtClean="0">
                <a:latin typeface="+mn-ea"/>
              </a:rPr>
              <a:t>i</a:t>
            </a:r>
            <a:r>
              <a:rPr lang="zh-CN" altLang="en-US" sz="2000" smtClean="0">
                <a:latin typeface="+mn-ea"/>
              </a:rPr>
              <a:t>与</a:t>
            </a:r>
            <a:r>
              <a:rPr lang="en-US" altLang="zh-CN" sz="2000" smtClean="0">
                <a:latin typeface="+mn-ea"/>
              </a:rPr>
              <a:t>b</a:t>
            </a:r>
            <a:r>
              <a:rPr lang="zh-CN" altLang="en-US" sz="2000" smtClean="0">
                <a:latin typeface="+mn-ea"/>
              </a:rPr>
              <a:t>中所有点的平均距离，遍历所有其他簇，找出最近的这个平均距离</a:t>
            </a:r>
            <a:endParaRPr lang="en-US" altLang="zh-CN" sz="2000" smtClean="0">
              <a:latin typeface="+mn-ea"/>
            </a:endParaRPr>
          </a:p>
          <a:p>
            <a:r>
              <a:rPr lang="zh-CN" altLang="en-US" sz="2000" smtClean="0">
                <a:latin typeface="+mn-ea"/>
              </a:rPr>
              <a:t>轮廓系数</a:t>
            </a:r>
            <a:r>
              <a:rPr lang="en-US" altLang="zh-CN" sz="2000" smtClean="0">
                <a:latin typeface="+mn-ea"/>
              </a:rPr>
              <a:t>s(i) = (b(i)-a(i))/max{a(i),b(i)}</a:t>
            </a:r>
          </a:p>
          <a:p>
            <a:endParaRPr lang="en-US" altLang="zh-CN" sz="2000" smtClean="0">
              <a:latin typeface="+mn-ea"/>
            </a:endParaRPr>
          </a:p>
          <a:p>
            <a:endParaRPr lang="en-US" altLang="zh-CN" sz="2000">
              <a:latin typeface="+mn-ea"/>
            </a:endParaRPr>
          </a:p>
          <a:p>
            <a:r>
              <a:rPr lang="en-US" altLang="zh-CN" sz="2000" smtClean="0">
                <a:latin typeface="+mn-ea"/>
              </a:rPr>
              <a:t>K</a:t>
            </a:r>
            <a:r>
              <a:rPr lang="zh-CN" altLang="en-US" sz="2000" smtClean="0">
                <a:latin typeface="+mn-ea"/>
              </a:rPr>
              <a:t>值确定：</a:t>
            </a:r>
            <a:endParaRPr lang="en-US" altLang="zh-CN" sz="2000" smtClean="0">
              <a:latin typeface="+mn-ea"/>
            </a:endParaRPr>
          </a:p>
          <a:p>
            <a:r>
              <a:rPr lang="zh-CN" altLang="en-US" sz="2000">
                <a:latin typeface="+mn-ea"/>
              </a:rPr>
              <a:t>可</a:t>
            </a:r>
            <a:r>
              <a:rPr lang="zh-CN" altLang="en-US" sz="2000" smtClean="0">
                <a:latin typeface="+mn-ea"/>
              </a:rPr>
              <a:t>通过枚举，令</a:t>
            </a:r>
            <a:r>
              <a:rPr lang="en-US" altLang="zh-CN" sz="2000" smtClean="0">
                <a:latin typeface="+mn-ea"/>
              </a:rPr>
              <a:t>k</a:t>
            </a:r>
            <a:r>
              <a:rPr lang="zh-CN" altLang="en-US" sz="2000" smtClean="0">
                <a:latin typeface="+mn-ea"/>
              </a:rPr>
              <a:t>从</a:t>
            </a:r>
            <a:r>
              <a:rPr lang="en-US" altLang="zh-CN" sz="2000" smtClean="0">
                <a:latin typeface="+mn-ea"/>
              </a:rPr>
              <a:t>2</a:t>
            </a:r>
            <a:r>
              <a:rPr lang="zh-CN" altLang="en-US" sz="2000" smtClean="0">
                <a:latin typeface="+mn-ea"/>
              </a:rPr>
              <a:t>到</a:t>
            </a:r>
            <a:r>
              <a:rPr lang="zh-CN" altLang="en-US" sz="2000">
                <a:latin typeface="+mn-ea"/>
              </a:rPr>
              <a:t>一</a:t>
            </a:r>
            <a:r>
              <a:rPr lang="zh-CN" altLang="en-US" sz="2000" smtClean="0">
                <a:latin typeface="+mn-ea"/>
              </a:rPr>
              <a:t>个固定值如</a:t>
            </a:r>
            <a:r>
              <a:rPr lang="en-US" altLang="zh-CN" sz="2000" smtClean="0">
                <a:latin typeface="+mn-ea"/>
              </a:rPr>
              <a:t>10</a:t>
            </a:r>
            <a:r>
              <a:rPr lang="zh-CN" altLang="en-US" sz="2000" smtClean="0">
                <a:latin typeface="+mn-ea"/>
              </a:rPr>
              <a:t>，再每个</a:t>
            </a:r>
            <a:r>
              <a:rPr lang="en-US" altLang="zh-CN" sz="2000" smtClean="0">
                <a:latin typeface="+mn-ea"/>
              </a:rPr>
              <a:t>k</a:t>
            </a:r>
            <a:r>
              <a:rPr lang="zh-CN" altLang="en-US" sz="2000" smtClean="0">
                <a:latin typeface="+mn-ea"/>
              </a:rPr>
              <a:t>值上重复运行数次</a:t>
            </a:r>
            <a:r>
              <a:rPr lang="en-US" altLang="zh-CN" sz="2000" smtClean="0">
                <a:latin typeface="+mn-ea"/>
              </a:rPr>
              <a:t>kmeans</a:t>
            </a:r>
            <a:r>
              <a:rPr lang="zh-CN" altLang="en-US" sz="2000" smtClean="0">
                <a:latin typeface="+mn-ea"/>
              </a:rPr>
              <a:t>，并计算当前</a:t>
            </a:r>
            <a:r>
              <a:rPr lang="en-US" altLang="zh-CN" sz="2000" smtClean="0">
                <a:latin typeface="+mn-ea"/>
              </a:rPr>
              <a:t>k</a:t>
            </a:r>
            <a:r>
              <a:rPr lang="zh-CN" altLang="en-US" sz="2000" smtClean="0">
                <a:latin typeface="+mn-ea"/>
              </a:rPr>
              <a:t>的平均轮廓系数，最后选取轮廓系数最大的值对应的</a:t>
            </a:r>
            <a:r>
              <a:rPr lang="en-US" altLang="zh-CN" sz="2000" smtClean="0">
                <a:latin typeface="+mn-ea"/>
              </a:rPr>
              <a:t>k</a:t>
            </a:r>
            <a:r>
              <a:rPr lang="zh-CN" altLang="en-US" sz="2000" smtClean="0">
                <a:latin typeface="+mn-ea"/>
              </a:rPr>
              <a:t>最为最终的聚类数。</a:t>
            </a:r>
            <a:endParaRPr lang="zh-CN" altLang="en-US" sz="2000">
              <a:latin typeface="+mn-ea"/>
            </a:endParaRPr>
          </a:p>
        </p:txBody>
      </p:sp>
    </p:spTree>
    <p:extLst>
      <p:ext uri="{BB962C8B-B14F-4D97-AF65-F5344CB8AC3E}">
        <p14:creationId xmlns:p14="http://schemas.microsoft.com/office/powerpoint/2010/main" val="4877726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3</a:t>
            </a:r>
            <a:r>
              <a:rPr lang="zh-CN" altLang="en-US" smtClean="0"/>
              <a:t>，经验法</a:t>
            </a:r>
            <a:endParaRPr lang="zh-CN" altLang="en-US"/>
          </a:p>
        </p:txBody>
      </p:sp>
      <p:sp>
        <p:nvSpPr>
          <p:cNvPr id="3" name="日期占位符 2"/>
          <p:cNvSpPr>
            <a:spLocks noGrp="1"/>
          </p:cNvSpPr>
          <p:nvPr>
            <p:ph type="dt" sz="half" idx="10"/>
          </p:nvPr>
        </p:nvSpPr>
        <p:spPr/>
        <p:txBody>
          <a:bodyPr/>
          <a:lstStyle/>
          <a:p>
            <a:fld id="{18CC518B-3E82-4A8E-B0DE-1F8627ED5476}" type="datetime1">
              <a:rPr lang="en-US" altLang="zh-CN" smtClean="0"/>
              <a:t>8/14/2018</a:t>
            </a:fld>
            <a:endParaRPr lang="en-US"/>
          </a:p>
        </p:txBody>
      </p:sp>
      <p:sp>
        <p:nvSpPr>
          <p:cNvPr id="4" name="页脚占位符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灯片编号占位符 4"/>
          <p:cNvSpPr>
            <a:spLocks noGrp="1"/>
          </p:cNvSpPr>
          <p:nvPr>
            <p:ph type="sldNum" sz="quarter" idx="12"/>
          </p:nvPr>
        </p:nvSpPr>
        <p:spPr/>
        <p:txBody>
          <a:bodyPr/>
          <a:lstStyle/>
          <a:p>
            <a:fld id="{4FAB73BC-B049-4115-A692-8D63A059BFB8}" type="slidenum">
              <a:rPr lang="en-US" smtClean="0"/>
              <a:pPr/>
              <a:t>22</a:t>
            </a:fld>
            <a:endParaRPr lang="en-US"/>
          </a:p>
        </p:txBody>
      </p:sp>
      <p:pic>
        <p:nvPicPr>
          <p:cNvPr id="6" name="图片 5"/>
          <p:cNvPicPr>
            <a:picLocks noChangeAspect="1"/>
          </p:cNvPicPr>
          <p:nvPr/>
        </p:nvPicPr>
        <p:blipFill>
          <a:blip r:embed="rId3"/>
          <a:stretch>
            <a:fillRect/>
          </a:stretch>
        </p:blipFill>
        <p:spPr>
          <a:xfrm>
            <a:off x="3104197" y="2357384"/>
            <a:ext cx="5953125" cy="2533650"/>
          </a:xfrm>
          <a:prstGeom prst="rect">
            <a:avLst/>
          </a:prstGeom>
        </p:spPr>
      </p:pic>
    </p:spTree>
    <p:extLst>
      <p:ext uri="{BB962C8B-B14F-4D97-AF65-F5344CB8AC3E}">
        <p14:creationId xmlns:p14="http://schemas.microsoft.com/office/powerpoint/2010/main" val="2254952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CC518B-3E82-4A8E-B0DE-1F8627ED5476}" type="datetime1">
              <a:rPr lang="en-US" altLang="zh-CN" smtClean="0"/>
              <a:t>8/14/2018</a:t>
            </a:fld>
            <a:endParaRPr lang="en-US"/>
          </a:p>
        </p:txBody>
      </p:sp>
      <p:sp>
        <p:nvSpPr>
          <p:cNvPr id="4" name="页脚占位符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灯片编号占位符 4"/>
          <p:cNvSpPr>
            <a:spLocks noGrp="1"/>
          </p:cNvSpPr>
          <p:nvPr>
            <p:ph type="sldNum" sz="quarter" idx="12"/>
          </p:nvPr>
        </p:nvSpPr>
        <p:spPr/>
        <p:txBody>
          <a:bodyPr/>
          <a:lstStyle/>
          <a:p>
            <a:fld id="{4FAB73BC-B049-4115-A692-8D63A059BFB8}" type="slidenum">
              <a:rPr lang="en-US" smtClean="0"/>
              <a:pPr/>
              <a:t>23</a:t>
            </a:fld>
            <a:endParaRPr lang="en-US"/>
          </a:p>
        </p:txBody>
      </p:sp>
      <p:pic>
        <p:nvPicPr>
          <p:cNvPr id="2" name="图片 1"/>
          <p:cNvPicPr>
            <a:picLocks noChangeAspect="1"/>
          </p:cNvPicPr>
          <p:nvPr/>
        </p:nvPicPr>
        <p:blipFill>
          <a:blip r:embed="rId3"/>
          <a:stretch>
            <a:fillRect/>
          </a:stretch>
        </p:blipFill>
        <p:spPr>
          <a:xfrm>
            <a:off x="2863546" y="706456"/>
            <a:ext cx="6238875" cy="4705350"/>
          </a:xfrm>
          <a:prstGeom prst="rect">
            <a:avLst/>
          </a:prstGeom>
        </p:spPr>
      </p:pic>
      <p:sp>
        <p:nvSpPr>
          <p:cNvPr id="6" name="文本框 5"/>
          <p:cNvSpPr txBox="1"/>
          <p:nvPr/>
        </p:nvSpPr>
        <p:spPr>
          <a:xfrm>
            <a:off x="5461385" y="5617762"/>
            <a:ext cx="3205537" cy="400110"/>
          </a:xfrm>
          <a:prstGeom prst="rect">
            <a:avLst/>
          </a:prstGeom>
          <a:noFill/>
        </p:spPr>
        <p:txBody>
          <a:bodyPr wrap="square" rtlCol="0">
            <a:spAutoFit/>
          </a:bodyPr>
          <a:lstStyle/>
          <a:p>
            <a:r>
              <a:rPr lang="en-US" altLang="zh-CN" sz="2000" b="1" smtClean="0"/>
              <a:t>K</a:t>
            </a:r>
            <a:r>
              <a:rPr lang="zh-CN" altLang="en-US" sz="2000" b="1" smtClean="0"/>
              <a:t>均值算法</a:t>
            </a:r>
            <a:endParaRPr lang="zh-CN" altLang="en-US" sz="2000" b="1"/>
          </a:p>
        </p:txBody>
      </p:sp>
    </p:spTree>
    <p:extLst>
      <p:ext uri="{BB962C8B-B14F-4D97-AF65-F5344CB8AC3E}">
        <p14:creationId xmlns:p14="http://schemas.microsoft.com/office/powerpoint/2010/main" val="3694944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24</a:t>
            </a:fld>
            <a:endParaRPr lang="en-US"/>
          </a:p>
        </p:txBody>
      </p:sp>
      <p:pic>
        <p:nvPicPr>
          <p:cNvPr id="8" name="图片 7"/>
          <p:cNvPicPr>
            <a:picLocks noChangeAspect="1"/>
          </p:cNvPicPr>
          <p:nvPr/>
        </p:nvPicPr>
        <p:blipFill>
          <a:blip r:embed="rId3"/>
          <a:stretch>
            <a:fillRect/>
          </a:stretch>
        </p:blipFill>
        <p:spPr>
          <a:xfrm>
            <a:off x="1320247" y="1839340"/>
            <a:ext cx="9715500" cy="3962400"/>
          </a:xfrm>
          <a:prstGeom prst="rect">
            <a:avLst/>
          </a:prstGeom>
        </p:spPr>
      </p:pic>
      <p:sp>
        <p:nvSpPr>
          <p:cNvPr id="9" name="文本框 8"/>
          <p:cNvSpPr txBox="1"/>
          <p:nvPr/>
        </p:nvSpPr>
        <p:spPr>
          <a:xfrm>
            <a:off x="4695290" y="1017142"/>
            <a:ext cx="3369923" cy="400110"/>
          </a:xfrm>
          <a:prstGeom prst="rect">
            <a:avLst/>
          </a:prstGeom>
          <a:noFill/>
        </p:spPr>
        <p:txBody>
          <a:bodyPr wrap="square" rtlCol="0">
            <a:spAutoFit/>
          </a:bodyPr>
          <a:lstStyle/>
          <a:p>
            <a:r>
              <a:rPr lang="zh-CN" altLang="en-US" sz="2000" smtClean="0"/>
              <a:t>西瓜数据集</a:t>
            </a:r>
            <a:r>
              <a:rPr lang="en-US" altLang="zh-CN" sz="2000" smtClean="0">
                <a:latin typeface="+mn-ea"/>
              </a:rPr>
              <a:t>4.0</a:t>
            </a:r>
            <a:endParaRPr lang="zh-CN" altLang="en-US" sz="2000">
              <a:latin typeface="+mn-ea"/>
            </a:endParaRPr>
          </a:p>
        </p:txBody>
      </p:sp>
    </p:spTree>
    <p:extLst>
      <p:ext uri="{BB962C8B-B14F-4D97-AF65-F5344CB8AC3E}">
        <p14:creationId xmlns:p14="http://schemas.microsoft.com/office/powerpoint/2010/main" val="38523213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1143000" y="256855"/>
                <a:ext cx="9875520" cy="7674794"/>
              </a:xfrm>
            </p:spPr>
            <p:txBody>
              <a:bodyPr>
                <a:normAutofit fontScale="90000"/>
              </a:bodyPr>
              <a:lstStyle/>
              <a:p>
                <a:pPr/>
                <a:r>
                  <a:rPr lang="en-US" altLang="zh-CN" sz="2800" smtClean="0">
                    <a:latin typeface="+mn-ea"/>
                    <a:ea typeface="+mn-ea"/>
                  </a:rPr>
                  <a:t>1</a:t>
                </a:r>
                <a:r>
                  <a:rPr lang="zh-CN" altLang="en-US" sz="2800" smtClean="0">
                    <a:latin typeface="+mn-ea"/>
                    <a:ea typeface="+mn-ea"/>
                  </a:rPr>
                  <a:t>，假定聚类簇数</a:t>
                </a:r>
                <a:r>
                  <a:rPr lang="en-US" altLang="zh-CN" sz="2800" smtClean="0">
                    <a:latin typeface="+mn-ea"/>
                    <a:ea typeface="+mn-ea"/>
                  </a:rPr>
                  <a:t>k=3,</a:t>
                </a:r>
                <a:r>
                  <a:rPr lang="zh-CN" altLang="en-US" sz="2800" smtClean="0">
                    <a:latin typeface="+mn-ea"/>
                    <a:ea typeface="+mn-ea"/>
                  </a:rPr>
                  <a:t>算法开始时随机选取</a:t>
                </a:r>
                <a14:m>
                  <m:oMath xmlns:m="http://schemas.openxmlformats.org/officeDocument/2006/math">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𝑥</m:t>
                        </m:r>
                      </m:e>
                      <m:sub>
                        <m:r>
                          <a:rPr lang="en-US" altLang="zh-CN" sz="2800" b="0" i="1" smtClean="0">
                            <a:latin typeface="Cambria Math" panose="02040503050406030204" pitchFamily="18" charset="0"/>
                            <a:ea typeface="+mn-ea"/>
                          </a:rPr>
                          <m:t>6</m:t>
                        </m:r>
                      </m:sub>
                    </m:sSub>
                    <m:r>
                      <a:rPr lang="zh-CN" altLang="en-US" sz="2800" i="1">
                        <a:latin typeface="Cambria Math" panose="02040503050406030204" pitchFamily="18" charset="0"/>
                        <a:ea typeface="+mn-ea"/>
                      </a:rPr>
                      <m:t>，</m:t>
                    </m:r>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𝑥</m:t>
                        </m:r>
                      </m:e>
                      <m:sub>
                        <m:r>
                          <a:rPr lang="en-US" altLang="zh-CN" sz="2800" b="0" i="1" smtClean="0">
                            <a:latin typeface="Cambria Math" panose="02040503050406030204" pitchFamily="18" charset="0"/>
                            <a:ea typeface="+mn-ea"/>
                          </a:rPr>
                          <m:t>12</m:t>
                        </m:r>
                      </m:sub>
                    </m:sSub>
                    <m:r>
                      <a:rPr lang="zh-CN" altLang="en-US" sz="2800" i="1">
                        <a:latin typeface="Cambria Math" panose="02040503050406030204" pitchFamily="18" charset="0"/>
                        <a:ea typeface="+mn-ea"/>
                      </a:rPr>
                      <m:t>，</m:t>
                    </m:r>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𝑥</m:t>
                        </m:r>
                      </m:e>
                      <m:sub>
                        <m:r>
                          <a:rPr lang="en-US" altLang="zh-CN" sz="2800" b="0" i="1" smtClean="0">
                            <a:latin typeface="Cambria Math" panose="02040503050406030204" pitchFamily="18" charset="0"/>
                            <a:ea typeface="+mn-ea"/>
                          </a:rPr>
                          <m:t>24</m:t>
                        </m:r>
                      </m:sub>
                    </m:sSub>
                  </m:oMath>
                </a14:m>
                <a:r>
                  <a:rPr lang="zh-CN" altLang="en-US" sz="2800" smtClean="0">
                    <a:latin typeface="+mn-ea"/>
                    <a:ea typeface="+mn-ea"/>
                  </a:rPr>
                  <a:t>作为初始均值向量，即</a:t>
                </a:r>
                <a14:m>
                  <m:oMath xmlns:m="http://schemas.openxmlformats.org/officeDocument/2006/math">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𝑢</m:t>
                        </m:r>
                      </m:e>
                      <m:sub>
                        <m:r>
                          <a:rPr lang="en-US" altLang="zh-CN" sz="2800" b="0" i="1" smtClean="0">
                            <a:latin typeface="Cambria Math" panose="02040503050406030204" pitchFamily="18" charset="0"/>
                            <a:ea typeface="+mn-ea"/>
                          </a:rPr>
                          <m:t>1</m:t>
                        </m:r>
                      </m:sub>
                    </m:sSub>
                    <m:r>
                      <a:rPr lang="en-US" altLang="zh-CN" sz="2800" i="1">
                        <a:latin typeface="Cambria Math" panose="02040503050406030204" pitchFamily="18" charset="0"/>
                        <a:ea typeface="+mn-ea"/>
                      </a:rPr>
                      <m:t>=</m:t>
                    </m:r>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𝑥</m:t>
                        </m:r>
                      </m:e>
                      <m:sub>
                        <m:r>
                          <a:rPr lang="en-US" altLang="zh-CN" sz="2800" b="0" i="1" smtClean="0">
                            <a:latin typeface="Cambria Math" panose="02040503050406030204" pitchFamily="18" charset="0"/>
                            <a:ea typeface="+mn-ea"/>
                          </a:rPr>
                          <m:t>6</m:t>
                        </m:r>
                      </m:sub>
                    </m:sSub>
                    <m:r>
                      <a:rPr lang="zh-CN" altLang="en-US" sz="2800" i="1">
                        <a:latin typeface="Cambria Math" panose="02040503050406030204" pitchFamily="18" charset="0"/>
                        <a:ea typeface="+mn-ea"/>
                      </a:rPr>
                      <m:t>，</m:t>
                    </m:r>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𝑢</m:t>
                        </m:r>
                      </m:e>
                      <m:sub>
                        <m:r>
                          <a:rPr lang="en-US" altLang="zh-CN" sz="2800" b="0" i="1" smtClean="0">
                            <a:latin typeface="Cambria Math" panose="02040503050406030204" pitchFamily="18" charset="0"/>
                            <a:ea typeface="+mn-ea"/>
                          </a:rPr>
                          <m:t>2</m:t>
                        </m:r>
                      </m:sub>
                    </m:sSub>
                    <m:r>
                      <a:rPr lang="en-US" altLang="zh-CN" sz="2800" b="0" i="1" smtClean="0">
                        <a:latin typeface="Cambria Math" panose="02040503050406030204" pitchFamily="18" charset="0"/>
                        <a:ea typeface="+mn-ea"/>
                      </a:rPr>
                      <m:t>=</m:t>
                    </m:r>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𝑥</m:t>
                        </m:r>
                      </m:e>
                      <m:sub>
                        <m:r>
                          <a:rPr lang="en-US" altLang="zh-CN" sz="2800" b="0" i="1" smtClean="0">
                            <a:latin typeface="Cambria Math" panose="02040503050406030204" pitchFamily="18" charset="0"/>
                            <a:ea typeface="+mn-ea"/>
                          </a:rPr>
                          <m:t>12</m:t>
                        </m:r>
                      </m:sub>
                    </m:sSub>
                    <m:r>
                      <a:rPr lang="zh-CN" altLang="en-US" sz="2800" i="1">
                        <a:latin typeface="Cambria Math" panose="02040503050406030204" pitchFamily="18" charset="0"/>
                        <a:ea typeface="+mn-ea"/>
                      </a:rPr>
                      <m:t>，</m:t>
                    </m:r>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𝑢</m:t>
                        </m:r>
                      </m:e>
                      <m:sub>
                        <m:r>
                          <a:rPr lang="en-US" altLang="zh-CN" sz="2800" b="0" i="1" smtClean="0">
                            <a:latin typeface="Cambria Math" panose="02040503050406030204" pitchFamily="18" charset="0"/>
                            <a:ea typeface="+mn-ea"/>
                          </a:rPr>
                          <m:t>3</m:t>
                        </m:r>
                      </m:sub>
                    </m:sSub>
                    <m:r>
                      <a:rPr lang="en-US" altLang="zh-CN" sz="2800" b="0" i="1" smtClean="0">
                        <a:latin typeface="Cambria Math" panose="02040503050406030204" pitchFamily="18" charset="0"/>
                        <a:ea typeface="+mn-ea"/>
                      </a:rPr>
                      <m:t>=</m:t>
                    </m:r>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𝑥</m:t>
                        </m:r>
                      </m:e>
                      <m:sub>
                        <m:r>
                          <a:rPr lang="en-US" altLang="zh-CN" sz="2800" b="0" i="1" smtClean="0">
                            <a:latin typeface="Cambria Math" panose="02040503050406030204" pitchFamily="18" charset="0"/>
                            <a:ea typeface="+mn-ea"/>
                          </a:rPr>
                          <m:t>24</m:t>
                        </m:r>
                      </m:sub>
                    </m:sSub>
                    <m:r>
                      <a:rPr lang="en-US" altLang="zh-CN" sz="2800" b="0" i="1" smtClean="0">
                        <a:latin typeface="Cambria Math" panose="02040503050406030204" pitchFamily="18" charset="0"/>
                        <a:ea typeface="+mn-ea"/>
                      </a:rPr>
                      <m:t>;</m:t>
                    </m:r>
                  </m:oMath>
                </a14:m>
                <a:r>
                  <a:rPr lang="en-US" altLang="zh-CN" sz="2800" b="0" smtClean="0">
                    <a:latin typeface="+mn-ea"/>
                    <a:ea typeface="+mn-ea"/>
                  </a:rPr>
                  <a:t/>
                </a:r>
                <a:br>
                  <a:rPr lang="en-US" altLang="zh-CN" sz="2800" b="0" smtClean="0">
                    <a:latin typeface="+mn-ea"/>
                    <a:ea typeface="+mn-ea"/>
                  </a:rPr>
                </a:br>
                <a:r>
                  <a:rPr lang="en-US" altLang="zh-CN" sz="2800" b="0" smtClean="0">
                    <a:latin typeface="+mn-ea"/>
                    <a:ea typeface="+mn-ea"/>
                  </a:rPr>
                  <a:t/>
                </a:r>
                <a:br>
                  <a:rPr lang="en-US" altLang="zh-CN" sz="2800" b="0" smtClean="0">
                    <a:latin typeface="+mn-ea"/>
                    <a:ea typeface="+mn-ea"/>
                  </a:rPr>
                </a:br>
                <a:r>
                  <a:rPr lang="en-US" altLang="zh-CN" sz="2800" b="0" smtClean="0">
                    <a:latin typeface="+mn-ea"/>
                    <a:ea typeface="+mn-ea"/>
                  </a:rPr>
                  <a:t>2</a:t>
                </a:r>
                <a:r>
                  <a:rPr lang="zh-CN" altLang="en-US" sz="2800" b="0" smtClean="0">
                    <a:latin typeface="+mn-ea"/>
                    <a:ea typeface="+mn-ea"/>
                  </a:rPr>
                  <a:t>，</a:t>
                </a:r>
                <a:r>
                  <a:rPr lang="zh-CN" altLang="en-US" sz="2800" smtClean="0">
                    <a:latin typeface="+mn-ea"/>
                    <a:ea typeface="+mn-ea"/>
                  </a:rPr>
                  <a:t>考察样本</a:t>
                </a:r>
                <a14:m>
                  <m:oMath xmlns:m="http://schemas.openxmlformats.org/officeDocument/2006/math">
                    <m:sSub>
                      <m:sSubPr>
                        <m:ctrlPr>
                          <a:rPr lang="en-US" altLang="zh-CN" sz="2800" i="1" smtClean="0">
                            <a:latin typeface="Cambria Math" panose="02040503050406030204" pitchFamily="18" charset="0"/>
                            <a:ea typeface="+mn-ea"/>
                          </a:rPr>
                        </m:ctrlPr>
                      </m:sSubPr>
                      <m:e>
                        <m:r>
                          <a:rPr lang="en-US" altLang="zh-CN" sz="2800" b="0" i="1" smtClean="0">
                            <a:latin typeface="Cambria Math" panose="02040503050406030204" pitchFamily="18" charset="0"/>
                            <a:ea typeface="+mn-ea"/>
                          </a:rPr>
                          <m:t>𝑥</m:t>
                        </m:r>
                      </m:e>
                      <m:sub>
                        <m:r>
                          <a:rPr lang="en-US" altLang="zh-CN" sz="2800" b="0" i="1" smtClean="0">
                            <a:latin typeface="Cambria Math" panose="02040503050406030204" pitchFamily="18" charset="0"/>
                            <a:ea typeface="+mn-ea"/>
                          </a:rPr>
                          <m:t>1</m:t>
                        </m:r>
                      </m:sub>
                    </m:sSub>
                    <m:r>
                      <a:rPr lang="zh-CN" altLang="en-US" sz="2800" i="1">
                        <a:latin typeface="Cambria Math" panose="02040503050406030204" pitchFamily="18" charset="0"/>
                        <a:ea typeface="+mn-ea"/>
                      </a:rPr>
                      <m:t>，</m:t>
                    </m:r>
                  </m:oMath>
                </a14:m>
                <a:r>
                  <a:rPr lang="zh-CN" altLang="en-US" sz="2800" smtClean="0">
                    <a:latin typeface="+mn-ea"/>
                    <a:ea typeface="+mn-ea"/>
                  </a:rPr>
                  <a:t>计算与</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1</m:t>
                        </m:r>
                      </m:sub>
                    </m:sSub>
                    <m:r>
                      <a:rPr lang="zh-CN" altLang="en-US"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2</m:t>
                        </m:r>
                      </m:sub>
                    </m:sSub>
                    <m:r>
                      <a:rPr lang="zh-CN" altLang="en-US"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3</m:t>
                        </m:r>
                      </m:sub>
                    </m:sSub>
                    <m:r>
                      <a:rPr lang="zh-CN" altLang="en-US" sz="2800" i="1">
                        <a:latin typeface="Cambria Math" panose="02040503050406030204" pitchFamily="18" charset="0"/>
                      </a:rPr>
                      <m:t>的距离</m:t>
                    </m:r>
                  </m:oMath>
                </a14:m>
                <a:r>
                  <a:rPr lang="zh-CN" altLang="en-US" sz="2800" smtClean="0">
                    <a:latin typeface="+mn-ea"/>
                    <a:ea typeface="+mn-ea"/>
                  </a:rPr>
                  <a:t>分别为</a:t>
                </a:r>
                <a:r>
                  <a:rPr lang="en-US" altLang="zh-CN" sz="2800" smtClean="0">
                    <a:latin typeface="+mn-ea"/>
                    <a:ea typeface="+mn-ea"/>
                  </a:rPr>
                  <a:t>0.369</a:t>
                </a:r>
                <a:r>
                  <a:rPr lang="zh-CN" altLang="en-US" sz="2800" smtClean="0">
                    <a:latin typeface="+mn-ea"/>
                    <a:ea typeface="+mn-ea"/>
                  </a:rPr>
                  <a:t>，</a:t>
                </a:r>
                <a:r>
                  <a:rPr lang="en-US" altLang="zh-CN" sz="2800" smtClean="0">
                    <a:latin typeface="+mn-ea"/>
                    <a:ea typeface="+mn-ea"/>
                  </a:rPr>
                  <a:t>0.506</a:t>
                </a:r>
                <a:r>
                  <a:rPr lang="zh-CN" altLang="en-US" sz="2800" smtClean="0">
                    <a:latin typeface="+mn-ea"/>
                    <a:ea typeface="+mn-ea"/>
                  </a:rPr>
                  <a:t>，</a:t>
                </a:r>
                <a:r>
                  <a:rPr lang="en-US" altLang="zh-CN" sz="2800" smtClean="0">
                    <a:latin typeface="+mn-ea"/>
                    <a:ea typeface="+mn-ea"/>
                  </a:rPr>
                  <a:t>0.220</a:t>
                </a:r>
                <a:r>
                  <a:rPr lang="zh-CN" altLang="en-US" sz="2800" smtClean="0">
                    <a:latin typeface="+mn-ea"/>
                    <a:ea typeface="+mn-ea"/>
                  </a:rPr>
                  <a:t>，因此将</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oMath>
                </a14:m>
                <a:r>
                  <a:rPr lang="zh-CN" altLang="en-US" sz="2800" smtClean="0">
                    <a:latin typeface="+mn-ea"/>
                    <a:ea typeface="+mn-ea"/>
                  </a:rPr>
                  <a:t>划入簇</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i="1">
                            <a:latin typeface="Cambria Math" panose="02040503050406030204" pitchFamily="18" charset="0"/>
                          </a:rPr>
                          <m:t>3</m:t>
                        </m:r>
                      </m:sub>
                    </m:sSub>
                    <m:r>
                      <a:rPr lang="zh-CN" altLang="en-US" sz="2800" i="1">
                        <a:latin typeface="Cambria Math" panose="02040503050406030204" pitchFamily="18" charset="0"/>
                      </a:rPr>
                      <m:t>中</m:t>
                    </m:r>
                  </m:oMath>
                </a14:m>
                <a:r>
                  <a:rPr lang="zh-CN" altLang="en-US" sz="2800" smtClean="0">
                    <a:latin typeface="+mn-ea"/>
                    <a:ea typeface="+mn-ea"/>
                  </a:rPr>
                  <a:t>；</a:t>
                </a:r>
                <a:r>
                  <a:rPr lang="en-US" altLang="zh-CN" sz="2800" smtClean="0">
                    <a:latin typeface="+mn-ea"/>
                    <a:ea typeface="+mn-ea"/>
                  </a:rPr>
                  <a:t/>
                </a:r>
                <a:br>
                  <a:rPr lang="en-US" altLang="zh-CN" sz="2800" smtClean="0">
                    <a:latin typeface="+mn-ea"/>
                    <a:ea typeface="+mn-ea"/>
                  </a:rPr>
                </a:br>
                <a:r>
                  <a:rPr lang="en-US" altLang="zh-CN" sz="2800">
                    <a:latin typeface="+mn-ea"/>
                    <a:ea typeface="+mn-ea"/>
                  </a:rPr>
                  <a:t/>
                </a:r>
                <a:br>
                  <a:rPr lang="en-US" altLang="zh-CN" sz="2800">
                    <a:latin typeface="+mn-ea"/>
                    <a:ea typeface="+mn-ea"/>
                  </a:rPr>
                </a:br>
                <a:r>
                  <a:rPr lang="en-US" altLang="zh-CN" sz="2800" smtClean="0">
                    <a:latin typeface="+mn-ea"/>
                    <a:ea typeface="+mn-ea"/>
                  </a:rPr>
                  <a:t>3</a:t>
                </a:r>
                <a:r>
                  <a:rPr lang="zh-CN" altLang="en-US" sz="2800" smtClean="0">
                    <a:latin typeface="+mn-ea"/>
                    <a:ea typeface="+mn-ea"/>
                  </a:rPr>
                  <a:t>，对所有的样本数据考察一遍，可得当前簇划分为</a:t>
                </a:r>
                <a:r>
                  <a:rPr lang="en-US" altLang="zh-CN" sz="2800" smtClean="0">
                    <a:latin typeface="+mn-ea"/>
                    <a:ea typeface="+mn-ea"/>
                  </a:rPr>
                  <a:t/>
                </a:r>
                <a:br>
                  <a:rPr lang="en-US" altLang="zh-CN" sz="2800" smtClean="0">
                    <a:latin typeface="+mn-ea"/>
                    <a:ea typeface="+mn-ea"/>
                  </a:rPr>
                </a:b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𝐶</m:t>
                        </m:r>
                      </m:e>
                      <m:sub>
                        <m:r>
                          <a:rPr lang="en-US" altLang="zh-CN" sz="2800" i="1" smtClean="0">
                            <a:latin typeface="Cambria Math" panose="02040503050406030204" pitchFamily="18" charset="0"/>
                          </a:rPr>
                          <m:t>1</m:t>
                        </m:r>
                      </m:sub>
                    </m:sSub>
                    <m:r>
                      <a:rPr lang="en-US" altLang="zh-CN" sz="2800" i="1">
                        <a:latin typeface="Cambria Math" panose="02040503050406030204" pitchFamily="18" charset="0"/>
                      </a:rPr>
                      <m:t>=</m:t>
                    </m:r>
                  </m:oMath>
                </a14:m>
                <a:r>
                  <a:rPr lang="en-US" altLang="zh-CN" sz="2800" smtClean="0">
                    <a:latin typeface="+mn-ea"/>
                    <a:ea typeface="+mn-ea"/>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5</m:t>
                        </m:r>
                      </m:sub>
                    </m:sSub>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m:t>
                        </m:r>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6</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7</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8</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9</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10</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13</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4</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7</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8</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9</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20</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23</m:t>
                        </m:r>
                      </m:sub>
                    </m:sSub>
                  </m:oMath>
                </a14:m>
                <a:r>
                  <a:rPr lang="en-US" altLang="zh-CN" sz="2800" smtClean="0">
                    <a:latin typeface="+mn-ea"/>
                    <a:ea typeface="+mn-ea"/>
                  </a:rPr>
                  <a:t>}</a:t>
                </a:r>
                <a:r>
                  <a:rPr lang="zh-CN" altLang="en-US" sz="2800" smtClean="0">
                    <a:latin typeface="+mn-ea"/>
                    <a:ea typeface="+mn-ea"/>
                  </a:rPr>
                  <a:t>；</a:t>
                </a:r>
                <a:r>
                  <a:rPr lang="en-US" altLang="zh-CN" sz="2800" smtClean="0">
                    <a:latin typeface="+mn-ea"/>
                    <a:ea typeface="+mn-ea"/>
                  </a:rPr>
                  <a:t/>
                </a:r>
                <a:br>
                  <a:rPr lang="en-US" altLang="zh-CN" sz="2800" smtClean="0">
                    <a:latin typeface="+mn-ea"/>
                    <a:ea typeface="+mn-ea"/>
                  </a:rPr>
                </a:br>
                <a14:m>
                  <m:oMathPara xmlns:m="http://schemas.openxmlformats.org/officeDocument/2006/math">
                    <m:oMathParaPr>
                      <m:jc m:val="left"/>
                    </m:oMathParaPr>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6</m:t>
                              </m:r>
                            </m:sub>
                          </m:sSub>
                        </m:e>
                      </m:d>
                      <m:r>
                        <a:rPr lang="en-US" altLang="zh-CN" sz="2800" b="0" i="1" smtClean="0">
                          <a:latin typeface="Cambria Math" panose="02040503050406030204" pitchFamily="18" charset="0"/>
                        </a:rPr>
                        <m:t>;</m:t>
                      </m:r>
                    </m:oMath>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𝐶</m:t>
                          </m:r>
                        </m:e>
                        <m:sub>
                          <m:r>
                            <a:rPr lang="en-US" altLang="zh-CN" sz="2800" b="0" i="1" smtClean="0">
                              <a:latin typeface="Cambria Math" panose="02040503050406030204" pitchFamily="18" charset="0"/>
                            </a:rPr>
                            <m:t>3</m:t>
                          </m:r>
                        </m:sub>
                      </m:sSub>
                      <m:r>
                        <a:rPr lang="en-US" altLang="zh-CN" sz="2800" b="0" i="0"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4</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15</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22</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24</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25</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26</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27</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28</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29</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30</m:t>
                          </m:r>
                        </m:sub>
                      </m:sSub>
                      <m:r>
                        <a:rPr lang="en-US" altLang="zh-CN" sz="2800" b="0" i="0" smtClean="0">
                          <a:latin typeface="Cambria Math" panose="02040503050406030204" pitchFamily="18" charset="0"/>
                        </a:rPr>
                        <m:t>}</m:t>
                      </m:r>
                    </m:oMath>
                  </m:oMathPara>
                </a14:m>
                <a:r>
                  <a:rPr lang="en-US" altLang="zh-CN" sz="2800" smtClean="0">
                    <a:latin typeface="+mn-ea"/>
                    <a:ea typeface="+mn-ea"/>
                  </a:rPr>
                  <a:t/>
                </a:r>
                <a:br>
                  <a:rPr lang="en-US" altLang="zh-CN" sz="2800" smtClean="0">
                    <a:latin typeface="+mn-ea"/>
                    <a:ea typeface="+mn-ea"/>
                  </a:rPr>
                </a:br>
                <a:r>
                  <a:rPr lang="en-US" altLang="zh-CN" sz="2800" smtClean="0">
                    <a:latin typeface="+mn-ea"/>
                    <a:ea typeface="+mn-ea"/>
                  </a:rPr>
                  <a:t/>
                </a:r>
                <a:br>
                  <a:rPr lang="en-US" altLang="zh-CN" sz="2800" smtClean="0">
                    <a:latin typeface="+mn-ea"/>
                    <a:ea typeface="+mn-ea"/>
                  </a:rPr>
                </a:br>
                <a:r>
                  <a:rPr lang="en-US" altLang="zh-CN" sz="2800" smtClean="0">
                    <a:latin typeface="+mn-ea"/>
                    <a:ea typeface="+mn-ea"/>
                  </a:rPr>
                  <a:t>4</a:t>
                </a:r>
                <a:r>
                  <a:rPr lang="zh-CN" altLang="en-US" sz="2800" smtClean="0">
                    <a:latin typeface="+mn-ea"/>
                    <a:ea typeface="+mn-ea"/>
                  </a:rPr>
                  <a:t>，求出新的均值向量</a:t>
                </a:r>
                <a:r>
                  <a:rPr lang="en-US" altLang="zh-CN" sz="2800" smtClean="0">
                    <a:latin typeface="+mn-ea"/>
                    <a:ea typeface="+mn-ea"/>
                  </a:rPr>
                  <a:t/>
                </a:r>
                <a:br>
                  <a:rPr lang="en-US" altLang="zh-CN" sz="2800" smtClean="0">
                    <a:latin typeface="+mn-ea"/>
                    <a:ea typeface="+mn-ea"/>
                  </a:rPr>
                </a:br>
                <a14:m>
                  <m:oMath xmlns:m="http://schemas.openxmlformats.org/officeDocument/2006/math">
                    <m:sSubSup>
                      <m:sSubSupPr>
                        <m:ctrlPr>
                          <a:rPr lang="en-US" altLang="zh-CN" sz="2800" i="1" smtClean="0">
                            <a:latin typeface="Cambria Math" panose="02040503050406030204" pitchFamily="18" charset="0"/>
                            <a:ea typeface="+mn-ea"/>
                          </a:rPr>
                        </m:ctrlPr>
                      </m:sSubSupPr>
                      <m:e>
                        <m:r>
                          <a:rPr lang="zh-CN" altLang="en-US" sz="2800" i="1" smtClean="0">
                            <a:latin typeface="Cambria Math" panose="02040503050406030204" pitchFamily="18" charset="0"/>
                            <a:ea typeface="+mn-ea"/>
                          </a:rPr>
                          <m:t>𝜇</m:t>
                        </m:r>
                      </m:e>
                      <m:sub>
                        <m:r>
                          <a:rPr lang="en-US" altLang="zh-CN" sz="2800" b="0" i="1" smtClean="0">
                            <a:latin typeface="Cambria Math" panose="02040503050406030204" pitchFamily="18" charset="0"/>
                            <a:ea typeface="+mn-ea"/>
                          </a:rPr>
                          <m:t>1</m:t>
                        </m:r>
                      </m:sub>
                      <m:sup>
                        <m:r>
                          <a:rPr lang="en-US" altLang="zh-CN" sz="2800" b="0" i="1" smtClean="0">
                            <a:latin typeface="Cambria Math" panose="02040503050406030204" pitchFamily="18" charset="0"/>
                            <a:ea typeface="+mn-ea"/>
                          </a:rPr>
                          <m:t>′</m:t>
                        </m:r>
                      </m:sup>
                    </m:sSubSup>
                    <m:r>
                      <a:rPr lang="en-US" altLang="zh-CN" sz="2800" b="0" i="1" smtClean="0">
                        <a:latin typeface="Cambria Math" panose="02040503050406030204" pitchFamily="18" charset="0"/>
                        <a:ea typeface="+mn-ea"/>
                      </a:rPr>
                      <m:t>=</m:t>
                    </m:r>
                    <m:d>
                      <m:dPr>
                        <m:ctrlPr>
                          <a:rPr lang="en-US" altLang="zh-CN" sz="2800" b="0" i="1" smtClean="0">
                            <a:latin typeface="Cambria Math" panose="02040503050406030204" pitchFamily="18" charset="0"/>
                            <a:ea typeface="+mn-ea"/>
                          </a:rPr>
                        </m:ctrlPr>
                      </m:dPr>
                      <m:e>
                        <m:r>
                          <a:rPr lang="en-US" altLang="zh-CN" sz="2800" b="0" i="1" smtClean="0">
                            <a:latin typeface="Cambria Math" panose="02040503050406030204" pitchFamily="18" charset="0"/>
                            <a:ea typeface="+mn-ea"/>
                          </a:rPr>
                          <m:t>0.493;0.207</m:t>
                        </m:r>
                      </m:e>
                    </m:d>
                    <m:r>
                      <a:rPr lang="en-US" altLang="zh-CN" sz="2800" b="0" i="1" smtClean="0">
                        <a:latin typeface="Cambria Math" panose="02040503050406030204" pitchFamily="18" charset="0"/>
                        <a:ea typeface="+mn-ea"/>
                      </a:rPr>
                      <m:t>,</m:t>
                    </m:r>
                    <m:sSubSup>
                      <m:sSubSupPr>
                        <m:ctrlPr>
                          <a:rPr lang="en-US" altLang="zh-CN" sz="2800" i="1">
                            <a:latin typeface="Cambria Math" panose="02040503050406030204" pitchFamily="18" charset="0"/>
                          </a:rPr>
                        </m:ctrlPr>
                      </m:sSubSupPr>
                      <m:e>
                        <m:r>
                          <a:rPr lang="zh-CN" altLang="en-US" sz="2800" i="1">
                            <a:latin typeface="Cambria Math" panose="02040503050406030204" pitchFamily="18" charset="0"/>
                          </a:rPr>
                          <m:t>𝜇</m:t>
                        </m:r>
                      </m:e>
                      <m:sub>
                        <m:r>
                          <a:rPr lang="en-US" altLang="zh-CN" sz="2800" b="0" i="1" smtClean="0">
                            <a:latin typeface="Cambria Math" panose="02040503050406030204" pitchFamily="18" charset="0"/>
                          </a:rPr>
                          <m:t>2</m:t>
                        </m:r>
                      </m:sub>
                      <m:sup>
                        <m:r>
                          <a:rPr lang="en-US" altLang="zh-CN" sz="2800" i="1">
                            <a:latin typeface="Cambria Math" panose="02040503050406030204" pitchFamily="18" charset="0"/>
                          </a:rPr>
                          <m:t>′</m:t>
                        </m:r>
                      </m:sup>
                    </m:sSubSup>
                    <m:r>
                      <a:rPr lang="en-US" altLang="zh-CN" sz="2800" i="1">
                        <a:latin typeface="Cambria Math" panose="02040503050406030204" pitchFamily="18" charset="0"/>
                      </a:rPr>
                      <m:t>=(0.</m:t>
                    </m:r>
                    <m:r>
                      <a:rPr lang="en-US" altLang="zh-CN" sz="2800" b="0" i="1" smtClean="0">
                        <a:latin typeface="Cambria Math" panose="02040503050406030204" pitchFamily="18" charset="0"/>
                      </a:rPr>
                      <m:t>394</m:t>
                    </m:r>
                    <m:r>
                      <a:rPr lang="en-US" altLang="zh-CN" sz="2800" i="1">
                        <a:latin typeface="Cambria Math" panose="02040503050406030204" pitchFamily="18" charset="0"/>
                      </a:rPr>
                      <m:t>;0.</m:t>
                    </m:r>
                    <m:r>
                      <a:rPr lang="en-US" altLang="zh-CN" sz="2800" b="0" i="1" smtClean="0">
                        <a:latin typeface="Cambria Math" panose="02040503050406030204" pitchFamily="18" charset="0"/>
                      </a:rPr>
                      <m:t>066</m:t>
                    </m:r>
                    <m:r>
                      <a:rPr lang="en-US" altLang="zh-CN" sz="2800" i="1">
                        <a:latin typeface="Cambria Math" panose="02040503050406030204" pitchFamily="18" charset="0"/>
                      </a:rPr>
                      <m:t>)</m:t>
                    </m:r>
                  </m:oMath>
                </a14:m>
                <a:r>
                  <a:rPr lang="en-US" altLang="zh-CN" sz="2800" smtClean="0">
                    <a:latin typeface="+mn-ea"/>
                    <a:ea typeface="+mn-ea"/>
                  </a:rPr>
                  <a:t>,</a:t>
                </a:r>
                <a:r>
                  <a:rPr lang="en-US" altLang="zh-CN" sz="2800"/>
                  <a:t> </a:t>
                </a:r>
                <a14:m>
                  <m:oMath xmlns:m="http://schemas.openxmlformats.org/officeDocument/2006/math">
                    <m:sSubSup>
                      <m:sSubSupPr>
                        <m:ctrlPr>
                          <a:rPr lang="en-US" altLang="zh-CN" sz="2800" i="1">
                            <a:latin typeface="Cambria Math" panose="02040503050406030204" pitchFamily="18" charset="0"/>
                          </a:rPr>
                        </m:ctrlPr>
                      </m:sSubSupPr>
                      <m:e>
                        <m:r>
                          <a:rPr lang="zh-CN" altLang="en-US" sz="2800" i="1">
                            <a:latin typeface="Cambria Math" panose="02040503050406030204" pitchFamily="18" charset="0"/>
                          </a:rPr>
                          <m:t>𝜇</m:t>
                        </m:r>
                      </m:e>
                      <m:sub>
                        <m:r>
                          <a:rPr lang="en-US" altLang="zh-CN" sz="2800" b="0" i="1" smtClean="0">
                            <a:latin typeface="Cambria Math" panose="02040503050406030204" pitchFamily="18" charset="0"/>
                          </a:rPr>
                          <m:t>3</m:t>
                        </m:r>
                      </m:sub>
                      <m:sup>
                        <m:r>
                          <a:rPr lang="en-US" altLang="zh-CN" sz="2800" i="1">
                            <a:latin typeface="Cambria Math" panose="02040503050406030204" pitchFamily="18" charset="0"/>
                          </a:rPr>
                          <m:t>′</m:t>
                        </m:r>
                      </m:sup>
                    </m:sSubSup>
                    <m:r>
                      <a:rPr lang="en-US" altLang="zh-CN" sz="2800" i="1">
                        <a:latin typeface="Cambria Math" panose="02040503050406030204" pitchFamily="18" charset="0"/>
                      </a:rPr>
                      <m:t>=(0.</m:t>
                    </m:r>
                    <m:r>
                      <a:rPr lang="en-US" altLang="zh-CN" sz="2800" b="0" i="1" smtClean="0">
                        <a:latin typeface="Cambria Math" panose="02040503050406030204" pitchFamily="18" charset="0"/>
                      </a:rPr>
                      <m:t>602</m:t>
                    </m:r>
                    <m:r>
                      <a:rPr lang="en-US" altLang="zh-CN" sz="2800" i="1">
                        <a:latin typeface="Cambria Math" panose="02040503050406030204" pitchFamily="18" charset="0"/>
                      </a:rPr>
                      <m:t>;0.</m:t>
                    </m:r>
                    <m:r>
                      <a:rPr lang="en-US" altLang="zh-CN" sz="2800" b="0" i="1" smtClean="0">
                        <a:latin typeface="Cambria Math" panose="02040503050406030204" pitchFamily="18" charset="0"/>
                      </a:rPr>
                      <m:t>396</m:t>
                    </m:r>
                    <m:r>
                      <a:rPr lang="en-US" altLang="zh-CN" sz="2800" i="1">
                        <a:latin typeface="Cambria Math" panose="02040503050406030204" pitchFamily="18" charset="0"/>
                      </a:rPr>
                      <m:t>)</m:t>
                    </m:r>
                  </m:oMath>
                </a14:m>
                <a:r>
                  <a:rPr lang="en-US" altLang="zh-CN" sz="2800" smtClean="0">
                    <a:latin typeface="+mn-ea"/>
                    <a:ea typeface="+mn-ea"/>
                  </a:rPr>
                  <a:t/>
                </a:r>
                <a:br>
                  <a:rPr lang="en-US" altLang="zh-CN" sz="2800" smtClean="0">
                    <a:latin typeface="+mn-ea"/>
                    <a:ea typeface="+mn-ea"/>
                  </a:rPr>
                </a:br>
                <a:r>
                  <a:rPr lang="en-US" altLang="zh-CN" sz="2800" smtClean="0">
                    <a:latin typeface="+mn-ea"/>
                    <a:ea typeface="+mn-ea"/>
                  </a:rPr>
                  <a:t/>
                </a:r>
                <a:br>
                  <a:rPr lang="en-US" altLang="zh-CN" sz="2800" smtClean="0">
                    <a:latin typeface="+mn-ea"/>
                    <a:ea typeface="+mn-ea"/>
                  </a:rPr>
                </a:br>
                <a:r>
                  <a:rPr lang="en-US" altLang="zh-CN" sz="2800" smtClean="0">
                    <a:latin typeface="+mn-ea"/>
                    <a:ea typeface="+mn-ea"/>
                  </a:rPr>
                  <a:t>5</a:t>
                </a:r>
                <a:r>
                  <a:rPr lang="zh-CN" altLang="en-US" sz="2800" smtClean="0">
                    <a:latin typeface="+mn-ea"/>
                    <a:ea typeface="+mn-ea"/>
                  </a:rPr>
                  <a:t>，不断迭代到第五轮迭代时，均值向量不再变化，可得最终的簇划分</a:t>
                </a:r>
                <a:r>
                  <a:rPr lang="en-US" altLang="zh-CN" sz="2800">
                    <a:latin typeface="+mn-ea"/>
                    <a:ea typeface="+mn-ea"/>
                  </a:rPr>
                  <a:t/>
                </a:r>
                <a:br>
                  <a:rPr lang="en-US" altLang="zh-CN" sz="2800">
                    <a:latin typeface="+mn-ea"/>
                    <a:ea typeface="+mn-ea"/>
                  </a:rPr>
                </a:br>
                <a:r>
                  <a:rPr lang="en-US" altLang="zh-CN" sz="2800" smtClean="0">
                    <a:latin typeface="+mn-ea"/>
                    <a:ea typeface="+mn-ea"/>
                  </a:rPr>
                  <a:t/>
                </a:r>
                <a:br>
                  <a:rPr lang="en-US" altLang="zh-CN" sz="2800" smtClean="0">
                    <a:latin typeface="+mn-ea"/>
                    <a:ea typeface="+mn-ea"/>
                  </a:rPr>
                </a:br>
                <a:r>
                  <a:rPr lang="en-US" altLang="zh-CN" sz="2800" smtClean="0">
                    <a:latin typeface="+mn-ea"/>
                    <a:ea typeface="+mn-ea"/>
                  </a:rPr>
                  <a:t/>
                </a:r>
                <a:br>
                  <a:rPr lang="en-US" altLang="zh-CN" sz="2800" smtClean="0">
                    <a:latin typeface="+mn-ea"/>
                    <a:ea typeface="+mn-ea"/>
                  </a:rPr>
                </a:br>
                <a:r>
                  <a:rPr lang="en-US" altLang="zh-CN" sz="2800" smtClean="0">
                    <a:latin typeface="+mn-ea"/>
                    <a:ea typeface="+mn-ea"/>
                  </a:rPr>
                  <a:t/>
                </a:r>
                <a:br>
                  <a:rPr lang="en-US" altLang="zh-CN" sz="2800" smtClean="0">
                    <a:latin typeface="+mn-ea"/>
                    <a:ea typeface="+mn-ea"/>
                  </a:rPr>
                </a:br>
                <a:endParaRPr lang="zh-CN" altLang="en-US" sz="2800">
                  <a:latin typeface="+mn-ea"/>
                  <a:ea typeface="+mn-ea"/>
                </a:endParaRPr>
              </a:p>
            </p:txBody>
          </p:sp>
        </mc:Choice>
        <mc:Fallback xmlns="">
          <p:sp>
            <p:nvSpPr>
              <p:cNvPr id="2" name="标题 1"/>
              <p:cNvSpPr>
                <a:spLocks noGrp="1" noRot="1" noChangeAspect="1" noMove="1" noResize="1" noEditPoints="1" noAdjustHandles="1" noChangeArrowheads="1" noChangeShapeType="1" noTextEdit="1"/>
              </p:cNvSpPr>
              <p:nvPr>
                <p:ph type="title"/>
              </p:nvPr>
            </p:nvSpPr>
            <p:spPr>
              <a:xfrm>
                <a:off x="1143000" y="256855"/>
                <a:ext cx="9875520" cy="7674794"/>
              </a:xfrm>
              <a:blipFill rotWithShape="0">
                <a:blip r:embed="rId2"/>
                <a:stretch>
                  <a:fillRect l="-1049" r="-741"/>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25</a:t>
            </a:fld>
            <a:endParaRPr lang="en-US"/>
          </a:p>
        </p:txBody>
      </p:sp>
      <p:sp>
        <p:nvSpPr>
          <p:cNvPr id="7" name="AutoShape 2" descr="http://img5.imgtn.bdimg.com/it/u=3060138239,1777269820&amp;fm=27&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561437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改进</a:t>
            </a:r>
            <a:endParaRPr lang="zh-CN" altLang="en-US"/>
          </a:p>
        </p:txBody>
      </p:sp>
      <p:sp>
        <p:nvSpPr>
          <p:cNvPr id="3" name="日期占位符 2"/>
          <p:cNvSpPr>
            <a:spLocks noGrp="1"/>
          </p:cNvSpPr>
          <p:nvPr>
            <p:ph type="dt" sz="half" idx="10"/>
          </p:nvPr>
        </p:nvSpPr>
        <p:spPr/>
        <p:txBody>
          <a:bodyPr/>
          <a:lstStyle/>
          <a:p>
            <a:fld id="{18CC518B-3E82-4A8E-B0DE-1F8627ED5476}" type="datetime1">
              <a:rPr lang="en-US" altLang="zh-CN" smtClean="0"/>
              <a:t>8/14/2018</a:t>
            </a:fld>
            <a:endParaRPr lang="en-US"/>
          </a:p>
        </p:txBody>
      </p:sp>
      <p:sp>
        <p:nvSpPr>
          <p:cNvPr id="4" name="页脚占位符 3"/>
          <p:cNvSpPr>
            <a:spLocks noGrp="1"/>
          </p:cNvSpPr>
          <p:nvPr>
            <p:ph type="ftr" sz="quarter" idx="11"/>
          </p:nvPr>
        </p:nvSpPr>
        <p:spPr/>
        <p:txBody>
          <a:bodyPr/>
          <a:lstStyle/>
          <a:p>
            <a:r>
              <a:rPr lang="zh-CN" altLang="en-US" smtClean="0"/>
              <a:t>东南大学计算机学院万维网数据科学实验室</a:t>
            </a:r>
            <a:endParaRPr lang="en-US"/>
          </a:p>
        </p:txBody>
      </p:sp>
      <p:sp>
        <p:nvSpPr>
          <p:cNvPr id="5" name="灯片编号占位符 4"/>
          <p:cNvSpPr>
            <a:spLocks noGrp="1"/>
          </p:cNvSpPr>
          <p:nvPr>
            <p:ph type="sldNum" sz="quarter" idx="12"/>
          </p:nvPr>
        </p:nvSpPr>
        <p:spPr/>
        <p:txBody>
          <a:bodyPr/>
          <a:lstStyle/>
          <a:p>
            <a:fld id="{4FAB73BC-B049-4115-A692-8D63A059BFB8}" type="slidenum">
              <a:rPr lang="en-US" smtClean="0"/>
              <a:pPr/>
              <a:t>26</a:t>
            </a:fld>
            <a:endParaRPr lang="en-US"/>
          </a:p>
        </p:txBody>
      </p:sp>
      <p:sp>
        <p:nvSpPr>
          <p:cNvPr id="7" name="文本框 6"/>
          <p:cNvSpPr txBox="1"/>
          <p:nvPr/>
        </p:nvSpPr>
        <p:spPr>
          <a:xfrm>
            <a:off x="1142996" y="1965960"/>
            <a:ext cx="9213355" cy="3477875"/>
          </a:xfrm>
          <a:prstGeom prst="rect">
            <a:avLst/>
          </a:prstGeom>
          <a:noFill/>
        </p:spPr>
        <p:txBody>
          <a:bodyPr wrap="square" rtlCol="0">
            <a:spAutoFit/>
          </a:bodyPr>
          <a:lstStyle/>
          <a:p>
            <a:r>
              <a:rPr lang="zh-CN" altLang="en-US" sz="2000" smtClean="0"/>
              <a:t>缺点：</a:t>
            </a:r>
            <a:endParaRPr lang="en-US" altLang="zh-CN" sz="2000" smtClean="0"/>
          </a:p>
          <a:p>
            <a:r>
              <a:rPr lang="zh-CN" altLang="en-US" sz="2000"/>
              <a:t>随机</a:t>
            </a:r>
            <a:r>
              <a:rPr lang="zh-CN" altLang="en-US" sz="2000"/>
              <a:t>选择</a:t>
            </a:r>
            <a:r>
              <a:rPr lang="zh-CN" altLang="en-US" sz="2000" smtClean="0"/>
              <a:t>的</a:t>
            </a:r>
            <a:r>
              <a:rPr lang="en-US" altLang="zh-CN" sz="2000" smtClean="0"/>
              <a:t>k</a:t>
            </a:r>
            <a:r>
              <a:rPr lang="zh-CN" altLang="en-US" sz="2000" smtClean="0"/>
              <a:t>个初始化聚类中心，对最后的聚类结果和运行时间有很大影响</a:t>
            </a:r>
            <a:endParaRPr lang="en-US" altLang="zh-CN" sz="2000" smtClean="0"/>
          </a:p>
          <a:p>
            <a:endParaRPr lang="en-US" altLang="zh-CN" sz="2000" smtClean="0"/>
          </a:p>
          <a:p>
            <a:endParaRPr lang="en-US" altLang="zh-CN" sz="2000"/>
          </a:p>
          <a:p>
            <a:r>
              <a:rPr lang="zh-CN" altLang="en-US" sz="2000" smtClean="0"/>
              <a:t>改进策略</a:t>
            </a:r>
            <a:r>
              <a:rPr lang="en-US" altLang="zh-CN" sz="2000" smtClean="0"/>
              <a:t>(</a:t>
            </a:r>
            <a:r>
              <a:rPr lang="en-US" altLang="zh-CN" sz="2000" smtClean="0">
                <a:latin typeface="+mn-ea"/>
              </a:rPr>
              <a:t>kmeans++)</a:t>
            </a:r>
            <a:r>
              <a:rPr lang="zh-CN" altLang="en-US" sz="2000" smtClean="0"/>
              <a:t>：</a:t>
            </a:r>
            <a:endParaRPr lang="en-US" altLang="zh-CN" sz="2000" smtClean="0"/>
          </a:p>
          <a:p>
            <a:r>
              <a:rPr lang="en-US" altLang="zh-CN" sz="2000">
                <a:latin typeface="+mn-ea"/>
              </a:rPr>
              <a:t>a)  </a:t>
            </a:r>
            <a:r>
              <a:rPr lang="zh-CN" altLang="en-US" sz="2000">
                <a:latin typeface="+mn-ea"/>
              </a:rPr>
              <a:t>从输入的数据点集合中随机选择一个点作为第一个聚类中心</a:t>
            </a:r>
            <a:r>
              <a:rPr lang="zh-CN" altLang="en-US" sz="2000">
                <a:latin typeface="+mn-ea"/>
              </a:rPr>
              <a:t/>
            </a:r>
            <a:br>
              <a:rPr lang="zh-CN" altLang="en-US" sz="2000">
                <a:latin typeface="+mn-ea"/>
              </a:rPr>
            </a:br>
            <a:r>
              <a:rPr lang="en-US" altLang="zh-CN" sz="2000" smtClean="0">
                <a:latin typeface="+mn-ea"/>
              </a:rPr>
              <a:t>b</a:t>
            </a:r>
            <a:r>
              <a:rPr lang="en-US" altLang="zh-CN" sz="2000">
                <a:latin typeface="+mn-ea"/>
              </a:rPr>
              <a:t>) </a:t>
            </a:r>
            <a:r>
              <a:rPr lang="zh-CN" altLang="en-US" sz="2000">
                <a:latin typeface="+mn-ea"/>
              </a:rPr>
              <a:t>对于数据集中的每一个点，计算它与已选择的聚类中心中最近聚类中心的距离</a:t>
            </a:r>
            <a:r>
              <a:rPr lang="zh-CN" altLang="en-US" sz="2000">
                <a:latin typeface="+mn-ea"/>
              </a:rPr>
              <a:t/>
            </a:r>
            <a:br>
              <a:rPr lang="zh-CN" altLang="en-US" sz="2000">
                <a:latin typeface="+mn-ea"/>
              </a:rPr>
            </a:br>
            <a:r>
              <a:rPr lang="en-US" altLang="zh-CN" sz="2000" smtClean="0">
                <a:latin typeface="+mn-ea"/>
              </a:rPr>
              <a:t>c</a:t>
            </a:r>
            <a:r>
              <a:rPr lang="en-US" altLang="zh-CN" sz="2000">
                <a:latin typeface="+mn-ea"/>
              </a:rPr>
              <a:t>) </a:t>
            </a:r>
            <a:r>
              <a:rPr lang="zh-CN" altLang="en-US" sz="2000">
                <a:latin typeface="+mn-ea"/>
              </a:rPr>
              <a:t>选择一个新的数据点作为新的聚类中心，选择的原则</a:t>
            </a:r>
            <a:r>
              <a:rPr lang="zh-CN" altLang="en-US" sz="2000">
                <a:latin typeface="+mn-ea"/>
              </a:rPr>
              <a:t>是</a:t>
            </a:r>
            <a:r>
              <a:rPr lang="zh-CN" altLang="en-US" sz="2000" smtClean="0">
                <a:latin typeface="+mn-ea"/>
              </a:rPr>
              <a:t>：距离较大的</a:t>
            </a:r>
            <a:r>
              <a:rPr lang="zh-CN" altLang="en-US" sz="2000">
                <a:latin typeface="+mn-ea"/>
              </a:rPr>
              <a:t>点，被选取作为</a:t>
            </a:r>
            <a:r>
              <a:rPr lang="zh-CN" altLang="en-US" sz="2000">
                <a:latin typeface="+mn-ea"/>
              </a:rPr>
              <a:t>聚类</a:t>
            </a:r>
            <a:r>
              <a:rPr lang="zh-CN" altLang="en-US" sz="2000" smtClean="0">
                <a:latin typeface="+mn-ea"/>
              </a:rPr>
              <a:t>中心</a:t>
            </a:r>
            <a:r>
              <a:rPr lang="zh-CN" altLang="en-US" sz="2000">
                <a:latin typeface="+mn-ea"/>
              </a:rPr>
              <a:t>的概率较大</a:t>
            </a:r>
            <a:r>
              <a:rPr lang="zh-CN" altLang="en-US" sz="2000">
                <a:latin typeface="+mn-ea"/>
              </a:rPr>
              <a:t/>
            </a:r>
            <a:br>
              <a:rPr lang="zh-CN" altLang="en-US" sz="2000">
                <a:latin typeface="+mn-ea"/>
              </a:rPr>
            </a:br>
            <a:r>
              <a:rPr lang="en-US" altLang="zh-CN" sz="2000" smtClean="0">
                <a:latin typeface="+mn-ea"/>
              </a:rPr>
              <a:t>d</a:t>
            </a:r>
            <a:r>
              <a:rPr lang="en-US" altLang="zh-CN" sz="2000">
                <a:latin typeface="+mn-ea"/>
              </a:rPr>
              <a:t>) </a:t>
            </a:r>
            <a:r>
              <a:rPr lang="zh-CN" altLang="en-US" sz="2000">
                <a:latin typeface="+mn-ea"/>
              </a:rPr>
              <a:t>重复</a:t>
            </a:r>
            <a:r>
              <a:rPr lang="en-US" altLang="zh-CN" sz="2000">
                <a:latin typeface="+mn-ea"/>
              </a:rPr>
              <a:t>b</a:t>
            </a:r>
            <a:r>
              <a:rPr lang="zh-CN" altLang="en-US" sz="2000">
                <a:latin typeface="+mn-ea"/>
              </a:rPr>
              <a:t>和</a:t>
            </a:r>
            <a:r>
              <a:rPr lang="en-US" altLang="zh-CN" sz="2000">
                <a:latin typeface="+mn-ea"/>
              </a:rPr>
              <a:t>c</a:t>
            </a:r>
            <a:r>
              <a:rPr lang="zh-CN" altLang="en-US" sz="2000">
                <a:latin typeface="+mn-ea"/>
              </a:rPr>
              <a:t>直到选择出</a:t>
            </a:r>
            <a:r>
              <a:rPr lang="en-US" altLang="zh-CN" sz="2000">
                <a:latin typeface="+mn-ea"/>
              </a:rPr>
              <a:t>k</a:t>
            </a:r>
            <a:r>
              <a:rPr lang="zh-CN" altLang="en-US" sz="2000">
                <a:latin typeface="+mn-ea"/>
              </a:rPr>
              <a:t>个聚类质心</a:t>
            </a:r>
            <a:r>
              <a:rPr lang="zh-CN" altLang="en-US" sz="2000">
                <a:latin typeface="+mn-ea"/>
              </a:rPr>
              <a:t/>
            </a:r>
            <a:br>
              <a:rPr lang="zh-CN" altLang="en-US" sz="2000">
                <a:latin typeface="+mn-ea"/>
              </a:rPr>
            </a:br>
            <a:r>
              <a:rPr lang="en-US" altLang="zh-CN" sz="2000" smtClean="0">
                <a:latin typeface="+mn-ea"/>
              </a:rPr>
              <a:t>e</a:t>
            </a:r>
            <a:r>
              <a:rPr lang="en-US" altLang="zh-CN" sz="2000">
                <a:latin typeface="+mn-ea"/>
              </a:rPr>
              <a:t>) </a:t>
            </a:r>
            <a:r>
              <a:rPr lang="zh-CN" altLang="en-US" sz="2000">
                <a:latin typeface="+mn-ea"/>
              </a:rPr>
              <a:t>利用这</a:t>
            </a:r>
            <a:r>
              <a:rPr lang="en-US" altLang="zh-CN" sz="2000">
                <a:latin typeface="+mn-ea"/>
              </a:rPr>
              <a:t>k</a:t>
            </a:r>
            <a:r>
              <a:rPr lang="zh-CN" altLang="en-US" sz="2000">
                <a:latin typeface="+mn-ea"/>
              </a:rPr>
              <a:t>个质心来作为初始化质心去运行标准的</a:t>
            </a:r>
            <a:r>
              <a:rPr lang="en-US" altLang="zh-CN" sz="2000">
                <a:latin typeface="+mn-ea"/>
              </a:rPr>
              <a:t>K-Means</a:t>
            </a:r>
            <a:r>
              <a:rPr lang="zh-CN" altLang="en-US" sz="2000">
                <a:latin typeface="+mn-ea"/>
              </a:rPr>
              <a:t>算法</a:t>
            </a:r>
            <a:endParaRPr lang="zh-CN" altLang="en-US" sz="2000">
              <a:latin typeface="+mn-ea"/>
            </a:endParaRPr>
          </a:p>
        </p:txBody>
      </p:sp>
    </p:spTree>
    <p:extLst>
      <p:ext uri="{BB962C8B-B14F-4D97-AF65-F5344CB8AC3E}">
        <p14:creationId xmlns:p14="http://schemas.microsoft.com/office/powerpoint/2010/main" val="16587189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a:t>
            </a:r>
            <a:r>
              <a:rPr lang="zh-CN" altLang="en-US" smtClean="0"/>
              <a:t>向量量化</a:t>
            </a:r>
            <a:endParaRPr lang="zh-CN" altLang="en-US"/>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27</a:t>
            </a:fld>
            <a:endParaRPr lang="en-US"/>
          </a:p>
        </p:txBody>
      </p:sp>
      <p:sp>
        <p:nvSpPr>
          <p:cNvPr id="7" name="AutoShape 2" descr="data:image/jpeg;base64,/9j/4AAQSkZJRgABAQAAAQABAAD/2wBDAAgGBgcGBQgHBwcJCQgKDBQNDAsLDBkSEw8UHRofHh0aHBwgJC4nICIsIxwcKDcpLDAxNDQ0Hyc5PTgyPC4zNDL/2wBDAQkJCQwLDBgNDRgyIRwhMjIyMjIyMjIyMjIyMjIyMjIyMjIyMjIyMjIyMjIyMjIyMjIyMjIyMjIyMjIyMjIyMjL/wAARCAEsASw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gur21so/Mu7mGBP70rhR+ZrH1jxfo+l6Bd6qt9bXMdumdsUobcew496ANuaeK3jMk0iRoOrOwAH4muA1r4v6JpV2beC1u77acF4QNv4Z615d4qn1jWPDUPirWZ28u9uRDY2hyBtOfmA7Djjua7pPgzHbWtteaVqk9vqKIrMspzGXxzgrhl575NOwrnW+GviN4e8UOsVrcNBctwILgbWJ9j0P55rra+ftYWKz1VbPxFbCw1Fv9XflBh/TzduBIh/56Lhl712Xgbx7MNZbwrr5KXq4+zTO27zBjIUt0bjlWH3h70NAen0UUUhhRRRQAUUUUAFFFFABRRRQAUUUUAFFFFABRRRQAUUUUAFFFFABRRRQAUUUUAFFFFABRRRQAUVRvtZ0zTCBf6ha2pPQTSqmfzNYHivx1pmheFrjVrS8trpwRHEIpA4LnpnB/GgDor3VNP01A99fW1sp6GaVUz+ZrE13xvo+k+HLvVoL61uxCvyrDMr7mPQcGuO8OfDs+JrNNd8Wz3E9zdjzFgD7dinkZPr7DGK5T4j+E9I8KavoVpo8Upk1SZoTDNJvjByoH+0OW7GnYVzpvD3gi58c2y+IfFd3cMt0N9vbI2NqHoT6A9gK5v4j+ENI8I32iwaQtwZdTnMPlTSb07Ads9W7Guo0nx7e+ENUh8P+Lbd4IMBILkgEIBwOQAHT/a6juKofGuZI9c8DagGVrdb7O8HII3RnP5UAcj49n12yt9I0HWohBBYTrJAxXIKqAMK4wGUD2DDvX0hbTRXNrFNC6yRSIGR1OQwPQg1wvxk0s6j8N7+VIhJLZlbkDHOFOGx6fKT+VeffBjx1caZPB4d1iR/sN4hl06eTp1IKg/UHj1Bo3A9k8VeFtO8W6NJp+oR9RmKZR88TdmU/wBO9fOl/pGqWU9x4av3Ka/ov+kaVcjj7RCDkoD3HdfQ5HrX1PXm3xi8JvrPhsa3p67dW0gGeNlHLxjl09+OcexHehMZu/DvxfD4y8J218GH2lB5dymeVcf49a6yvmH4Q+LF0r4hRwBtllra+W8fZJu368f8Cr6epAFFFFABRRRQAUUUUAFFFFABRRRQAUUUUAFFFFABRRRQAUUUUAFFFFABRRRQAUVQuNc0m1n8i41Syhl/uSXCq35E1x/xH8ZyaNYWdhpDiTUdTfy4DGckA8ZGO5JwKAOwvNc0nT5BHeanZ28h/hlmVT+RNcz498dW3h3wx9rsLiGe5um8q3MbBxnueOuP61l6Z8IdKkslk12We8v5BulZZCoVj2Hc/U1574p8N23hv4gaf4f0dLi9kuoxcQxzMu5XBY8NjH8OcMCKdhand6F8LLbUrJdQ8VS3F1qFyBI8fmYEeecE9SfxrifH3hPTPDHinRdI0iKaZtVOwQ3EmVB3BRhsZHJ9/pXofgz4lRatfnQtbT7FrCHYA67BKR2wfut7flXMfF5vsfxL8B378RC6Ck/SRD/Wi7uBt+HPiPLYawPDniuFrO7BCxTyALn0D44+jDg+1Y/xsb7N4p8C3zf6qO+O4/R4zXeeOvA9h410ZreYCG+iBNrdAfNG3ofVT3FeAeKdX1S68GyeGdcjddc8O3ayIx5Lw4IJB7gfKQfSgD6O8U+FdN8X6LJp2ox5B5ilX78TdmU/5zXzd4oi13T9Jl8D6ufNu9KnF7p8p/5aw4IIQ9xjnHsR2r6X8MaqmueF9M1NCD9ptkc/72OR+ea5L4ueDG8S+GjqFgm3WNMzPbOo+Z1HLJ+I5HuPegZ1Gi3UHifwZZ3EoEkN/ZKJV7HcuGH55FeDab4Ulu7HxB4EkJTWtEuWvtIl6MwOCVB9GG0/XFd/8EfE9vqnhhtO3BZrdiwj/ug9QPbPP4034q6Pd2N7Y+OtAI/tDTcJdIv/AC0h9T647+x9qBGz8KPGZ8WeGBFdtjU7EiG5U9Txw39PwrvWUMpVgCpGCD3r5w8K+JLPTvjRb6lpx8rTtfUC4g6eTK/VT9JBn6MK+kKQz5Th+H9yPjTceHrG6jtDa3P2u2eTP3AQ4AwOu0j8jX1ZXjviqMWX7QXh26i4e4gRXx3yXT+WPyr2KmwCiiikAUUUUAFFFFABRRRQAUUUUAFFFFABRRRQAUUUUAFFFISAMk4FAC0VWj1CymlMUV5A8g6osgJ/KvNvGWv6j4g8XReCtCmMR27ryVTjaOpyfQD8ycUAeinV9NFx9nOoWom6eX5y7vyzXB/EXxVfJqdj4U0NyNRvyNzqcFVPv27kn0ob4LeH5LUK93fi4xzMrqOfpt6V5rYXp8LePL82sTX9zohZHmaM7RF907gM7euNw4HcU0hXPTLb4N6CbQDUJ7u4uiPnmSTZz7DH8815ve6f/wAI18Sm0bSY59QutPVbq3Zowzphdx+Xo+PbB9Oa9x8K+LdM8W6b9qsJMSJxNA334m9D7eh6GvMZm+w/tSwmQ4W7s8L7/uj/AFWi4Hd+CfiBYeLY2tztt9TiGZLcnhh/eT1Ht1FcL47b7D+0F4Nu34SaJYgfcs6/+zCtH4m+ArqKX/hMfCgaDV7RvOnii484DqwH9719R79eK8f+J4/FPhXwt40tMLeabeCO6Rf4H4YfhlP1oA9N+Jnw6j8WWH9oaZi2161G+CZTt83HIRv6Ht9K8k8X+JbjxZ8NbOe+3Jr/AIfvhHdKww2CCNxHrkL+tfStjdxX9hb3kJzFPEsiH1DDI/nXh/xv8J/2Xc/8JdYQk21yBbarCvRgeFf9AM+u33oA9n0HU01rQLDUoyCt1AkvHYkcj8682+Nfg97zSl8VaZGP7R01T54A/wBdb/xA+uOT9Cfapvgfr0Nz4XbQzcCWaxOU7ExtyP516bdbXgeOSISRupV1PQg8EUAeXfA3xBb3fhp9JSTm2YyQqTyI2PT8CcV6pK5RMhd3tXypZLe/D74mX1pZuU+yTGW3RzgSxHnYT7qQM+or6d0LW7LxDo9vqdhIHgmXIHdT3U+hFAI+cdVW78AfF+6bS18uC4f7XBEThWVslk/9DUfhXvWlyWPibQ4tR0+UPBcpyp5x2KsPUdK84+POmR/bvD2ohPmLyQyEdxlSP/Zvzqlptr4m+GWryz6dE9/oU7bpYTk7ffjoR69DTEc54+8IS+EtVtL62AFr9oBi/vRnrt9wMcflXteifE7wxq9szNqUdrPHxJFcHYVI647GuD8T6nJ8Tr/StM02wmhijl8yd5MfL27dgM16DP8ADbwreOss+kRCXAy0ZKbvrg0MZxGmyf8ACdfGZNZtFZtM0uIKspGA2AcfmzE/QV7JVPTdKsdHtBa6fax28I52oMZPqfWrlSMKKKKACiiigAooooAKKKKACiiigAooooAKKKQkAZJwKAFpGZVBLEADqSaa0qLE0hYBFBJbPAFeRQyaj8VtcvUju5LXQLN9ny/xn0x3PfnpQB63HcQTZ8qaOTHXYwNeVatqeofEHxlc+G9Lumt9LseLqZM4POPx54A9s0at8JINHs5tU0XWru2nto2lIk5DBRk8rgjpXMfDbxto/hqa4kmjb7NqUoaa45JRh3z/ABL83PcZ5FNIR2dz8FNHMIaz1G9t7odJTtYZ91wP51554N8WQ+G9cvtXNs92Vb7JdzcndzwQx+6x25w2c44NfRsE8VzBHPBIskUihkdDkMD0INeG/BqytbjWvHWg38KTRNcAPFIMhgHkB/pQmDR7Po+s2GvaZFqGnXCzW8g4YdQe4I7EeleQeC9tp+0R4vsplBFzbu4Dd8tG38iaqTw6j8FvG0U0ckk/hTU5NjBjnyj6H3HY9xUniS5j0P4/+HfEMbf6Fq8Kxs/YkgxnP0+Q0ASeNvDd/wDDTXo/GfhZWGmbwL6zX7sak88f3D6dj+lD4iaxb/8ACW+BvH1g+60kZY5SP4cMGIP1V2H4V73dW0N7ay21xEssMqFJEcZDKeCDXyv440e78H3eoeDpmaTS7hxe6VI/Owgn5c+vLKfz70AfVaMrorKQysMg+or5r+LfhY+EdauJbRSmga9/rI1+7DODnp25wR+I7V7D8LPEsfiTwNYyeZuuLZBBMO4KjA/T+VWfiL4eTxV4K1DSzGGmZPMt2/uyLyv59PoTQBg/BXxGur+CotOlkBu9NPkOpPO3sf8APtXba/p9vrOiXml3Ue+C6iaJx6ZHUe46/hXy18PNfuvDOrDVk3gQERXcP/PWPuP94Abh/umvq3Tr221OxhvLWVZYJkDo6ngg0WC58o+Er/UfBniecAlb3S52R4zws8YJDIfrzt9yK+qdF1iz17SrfUbGUSQToGU9x7H3HSvFfF2iWyfHOO3liVrfVoF8xPUspU/jlAafpI8Q/C3V5Vjikv8AQZnyy/3ff2b9DT6ASfF/SYF+Ivh28eINHeIIJh/ew+P5P+lM0628R/C7WZpLKKS/0KZsyR8nb7+x9+hq/f3cnxJ8c6I9naTRWNgRJI0gHHzAnOOOwAr137KrZJUHPUGhbAeP+ItRk+J2uaLY6fZTxWttJ5kzyDpkjJOOOAK9gjtUBJCjGMVEuniIZgCpzkgDGaux52AHqOtAFVNPjjl3xKqZ6gDGauiiipGFFFFABRRRQAUUUUAFFFFABRRRQAUUVnaprumaKgfULyOAN0B5J/Ac0AaNFcL4k+J+iaX4ekvtNuob64ZvLihjPzBj/eHUCuatvCvxF8RwLqd94kbS3lG+O1R3BUHpkLgCgVz1TU9Qg0rTLi/uW2wwRl2P0ryjS9L1f4pmbVNQvpbTSN5SCKP+LHoPb1NZXi6Lxtp/hy40XX9QV7K5IRL376sRyFLcMpOP4sjjqK9I+G95pj+C9PsbCdHksoViuI+jJJj5sj3OTnvTC/Q4TxH8P73wZo15qum69ObCOM/aYHcxkoeDgjIPXoRU/wAKPFmg6RYx+HzIIvPlaSG4c4EjN/C391ugHJB7HtXbfE63Nz8NPEEajJ+xs/8A3zz/AErzjwj4KsfHXwW0vyitvq1r50cVyo5yJGIVvUcj6UXCx7NrMJudDv4F6y20iD8VIrxb4NaFpniz4ZaroupRBvKv3KsPvxMyLhlPY8Gui+FnjW/uZrnwj4lDR6zp52AyHmRBxz6n37jH44fwlb/hG/ij4v8AC0nyrJIZoAe4VjjH1VwfwoAd4L1nVfhx4ybwT4hl8zTrgltPuT93k8Y9j3HY/q3Rz/wi37Seo2rnbb61CXQ9iWAf/wBCVh+Neg/EbwXH4y8NvDFiPU7Y+dZTjgpIO2fQ9PyPavBdS8TXOq2Oja9cKY9c8N3K296CMMYt3ysR7NkH/eFC1A+lfEegWXifQbvSNQTdBcIVyOqN2Ye4PNfL/iCXULPTLjwnq5J1Tw9c+fZTHrJF3A9iu1h/u19UaTqUGr6TbX9uwaKeMOCDnr1FeMfH7w+UGn+K7SL97bMLe5IH3kP3Sfocj/gQoA9V8GeIIvE3hSw1OOQO0kYEuOzgc/4/jXHfHDw0Nd8FNewR5vdLY3Ebgc7P4x+QB/4DXEfDDX/+EQ1OK1mm/wCJNqu1kLHiJm+630PKH3WvoCWGK7tZIZVDxSoUYHuCMEUNCufMXwy8RSeFL+LVWkP9m3h8q7j9OeXHupIJ9mr6egljuIUljdXjdQyspyCD3r508F+FodU/4Sfwrc5V7WYvC4HKMrFCR9eK6Lwj4p1jwBL/AGF4htpptPUn7POnJUegz1Ht2psOpk2/hq1b4teJvDk0eLW9V5EA42k4kUj3GTV/w5qOvfDC/fT763kvdDdiUdf4D6j09xWv4Uik8TfFjUfE0ULpZJEURmHX5QgH1xk16fJp8UqMrorK3UEZoBnlloz+OfivZ61b28kdhYRAb3HPG4j2yWavVms0cHcoOeoNQ2mn/YxtgVUjz91RgVpDpQBnwaf9n/1IVFzyAMVoLwoz1paKVx2CjAznHJoopDCiiigAooooAKKKKACiiigAooooAKKKKACvIfDMVv44+IGvS6khntrIgKhY45JCjjsAp/GvXq8b+EMn2Xx54006TiUSI4B9FZgf5ihCZg+LdJsoPinb+HdFsGSZ4BMux8kOAznG72UcGvUfBvjNdZkk0nUCserW4yRjaJlHG4DsR3HY1wOqsLX9qPSmk4E1t8pPvC6/zFb/AMTvC9zB5fi/QQYtTsGEsoT/AJaKOp9+OvqKaemoC/HuOQ/DZpoiVaC8ikJHYfMv/s1cPPoereEdB0Xx/wCFZZJLd7OKS/tiS2AVG447rnOR27e3oOs30HxG+DOozWqgyy2hcxjkrKnzY/Nah+CGqRaz8MLa0l2yNZySWsiNzlc7hn2w2Pwo2Dc6XRNb0/4g+C5J7cjyry3eGaMnJjLKQQfzrz79ny/eHTtc8O3Hyz2F2XCnrg/K35Ff1qpceb8GvH6sgY+FdYkJA6i3fuv4ZyPb6GnSNH4L+O8epRuBpPiKDesgPyktjdz/ALwDfjQBu/FzwtcLHD410JTHq+lDdLs6zQjrn1I/ln0FcJqHiSB/F3hX4j2nyRXRFnqKj+CVRg5/3lP/AI7X0ZIqSRMjqGRgQwI4Ir5gvtAj0Lxxrfgec7dM1f8Ae2DN0jl5aI/nlD7E0IGfT0UyTwJNGwaORQysOhB5Br50+LGiw+G/iHFq/lkaTraGG9UDjceHP15Vh7iu5+EviaY2n/CMarIftlopa3Zzy8ecFT/tI2QfbFavxi0SPV/h1fSFA0tmy3MZx0wcN/46TRsG5ynwq1ufw3qD+EdUnDQyOTZSZ4Djqv0ZSrL9TXqHizSI9d8JappzIGM9s4TPZwMqfzArxj/hGJ/Ffw/0jWtOcrqtpH5RKnBfYcDn1HBBrr/C/wAUVGkSWniOKWDUrZCpPlkiYgfofrxTYkcH4S8NL4w+HE1qrbL7TrhhA57KwB2n2zmuu8GfEG80CE6H4rgnWS2G2K4C7iyjoD6/WrnwZ0ma20LUrqVCqXVyPLBHUAdf1ru77QbO/jCXNtFLj7u9AcUCPPfhlZS33i3xJ4hMRS3unZUz3LPu/TA/OvSLnSre6iKTQpIp7Muadp1qbKJYI4kjiToqDAFaQwRQxpGbY2P2FfKijRIh0VAAK0hyKWipHYKKKKBhRRRQAUUUUAFFFFABRRRQAUUUUAFFFFABRRRQAUUUUAFeJSufCP7R0bv8lprkHlgngFmx/wCzqB+Ne215T8c/D8154atvEFiCL3R5RKGXrsyMn8Dg0dQMH4yhtB+JPhDxQBiJXWKRv9x8n81c/lXuJCTQkEK6OvQ8gg15J47WP4jfBJNZtFDXNui3gVeqsoxIv5Fj+Arrfhd4gHiLwBptyz7p4YxBL67lGM/iMU7COG0uc/DT4pTaDOdug60fMti33UZu358VF8N1/wCEI+KniDwlM2y2um860DdCOSuPwOPrXRfG/wAPHV/BLahbqftmmSC4Rh12/wAQ/kfwrhtfuZfFfgnw/wCO9Nl8vWdNxBdOOvB4Y+2efo3tQgPYfHnhiDxd4RvdKlUeayb4HP8ABIOVP9PoTXhWkNN4z+HN14dvN417w1KZbUn77Rg4ZPqP6LXu/g/xND4r8PwaggCSkbJ4u8cg4Zfz/SvK9fsF8JfHizvYhstNXA8wDplvlb/x4A/jRazsK9zuvhn4sbxBoS2d7IDqdkqxzc/6xcfLIPUEfqDXMfHfRgLHR/EEA23Fnc+WXHXB+ZfyKn86y/E+i6r4E8VR+JdDUta7j50IHABOWU/7J6+xrY8d+MNI8U/DaRLaTF1LJH/o7ffQg5NNgZPinw7qEkeneM/DzOl00aXDonUkqMsB39CO4roJviPp2vfD/UobtWg1GS1eFrcqSGYjGQfTvXW+E7F4/Bej2864kW1TIPbjNRX3gzSbqc3BsIjLnJwMBvqB1oYjL+FWmS2ngC1jnUgyyPIoI7E4H8q3tQ8L6dqD757KGSUdGZOT+Na1iNkKxbAgQBQqjAA9qu4FDY0jP06H7LAluIljjQYVUGABWhgUYFLSGkFFFFIYUUUUAFFFFABRRRQAUUUUAFFFBoAKKKKACiiigAooooAKKKKACiiigBKiureG8tZba4QPDKhR1PQgjBFTU0rmgDw7wnqDfDbxle+DNZ50a9ctZzP90bugPsen1xVfwbeSfDn4g32hyuf7EvZQIXJ4QsSYj+PKn3Feg/EPwdF4m0oHyw11BkxHoSO65/l7147eTTX1odJvH3apaqUt3k+U3MfeNs9JAQCPce9UiT6PuLePUbCa3mG6KZCjD1BGK8S+FFgLe78T+FLoB0ikLbG6EZKN/Sup+FfxCh1vTxpGpzhNUthszJ8plUcZ5/iHQiqHhCJX+NviGa2IaBo5NzKcgncv9c0dRdDnrG41L4VeMX8xZJ9Eu2w+OeOx/wB4fqK1vipfWWuT+GLrS50uJRKxHlnJAJXGfTkV6hqmhWmqQPDdQJLG3VWFc3Z+BNN0nUIbyKF5PKbciuchT60Addc2qXK7ZEDA9QRkGuXl8B6NHdC5jsVO1t3l5O3P0rsoCHQN61KEHpRcdiC1YPGMjBHb0qxtGaQIB04pelSxpBtHpS0UUDCiiigAooooAKKKKACiiigAooooAKKKKACiiigAooooAKKKKACiiigAooooAKKKKACiiigBroHXBrz/AMafD2z1/ddQosV33YDhvr7+9ehUzYD1piZ823nwv1ae/XZI1rcNIpa780k7RwfcnFes+BPDdh4Ut3iikea4lAV5pByQO1dlPYwzrh0H1qH+y0X7p5ouKxfABFJsGMY4psKsi7W5qSkNDVQL04p1FFAw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P/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6" descr="data:image/jpeg;base64,/9j/4AAQSkZJRgABAQAAAQABAAD/2wBDAAgGBgcGBQgHBwcJCQgKDBQNDAsLDBkSEw8UHRofHh0aHBwgJC4nICIsIxwcKDcpLDAxNDQ0Hyc5PTgyPC4zNDL/2wBDAQkJCQwLDBgNDRgyIRwhMjIyMjIyMjIyMjIyMjIyMjIyMjIyMjIyMjIyMjIyMjIyMjIyMjIyMjIyMjIyMjIyMjL/wAARCAGU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kZgqlmIAHJJ7UALQSB1OK43xL8QtN0XEFo8d5dMM/I2UT6kfyH6V5hqPjfVNRuGa7uGIP3IlJ2D6AY/XP1osB7lcazp1qcS3cQPoDk/pWdL4x0yM4UTSH/ZUf1NeNp4jBALZUgYxUqa3C5H7wD607AerHxvaA8W7492xTD45txg/ZTj13/wD1q8xGowHAWZBj3xQbxMcSofxoA9PTxzaMRmA/8BfJ/kKnTxrpzYzFcL7kJ/8AFV5Qt4gGPNX8xSNfxp/y1H50Ae1W+v6XdDMd2g/66Ap/PFaCurqGVgwPQg5zXgn9sxJjEhOO+elWrXxZcWcu+3neNupw3X6+v40WA9zorzrR/iX537i9gjaT+GRWK7vqMHn8q3P+E4sx963k/BhSA6miuRfx5bD7loxz03SAfyBqtL4/baQllGjDuZS36YH86AO3orzG88d6mwISWOL08qMf+zZrnL/xfd8/aNQkVT2aXj+dOwHtrzwxnDyop9CwFPBB6EGvnCbxDpkr5mvST33Rs/6gUxtV0lo8w6h5b+qh1/mKQH0nRXzbbeI7q2J8jXrxQMf6uc4OfQbu3fj6ZrodN+KN7p0ifaL6a8iDYdJIhyO5DYB/z0oA9xopFYMoZTkEZBpaACiiigAooooAKKKKACiiigAooooAKKKKACiiigAooooAKKKKACiiigAooooAKKKKACiiigAooooAKKKKACiiigAooooAKKKKACiiigAoJABJ6CiuI1bxRb3Xie20tGD2SB2l7LM64BTPcLuUn1zQBr634sstJtldAbiWU7YVTgOfY9x9M1y9hqV1reoyy6jdW8wi4NkuHSFs/wAeMjcPQ5POfpSvNNnbxRc6tdziZJQFgyOIh6fyA/8Ar0y58MPeLbQwXk9np8QO60s8RLIT6svOOuQMZzQBxnxEtr618U3GoSQyixuBHsmALJkIq4P905B4rmo42u1Bt5opPYOM17j9ludmwfcxjaRxisK+8F6VesWn0i1Lf3o18s/+O4p3A8qmsNRjGTbS49QpP8qou88Z+ZXU+4xXpkngO1hJNtcanbH0iuiV/Ig1Rn8F3DgquuXq+0kSP/QUXA88N5KP4z+dJ/aEw/jNdlL8P7lzg6yT9bNf/iqqv8OpR11c/wDgJ/8AZUXA5b+0Zv75pwv5v7xrqE+HwX72syH6Wg/+Kq5D4Gtkxv1G7b/dRF/oaLgcel3cOeA5qdbmaMbn+QerHFdzD4L0sfefUJvZ7jA/8dArTt/B+hRkH+xYJD6zs8v/AKESKLgcDp+tQROJWYuR0KEEfnmtT/hLIAf9XKfy/wAa7abwvoUsRSTRrCIHvFGIT+a4NchrvgMW8El1pNx5yINzQOwLAexHX6Y/Oi4FN/Fq4G23dv8AeYD/ABqpL4qunH7qCNT/ALRLf4VzM07W8xilhcP7DINWLRZLyYxQQSPIFLkbT0FFwLlzrOoTZD3LKvog2/yrOd2YlmYsfUnNP3+YcjnPYVah0a/nQubd44hyWkXFAGccd6YfY1pXNxDoqOi6ctxcMoxPcglU/wB1Bwe3LZHt3rKWy1Se5Mr2kwyNxURbOD0IUAcfQUAXLY+9b+laDqmuypFp9lPOHYL5iISi+7N0ArDGmX8CxzS2N1HDkHfJCwU++SK+nfAWrJqXhezjG0PbQxxsF9AMA+x4PHtQB0kEfk28cWc7FC5+gqSiikAUUUUAFFFFABRRRQAUUUUAFFFFABRRRQAUUUUAFFFFABRRRQAUUUUAFFFFABRRRQAybzBE3lbfMx8u7pXAz6hr1zqU1pJeCJ0GTDkxNj1GF5HuCa9BrO1fRrbV7cJLujmQ7oZ04eJvUH+nQ0AeS6rofjExzSxeIJ2QZZY47qUufYZx/OszwRqXiPWNbm03/hLr2yu413JHdxmcSYPzDDNwR/jXpdk8wu5dN1BFW+hAYlR8syHgSL7diOxrz34kaTP4c1zT/F2mptaORVnA6b+xPsRlT+HrRYLnqula1MmoLpGpMpuvLGycDas7AfNgdj3xk9/SugriJJIPFfhuz1zT2KSlBKjL95GHUfUEY/Cuj0HVhq+nLKwCXEZ8ueMfwuPT2IwR7EUIDUooooAKKKKACiiigAooooA5D4j+Kl8LeGJZUfF1cZjhA6j1I+n8yK81/s261vwbo1zpkypeW6tN5btgOz4LfN2IIxzxWH8SNck8Z+PotMs5C1tC4hjK9P8Aab+Z+mK7fw3piz20S27SRQYxbLHIyBYhxvO0jcW689iO+ctAY+m+Nm05haeIre6sZRx5jxbkYfUfzrrbF9P1lFfTNRsp8chYplBH/AT0/CtePw/HJb+TNI90npOikfoBn8ax734W6FduZBpyxydQ8LFCP++SKQGl5OrWv37MuvqhI/lmmnUpIuJbW6jPuA39axF8Cappx/4lfiXWrVR0Vp/MUf8AASOn40Pb/EO0BEPiS3ul7farJF/Uc0XHY2TrNqeH3f8AAoWH8hUD6lprk+Y8ae+T/UVz82o/EZOJLLQLzHpE2T+lZlzrnjmIES+E9Pb3Qgfpuo0FY6qS60vqt3Ef+BVUku7DtcRH/gVcJe6/4uk4/wCEaaL/AK4qT/jWW+s+Lc86Pej/ALZ//Y0aAeitd2Jf/XRj6NUyXdgP49x9ACa83g1vxUrZ/sOeT2kU4/kKvx+IPGjECLw7aJ7tDn+ZpDO+GqWi8Kj/APfs/wBanjubi4wIbOdwe+OP0zXCJqnxKlyILO2gHqiRr/PNPaz+J2oLsm1loVPYS7f/AEEUXCx3xstQ2ZkgSBP70hC/+hYrm9ZudDhRo9R8RRqP4oLJtzN9cD+tc+Php4g1Bs6lrTvnry8n/oWK1bT4R2aYNxcXEpHZcID/ADoA5DVPEHh63heLSNG3SHpcXDZP/fPJ/UVJ4P1zUZ7xdHjtIm/tCUedPtIZUHPGDgbcbvqBXc3nw10tbIiztljuF5V2djn2OSR+leXapY+I/D2oS6gLSa0iQNAkoiBUg8YJORyDnP5U0I9c8LXsWu6TvniEd7A5huosY2uO+PQjn/8AVS+KrDy9BleBQNrqX/3c/wCOK4HR/FUuh6l/a85jmW+tYhJbK+0kgFd3Q4wVP4NVvVvirJc2ksENlbhJBtIfcxx7HI5/CrTVibO5DrUS+HtIstTuAkmoXaZtI2/5Zx/89W9zxtA+pOMqeRkv1uvlujM8mSS24ADPUY7fQYrb+IWvW+s63brbFWt4LWJIyOmNoPHtzWT4f0mTWtVhtIVyGYb2xwq9zSGj3XwZ4cm0bTrN/wC0JJYngVjEc4G4A45JGBn0FdZaW1ppl419CscC3GEucYUEjO1vY5OPfd7VlR3CwxRwofljUKPoK8/+JfjqFLIaDZTB5zIr3JQ8RhTkLn1zg+2PeiwXPYr3xBo+nW7T3WpWscajJJlH8q841v45aXaSNFpVnJdMOPMkOxfwHU/pXhd5ete/61mDcDcp5I9/WqSxhehzSGex2fx31H7apu9OtWtieVQsrD8ef5V6z4c8YaP4ngDWFxiYDLW8uFkX8O49xkV8jKOea0LDULnT5llt5XRlOQVYgg+oPY0AfY9FeJ+FfjDcRBLbWVNzH080YEg/o36H616zo3iDStftzPpl5HOq8OoOGQ+jKeR+NIDTooooAKKKKACiiigAooooAKKKKACiiigAooooAKKKKACiiigAooooAKKKKAMLxPYSTWcepWqFr3TyZowo5kT+OP8A4EvT/aCntVLVdOtfFHhie2Zg0F1D8rrzjIyrD6HBH0rqu1cx4fAsrrUNIPS1nIiB/wCeTjemPYBig/3KYjzH4Ta3caLrl74U1M7SZGCKx4WReGA9iBn8Peu8nmPhrxH9q6Wsq4mHqmfvfVSc/Qt3xXnHxc0ufw94psvEthmMzModx2lTBU/iox/wE16M93D4t8E2utWZAlWPzR/skcOp+hB/KpfcpHcqwZQykEHkEUtcb4G1sXFudLlOGiXfb57x5wU/4ASB9CvvXZUxBRRRQAUUUUAFch8SfEq+GfCFzMr7bmcGGHB5yep/AfqRXX182/GXxEdb8WjS4HzBZfu8A8F/4v14/AUAY3gnTWvJ5buTPmXLGFW6EL1kYenHAPYsK930S1Edv5gUDf8AdAGMKOleeeBtLH2aLaOCPIjP+yDmRvxYY/4ADXrVnCAFUDAAwKYjRto8KOKtAUyNcLUgpMBCgPUVE9vG3VRU9NNAzNnsIGBDIp/Cs2fS4MHau36cVuS96oz9DTEfP3xG8Xano/i6bTNPu54obdEyElI3MyhufwIH4Vz0PxI16LG6cuP9raf5qag+JM3n/EPWH9JVT/vlFX+lcx2pDPYvAPjd/EPiBdLvrcB5Y2aN9w+8ozjAUdgfyr1ePT4v7tfOPwxk8r4i6Sc4BeRfzjYf1r6aQc0AJFYxD+AflVpLNP7o/KiOraCgCMWqDsKa8CgdKtgU114pAY9xEMHiqo06HU7C7sp0WRWX7rDgg9R/n1rUnTg1npKbS6WXGR0YeopgfLviXTZdG8QahpshYiBgsZP9zGV/TFY4jZupr0n4nzWGpeMJp7F0mjMSKzochjgnr+OPwrgGXaSD1HFAEYWQxrGZCVXoDzj6e1a+j+INU0FZBpssMLSY3OYlY/mwOKy1p4oA17zxT4gv1K3Gr3G09ViPlg/XbisjaB04paWmA3bS7acKWgBoBpRkUtOAoAekhHXkVr6TrV7pV9FeWNy8NxH91h1x6e49ulY4UU9VwaAPqfwX4xsvFulLJFIq30KgXUHQo2Oo9VPY/wBa6avkrQdcvtA1SDULKUpNEeh6MO6n1Br6g8Oa9a+JNEt9TtD8kgwyE8xsOqn3H/16QGrRRRQAUUUUAFFFFABRRRQAUUUUAFFFFABRRRQAUUUUAFFFFABRRRQAVzOp/wCg+M7G5Awl9bNbufV4zvQf98vL+VdNXP8AjBNmkwX4+9Y3UU+fRM7HP4I7mgDN+IWgjxD4TvbRUDTNHvh9fMXlfzxj6E15n8DPEnl3l34bumBjmBmgVv7w4dfxGDj2Ne3t+/sQe+K+ZvFkM/gn4oNfWg2qJhewjoGVj8y/TO5fpQB6ZeQT+H/EskULbZIZRNbsxwCDnbn2I3Rn869S02/i1PT4byHISQfdbqpBwVPuCCD7iuL8VQw654ZtPEFl+88iMSkjq8DgFvy4b8DVfwbrgtL37LNJ+4umALHtLjCt9HAwf9oD+9SQz0aiiimIKKKKAMjxPrKaB4bvtSdgDDEdme7nhf1Ir5KtpJtR1drgktNNJ8pbn5icDNezfHrX/JsLLQ4nw0x86UA9uQP/AGb9K8t8HWf2nXLdccJlznsf/wBWaYHsmlPb+H9D+1MuViQQwJnlyB/nmu/0xhcWsM4VlEiK4VhgjIzzXnulWo8R69FCyk6dYrkjs3Pf/eP6A16hEvGcdaLiJVFOoHSikMKaadTWoArTdKpTdDVyfoapSc8UxHyT4vl+0+NdckByDfzbT7byB+lZJXir2oMLnWb2YdJJ3b82JqF48KaQzV8ByGHx9ohzjN2if99HH9a+p16ivk3wvJ5HjHRpc42X0BJ/4GK+s1HNAE8Yq2gqtHVqOgCUDigjinAUuKQylMnFZN1HkGtyVeKzblOtMR8+eKdO+y65eRAYAlYqPQHkfoRXG3qbJ+O4yR6V6t8QrTytXMgHM6Kc+44/kteeXlsDbuQPmQbgP50AYhyCRQCalmj2gMPumog1AC5P+RRk+pppPPWjdigB2W9TS7mH/wBembhRuoAkDnuKcJKi30oYGmBZVxUqsCapBsdKlSTJ96ALyjPSvR/hF4lbSvEX9lTyYtNQ+UA9FlH3T+I+X67fSvNomzVqCWS3njnhcpLGwdHHVWByD+dAH19RWfoWpprOhWOpIABcwrIQP4SRyPwOR+FaFIAooooAKKKKACiiigAooooAKKKKACiiigAooooAKKKKACiiigAqrqNlHqWmXVjN/qriF4m+jAg/zq1RQBzvhS9e/wBAtnn/ANf5YWYekg4cfgwI/CvM/jboRl0221aNMtaSeXKR/wA836E/RsD/AIFXoGhN9h8R65ph4VLr7RGP9iYb8/8Affm/lVvxPpUWr6VdWUw/d3ETRk46ZHB+o6/hQJHnHwU8UC7sbjw3eMGaBS8Ab+KMn5l/An/x72p2o6adJ1S60452xcxc4LRN0wfUdM+q15LoWp3HhLxdb3bqyyWk5SdB1K52uv5Zr6G8W2aano1trlkRK1ugdinPmQsMn8uG/OpZSN3wlrv9taViZw15bERz4GN3Hyvj0Yc+xyO1b9eNaNrDaFrMV8pLQEbZlXnfEeTj1K/eH/AgPvV7FFLHPEksTq8bqGVlOQQehFUIfRRWP4r1MaP4V1K/3bWigbYfRjwv6kUAfM3xG1s6/wCO72cNuhicxxnttHAP4gA1f8FWxhs7i9f5fM+RWPYDlj/L9a5GwtJtW1IRR/6yd+SeijqSfYDJ/CvZ/CGiw3mrW9mqH7JZos0oI/hB+RT7swJP0PrQB33hPSP7M0iNXTbcT4llB6rkfKv4D9Sa6hBxVa3BJLnqTVsdKYhaKKKQwpDS0hoAqT9Kzp5BFG0jdFBY/hWhcHg1h69L5GiX8vTZbSN+Sk0xHyhaIZJMtyx5J96vX1k0Nssp6HtTNMj3SdK1dYX/AIlw9jSGczYyfZ9WtZf+ecyN+RFfYGMNXxxJkS5r7DtpRcW0Mw6SIrj8RmgC3HVuMVVjq3HSAmFOxSClpDI3GRVC4Tg1pMOKpzrxTEeafEOy8y0tbkD/AFchRvxHH8v1ryW6YR3Kg9CcGvfPFFl9s0O8iAywQuv1Xn+mPxr511ycxykZ5BpgQ+UAZIG6KePp2qhPAY2OOlaTiYQ2d3LGVWdTg5+8ASM/mD+VV7vrjsaAMsFnbCqWPsK0rfw/rl4B9m0i/mz08u3dv5CvYfgVoulzjUb+WBJb63ZFRnAPlggnI9zjr7V7figD49TwL4tcZXw5qv42jj+Ypl34M8UWMfmXOg6jGn9427YH1OK+xaKAPiB0ljJDoykeoxTN9fZGveE9E8SW7RalYRSsRgSgbZF+jDn+lfOXxF+HF14Ou1miYz6dMxEU2MEH+63v/P8AMAA4YPUgb+IVUBIODUyNQBowy9DmrqtkA1kwtgkdq0YWytAH0N8HNR+1+DGtWPzWdw6Af7LYcfqzflXoVeNfA66xc6xaE/fjikUfQsD/AOhCvZaACiiigAooooAKKKKACiiigAooooAKKKKACiiigAooooAKKKKACiiigDjdd/4l3jzSrwcJqFtJaP8A78Z8xP8Ax0y10s6ia2/Cuf8AiLEV8L/2mgJk0u5ivQB3VWw4/wC+Get2wlE9opBDAjgjvQB83fFbRxpvi97hExFeIJenG/o38gfxrvfg34sXUNJk8P3jBprRSYg3O+E9v+Ak4+hHpV34qeGm1nRzLAha6tCZEAH3l/iA/Q/hXhOl6td+H9Yt9Ssm2TwNkZ6EdCD7EEil5Aeza7pZ0XVWtuRbuS9u/oM/d+orX8GeKxo8/wDZGptssHbFtOfuwMf+Wbeik8qegzt7CrFpqmlfEHwwk0Z2uPvLn54JPT/A9xXK3Wm6lpa/vUEkkZKBwu5Jo/Rh+mKFoPc9xBBGQcivNvjfqBs/Aht1bDXU6oR6gZJ/pUujeL/senwxPb+UqKAEXgAegrkPG99/wlWpQC8kb+zrciRLcAZY8ggkcjoP6YpiOQ8LaemnaW2oXAw8ybunIiHI/FiB+AHrXt/g/SX0vQEe4Xbe3zefOP7o/hX8AAPwrhPCukvr+vwRSJ/o1uwnnAHG7+Bfw6/gK9cTEk5IHyjhfoKFuDLkK4UVOKYg4p9ABRRRQAU1qdTW6UAU7g8GuX8Zy+V4O1p+4sZgPqUIrp7iuK+I03k+A9Yf1iCf99MF/rTEfP8Ao65etPVE32RFZukEBxWrqH/HsaQzipf9aRX1r4dk87w1pMuc77OFvzQV8lzf65/rX1L4ElM3gTRHJ6WiL+Qx/SgDp46tx1UTrVuOkBOKdSClpDENV5l4NWaikHFMDFuk618x+O7A6brd1a4wschC/wC71X9MV9R3S9a8L+Mul+XdW2oKvEqFGP8AtL3/ACI/KmI5y2hGpfDeKZeZdPumQ+ytg5/Mgfiawpf3turjqK6H4ayLeJrGiuR/pMG9M9Ay8f8AswP/AAGsIRmOSa3YYwTgHtQB6H8ENV+xeMJrB2wl/bkAerp8w/8AHd9fQ9fIPhnVf7E8R6dqJOFtrhHf/dz8w/LNfXoIYAjkGgBaKKKACsrxJoVt4k0C70u6A2ToQr4yUbqrD6HFatFAHxJq1hPpmqXNncpsngkaKRfRgcGq6dK9K+Oejrp/jn7ZGuI7+BZTgcbx8p/9BB/GvNIqAJ0OCDWjA3UVnLgGrsB9aAPVvgpKV8X3EeeHsn/R0r3qvn34MN/xW5/69JB+q19BUAFFFFABRRRQAUUUUAFFFFABRRRQAUUUUAFFFFABRRRQAUUUUAFFFFAFe/s4tR065sphmK4iaJx/ssCD/OuR+Hd9JP4bgtrk/wClWZa0nHcPEShz9cA/jXbV55bN/YPxL1TTyNtvqaLqEHpv4SUfUkK350wOt1O3DoTivnL4k+Gho2uC4hQLaXmXQD+Fx94fqD+PtX0vLiWDOK4Tx14d/t7w9c2qIDcp+9t/98dvxGR+NID5+0DXdQ8Oait1YzMh6OvVXHoR3FelRfFiznhC32nzRvxkwsGB9Tg4x9Oa8qdhC+JUbg4IxyD6GrCXFnOoRgUbsSOKAPZ9M1PR/E4kjsrpHlCbmjIKuB64P4VFPpKrqPlRw7mkhWVSfuhW5yfxJrx22tLr+04IrGVkmkcIrK2OvGPoc19Urp8dxrDnYuyJFjyB1A//AFmhgVPDGjJoOgnGTPOdzO3ViepNbtouAKivHBnWJfuxjp71at1wBTWwmWVp1IKWkMKKKKACmtTqY/SgCnP1NedfFicx+A7xM482SJP/AB8N/wCy16JMeteV/GaXZ4Rt4+8l6g/AI5/wpiPG9OfbIK27pt9qfpXOWz7GBrW+0rLAQG5pDOYnGJn+tfTXwzk874c6K+c/u3X8pGH9K+absYlJr6M+Esm/4b6auR+7eZf/ACIx/rQB3SdauR1TTrVuOkBZFLTVpwoGFMccU+kbpQBm3K9a89+Jelf2j4Qu9q5kt8Tr+HB/Qk/hXo9wuQawtQgSeGWGVd0cilGHqCMEUxHzD4Nvv7M8YWEpOEeTym9MN8vP0zn8K2/F9n9g8V3GBhJW8wHt83P6EkfhXLaxZyaVrVzbMSJLeZkJHHIOM13vjgjUdI0fW0GTNCA+Ox4OPzZvyoA4qRdsxHrX1j4G1L+1vBGj3hbc7Wyo59XX5W/VTXyjPyEf1FfQHwO1H7T4OuLNj81pdMFHorAMP13UAenUUUUAFFFFAHjP7QtiH0bRr/HMU8kJP++oP/shrwCPrX038c7fzvh2ZMf6m7if89y/+zV8yR/eoAsVcg7fSqmOlW4TwPpQB6h8FELeNpT/AHbKQ/8AjyD+tfQNeE/AyDd4i1CfH3LTbn6up/8AZa92oAKKKKACiiigAooooAKKKKACiiigAooooAKKKKACiiigAooooAKKKKACuC+J0LWdppfiWJSX0m6DTEDkwSfJIP1Fd7VPVtOi1fSLvTpx+6uYmjb2yMZ/DrQBUsLlZYFIYMpGQR0IqK8jDZ4rkfAOoy/2S2lXeRe6VIbOZT1wvCn6YGM+oNdlKweOmI+e/id4e/srXTqEKYtL4lmAHCyfxfn1/P0rgxDE3IJH0NfSPjHRF17w/d2YQGUoXgPpIBlfz6fQmvmt4yrkdD3FIZ2Pw/tvtvjzRoMAhbhZDn0T5z+i19L6aQLaW6b+Ni5+lfO/whtt/ii6vMH/AEWylZW7bmwg/wDQjX0I7+RpEMQ+84A/DvQBDETLMXPUnJrVhGFFZtqvQ/jWrH0FNiRKOlFFFIYUUUUAFRueKkPSonPFAFKc9a8e+Nc23TtLh/vzO3/fKgf+zV69cNwa8R+Ns2bnR4c/dWZiPqU/wpiPK84Wi2lZJevBqNj8tCcYNIYl5zITX0D8HH3eAUX+7dSD+R/rXz9cckGvevgnJv8ABFwufuX7jH/AIz/WgD0lDzVuI1TU81aiPSgC4vSnCmL0p9SMWmnpTqaaYFWccGsa7HWtyYfKaxrsdaEI+dfivpv2PxY86rhLqJZeOmfun/0HP41a0l/7X+Fc1v8AeksJjtHfBOc/k7flXRfGLT/N0qyvgOYZTG2PRhkf+g/rXI/DSbz7jVdHYgLeWxxn1GV/k5P4VQHPZL2g9RXrPwFvimtarYZ4mt1mA90bH/s9eUquHmjIIIJ4Ndj8IL77H8RbBCcLcJJC34qSP1UUgPpyiiigAooooA8/+NH/ACTDUf8ArpD/AOjFr5Zj+9X0x8droQfD5Ys83F5GmPoGb/2WvmiPlqALIHFW4P6VUBxVyEY47UAe3fAm3xFrVyR94woD9N5P8xXsVeb/AAVszB4NnuCObi7Yg/7IVR/MGvSKACiiigAooooAKKKKACiiigAooooAKKKKACiiigAooooAKKKKACiiigAooooA808V2/8AwjPji21+NStjqSi2u8dBIPusf89m9a6eOUPGGU5VhkEdDWj4g0WDxBolzp1xwsq/K/dGHIb8DXn/AIW1We0ml0LVTsurZtnzfofoetNCZ1E/SvnPxlYCx8WalEBhWmMij0DfN/Wvoi6YqMV498UNLYalbalGPkmTypOOjLyD+IP/AI7SYzW+FVnHFol3cBf3t3dRwKR/dXLEfmB+Yr1m8lEl75Kn5YFCH/eIBP6EV558OoY7TStNMpCRRRyXbk8Y3HGT+CfrXW6JctfWC3zghrotOQewYkgfgMD8KEJnQWorTTpWdajgVop0psESUUUUhhRRRQAHpUMvSpTUMp4NAGfOcV4F8aJS3iiyizwtmrY9y7j+gr3uc9a+dvi5KJPGzLnJjt41+nVv/ZqYkcITT17VGOakHApDGStzXufwPkz4V1CPHS9LZ+qJ/hXhMhya9v8AgY5OhaqnYXCn81/+tQB6qDzVqI1UB5qzEaALyHipKij6VIKkY6kNFBpgQS9DWRdjrWxL0rJuxwaEI4Px7ZfbvCOoxAZZYvNHtsIY/oD+deG+EL3+zvGFhKThWl8tvo3y/wBa+j76JJomjkGUcFWHqDwa+Xr6GTT9VkiJIkhlKEjsQcUwOh16D7J4ov4gML5rFR7ZOP0xTvCF19h8a6ROThUvotx/2S4B/QmrPi91uNah1BcAXlvFOAPdAP8A2U1grIbe9SVfvIwYfUUAfaFFMhkWaFJVOVdQw+hp9ABRRRQB4T+0LqoM2j6Sh5VXuZB9TtX+T14hDy1db8T9eHiDx5qV1G+6CJ/s8J7bU4yPYnJ/GuVgHBNAE4+9V2AdKppya29C059V1iy0+PO65mSLI7ZOM/h1oA+m/h/YHTfAmkQEYZoBMw93Jf8A9mrpKZFGkMSRxqFRFCqB2Ap9ABRRRQAUUUUAFFFFABRRRQAUUUUAFFFFABRRRQAUUUUAFFFFABRRRQAUUUUAFcZ438LSah5esaYuNSthyg/5bJ/d+o7flXZ0UAea6RriajYiNsCVBtKscEH0NYXiqfT7vRr21upVt7hELrDOwR9w5XbnhsnjK5HOK7bxP4N+2zNqmkEQagOXTos319D7/n6157rmqpLpxs9Us9t3HIFxInzIT1x+FDBFbWtS/szwhNbRPiW4WLToiPTaA36bvxNelaVGItPt4wMBY1GPwr5/1HWX13xbptqpH2aCcEAd3Ztzn+n4V9DWoxGoFNCZs23atBOlZ1t0rRXpQwQ+iiikMKKKKAENV5j8pqdqrTn5TQJmdOetfNXxNm87x/qZ7L5Sj8Ik/rmvpO4PNfLnj2fd431ckE4uGX8uP6UxmEtOJ4qt9oA7UfaR6GkA969q+Bb503WU9JYj+Yb/AArw8zZPAr2f4DyFodeXsDAf/RlAHsQ61YiPSq2eaniNAGhGeKmFV4jxU4qRjqDRSGgCKTpWXdjg1qydKy7roaaEYN13+tfOvxCs/sfjC/AHyyOJQfXcAT+pNfRV11IrxP4tWm3VrS6A4lg2H3Ksf6MKoRh3s/2rw7o85OXjR7cn/dbcP0kFZkxxIpptrcF9G8k8+VIxX2yAT/6CPyouPuIaQz7C8Mz/AGnwrpE+c+ZZQv8AmgNalc54Bk83wBoTellGv5DH9K6OgArjviZ4rXwn4PuZ43231yDBagHkMRy3/ARk/XHrXXySJDE8sjKiIpZmY4AA6kmvk/4neNG8YeJnlhc/2fbZitVPdc8v9WPP0x6UAcU53PViMbUFV4l3PmrI6igCeEZ5r1X4LaKb7xVJqTrmKwiLA/7b5UfpuP4V5dCvQV9OfCvQf7E8F28kibbi9P2iTPUAj5R/3zg/iaAO3ooooAKKKKACiiigAooooAKKKKACiiigAooooAKKKKACiiigAooooAKKKKACiiigAooooAK4X4pQ2CeGJby4t42miBZJCPmGATjPpxXdV5R8dtQ+y+Fo7dT80xIx7ZANAHhfg1PO8XaYp5JnB/nX0/b/AHV+lfM/gBd3jXTB6SE/oa+mLft9KaBmxbdK0E6VnWx4FaKdKGJElFAopDCiiigBjdKqXB4q0x4qjcGmhGfcHmvlXxbJ5/ijVJh0ku5WH0LmvqiQ5k56ZFfJmqP513LKf42LfmaGMyz1ppp5FNIxSABXs3wHcA68nciA/wDoz/GvGV617D8CyBda2O5jh/m9AHtOaliNQZqSJqANKE8VZU1ShNXFNIY+g0lBNICKTpWZdHg1oyHisy6PBpoRh3fU15h8VrXzdEtbjHMUxT/voZ/9lFenXR5rivHlt9p8K3oxkptkH4EZ/TNUI8R01hunib+JMj6//qzU0p3WyE9eKpRny71CO7Yq4/8Ax6/TikM+rPhhJ5nw30Rv+mJH5Ow/pXW15x8HfEGnXXgG0sPtcQurESCaNmAKqXZg2PTBHP1rkPib8XxKk2i+HJiEOUnvFOC3qqe3v+XrQAfGH4mRzRTeGtGm3ITtvJ0PB/6ZqfT1/L1rwtmLtSyMXOc5zT4o8cmgCSNdq+9TRjJqNRk1aiToKAOq8BeG28TeKbSxKk24Pm3B9I16/nwPxr6rRVRAqgBQMADtXA/CjwkfDvhwXl1Htv78CRwRyifwr+uT9cdq7+gAooooAKKKKACiiigAooooAKKKKACiiigAooooAKKKKACiiigAooooAKKKKACiiigAooooAK8G/aDuiZ9NtQei7mHsc/4V7zXzf8ebjzfFcMYOVSFV/EZP9aAOP+HQz44sPYk/pX0nbnp9K+cPhqM+OLX2DV9HQdRTQma9qflFaUfQVl2p+UVpRngUMCYUtIKWkMKQ0tNJoAjkPFULg1dlPFZs7ZzTEZd/N5Npcyg42RM35AmvlS9H7wivqHXpPL0PU3/u2kzfkhr5fu/9Y31oGZ5HNMIqQimnikA1RXr/AMDhi61o+kcI/Vq8iUV698D/APX61/uQ/wA3oA9jLcU6Juaj7UsR5oA1IT0q4hrPhPSrqGkMnzSE0gNDGkBDKeKzLo8GtGVuDWXdHimhGNdH5qwNZg+1aZd2+MmWFkH1Irdujyay5z3qhHzZcKUuh7NVyX/j3k+p/nVnxFZfZdduoAMCOdlX6Z4qvJzDJ9aQyvBdT20btFK8ZK7SVOMjuKpMzM2SatTrsgUdzzUCJ60ALGuetWFHamKPSp0TFADo0wa9Q+E3gg6/q41O9izptmwOGHEsnUL9BwT+A71y/grwfe+LtaS0twUgTDXE5GRGv+J7D/69fU2k6VaaJpdvp1jEI7eBdqgdT6k+pJ5NAF2iiigAooooAKKKKACiiigAooooAKKKKACiiigAooooAKKKKACiiigAooooAKKKKACiiigAooooAo6zfHTdGu7tcF44zsB6FjwoP4kV8zfFe5S612Jk5Vd6AnqwUhdx9zjJ9zX0l4m019X8M6lYRNslmt2WJv7r4yp/MCvlvxRM+ueVeLGVlfczof4ZCfnT8D0HofegCP4anHji1+jV9GwHpXzb8OiR43s/qa+j4D0poRr2h4FacR4rItWxWpEeKGBaFLTQaWkMWmmlJpjHigCCY8VnTtV2ZqzpzwaaEc94nfb4a1c/9Ocw/wDHDXzRdffNfR3i99vhbVfe3YfnXzhcn5zQMqEU0in0EUgGKK9d+CH+t1v/AHYP5vXkor1z4JD5tcb2gH/oygD1wng0RmmM3BpI25oA04W6VejasyFulX42pMC0DSMeKap4pGNIZDKeKzLo8GtCVuDWXdNxTQjIuTyazJzwa0bk81lznANUI8n8eWgi8S+ZjidEk/L5f6Vy6jd5i5/jxXoPxEti1raXqj/VOVb6Hn+h/OvNUklhuGd3HlsckHtnpSYx90Az4HReKgA7U9mMhyowPU9fypyKB0/H3oAVEx9a6bwh4P1Lxdqq2llGViUgzXDD5Il9T7+g71s+BfhjqniyWO5nVrPS85a4deZB6IO/16D36V9HaJoen+HtNj0/TbdYYE7Dkse5J7mgCDw14a0/wtpEen6fHhRzJI33pG7sx9a2KKKACiiigAooooAKKKKACiiigAooooAKKKKACiiigAooooAKKKKACiiigAooooAKKKKACiiigAooooAK+dfiAlronxAv7ZYAbK52TSwn1YclT2OckfXHTp9FV86/GxDH4+Rv+ellG3/jzj+lAFLStMg0jV4Nftka8tMlWkgGWXP95fUfgfWvV9K1Oy1SAS2Vwkq9wDyvsR1FeAabq99pM/nWNw0THhh1Vh6EHgj2Nddp/ijRL6dZdStrjS7/AKfbtOY4Puyf4ZHtTQme225xWpC1cBo2qaq6BtOv9O8QW4GSqv5NwPqOhP1AroLfxXYxts1GC602QdRcxEKP+Brlf1oYHUqafmqlpeWt5EJLW5injP8AFG4YfmKs0hi5qN24pWyKhkY0AQTNzWdO3BqzM53VnzN1piOW8bvjwlqZ/wCmYH/jwr55uDljXvnj6Tb4N1I+ojH/AJESvApjljQMgxS44pQOM/pQRSAbXrPwUODrg9oP/aleT16v8F+E1s/9cB/6MoA9Wd6VDVdny5p6saANKFqvxtWVCx4q/ETSYF4NxTHemjNNceppDIpX4rMuWzVm8u7a1jLzzxxqOpZgBXK3/jHTFYx2nm3sudoW3TcM/Xp+tUIs3JPNYmq6lZ6dCZLqdIx2BPLfQd6z9Vv9bkiMl5JaaDan+O5cGU/RT/QGuKvNc0ezlZ7GKXVr0n/j7vciMe4Xqf0piLWtXV74ggZ222GkR4Jkn48w9s+v0H61wl8sST4hLtGOjSDDMfXHb6dq1LvULzU5xNfXDTMv3EwFSMeiqOBXefDL4faT4vmu7zVTM8VoUCwI21ZCc/eI57dsUMaPONF0HVfEN4LTSrKW6lPXYOF92PQD3Ne6eCvgrZaW0d94hdL26GGW2X/Uoff+8f0+ten6ZpOn6NZraabZw2sC9EiQKPqfU+9XKQCIixoERQqgYAA4ApaKKACiiigAooooAKKKKACiiigAooooAKKKKACiiigAooooAKKKKACiiigAooooAKKKKACiiigAooooAKKKKACvAvjvCV8U6dP2eyC/k7f4ivfa+e/jdrKX3i2DTEC/6BB8zd974Yj/AL52/rQB5qhzipl5GKroasKw7UwLME0kTK0bkMpyDkgj6Ecj866fT/iD4i08BGvmuYR/yzuVEw/8e5H51yq9qf70Ad/a/ETSp5Q+p+HIo5+9xYzGJ/wz/jXT6f4+0F8LB4j1SyOeI7yLzR/30Q3868ZPNRtGBzt/GgD6Ns/FElzj7Lreh3wPRVYxt+J3EfpV4axqJJD6UkpHX7LcrJ/MCvmEruGNxx78/wA6el3d2wAhupo1HTY5X+RFAH0jPrjIc3GlahBj+9ED/wCgk1nTeJNO5Dm4jP8A00tpF/UrXhMXizxBbH/R9Yuov92U/wBc1bX4h+KExu1OeTH/AD0Ib+YoEegeNNV06/8AC97bQXMbzSBNibsE4dSevsDXi89pOrf6lyPUDIrpJviH4jlXY91GB/s2sefzxWLda3dXj77ieVm/3EA/LbSGih9mnA5icH/dNIYJv+eb/wDfJqwdRbHVfxiTP/oNINScf88v+/Ef/wARQMr/AGaYniKT/vk16b8Jp4tMXVjfyparL5Ozz2Cbsb84z16ivO11Ngcny8+0EX/xFbGneM7rTVIS2s58957ZCR9MAUCPbZPEOjo5zqVsfpIDQPEemfwzs/8AuRsf5CvIv+Fm60BiKHT4/wDdtFqNviX4n/5Z3yRe8dug/pTA9rh8QxscQ2N7L6YgIz+eKuDV9Xb/AFWg3Cg9GndUB/nXz/N488VXI/ea5eY/2XC/yArNn1jVLvP2jUbubPXzJ3b+ZpAfRF5rmp2o/wBM1DRNNHrNcBiPwyK5u/8AGujJkXXjCa4Yf8s9NtuD/wACx/WvEgvPbn0FO2/j9aAPQL7x5oCuWs9AuL6XtLqdyTz67Vyf1rGu/iD4iuFaO1mg02EjaUsYRGSPduWP51zFBoAdLJJcTGa4keWVuryMWY/iaTNNzkUmaYEymve/gbDjw9qU3965CfkoP/s1eABwK9/+BmoRXHhm/s1AEkFyHPuGUAf+gmkB6nRRRQAUUUUAFFFFABRRRQAUUUUAFFFFABRRRQAUUUUAFFFFABRRRQAUUUUAFFFFABRRRQAUUUUAFFFFABRRRQAUUUUAFfI3jS9OqeMtYuw2RJdybD/sg4X9AK+tbiUQW0szdI0LH8BmvjWQs8zO5yzHJPqaAIIpQW2Pw/8AOrQqNrdJVww/GoTHc2xyv7xPQ9RTAvq1P3fnVCO9RjtclG9GqyJAemDQBYBJPHXFI74HWot/FIWz1oAUE1HIcDFKWOaiY0AMY1CfapGNRMaAE4pxjVIw8hxu6KOuKiLU2ST5gxP/ANas5tpaG+HjCU7T2GswJ4FNz7UFwxzmkz9Kw5meqqVO2yJUQP8Ad4PoaAv4UgnCx7VHPtSBz+NbU22tTzcVGnF+4PAxTgKYCadmtDlHj608YqMA08CgCUHilzUYOKXk80ALmjPNNY4ppYDvQA8nim7qryXUanAO4+gpirPcn/nmn6mgCZpN77E5Pc+lesfArUPs3i6708t8lzaFgPVkII/QtXl0cSQJha6z4X3n2P4k6PLnh5GiPvvRlH6kUAfVNFFFABRRRQAUUUUAFFFFABRRRQAUUUUAFFFFABRRRQAUUUUAFFFFABRRRQAUUUUAFFFFABRRRQAUUUUAFFFFABRRRQBj+KzKPCGsmEZkFlNtH/ADXyY6/Oa+yXRZI2jdQysCCCOCK+YfHnhGfwpr8kOxjYzMXtZexX+6T6jp+vegDl0AzU64qBTg1Kp5pgOeyguBh1HPeqUmkSJzbzMvt2rSRsVKG4oAwWS/g4aPePamC+K/6yN1PuK6LOajeKN/vIp/CgDEW9ibo4pTMh6MKvy6bayZzGB9KpyaPD/AzL9DQBAzg9DTGanPpbgfLMfxqBrK4XpIDQArHmo25pDBcr/dNMKXH90fnSAQqCelAXvwaaVnHVB+dB84j7n60rDuyQHpTxVf99/cFL/pB/gFMRZFPFVQLk9ABTvKuW/jAoAt5x3o3gdTVYWkzdZTT104H7zsfxoAla5iUcuKiN8vRAzfQVOlhAvVQasJDGnRRQBm77qU/JHj3NPWwmk/1shx6CtLgdBSFqAIIrSGIcKM1Lux0pCaYTmgBXPNaHhu4a08TaXcqCWiu4nAHfDg4rMNdx8K/DU3iDxpaS7D9jsGFxO+OMg5VfqWA/AGgD6gooooAKKKKACiiigAooooAKKKKACiiigAooooAKKKKACiiigAooooAKKKKACiiigAooooAKKKKACiiigAooooAKKKKACs7W9D0/xBpklhqMAlgfp2Knsynsa0aKAPnTxd8KtY0B3udPR9Q08c7o1/eIP9pR1+o/SuDGQeetfY9cr4i+Hvh3xIXlubMQXTc/aLf5HJ9+zfiDQB8zK/PtU6tXo2s/BbV7Rmk0q7hvouoR/3cn68H8xXD6joGraM+zUNPuLbnALxkKfoehpgVM8U0nFIc4phagBWao3Y4xQWqN2zQBG7VA7U9zxULmgBjtULOfWnOahY0gBnzTN1IaaTQA8NTg1RCng0ASqakBqEGpFoAlBp4NRCnigCUGlzTRRQA7NITRmmhXkcJGrM7HAVRkmgBpamF67XQPhR4r15kdrL+z7Y9ZbzKHHsn3j+WPevX/C3wd8PaAyXF8p1S8XnfOuI1PsnT880AeQeC/hlrXi6SO4ZGstLJybqVeXH+wv8X16e/avo3w54b03wtpSafpkPlxg5d25aRv7zHua1goUAKAAOABS0AFFFFABRRRQAUUUUAFFFFABRRRQAUUUUAFFFFABRRRQAUUUUAFFFFABRRRQAUUUUAFFFFABRRRQAUUUUAFFFFABRRRQAUUUUAFFFFABTXRJFKuqsp4IIyDTqKAOc1HwH4Y1TcbjSLdXP8cI8o59flxXH6n8EtOm3Np2p3FuT0WZRIPzGD/OvU6KAPn7UPg14mtiTatZ3i9vLl2t+TAD9a5m98A+LLPPm6Betj/njH5v/AKBmvqeigD43u9OvrMkXVncQEdRLEy/zFZ7HPevtcgHtVSfSdOujm4sLWY/9NIVb+YoA+LmNQtmvsiXwd4Zmz5nh7SmJ7mzj/wAKrN8P/CD9fDemfhbqP6UAfHhpK+wv+FeeD/8AoXNO/wC/AqJvhp4Mc5Ph2y/BCP5GgD5DFKK+uR8MPBQOf+EetP8Ax7/GpE+HHg6P7vh2wP8AvR5/nQB8jDNPGa+wofBfhaD/AFXh3SlPr9kT/CtG30rTrTH2awtYcdPLhVf5CgD47tdL1K8x9lsLqfPTyoWb+Qrfsvh34vvceV4fvVz/AM9k8r/0PFfWGAO1LQB842PwT8WXJH2j7FZjv5s24/8AjoP866ax+AaAA6hrrE91t4MfqT/SvaKKAPO9P+C3hKzwbiO7vSP+e8+B+SBa7HS/D2jaIm3TNMtbXjBaKIBj9T1P41p0UAFFFFABRRRQAUUUUAFFFFABRRRQAUUUUAFFFFABRRRQAUUUUAFFFFABRRRQAUUUUAFFFFABRRRQAUUUUAFFFFABRRRQAUUUUAFFFFABRRRQAUUUUAFFFFABRRRQAUUUUAFFFFABRRRQAUUUUAFFFFABRRRQAUUUUAFFFFABRRRQAUUUUAFFFFABRRRQAUUUUAFFFFABRRRQAUUUUAFFFFABRRRQAUUUUAFFFFABRRRQB//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3" name="图示 2"/>
          <p:cNvGraphicFramePr/>
          <p:nvPr>
            <p:extLst>
              <p:ext uri="{D42A27DB-BD31-4B8C-83A1-F6EECF244321}">
                <p14:modId xmlns:p14="http://schemas.microsoft.com/office/powerpoint/2010/main" val="3882471500"/>
              </p:ext>
            </p:extLst>
          </p:nvPr>
        </p:nvGraphicFramePr>
        <p:xfrm>
          <a:off x="1142996" y="719667"/>
          <a:ext cx="9017004" cy="54037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70204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28</a:t>
            </a:fld>
            <a:endParaRPr lang="en-US"/>
          </a:p>
        </p:txBody>
      </p:sp>
      <p:pic>
        <p:nvPicPr>
          <p:cNvPr id="12" name="图片 11"/>
          <p:cNvPicPr>
            <a:picLocks noChangeAspect="1"/>
          </p:cNvPicPr>
          <p:nvPr/>
        </p:nvPicPr>
        <p:blipFill>
          <a:blip r:embed="rId3"/>
          <a:stretch>
            <a:fillRect/>
          </a:stretch>
        </p:blipFill>
        <p:spPr>
          <a:xfrm>
            <a:off x="1320247" y="1839340"/>
            <a:ext cx="9715500" cy="3962400"/>
          </a:xfrm>
          <a:prstGeom prst="rect">
            <a:avLst/>
          </a:prstGeom>
        </p:spPr>
      </p:pic>
      <p:sp>
        <p:nvSpPr>
          <p:cNvPr id="14" name="文本框 13"/>
          <p:cNvSpPr txBox="1"/>
          <p:nvPr/>
        </p:nvSpPr>
        <p:spPr>
          <a:xfrm>
            <a:off x="4695290" y="1017142"/>
            <a:ext cx="3369923" cy="400110"/>
          </a:xfrm>
          <a:prstGeom prst="rect">
            <a:avLst/>
          </a:prstGeom>
          <a:noFill/>
        </p:spPr>
        <p:txBody>
          <a:bodyPr wrap="square" rtlCol="0">
            <a:spAutoFit/>
          </a:bodyPr>
          <a:lstStyle/>
          <a:p>
            <a:r>
              <a:rPr lang="zh-CN" altLang="en-US" sz="2000" smtClean="0"/>
              <a:t>西瓜数据集</a:t>
            </a:r>
            <a:r>
              <a:rPr lang="en-US" altLang="zh-CN" sz="2000" smtClean="0">
                <a:latin typeface="+mn-ea"/>
              </a:rPr>
              <a:t>4.0</a:t>
            </a:r>
            <a:endParaRPr lang="zh-CN" altLang="en-US" sz="2000">
              <a:latin typeface="+mn-ea"/>
            </a:endParaRPr>
          </a:p>
        </p:txBody>
      </p:sp>
      <p:sp>
        <p:nvSpPr>
          <p:cNvPr id="7" name="矩形 6"/>
          <p:cNvSpPr/>
          <p:nvPr/>
        </p:nvSpPr>
        <p:spPr>
          <a:xfrm>
            <a:off x="1715784" y="5044611"/>
            <a:ext cx="2650733" cy="626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39128" y="2352782"/>
            <a:ext cx="2712378" cy="33185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983021" y="2332234"/>
            <a:ext cx="2712378" cy="2774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772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29</a:t>
            </a:fld>
            <a:endParaRPr lang="en-US"/>
          </a:p>
        </p:txBody>
      </p:sp>
      <p:pic>
        <p:nvPicPr>
          <p:cNvPr id="8" name="图片 7"/>
          <p:cNvPicPr>
            <a:picLocks noChangeAspect="1"/>
          </p:cNvPicPr>
          <p:nvPr/>
        </p:nvPicPr>
        <p:blipFill>
          <a:blip r:embed="rId3"/>
          <a:stretch>
            <a:fillRect/>
          </a:stretch>
        </p:blipFill>
        <p:spPr>
          <a:xfrm>
            <a:off x="1688280" y="1201969"/>
            <a:ext cx="8096250" cy="3981450"/>
          </a:xfrm>
          <a:prstGeom prst="rect">
            <a:avLst/>
          </a:prstGeom>
        </p:spPr>
      </p:pic>
      <p:sp>
        <p:nvSpPr>
          <p:cNvPr id="9" name="文本框 8"/>
          <p:cNvSpPr txBox="1"/>
          <p:nvPr/>
        </p:nvSpPr>
        <p:spPr>
          <a:xfrm>
            <a:off x="5301466" y="5303513"/>
            <a:ext cx="2352782" cy="400110"/>
          </a:xfrm>
          <a:prstGeom prst="rect">
            <a:avLst/>
          </a:prstGeom>
          <a:noFill/>
        </p:spPr>
        <p:txBody>
          <a:bodyPr wrap="square" rtlCol="0">
            <a:spAutoFit/>
          </a:bodyPr>
          <a:lstStyle/>
          <a:p>
            <a:r>
              <a:rPr lang="zh-CN" altLang="en-US" sz="2000" b="1" smtClean="0"/>
              <a:t>学习向量量化</a:t>
            </a:r>
            <a:endParaRPr lang="zh-CN" altLang="en-US" sz="2000" b="1"/>
          </a:p>
        </p:txBody>
      </p:sp>
    </p:spTree>
    <p:extLst>
      <p:ext uri="{BB962C8B-B14F-4D97-AF65-F5344CB8AC3E}">
        <p14:creationId xmlns:p14="http://schemas.microsoft.com/office/powerpoint/2010/main" val="1661203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概要</a:t>
            </a:r>
            <a:endParaRPr lang="zh-CN" altLang="en-US"/>
          </a:p>
        </p:txBody>
      </p:sp>
      <p:sp>
        <p:nvSpPr>
          <p:cNvPr id="3" name="内容占位符 2"/>
          <p:cNvSpPr>
            <a:spLocks noGrp="1"/>
          </p:cNvSpPr>
          <p:nvPr>
            <p:ph idx="1"/>
          </p:nvPr>
        </p:nvSpPr>
        <p:spPr>
          <a:xfrm>
            <a:off x="1142996" y="1965960"/>
            <a:ext cx="4003431" cy="4038600"/>
          </a:xfrm>
        </p:spPr>
        <p:txBody>
          <a:bodyPr>
            <a:normAutofit/>
          </a:bodyPr>
          <a:lstStyle/>
          <a:p>
            <a:pPr>
              <a:lnSpc>
                <a:spcPct val="200000"/>
              </a:lnSpc>
            </a:pPr>
            <a:r>
              <a:rPr lang="zh-CN" altLang="en-US" sz="2800"/>
              <a:t>问题</a:t>
            </a:r>
            <a:r>
              <a:rPr lang="zh-CN" altLang="en-US" sz="2800" smtClean="0"/>
              <a:t>的定义</a:t>
            </a:r>
            <a:endParaRPr lang="en-US" altLang="zh-CN" sz="2800" smtClean="0"/>
          </a:p>
          <a:p>
            <a:pPr>
              <a:lnSpc>
                <a:spcPct val="200000"/>
              </a:lnSpc>
            </a:pPr>
            <a:r>
              <a:rPr lang="zh-CN" altLang="en-US" sz="2800" smtClean="0"/>
              <a:t>评估方法</a:t>
            </a:r>
            <a:endParaRPr lang="en-US" altLang="zh-CN" sz="2800" smtClean="0"/>
          </a:p>
          <a:p>
            <a:pPr>
              <a:lnSpc>
                <a:spcPct val="200000"/>
              </a:lnSpc>
            </a:pPr>
            <a:r>
              <a:rPr lang="zh-CN" altLang="en-US" sz="2800" smtClean="0"/>
              <a:t>原型聚类</a:t>
            </a:r>
            <a:endParaRPr lang="en-US" altLang="zh-CN" sz="2800" smtClean="0"/>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a:t>
            </a:fld>
            <a:endParaRPr lang="en-US"/>
          </a:p>
        </p:txBody>
      </p:sp>
    </p:spTree>
    <p:extLst>
      <p:ext uri="{BB962C8B-B14F-4D97-AF65-F5344CB8AC3E}">
        <p14:creationId xmlns:p14="http://schemas.microsoft.com/office/powerpoint/2010/main" val="337461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30</a:t>
            </a:fld>
            <a:endParaRPr lang="en-US"/>
          </a:p>
        </p:txBody>
      </p:sp>
      <p:sp>
        <p:nvSpPr>
          <p:cNvPr id="11" name="AutoShape 2" descr="http://img0.imgtn.bdimg.com/it/u=1540721588,3236146550&amp;fm=1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mc:AlternateContent xmlns:mc="http://schemas.openxmlformats.org/markup-compatibility/2006" xmlns:a14="http://schemas.microsoft.com/office/drawing/2010/main">
        <mc:Choice Requires="a14">
          <p:sp>
            <p:nvSpPr>
              <p:cNvPr id="14" name="文本框 13"/>
              <p:cNvSpPr txBox="1"/>
              <p:nvPr/>
            </p:nvSpPr>
            <p:spPr>
              <a:xfrm>
                <a:off x="1142996" y="1387011"/>
                <a:ext cx="10189400" cy="2862322"/>
              </a:xfrm>
              <a:prstGeom prst="rect">
                <a:avLst/>
              </a:prstGeom>
              <a:noFill/>
            </p:spPr>
            <p:txBody>
              <a:bodyPr wrap="square" rtlCol="0">
                <a:spAutoFit/>
              </a:bodyPr>
              <a:lstStyle/>
              <a:p>
                <a:r>
                  <a:rPr lang="en-US" altLang="zh-CN" smtClean="0">
                    <a:latin typeface="+mn-ea"/>
                  </a:rPr>
                  <a:t>1</a:t>
                </a:r>
                <a:r>
                  <a:rPr lang="zh-CN" altLang="en-US" smtClean="0">
                    <a:latin typeface="+mn-ea"/>
                  </a:rPr>
                  <a:t>，令</a:t>
                </a:r>
                <a:r>
                  <a:rPr lang="en-US" altLang="zh-CN" smtClean="0">
                    <a:latin typeface="+mn-ea"/>
                  </a:rPr>
                  <a:t>9-21</a:t>
                </a:r>
                <a:r>
                  <a:rPr lang="zh-CN" altLang="en-US" smtClean="0">
                    <a:latin typeface="+mn-ea"/>
                  </a:rPr>
                  <a:t>号样本的类别标记为</a:t>
                </a:r>
                <a:r>
                  <a:rPr lang="en-US" altLang="zh-CN" smtClean="0">
                    <a:latin typeface="+mn-ea"/>
                  </a:rPr>
                  <a:t>c2,</a:t>
                </a:r>
                <a:r>
                  <a:rPr lang="zh-CN" altLang="en-US" smtClean="0">
                    <a:latin typeface="+mn-ea"/>
                  </a:rPr>
                  <a:t>其他样本的类别标记为</a:t>
                </a:r>
                <a:r>
                  <a:rPr lang="en-US" altLang="zh-CN" smtClean="0">
                    <a:latin typeface="+mn-ea"/>
                  </a:rPr>
                  <a:t>c1</a:t>
                </a:r>
                <a:r>
                  <a:rPr lang="zh-CN" altLang="en-US" smtClean="0">
                    <a:latin typeface="+mn-ea"/>
                  </a:rPr>
                  <a:t>。假定</a:t>
                </a:r>
                <a:r>
                  <a:rPr lang="en-US" altLang="zh-CN" smtClean="0">
                    <a:latin typeface="+mn-ea"/>
                  </a:rPr>
                  <a:t>q=5</a:t>
                </a:r>
                <a:r>
                  <a:rPr lang="zh-CN" altLang="en-US" smtClean="0">
                    <a:latin typeface="+mn-ea"/>
                  </a:rPr>
                  <a:t>，即学习目标是找到</a:t>
                </a:r>
                <a:r>
                  <a:rPr lang="en-US" altLang="zh-CN" smtClean="0">
                    <a:latin typeface="+mn-ea"/>
                  </a:rPr>
                  <a:t>5</a:t>
                </a:r>
                <a:r>
                  <a:rPr lang="zh-CN" altLang="en-US" smtClean="0">
                    <a:latin typeface="+mn-ea"/>
                  </a:rPr>
                  <a:t>个原型向量</a:t>
                </a:r>
                <a:r>
                  <a:rPr lang="en-US" altLang="zh-CN" smtClean="0">
                    <a:latin typeface="+mn-ea"/>
                  </a:rPr>
                  <a:t>p1,p2,p3,p4,p5,</a:t>
                </a:r>
                <a:r>
                  <a:rPr lang="zh-CN" altLang="en-US" smtClean="0">
                    <a:latin typeface="+mn-ea"/>
                  </a:rPr>
                  <a:t>并假定其对应的类别标记分别为</a:t>
                </a:r>
                <a:r>
                  <a:rPr lang="en-US" altLang="zh-CN" smtClean="0">
                    <a:latin typeface="+mn-ea"/>
                  </a:rPr>
                  <a:t>c1,c2,c2,c1,c1,c1.</a:t>
                </a:r>
              </a:p>
              <a:p>
                <a:endParaRPr lang="en-US" altLang="zh-CN">
                  <a:latin typeface="+mn-ea"/>
                </a:endParaRPr>
              </a:p>
              <a:p>
                <a:r>
                  <a:rPr lang="en-US" altLang="zh-CN" smtClean="0">
                    <a:latin typeface="+mn-ea"/>
                  </a:rPr>
                  <a:t>2</a:t>
                </a:r>
                <a:r>
                  <a:rPr lang="zh-CN" altLang="en-US" smtClean="0">
                    <a:latin typeface="+mn-ea"/>
                  </a:rPr>
                  <a:t>，原型向量初始化为样本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18</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29</m:t>
                        </m:r>
                      </m:sub>
                    </m:sSub>
                    <m:r>
                      <a:rPr lang="zh-CN" altLang="en-US" i="1">
                        <a:latin typeface="Cambria Math" panose="02040503050406030204" pitchFamily="18" charset="0"/>
                      </a:rPr>
                      <m:t>。</m:t>
                    </m:r>
                  </m:oMath>
                </a14:m>
                <a:endParaRPr lang="en-US" altLang="zh-CN" smtClean="0">
                  <a:latin typeface="+mn-ea"/>
                </a:endParaRPr>
              </a:p>
              <a:p>
                <a:endParaRPr lang="en-US" altLang="zh-CN">
                  <a:latin typeface="+mn-ea"/>
                </a:endParaRPr>
              </a:p>
              <a:p>
                <a:r>
                  <a:rPr lang="en-US" altLang="zh-CN" smtClean="0">
                    <a:latin typeface="+mn-ea"/>
                  </a:rPr>
                  <a:t>3</a:t>
                </a:r>
                <a:r>
                  <a:rPr lang="zh-CN" altLang="en-US" smtClean="0">
                    <a:latin typeface="+mn-ea"/>
                  </a:rPr>
                  <a:t>，第一轮迭代中，假定随机选取的样本为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zh-CN" altLang="en-US" i="1">
                        <a:latin typeface="Cambria Math" panose="02040503050406030204" pitchFamily="18" charset="0"/>
                      </a:rPr>
                      <m:t>，</m:t>
                    </m:r>
                  </m:oMath>
                </a14:m>
                <a:r>
                  <a:rPr lang="zh-CN" altLang="en-US" smtClean="0">
                    <a:latin typeface="+mn-ea"/>
                  </a:rPr>
                  <a:t>该样本与当前原型向量</a:t>
                </a:r>
                <a:r>
                  <a:rPr lang="en-US" altLang="zh-CN" smtClean="0">
                    <a:latin typeface="+mn-ea"/>
                  </a:rPr>
                  <a:t>p1,p2,p3,p4,p5</a:t>
                </a:r>
                <a:r>
                  <a:rPr lang="zh-CN" altLang="en-US" smtClean="0">
                    <a:latin typeface="+mn-ea"/>
                  </a:rPr>
                  <a:t>的距离分别为</a:t>
                </a:r>
                <a:r>
                  <a:rPr lang="en-US" altLang="zh-CN" smtClean="0">
                    <a:latin typeface="+mn-ea"/>
                  </a:rPr>
                  <a:t>0.283</a:t>
                </a:r>
                <a:r>
                  <a:rPr lang="zh-CN" altLang="en-US" smtClean="0">
                    <a:latin typeface="+mn-ea"/>
                  </a:rPr>
                  <a:t>，</a:t>
                </a:r>
                <a:r>
                  <a:rPr lang="en-US" altLang="zh-CN" smtClean="0">
                    <a:latin typeface="+mn-ea"/>
                  </a:rPr>
                  <a:t>0.506</a:t>
                </a:r>
                <a:r>
                  <a:rPr lang="zh-CN" altLang="en-US" smtClean="0">
                    <a:latin typeface="+mn-ea"/>
                  </a:rPr>
                  <a:t>，</a:t>
                </a:r>
                <a:r>
                  <a:rPr lang="en-US" altLang="zh-CN" smtClean="0">
                    <a:latin typeface="+mn-ea"/>
                  </a:rPr>
                  <a:t>0.434</a:t>
                </a:r>
                <a:r>
                  <a:rPr lang="zh-CN" altLang="en-US" smtClean="0">
                    <a:latin typeface="+mn-ea"/>
                  </a:rPr>
                  <a:t>，</a:t>
                </a:r>
                <a:r>
                  <a:rPr lang="en-US" altLang="zh-CN" smtClean="0">
                    <a:latin typeface="+mn-ea"/>
                  </a:rPr>
                  <a:t>0.260</a:t>
                </a:r>
                <a:r>
                  <a:rPr lang="zh-CN" altLang="en-US" smtClean="0">
                    <a:latin typeface="+mn-ea"/>
                  </a:rPr>
                  <a:t>，</a:t>
                </a:r>
                <a:r>
                  <a:rPr lang="en-US" altLang="zh-CN" smtClean="0">
                    <a:latin typeface="+mn-ea"/>
                  </a:rPr>
                  <a:t>0.032</a:t>
                </a:r>
                <a:r>
                  <a:rPr lang="zh-CN" altLang="en-US" smtClean="0">
                    <a:latin typeface="+mn-ea"/>
                  </a:rPr>
                  <a:t>。由于</a:t>
                </a:r>
                <a:r>
                  <a:rPr lang="en-US" altLang="zh-CN" smtClean="0">
                    <a:latin typeface="+mn-ea"/>
                  </a:rPr>
                  <a:t>p5</a:t>
                </a:r>
                <a:r>
                  <a:rPr lang="zh-CN" altLang="en-US" smtClean="0">
                    <a:latin typeface="+mn-ea"/>
                  </a:rPr>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a14:m>
                <a:r>
                  <a:rPr lang="zh-CN" altLang="en-US" smtClean="0">
                    <a:latin typeface="+mn-ea"/>
                  </a:rPr>
                  <a:t>的距离最近且两者具有相同的类别标记</a:t>
                </a:r>
                <a:r>
                  <a:rPr lang="en-US" altLang="zh-CN" smtClean="0">
                    <a:latin typeface="+mn-ea"/>
                  </a:rPr>
                  <a:t>c1</a:t>
                </a:r>
                <a:r>
                  <a:rPr lang="zh-CN" altLang="en-US" smtClean="0">
                    <a:latin typeface="+mn-ea"/>
                  </a:rPr>
                  <a:t>，假定学习率</a:t>
                </a:r>
                <a:r>
                  <a:rPr lang="el-GR" altLang="zh-CN" smtClean="0">
                    <a:latin typeface="Cambria Math" panose="02040503050406030204" pitchFamily="18" charset="0"/>
                    <a:ea typeface="Cambria Math" panose="02040503050406030204" pitchFamily="18" charset="0"/>
                  </a:rPr>
                  <a:t>η</a:t>
                </a:r>
                <a:r>
                  <a:rPr lang="en-US" altLang="zh-CN" smtClean="0">
                    <a:latin typeface="Cambria Math" panose="02040503050406030204" pitchFamily="18" charset="0"/>
                    <a:ea typeface="Cambria Math" panose="02040503050406030204" pitchFamily="18" charset="0"/>
                  </a:rPr>
                  <a:t>=0.1</a:t>
                </a:r>
                <a:r>
                  <a:rPr lang="zh-CN" altLang="en-US" smtClean="0">
                    <a:latin typeface="Cambria Math" panose="02040503050406030204" pitchFamily="18" charset="0"/>
                    <a:ea typeface="Cambria Math" panose="02040503050406030204" pitchFamily="18" charset="0"/>
                  </a:rPr>
                  <a:t>，则</a:t>
                </a:r>
                <a:r>
                  <a:rPr lang="en-US" altLang="zh-CN" smtClean="0">
                    <a:latin typeface="Cambria Math" panose="02040503050406030204" pitchFamily="18" charset="0"/>
                    <a:ea typeface="Cambria Math" panose="02040503050406030204" pitchFamily="18" charset="0"/>
                  </a:rPr>
                  <a:t>LVQ</a:t>
                </a:r>
                <a:r>
                  <a:rPr lang="zh-CN" altLang="en-US" smtClean="0">
                    <a:latin typeface="Cambria Math" panose="02040503050406030204" pitchFamily="18" charset="0"/>
                    <a:ea typeface="Cambria Math" panose="02040503050406030204" pitchFamily="18" charset="0"/>
                  </a:rPr>
                  <a:t>更新</a:t>
                </a:r>
                <a:r>
                  <a:rPr lang="en-US" altLang="zh-CN" smtClean="0">
                    <a:latin typeface="Cambria Math" panose="02040503050406030204" pitchFamily="18" charset="0"/>
                    <a:ea typeface="Cambria Math" panose="02040503050406030204" pitchFamily="18" charset="0"/>
                  </a:rPr>
                  <a:t>p5</a:t>
                </a:r>
                <a:r>
                  <a:rPr lang="zh-CN" altLang="en-US" smtClean="0">
                    <a:latin typeface="Cambria Math" panose="02040503050406030204" pitchFamily="18" charset="0"/>
                    <a:ea typeface="Cambria Math" panose="02040503050406030204" pitchFamily="18" charset="0"/>
                  </a:rPr>
                  <a:t>得到新的原型向量 </a:t>
                </a:r>
                <a:endParaRPr lang="en-US" altLang="zh-CN"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5+</m:t>
                      </m:r>
                      <m:r>
                        <a:rPr lang="zh-CN" altLang="en-US" b="0" i="1" smtClean="0">
                          <a:latin typeface="Cambria Math" panose="02040503050406030204" pitchFamily="18" charset="0"/>
                        </a:rPr>
                        <m:t>𝜂</m:t>
                      </m:r>
                      <m:r>
                        <a:rPr lang="en-US" altLang="zh-CN" i="1">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5</m:t>
                          </m:r>
                        </m:e>
                      </m:d>
                    </m:oMath>
                  </m:oMathPara>
                </a14:m>
                <a:endParaRPr lang="en-US" altLang="zh-CN" b="0" smtClean="0">
                  <a:latin typeface="+mn-ea"/>
                </a:endParaRPr>
              </a:p>
              <a:p>
                <a:r>
                  <a:rPr lang="en-US" altLang="zh-CN" smtClean="0">
                    <a:latin typeface="+mn-ea"/>
                  </a:rPr>
                  <a:t>4</a:t>
                </a:r>
                <a:r>
                  <a:rPr lang="zh-CN" altLang="en-US" smtClean="0">
                    <a:latin typeface="+mn-ea"/>
                  </a:rPr>
                  <a:t>，更新过后，不断重复迭代过程，直至结束。</a:t>
                </a:r>
                <a:endParaRPr lang="zh-CN" altLang="en-US">
                  <a:latin typeface="+mn-ea"/>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1142996" y="1387011"/>
                <a:ext cx="10189400" cy="2862322"/>
              </a:xfrm>
              <a:prstGeom prst="rect">
                <a:avLst/>
              </a:prstGeom>
              <a:blipFill rotWithShape="0">
                <a:blip r:embed="rId10"/>
                <a:stretch>
                  <a:fillRect l="-478" t="-1279" b="-2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7041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31</a:t>
            </a:fld>
            <a:endParaRPr lang="en-US"/>
          </a:p>
        </p:txBody>
      </p:sp>
      <p:pic>
        <p:nvPicPr>
          <p:cNvPr id="8" name="图片 7"/>
          <p:cNvPicPr>
            <a:picLocks noChangeAspect="1"/>
          </p:cNvPicPr>
          <p:nvPr/>
        </p:nvPicPr>
        <p:blipFill>
          <a:blip r:embed="rId2"/>
          <a:stretch>
            <a:fillRect/>
          </a:stretch>
        </p:blipFill>
        <p:spPr>
          <a:xfrm>
            <a:off x="1498896" y="535531"/>
            <a:ext cx="6184238" cy="5688297"/>
          </a:xfrm>
          <a:prstGeom prst="rect">
            <a:avLst/>
          </a:prstGeom>
        </p:spPr>
      </p:pic>
      <p:sp>
        <p:nvSpPr>
          <p:cNvPr id="9" name="文本框 8"/>
          <p:cNvSpPr txBox="1"/>
          <p:nvPr/>
        </p:nvSpPr>
        <p:spPr>
          <a:xfrm>
            <a:off x="8178229" y="3056513"/>
            <a:ext cx="3421294" cy="646331"/>
          </a:xfrm>
          <a:prstGeom prst="rect">
            <a:avLst/>
          </a:prstGeom>
          <a:noFill/>
        </p:spPr>
        <p:txBody>
          <a:bodyPr wrap="square" rtlCol="0">
            <a:spAutoFit/>
          </a:bodyPr>
          <a:lstStyle/>
          <a:p>
            <a:r>
              <a:rPr lang="en-US" altLang="zh-CN" smtClean="0">
                <a:latin typeface="+mn-ea"/>
                <a:sym typeface="Wingdings" panose="05000000000000000000" pitchFamily="2" charset="2"/>
              </a:rPr>
              <a:t>c1,c2</a:t>
            </a:r>
            <a:r>
              <a:rPr lang="zh-CN" altLang="en-US" smtClean="0">
                <a:latin typeface="+mn-ea"/>
                <a:sym typeface="Wingdings" panose="05000000000000000000" pitchFamily="2" charset="2"/>
              </a:rPr>
              <a:t>类样本点与原型向量分别用</a:t>
            </a:r>
            <a:r>
              <a:rPr lang="zh-CN" altLang="en-US" smtClean="0">
                <a:sym typeface="Wingdings" panose="05000000000000000000" pitchFamily="2" charset="2"/>
              </a:rPr>
              <a:t>“”“</a:t>
            </a:r>
            <a:r>
              <a:rPr lang="zh-CN" altLang="en-US" sz="1400" smtClean="0">
                <a:sym typeface="Wingdings" panose="05000000000000000000" pitchFamily="2" charset="2"/>
              </a:rPr>
              <a:t>○</a:t>
            </a:r>
            <a:r>
              <a:rPr lang="zh-CN" altLang="en-US" smtClean="0">
                <a:sym typeface="Wingdings" panose="05000000000000000000" pitchFamily="2" charset="2"/>
              </a:rPr>
              <a:t>”与“</a:t>
            </a:r>
            <a:r>
              <a:rPr lang="en-US" altLang="zh-CN" smtClean="0">
                <a:sym typeface="Wingdings" panose="05000000000000000000" pitchFamily="2" charset="2"/>
              </a:rPr>
              <a:t>+</a:t>
            </a:r>
            <a:r>
              <a:rPr lang="zh-CN" altLang="en-US" smtClean="0">
                <a:sym typeface="Wingdings" panose="05000000000000000000" pitchFamily="2" charset="2"/>
              </a:rPr>
              <a:t>”表示。</a:t>
            </a:r>
            <a:endParaRPr lang="zh-CN" altLang="en-US"/>
          </a:p>
        </p:txBody>
      </p:sp>
    </p:spTree>
    <p:extLst>
      <p:ext uri="{BB962C8B-B14F-4D97-AF65-F5344CB8AC3E}">
        <p14:creationId xmlns:p14="http://schemas.microsoft.com/office/powerpoint/2010/main" val="487554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32</a:t>
            </a:fld>
            <a:endParaRPr lang="en-US"/>
          </a:p>
        </p:txBody>
      </p:sp>
      <p:sp>
        <p:nvSpPr>
          <p:cNvPr id="3" name="标题 2"/>
          <p:cNvSpPr>
            <a:spLocks noGrp="1"/>
          </p:cNvSpPr>
          <p:nvPr>
            <p:ph type="title"/>
          </p:nvPr>
        </p:nvSpPr>
        <p:spPr>
          <a:xfrm>
            <a:off x="1142996" y="563931"/>
            <a:ext cx="9875520" cy="1356360"/>
          </a:xfrm>
        </p:spPr>
        <p:txBody>
          <a:bodyPr/>
          <a:lstStyle/>
          <a:p>
            <a:r>
              <a:rPr lang="zh-CN" altLang="en-US" smtClean="0"/>
              <a:t>高斯混合聚类</a:t>
            </a: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996593" y="1920291"/>
                <a:ext cx="8229600" cy="2961323"/>
              </a:xfrm>
              <a:prstGeom prst="rect">
                <a:avLst/>
              </a:prstGeom>
              <a:noFill/>
            </p:spPr>
            <p:txBody>
              <a:bodyPr wrap="square" rtlCol="0">
                <a:spAutoFit/>
              </a:bodyPr>
              <a:lstStyle/>
              <a:p>
                <a:r>
                  <a:rPr lang="zh-CN" altLang="en-US" smtClean="0"/>
                  <a:t>多元高斯分布</a:t>
                </a:r>
                <a:endParaRPr lang="en-US" altLang="zh-CN"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r>
                                <a:rPr lang="zh-CN" altLang="en-US" b="0" i="1" smtClean="0">
                                  <a:latin typeface="Cambria Math" panose="02040503050406030204" pitchFamily="18" charset="0"/>
                                </a:rPr>
                                <m:t>𝜋</m:t>
                              </m:r>
                            </m:e>
                            <m:sup>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den>
                              </m:f>
                            </m:sup>
                          </m:sSup>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Σ</m:t>
                              </m:r>
                              <m:r>
                                <a:rPr lang="en-US" altLang="zh-CN" b="0" i="1" smtClean="0">
                                  <a:latin typeface="Cambria Math" panose="02040503050406030204" pitchFamily="18" charset="0"/>
                                </a:rPr>
                                <m:t>|</m:t>
                              </m:r>
                            </m:e>
                            <m:sup>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up>
                          </m:sSup>
                        </m:den>
                      </m:f>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zh-CN" altLang="en-US" i="1">
                                      <a:latin typeface="Cambria Math" panose="02040503050406030204" pitchFamily="18" charset="0"/>
                                    </a:rPr>
                                    <m:t>𝜇</m:t>
                                  </m:r>
                                </m:e>
                              </m:d>
                            </m:e>
                            <m:sup>
                              <m:r>
                                <a:rPr lang="en-US" altLang="zh-CN" b="0" i="1" smtClean="0">
                                  <a:latin typeface="Cambria Math" panose="02040503050406030204" pitchFamily="18" charset="0"/>
                                </a:rPr>
                                <m:t>𝑇</m:t>
                              </m:r>
                            </m:sup>
                          </m:sSup>
                          <m:sSup>
                            <m:sSupPr>
                              <m:ctrlPr>
                                <a:rPr lang="en-US" altLang="zh-CN" b="0" i="1" smtClean="0">
                                  <a:latin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Σ</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zh-CN" altLang="en-US" b="0" i="1" smtClean="0">
                              <a:latin typeface="Cambria Math" panose="02040503050406030204" pitchFamily="18" charset="0"/>
                            </a:rPr>
                            <m:t>𝜇</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Σ</m:t>
                          </m:r>
                        </m:e>
                      </m:d>
                      <m:r>
                        <a:rPr lang="en-US" altLang="zh-CN" b="0" i="1" smtClean="0">
                          <a:latin typeface="Cambria Math" panose="02040503050406030204" pitchFamily="18" charset="0"/>
                          <a:ea typeface="Cambria Math" panose="02040503050406030204" pitchFamily="18" charset="0"/>
                        </a:rPr>
                        <m:t>   (9.28)</m:t>
                      </m:r>
                    </m:oMath>
                  </m:oMathPara>
                </a14:m>
                <a:endParaRPr lang="en-US" altLang="zh-CN" smtClean="0"/>
              </a:p>
              <a:p>
                <a:endParaRPr lang="en-US" altLang="zh-CN" smtClean="0"/>
              </a:p>
              <a:p>
                <a:endParaRPr lang="en-US" altLang="zh-CN"/>
              </a:p>
              <a:p>
                <a:r>
                  <a:rPr lang="zh-CN" altLang="en-US" smtClean="0"/>
                  <a:t>高斯混合分布</a:t>
                </a:r>
                <a:endParaRPr lang="en-US" altLang="zh-CN" smtClean="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e>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𝜇</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ea typeface="Cambria Math" panose="02040503050406030204" pitchFamily="18" charset="0"/>
                                    </a:rPr>
                                    <m:t>𝑖</m:t>
                                  </m:r>
                                </m:sub>
                              </m:sSub>
                            </m:e>
                          </m:d>
                        </m:e>
                      </m:nary>
                      <m:r>
                        <a:rPr lang="en-US" altLang="zh-CN" b="0" i="1" smtClean="0">
                          <a:latin typeface="Cambria Math" panose="02040503050406030204" pitchFamily="18" charset="0"/>
                          <a:ea typeface="Cambria Math" panose="02040503050406030204" pitchFamily="18" charset="0"/>
                        </a:rPr>
                        <m:t>  (9.29)</m:t>
                      </m:r>
                    </m:oMath>
                  </m:oMathPara>
                </a14:m>
                <a:endParaRPr lang="en-US" altLang="zh-CN" smtClean="0"/>
              </a:p>
              <a:p>
                <a:endParaRPr lang="en-US" altLang="zh-CN" smtClean="0"/>
              </a:p>
            </p:txBody>
          </p:sp>
        </mc:Choice>
        <mc:Fallback xmlns="">
          <p:sp>
            <p:nvSpPr>
              <p:cNvPr id="8" name="文本框 7"/>
              <p:cNvSpPr txBox="1">
                <a:spLocks noRot="1" noChangeAspect="1" noMove="1" noResize="1" noEditPoints="1" noAdjustHandles="1" noChangeArrowheads="1" noChangeShapeType="1" noTextEdit="1"/>
              </p:cNvSpPr>
              <p:nvPr/>
            </p:nvSpPr>
            <p:spPr>
              <a:xfrm>
                <a:off x="996593" y="1920291"/>
                <a:ext cx="8229600" cy="2961323"/>
              </a:xfrm>
              <a:prstGeom prst="rect">
                <a:avLst/>
              </a:prstGeom>
              <a:blipFill rotWithShape="0">
                <a:blip r:embed="rId3"/>
                <a:stretch>
                  <a:fillRect l="-593" t="-16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88261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过程推演</a:t>
            </a:r>
            <a:endParaRPr lang="zh-CN" altLang="en-US"/>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33</a:t>
            </a:fld>
            <a:endParaRPr lang="en-US"/>
          </a:p>
        </p:txBody>
      </p:sp>
      <mc:AlternateContent xmlns:mc="http://schemas.openxmlformats.org/markup-compatibility/2006" xmlns:a14="http://schemas.microsoft.com/office/drawing/2010/main">
        <mc:Choice Requires="a14">
          <p:graphicFrame>
            <p:nvGraphicFramePr>
              <p:cNvPr id="7" name="图示 6"/>
              <p:cNvGraphicFramePr/>
              <p:nvPr>
                <p:extLst>
                  <p:ext uri="{D42A27DB-BD31-4B8C-83A1-F6EECF244321}">
                    <p14:modId xmlns:p14="http://schemas.microsoft.com/office/powerpoint/2010/main" val="4266240732"/>
                  </p:ext>
                </p:extLst>
              </p:nvPr>
            </p:nvGraphicFramePr>
            <p:xfrm>
              <a:off x="554805" y="1705510"/>
              <a:ext cx="11044719" cy="4428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图示 6"/>
              <p:cNvGraphicFramePr/>
              <p:nvPr>
                <p:extLst>
                  <p:ext uri="{D42A27DB-BD31-4B8C-83A1-F6EECF244321}">
                    <p14:modId xmlns:p14="http://schemas.microsoft.com/office/powerpoint/2010/main" val="4266240732"/>
                  </p:ext>
                </p:extLst>
              </p:nvPr>
            </p:nvGraphicFramePr>
            <p:xfrm>
              <a:off x="554805" y="1705510"/>
              <a:ext cx="11044719" cy="44281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167854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34</a:t>
            </a:fld>
            <a:endParaRPr lang="en-US"/>
          </a:p>
        </p:txBody>
      </p:sp>
      <p:pic>
        <p:nvPicPr>
          <p:cNvPr id="8" name="图片 7"/>
          <p:cNvPicPr>
            <a:picLocks noChangeAspect="1"/>
          </p:cNvPicPr>
          <p:nvPr/>
        </p:nvPicPr>
        <p:blipFill>
          <a:blip r:embed="rId3"/>
          <a:stretch>
            <a:fillRect/>
          </a:stretch>
        </p:blipFill>
        <p:spPr>
          <a:xfrm>
            <a:off x="1953038" y="454524"/>
            <a:ext cx="8229600" cy="5353050"/>
          </a:xfrm>
          <a:prstGeom prst="rect">
            <a:avLst/>
          </a:prstGeom>
        </p:spPr>
      </p:pic>
      <p:sp>
        <p:nvSpPr>
          <p:cNvPr id="9" name="文本框 8"/>
          <p:cNvSpPr txBox="1"/>
          <p:nvPr/>
        </p:nvSpPr>
        <p:spPr>
          <a:xfrm>
            <a:off x="5314624" y="5854496"/>
            <a:ext cx="3109198" cy="369332"/>
          </a:xfrm>
          <a:prstGeom prst="rect">
            <a:avLst/>
          </a:prstGeom>
          <a:noFill/>
        </p:spPr>
        <p:txBody>
          <a:bodyPr wrap="square" rtlCol="0">
            <a:spAutoFit/>
          </a:bodyPr>
          <a:lstStyle/>
          <a:p>
            <a:r>
              <a:rPr lang="zh-CN" altLang="en-US"/>
              <a:t>高斯</a:t>
            </a:r>
            <a:r>
              <a:rPr lang="zh-CN" altLang="en-US" smtClean="0"/>
              <a:t>混合聚类算法</a:t>
            </a:r>
            <a:endParaRPr lang="zh-CN" altLang="en-US"/>
          </a:p>
        </p:txBody>
      </p:sp>
    </p:spTree>
    <p:extLst>
      <p:ext uri="{BB962C8B-B14F-4D97-AF65-F5344CB8AC3E}">
        <p14:creationId xmlns:p14="http://schemas.microsoft.com/office/powerpoint/2010/main" val="14142285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35</a:t>
            </a:fld>
            <a:endParaRPr lang="en-US"/>
          </a:p>
        </p:txBody>
      </p:sp>
      <p:sp>
        <p:nvSpPr>
          <p:cNvPr id="8" name="文本框 7"/>
          <p:cNvSpPr txBox="1"/>
          <p:nvPr/>
        </p:nvSpPr>
        <p:spPr>
          <a:xfrm>
            <a:off x="4695290" y="1017142"/>
            <a:ext cx="3369923" cy="400110"/>
          </a:xfrm>
          <a:prstGeom prst="rect">
            <a:avLst/>
          </a:prstGeom>
          <a:noFill/>
        </p:spPr>
        <p:txBody>
          <a:bodyPr wrap="square" rtlCol="0">
            <a:spAutoFit/>
          </a:bodyPr>
          <a:lstStyle/>
          <a:p>
            <a:r>
              <a:rPr lang="zh-CN" altLang="en-US" sz="2000" smtClean="0"/>
              <a:t>西瓜数据集</a:t>
            </a:r>
            <a:r>
              <a:rPr lang="en-US" altLang="zh-CN" sz="2000" smtClean="0">
                <a:latin typeface="+mn-ea"/>
              </a:rPr>
              <a:t>4.0</a:t>
            </a:r>
            <a:endParaRPr lang="zh-CN" altLang="en-US" sz="2000">
              <a:latin typeface="+mn-ea"/>
            </a:endParaRPr>
          </a:p>
        </p:txBody>
      </p:sp>
      <p:pic>
        <p:nvPicPr>
          <p:cNvPr id="9" name="图片 8"/>
          <p:cNvPicPr>
            <a:picLocks noChangeAspect="1"/>
          </p:cNvPicPr>
          <p:nvPr/>
        </p:nvPicPr>
        <p:blipFill>
          <a:blip r:embed="rId3"/>
          <a:stretch>
            <a:fillRect/>
          </a:stretch>
        </p:blipFill>
        <p:spPr>
          <a:xfrm>
            <a:off x="1320247" y="1839340"/>
            <a:ext cx="9715500" cy="3962400"/>
          </a:xfrm>
          <a:prstGeom prst="rect">
            <a:avLst/>
          </a:prstGeom>
        </p:spPr>
      </p:pic>
    </p:spTree>
    <p:extLst>
      <p:ext uri="{BB962C8B-B14F-4D97-AF65-F5344CB8AC3E}">
        <p14:creationId xmlns:p14="http://schemas.microsoft.com/office/powerpoint/2010/main" val="22189706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36</a:t>
            </a:fld>
            <a:endParaRPr lang="en-US"/>
          </a:p>
        </p:txBody>
      </p:sp>
      <mc:AlternateContent xmlns:mc="http://schemas.openxmlformats.org/markup-compatibility/2006" xmlns:a14="http://schemas.microsoft.com/office/drawing/2010/main">
        <mc:Choice Requires="a14">
          <p:sp>
            <p:nvSpPr>
              <p:cNvPr id="9" name="文本框 8"/>
              <p:cNvSpPr txBox="1"/>
              <p:nvPr/>
            </p:nvSpPr>
            <p:spPr>
              <a:xfrm>
                <a:off x="2193235" y="1387012"/>
                <a:ext cx="8229600" cy="4461350"/>
              </a:xfrm>
              <a:prstGeom prst="rect">
                <a:avLst/>
              </a:prstGeom>
              <a:noFill/>
            </p:spPr>
            <p:txBody>
              <a:bodyPr wrap="square" rtlCol="0">
                <a:spAutoFit/>
              </a:bodyPr>
              <a:lstStyle/>
              <a:p>
                <a:r>
                  <a:rPr lang="en-US" altLang="zh-CN" smtClean="0">
                    <a:latin typeface="+mn-ea"/>
                  </a:rPr>
                  <a:t>1</a:t>
                </a:r>
                <a:r>
                  <a:rPr lang="zh-CN" altLang="en-US" smtClean="0">
                    <a:latin typeface="+mn-ea"/>
                  </a:rPr>
                  <a:t>，初始化高斯混合成分个数 </a:t>
                </a:r>
                <a:r>
                  <a:rPr lang="en-US" altLang="zh-CN" smtClean="0">
                    <a:latin typeface="+mn-ea"/>
                  </a:rPr>
                  <a:t>k=3,</a:t>
                </a:r>
                <a:r>
                  <a:rPr lang="zh-CN" altLang="en-US" smtClean="0">
                    <a:latin typeface="+mn-ea"/>
                  </a:rPr>
                  <a:t>模型参数初始化为</a:t>
                </a:r>
                <a:r>
                  <a:rPr lang="en-US" altLang="zh-CN" smtClean="0">
                    <a:latin typeface="+mn-ea"/>
                  </a:rPr>
                  <a:t>:</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r>
                  <a:rPr lang="en-US" altLang="zh-CN" smtClean="0">
                    <a:latin typeface="+mn-ea"/>
                  </a:rPr>
                  <a:t>,</a:t>
                </a:r>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oMath>
                </a14:m>
                <a:r>
                  <a:rPr lang="en-US" altLang="zh-CN"/>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22,</m:t>
                    </m:r>
                    <m:sSub>
                      <m:sSubPr>
                        <m:ctrlPr>
                          <a:rPr lang="en-US" altLang="zh-CN" i="1">
                            <a:latin typeface="Cambria Math" panose="02040503050406030204" pitchFamily="18" charset="0"/>
                          </a:rPr>
                        </m:ctrlPr>
                      </m:sSubPr>
                      <m:e>
                        <m:r>
                          <a:rPr lang="zh-CN" altLang="en-US" i="1">
                            <a:latin typeface="Cambria Math" panose="02040503050406030204" pitchFamily="18" charset="0"/>
                          </a:rPr>
                          <m:t>𝜇</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27</m:t>
                    </m:r>
                  </m:oMath>
                </a14:m>
                <a:r>
                  <a:rPr lang="en-US" altLang="zh-CN" smtClean="0">
                    <a:latin typeface="+mn-ea"/>
                  </a:rPr>
                  <a:t>;</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ea typeface="Cambria Math" panose="02040503050406030204" pitchFamily="18" charset="0"/>
                              </a:rPr>
                            </m:ctrlPr>
                          </m:mPr>
                          <m:mr>
                            <m:e>
                              <m:r>
                                <m:rPr>
                                  <m:brk m:alnAt="7"/>
                                </m:rPr>
                                <a:rPr lang="en-US" altLang="zh-CN" b="0" i="1" smtClean="0">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.1</m:t>
                              </m:r>
                            </m:e>
                            <m:e>
                              <m:r>
                                <a:rPr lang="en-US" altLang="zh-CN" b="0" i="1" smtClean="0">
                                  <a:latin typeface="Cambria Math" panose="02040503050406030204" pitchFamily="18" charset="0"/>
                                  <a:ea typeface="Cambria Math" panose="02040503050406030204" pitchFamily="18" charset="0"/>
                                </a:rPr>
                                <m:t>0.0</m:t>
                              </m:r>
                            </m:e>
                          </m:mr>
                          <m:mr>
                            <m:e>
                              <m:r>
                                <a:rPr lang="en-US" altLang="zh-CN" b="0" i="1" smtClean="0">
                                  <a:latin typeface="Cambria Math" panose="02040503050406030204" pitchFamily="18" charset="0"/>
                                  <a:ea typeface="Cambria Math" panose="02040503050406030204" pitchFamily="18" charset="0"/>
                                </a:rPr>
                                <m:t>0.0</m:t>
                              </m:r>
                            </m:e>
                            <m:e>
                              <m:r>
                                <a:rPr lang="en-US" altLang="zh-CN" b="0" i="1" smtClean="0">
                                  <a:latin typeface="Cambria Math" panose="02040503050406030204" pitchFamily="18" charset="0"/>
                                  <a:ea typeface="Cambria Math" panose="02040503050406030204" pitchFamily="18" charset="0"/>
                                </a:rPr>
                                <m:t>0.1</m:t>
                              </m:r>
                            </m:e>
                          </m:mr>
                        </m:m>
                      </m:e>
                    </m:d>
                    <m:r>
                      <a:rPr lang="en-US" altLang="zh-CN" b="0" i="1" smtClean="0">
                        <a:latin typeface="Cambria Math" panose="02040503050406030204" pitchFamily="18" charset="0"/>
                        <a:ea typeface="Cambria Math" panose="02040503050406030204" pitchFamily="18" charset="0"/>
                      </a:rPr>
                      <m:t>.</m:t>
                    </m:r>
                  </m:oMath>
                </a14:m>
                <a:endParaRPr lang="en-US" altLang="zh-CN" b="0" smtClean="0">
                  <a:latin typeface="+mn-ea"/>
                  <a:ea typeface="Cambria Math" panose="02040503050406030204" pitchFamily="18" charset="0"/>
                </a:endParaRPr>
              </a:p>
              <a:p>
                <a:endParaRPr lang="en-US" altLang="zh-CN" smtClean="0">
                  <a:latin typeface="+mn-ea"/>
                </a:endParaRPr>
              </a:p>
              <a:p>
                <a:r>
                  <a:rPr lang="en-US" altLang="zh-CN" smtClean="0">
                    <a:latin typeface="+mn-ea"/>
                  </a:rPr>
                  <a:t>2</a:t>
                </a:r>
                <a:r>
                  <a:rPr lang="zh-CN" altLang="en-US" smtClean="0">
                    <a:latin typeface="+mn-ea"/>
                  </a:rPr>
                  <a:t>，在第一轮迭代中，以</a:t>
                </a:r>
                <a:r>
                  <a:rPr lang="en-US" altLang="zh-CN" smtClean="0">
                    <a:latin typeface="+mn-ea"/>
                  </a:rPr>
                  <a:t>x1</a:t>
                </a:r>
                <a:r>
                  <a:rPr lang="zh-CN" altLang="en-US" smtClean="0">
                    <a:latin typeface="+mn-ea"/>
                  </a:rPr>
                  <a:t>为例，计算各个混合成分生成的后验概率，</a:t>
                </a:r>
                <a:endParaRPr lang="en-US" altLang="zh-CN" smtClean="0">
                  <a:latin typeface="+mn-ea"/>
                </a:endParaRPr>
              </a:p>
              <a:p>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𝛾</m:t>
                        </m:r>
                      </m:e>
                      <m:sub>
                        <m:r>
                          <a:rPr lang="en-US" altLang="zh-CN" i="1">
                            <a:latin typeface="Cambria Math" panose="02040503050406030204" pitchFamily="18" charset="0"/>
                          </a:rPr>
                          <m:t>1</m:t>
                        </m:r>
                        <m:r>
                          <a:rPr lang="en-US" altLang="zh-CN" i="1" smtClean="0">
                            <a:latin typeface="Cambria Math" panose="02040503050406030204" pitchFamily="18" charset="0"/>
                          </a:rPr>
                          <m:t>1</m:t>
                        </m:r>
                      </m:sub>
                    </m:sSub>
                    <m:r>
                      <a:rPr lang="en-US" altLang="zh-CN" i="1">
                        <a:latin typeface="Cambria Math" panose="02040503050406030204" pitchFamily="18" charset="0"/>
                      </a:rPr>
                      <m:t>=</m:t>
                    </m:r>
                  </m:oMath>
                </a14:m>
                <a:r>
                  <a:rPr lang="en-US" altLang="zh-CN" smtClean="0">
                    <a:latin typeface="+mn-ea"/>
                  </a:rPr>
                  <a:t>0.219</a:t>
                </a:r>
                <a:r>
                  <a:rPr lang="zh-CN" altLang="en-US" smtClean="0">
                    <a:latin typeface="+mn-ea"/>
                  </a:rPr>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smtClean="0">
                            <a:latin typeface="Cambria Math" panose="02040503050406030204" pitchFamily="18" charset="0"/>
                          </a:rPr>
                          <m:t>1</m:t>
                        </m:r>
                        <m:r>
                          <a:rPr lang="en-US" altLang="zh-CN" i="1">
                            <a:latin typeface="Cambria Math" panose="02040503050406030204" pitchFamily="18" charset="0"/>
                          </a:rPr>
                          <m:t>2</m:t>
                        </m:r>
                      </m:sub>
                    </m:sSub>
                    <m:r>
                      <a:rPr lang="en-US" altLang="zh-CN" i="1" smtClean="0">
                        <a:latin typeface="Cambria Math" panose="02040503050406030204" pitchFamily="18" charset="0"/>
                      </a:rPr>
                      <m:t>=</m:t>
                    </m:r>
                  </m:oMath>
                </a14:m>
                <a:r>
                  <a:rPr lang="en-US" altLang="zh-CN" smtClean="0">
                    <a:latin typeface="+mn-ea"/>
                  </a:rPr>
                  <a:t>0.404</a:t>
                </a:r>
                <a:r>
                  <a:rPr lang="zh-CN" altLang="en-US" smtClean="0">
                    <a:latin typeface="+mn-ea"/>
                  </a:rPr>
                  <a:t>，</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en-US" altLang="zh-CN" i="1" smtClean="0">
                            <a:latin typeface="Cambria Math" panose="02040503050406030204" pitchFamily="18" charset="0"/>
                          </a:rPr>
                          <m:t>1</m:t>
                        </m:r>
                        <m:r>
                          <a:rPr lang="en-US" altLang="zh-CN" i="1">
                            <a:latin typeface="Cambria Math" panose="02040503050406030204" pitchFamily="18" charset="0"/>
                          </a:rPr>
                          <m:t>3</m:t>
                        </m:r>
                      </m:sub>
                    </m:sSub>
                    <m:r>
                      <a:rPr lang="en-US" altLang="zh-CN" i="1" smtClean="0">
                        <a:latin typeface="Cambria Math" panose="02040503050406030204" pitchFamily="18" charset="0"/>
                      </a:rPr>
                      <m:t>=</m:t>
                    </m:r>
                  </m:oMath>
                </a14:m>
                <a:r>
                  <a:rPr lang="en-US" altLang="zh-CN" smtClean="0">
                    <a:latin typeface="+mn-ea"/>
                  </a:rPr>
                  <a:t>0.377.</a:t>
                </a:r>
              </a:p>
              <a:p>
                <a:endParaRPr lang="en-US" altLang="zh-CN">
                  <a:latin typeface="+mn-ea"/>
                </a:endParaRPr>
              </a:p>
              <a:p>
                <a:r>
                  <a:rPr lang="en-US" altLang="zh-CN" smtClean="0">
                    <a:latin typeface="+mn-ea"/>
                  </a:rPr>
                  <a:t>3</a:t>
                </a:r>
                <a:r>
                  <a:rPr lang="zh-CN" altLang="en-US" smtClean="0">
                    <a:latin typeface="+mn-ea"/>
                  </a:rPr>
                  <a:t>，更新模型参数：</a:t>
                </a:r>
                <a:endParaRPr lang="en-US" altLang="zh-CN" smtClean="0">
                  <a:latin typeface="+mn-ea"/>
                </a:endParaRPr>
              </a:p>
              <a:p>
                <a:pPr/>
                <a14:m>
                  <m:oMathPara xmlns:m="http://schemas.openxmlformats.org/officeDocument/2006/math">
                    <m:oMathParaPr>
                      <m:jc m:val="left"/>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𝛼</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=0.361,</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𝛼</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=0.323,</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𝛼</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=0.316</m:t>
                      </m:r>
                    </m:oMath>
                  </m:oMathPara>
                </a14:m>
                <a:endParaRPr lang="en-US" altLang="zh-CN" b="0" smtClean="0">
                  <a:latin typeface="+mn-ea"/>
                </a:endParaRPr>
              </a:p>
              <a:p>
                <a:pPr/>
                <a14:m>
                  <m:oMathPara xmlns:m="http://schemas.openxmlformats.org/officeDocument/2006/math">
                    <m:oMathParaPr>
                      <m:jc m:val="left"/>
                    </m:oMathParaPr>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0.491;0.251</m:t>
                          </m:r>
                        </m:e>
                      </m:d>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m:t>
                          </m:r>
                          <m:r>
                            <a:rPr lang="zh-CN" altLang="en-US" i="1">
                              <a:latin typeface="Cambria Math" panose="02040503050406030204" pitchFamily="18" charset="0"/>
                            </a:rPr>
                            <m:t>𝜇</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0.571;0.281</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𝜇</m:t>
                          </m:r>
                        </m:e>
                        <m:sub>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0.534;0.295</m:t>
                          </m:r>
                        </m:e>
                      </m:d>
                    </m:oMath>
                  </m:oMathPara>
                </a14:m>
                <a:endParaRPr lang="en-US" altLang="zh-CN" b="0" smtClean="0">
                  <a:latin typeface="+mn-ea"/>
                </a:endParaRPr>
              </a:p>
              <a:p>
                <a:pPr/>
                <a14:m>
                  <m:oMathPara xmlns:m="http://schemas.openxmlformats.org/officeDocument/2006/math">
                    <m:oMathParaPr>
                      <m:jc m:val="left"/>
                    </m:oMathParaPr>
                    <m:oMath xmlns:m="http://schemas.openxmlformats.org/officeDocument/2006/math">
                      <m:sSubSup>
                        <m:sSubSupPr>
                          <m:ctrlPr>
                            <a:rPr lang="en-US" altLang="zh-CN" i="1" smtClean="0">
                              <a:latin typeface="Cambria Math" panose="02040503050406030204" pitchFamily="18" charset="0"/>
                            </a:rPr>
                          </m:ctrlPr>
                        </m:sSubSupPr>
                        <m:e>
                          <m:r>
                            <m:rPr>
                              <m:sty m:val="p"/>
                            </m:rPr>
                            <a:rPr lang="el-GR" altLang="zh-CN" i="1" smtClean="0">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m>
                            <m:mPr>
                              <m:mcs>
                                <m:mc>
                                  <m:mcPr>
                                    <m:count m:val="2"/>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025</m:t>
                                </m:r>
                              </m:e>
                              <m:e>
                                <m:r>
                                  <a:rPr lang="en-US" altLang="zh-CN" i="1">
                                    <a:latin typeface="Cambria Math" panose="02040503050406030204" pitchFamily="18" charset="0"/>
                                    <a:ea typeface="Cambria Math" panose="02040503050406030204" pitchFamily="18" charset="0"/>
                                  </a:rPr>
                                  <m:t>0.0</m:t>
                                </m:r>
                                <m:r>
                                  <a:rPr lang="en-US" altLang="zh-CN" b="0" i="1" smtClean="0">
                                    <a:latin typeface="Cambria Math" panose="02040503050406030204" pitchFamily="18" charset="0"/>
                                    <a:ea typeface="Cambria Math" panose="02040503050406030204" pitchFamily="18" charset="0"/>
                                  </a:rPr>
                                  <m:t>04</m:t>
                                </m:r>
                              </m:e>
                            </m:mr>
                            <m:mr>
                              <m:e>
                                <m:r>
                                  <a:rPr lang="en-US" altLang="zh-CN" i="1">
                                    <a:latin typeface="Cambria Math" panose="02040503050406030204" pitchFamily="18" charset="0"/>
                                    <a:ea typeface="Cambria Math" panose="02040503050406030204" pitchFamily="18" charset="0"/>
                                  </a:rPr>
                                  <m:t>0.0</m:t>
                                </m:r>
                                <m:r>
                                  <a:rPr lang="en-US" altLang="zh-CN" b="0" i="1" smtClean="0">
                                    <a:latin typeface="Cambria Math" panose="02040503050406030204" pitchFamily="18" charset="0"/>
                                    <a:ea typeface="Cambria Math" panose="02040503050406030204" pitchFamily="18" charset="0"/>
                                  </a:rPr>
                                  <m:t>04</m:t>
                                </m:r>
                              </m:e>
                              <m:e>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016</m:t>
                                </m:r>
                              </m:e>
                            </m:mr>
                          </m:m>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l-GR" altLang="zh-CN" i="1">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m>
                            <m:mPr>
                              <m:mcs>
                                <m:mc>
                                  <m:mcPr>
                                    <m:count m:val="2"/>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023</m:t>
                                </m:r>
                              </m:e>
                              <m:e>
                                <m:r>
                                  <a:rPr lang="en-US" altLang="zh-CN" i="1">
                                    <a:latin typeface="Cambria Math" panose="02040503050406030204" pitchFamily="18" charset="0"/>
                                    <a:ea typeface="Cambria Math" panose="02040503050406030204" pitchFamily="18" charset="0"/>
                                  </a:rPr>
                                  <m:t>0.0</m:t>
                                </m:r>
                                <m:r>
                                  <a:rPr lang="en-US" altLang="zh-CN" b="0" i="1" smtClean="0">
                                    <a:latin typeface="Cambria Math" panose="02040503050406030204" pitchFamily="18" charset="0"/>
                                    <a:ea typeface="Cambria Math" panose="02040503050406030204" pitchFamily="18" charset="0"/>
                                  </a:rPr>
                                  <m:t>04</m:t>
                                </m:r>
                              </m:e>
                            </m:mr>
                            <m:mr>
                              <m:e>
                                <m:r>
                                  <a:rPr lang="en-US" altLang="zh-CN" i="1">
                                    <a:latin typeface="Cambria Math" panose="02040503050406030204" pitchFamily="18" charset="0"/>
                                    <a:ea typeface="Cambria Math" panose="02040503050406030204" pitchFamily="18" charset="0"/>
                                  </a:rPr>
                                  <m:t>0.0</m:t>
                                </m:r>
                                <m:r>
                                  <a:rPr lang="en-US" altLang="zh-CN" b="0" i="1" smtClean="0">
                                    <a:latin typeface="Cambria Math" panose="02040503050406030204" pitchFamily="18" charset="0"/>
                                    <a:ea typeface="Cambria Math" panose="02040503050406030204" pitchFamily="18" charset="0"/>
                                  </a:rPr>
                                  <m:t>04</m:t>
                                </m:r>
                              </m:e>
                              <m:e>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017</m:t>
                                </m:r>
                              </m:e>
                            </m:mr>
                          </m:m>
                        </m:e>
                      </m:d>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m:rPr>
                              <m:sty m:val="p"/>
                            </m:rPr>
                            <a:rPr lang="el-GR" altLang="zh-CN" i="1">
                              <a:latin typeface="Cambria Math" panose="02040503050406030204" pitchFamily="18" charset="0"/>
                              <a:ea typeface="Cambria Math" panose="02040503050406030204" pitchFamily="18" charset="0"/>
                            </a:rPr>
                            <m:t>Σ</m:t>
                          </m:r>
                        </m:e>
                        <m:sub>
                          <m:r>
                            <a:rPr lang="en-US" altLang="zh-CN" b="0" i="1" smtClean="0">
                              <a:latin typeface="Cambria Math" panose="02040503050406030204" pitchFamily="18" charset="0"/>
                              <a:ea typeface="Cambria Math" panose="02040503050406030204" pitchFamily="18" charset="0"/>
                            </a:rPr>
                            <m:t>3</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m>
                            <m:mPr>
                              <m:mcs>
                                <m:mc>
                                  <m:mcPr>
                                    <m:count m:val="2"/>
                                    <m:mcJc m:val="center"/>
                                  </m:mcPr>
                                </m:mc>
                              </m:mcs>
                              <m:ctrlPr>
                                <a:rPr lang="en-US" altLang="zh-CN" i="1">
                                  <a:latin typeface="Cambria Math" panose="02040503050406030204" pitchFamily="18" charset="0"/>
                                  <a:ea typeface="Cambria Math" panose="02040503050406030204" pitchFamily="18" charset="0"/>
                                </a:rPr>
                              </m:ctrlPr>
                            </m:mPr>
                            <m:mr>
                              <m:e>
                                <m:r>
                                  <m:rPr>
                                    <m:brk m:alnAt="7"/>
                                  </m:rPr>
                                  <a:rPr lang="en-US" altLang="zh-CN" i="1">
                                    <a:latin typeface="Cambria Math" panose="02040503050406030204" pitchFamily="18" charset="0"/>
                                    <a:ea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024</m:t>
                                </m:r>
                              </m:e>
                              <m:e>
                                <m:r>
                                  <a:rPr lang="en-US" altLang="zh-CN" i="1">
                                    <a:latin typeface="Cambria Math" panose="02040503050406030204" pitchFamily="18" charset="0"/>
                                    <a:ea typeface="Cambria Math" panose="02040503050406030204" pitchFamily="18" charset="0"/>
                                  </a:rPr>
                                  <m:t>0.0</m:t>
                                </m:r>
                                <m:r>
                                  <a:rPr lang="en-US" altLang="zh-CN" b="0" i="1" smtClean="0">
                                    <a:latin typeface="Cambria Math" panose="02040503050406030204" pitchFamily="18" charset="0"/>
                                    <a:ea typeface="Cambria Math" panose="02040503050406030204" pitchFamily="18" charset="0"/>
                                  </a:rPr>
                                  <m:t>05</m:t>
                                </m:r>
                              </m:e>
                            </m:mr>
                            <m:mr>
                              <m:e>
                                <m:r>
                                  <a:rPr lang="en-US" altLang="zh-CN" i="1">
                                    <a:latin typeface="Cambria Math" panose="02040503050406030204" pitchFamily="18" charset="0"/>
                                    <a:ea typeface="Cambria Math" panose="02040503050406030204" pitchFamily="18" charset="0"/>
                                  </a:rPr>
                                  <m:t>0.0</m:t>
                                </m:r>
                                <m:r>
                                  <a:rPr lang="en-US" altLang="zh-CN" b="0" i="1" smtClean="0">
                                    <a:latin typeface="Cambria Math" panose="02040503050406030204" pitchFamily="18" charset="0"/>
                                    <a:ea typeface="Cambria Math" panose="02040503050406030204" pitchFamily="18" charset="0"/>
                                  </a:rPr>
                                  <m:t>05</m:t>
                                </m:r>
                              </m:e>
                              <m:e>
                                <m:r>
                                  <a:rPr lang="en-US" altLang="zh-CN" i="1">
                                    <a:latin typeface="Cambria Math" panose="02040503050406030204" pitchFamily="18" charset="0"/>
                                    <a:ea typeface="Cambria Math" panose="02040503050406030204" pitchFamily="18" charset="0"/>
                                  </a:rPr>
                                  <m:t>0.</m:t>
                                </m:r>
                                <m:r>
                                  <a:rPr lang="en-US" altLang="zh-CN" b="0" i="1" smtClean="0">
                                    <a:latin typeface="Cambria Math" panose="02040503050406030204" pitchFamily="18" charset="0"/>
                                    <a:ea typeface="Cambria Math" panose="02040503050406030204" pitchFamily="18" charset="0"/>
                                  </a:rPr>
                                  <m:t>016</m:t>
                                </m:r>
                              </m:e>
                            </m:mr>
                          </m:m>
                        </m:e>
                      </m:d>
                    </m:oMath>
                  </m:oMathPara>
                </a14:m>
                <a:endParaRPr lang="en-US" altLang="zh-CN" smtClean="0">
                  <a:latin typeface="+mn-ea"/>
                </a:endParaRPr>
              </a:p>
              <a:p>
                <a:endParaRPr lang="en-US" altLang="zh-CN">
                  <a:latin typeface="+mn-ea"/>
                </a:endParaRPr>
              </a:p>
              <a:p>
                <a:r>
                  <a:rPr lang="en-US" altLang="zh-CN" smtClean="0">
                    <a:latin typeface="+mn-ea"/>
                  </a:rPr>
                  <a:t>4</a:t>
                </a:r>
                <a:r>
                  <a:rPr lang="zh-CN" altLang="en-US" smtClean="0">
                    <a:latin typeface="+mn-ea"/>
                  </a:rPr>
                  <a:t>，重复迭代过程</a:t>
                </a:r>
                <a:endParaRPr lang="zh-CN" altLang="en-US">
                  <a:latin typeface="+mn-ea"/>
                </a:endParaRPr>
              </a:p>
              <a:p>
                <a:endParaRPr lang="zh-CN" altLang="en-US">
                  <a:latin typeface="+mn-ea"/>
                </a:endParaRPr>
              </a:p>
              <a:p>
                <a:endParaRPr lang="zh-CN" altLang="en-US">
                  <a:latin typeface="+mn-ea"/>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193235" y="1387012"/>
                <a:ext cx="8229600" cy="4461350"/>
              </a:xfrm>
              <a:prstGeom prst="rect">
                <a:avLst/>
              </a:prstGeom>
              <a:blipFill rotWithShape="0">
                <a:blip r:embed="rId2"/>
                <a:stretch>
                  <a:fillRect l="-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1527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37</a:t>
            </a:fld>
            <a:endParaRPr lang="en-US"/>
          </a:p>
        </p:txBody>
      </p:sp>
      <p:sp>
        <p:nvSpPr>
          <p:cNvPr id="7" name="AutoShape 2" descr="http://img0.imgtn.bdimg.com/it/u=2168139446,1718570422&amp;fm=1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图片 11"/>
          <p:cNvPicPr>
            <a:picLocks noChangeAspect="1"/>
          </p:cNvPicPr>
          <p:nvPr/>
        </p:nvPicPr>
        <p:blipFill>
          <a:blip r:embed="rId3"/>
          <a:stretch>
            <a:fillRect/>
          </a:stretch>
        </p:blipFill>
        <p:spPr>
          <a:xfrm>
            <a:off x="1841439" y="670646"/>
            <a:ext cx="6180742" cy="5553182"/>
          </a:xfrm>
          <a:prstGeom prst="rect">
            <a:avLst/>
          </a:prstGeom>
        </p:spPr>
      </p:pic>
      <mc:AlternateContent xmlns:mc="http://schemas.openxmlformats.org/markup-compatibility/2006" xmlns:a14="http://schemas.microsoft.com/office/drawing/2010/main">
        <mc:Choice Requires="a14">
          <p:sp>
            <p:nvSpPr>
              <p:cNvPr id="14" name="文本框 13"/>
              <p:cNvSpPr txBox="1"/>
              <p:nvPr/>
            </p:nvSpPr>
            <p:spPr>
              <a:xfrm>
                <a:off x="8720624" y="1726316"/>
                <a:ext cx="1015663" cy="3441842"/>
              </a:xfrm>
              <a:prstGeom prst="rect">
                <a:avLst/>
              </a:prstGeom>
              <a:noFill/>
            </p:spPr>
            <p:txBody>
              <a:bodyPr vert="eaVert" wrap="square" rtlCol="0">
                <a:spAutoFit/>
              </a:bodyPr>
              <a:lstStyle/>
              <a:p>
                <a:r>
                  <a:rPr lang="zh-CN" altLang="en-US" smtClean="0"/>
                  <a:t>样本簇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zh-CN" altLang="en-US" smtClean="0"/>
                  <a:t>中的样本点分别用“</a:t>
                </a:r>
                <a:r>
                  <a:rPr lang="zh-CN" altLang="en-US" smtClean="0">
                    <a:sym typeface="Wingdings" panose="05000000000000000000" pitchFamily="2" charset="2"/>
                  </a:rPr>
                  <a:t>○”“”“</a:t>
                </a:r>
                <a:r>
                  <a:rPr lang="zh-CN" altLang="en-US" smtClean="0">
                    <a:sym typeface="Wingdings 3" panose="05040102010807070707" pitchFamily="18" charset="2"/>
                  </a:rPr>
                  <a:t></a:t>
                </a:r>
                <a:r>
                  <a:rPr lang="zh-CN" altLang="en-US" smtClean="0"/>
                  <a:t>”表示，高斯混合成份的均值向量用“</a:t>
                </a:r>
                <a:r>
                  <a:rPr lang="en-US" altLang="zh-CN" smtClean="0"/>
                  <a:t>+</a:t>
                </a:r>
                <a:r>
                  <a:rPr lang="zh-CN" altLang="en-US" smtClean="0"/>
                  <a:t>”表示</a:t>
                </a:r>
                <a:endParaRPr lang="zh-CN" altLang="en-US"/>
              </a:p>
            </p:txBody>
          </p:sp>
        </mc:Choice>
        <mc:Fallback xmlns="">
          <p:sp>
            <p:nvSpPr>
              <p:cNvPr id="14" name="文本框 13"/>
              <p:cNvSpPr txBox="1">
                <a:spLocks noRot="1" noChangeAspect="1" noMove="1" noResize="1" noEditPoints="1" noAdjustHandles="1" noChangeArrowheads="1" noChangeShapeType="1" noTextEdit="1"/>
              </p:cNvSpPr>
              <p:nvPr/>
            </p:nvSpPr>
            <p:spPr>
              <a:xfrm>
                <a:off x="8720624" y="1726316"/>
                <a:ext cx="1015663" cy="3441842"/>
              </a:xfrm>
              <a:prstGeom prst="rect">
                <a:avLst/>
              </a:prstGeom>
              <a:blipFill rotWithShape="0">
                <a:blip r:embed="rId4"/>
                <a:stretch>
                  <a:fillRect l="-4819" t="-2832" b="-2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5610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38</a:t>
            </a:fld>
            <a:endParaRPr lang="en-US"/>
          </a:p>
        </p:txBody>
      </p:sp>
      <p:sp>
        <p:nvSpPr>
          <p:cNvPr id="7" name="AutoShape 2" descr="http://img0.imgtn.bdimg.com/it/u=2168139446,1718570422&amp;fm=1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标题 2"/>
          <p:cNvSpPr>
            <a:spLocks noGrp="1"/>
          </p:cNvSpPr>
          <p:nvPr>
            <p:ph type="title"/>
          </p:nvPr>
        </p:nvSpPr>
        <p:spPr>
          <a:xfrm>
            <a:off x="1142996" y="563931"/>
            <a:ext cx="9875520" cy="1356360"/>
          </a:xfrm>
        </p:spPr>
        <p:txBody>
          <a:bodyPr/>
          <a:lstStyle/>
          <a:p>
            <a:r>
              <a:rPr lang="zh-CN" altLang="en-US" smtClean="0"/>
              <a:t>课后练习</a:t>
            </a:r>
            <a:endParaRPr lang="zh-CN" altLang="en-US"/>
          </a:p>
        </p:txBody>
      </p:sp>
      <p:sp>
        <p:nvSpPr>
          <p:cNvPr id="9" name="矩形 8">
            <a:hlinkClick r:id="rId3"/>
          </p:cNvPr>
          <p:cNvSpPr/>
          <p:nvPr/>
        </p:nvSpPr>
        <p:spPr>
          <a:xfrm>
            <a:off x="4188282" y="1920291"/>
            <a:ext cx="3609951" cy="2667740"/>
          </a:xfrm>
          <a:prstGeom prst="rect">
            <a:avLst/>
          </a:prstGeom>
          <a:blipFill>
            <a:blip r:embed="rId4">
              <a:extLst>
                <a:ext uri="{28A0092B-C50C-407E-A947-70E740481C1C}">
                  <a14:useLocalDpi xmlns:a14="http://schemas.microsoft.com/office/drawing/2010/main" val="0"/>
                </a:ext>
              </a:extLst>
            </a:blip>
            <a:srcRect/>
            <a:stretch>
              <a:fillRect t="-1000" b="-1000"/>
            </a:stretch>
          </a:blipFill>
        </p:spPr>
        <p:style>
          <a:lnRef idx="0">
            <a:schemeClr val="dk1">
              <a:hueOff val="0"/>
              <a:satOff val="0"/>
              <a:lumOff val="0"/>
              <a:alphaOff val="0"/>
            </a:schemeClr>
          </a:lnRef>
          <a:fillRef idx="1">
            <a:scrgbClr r="0" g="0" b="0"/>
          </a:fillRef>
          <a:effectRef idx="0">
            <a:schemeClr val="accent5">
              <a:tint val="40000"/>
              <a:hueOff val="0"/>
              <a:satOff val="0"/>
              <a:lumOff val="0"/>
              <a:alphaOff val="0"/>
            </a:schemeClr>
          </a:effectRef>
          <a:fontRef idx="minor">
            <a:schemeClr val="dk1">
              <a:hueOff val="0"/>
              <a:satOff val="0"/>
              <a:lumOff val="0"/>
              <a:alphaOff val="0"/>
            </a:schemeClr>
          </a:fontRef>
        </p:style>
      </p:sp>
      <p:sp>
        <p:nvSpPr>
          <p:cNvPr id="2" name="文本框 1"/>
          <p:cNvSpPr txBox="1"/>
          <p:nvPr/>
        </p:nvSpPr>
        <p:spPr>
          <a:xfrm>
            <a:off x="3266587" y="5175097"/>
            <a:ext cx="7191910" cy="461665"/>
          </a:xfrm>
          <a:prstGeom prst="rect">
            <a:avLst/>
          </a:prstGeom>
          <a:noFill/>
        </p:spPr>
        <p:txBody>
          <a:bodyPr wrap="square" rtlCol="0">
            <a:spAutoFit/>
          </a:bodyPr>
          <a:lstStyle/>
          <a:p>
            <a:r>
              <a:rPr lang="zh-CN" altLang="en-US" sz="2400" smtClean="0">
                <a:solidFill>
                  <a:srgbClr val="418AB3"/>
                </a:solidFill>
                <a:latin typeface="+mn-ea"/>
                <a:hlinkClick r:id="rId3"/>
              </a:rPr>
              <a:t>基于西瓜数据集</a:t>
            </a:r>
            <a:r>
              <a:rPr lang="en-US" altLang="zh-CN" sz="2400" smtClean="0">
                <a:solidFill>
                  <a:srgbClr val="418AB3"/>
                </a:solidFill>
                <a:latin typeface="+mn-ea"/>
                <a:hlinkClick r:id="rId3"/>
              </a:rPr>
              <a:t>4.0</a:t>
            </a:r>
            <a:r>
              <a:rPr lang="zh-CN" altLang="en-US" sz="2400" smtClean="0">
                <a:solidFill>
                  <a:srgbClr val="418AB3"/>
                </a:solidFill>
                <a:latin typeface="+mn-ea"/>
                <a:hlinkClick r:id="rId3"/>
              </a:rPr>
              <a:t>的高斯混合聚类练习</a:t>
            </a:r>
            <a:endParaRPr lang="zh-CN" altLang="en-US" sz="2400">
              <a:solidFill>
                <a:srgbClr val="418AB3"/>
              </a:solidFill>
              <a:latin typeface="+mn-ea"/>
            </a:endParaRPr>
          </a:p>
        </p:txBody>
      </p:sp>
    </p:spTree>
    <p:extLst>
      <p:ext uri="{BB962C8B-B14F-4D97-AF65-F5344CB8AC3E}">
        <p14:creationId xmlns:p14="http://schemas.microsoft.com/office/powerpoint/2010/main" val="2030303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4FE802-8592-44CE-9304-CC09E33A0B87}" type="datetime1">
              <a:rPr lang="en-US" altLang="zh-CN" smtClean="0"/>
              <a:t>8/14/2018</a:t>
            </a:fld>
            <a:endParaRPr lang="en-US"/>
          </a:p>
        </p:txBody>
      </p:sp>
      <p:sp>
        <p:nvSpPr>
          <p:cNvPr id="3" name="页脚占位符 2"/>
          <p:cNvSpPr>
            <a:spLocks noGrp="1"/>
          </p:cNvSpPr>
          <p:nvPr>
            <p:ph type="ftr" sz="quarter" idx="11"/>
          </p:nvPr>
        </p:nvSpPr>
        <p:spPr/>
        <p:txBody>
          <a:bodyPr/>
          <a:lstStyle/>
          <a:p>
            <a:r>
              <a:rPr lang="zh-CN" altLang="en-US" smtClean="0"/>
              <a:t>东南大学计算机学院万维网数据科学实验室</a:t>
            </a:r>
            <a:endParaRPr lang="en-US"/>
          </a:p>
        </p:txBody>
      </p:sp>
      <p:sp>
        <p:nvSpPr>
          <p:cNvPr id="4" name="灯片编号占位符 3"/>
          <p:cNvSpPr>
            <a:spLocks noGrp="1"/>
          </p:cNvSpPr>
          <p:nvPr>
            <p:ph type="sldNum" sz="quarter" idx="12"/>
          </p:nvPr>
        </p:nvSpPr>
        <p:spPr/>
        <p:txBody>
          <a:bodyPr/>
          <a:lstStyle/>
          <a:p>
            <a:fld id="{4FAB73BC-B049-4115-A692-8D63A059BFB8}" type="slidenum">
              <a:rPr lang="en-US" smtClean="0"/>
              <a:t>39</a:t>
            </a:fld>
            <a:endParaRPr lang="en-US"/>
          </a:p>
        </p:txBody>
      </p:sp>
      <p:sp>
        <p:nvSpPr>
          <p:cNvPr id="5" name="文本框 4"/>
          <p:cNvSpPr txBox="1"/>
          <p:nvPr/>
        </p:nvSpPr>
        <p:spPr>
          <a:xfrm>
            <a:off x="5181600" y="2836984"/>
            <a:ext cx="1915909" cy="923330"/>
          </a:xfrm>
          <a:prstGeom prst="rect">
            <a:avLst/>
          </a:prstGeom>
          <a:noFill/>
        </p:spPr>
        <p:txBody>
          <a:bodyPr wrap="none" rtlCol="0">
            <a:spAutoFit/>
          </a:bodyPr>
          <a:lstStyle/>
          <a:p>
            <a:r>
              <a:rPr lang="zh-CN" altLang="en-US" sz="5400" smtClean="0">
                <a:solidFill>
                  <a:schemeClr val="accent2"/>
                </a:solidFill>
                <a:latin typeface="楷体" panose="02010609060101010101" pitchFamily="49" charset="-122"/>
                <a:ea typeface="楷体" panose="02010609060101010101" pitchFamily="49" charset="-122"/>
              </a:rPr>
              <a:t>谢 谢</a:t>
            </a:r>
            <a:endParaRPr lang="zh-CN" altLang="en-US">
              <a:solidFill>
                <a:schemeClr val="accent2"/>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569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3"/>
          <a:stretch>
            <a:fillRect/>
          </a:stretch>
        </p:blipFill>
        <p:spPr>
          <a:xfrm>
            <a:off x="1840706" y="1970944"/>
            <a:ext cx="8477250" cy="2781300"/>
          </a:xfrm>
          <a:prstGeom prst="rect">
            <a:avLst/>
          </a:prstGeom>
        </p:spPr>
      </p:pic>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4</a:t>
            </a:fld>
            <a:endParaRPr lang="en-US"/>
          </a:p>
        </p:txBody>
      </p:sp>
      <p:sp>
        <p:nvSpPr>
          <p:cNvPr id="8" name="文本框 7"/>
          <p:cNvSpPr txBox="1"/>
          <p:nvPr/>
        </p:nvSpPr>
        <p:spPr>
          <a:xfrm>
            <a:off x="5508316" y="5226426"/>
            <a:ext cx="4057714" cy="523220"/>
          </a:xfrm>
          <a:prstGeom prst="rect">
            <a:avLst/>
          </a:prstGeom>
          <a:noFill/>
        </p:spPr>
        <p:txBody>
          <a:bodyPr wrap="square" rtlCol="0">
            <a:spAutoFit/>
          </a:bodyPr>
          <a:lstStyle/>
          <a:p>
            <a:r>
              <a:rPr lang="zh-CN" altLang="en-US" sz="2800" smtClean="0"/>
              <a:t>训练集</a:t>
            </a:r>
            <a:endParaRPr lang="zh-CN" altLang="en-US" sz="2800"/>
          </a:p>
        </p:txBody>
      </p:sp>
      <p:sp>
        <p:nvSpPr>
          <p:cNvPr id="9" name="文本框 8"/>
          <p:cNvSpPr txBox="1"/>
          <p:nvPr/>
        </p:nvSpPr>
        <p:spPr>
          <a:xfrm>
            <a:off x="2650732" y="1265929"/>
            <a:ext cx="1842946" cy="461665"/>
          </a:xfrm>
          <a:prstGeom prst="rect">
            <a:avLst/>
          </a:prstGeom>
          <a:noFill/>
        </p:spPr>
        <p:txBody>
          <a:bodyPr wrap="square" rtlCol="0">
            <a:spAutoFit/>
          </a:bodyPr>
          <a:lstStyle/>
          <a:p>
            <a:r>
              <a:rPr lang="zh-CN" altLang="en-US" sz="2400" smtClean="0"/>
              <a:t>监督学习</a:t>
            </a:r>
            <a:endParaRPr lang="zh-CN" altLang="en-US" sz="2400"/>
          </a:p>
        </p:txBody>
      </p:sp>
      <p:sp>
        <p:nvSpPr>
          <p:cNvPr id="10" name="文本框 9"/>
          <p:cNvSpPr txBox="1"/>
          <p:nvPr/>
        </p:nvSpPr>
        <p:spPr>
          <a:xfrm>
            <a:off x="7929937" y="1265929"/>
            <a:ext cx="1842946" cy="461665"/>
          </a:xfrm>
          <a:prstGeom prst="rect">
            <a:avLst/>
          </a:prstGeom>
          <a:noFill/>
        </p:spPr>
        <p:txBody>
          <a:bodyPr wrap="square" rtlCol="0">
            <a:spAutoFit/>
          </a:bodyPr>
          <a:lstStyle/>
          <a:p>
            <a:r>
              <a:rPr lang="zh-CN" altLang="en-US" sz="2400" smtClean="0"/>
              <a:t>无监督学习</a:t>
            </a:r>
            <a:endParaRPr lang="zh-CN" altLang="en-US" sz="2400"/>
          </a:p>
        </p:txBody>
      </p:sp>
    </p:spTree>
    <p:extLst>
      <p:ext uri="{BB962C8B-B14F-4D97-AF65-F5344CB8AC3E}">
        <p14:creationId xmlns:p14="http://schemas.microsoft.com/office/powerpoint/2010/main" val="2076473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训练集</a:t>
            </a:r>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5</a:t>
            </a:fld>
            <a:endParaRPr lang="en-US"/>
          </a:p>
        </p:txBody>
      </p:sp>
      <p:graphicFrame>
        <p:nvGraphicFramePr>
          <p:cNvPr id="9" name="内容占位符 8"/>
          <p:cNvGraphicFramePr>
            <a:graphicFrameLocks noGrp="1"/>
          </p:cNvGraphicFramePr>
          <p:nvPr>
            <p:ph idx="1"/>
            <p:extLst>
              <p:ext uri="{D42A27DB-BD31-4B8C-83A1-F6EECF244321}">
                <p14:modId xmlns:p14="http://schemas.microsoft.com/office/powerpoint/2010/main" val="3097626162"/>
              </p:ext>
            </p:extLst>
          </p:nvPr>
        </p:nvGraphicFramePr>
        <p:xfrm>
          <a:off x="2473568" y="2057396"/>
          <a:ext cx="2954217" cy="3308845"/>
        </p:xfrm>
        <a:graphic>
          <a:graphicData uri="http://schemas.openxmlformats.org/drawingml/2006/table">
            <a:tbl>
              <a:tblPr firstRow="1" bandRow="1">
                <a:tableStyleId>{00A15C55-8517-42AA-B614-E9B94910E393}</a:tableStyleId>
              </a:tblPr>
              <a:tblGrid>
                <a:gridCol w="2954217"/>
              </a:tblGrid>
              <a:tr h="1389189">
                <a:tc>
                  <a:txBody>
                    <a:bodyPr/>
                    <a:lstStyle/>
                    <a:p>
                      <a:pPr algn="l"/>
                      <a:r>
                        <a:rPr lang="zh-CN" altLang="en-US" sz="2800" smtClean="0"/>
                        <a:t>监督学习</a:t>
                      </a:r>
                      <a:endParaRPr lang="zh-CN" altLang="en-US" sz="2800"/>
                    </a:p>
                  </a:txBody>
                  <a:tcPr anchor="ctr" anchorCtr="1">
                    <a:lnL w="12700" cmpd="sng">
                      <a:noFill/>
                    </a:lnL>
                    <a:lnR w="12700" cmpd="sng">
                      <a:noFill/>
                    </a:lnR>
                    <a:lnT w="12700" cmpd="sng">
                      <a:noFill/>
                    </a:lnT>
                    <a:lnB w="38100" cmpd="sng">
                      <a:noFill/>
                    </a:lnB>
                    <a:lnTlToBr w="12700" cmpd="sng">
                      <a:noFill/>
                      <a:prstDash val="solid"/>
                    </a:lnTlToBr>
                    <a:lnBlToTr w="12700" cmpd="sng">
                      <a:noFill/>
                      <a:prstDash val="solid"/>
                    </a:lnBlToTr>
                  </a:tcPr>
                </a:tc>
              </a:tr>
              <a:tr h="1919656">
                <a:tc>
                  <a:txBody>
                    <a:bodyPr/>
                    <a:lstStyle/>
                    <a:p>
                      <a:r>
                        <a:rPr lang="en-US" altLang="zh-CN" sz="2800" b="0" i="0" u="none" strike="noStrike" kern="1200" smtClean="0">
                          <a:solidFill>
                            <a:schemeClr val="dk1"/>
                          </a:solidFill>
                          <a:effectLst/>
                          <a:latin typeface="+mn-lt"/>
                          <a:ea typeface="+mn-ea"/>
                          <a:cs typeface="+mn-cs"/>
                        </a:rPr>
                        <a:t>(x1, y1)</a:t>
                      </a:r>
                    </a:p>
                    <a:p>
                      <a:r>
                        <a:rPr lang="en-US" altLang="zh-CN" sz="2800" b="0" i="0" u="none" strike="noStrike" kern="1200" smtClean="0">
                          <a:solidFill>
                            <a:schemeClr val="dk1"/>
                          </a:solidFill>
                          <a:effectLst/>
                          <a:latin typeface="+mn-lt"/>
                          <a:ea typeface="+mn-ea"/>
                          <a:cs typeface="+mn-cs"/>
                        </a:rPr>
                        <a:t>(x2, y2)</a:t>
                      </a:r>
                    </a:p>
                    <a:p>
                      <a:r>
                        <a:rPr lang="en-US" altLang="zh-CN" sz="2800" b="0" i="0" u="none" strike="noStrike" kern="1200" smtClean="0">
                          <a:solidFill>
                            <a:schemeClr val="dk1"/>
                          </a:solidFill>
                          <a:effectLst/>
                          <a:latin typeface="+mn-lt"/>
                          <a:ea typeface="+mn-ea"/>
                          <a:cs typeface="+mn-cs"/>
                        </a:rPr>
                        <a:t>(x3, y3)</a:t>
                      </a:r>
                    </a:p>
                  </a:txBody>
                  <a:tcPr anchor="ctr" anchorCtr="1">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graphicFrame>
        <p:nvGraphicFramePr>
          <p:cNvPr id="10" name="内容占位符 8"/>
          <p:cNvGraphicFramePr>
            <a:graphicFrameLocks/>
          </p:cNvGraphicFramePr>
          <p:nvPr>
            <p:extLst>
              <p:ext uri="{D42A27DB-BD31-4B8C-83A1-F6EECF244321}">
                <p14:modId xmlns:p14="http://schemas.microsoft.com/office/powerpoint/2010/main" val="715735736"/>
              </p:ext>
            </p:extLst>
          </p:nvPr>
        </p:nvGraphicFramePr>
        <p:xfrm>
          <a:off x="6940060" y="2069119"/>
          <a:ext cx="2954217" cy="3308845"/>
        </p:xfrm>
        <a:graphic>
          <a:graphicData uri="http://schemas.openxmlformats.org/drawingml/2006/table">
            <a:tbl>
              <a:tblPr firstRow="1" bandRow="1">
                <a:tableStyleId>{00A15C55-8517-42AA-B614-E9B94910E393}</a:tableStyleId>
              </a:tblPr>
              <a:tblGrid>
                <a:gridCol w="2954217"/>
              </a:tblGrid>
              <a:tr h="1389189">
                <a:tc>
                  <a:txBody>
                    <a:bodyPr/>
                    <a:lstStyle/>
                    <a:p>
                      <a:pPr algn="l"/>
                      <a:r>
                        <a:rPr lang="zh-CN" altLang="en-US" sz="2800" smtClean="0"/>
                        <a:t>无监督学习</a:t>
                      </a:r>
                      <a:endParaRPr lang="zh-CN" altLang="en-US" sz="2800"/>
                    </a:p>
                  </a:txBody>
                  <a:tcPr anchor="ctr" anchorCtr="1">
                    <a:lnL w="12700" cmpd="sng">
                      <a:noFill/>
                    </a:lnL>
                    <a:lnR w="12700" cmpd="sng">
                      <a:noFill/>
                    </a:lnR>
                    <a:lnT w="12700" cmpd="sng">
                      <a:noFill/>
                    </a:lnT>
                    <a:lnB w="38100" cmpd="sng">
                      <a:noFill/>
                    </a:lnB>
                    <a:lnTlToBr w="12700" cmpd="sng">
                      <a:noFill/>
                      <a:prstDash val="solid"/>
                    </a:lnTlToBr>
                    <a:lnBlToTr w="12700" cmpd="sng">
                      <a:noFill/>
                      <a:prstDash val="solid"/>
                    </a:lnBlToTr>
                  </a:tcPr>
                </a:tc>
              </a:tr>
              <a:tr h="1919656">
                <a:tc>
                  <a:txBody>
                    <a:bodyPr/>
                    <a:lstStyle/>
                    <a:p>
                      <a:r>
                        <a:rPr lang="en-US" altLang="zh-CN" sz="2800" smtClean="0"/>
                        <a:t>(x1)</a:t>
                      </a:r>
                    </a:p>
                    <a:p>
                      <a:r>
                        <a:rPr lang="en-US" altLang="zh-CN" sz="2800" smtClean="0"/>
                        <a:t>(x2)</a:t>
                      </a:r>
                    </a:p>
                    <a:p>
                      <a:r>
                        <a:rPr lang="en-US" altLang="zh-CN" sz="2800" smtClean="0"/>
                        <a:t>(x3)</a:t>
                      </a:r>
                      <a:endParaRPr lang="zh-CN" altLang="en-US" sz="2800"/>
                    </a:p>
                  </a:txBody>
                  <a:tcPr anchor="ctr" anchorCtr="1">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91488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目标</a:t>
            </a:r>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6</a:t>
            </a:fld>
            <a:endParaRPr lang="en-US"/>
          </a:p>
        </p:txBody>
      </p:sp>
      <p:pic>
        <p:nvPicPr>
          <p:cNvPr id="8" name="内容占位符 7"/>
          <p:cNvPicPr>
            <a:picLocks noGrp="1" noChangeAspect="1"/>
          </p:cNvPicPr>
          <p:nvPr>
            <p:ph idx="1"/>
          </p:nvPr>
        </p:nvPicPr>
        <p:blipFill>
          <a:blip r:embed="rId3"/>
          <a:stretch>
            <a:fillRect/>
          </a:stretch>
        </p:blipFill>
        <p:spPr>
          <a:xfrm>
            <a:off x="7531894" y="2197710"/>
            <a:ext cx="2886075" cy="2800350"/>
          </a:xfrm>
          <a:prstGeom prst="rect">
            <a:avLst/>
          </a:prstGeom>
        </p:spPr>
      </p:pic>
      <p:pic>
        <p:nvPicPr>
          <p:cNvPr id="9" name="图片 8"/>
          <p:cNvPicPr>
            <a:picLocks noChangeAspect="1"/>
          </p:cNvPicPr>
          <p:nvPr/>
        </p:nvPicPr>
        <p:blipFill>
          <a:blip r:embed="rId4"/>
          <a:stretch>
            <a:fillRect/>
          </a:stretch>
        </p:blipFill>
        <p:spPr>
          <a:xfrm>
            <a:off x="2379911" y="2197710"/>
            <a:ext cx="2857500" cy="2790825"/>
          </a:xfrm>
          <a:prstGeom prst="rect">
            <a:avLst/>
          </a:prstGeom>
        </p:spPr>
      </p:pic>
      <p:sp>
        <p:nvSpPr>
          <p:cNvPr id="10" name="右箭头 9"/>
          <p:cNvSpPr/>
          <p:nvPr/>
        </p:nvSpPr>
        <p:spPr>
          <a:xfrm>
            <a:off x="5908430" y="3317630"/>
            <a:ext cx="914400" cy="679939"/>
          </a:xfrm>
          <a:prstGeom prst="rightArrow">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5025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7</a:t>
            </a:fld>
            <a:endParaRPr lang="en-US"/>
          </a:p>
        </p:txBody>
      </p:sp>
      <p:graphicFrame>
        <p:nvGraphicFramePr>
          <p:cNvPr id="11" name="图示 10"/>
          <p:cNvGraphicFramePr/>
          <p:nvPr>
            <p:extLst>
              <p:ext uri="{D42A27DB-BD31-4B8C-83A1-F6EECF244321}">
                <p14:modId xmlns:p14="http://schemas.microsoft.com/office/powerpoint/2010/main" val="3144294520"/>
              </p:ext>
            </p:extLst>
          </p:nvPr>
        </p:nvGraphicFramePr>
        <p:xfrm>
          <a:off x="2149231" y="550985"/>
          <a:ext cx="8128000" cy="44547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标注 1"/>
          <p:cNvSpPr/>
          <p:nvPr/>
        </p:nvSpPr>
        <p:spPr>
          <a:xfrm>
            <a:off x="8467208" y="1458931"/>
            <a:ext cx="2568539" cy="996593"/>
          </a:xfrm>
          <a:prstGeom prst="wedgeRectCallout">
            <a:avLst/>
          </a:prstGeom>
          <a:solidFill>
            <a:srgbClr val="418AB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假设有图。。。</a:t>
            </a:r>
            <a:endParaRPr lang="zh-CN" altLang="en-US"/>
          </a:p>
        </p:txBody>
      </p:sp>
    </p:spTree>
    <p:extLst>
      <p:ext uri="{BB962C8B-B14F-4D97-AF65-F5344CB8AC3E}">
        <p14:creationId xmlns:p14="http://schemas.microsoft.com/office/powerpoint/2010/main" val="1418733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评估方法</a:t>
            </a:r>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8</a:t>
            </a:fld>
            <a:endParaRPr lang="en-US"/>
          </a:p>
        </p:txBody>
      </p:sp>
      <p:graphicFrame>
        <p:nvGraphicFramePr>
          <p:cNvPr id="7" name="内容占位符 8"/>
          <p:cNvGraphicFramePr>
            <a:graphicFrameLocks noGrp="1"/>
          </p:cNvGraphicFramePr>
          <p:nvPr>
            <p:ph idx="1"/>
            <p:extLst>
              <p:ext uri="{D42A27DB-BD31-4B8C-83A1-F6EECF244321}">
                <p14:modId xmlns:p14="http://schemas.microsoft.com/office/powerpoint/2010/main" val="3741761401"/>
              </p:ext>
            </p:extLst>
          </p:nvPr>
        </p:nvGraphicFramePr>
        <p:xfrm>
          <a:off x="2472039" y="2057396"/>
          <a:ext cx="2954217" cy="3308845"/>
        </p:xfrm>
        <a:graphic>
          <a:graphicData uri="http://schemas.openxmlformats.org/drawingml/2006/table">
            <a:tbl>
              <a:tblPr firstRow="1" bandRow="1">
                <a:tableStyleId>{00A15C55-8517-42AA-B614-E9B94910E393}</a:tableStyleId>
              </a:tblPr>
              <a:tblGrid>
                <a:gridCol w="2954217"/>
              </a:tblGrid>
              <a:tr h="1389189">
                <a:tc>
                  <a:txBody>
                    <a:bodyPr/>
                    <a:lstStyle/>
                    <a:p>
                      <a:pPr algn="l"/>
                      <a:r>
                        <a:rPr lang="zh-CN" altLang="en-US" sz="2800" smtClean="0"/>
                        <a:t>外部指标</a:t>
                      </a:r>
                      <a:endParaRPr lang="zh-CN" altLang="en-US" sz="2800"/>
                    </a:p>
                  </a:txBody>
                  <a:tcPr anchor="ctr" anchorCtr="1">
                    <a:lnL w="12700" cmpd="sng">
                      <a:noFill/>
                    </a:lnL>
                    <a:lnR w="12700" cmpd="sng">
                      <a:noFill/>
                    </a:lnR>
                    <a:lnT w="12700" cmpd="sng">
                      <a:noFill/>
                    </a:lnT>
                    <a:lnB w="38100" cmpd="sng">
                      <a:noFill/>
                    </a:lnB>
                    <a:lnTlToBr w="12700" cmpd="sng">
                      <a:noFill/>
                      <a:prstDash val="solid"/>
                    </a:lnTlToBr>
                    <a:lnBlToTr w="12700" cmpd="sng">
                      <a:noFill/>
                      <a:prstDash val="solid"/>
                    </a:lnBlToTr>
                  </a:tcPr>
                </a:tc>
              </a:tr>
              <a:tr h="1919656">
                <a:tc>
                  <a:txBody>
                    <a:bodyPr/>
                    <a:lstStyle/>
                    <a:p>
                      <a:r>
                        <a:rPr lang="zh-CN" altLang="en-US" sz="2800" b="0" i="0" u="none" strike="noStrike" kern="1200" smtClean="0">
                          <a:solidFill>
                            <a:schemeClr val="dk1"/>
                          </a:solidFill>
                          <a:effectLst/>
                          <a:latin typeface="+mn-lt"/>
                          <a:ea typeface="+mn-ea"/>
                          <a:cs typeface="+mn-cs"/>
                        </a:rPr>
                        <a:t>聚类结果与某个“参考模型”相比较</a:t>
                      </a:r>
                      <a:endParaRPr lang="en-US" altLang="zh-CN" sz="2800" b="0" i="0" u="none" strike="noStrike" kern="1200" smtClean="0">
                        <a:solidFill>
                          <a:schemeClr val="dk1"/>
                        </a:solidFill>
                        <a:effectLst/>
                        <a:latin typeface="+mn-lt"/>
                        <a:ea typeface="+mn-ea"/>
                        <a:cs typeface="+mn-cs"/>
                      </a:endParaRPr>
                    </a:p>
                  </a:txBody>
                  <a:tcPr anchor="ctr" anchorCtr="1">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graphicFrame>
        <p:nvGraphicFramePr>
          <p:cNvPr id="8" name="内容占位符 8"/>
          <p:cNvGraphicFramePr>
            <a:graphicFrameLocks/>
          </p:cNvGraphicFramePr>
          <p:nvPr>
            <p:extLst>
              <p:ext uri="{D42A27DB-BD31-4B8C-83A1-F6EECF244321}">
                <p14:modId xmlns:p14="http://schemas.microsoft.com/office/powerpoint/2010/main" val="835131304"/>
              </p:ext>
            </p:extLst>
          </p:nvPr>
        </p:nvGraphicFramePr>
        <p:xfrm>
          <a:off x="7189813" y="2059744"/>
          <a:ext cx="2954217" cy="3308845"/>
        </p:xfrm>
        <a:graphic>
          <a:graphicData uri="http://schemas.openxmlformats.org/drawingml/2006/table">
            <a:tbl>
              <a:tblPr firstRow="1" bandRow="1">
                <a:tableStyleId>{00A15C55-8517-42AA-B614-E9B94910E393}</a:tableStyleId>
              </a:tblPr>
              <a:tblGrid>
                <a:gridCol w="2954217"/>
              </a:tblGrid>
              <a:tr h="1389189">
                <a:tc>
                  <a:txBody>
                    <a:bodyPr/>
                    <a:lstStyle/>
                    <a:p>
                      <a:pPr algn="l"/>
                      <a:r>
                        <a:rPr lang="zh-CN" altLang="en-US" sz="2800" smtClean="0"/>
                        <a:t>内部指标</a:t>
                      </a:r>
                      <a:endParaRPr lang="zh-CN" altLang="en-US" sz="2800"/>
                    </a:p>
                  </a:txBody>
                  <a:tcPr anchor="ctr" anchorCtr="1">
                    <a:lnL w="12700" cmpd="sng">
                      <a:noFill/>
                    </a:lnL>
                    <a:lnR w="12700" cmpd="sng">
                      <a:noFill/>
                    </a:lnR>
                    <a:lnT w="12700" cmpd="sng">
                      <a:noFill/>
                    </a:lnT>
                    <a:lnB w="38100" cmpd="sng">
                      <a:noFill/>
                    </a:lnB>
                    <a:lnTlToBr w="12700" cmpd="sng">
                      <a:noFill/>
                      <a:prstDash val="solid"/>
                    </a:lnTlToBr>
                    <a:lnBlToTr w="12700" cmpd="sng">
                      <a:noFill/>
                      <a:prstDash val="solid"/>
                    </a:lnBlToTr>
                  </a:tcPr>
                </a:tc>
              </a:tr>
              <a:tr h="1919656">
                <a:tc>
                  <a:txBody>
                    <a:bodyPr/>
                    <a:lstStyle/>
                    <a:p>
                      <a:r>
                        <a:rPr lang="zh-CN" altLang="en-US" sz="2800" b="0" i="0" u="none" strike="noStrike" kern="1200" smtClean="0">
                          <a:solidFill>
                            <a:schemeClr val="dk1"/>
                          </a:solidFill>
                          <a:effectLst/>
                          <a:latin typeface="+mn-lt"/>
                          <a:ea typeface="+mn-ea"/>
                          <a:cs typeface="+mn-cs"/>
                        </a:rPr>
                        <a:t>直接考察聚类结果</a:t>
                      </a:r>
                      <a:endParaRPr lang="en-US" altLang="zh-CN" sz="2800" b="0" i="0" u="none" strike="noStrike" kern="1200" smtClean="0">
                        <a:solidFill>
                          <a:schemeClr val="dk1"/>
                        </a:solidFill>
                        <a:effectLst/>
                        <a:latin typeface="+mn-lt"/>
                        <a:ea typeface="+mn-ea"/>
                        <a:cs typeface="+mn-cs"/>
                      </a:endParaRPr>
                    </a:p>
                  </a:txBody>
                  <a:tcPr anchor="ctr" anchorCtr="1">
                    <a:lnL w="12700" cmpd="sng">
                      <a:noFill/>
                    </a:lnL>
                    <a:lnR w="12700" cmpd="sng">
                      <a:noFill/>
                    </a:lnR>
                    <a:lnT w="381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15998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前提条件</a:t>
            </a:r>
          </a:p>
        </p:txBody>
      </p:sp>
      <p:sp>
        <p:nvSpPr>
          <p:cNvPr id="4" name="日期占位符 3"/>
          <p:cNvSpPr>
            <a:spLocks noGrp="1"/>
          </p:cNvSpPr>
          <p:nvPr>
            <p:ph type="dt" sz="half" idx="10"/>
          </p:nvPr>
        </p:nvSpPr>
        <p:spPr/>
        <p:txBody>
          <a:bodyPr/>
          <a:lstStyle/>
          <a:p>
            <a:fld id="{FB82813E-9CE0-464E-B9DD-70AA2690241B}" type="datetime1">
              <a:rPr lang="en-US" altLang="zh-CN" smtClean="0"/>
              <a:t>8/14/2018</a:t>
            </a:fld>
            <a:endParaRPr lang="en-US"/>
          </a:p>
        </p:txBody>
      </p:sp>
      <p:sp>
        <p:nvSpPr>
          <p:cNvPr id="5" name="页脚占位符 4"/>
          <p:cNvSpPr>
            <a:spLocks noGrp="1"/>
          </p:cNvSpPr>
          <p:nvPr>
            <p:ph type="ftr" sz="quarter" idx="11"/>
          </p:nvPr>
        </p:nvSpPr>
        <p:spPr/>
        <p:txBody>
          <a:bodyPr/>
          <a:lstStyle/>
          <a:p>
            <a:r>
              <a:rPr lang="zh-CN" altLang="en-US" smtClean="0"/>
              <a:t>东南大学计算机学院万维网数据科学实验室</a:t>
            </a:r>
            <a:endParaRPr lang="en-US"/>
          </a:p>
        </p:txBody>
      </p:sp>
      <p:sp>
        <p:nvSpPr>
          <p:cNvPr id="6" name="灯片编号占位符 5"/>
          <p:cNvSpPr>
            <a:spLocks noGrp="1"/>
          </p:cNvSpPr>
          <p:nvPr>
            <p:ph type="sldNum" sz="quarter" idx="12"/>
          </p:nvPr>
        </p:nvSpPr>
        <p:spPr/>
        <p:txBody>
          <a:bodyPr/>
          <a:lstStyle/>
          <a:p>
            <a:fld id="{4FAB73BC-B049-4115-A692-8D63A059BFB8}" type="slidenum">
              <a:rPr lang="en-US" smtClean="0"/>
              <a:pPr/>
              <a:t>9</a:t>
            </a:fld>
            <a:endParaRPr lang="en-US"/>
          </a:p>
        </p:txBody>
      </p:sp>
      <p:graphicFrame>
        <p:nvGraphicFramePr>
          <p:cNvPr id="7" name="表格 6"/>
          <p:cNvGraphicFramePr>
            <a:graphicFrameLocks noGrp="1"/>
          </p:cNvGraphicFramePr>
          <p:nvPr>
            <p:extLst>
              <p:ext uri="{D42A27DB-BD31-4B8C-83A1-F6EECF244321}">
                <p14:modId xmlns:p14="http://schemas.microsoft.com/office/powerpoint/2010/main" val="646672634"/>
              </p:ext>
            </p:extLst>
          </p:nvPr>
        </p:nvGraphicFramePr>
        <p:xfrm>
          <a:off x="1142996" y="2403230"/>
          <a:ext cx="10369066" cy="2450124"/>
        </p:xfrm>
        <a:graphic>
          <a:graphicData uri="http://schemas.openxmlformats.org/drawingml/2006/table">
            <a:tbl>
              <a:tblPr firstRow="1" bandRow="1">
                <a:tableStyleId>{5C22544A-7EE6-4342-B048-85BDC9FD1C3A}</a:tableStyleId>
              </a:tblPr>
              <a:tblGrid>
                <a:gridCol w="5184533"/>
                <a:gridCol w="5184533"/>
              </a:tblGrid>
              <a:tr h="1225062">
                <a:tc>
                  <a:txBody>
                    <a:bodyPr/>
                    <a:lstStyle/>
                    <a:p>
                      <a:endParaRPr lang="zh-CN" altLang="en-US"/>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smtClean="0">
                          <a:solidFill>
                            <a:schemeClr val="tx1"/>
                          </a:solidFill>
                        </a:rPr>
                        <a:t>C</a:t>
                      </a:r>
                    </a:p>
                    <a:p>
                      <a:pPr algn="ctr"/>
                      <a:r>
                        <a:rPr lang="en-US" altLang="zh-CN" sz="2800" smtClean="0">
                          <a:solidFill>
                            <a:schemeClr val="tx1"/>
                          </a:solidFill>
                        </a:rPr>
                        <a:t>Same clusters  Different</a:t>
                      </a:r>
                      <a:r>
                        <a:rPr lang="en-US" altLang="zh-CN" sz="2800" baseline="0" smtClean="0">
                          <a:solidFill>
                            <a:schemeClr val="tx1"/>
                          </a:solidFill>
                        </a:rPr>
                        <a:t> clusters</a:t>
                      </a:r>
                      <a:endParaRPr lang="zh-CN" altLang="en-US" sz="280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250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chemeClr val="dk1"/>
                          </a:solidFill>
                          <a:effectLst/>
                          <a:latin typeface="+mn-lt"/>
                          <a:ea typeface="+mn-ea"/>
                          <a:cs typeface="+mn-cs"/>
                        </a:rPr>
                        <a:t>C</a:t>
                      </a:r>
                      <a:r>
                        <a:rPr lang="en-US" altLang="zh-CN" sz="2800" b="1" kern="1200" baseline="30000" smtClean="0">
                          <a:solidFill>
                            <a:schemeClr val="dk1"/>
                          </a:solidFill>
                          <a:effectLst/>
                          <a:latin typeface="+mn-lt"/>
                          <a:ea typeface="+mn-ea"/>
                          <a:cs typeface="+mn-cs"/>
                        </a:rPr>
                        <a:t>* </a:t>
                      </a:r>
                      <a:r>
                        <a:rPr lang="en-US" altLang="zh-CN" sz="2800" b="1" kern="1200" smtClean="0">
                          <a:solidFill>
                            <a:schemeClr val="dk1"/>
                          </a:solidFill>
                          <a:effectLst/>
                          <a:latin typeface="+mn-lt"/>
                          <a:ea typeface="+mn-ea"/>
                          <a:cs typeface="+mn-cs"/>
                        </a:rPr>
                        <a:t>                                  Same clusters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smtClean="0">
                          <a:solidFill>
                            <a:schemeClr val="dk1"/>
                          </a:solidFill>
                          <a:effectLst/>
                          <a:latin typeface="+mn-lt"/>
                          <a:ea typeface="+mn-ea"/>
                          <a:cs typeface="+mn-cs"/>
                        </a:rPr>
                        <a:t>                                Different clusters</a:t>
                      </a:r>
                      <a:endParaRPr lang="zh-CN" altLang="zh-CN" sz="2800" b="1" kern="1200" smtClean="0">
                        <a:solidFill>
                          <a:schemeClr val="dk1"/>
                        </a:solidFill>
                        <a:effectLst/>
                        <a:latin typeface="+mn-lt"/>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sz="2800" b="1" smtClean="0"/>
                        <a:t>              SS                          DS</a:t>
                      </a:r>
                    </a:p>
                    <a:p>
                      <a:r>
                        <a:rPr lang="en-US" altLang="zh-CN" sz="2800" b="1" baseline="0" smtClean="0"/>
                        <a:t>  </a:t>
                      </a:r>
                      <a:r>
                        <a:rPr lang="en-US" altLang="zh-CN" sz="2800" b="1" smtClean="0"/>
                        <a:t>            SD                         DD</a:t>
                      </a:r>
                      <a:endParaRPr lang="zh-CN" altLang="en-US" sz="2800" b="1"/>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33772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基础">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10178</TotalTime>
  <Words>2322</Words>
  <Application>Microsoft Office PowerPoint</Application>
  <PresentationFormat>宽屏</PresentationFormat>
  <Paragraphs>326</Paragraphs>
  <Slides>39</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楷体</vt:lpstr>
      <vt:lpstr>宋体</vt:lpstr>
      <vt:lpstr>Cambria Math</vt:lpstr>
      <vt:lpstr>Corbel</vt:lpstr>
      <vt:lpstr>Times New Roman</vt:lpstr>
      <vt:lpstr>Wingdings</vt:lpstr>
      <vt:lpstr>Wingdings 3</vt:lpstr>
      <vt:lpstr>基础</vt:lpstr>
      <vt:lpstr>  机器学习讨论班</vt:lpstr>
      <vt:lpstr>  聚类</vt:lpstr>
      <vt:lpstr>概要</vt:lpstr>
      <vt:lpstr>PowerPoint 演示文稿</vt:lpstr>
      <vt:lpstr>训练集</vt:lpstr>
      <vt:lpstr>目标</vt:lpstr>
      <vt:lpstr>PowerPoint 演示文稿</vt:lpstr>
      <vt:lpstr>评估方法</vt:lpstr>
      <vt:lpstr>前提条件</vt:lpstr>
      <vt:lpstr>PowerPoint 演示文稿</vt:lpstr>
      <vt:lpstr>几个定义</vt:lpstr>
      <vt:lpstr>内部指标</vt:lpstr>
      <vt:lpstr>距离函数</vt:lpstr>
      <vt:lpstr>有序属性</vt:lpstr>
      <vt:lpstr>无序属性</vt:lpstr>
      <vt:lpstr>其他情况</vt:lpstr>
      <vt:lpstr>原型聚类</vt:lpstr>
      <vt:lpstr>K均值算法</vt:lpstr>
      <vt:lpstr>聚类数的选取</vt:lpstr>
      <vt:lpstr>1，肘部法则</vt:lpstr>
      <vt:lpstr>2，轮廓系数法</vt:lpstr>
      <vt:lpstr>3，经验法</vt:lpstr>
      <vt:lpstr>PowerPoint 演示文稿</vt:lpstr>
      <vt:lpstr>PowerPoint 演示文稿</vt:lpstr>
      <vt:lpstr>1，假定聚类簇数k=3,算法开始时随机选取x_6，x_12，x_24作为初始均值向量，即u_1=x_6，u_2=x_12，u_3=x_24;  2，考察样本x_1，计算与u_1，u_2，u_3 的距离分别为0.369，0.506，0.220，因此将x_1划入簇C_3 中；  3，对所有的样本数据考察一遍，可得当前簇划分为 C_1={x_3,x_5 〖,x〗_6,x_7,x_8,x_9,x_10,x_13,x_14,x_17,x_18,x_19,x_20,x_23}； C_2={x_11,x_12,x_16 }; C_3={x_1,x_2,x_4,x_15,x_21,x_22,x_24,x_25,x_26,x_27,x_28,x_29,x_30}  4，求出新的均值向量 μ_1^′=(0.493;0.207),μ_2^′=(0.394;0.066), μ_3^′=(0.602;0.396)  5，不断迭代到第五轮迭代时，均值向量不再变化，可得最终的簇划分    </vt:lpstr>
      <vt:lpstr>改进</vt:lpstr>
      <vt:lpstr>学习向量量化</vt:lpstr>
      <vt:lpstr>PowerPoint 演示文稿</vt:lpstr>
      <vt:lpstr>PowerPoint 演示文稿</vt:lpstr>
      <vt:lpstr>PowerPoint 演示文稿</vt:lpstr>
      <vt:lpstr>PowerPoint 演示文稿</vt:lpstr>
      <vt:lpstr>高斯混合聚类</vt:lpstr>
      <vt:lpstr>过程推演</vt:lpstr>
      <vt:lpstr>PowerPoint 演示文稿</vt:lpstr>
      <vt:lpstr>PowerPoint 演示文稿</vt:lpstr>
      <vt:lpstr>PowerPoint 演示文稿</vt:lpstr>
      <vt:lpstr>PowerPoint 演示文稿</vt:lpstr>
      <vt:lpstr>课后练习</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新生入伙指南</dc:title>
  <dc:creator>Xiang Zhang</dc:creator>
  <cp:lastModifiedBy>高 鹏</cp:lastModifiedBy>
  <cp:revision>1800</cp:revision>
  <dcterms:created xsi:type="dcterms:W3CDTF">2017-08-11T01:04:25Z</dcterms:created>
  <dcterms:modified xsi:type="dcterms:W3CDTF">2018-08-14T13:59:18Z</dcterms:modified>
</cp:coreProperties>
</file>