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n Z" initials="" lastIdx="1" clrIdx="0"/>
  <p:cmAuthor id="2" name="高远志" initials="高远志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 you for your attention. I’d be happy to take any questions.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03B4A2-36A9-4B57-92AF-8E2447EFC8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76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77.xml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8.xml"/><Relationship Id="rId10" Type="http://schemas.openxmlformats.org/officeDocument/2006/relationships/image" Target="../media/image3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1.xml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40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-559435" y="1266825"/>
            <a:ext cx="13596620" cy="1528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Low Complexity Expectation Propagation</a:t>
            </a:r>
            <a:endParaRPr lang="en-US" altLang="zh-CN" sz="3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 for Active User Detection for Massive Connectivity</a:t>
            </a:r>
            <a:endParaRPr lang="en-US" altLang="zh-CN" sz="32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08200" y="5010150"/>
            <a:ext cx="74707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Rui Ma, Yuanli Ma, Jikun Zhu, Zheng Wang, Yuekai Cai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0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Southeast University</a:t>
            </a:r>
            <a:endParaRPr lang="en-US" altLang="zh-CN" sz="2000" i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0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Beijing University of Posts and Telecommunications</a:t>
            </a:r>
            <a:endParaRPr lang="en-US" altLang="zh-CN" sz="2000" i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6149" name="图片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6985"/>
            <a:ext cx="295084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图片占位符 7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9" b="6169"/>
          <a:stretch>
            <a:fillRect/>
          </a:stretch>
        </p:blipFill>
        <p:spPr>
          <a:xfrm>
            <a:off x="3810" y="3106103"/>
            <a:ext cx="12192000" cy="1655762"/>
          </a:xfrm>
        </p:spPr>
      </p:pic>
      <p:sp>
        <p:nvSpPr>
          <p:cNvPr id="10" name="矩形 9"/>
          <p:cNvSpPr/>
          <p:nvPr/>
        </p:nvSpPr>
        <p:spPr>
          <a:xfrm>
            <a:off x="3810" y="3070878"/>
            <a:ext cx="12192000" cy="16637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lnSpc>
                <a:spcPct val="130000"/>
              </a:lnSpc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8573" y="1028700"/>
            <a:ext cx="5038726" cy="152400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0800000">
            <a:off x="7153275" y="6245225"/>
            <a:ext cx="5038725" cy="152400"/>
          </a:xfrm>
          <a:prstGeom prst="rect">
            <a:avLst/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9" name="图片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6985"/>
            <a:ext cx="295084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-8573" y="1028700"/>
            <a:ext cx="5038726" cy="152400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0800000">
            <a:off x="7153275" y="6467475"/>
            <a:ext cx="5038725" cy="152400"/>
          </a:xfrm>
          <a:prstGeom prst="rect">
            <a:avLst/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25420" y="207645"/>
            <a:ext cx="82537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200" b="1" cap="all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Simulation</a:t>
            </a:r>
            <a:endParaRPr lang="en-US" altLang="zh-CN" sz="3200" b="1" cap="all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345" y="4721225"/>
            <a:ext cx="116420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Figure 1,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 the pilot length L increases, the performance of LC-EP approaches that of EP. This is because, in this case, the Gram matrix becomes numerically closer to the identity matrix, which is consistent with the theoretical results outlinedin Theorem 1.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Figure 2,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LC-EP achieves complexity reduction while maintaining a relatively small performance loss.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 descr="fig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15" y="1250950"/>
            <a:ext cx="4533265" cy="3400425"/>
          </a:xfrm>
          <a:prstGeom prst="rect">
            <a:avLst/>
          </a:prstGeom>
        </p:spPr>
      </p:pic>
      <p:pic>
        <p:nvPicPr>
          <p:cNvPr id="3" name="图片 2" descr="fig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5" y="1320165"/>
            <a:ext cx="4349115" cy="32626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1548765" y="2564904"/>
            <a:ext cx="9094470" cy="18764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en-US" altLang="zh-CN" sz="4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Thanks for your listening !</a:t>
            </a:r>
            <a:b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zh-CN" altLang="en-US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149" name="图片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6985"/>
            <a:ext cx="295084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-8573" y="1028700"/>
            <a:ext cx="5038726" cy="152400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0800000">
            <a:off x="7153275" y="6245225"/>
            <a:ext cx="5038725" cy="152400"/>
          </a:xfrm>
          <a:prstGeom prst="rect">
            <a:avLst/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11785" y="1685290"/>
            <a:ext cx="4218940" cy="264350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algn="ctr">
              <a:lnSpc>
                <a:spcPts val="16305"/>
              </a:lnSpc>
            </a:pPr>
            <a:r>
              <a:rPr lang="en-US" altLang="zh-CN" sz="4800" b="1">
                <a:solidFill>
                  <a:schemeClr val="tx1"/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</a:t>
            </a:r>
            <a:r>
              <a:rPr lang="en-US" altLang="zh-CN" sz="4800" b="1">
                <a:solidFill>
                  <a:schemeClr val="tx1"/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ontent</a:t>
            </a:r>
            <a:endParaRPr lang="en-US" altLang="zh-CN" sz="4800" b="1">
              <a:solidFill>
                <a:schemeClr val="tx1"/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6" name="TextBox 6"/>
          <p:cNvSpPr txBox="1"/>
          <p:nvPr>
            <p:custDataLst>
              <p:tags r:id="rId1"/>
            </p:custDataLst>
          </p:nvPr>
        </p:nvSpPr>
        <p:spPr>
          <a:xfrm>
            <a:off x="5792470" y="1971675"/>
            <a:ext cx="6339840" cy="292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>
              <a:lnSpc>
                <a:spcPts val="228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Background &amp; M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otivation</a:t>
            </a:r>
            <a:endParaRPr lang="en-US" altLang="zh-CN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7"/>
          <p:cNvSpPr txBox="1"/>
          <p:nvPr>
            <p:custDataLst>
              <p:tags r:id="rId2"/>
            </p:custDataLst>
          </p:nvPr>
        </p:nvSpPr>
        <p:spPr>
          <a:xfrm>
            <a:off x="4821736" y="1180193"/>
            <a:ext cx="1306249" cy="1353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10560"/>
              </a:lnSpc>
            </a:pPr>
            <a:r>
              <a:rPr lang="en-US" sz="4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01.</a:t>
            </a:r>
            <a:endParaRPr lang="en-US" sz="4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3"/>
            </p:custDataLst>
          </p:nvPr>
        </p:nvSpPr>
        <p:spPr>
          <a:xfrm>
            <a:off x="5792470" y="3093085"/>
            <a:ext cx="6211570" cy="292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>
              <a:lnSpc>
                <a:spcPts val="228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System model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&amp; 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  <a:endParaRPr lang="en-US" altLang="zh-CN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4"/>
            </p:custDataLst>
          </p:nvPr>
        </p:nvSpPr>
        <p:spPr>
          <a:xfrm>
            <a:off x="4821736" y="2300515"/>
            <a:ext cx="1306249" cy="1353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10560"/>
              </a:lnSpc>
            </a:pPr>
            <a:r>
              <a:rPr lang="en-US" sz="4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02.</a:t>
            </a:r>
            <a:endParaRPr lang="en-US" sz="4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5"/>
            </p:custDataLst>
          </p:nvPr>
        </p:nvSpPr>
        <p:spPr>
          <a:xfrm>
            <a:off x="5793105" y="4221480"/>
            <a:ext cx="4330700" cy="292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>
              <a:lnSpc>
                <a:spcPts val="228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Complexity R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eduction</a:t>
            </a:r>
            <a:endParaRPr lang="en-US" altLang="zh-CN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6"/>
            </p:custDataLst>
          </p:nvPr>
        </p:nvSpPr>
        <p:spPr>
          <a:xfrm>
            <a:off x="4821736" y="3420835"/>
            <a:ext cx="1306249" cy="1353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10560"/>
              </a:lnSpc>
            </a:pPr>
            <a:r>
              <a:rPr lang="en-US" sz="4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03.</a:t>
            </a:r>
            <a:endParaRPr lang="en-US" sz="4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>
            <p:custDataLst>
              <p:tags r:id="rId7"/>
            </p:custDataLst>
          </p:nvPr>
        </p:nvSpPr>
        <p:spPr>
          <a:xfrm>
            <a:off x="5793105" y="5008880"/>
            <a:ext cx="6457315" cy="738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lvl="0" indent="0"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Order-based threshold activity detector</a:t>
            </a:r>
            <a:endParaRPr lang="en-US" altLang="zh-CN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8"/>
            </p:custDataLst>
          </p:nvPr>
        </p:nvSpPr>
        <p:spPr>
          <a:xfrm>
            <a:off x="4821736" y="4541157"/>
            <a:ext cx="1306249" cy="1353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10560"/>
              </a:lnSpc>
            </a:pPr>
            <a:r>
              <a:rPr lang="en-US" sz="4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04.</a:t>
            </a:r>
            <a:endParaRPr lang="en-US" sz="4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149" name="图片 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6985"/>
            <a:ext cx="295084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-8573" y="1028700"/>
            <a:ext cx="5038726" cy="152400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10"/>
            </p:custDataLst>
          </p:nvPr>
        </p:nvSpPr>
        <p:spPr>
          <a:xfrm rot="10800000">
            <a:off x="7153275" y="6245225"/>
            <a:ext cx="5038725" cy="152400"/>
          </a:xfrm>
          <a:prstGeom prst="rect">
            <a:avLst/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massiveco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2563495"/>
            <a:ext cx="6767195" cy="3404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24765" y="1328420"/>
            <a:ext cx="11793855" cy="168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IoT-based wireless networks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Internet of Everything (IoE) networks 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connect up to a million devices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require massive machine-type communication (mMTC)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9120" y="5954395"/>
            <a:ext cx="37509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fontAlgn="auto">
              <a:lnSpc>
                <a:spcPct val="100000"/>
              </a:lnSpc>
            </a:pP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Figure 1: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Illustration of massive connectivity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scenario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燕尾形箭头 1"/>
          <p:cNvSpPr/>
          <p:nvPr/>
        </p:nvSpPr>
        <p:spPr>
          <a:xfrm>
            <a:off x="3148330" y="1567815"/>
            <a:ext cx="610870" cy="215900"/>
          </a:xfrm>
          <a:prstGeom prst="notchedRightArrow">
            <a:avLst/>
          </a:prstGeom>
          <a:noFill/>
          <a:ln>
            <a:solidFill>
              <a:srgbClr val="1F367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99905" y="17983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cap="all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massive access</a:t>
            </a:r>
            <a:endParaRPr lang="en-US" altLang="zh-CN" sz="2400" cap="all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燕尾形箭头 8"/>
          <p:cNvSpPr/>
          <p:nvPr/>
        </p:nvSpPr>
        <p:spPr>
          <a:xfrm>
            <a:off x="8599805" y="1915160"/>
            <a:ext cx="736600" cy="215900"/>
          </a:xfrm>
          <a:prstGeom prst="notchedRightArrow">
            <a:avLst/>
          </a:prstGeom>
          <a:solidFill>
            <a:srgbClr val="1F367E"/>
          </a:solidFill>
          <a:ln>
            <a:solidFill>
              <a:srgbClr val="1F367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6665" y="3237230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base station (BS)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790180" y="4171950"/>
            <a:ext cx="37541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BS: identify red active devices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11340" y="5204460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Compressed sensing (CS) framework for sparse signal recovery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17840" y="3030220"/>
            <a:ext cx="27559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Sporadic traffic property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9324340" y="3594100"/>
            <a:ext cx="253365" cy="581025"/>
          </a:xfrm>
          <a:prstGeom prst="downArrow">
            <a:avLst/>
          </a:prstGeom>
          <a:noFill/>
          <a:ln>
            <a:solidFill>
              <a:srgbClr val="1F367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9324340" y="4668520"/>
            <a:ext cx="253365" cy="581025"/>
          </a:xfrm>
          <a:prstGeom prst="downArrow">
            <a:avLst/>
          </a:prstGeom>
          <a:noFill/>
          <a:ln>
            <a:solidFill>
              <a:srgbClr val="1F367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83760" y="322580"/>
            <a:ext cx="6096000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lnSpc>
                <a:spcPts val="2280"/>
              </a:lnSpc>
              <a:spcBef>
                <a:spcPct val="0"/>
              </a:spcBef>
            </a:pPr>
            <a:r>
              <a:rPr lang="en-US" sz="3200" b="1" cap="all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Background</a:t>
            </a:r>
            <a:endParaRPr lang="en-US" altLang="en-US" sz="3200" b="1" cap="all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6149" name="图片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6985"/>
            <a:ext cx="295084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8573" y="1028700"/>
            <a:ext cx="5038726" cy="152400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10800000">
            <a:off x="7153275" y="6467475"/>
            <a:ext cx="5038725" cy="152400"/>
          </a:xfrm>
          <a:prstGeom prst="rect">
            <a:avLst/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ldLvl="0" animBg="1"/>
      <p:bldP spid="9" grpId="0" bldLvl="0" animBg="1"/>
      <p:bldP spid="8" grpId="0"/>
      <p:bldP spid="13" grpId="0"/>
      <p:bldP spid="12" grpId="0"/>
      <p:bldP spid="16" grpId="0"/>
      <p:bldP spid="17" grpId="0" bldLvl="0" animBg="1"/>
      <p:bldP spid="100" grpId="0"/>
      <p:bldP spid="20" grpId="0" bldLvl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173595" y="1084580"/>
            <a:ext cx="5018405" cy="25736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 method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Consider EP to incorporate a priori distribution</a:t>
            </a:r>
            <a:endParaRPr lang="en-US" altLang="zh-CN" sz="2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6365" y="1056640"/>
            <a:ext cx="5297805" cy="5481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Existing problems: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Relatively poor performance in current CS algorithms because a priori distribution of the sparse vector is not exploited</a:t>
            </a:r>
            <a:endParaRPr lang="en-US" altLang="zh-CN" sz="2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517515" y="2172335"/>
            <a:ext cx="1438275" cy="401955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 cmpd="dbl">
            <a:solidFill>
              <a:srgbClr val="1F367E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517515" y="3775075"/>
            <a:ext cx="1438275" cy="401955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 cmpd="dbl">
            <a:solidFill>
              <a:srgbClr val="1F367E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424170" y="5393055"/>
            <a:ext cx="1438275" cy="401955"/>
          </a:xfrm>
          <a:prstGeom prst="rightArrow">
            <a:avLst/>
          </a:prstGeom>
          <a:solidFill>
            <a:srgbClr val="000000">
              <a:alpha val="0"/>
            </a:srgbClr>
          </a:solidFill>
          <a:ln w="38100" cmpd="dbl">
            <a:solidFill>
              <a:srgbClr val="1F367E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66030" y="2630805"/>
            <a:ext cx="2683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1F367E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Better performance !</a:t>
            </a:r>
            <a:endParaRPr lang="en-US" altLang="zh-CN" sz="2000" b="1">
              <a:solidFill>
                <a:srgbClr val="1F367E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93970" y="4264025"/>
            <a:ext cx="22136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rgbClr val="1F367E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Lower complexity !</a:t>
            </a:r>
            <a:endParaRPr lang="en-US" altLang="zh-CN" sz="2000" b="1">
              <a:solidFill>
                <a:srgbClr val="1F367E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66055" y="5919470"/>
            <a:ext cx="20847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rgbClr val="1F367E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Better tradeoff !</a:t>
            </a:r>
            <a:endParaRPr lang="en-US" altLang="zh-CN" sz="2000" b="1">
              <a:solidFill>
                <a:srgbClr val="1F367E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585" y="3329940"/>
            <a:ext cx="5068570" cy="3053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igh complexity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EP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due to lost favorable propagation in massive connectivity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scenario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6365" y="5083810"/>
            <a:ext cx="515239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Performance loss due to the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inefficient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LLR test</a:t>
            </a:r>
            <a:endParaRPr lang="en-US" altLang="zh-CN" sz="2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74230" y="3329940"/>
            <a:ext cx="488759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Find a </a:t>
            </a:r>
            <a:r>
              <a:rPr lang="en-US" altLang="zh-CN" sz="2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numerical property of Gram matrix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to reduce complexity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2485" y="5035550"/>
            <a:ext cx="5158105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Develop a</a:t>
            </a:r>
            <a:r>
              <a:rPr lang="zh-CN" altLang="en-US" sz="2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order-based threshold activity detector</a:t>
            </a:r>
            <a:r>
              <a:rPr lang="zh-CN" altLang="en-US" sz="2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perform better 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79645" y="365760"/>
            <a:ext cx="6096000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lnSpc>
                <a:spcPts val="2280"/>
              </a:lnSpc>
              <a:spcBef>
                <a:spcPct val="0"/>
              </a:spcBef>
            </a:pPr>
            <a:r>
              <a:rPr lang="en-US" altLang="en-US" sz="3200" b="1" cap="all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lang="en-US" altLang="en-US" sz="3200" b="1" cap="all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otivation</a:t>
            </a:r>
            <a:endParaRPr lang="en-US" altLang="en-US" sz="3200" b="1" cap="all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6149" name="图片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6985"/>
            <a:ext cx="295084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-8573" y="1028700"/>
            <a:ext cx="5038726" cy="152400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10800000">
            <a:off x="7153275" y="6467475"/>
            <a:ext cx="5038725" cy="152400"/>
          </a:xfrm>
          <a:prstGeom prst="rect">
            <a:avLst/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2" grpId="0"/>
      <p:bldP spid="3" grpId="0"/>
      <p:bldP spid="21" grpId="0"/>
      <p:bldP spid="4" grpId="0"/>
      <p:bldP spid="14" grpId="0" bldLvl="0" animBg="1"/>
      <p:bldP spid="17" grpId="0"/>
      <p:bldP spid="15" grpId="0" bldLvl="0" animBg="1"/>
      <p:bldP spid="18" grpId="0"/>
      <p:bldP spid="19" grpId="0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38040" y="22479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cap="all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System model</a:t>
            </a:r>
            <a:endParaRPr lang="en-US" altLang="zh-CN" sz="3200" b="1" cap="all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149" name="图片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6985"/>
            <a:ext cx="295084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-8573" y="1028700"/>
            <a:ext cx="5038726" cy="152400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 rot="10800000">
            <a:off x="7153275" y="6467475"/>
            <a:ext cx="5038725" cy="152400"/>
          </a:xfrm>
          <a:prstGeom prst="rect">
            <a:avLst/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454110" y="-4972685"/>
            <a:ext cx="49091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Develop a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 threshold-based approach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to sparsify the Gram matrix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图片 9" descr="mathpix 2024-11-12 12-38-44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75" y="2304415"/>
            <a:ext cx="3208655" cy="368935"/>
          </a:xfrm>
          <a:prstGeom prst="rect">
            <a:avLst/>
          </a:prstGeom>
        </p:spPr>
      </p:pic>
      <p:pic>
        <p:nvPicPr>
          <p:cNvPr id="13" name="图片 12" descr="mathpix 2024-11-12 12-48-43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553210"/>
            <a:ext cx="2145030" cy="4000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980180" y="1843405"/>
            <a:ext cx="20231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pilot matrix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6" name="图片 15" descr="mathpix 2024-11-12 12-56-21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685" y="2246630"/>
            <a:ext cx="5297805" cy="416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-17780" y="3272155"/>
                <a:ext cx="12089130" cy="138874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231F20"/>
                    </a:solidFill>
                    <a:latin typeface="Times New Roman" panose="02020603050405020304" charset="0"/>
                    <a:ea typeface="Times-Roman"/>
                    <a:cs typeface="Times New Roman" panose="02020603050405020304" charset="0"/>
                  </a:rPr>
                  <a:t>The goal for the BS is to detect the user activities and to estimate the user channels by recovering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231F20"/>
                        </a:solidFill>
                        <a:latin typeface="Cambria Math" panose="02040503050406030204" charset="0"/>
                        <a:ea typeface="Times-Roman"/>
                        <a:cs typeface="Cambria Math" panose="02040503050406030204" charset="0"/>
                      </a:rPr>
                      <m:t>𝒈</m:t>
                    </m:r>
                    <m:r>
                      <a:rPr lang="en-US" altLang="zh-CN" sz="2400" b="1" i="1">
                        <a:solidFill>
                          <a:srgbClr val="231F20"/>
                        </a:solidFill>
                        <a:latin typeface="Cambria Math" panose="02040503050406030204" charset="0"/>
                        <a:ea typeface="Times-Roman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 altLang="zh-CN" sz="2400">
                    <a:solidFill>
                      <a:srgbClr val="231F20"/>
                    </a:solidFill>
                    <a:latin typeface="Times New Roman" panose="02020603050405020304" charset="0"/>
                    <a:ea typeface="Times-Roman"/>
                    <a:cs typeface="Times New Roman" panose="02020603050405020304" charset="0"/>
                  </a:rPr>
                  <a:t>based on the noisy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231F20"/>
                            </a:solidFill>
                            <a:latin typeface="Cambria Math" panose="02040503050406030204" charset="0"/>
                            <a:ea typeface="Times-Roman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231F20"/>
                            </a:solidFill>
                            <a:latin typeface="Cambria Math" panose="02040503050406030204" charset="0"/>
                            <a:ea typeface="Times-Roman"/>
                            <a:cs typeface="Cambria Math" panose="0204050305040603020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231F20"/>
                            </a:solidFill>
                            <a:latin typeface="Cambria Math" panose="02040503050406030204" charset="0"/>
                            <a:ea typeface="Times-Roman"/>
                            <a:cs typeface="Cambria Math" panose="0204050305040603020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231F20"/>
                    </a:solidFill>
                    <a:latin typeface="Times New Roman" panose="02020603050405020304" charset="0"/>
                    <a:ea typeface="Times-Roman"/>
                    <a:cs typeface="Times New Roman" panose="02020603050405020304" charset="0"/>
                  </a:rPr>
                  <a:t>.</a:t>
                </a:r>
                <a:endParaRPr lang="en-US" altLang="zh-CN" sz="2400">
                  <a:solidFill>
                    <a:srgbClr val="231F20"/>
                  </a:solidFill>
                  <a:latin typeface="Times New Roman" panose="02020603050405020304" charset="0"/>
                  <a:ea typeface="Times-Roman"/>
                  <a:cs typeface="Times New Roman" panose="020206030504050203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en-US" altLang="zh-CN" sz="2400">
                  <a:solidFill>
                    <a:srgbClr val="231F20"/>
                  </a:solidFill>
                  <a:latin typeface="Times New Roman" panose="02020603050405020304" charset="0"/>
                  <a:ea typeface="Times-Roman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80" y="3272155"/>
                <a:ext cx="12089130" cy="1388745"/>
              </a:xfrm>
              <a:prstGeom prst="rect">
                <a:avLst/>
              </a:prstGeom>
              <a:blipFill rotWithShape="1">
                <a:blip r:embed="rId5"/>
                <a:stretch>
                  <a:fillRect b="-26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 descr="mathpix 2024-11-12 13-02-50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0" y="5200015"/>
            <a:ext cx="3423285" cy="1261745"/>
          </a:xfrm>
          <a:prstGeom prst="rect">
            <a:avLst/>
          </a:prstGeom>
        </p:spPr>
      </p:pic>
      <p:pic>
        <p:nvPicPr>
          <p:cNvPr id="19" name="图片 18" descr="mathpix 2024-11-12 13-04-39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265" y="4866640"/>
            <a:ext cx="3834765" cy="3905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874000" y="4796790"/>
            <a:ext cx="111633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likelihood function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1" name="图片 20" descr="mathpix 2024-11-12 13-06-39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8265" y="5257165"/>
            <a:ext cx="5266690" cy="78295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309735" y="5393055"/>
            <a:ext cx="2670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 distribution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-17780" y="1000760"/>
                <a:ext cx="1181989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Each user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transmits its pilot sequence to the BS and the received signal at the BS:</a:t>
                </a: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80" y="1000760"/>
                <a:ext cx="11819890" cy="6451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 flipH="1">
            <a:off x="5269230" y="1953895"/>
            <a:ext cx="698500" cy="262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237605" y="1961515"/>
            <a:ext cx="698500" cy="223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046595" y="1833880"/>
            <a:ext cx="4834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joint user activity and channel information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2" name="图片 31" descr="mathpix 2024-11-15 23-00-11(1)"/>
          <p:cNvPicPr>
            <a:picLocks noChangeAspect="1"/>
          </p:cNvPicPr>
          <p:nvPr/>
        </p:nvPicPr>
        <p:blipFill>
          <a:blip r:embed="rId10"/>
          <a:srcRect t="-3128" r="10055"/>
          <a:stretch>
            <a:fillRect/>
          </a:stretch>
        </p:blipFill>
        <p:spPr>
          <a:xfrm>
            <a:off x="5261610" y="2757170"/>
            <a:ext cx="4526915" cy="713740"/>
          </a:xfrm>
          <a:prstGeom prst="rect">
            <a:avLst/>
          </a:prstGeom>
        </p:spPr>
      </p:pic>
      <p:pic>
        <p:nvPicPr>
          <p:cNvPr id="33" name="图片 32" descr="mathpix 2024-11-15 23-04-45(1)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0590" y="2840355"/>
            <a:ext cx="2236470" cy="402590"/>
          </a:xfrm>
          <a:prstGeom prst="rect">
            <a:avLst/>
          </a:prstGeom>
        </p:spPr>
      </p:pic>
      <p:pic>
        <p:nvPicPr>
          <p:cNvPr id="34" name="图片 33" descr="mathpix 2024-11-15 23-03-49(1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0305" y="2759710"/>
            <a:ext cx="1985645" cy="6248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3801110" y="5901690"/>
                <a:ext cx="7654925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>
                    <a:solidFill>
                      <a:srgbClr val="FF0000"/>
                    </a:solidFill>
                  </a:rPr>
                  <a:t>T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he optimization problem is computationally intractable due to the discrete nature of the binary activity vector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𝒂</m:t>
                    </m:r>
                  </m:oMath>
                </a14:m>
                <a:r>
                  <a:rPr lang="en-US" altLang="zh-CN" sz="2000" b="1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zh-CN" sz="2000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10" y="5901690"/>
                <a:ext cx="7654925" cy="101473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3810" y="441515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>
                <a:solidFill>
                  <a:srgbClr val="231F20"/>
                </a:solidFill>
                <a:latin typeface="Times New Roman" panose="02020603050405020304" charset="0"/>
                <a:ea typeface="Times-Roman"/>
                <a:cs typeface="Times New Roman" panose="02020603050405020304" charset="0"/>
                <a:sym typeface="+mn-ea"/>
              </a:rPr>
              <a:t>MAP estimator:</a:t>
            </a:r>
            <a:endParaRPr lang="en-US" altLang="zh-CN" sz="2400">
              <a:solidFill>
                <a:srgbClr val="231F20"/>
              </a:solidFill>
              <a:latin typeface="Times New Roman" panose="02020603050405020304" charset="0"/>
              <a:ea typeface="Times-Roman"/>
              <a:cs typeface="Times New Roman" panose="02020603050405020304" charset="0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/>
      <p:bldP spid="30" grpId="0"/>
      <p:bldP spid="17" grpId="0"/>
      <p:bldP spid="38" grpId="0"/>
      <p:bldP spid="20" grpId="0"/>
      <p:bldP spid="22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32350" y="334010"/>
            <a:ext cx="3975735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lnSpc>
                <a:spcPts val="2280"/>
              </a:lnSpc>
              <a:spcBef>
                <a:spcPct val="0"/>
              </a:spcBef>
            </a:pPr>
            <a:r>
              <a:rPr lang="en-US" altLang="zh-CN" sz="3200" b="1" cap="all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altLang="zh-CN" sz="3200" b="1" cap="all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6149" name="图片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6985"/>
            <a:ext cx="295084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-8573" y="1028700"/>
            <a:ext cx="5038726" cy="152400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0800000">
            <a:off x="7153275" y="6467475"/>
            <a:ext cx="5038725" cy="152400"/>
          </a:xfrm>
          <a:prstGeom prst="rect">
            <a:avLst/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690" y="3983990"/>
            <a:ext cx="7273925" cy="1276350"/>
            <a:chOff x="16566" y="25818"/>
            <a:chExt cx="18081" cy="35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6566" y="26573"/>
                  <a:ext cx="1088" cy="10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altLang="zh-CN" b="1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66" y="26573"/>
                  <a:ext cx="1088" cy="105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/>
            <p:cNvGrpSpPr/>
            <p:nvPr/>
          </p:nvGrpSpPr>
          <p:grpSpPr>
            <a:xfrm>
              <a:off x="17654" y="25818"/>
              <a:ext cx="16993" cy="3536"/>
              <a:chOff x="17654" y="25818"/>
              <a:chExt cx="16993" cy="353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7654" y="25818"/>
                <a:ext cx="15869" cy="3422"/>
                <a:chOff x="18687" y="26643"/>
                <a:chExt cx="15869" cy="3422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9813" y="26643"/>
                  <a:ext cx="13617" cy="2350"/>
                  <a:chOff x="13238" y="28590"/>
                  <a:chExt cx="19042" cy="2350"/>
                </a:xfrm>
              </p:grpSpPr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5234" y="29763"/>
                    <a:ext cx="2096" cy="2"/>
                  </a:xfrm>
                  <a:prstGeom prst="straightConnector1">
                    <a:avLst/>
                  </a:prstGeom>
                  <a:ln>
                    <a:solidFill>
                      <a:srgbClr val="4D7C2B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" name="组合 13"/>
                  <p:cNvGrpSpPr/>
                  <p:nvPr/>
                </p:nvGrpSpPr>
                <p:grpSpPr>
                  <a:xfrm rot="0">
                    <a:off x="13238" y="28590"/>
                    <a:ext cx="19042" cy="2350"/>
                    <a:chOff x="14829" y="26368"/>
                    <a:chExt cx="19042" cy="2350"/>
                  </a:xfrm>
                </p:grpSpPr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14829" y="26368"/>
                      <a:ext cx="4950" cy="2350"/>
                    </a:xfrm>
                    <a:prstGeom prst="rect">
                      <a:avLst/>
                    </a:prstGeom>
                    <a:solidFill>
                      <a:srgbClr val="4D7C2B"/>
                    </a:solidFill>
                    <a:ln>
                      <a:solidFill>
                        <a:srgbClr val="4D7C2B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compute ratio distribution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cxnSp>
                  <p:nvCxnSpPr>
                    <p:cNvPr id="16" name="直接箭头连接符 15"/>
                    <p:cNvCxnSpPr>
                      <a:stCxn id="15" idx="3"/>
                    </p:cNvCxnSpPr>
                    <p:nvPr/>
                  </p:nvCxnSpPr>
                  <p:spPr>
                    <a:xfrm>
                      <a:off x="19779" y="27543"/>
                      <a:ext cx="2096" cy="2"/>
                    </a:xfrm>
                    <a:prstGeom prst="straightConnector1">
                      <a:avLst/>
                    </a:prstGeom>
                    <a:ln>
                      <a:solidFill>
                        <a:srgbClr val="4D7C2B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21875" y="26368"/>
                      <a:ext cx="4950" cy="2350"/>
                    </a:xfrm>
                    <a:prstGeom prst="rect">
                      <a:avLst/>
                    </a:prstGeom>
                    <a:solidFill>
                      <a:srgbClr val="4D7C2B"/>
                    </a:solidFill>
                    <a:ln>
                      <a:solidFill>
                        <a:srgbClr val="4D7C2B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moment computation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28921" y="26368"/>
                      <a:ext cx="4950" cy="2350"/>
                    </a:xfrm>
                    <a:prstGeom prst="rect">
                      <a:avLst/>
                    </a:prstGeom>
                    <a:solidFill>
                      <a:srgbClr val="4D7C2B"/>
                    </a:solidFill>
                    <a:ln>
                      <a:solidFill>
                        <a:srgbClr val="4D7C2B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moment matching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  <p:cxnSp>
              <p:nvCxnSpPr>
                <p:cNvPr id="19" name="直接箭头连接符 18"/>
                <p:cNvCxnSpPr>
                  <a:endCxn id="15" idx="1"/>
                </p:cNvCxnSpPr>
                <p:nvPr/>
              </p:nvCxnSpPr>
              <p:spPr>
                <a:xfrm flipV="1">
                  <a:off x="18687" y="27818"/>
                  <a:ext cx="1126" cy="23"/>
                </a:xfrm>
                <a:prstGeom prst="straightConnector1">
                  <a:avLst/>
                </a:prstGeom>
                <a:ln>
                  <a:solidFill>
                    <a:srgbClr val="4D7C2B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 flipV="1">
                  <a:off x="33430" y="27864"/>
                  <a:ext cx="1126" cy="23"/>
                </a:xfrm>
                <a:prstGeom prst="straightConnector1">
                  <a:avLst/>
                </a:prstGeom>
                <a:ln>
                  <a:solidFill>
                    <a:srgbClr val="4D7C2B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肘形连接符 20"/>
                <p:cNvCxnSpPr>
                  <a:stCxn id="18" idx="2"/>
                </p:cNvCxnSpPr>
                <p:nvPr/>
              </p:nvCxnSpPr>
              <p:spPr>
                <a:xfrm rot="5400000">
                  <a:off x="26180" y="24561"/>
                  <a:ext cx="1048" cy="9911"/>
                </a:xfrm>
                <a:prstGeom prst="bentConnector2">
                  <a:avLst/>
                </a:prstGeom>
                <a:ln>
                  <a:solidFill>
                    <a:srgbClr val="4D7C2B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 flipV="1">
                  <a:off x="21724" y="29041"/>
                  <a:ext cx="0" cy="1025"/>
                </a:xfrm>
                <a:prstGeom prst="straightConnector1">
                  <a:avLst/>
                </a:prstGeom>
                <a:ln>
                  <a:solidFill>
                    <a:srgbClr val="4D7C2B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" name="图片 22" descr="mathpix 2024-11-12 15-43-24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26274"/>
                <a:ext cx="1499" cy="661"/>
              </a:xfrm>
              <a:prstGeom prst="rect">
                <a:avLst/>
              </a:prstGeom>
            </p:spPr>
          </p:pic>
          <p:pic>
            <p:nvPicPr>
              <p:cNvPr id="24" name="图片 23" descr="mathpix 2024-11-12 15-47-51(1)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66" y="26331"/>
                <a:ext cx="925" cy="611"/>
              </a:xfrm>
              <a:prstGeom prst="rect">
                <a:avLst/>
              </a:prstGeom>
            </p:spPr>
          </p:pic>
          <p:pic>
            <p:nvPicPr>
              <p:cNvPr id="25" name="图片 24" descr="mathpix 2024-11-12 15-51-31(1)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77" y="28460"/>
                <a:ext cx="2689" cy="806"/>
              </a:xfrm>
              <a:prstGeom prst="rect">
                <a:avLst/>
              </a:prstGeom>
            </p:spPr>
          </p:pic>
          <p:pic>
            <p:nvPicPr>
              <p:cNvPr id="26" name="图片 25" descr="mathpix 2024-11-12 15-51-59(1)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23" y="28410"/>
                <a:ext cx="2443" cy="944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33523" y="26568"/>
                    <a:ext cx="1125" cy="78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no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trlP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𝒈</m:t>
                              </m:r>
                            </m:e>
                          </m:acc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acc>
                            <m:accPr>
                              <m:ctrlP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𝑽</m:t>
                              </m:r>
                            </m:e>
                          </m:acc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3" y="26568"/>
                    <a:ext cx="1125" cy="786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99" name="图片 98" descr="mathpix 2024-11-12 13-25-12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1470" y="1434465"/>
            <a:ext cx="5346065" cy="527050"/>
          </a:xfrm>
          <a:prstGeom prst="rect">
            <a:avLst/>
          </a:prstGeom>
        </p:spPr>
      </p:pic>
      <p:pic>
        <p:nvPicPr>
          <p:cNvPr id="101" name="图片 100" descr="mathpix 2024-11-12 13-27-05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1470" y="1943735"/>
            <a:ext cx="4906645" cy="539750"/>
          </a:xfrm>
          <a:prstGeom prst="rect">
            <a:avLst/>
          </a:prstGeom>
        </p:spPr>
      </p:pic>
      <p:sp>
        <p:nvSpPr>
          <p:cNvPr id="135" name="文本框 134"/>
          <p:cNvSpPr txBox="1"/>
          <p:nvPr/>
        </p:nvSpPr>
        <p:spPr>
          <a:xfrm>
            <a:off x="3810" y="5444490"/>
            <a:ext cx="32753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ratio distribution: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36" name="图片 135" descr="mathpix 2024-11-12 16-02-17(1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635" y="5936615"/>
            <a:ext cx="5895340" cy="725170"/>
          </a:xfrm>
          <a:prstGeom prst="rect">
            <a:avLst/>
          </a:prstGeom>
        </p:spPr>
      </p:pic>
      <p:sp>
        <p:nvSpPr>
          <p:cNvPr id="137" name="文本框 136"/>
          <p:cNvSpPr txBox="1"/>
          <p:nvPr/>
        </p:nvSpPr>
        <p:spPr>
          <a:xfrm>
            <a:off x="7266940" y="3733800"/>
            <a:ext cx="28790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moment computation: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031355" y="5184140"/>
            <a:ext cx="29629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moment matching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42" name="图片 141" descr="mathpix 2024-11-12 16-09-56(1)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5395" y="5543550"/>
            <a:ext cx="3275965" cy="539115"/>
          </a:xfrm>
          <a:prstGeom prst="rect">
            <a:avLst/>
          </a:prstGeom>
        </p:spPr>
      </p:pic>
      <p:pic>
        <p:nvPicPr>
          <p:cNvPr id="143" name="图片 142" descr="mathpix 2024-11-12 16-11-48(1)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5140" y="6110605"/>
            <a:ext cx="5192395" cy="55499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810" y="1108075"/>
            <a:ext cx="90620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onstruct a tractable approximation of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the target posterior distribution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" name="图片 28" descr="mathpix 2024-11-16 09-23-55(1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5965" y="1729740"/>
            <a:ext cx="2643505" cy="389890"/>
          </a:xfrm>
          <a:prstGeom prst="rect">
            <a:avLst/>
          </a:prstGeom>
        </p:spPr>
      </p:pic>
      <p:pic>
        <p:nvPicPr>
          <p:cNvPr id="30" name="图片 29" descr="mathpix 2024-11-16 09-25-20(1)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45" y="1752600"/>
            <a:ext cx="2505710" cy="360045"/>
          </a:xfrm>
          <a:prstGeom prst="rect">
            <a:avLst/>
          </a:prstGeom>
        </p:spPr>
      </p:pic>
      <p:sp>
        <p:nvSpPr>
          <p:cNvPr id="31" name="右箭头 30"/>
          <p:cNvSpPr/>
          <p:nvPr/>
        </p:nvSpPr>
        <p:spPr>
          <a:xfrm>
            <a:off x="2684780" y="1831975"/>
            <a:ext cx="487680" cy="244475"/>
          </a:xfrm>
          <a:prstGeom prst="rightArrow">
            <a:avLst/>
          </a:prstGeom>
          <a:solidFill>
            <a:srgbClr val="02903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-23495" y="2276475"/>
            <a:ext cx="12018010" cy="960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sz="220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The main idea of EP is to match the mean and variance of the original distribution with those of the approximate distribution.</a:t>
            </a:r>
            <a:endParaRPr sz="220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6022975" y="1839595"/>
            <a:ext cx="487680" cy="244475"/>
          </a:xfrm>
          <a:prstGeom prst="rightArrow">
            <a:avLst/>
          </a:prstGeom>
          <a:solidFill>
            <a:srgbClr val="02903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-3810" y="3420745"/>
            <a:ext cx="4064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Iterative EP 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pdate 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ules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7" name="图片 36" descr="mathpix 2024-11-16 09-49-53(1)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05395" y="4164965"/>
            <a:ext cx="2996565" cy="492760"/>
          </a:xfrm>
          <a:prstGeom prst="rect">
            <a:avLst/>
          </a:prstGeom>
        </p:spPr>
      </p:pic>
      <p:pic>
        <p:nvPicPr>
          <p:cNvPr id="38" name="图片 37" descr="mathpix 2024-11-16 09-51-05(1)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79995" y="4753610"/>
            <a:ext cx="329311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bldLvl="0" animBg="1"/>
      <p:bldP spid="33" grpId="0" bldLvl="0" animBg="1"/>
      <p:bldP spid="32" grpId="0"/>
      <p:bldP spid="32" grpId="1"/>
      <p:bldP spid="35" grpId="0"/>
      <p:bldP spid="135" grpId="0"/>
      <p:bldP spid="137" grpId="0"/>
      <p:bldP spid="1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9" name="图片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6985"/>
            <a:ext cx="295084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-8573" y="1028700"/>
            <a:ext cx="5038726" cy="152400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10800000">
            <a:off x="7153275" y="6670040"/>
            <a:ext cx="5038725" cy="152400"/>
          </a:xfrm>
          <a:prstGeom prst="rect">
            <a:avLst/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5420" y="207645"/>
            <a:ext cx="82537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200" b="1" cap="all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Complexity Reduction</a:t>
            </a:r>
            <a:endParaRPr lang="en-US" altLang="zh-CN" sz="3200" b="1" cap="all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810" y="1157605"/>
                <a:ext cx="11673840" cy="45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200">
                    <a:latin typeface="Times New Roman" panose="02020603050405020304" charset="0"/>
                    <a:cs typeface="Times New Roman" panose="02020603050405020304" charset="0"/>
                  </a:rPr>
                  <a:t>The complexity of the EP algorithm</a:t>
                </a:r>
                <a:r>
                  <a:rPr lang="en-US" altLang="zh-CN" sz="22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2200">
                    <a:latin typeface="Times New Roman" panose="02020603050405020304" charset="0"/>
                    <a:cs typeface="Times New Roman" panose="02020603050405020304" charset="0"/>
                  </a:rPr>
                  <a:t>is dominated by the computation of the</a:t>
                </a:r>
                <a:r>
                  <a:rPr lang="en-US" altLang="zh-CN" sz="22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2200">
                    <a:latin typeface="Times New Roman" panose="02020603050405020304" charset="0"/>
                    <a:cs typeface="Times New Roman" panose="02020603050405020304" charset="0"/>
                  </a:rPr>
                  <a:t>covariance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2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𝑽</m:t>
                        </m:r>
                      </m:e>
                    </m:acc>
                  </m:oMath>
                </a14:m>
                <a:endParaRPr lang="en-US" altLang="zh-CN" sz="2200" b="1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" y="1157605"/>
                <a:ext cx="11673840" cy="4591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mathpix 2024-11-16 10-12-25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75435"/>
            <a:ext cx="3053080" cy="557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154305" y="2069465"/>
            <a:ext cx="47459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Conventional massive MIMO system</a:t>
            </a:r>
            <a:endParaRPr lang="en-US" altLang="zh-CN" sz="2200">
              <a:solidFill>
                <a:schemeClr val="tx1"/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图片 8" descr="mathpix 2024-11-16 10-24-39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35" y="2499360"/>
            <a:ext cx="2905125" cy="7283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70090" y="2036445"/>
            <a:ext cx="4607560" cy="54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200">
                <a:solidFill>
                  <a:schemeClr val="tx1"/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Massive connectivity scenario</a:t>
            </a:r>
            <a:endParaRPr lang="en-US" altLang="zh-CN" sz="2200">
              <a:solidFill>
                <a:schemeClr val="tx1"/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  <a:p>
            <a:endParaRPr lang="en-US" altLang="zh-CN" sz="2200">
              <a:solidFill>
                <a:schemeClr val="tx1"/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2" name="图片 11" descr="mathpix 2024-11-16 10-12-25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55" y="2514600"/>
            <a:ext cx="3053080" cy="557530"/>
          </a:xfrm>
          <a:prstGeom prst="rect">
            <a:avLst/>
          </a:prstGeom>
        </p:spPr>
      </p:pic>
      <p:pic>
        <p:nvPicPr>
          <p:cNvPr id="14" name="图片 13" descr="mathpix 2024-11-16 10-28-11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35" y="4913630"/>
            <a:ext cx="2841625" cy="615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3340" y="3236595"/>
                <a:ext cx="4453255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200">
                    <a:latin typeface="Times New Roman" panose="02020603050405020304" charset="0"/>
                    <a:cs typeface="Times New Roman" panose="02020603050405020304" charset="0"/>
                  </a:rPr>
                  <a:t>Dimension of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charset="0"/>
                        <a:cs typeface="Cambria Math" panose="02040503050406030204" charset="0"/>
                      </a:rPr>
                      <m:t>𝑯</m:t>
                    </m:r>
                  </m:oMath>
                </a14:m>
                <a:r>
                  <a:rPr lang="en-US" altLang="zh-CN" sz="2200" b="1" i="1">
                    <a:latin typeface="Cambria Math" panose="02040503050406030204" charset="0"/>
                    <a:cs typeface="Cambria Math" panose="0204050305040603020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zh-CN" sz="2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" y="3236595"/>
                <a:ext cx="4453255" cy="4298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/>
          <p:cNvSpPr/>
          <p:nvPr/>
        </p:nvSpPr>
        <p:spPr>
          <a:xfrm>
            <a:off x="1787525" y="3747135"/>
            <a:ext cx="235585" cy="32321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10" y="3830320"/>
            <a:ext cx="49498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Leveraging channel hardening to reduce complexity: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355080" y="3166110"/>
                <a:ext cx="5514340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200">
                    <a:latin typeface="Times New Roman" panose="02020603050405020304" charset="0"/>
                    <a:cs typeface="Times New Roman" panose="02020603050405020304" charset="0"/>
                  </a:rPr>
                  <a:t>Dimension of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charset="0"/>
                        <a:cs typeface="Cambria Math" panose="02040503050406030204" charset="0"/>
                      </a:rPr>
                      <m:t>𝜱</m:t>
                    </m:r>
                  </m:oMath>
                </a14:m>
                <a:r>
                  <a:rPr lang="en-US" altLang="zh-CN" sz="2200" b="1" i="1">
                    <a:latin typeface="Cambria Math" panose="02040503050406030204" charset="0"/>
                    <a:cs typeface="Cambria Math" panose="0204050305040603020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altLang="zh-CN" sz="2200" i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charset="0"/>
                        <a:ea typeface="等线" panose="02010600030101010101" charset="-122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sz="2200" i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200" i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sz="2200" i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→∞,</m:t>
                    </m:r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2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zh-CN" sz="2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3166110"/>
                <a:ext cx="5514340" cy="4298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下箭头 18"/>
          <p:cNvSpPr/>
          <p:nvPr/>
        </p:nvSpPr>
        <p:spPr>
          <a:xfrm>
            <a:off x="8663940" y="3596005"/>
            <a:ext cx="235585" cy="32321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4768850" y="3884295"/>
                <a:ext cx="763143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buNone/>
                </a:pPr>
                <a:r>
                  <a:rPr lang="en-US" altLang="zh-CN" sz="2200" b="1">
                    <a:ln>
                      <a:noFill/>
                    </a:ln>
                    <a:solidFill>
                      <a:srgbClr val="FF0000"/>
                    </a:solidFill>
                    <a:latin typeface="Times New Roman" panose="02020603050405020304" charset="0"/>
                    <a:ea typeface="等线" panose="02010600030101010101" charset="-122"/>
                    <a:cs typeface="Times New Roman" panose="02020603050405020304" charset="0"/>
                    <a:sym typeface="+mn-ea"/>
                  </a:rPr>
                  <a:t>Statistical Convergence </a:t>
                </a:r>
                <a:r>
                  <a:rPr lang="zh-CN" altLang="en-US" sz="2200" b="1">
                    <a:ln>
                      <a:noFill/>
                    </a:ln>
                    <a:solidFill>
                      <a:srgbClr val="FF0000"/>
                    </a:solidFill>
                    <a:latin typeface="Times New Roman" panose="02020603050405020304" charset="0"/>
                    <a:ea typeface="等线" panose="02010600030101010101" charset="-122"/>
                    <a:cs typeface="Times New Roman" panose="02020603050405020304" charset="0"/>
                    <a:sym typeface="+mn-ea"/>
                  </a:rPr>
                  <a:t>Propert</a:t>
                </a:r>
                <a:r>
                  <a:rPr lang="en-US" altLang="zh-CN" sz="2200" b="1">
                    <a:ln>
                      <a:noFill/>
                    </a:ln>
                    <a:solidFill>
                      <a:srgbClr val="FF0000"/>
                    </a:solidFill>
                    <a:latin typeface="Times New Roman" panose="02020603050405020304" charset="0"/>
                    <a:ea typeface="等线" panose="02010600030101010101" charset="-122"/>
                    <a:cs typeface="Times New Roman" panose="02020603050405020304" charset="0"/>
                    <a:sym typeface="+mn-ea"/>
                  </a:rPr>
                  <a:t>y: </a:t>
                </a:r>
                <a:r>
                  <a:rPr sz="2200">
                    <a:solidFill>
                      <a:srgbClr val="FF0000"/>
                    </a:solidFill>
                    <a:latin typeface="Times New Roman" panose="02020603050405020304" charset="0"/>
                    <a:ea typeface="等线" panose="02010600030101010101" charset="-122"/>
                    <a:cs typeface="Times New Roman" panose="02020603050405020304" charset="0"/>
                    <a:sym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charset="0"/>
                        <a:ea typeface="等线" panose="02010600030101010101" charset="-122"/>
                        <a:cs typeface="Cambria Math" panose="02040503050406030204" charset="0"/>
                        <a:sym typeface="+mn-ea"/>
                      </a:rPr>
                      <m:t>𝐿</m:t>
                    </m:r>
                  </m:oMath>
                </a14:m>
                <a:r>
                  <a:rPr sz="2200">
                    <a:solidFill>
                      <a:srgbClr val="FF0000"/>
                    </a:solidFill>
                    <a:latin typeface="Times New Roman" panose="02020603050405020304" charset="0"/>
                    <a:ea typeface="等线" panose="02010600030101010101" charset="-122"/>
                    <a:cs typeface="Times New Roman" panose="02020603050405020304" charset="0"/>
                    <a:sym typeface="+mn-ea"/>
                  </a:rPr>
                  <a:t> approaches infinity, the Gram matrix </a:t>
                </a:r>
                <a:r>
                  <a:rPr sz="2200" b="1">
                    <a:solidFill>
                      <a:srgbClr val="FF0000"/>
                    </a:solidFill>
                    <a:latin typeface="Times New Roman" panose="02020603050405020304" charset="0"/>
                    <a:ea typeface="等线" panose="02010600030101010101" charset="-122"/>
                    <a:cs typeface="Times New Roman" panose="02020603050405020304" charset="0"/>
                    <a:sym typeface="+mn-ea"/>
                  </a:rPr>
                  <a:t>numerically</a:t>
                </a:r>
                <a:r>
                  <a:rPr sz="2200">
                    <a:solidFill>
                      <a:srgbClr val="FF0000"/>
                    </a:solidFill>
                    <a:latin typeface="Times New Roman" panose="02020603050405020304" charset="0"/>
                    <a:ea typeface="等线" panose="02010600030101010101" charset="-122"/>
                    <a:cs typeface="Times New Roman" panose="02020603050405020304" charset="0"/>
                    <a:sym typeface="+mn-ea"/>
                  </a:rPr>
                  <a:t> approaches the identity matrix</a:t>
                </a:r>
                <a:r>
                  <a:rPr lang="en-US" sz="2200">
                    <a:solidFill>
                      <a:srgbClr val="FF0000"/>
                    </a:solidFill>
                    <a:latin typeface="Times New Roman" panose="02020603050405020304" charset="0"/>
                    <a:ea typeface="等线" panose="02010600030101010101" charset="-122"/>
                    <a:cs typeface="Times New Roman" panose="02020603050405020304" charset="0"/>
                    <a:sym typeface="+mn-ea"/>
                  </a:rPr>
                  <a:t>.</a:t>
                </a:r>
                <a:endParaRPr lang="en-US" sz="2200" b="1">
                  <a:ln>
                    <a:noFill/>
                  </a:ln>
                  <a:solidFill>
                    <a:srgbClr val="FF0000"/>
                  </a:solidFill>
                  <a:latin typeface="Times New Roman" panose="02020603050405020304" charset="0"/>
                  <a:ea typeface="等线" panose="0201060003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850" y="3884295"/>
                <a:ext cx="7631430" cy="7683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5412105" y="4795520"/>
            <a:ext cx="69005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Theorem 1. 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efine                      . As the number of rows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tends to infinity,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converges numerically to the identity matrix. Specifically, we have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8663940" y="4673600"/>
            <a:ext cx="235585" cy="32321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9"/>
          <a:stretch>
            <a:fillRect/>
          </a:stretch>
        </p:blipFill>
        <p:spPr>
          <a:xfrm>
            <a:off x="5723890" y="5751195"/>
            <a:ext cx="5588635" cy="9201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8535" y="4942205"/>
            <a:ext cx="1125220" cy="3384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rcRect r="74492" b="3565"/>
          <a:stretch>
            <a:fillRect/>
          </a:stretch>
        </p:blipFill>
        <p:spPr>
          <a:xfrm>
            <a:off x="5514975" y="5361305"/>
            <a:ext cx="287020" cy="32639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  <p:bldLst>
      <p:bldP spid="4" grpId="0"/>
      <p:bldP spid="6" grpId="0"/>
      <p:bldP spid="6" grpId="1"/>
      <p:bldP spid="15" grpId="0"/>
      <p:bldP spid="16" grpId="0" bldLvl="0" animBg="1"/>
      <p:bldP spid="17" grpId="0"/>
      <p:bldP spid="10" grpId="0"/>
      <p:bldP spid="18" grpId="0"/>
      <p:bldP spid="19" grpId="0" bldLvl="0" animBg="1"/>
      <p:bldP spid="20" grpId="0"/>
      <p:bldP spid="29" grpId="0" bldLvl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70815" y="3598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6149" name="图片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6985"/>
            <a:ext cx="295084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-8573" y="1028700"/>
            <a:ext cx="5038726" cy="152400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10800000">
            <a:off x="7153275" y="6467475"/>
            <a:ext cx="5038725" cy="152400"/>
          </a:xfrm>
          <a:prstGeom prst="rect">
            <a:avLst/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5420" y="207645"/>
            <a:ext cx="82537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200" b="1" cap="all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Complexity Reduction</a:t>
            </a:r>
            <a:endParaRPr lang="en-US" altLang="zh-CN" sz="3200" b="1" cap="all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428240" y="1271905"/>
                <a:ext cx="9354820" cy="4743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r>
                  <a:rPr lang="en-US" altLang="zh-CN" sz="20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Summary of the properties of the Gram Matrix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𝜱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𝑯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𝜱</m:t>
                    </m:r>
                  </m:oMath>
                </a14:m>
                <a:endParaRPr lang="en-US" altLang="zh-CN" sz="2000" b="1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40" y="1271905"/>
                <a:ext cx="9354820" cy="4743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表格 103"/>
              <p:cNvGraphicFramePr/>
              <p:nvPr>
                <p:custDataLst>
                  <p:tags r:id="rId3"/>
                </p:custDataLst>
              </p:nvPr>
            </p:nvGraphicFramePr>
            <p:xfrm>
              <a:off x="760095" y="1750695"/>
              <a:ext cx="9972675" cy="3757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85490"/>
                    <a:gridCol w="2354580"/>
                    <a:gridCol w="2122170"/>
                    <a:gridCol w="2210435"/>
                  </a:tblGrid>
                  <a:tr h="9144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 sz="280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4D7C2B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Statistical Convergence</a:t>
                          </a:r>
                          <a:r>
                            <a:rPr lang="zh-CN" altLang="en-US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 Propert</a:t>
                          </a:r>
                          <a:r>
                            <a:rPr lang="en-US" altLang="zh-CN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y</a:t>
                          </a:r>
                          <a:endParaRPr lang="en-US" altLang="zh-CN" sz="1800" b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4D7C2B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A</a:t>
                          </a:r>
                          <a:r>
                            <a:rPr lang="zh-CN" altLang="en-US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symptotic </a:t>
                          </a:r>
                          <a:r>
                            <a:rPr lang="en-US" altLang="zh-CN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O</a:t>
                          </a:r>
                          <a:r>
                            <a:rPr lang="zh-CN" altLang="en-US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rthogonality</a:t>
                          </a:r>
                          <a:endParaRPr lang="zh-CN" altLang="en-US" sz="1800" b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4D7C2B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Asymptotic Diagonal Dominance</a:t>
                          </a:r>
                          <a:endParaRPr lang="zh-CN" altLang="en-US" sz="1800" b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4D7C2B"/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altLang="zh-CN" sz="18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 is fixed</a:t>
                          </a:r>
                          <a:r>
                            <a:rPr lang="zh-CN" altLang="en-US" sz="18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𝐿</m:t>
                              </m:r>
                              <m:r>
                                <a:rPr lang="en-US" altLang="zh-CN" sz="1800" i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oMath>
                          </a14:m>
                          <a:endParaRPr lang="en-US" altLang="zh-CN" sz="18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等线" panose="02010600030101010101" charset="-122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  <m: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≫</m:t>
                                    </m:r>
                                    <m: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等线" panose="02010600030101010101" charset="-122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1800" b="1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等线" panose="02010600030101010101" charset="-122"/>
                            <a:cs typeface="Cambria Math" panose="02040503050406030204" charset="0"/>
                            <a:sym typeface="+mn-ea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√</a:t>
                          </a:r>
                          <a:endParaRPr lang="en-US" altLang="zh-CN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√</a:t>
                          </a:r>
                          <a:endParaRPr lang="en-US" altLang="zh-CN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√</a:t>
                          </a:r>
                          <a:endParaRPr lang="en-US" altLang="zh-CN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6515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  <a:sym typeface="+mn-ea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en-US" altLang="zh-CN" sz="18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  <a:sym typeface="+mn-ea"/>
                            </a:rPr>
                            <a:t> is fixed</a:t>
                          </a:r>
                          <a:r>
                            <a:rPr lang="zh-CN" altLang="en-US" sz="18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  <a:sym typeface="+mn-ea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</a:rPr>
                                <m:t>𝑁</m:t>
                              </m:r>
                              <m:r>
                                <a:rPr lang="en-US" altLang="zh-CN" sz="1800" i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oMath>
                          </a14:m>
                          <a:endParaRPr lang="en-US" altLang="zh-CN" sz="18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等线" panose="02010600030101010101" charset="-122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等线" panose="02010600030101010101" charset="-122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≫</m:t>
                                    </m:r>
                                    <m: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18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9817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</a:rPr>
                                  <m:t>𝑁</m:t>
                                </m:r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𝐿</m:t>
                                </m:r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→∞，</m:t>
                                </m:r>
                                <m:f>
                                  <m:fPr>
                                    <m:ctrlP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等线" panose="02010600030101010101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等线" panose="02010600030101010101" charset="-122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等线" panose="02010600030101010101" charset="-122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𝛽</m:t>
                                </m:r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sz="1800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√</a:t>
                          </a:r>
                          <a:endParaRPr lang="en-US" altLang="zh-CN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953135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等线" panose="02010600030101010101" charset="-122"/>
                                    <a:cs typeface="Cambria Math" panose="02040503050406030204" charset="0"/>
                                  </a:rPr>
                                  <m:t>𝑁</m:t>
                                </m:r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𝐿</m:t>
                                </m:r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→∞，</m:t>
                                </m:r>
                                <m:f>
                                  <m:fPr>
                                    <m:ctrlP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等线" panose="02010600030101010101" charset="-122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等线" panose="02010600030101010101" charset="-122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等线" panose="02010600030101010101" charset="-122"/>
                                        <a:cs typeface="Cambria Math" panose="02040503050406030204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𝛽</m:t>
                                </m:r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  <m:r>
                                  <a:rPr lang="en-US" altLang="zh-CN" sz="1800" i="1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sz="1800" b="1" i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√</a:t>
                          </a:r>
                          <a:endParaRPr lang="en-US" altLang="zh-CN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表格 103"/>
              <p:cNvGraphicFramePr/>
              <p:nvPr>
                <p:custDataLst>
                  <p:tags r:id="rId4"/>
                </p:custDataLst>
              </p:nvPr>
            </p:nvGraphicFramePr>
            <p:xfrm>
              <a:off x="760095" y="1750695"/>
              <a:ext cx="9972675" cy="3757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85490"/>
                    <a:gridCol w="2354580"/>
                    <a:gridCol w="2122170"/>
                    <a:gridCol w="2210435"/>
                  </a:tblGrid>
                  <a:tr h="9144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 sz="280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4D7C2B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Statistical Convergence</a:t>
                          </a:r>
                          <a:r>
                            <a:rPr lang="zh-CN" altLang="en-US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 Propert</a:t>
                          </a:r>
                          <a:r>
                            <a:rPr lang="en-US" altLang="zh-CN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y</a:t>
                          </a:r>
                          <a:endParaRPr lang="en-US" altLang="zh-CN" sz="1800" b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4D7C2B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A</a:t>
                          </a:r>
                          <a:r>
                            <a:rPr lang="zh-CN" altLang="en-US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symptotic </a:t>
                          </a:r>
                          <a:r>
                            <a:rPr lang="en-US" altLang="zh-CN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O</a:t>
                          </a:r>
                          <a:r>
                            <a:rPr lang="zh-CN" altLang="en-US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rthogonality</a:t>
                          </a:r>
                          <a:endParaRPr lang="zh-CN" altLang="en-US" sz="1800" b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4D7C2B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1800" b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Asymptotic Diagonal Dominance</a:t>
                          </a:r>
                          <a:endParaRPr lang="zh-CN" altLang="en-US" sz="1800" b="1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4D7C2B"/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√</a:t>
                          </a:r>
                          <a:endParaRPr lang="en-US" altLang="zh-CN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√</a:t>
                          </a:r>
                          <a:endParaRPr lang="en-US" altLang="zh-CN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√</a:t>
                          </a:r>
                          <a:endParaRPr lang="en-US" altLang="zh-CN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6515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981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√</a:t>
                          </a:r>
                          <a:endParaRPr lang="en-US" altLang="zh-CN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953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  <a:cs typeface="Times New Roman" panose="02020603050405020304" charset="0"/>
                            </a:rPr>
                            <a:t>√</a:t>
                          </a:r>
                          <a:endParaRPr lang="en-US" altLang="zh-CN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  <a:cs typeface="Times New Roman" panose="020206030504050203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等线" panose="02010600030101010101" charset="-122"/>
                            </a:rPr>
                            <a:t>×</a:t>
                          </a:r>
                          <a:endParaRPr lang="zh-CN" altLang="en-US" sz="24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等线" panose="02010600030101010101" charset="-122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bg1"/>
                          </a:solidFill>
                          <a:prstDash val="solid"/>
                        </a:lnL>
                        <a:lnR w="12700">
                          <a:solidFill>
                            <a:schemeClr val="bg1"/>
                          </a:solidFill>
                          <a:prstDash val="solid"/>
                        </a:lnR>
                        <a:lnT w="12700">
                          <a:solidFill>
                            <a:schemeClr val="bg1"/>
                          </a:solidFill>
                          <a:prstDash val="solid"/>
                        </a:lnT>
                        <a:lnB w="12700">
                          <a:solidFill>
                            <a:schemeClr val="bg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84200" y="5448300"/>
                <a:ext cx="11501120" cy="133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The number of columns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significantly affects the orthogonality and diagonal dominance of the matrix.</a:t>
                </a:r>
                <a:r>
                  <a:rPr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The increase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leads to more elements in the matrix. Although the off-diagonal elements approach zero as </a:t>
                </a:r>
                <a14:m>
                  <m:oMath xmlns:m="http://schemas.openxmlformats.org/officeDocument/2006/math">
                    <m:r>
                      <a:rPr lang="en-US" altLang="zh-CN" i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grows, </a:t>
                </a:r>
                <a:r>
                  <a:rPr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they still exist</a:t>
                </a:r>
                <a:r>
                  <a:rPr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and </a:t>
                </a:r>
                <a:r>
                  <a:rPr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accumulate to a larger sum</a:t>
                </a:r>
                <a:r>
                  <a:rPr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increases, while the main diagonal elements remain unchanged.</a:t>
                </a:r>
                <a:endParaRPr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5448300"/>
                <a:ext cx="11501120" cy="13379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435975" y="1280795"/>
                <a:ext cx="1306830" cy="4298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2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22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2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2200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75" y="1280795"/>
                <a:ext cx="1306830" cy="4298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图片 21"/>
          <p:cNvPicPr/>
          <p:nvPr/>
        </p:nvPicPr>
        <p:blipFill>
          <a:blip r:embed="rId1"/>
          <a:stretch>
            <a:fillRect/>
          </a:stretch>
        </p:blipFill>
        <p:spPr>
          <a:xfrm>
            <a:off x="1094740" y="5081270"/>
            <a:ext cx="1236345" cy="3136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r="75864"/>
          <a:stretch>
            <a:fillRect/>
          </a:stretch>
        </p:blipFill>
        <p:spPr>
          <a:xfrm>
            <a:off x="3216275" y="1391285"/>
            <a:ext cx="1295400" cy="870585"/>
          </a:xfrm>
          <a:prstGeom prst="rect">
            <a:avLst/>
          </a:prstGeom>
        </p:spPr>
      </p:pic>
      <p:pic>
        <p:nvPicPr>
          <p:cNvPr id="6149" name="图片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" y="6985"/>
            <a:ext cx="295084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-8573" y="1028700"/>
            <a:ext cx="5038726" cy="152400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0" y="207645"/>
            <a:ext cx="924115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600" b="1" cap="all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ORDER BASED THRESHOLD ACTIVITY DETECTOR</a:t>
            </a:r>
            <a:endParaRPr lang="en-US" altLang="zh-CN" sz="2600" b="1" cap="all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 rot="10800000">
            <a:off x="7153275" y="6467475"/>
            <a:ext cx="5038725" cy="152400"/>
          </a:xfrm>
          <a:prstGeom prst="rect">
            <a:avLst/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rgbClr val="FFFFFF">
                  <a:alpha val="56000"/>
                </a:srgbClr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defRPr/>
            </a:pP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图片 3" descr="rel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40" y="2360930"/>
            <a:ext cx="8616315" cy="1497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4310" y="1218565"/>
            <a:ext cx="1050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LLR-based threshold in EP fails to well suit in signal recovery: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26670" y="3858260"/>
            <a:ext cx="1246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he proposed method involves first calculating the absolute estimated values for all users and sorting them in descending order: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220" y="4249420"/>
            <a:ext cx="2726055" cy="4768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075" y="4749165"/>
            <a:ext cx="12012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Next, the K-th largest value,       , is selected as the threshold, where K is the number of active users. As a result, the threshold is defined as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220" y="5639435"/>
            <a:ext cx="2128520" cy="67119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7"/>
          <a:srcRect r="11095" b="353"/>
          <a:stretch>
            <a:fillRect/>
          </a:stretch>
        </p:blipFill>
        <p:spPr>
          <a:xfrm>
            <a:off x="4949825" y="1586230"/>
            <a:ext cx="1165225" cy="537845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7"/>
          <a:srcRect l="31347" r="42975" b="2353"/>
          <a:stretch>
            <a:fillRect/>
          </a:stretch>
        </p:blipFill>
        <p:spPr>
          <a:xfrm>
            <a:off x="6069965" y="1592580"/>
            <a:ext cx="336550" cy="5270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6515" y="1691005"/>
            <a:ext cx="502285" cy="326390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>
            <a:off x="4522470" y="1771015"/>
            <a:ext cx="439420" cy="175260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5676265" y="1983740"/>
            <a:ext cx="161290" cy="358775"/>
          </a:xfrm>
          <a:prstGeom prst="down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/>
          <p:nvPr/>
        </p:nvPicPr>
        <p:blipFill>
          <a:blip r:embed="rId1"/>
          <a:srcRect l="57473" r="7550" b="-12551"/>
          <a:stretch>
            <a:fillRect/>
          </a:stretch>
        </p:blipFill>
        <p:spPr>
          <a:xfrm>
            <a:off x="2783840" y="4763135"/>
            <a:ext cx="432435" cy="3530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DIAGRAM_VIRTUALLY_FRAME" val="{&quot;height&quot;:563.4285039370078,&quot;left&quot;:379.6642519685039,&quot;top&quot;:92.92858267716535,&quot;width&quot;:908.873464566929}"/>
</p:tagLst>
</file>

<file path=ppt/tags/tag65.xml><?xml version="1.0" encoding="utf-8"?>
<p:tagLst xmlns:p="http://schemas.openxmlformats.org/presentationml/2006/main">
  <p:tag name="KSO_WM_DIAGRAM_VIRTUALLY_FRAME" val="{&quot;height&quot;:563.4285039370078,&quot;left&quot;:379.6642519685039,&quot;top&quot;:92.92858267716535,&quot;width&quot;:908.873464566929}"/>
</p:tagLst>
</file>

<file path=ppt/tags/tag66.xml><?xml version="1.0" encoding="utf-8"?>
<p:tagLst xmlns:p="http://schemas.openxmlformats.org/presentationml/2006/main">
  <p:tag name="KSO_WM_DIAGRAM_VIRTUALLY_FRAME" val="{&quot;height&quot;:563.4285039370078,&quot;left&quot;:379.6642519685039,&quot;top&quot;:92.92858267716535,&quot;width&quot;:908.873464566929}"/>
</p:tagLst>
</file>

<file path=ppt/tags/tag67.xml><?xml version="1.0" encoding="utf-8"?>
<p:tagLst xmlns:p="http://schemas.openxmlformats.org/presentationml/2006/main">
  <p:tag name="KSO_WM_DIAGRAM_VIRTUALLY_FRAME" val="{&quot;height&quot;:563.4285039370078,&quot;left&quot;:379.6642519685039,&quot;top&quot;:92.92858267716535,&quot;width&quot;:908.873464566929}"/>
</p:tagLst>
</file>

<file path=ppt/tags/tag68.xml><?xml version="1.0" encoding="utf-8"?>
<p:tagLst xmlns:p="http://schemas.openxmlformats.org/presentationml/2006/main">
  <p:tag name="KSO_WM_DIAGRAM_VIRTUALLY_FRAME" val="{&quot;height&quot;:563.4285039370078,&quot;left&quot;:379.6642519685039,&quot;top&quot;:92.92858267716535,&quot;width&quot;:908.873464566929}"/>
</p:tagLst>
</file>

<file path=ppt/tags/tag69.xml><?xml version="1.0" encoding="utf-8"?>
<p:tagLst xmlns:p="http://schemas.openxmlformats.org/presentationml/2006/main">
  <p:tag name="KSO_WM_DIAGRAM_VIRTUALLY_FRAME" val="{&quot;height&quot;:563.4285039370078,&quot;left&quot;:379.6642519685039,&quot;top&quot;:92.92858267716535,&quot;width&quot;:908.873464566929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563.4285039370078,&quot;left&quot;:379.6642519685039,&quot;top&quot;:92.92858267716535,&quot;width&quot;:908.873464566929}"/>
</p:tagLst>
</file>

<file path=ppt/tags/tag71.xml><?xml version="1.0" encoding="utf-8"?>
<p:tagLst xmlns:p="http://schemas.openxmlformats.org/presentationml/2006/main">
  <p:tag name="KSO_WM_DIAGRAM_VIRTUALLY_FRAME" val="{&quot;height&quot;:563.4285039370078,&quot;left&quot;:379.6642519685039,&quot;top&quot;:92.92858267716535,&quot;width&quot;:908.873464566929}"/>
</p:tagLst>
</file>

<file path=ppt/tags/tag72.xml><?xml version="1.0" encoding="utf-8"?>
<p:tagLst xmlns:p="http://schemas.openxmlformats.org/presentationml/2006/main">
  <p:tag name="KSO_WM_DIAGRAM_VIRTUALLY_FRAME" val="{&quot;height&quot;:563.4285039370078,&quot;left&quot;:395.61425196850394,&quot;top&quot;:92.92858267716535,&quot;width&quot;:892.923464566929}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TABLE_ENDDRAG_ORIGIN_RECT" val="785*291"/>
  <p:tag name="TABLE_ENDDRAG_RECT" val="13*130*785*29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TABLE_ENDDRAG_ORIGIN_RECT" val="785*291"/>
  <p:tag name="TABLE_ENDDRAG_RECT" val="13*130*785*29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4150</Words>
  <Application>WPS 演示</Application>
  <PresentationFormat>宽屏</PresentationFormat>
  <Paragraphs>198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Times New Roman</vt:lpstr>
      <vt:lpstr>等线</vt:lpstr>
      <vt:lpstr>Times-Roman</vt:lpstr>
      <vt:lpstr>Cambria Math</vt:lpstr>
      <vt:lpstr>MS Mincho</vt:lpstr>
      <vt:lpstr>Segoe Print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listening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梨。雨</cp:lastModifiedBy>
  <cp:revision>162</cp:revision>
  <dcterms:created xsi:type="dcterms:W3CDTF">2019-06-19T02:08:00Z</dcterms:created>
  <dcterms:modified xsi:type="dcterms:W3CDTF">2025-05-16T10:00:10Z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DFA8D7E37CAD42EEB8E82517A1D92997_11</vt:lpwstr>
  </property>
</Properties>
</file>