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 id="378" r:id="rId5"/>
    <p:sldId id="314" r:id="rId6"/>
    <p:sldId id="381" r:id="rId7"/>
    <p:sldId id="388" r:id="rId8"/>
    <p:sldId id="410" r:id="rId9"/>
    <p:sldId id="411" r:id="rId10"/>
    <p:sldId id="412" r:id="rId11"/>
    <p:sldId id="413" r:id="rId12"/>
    <p:sldId id="424" r:id="rId13"/>
    <p:sldId id="425" r:id="rId14"/>
    <p:sldId id="40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37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DB9DE-042E-4FEC-B2A9-6EBA2685BFE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41FBD8-D24E-463F-832D-F54DB934F71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Good morning, everyone. I'm </a:t>
            </a:r>
            <a:r>
              <a:rPr kumimoji="1" lang="en-US" altLang="zh-CN" dirty="0">
                <a:solidFill>
                  <a:schemeClr val="accent1"/>
                </a:solidFill>
                <a:latin typeface="Times New Roman" panose="02020603050405020304" charset="0"/>
                <a:cs typeface="Times New Roman" panose="02020603050405020304" charset="0"/>
                <a:sym typeface="+mn-ea"/>
              </a:rPr>
              <a:t>Yiqun Gao</a:t>
            </a:r>
            <a:r>
              <a:rPr kumimoji="1" lang="en-US" altLang="zh-CN" dirty="0"/>
              <a:t>, and today I'm going to present our research on "Recursive Joint Channel Estimation and Signal Detection for Massive MIMO Systems." </a:t>
            </a:r>
            <a:endParaRPr kumimoji="1" lang="en-US" altLang="zh-CN"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5AFA0B27-4EE5-6442-9424-7A0329C3AC2A}"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charset="0"/>
                <a:cs typeface="Times New Roman" panose="02020603050405020304" charset="0"/>
              </a:rPr>
            </a:fld>
            <a:endParaRPr kumimoji="1" lang="zh-CN" altLang="en-US" sz="1200" b="0" i="0" u="none" strike="noStrike" kern="1200" cap="none" spc="0" normalizeH="0" baseline="0" noProof="0">
              <a:ln>
                <a:noFill/>
              </a:ln>
              <a:solidFill>
                <a:prstClr val="black"/>
              </a:solidFill>
              <a:effectLst/>
              <a:uLnTx/>
              <a:uFillTx/>
              <a:latin typeface="Times New Roman" panose="02020603050405020304" charset="0"/>
              <a:cs typeface="Times New Roman" panose="020206030504050203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Now, let's look at the simulation results. Our proposed WDRCED method outperforms other methods. In terms of estimation performance, it shows better results compared to other methods. Data - aided methods are generally superior to pilot - based methods.  Moreover, the proposed WDRCED operates as an online method without requiring a full dataset. For detection performance, the same trend is observed, with our method achieving better results.</a:t>
            </a:r>
            <a:endParaRPr kumimoji="1" lang="en-US" altLang="zh-CN"/>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In conclusion, we have proposed an efficient recursive joint channel estimation and signal detection method named WDRCED for massive MIMO systems. In the recursive framework, we reduce the computational complexity of the RLS channel estimation by approximating the information matrix as diagonal. We introduce a two - stage detection strategy to avoid repeated high - dimensional matrix computations and inversions during signal detection, which significantly reduces the computational overhead. We also apply adaptive weighting coefficients to different transmit antennas to optimize the channel estimation and signal detection results.</a:t>
            </a:r>
            <a:endParaRPr kumimoji="1" lang="en-US" altLang="zh-CN"/>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Thank you all for your attention. If you have any questions, I'd be more than happy to answer them.</a:t>
            </a:r>
            <a:endParaRPr kumimoji="1" lang="en-US" altLang="zh-CN" dirty="0"/>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Let's start with an overview of the presentation. First, we'll introduce the background of joint channel estimation and signal detection in MIMO systems. Then, we'll discuss the traditional framework for this joint method. After that, I'll describe our proposed algorithm in detail. Finally, we'll look at the simulation results to evaluate the performance of our method.</a:t>
            </a:r>
            <a:endParaRPr kumimoji="1" lang="en-US" altLang="zh-CN" dirty="0"/>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In the background section, joint channel estimation and signal detection in MIMO systems play a crucial role. It serves as an alternative to the traditional pilot - based channel estimation, aiming to improve the performance of both estimation and detection. </a:t>
            </a:r>
            <a:endParaRPr kumimoji="1" lang="en-US" altLang="zh-CN"/>
          </a:p>
          <a:p>
            <a:r>
              <a:rPr kumimoji="1" lang="en-US" altLang="zh-CN"/>
              <a:t>Despite its merits, the traditional framework for joint channel estimation and signal detection in MIMO systems faces several challenges. On one hand, it offers the advantage of facilitating information exchange between the channel estimator and the signal detector, which is crucial for enhancing the overall performance of the system. On the other hand, it suffers from significant drawbacks. Specifically, it is burdened with high computational complexity and necessitates the availability of the full dataset, which can be impractical in many real - world scenarios. </a:t>
            </a:r>
            <a:r>
              <a:rPr kumimoji="1" lang="en-US" altLang="zh-CN">
                <a:sym typeface="+mn-ea"/>
              </a:rPr>
              <a:t>Moreover</a:t>
            </a:r>
            <a:r>
              <a:rPr kumimoji="1" lang="en-US" altLang="zh-CN">
                <a:sym typeface="+mn-ea"/>
              </a:rPr>
              <a:t>, as the number of MIMO antennas continues to increase, its computational complexity also significantly rises, which brings challenges for joint methods.</a:t>
            </a:r>
            <a:endParaRPr kumimoji="1" lang="en-US" altLang="zh-CN"/>
          </a:p>
          <a:p>
            <a:endParaRPr kumimoji="1" lang="en-US" altLang="zh-CN"/>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To address the limitations of the traditional framework, a recursive framework for joint channel estimation and signal detection scheme is proposed. This type of method combined adaptive filter algorithms with the feedback of detected signals, creating a recursive framework for joint estimation and detection. This recursive framework has several advantages. It doesn't require the full dataset, has a low number of iterations, and can update the estimated channel promptly. However, it also has some drawbacks. Signal detection introduces complexity, and there is a problem of error propagation.</a:t>
            </a:r>
            <a:endParaRPr kumimoji="1" lang="en-US" altLang="zh-CN"/>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Now, let's move on to the traditional framework for the joint method. Consider a TDD protocol scenario, the base station is equipped with N_r antennas, and receives transmissions from N_t single-antenna users. Each user sends T=N_p+N_d symbols during the uplink transmission, with N_p known pilot symbols followed by N_d data symbols. As shown in Fig. above, after receiving T symbol vectors, the traditional joint channel estimation and detection method begins to work by exchanging information iteratively. Specifically, given the MIMO channel matrix H, the received signals can be expressed by Y=HX+N. An initial estimated channel is normally obtained based on the pilot signals via least squares (LS) or minimum mean square error (MMSE) estimation. And the classic linear detectors like zero forcing (ZF) and MMSE are normally applied for detection. After signal detection, the detected signal matrix is fed back to channel estimator, which uses pilots and detected data to update the channel estimates.</a:t>
            </a:r>
            <a:endParaRPr kumimoji="1" lang="en-US" altLang="zh-CN"/>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Our proposed algorithm is based on a recursive framework for joint channel estimation and signal detection. As shown in Fig above, different from the traditional joint channel estimation and signal detection, RLS joint method</a:t>
            </a:r>
            <a:endParaRPr kumimoji="1" lang="en-US" altLang="zh-CN"/>
          </a:p>
          <a:p>
            <a:r>
              <a:rPr kumimoji="1" lang="en-US" altLang="zh-CN"/>
              <a:t>updates the channel estimation at every time instance.</a:t>
            </a:r>
            <a:endParaRPr kumimoji="1" lang="en-US" altLang="zh-CN"/>
          </a:p>
          <a:p>
            <a:r>
              <a:rPr kumimoji="1" lang="en-US" altLang="zh-CN"/>
              <a:t>Specifically, consider the cumulative form of LS at each time instance and employ </a:t>
            </a:r>
            <a:r>
              <a:rPr kumimoji="1" lang="en-US" altLang="zh-CN">
                <a:sym typeface="+mn-ea"/>
              </a:rPr>
              <a:t>matrix inverse lemma to bypass the matrix inversion behind.  </a:t>
            </a:r>
            <a:r>
              <a:rPr kumimoji="1" lang="en-US" altLang="zh-CN"/>
              <a:t>RLS estimation serves as a recursive version of LS by H(t)=H(t-1)+e(t)k(t). Here e(t)</a:t>
            </a:r>
            <a:endParaRPr kumimoji="1" lang="en-US" altLang="zh-CN"/>
          </a:p>
          <a:p>
            <a:r>
              <a:rPr kumimoji="1" lang="en-US" altLang="zh-CN"/>
              <a:t>represents the prior error vector at time t, the Kalman gain vector k(t) is given by k(t)=......</a:t>
            </a:r>
            <a:endParaRPr kumimoji="1" lang="en-US" altLang="zh-CN"/>
          </a:p>
          <a:p>
            <a:endParaRPr kumimoji="1" lang="en-US" altLang="zh-CN"/>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To better utilize the information from joint channel estimation and detection, we propose a joint weighted diagonalized recursive channel estimation and detection (WDRCED) method.</a:t>
            </a:r>
            <a:endParaRPr kumimoji="1" lang="en-US" altLang="zh-CN"/>
          </a:p>
          <a:p>
            <a:r>
              <a:rPr kumimoji="1" lang="en-US" altLang="zh-CN"/>
              <a:t>A. One of the key aspects of our algorithm is the complexity reduction in channel estimation by diagonalizing the information matrix. In the RLS channel estimation algorithm, updating the information matrix P involves matrix-vector and vector-vector multiplications, which contribute to its computational complexity. The matrix P, on the other hand, represents the approximation of the inverse of X_curX_cur^H where </a:t>
            </a:r>
            <a:r>
              <a:rPr kumimoji="1" lang="en-US" altLang="zh-CN">
                <a:sym typeface="+mn-ea"/>
              </a:rPr>
              <a:t>X_cur </a:t>
            </a:r>
            <a:r>
              <a:rPr kumimoji="1" lang="en-US" altLang="zh-CN"/>
              <a:t>represents the matrix of signals sent from time index 1 to the current time index t (tmax = T). As time index t increases, matrix P exhibits a dominantly diagonal characteristic when t is much greater than Nt . This situation arises because the signals transmitted from different antennas are becoming weakly correlated or approximately orthogonal to each other. Motivated by this, we update only the diagonal elements of the matrix P P(t)=diag(P(t-1)-P(t-1)x(t)k(t)).</a:t>
            </a:r>
            <a:endParaRPr kumimoji="1" lang="en-US" altLang="zh-CN"/>
          </a:p>
          <a:p>
            <a:r>
              <a:rPr kumimoji="1" lang="en-US" altLang="zh-CN"/>
              <a:t>The main complexity source comes from calculating k(t),P and P(t-1)x(t) .By doing this, we can significantly reduce the computational complexity of vector-matrix </a:t>
            </a:r>
            <a:r>
              <a:rPr kumimoji="1" lang="en-US" altLang="zh-CN">
                <a:sym typeface="+mn-ea"/>
              </a:rPr>
              <a:t>multiplications</a:t>
            </a:r>
            <a:r>
              <a:rPr kumimoji="1" lang="en-US" altLang="zh-CN"/>
              <a:t>. In RLS, the multiplication complexity is reduced from 2N_rN_t + 3N_t^2+ 2N_t to 2N_rN_t + 5N_t, and the summation complexity is also reduced.</a:t>
            </a:r>
            <a:endParaRPr kumimoji="1" lang="en-US" altLang="zh-CN"/>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a:solidFill>
                  <a:srgbClr val="FFCC00"/>
                </a:solidFill>
                <a:sym typeface="+mn-ea"/>
              </a:rPr>
              <a:t>B. </a:t>
            </a:r>
            <a:r>
              <a:rPr kumimoji="1" lang="en-US" altLang="zh-CN"/>
              <a:t>Another important part is the complexity reduction in signal detection by the two - stage Sherman formula. Our goal here is to reduce high - dimensional multiplications and inversions of the Gram matrix H^HH, which are computationally expensive operations in traditional signal detection methods. At the first stage, considering the first three terms of the Gram matrix update calculation and we then introduce Sherman-Woodbury formula to compute the first stage filter matrix F_first. Next, at the second stage, we add the last term ∆ H^H(t)∆ H(t) to the results of the first stage. By leveraging Sherman Morrison-Woodbury formula, the target matrix inversion (H</a:t>
            </a:r>
            <a:r>
              <a:rPr kumimoji="1" lang="en-US" altLang="en-US"/>
              <a:t>ˆ</a:t>
            </a:r>
            <a:r>
              <a:rPr kumimoji="1" lang="en-US" altLang="zh-CN"/>
              <a:t> H(t)H</a:t>
            </a:r>
            <a:r>
              <a:rPr kumimoji="1" lang="en-US" altLang="en-US"/>
              <a:t>ˆ</a:t>
            </a:r>
            <a:r>
              <a:rPr kumimoji="1" lang="en-US" altLang="zh-CN"/>
              <a:t> (t))−1 can be computed by the two stage sherman formula. The calculation of the matrix inversion can be calculated directedly based on the results of last time instance without the traditional matrix multiplication and inversion. By doing this, the matrix multiplication and inversion are only required at the first time instance.  To be precise, the calculation flow chart is shown below, where ‘Mul’ and ‘Inv’ represent multiplication and inversion respectively. Specifically, at each time instance, the traditional computational complexity of directly calculating (H</a:t>
            </a:r>
            <a:r>
              <a:rPr kumimoji="1" lang="en-US" altLang="en-US"/>
              <a:t>ˆ</a:t>
            </a:r>
            <a:r>
              <a:rPr kumimoji="1" lang="en-US" altLang="zh-CN"/>
              <a:t> H(t)H</a:t>
            </a:r>
            <a:r>
              <a:rPr kumimoji="1" lang="en-US" altLang="en-US"/>
              <a:t>ˆ</a:t>
            </a:r>
            <a:r>
              <a:rPr kumimoji="1" lang="en-US" altLang="zh-CN"/>
              <a:t> (t))−1 is NrNt^2 + 0.5Nt^3. Note that at the first stage, the matrix inversion involved has a dimension of only 2. At the second stage, all computations only involve matrix-vector or vector-vector multiplications, thus reducing the complexity.</a:t>
            </a:r>
            <a:endParaRPr kumimoji="1" lang="en-US" altLang="zh-CN"/>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C. To further improve the performance, we use weighted RLS. We introduce a weight matrix W to modify the Kalman gain. The weight matrix W is a diagonal matrix, and its i - th diagonal element reflects the reliability of transmit antenna i. This reliability is assessed based on how accurately the signal from this antenna is detected at the receiver. Here, J_linear is the equalization matrix for linear detection, which maps the received signals back to the transmitted signal space through a linear transformation and x_nearest is the nearest constellation point. The update rule for the weight coefficient is a heuristic approach designed to provide a smooth and bounded adjustment. By using weighted RLS, we can achieve better performance in both channel estimation and signal detection.</a:t>
            </a:r>
            <a:endParaRPr kumimoji="1" lang="en-US" altLang="zh-CN"/>
          </a:p>
        </p:txBody>
      </p:sp>
      <p:sp>
        <p:nvSpPr>
          <p:cNvPr id="4" name="灯片编号占位符 3"/>
          <p:cNvSpPr>
            <a:spLocks noGrp="1"/>
          </p:cNvSpPr>
          <p:nvPr>
            <p:ph type="sldNum" sz="quarter" idx="10"/>
          </p:nvPr>
        </p:nvSpPr>
        <p:spPr/>
        <p:txBody>
          <a:bodyPr/>
          <a:lstStyle/>
          <a:p>
            <a:fld id="{5AFA0B27-4EE5-6442-9424-7A0329C3AC2A}"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485899" y="3911071"/>
            <a:ext cx="9144000" cy="1113896"/>
          </a:xfrm>
        </p:spPr>
        <p:txBody>
          <a:bodyPr>
            <a:normAutofit/>
          </a:bodyPr>
          <a:lstStyle>
            <a:lvl1pPr marL="0" indent="0" algn="ctr">
              <a:buNone/>
              <a:defRPr sz="2000">
                <a:solidFill>
                  <a:schemeClr val="tx1"/>
                </a:solidFill>
                <a:latin typeface="Times New Roman" panose="02020603050405020304" charset="0"/>
                <a:ea typeface="Times New Roman" panose="02020603050405020304" charset="0"/>
                <a:sym typeface="Times New Roman" panose="0202060305040502030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黑体 Std R" panose="020B0400000000000000" pitchFamily="34" charset="-128"/>
                <a:ea typeface="Adobe 黑体 Std R" panose="020B0400000000000000" pitchFamily="34" charset="-128"/>
              </a:rPr>
              <a:t>单击此处编辑母版作者信息样式</a:t>
            </a:r>
            <a:endParaRPr lang="en-US" altLang="zh-CN" sz="1800" dirty="0">
              <a:latin typeface="Adobe 黑体 Std R" panose="020B0400000000000000" pitchFamily="34" charset="-128"/>
              <a:ea typeface="Adobe 黑体 Std R" panose="020B0400000000000000" pitchFamily="34" charset="-128"/>
            </a:endParaRPr>
          </a:p>
          <a:p>
            <a:endParaRPr lang="zh-CN" altLang="en-US" sz="1800" dirty="0">
              <a:effectLst/>
              <a:latin typeface="Adobe 黑体 Std R" panose="020B0400000000000000" pitchFamily="34" charset="-128"/>
              <a:ea typeface="Adobe 黑体 Std R" panose="020B0400000000000000" pitchFamily="34" charset="-128"/>
            </a:endParaRPr>
          </a:p>
        </p:txBody>
      </p:sp>
      <p:sp>
        <p:nvSpPr>
          <p:cNvPr id="7" name="矩形 6"/>
          <p:cNvSpPr/>
          <p:nvPr userDrawn="1"/>
        </p:nvSpPr>
        <p:spPr>
          <a:xfrm>
            <a:off x="-635" y="815975"/>
            <a:ext cx="12193270" cy="2428875"/>
          </a:xfrm>
          <a:prstGeom prst="rect">
            <a:avLst/>
          </a:prstGeom>
          <a:solidFill>
            <a:srgbClr val="356115"/>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cs typeface="Times New Roman" panose="02020603050405020304" charset="0"/>
            </a:endParaRPr>
          </a:p>
        </p:txBody>
      </p:sp>
      <p:sp>
        <p:nvSpPr>
          <p:cNvPr id="2" name="标题 1"/>
          <p:cNvSpPr>
            <a:spLocks noGrp="1"/>
          </p:cNvSpPr>
          <p:nvPr>
            <p:ph type="ctrTitle"/>
          </p:nvPr>
        </p:nvSpPr>
        <p:spPr>
          <a:xfrm>
            <a:off x="1524000" y="1583623"/>
            <a:ext cx="9144000" cy="848376"/>
          </a:xfrm>
        </p:spPr>
        <p:txBody>
          <a:bodyPr anchor="ctr">
            <a:normAutofit/>
          </a:bodyPr>
          <a:lstStyle>
            <a:lvl1pPr algn="ctr">
              <a:defRPr sz="2800">
                <a:solidFill>
                  <a:srgbClr val="FFFFFF"/>
                </a:solidFill>
              </a:defRPr>
            </a:lvl1pPr>
          </a:lstStyle>
          <a:p>
            <a:r>
              <a:rPr kumimoji="1" lang="zh-CN" altLang="en-US" dirty="0"/>
              <a:t>单击此处编辑母版标题样式</a:t>
            </a:r>
            <a:endParaRPr kumimoji="1" lang="zh-CN" altLang="en-US" dirty="0"/>
          </a:p>
        </p:txBody>
      </p:sp>
      <p:sp>
        <p:nvSpPr>
          <p:cNvPr id="4" name="文本框 3"/>
          <p:cNvSpPr txBox="1"/>
          <p:nvPr userDrawn="1"/>
        </p:nvSpPr>
        <p:spPr>
          <a:xfrm>
            <a:off x="6033135" y="6714490"/>
            <a:ext cx="4064000" cy="914400"/>
          </a:xfrm>
          <a:prstGeom prst="rect">
            <a:avLst/>
          </a:prstGeom>
        </p:spPr>
        <p:txBody>
          <a:bodyPr vert="horz" wrap="square" lIns="91440" tIns="45720" rIns="91440" bIns="45720" rtlCol="0" anchor="ctr">
            <a:normAutofit/>
          </a:bodyPr>
          <a:lstStyle/>
          <a:p>
            <a:pPr algn="l"/>
            <a:endParaRPr kumimoji="1" lang="zh-CN" altLang="en-US" dirty="0">
              <a:cs typeface="Times New Roman" panose="020206030504050203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CN" altLang="en-US"/>
              <a:t>编辑母版文本样式
第二级
第三级
第四级
第五级</a:t>
            </a:r>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838200" y="1193800"/>
            <a:ext cx="10515600" cy="4983163"/>
          </a:xfrm>
        </p:spPr>
        <p:txBody>
          <a:bodyPr vert="eaVert"/>
          <a:lstStyle>
            <a:lvl1pPr marL="273050" indent="-273050">
              <a:buFont typeface="Arial" panose="020B0604020202020204" pitchFamily="34" charset="0"/>
              <a:buChar char="•"/>
              <a:defRPr/>
            </a:lvl1pPr>
          </a:lstStyle>
          <a:p>
            <a:r>
              <a:rPr kumimoji="1" lang="zh-CN" altLang="en-US"/>
              <a:t>编辑母版文本样式
第二级
第三级
第四级
第五级</a:t>
            </a:r>
            <a:endParaRPr kumimoji="1" lang="zh-CN" altLang="en-US"/>
          </a:p>
        </p:txBody>
      </p:sp>
      <p:sp>
        <p:nvSpPr>
          <p:cNvPr id="4" name="矩形 3"/>
          <p:cNvSpPr/>
          <p:nvPr userDrawn="1"/>
        </p:nvSpPr>
        <p:spPr>
          <a:xfrm>
            <a:off x="0" y="0"/>
            <a:ext cx="12192000" cy="942109"/>
          </a:xfrm>
          <a:prstGeom prst="rect">
            <a:avLst/>
          </a:prstGeom>
          <a:solidFill>
            <a:srgbClr val="356115"/>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Times New Roman" panose="02020603050405020304" charset="0"/>
            </a:endParaRPr>
          </a:p>
        </p:txBody>
      </p:sp>
      <p:sp>
        <p:nvSpPr>
          <p:cNvPr id="6" name="标题 1"/>
          <p:cNvSpPr>
            <a:spLocks noGrp="1"/>
          </p:cNvSpPr>
          <p:nvPr>
            <p:ph type="title"/>
          </p:nvPr>
        </p:nvSpPr>
        <p:spPr>
          <a:xfrm>
            <a:off x="838200" y="48490"/>
            <a:ext cx="10515600" cy="845127"/>
          </a:xfrm>
        </p:spPr>
        <p:txBody>
          <a:bodyPr>
            <a:normAutofit/>
          </a:bodyPr>
          <a:lstStyle>
            <a:lvl1pPr>
              <a:defRPr sz="2800">
                <a:solidFill>
                  <a:schemeClr val="bg1"/>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lvl1pPr marL="273050" indent="-273050">
              <a:buFont typeface="Arial" panose="020B0604020202020204" pitchFamily="34" charset="0"/>
              <a:buChar char="•"/>
              <a:defRPr/>
            </a:lvl1pPr>
          </a:lstStyle>
          <a:p>
            <a:r>
              <a:rPr kumimoji="1" lang="zh-CN" altLang="en-US"/>
              <a:t>编辑母版文本样式
第二级
第三级
第四级
第五级</a:t>
            </a:r>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1117600" y="6356350"/>
            <a:ext cx="3657600" cy="365125"/>
          </a:xfrm>
        </p:spPr>
        <p:txBody>
          <a:bodyPr/>
          <a:lstStyle>
            <a:lvl1pPr>
              <a:defRPr>
                <a:cs typeface="Times New Roman" panose="02020603050405020304" charset="0"/>
              </a:defRPr>
            </a:lvl1p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5384800" y="6356350"/>
            <a:ext cx="5486400" cy="365125"/>
          </a:xfrm>
        </p:spPr>
        <p:txBody>
          <a:bodyPr/>
          <a:lstStyle>
            <a:lvl1pPr>
              <a:defRPr>
                <a:cs typeface="Times New Roman" panose="02020603050405020304" charset="0"/>
              </a:defRPr>
            </a:lvl1pPr>
          </a:lstStyle>
          <a:p>
            <a:endParaRPr lang="zh-CN" altLang="en-US" dirty="0"/>
          </a:p>
        </p:txBody>
      </p:sp>
      <p:sp>
        <p:nvSpPr>
          <p:cNvPr id="5" name="灯片编号占位符 4"/>
          <p:cNvSpPr>
            <a:spLocks noGrp="1"/>
          </p:cNvSpPr>
          <p:nvPr>
            <p:ph type="sldNum" sz="quarter" idx="12"/>
          </p:nvPr>
        </p:nvSpPr>
        <p:spPr>
          <a:xfrm>
            <a:off x="11480800" y="6356350"/>
            <a:ext cx="3657600" cy="365125"/>
          </a:xfrm>
        </p:spPr>
        <p:txBody>
          <a:bodyPr/>
          <a:lstStyle>
            <a:lvl1pPr>
              <a:defRPr>
                <a:cs typeface="Times New Roman" panose="02020603050405020304" charset="0"/>
              </a:defRPr>
            </a:lvl1pPr>
          </a:lstStyle>
          <a:p>
            <a:fld id="{E077DA78-E013-4A8C-AD75-63A150561B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942109"/>
          </a:xfrm>
          <a:prstGeom prst="rect">
            <a:avLst/>
          </a:prstGeom>
          <a:solidFill>
            <a:srgbClr val="356115"/>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Times New Roman" panose="02020603050405020304" charset="0"/>
            </a:endParaRPr>
          </a:p>
        </p:txBody>
      </p:sp>
      <p:sp>
        <p:nvSpPr>
          <p:cNvPr id="2" name="标题 1"/>
          <p:cNvSpPr>
            <a:spLocks noGrp="1"/>
          </p:cNvSpPr>
          <p:nvPr>
            <p:ph type="title"/>
          </p:nvPr>
        </p:nvSpPr>
        <p:spPr>
          <a:xfrm>
            <a:off x="838200" y="48490"/>
            <a:ext cx="10515600" cy="845127"/>
          </a:xfrm>
        </p:spPr>
        <p:txBody>
          <a:bodyPr>
            <a:normAutofit/>
          </a:bodyPr>
          <a:lstStyle>
            <a:lvl1pPr>
              <a:defRPr sz="2800">
                <a:solidFill>
                  <a:schemeClr val="bg1"/>
                </a:solidFill>
              </a:defRPr>
            </a:lvl1pPr>
          </a:lstStyle>
          <a:p>
            <a:r>
              <a:rPr kumimoji="1" lang="zh-CN" altLang="en-US" dirty="0"/>
              <a:t>单击此处编辑母版标题样式</a:t>
            </a:r>
            <a:endParaRPr kumimoji="1" lang="zh-CN" altLang="en-US" dirty="0"/>
          </a:p>
        </p:txBody>
      </p:sp>
      <p:sp>
        <p:nvSpPr>
          <p:cNvPr id="6" name="内容占位符 2"/>
          <p:cNvSpPr>
            <a:spLocks noGrp="1"/>
          </p:cNvSpPr>
          <p:nvPr>
            <p:ph idx="1" hasCustomPrompt="1"/>
          </p:nvPr>
        </p:nvSpPr>
        <p:spPr>
          <a:xfrm>
            <a:off x="838200" y="1205345"/>
            <a:ext cx="10515600" cy="4971618"/>
          </a:xfrm>
        </p:spPr>
        <p:txBody>
          <a:bodyPr/>
          <a:lstStyle>
            <a:lvl1pPr marL="273050" indent="-273050">
              <a:buClr>
                <a:srgbClr val="356115"/>
              </a:buClr>
              <a:buFont typeface="Arial" panose="020B0604020202020204" pitchFamily="34" charset="0"/>
              <a:buChar char="•"/>
              <a:defRPr/>
            </a:lvl1pPr>
          </a:lstStyle>
          <a:p>
            <a:r>
              <a:rPr kumimoji="1" lang="zh-CN" altLang="en-US" dirty="0"/>
              <a:t>编辑母版文本样式
第二级
第三级
第四级
第五级</a:t>
            </a:r>
            <a:endParaRPr kumimoji="1" lang="en-US" altLang="zh-CN" dirty="0"/>
          </a:p>
          <a:p>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kumimoji="1" lang="zh-CN" altLang="en-US"/>
              <a:t>单击此处编辑母版标题样式</a:t>
            </a:r>
            <a:endParaRPr kumimoji="1" lang="zh-CN" altLang="en-US"/>
          </a:p>
        </p:txBody>
      </p:sp>
      <p:sp>
        <p:nvSpPr>
          <p:cNvPr id="3" name="文本占位符 2"/>
          <p:cNvSpPr>
            <a:spLocks noGrp="1"/>
          </p:cNvSpPr>
          <p:nvPr>
            <p:ph type="body" idx="1" hasCustomPrompt="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kumimoji="1" lang="zh-CN" altLang="en-US"/>
              <a:t>编辑母版文本样式
第二级
第三级
第四级
第五级</a:t>
            </a: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8" name="矩形 7"/>
          <p:cNvSpPr/>
          <p:nvPr userDrawn="1"/>
        </p:nvSpPr>
        <p:spPr>
          <a:xfrm>
            <a:off x="0" y="0"/>
            <a:ext cx="12192000" cy="942109"/>
          </a:xfrm>
          <a:prstGeom prst="rect">
            <a:avLst/>
          </a:prstGeom>
          <a:solidFill>
            <a:srgbClr val="356115"/>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B2006"/>
              </a:solidFill>
              <a:cs typeface="Times New Roman" panose="02020603050405020304" charset="0"/>
            </a:endParaRPr>
          </a:p>
        </p:txBody>
      </p:sp>
      <p:sp>
        <p:nvSpPr>
          <p:cNvPr id="3"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Arial" panose="020B0604020202020204" pitchFamily="34" charset="0"/>
              <a:buChar char="•"/>
              <a:defRPr kumimoji="1" lang="zh-CN" altLang="en-US"/>
            </a:lvl1pPr>
          </a:lstStyle>
          <a:p>
            <a:pPr marL="273050" lvl="0" indent="-273050"/>
            <a:r>
              <a:rPr kumimoji="1" lang="zh-CN" altLang="en-US" dirty="0"/>
              <a:t>编辑母版文本样式
第二级
第三级
第四级
第五级</a:t>
            </a:r>
            <a:endParaRPr kumimoji="1" lang="en-US" altLang="zh-CN" dirty="0"/>
          </a:p>
          <a:p>
            <a:pPr marL="273050" lvl="0" indent="-273050"/>
            <a:endParaRPr kumimoji="1" lang="zh-CN" altLang="en-US" dirty="0"/>
          </a:p>
        </p:txBody>
      </p:sp>
      <p:sp>
        <p:nvSpPr>
          <p:cNvPr id="4"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Arial" panose="020B0604020202020204" pitchFamily="34" charset="0"/>
              <a:buChar char="•"/>
              <a:defRPr kumimoji="1" lang="zh-CN" altLang="en-US"/>
            </a:lvl1pPr>
          </a:lstStyle>
          <a:p>
            <a:pPr marL="273050" lvl="0" indent="-273050"/>
            <a:r>
              <a:rPr kumimoji="1" lang="zh-CN" altLang="en-US" dirty="0"/>
              <a:t>编辑母版文本样式
第二级
第三级
第四级
第五级</a:t>
            </a:r>
            <a:endParaRPr kumimoji="1" lang="en-US" altLang="zh-CN" dirty="0"/>
          </a:p>
          <a:p>
            <a:pPr marL="273050" lvl="0" indent="-273050"/>
            <a:endParaRPr kumimoji="1" lang="zh-CN" altLang="en-US" dirty="0"/>
          </a:p>
        </p:txBody>
      </p:sp>
      <p:sp>
        <p:nvSpPr>
          <p:cNvPr id="10" name="标题 1"/>
          <p:cNvSpPr>
            <a:spLocks noGrp="1"/>
          </p:cNvSpPr>
          <p:nvPr>
            <p:ph type="title"/>
          </p:nvPr>
        </p:nvSpPr>
        <p:spPr>
          <a:xfrm>
            <a:off x="838200" y="48490"/>
            <a:ext cx="10515600" cy="845127"/>
          </a:xfrm>
        </p:spPr>
        <p:txBody>
          <a:bodyPr>
            <a:normAutofit/>
          </a:bodyPr>
          <a:lstStyle>
            <a:lvl1pPr>
              <a:defRPr sz="2800">
                <a:solidFill>
                  <a:schemeClr val="bg1"/>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6"/>
          <p:cNvSpPr/>
          <p:nvPr userDrawn="1"/>
        </p:nvSpPr>
        <p:spPr>
          <a:xfrm>
            <a:off x="0" y="0"/>
            <a:ext cx="12192000" cy="942109"/>
          </a:xfrm>
          <a:prstGeom prst="rect">
            <a:avLst/>
          </a:prstGeom>
          <a:solidFill>
            <a:srgbClr val="356115"/>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3037AB"/>
              </a:solidFill>
              <a:cs typeface="Times New Roman" panose="02020603050405020304" charset="0"/>
            </a:endParaRP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Arial" panose="020B0604020202020204" pitchFamily="34" charset="0"/>
              <a:buChar char="•"/>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0" y="2505075"/>
            <a:ext cx="5183188" cy="3684588"/>
          </a:xfrm>
        </p:spPr>
        <p:txBody>
          <a:bodyPr vert="horz" lIns="91440" tIns="45720" rIns="91440" bIns="45720" rtlCol="0">
            <a:normAutofit/>
          </a:bodyPr>
          <a:lstStyle>
            <a:lvl1pPr marL="273050" indent="-273050">
              <a:buFont typeface="Arial" panose="020B0604020202020204" pitchFamily="34" charset="0"/>
              <a:buChar char="•"/>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9" name="标题 1"/>
          <p:cNvSpPr>
            <a:spLocks noGrp="1"/>
          </p:cNvSpPr>
          <p:nvPr>
            <p:ph type="title"/>
          </p:nvPr>
        </p:nvSpPr>
        <p:spPr>
          <a:xfrm>
            <a:off x="838200" y="48490"/>
            <a:ext cx="10515600" cy="845127"/>
          </a:xfrm>
        </p:spPr>
        <p:txBody>
          <a:bodyPr>
            <a:normAutofit/>
          </a:bodyPr>
          <a:lstStyle>
            <a:lvl1pPr>
              <a:defRPr sz="2800">
                <a:solidFill>
                  <a:schemeClr val="bg1"/>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2"/>
          <p:cNvSpPr/>
          <p:nvPr userDrawn="1"/>
        </p:nvSpPr>
        <p:spPr>
          <a:xfrm>
            <a:off x="0" y="0"/>
            <a:ext cx="12192000" cy="942109"/>
          </a:xfrm>
          <a:prstGeom prst="rect">
            <a:avLst/>
          </a:prstGeom>
          <a:solidFill>
            <a:srgbClr val="356115"/>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Times New Roman" panose="02020603050405020304" charset="0"/>
            </a:endParaRPr>
          </a:p>
        </p:txBody>
      </p:sp>
      <p:sp>
        <p:nvSpPr>
          <p:cNvPr id="5" name="标题 1"/>
          <p:cNvSpPr>
            <a:spLocks noGrp="1"/>
          </p:cNvSpPr>
          <p:nvPr>
            <p:ph type="title"/>
          </p:nvPr>
        </p:nvSpPr>
        <p:spPr>
          <a:xfrm>
            <a:off x="838200" y="48490"/>
            <a:ext cx="10515600" cy="845127"/>
          </a:xfrm>
        </p:spPr>
        <p:txBody>
          <a:bodyPr>
            <a:normAutofit/>
          </a:bodyPr>
          <a:lstStyle>
            <a:lvl1pPr>
              <a:defRPr sz="2800">
                <a:solidFill>
                  <a:schemeClr val="bg1"/>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kumimoji="1" lang="zh-CN" altLang="en-US"/>
              <a:t>单击此处编辑母版标题样式</a:t>
            </a:r>
            <a:endParaRPr kumimoji="1" lang="zh-CN" altLang="en-US"/>
          </a:p>
        </p:txBody>
      </p:sp>
      <p:sp>
        <p:nvSpPr>
          <p:cNvPr id="3" name="内容占位符 2"/>
          <p:cNvSpPr>
            <a:spLocks noGrp="1"/>
          </p:cNvSpPr>
          <p:nvPr>
            <p:ph idx="1" hasCustomPrompt="1"/>
          </p:nvPr>
        </p:nvSpPr>
        <p:spPr>
          <a:xfrm>
            <a:off x="5183188" y="987426"/>
            <a:ext cx="6172200" cy="4873625"/>
          </a:xfrm>
        </p:spPr>
        <p:txBody>
          <a:bodyPr/>
          <a:lstStyle>
            <a:lvl1pPr marL="342900" indent="-342900">
              <a:buFont typeface="Arial" panose="020B0604020202020204" pitchFamily="34" charset="0"/>
              <a:buChar cha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kumimoji="1" lang="zh-CN" altLang="en-US" dirty="0"/>
              <a:t>编辑母版文本样式
第二级
第三级
第四级
第五级</a:t>
            </a:r>
            <a:endParaRPr kumimoji="1" lang="zh-CN" altLang="en-US" dirty="0"/>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kumimoji="1" lang="zh-CN" altLang="en-US"/>
              <a:t>编辑母版文本样式
第二级
第三级
第四级
第五级</a:t>
            </a:r>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dirty="0"/>
              <a:t>编辑母版文本样式
第二级
第三级
第四级
第五级</a:t>
            </a:r>
            <a:endParaRPr kumimoji="1" lang="zh-CN" altLang="en-US" dirty="0"/>
          </a:p>
        </p:txBody>
      </p:sp>
      <p:sp>
        <p:nvSpPr>
          <p:cNvPr id="16" name="矩形 15"/>
          <p:cNvSpPr/>
          <p:nvPr userDrawn="1"/>
        </p:nvSpPr>
        <p:spPr>
          <a:xfrm>
            <a:off x="0" y="6637655"/>
            <a:ext cx="3549650" cy="220345"/>
          </a:xfrm>
          <a:prstGeom prst="rect">
            <a:avLst/>
          </a:prstGeom>
          <a:solidFill>
            <a:srgbClr val="356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latin typeface="Times New Roman" panose="02020603050405020304" charset="0"/>
                <a:ea typeface="Times New Roman" panose="02020603050405020304" charset="0"/>
                <a:cs typeface="Times New Roman" panose="02020603050405020304" charset="0"/>
                <a:sym typeface="+mn-ea"/>
              </a:rPr>
              <a:t>Yiqun Gao</a:t>
            </a:r>
            <a:endParaRPr kumimoji="1" lang="zh-CN" altLang="en-US" sz="1200" dirty="0">
              <a:latin typeface="Times New Roman" panose="02020603050405020304" charset="0"/>
              <a:ea typeface="Times New Roman" panose="02020603050405020304" charset="0"/>
              <a:cs typeface="Times New Roman" panose="02020603050405020304" charset="0"/>
            </a:endParaRPr>
          </a:p>
        </p:txBody>
      </p:sp>
      <p:sp>
        <p:nvSpPr>
          <p:cNvPr id="17" name="矩形 16"/>
          <p:cNvSpPr/>
          <p:nvPr userDrawn="1"/>
        </p:nvSpPr>
        <p:spPr>
          <a:xfrm>
            <a:off x="3549650" y="6637655"/>
            <a:ext cx="5521325" cy="22034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altLang="zh-CN" sz="1200" dirty="0">
                <a:solidFill>
                  <a:schemeClr val="bg1"/>
                </a:solidFill>
                <a:effectLst/>
                <a:latin typeface="+mn-lt"/>
              </a:rPr>
              <a:t>Recursive Joint Channel Estimation and Signal Detection for Massive MIMO Systems</a:t>
            </a:r>
            <a:endParaRPr kumimoji="1" lang="zh-CN" altLang="en-US" sz="1200" dirty="0">
              <a:solidFill>
                <a:schemeClr val="bg1"/>
              </a:solidFill>
              <a:latin typeface="+mn-lt"/>
              <a:ea typeface="Times New Roman" panose="02020603050405020304" charset="0"/>
              <a:cs typeface="Times New Roman" panose="02020603050405020304" charset="0"/>
            </a:endParaRPr>
          </a:p>
        </p:txBody>
      </p:sp>
      <p:sp>
        <p:nvSpPr>
          <p:cNvPr id="18" name="矩形 17"/>
          <p:cNvSpPr/>
          <p:nvPr userDrawn="1"/>
        </p:nvSpPr>
        <p:spPr>
          <a:xfrm>
            <a:off x="9071610" y="6637655"/>
            <a:ext cx="3120390" cy="220345"/>
          </a:xfrm>
          <a:prstGeom prst="rect">
            <a:avLst/>
          </a:prstGeom>
          <a:solidFill>
            <a:srgbClr val="3561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latin typeface="Times New Roman" panose="02020603050405020304" charset="0"/>
              <a:ea typeface="Times New Roman" panose="02020603050405020304" charset="0"/>
              <a:cs typeface="Times New Roman" panose="02020603050405020304" charset="0"/>
            </a:endParaRPr>
          </a:p>
        </p:txBody>
      </p:sp>
      <p:sp>
        <p:nvSpPr>
          <p:cNvPr id="19" name="日期占位符 3"/>
          <p:cNvSpPr txBox="1"/>
          <p:nvPr userDrawn="1"/>
        </p:nvSpPr>
        <p:spPr>
          <a:xfrm>
            <a:off x="9753601" y="6637865"/>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1000" dirty="0">
                <a:solidFill>
                  <a:schemeClr val="bg1"/>
                </a:solidFill>
                <a:latin typeface="Times New Roman" panose="02020603050405020304" charset="0"/>
                <a:ea typeface="Times New Roman" panose="02020603050405020304" charset="0"/>
                <a:cs typeface="Times New Roman" panose="02020603050405020304" charset="0"/>
              </a:rPr>
              <a:t>2025-5-19</a:t>
            </a:r>
            <a:endParaRPr lang="en-US" altLang="zh-CN" sz="1000" dirty="0">
              <a:solidFill>
                <a:schemeClr val="bg1"/>
              </a:solidFill>
              <a:latin typeface="Times New Roman" panose="02020603050405020304" charset="0"/>
              <a:ea typeface="Times New Roman" panose="02020603050405020304" charset="0"/>
              <a:cs typeface="Times New Roman" panose="02020603050405020304" charset="0"/>
            </a:endParaRPr>
          </a:p>
        </p:txBody>
      </p:sp>
      <p:sp>
        <p:nvSpPr>
          <p:cNvPr id="20" name="日期占位符 3"/>
          <p:cNvSpPr txBox="1"/>
          <p:nvPr userDrawn="1"/>
        </p:nvSpPr>
        <p:spPr>
          <a:xfrm>
            <a:off x="11353800" y="6637865"/>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chemeClr val="bg1"/>
                </a:solidFill>
                <a:latin typeface="Times New Roman" panose="02020603050405020304" charset="0"/>
                <a:ea typeface="Times New Roman" panose="02020603050405020304" charset="0"/>
                <a:cs typeface="Times New Roman" panose="02020603050405020304" charset="0"/>
              </a:rPr>
            </a:fld>
            <a:endParaRPr lang="en-US" sz="1000" dirty="0">
              <a:solidFill>
                <a:schemeClr val="bg1"/>
              </a:solidFill>
              <a:latin typeface="Times New Roman" panose="02020603050405020304" charset="0"/>
              <a:ea typeface="Times New Roman" panose="02020603050405020304" charset="0"/>
              <a:cs typeface="Times New Roman" panose="020206030504050203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Times New Roman" panose="02020603050405020304" charset="0"/>
          <a:ea typeface="Times New Roman" panose="02020603050405020304" charset="0"/>
          <a:cs typeface="Times New Roman" panose="02020603050405020304" charset="0"/>
        </a:defRPr>
      </a:lvl1pPr>
    </p:titleStyle>
    <p:body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defRPr sz="2100" kern="1200">
          <a:solidFill>
            <a:schemeClr val="tx1"/>
          </a:solidFill>
          <a:latin typeface="Times New Roman" panose="02020603050405020304" charset="0"/>
          <a:ea typeface="Times New Roman" panose="02020603050405020304" charset="0"/>
          <a:cs typeface="Times New Roman" panose="0202060305040502030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image" Target="../media/image40.png"/><Relationship Id="rId7" Type="http://schemas.openxmlformats.org/officeDocument/2006/relationships/tags" Target="../tags/tag69.xml"/><Relationship Id="rId6" Type="http://schemas.openxmlformats.org/officeDocument/2006/relationships/image" Target="../media/image39.png"/><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image" Target="../media/image4.png"/><Relationship Id="rId12" Type="http://schemas.openxmlformats.org/officeDocument/2006/relationships/notesSlide" Target="../notesSlides/notesSlide10.xml"/><Relationship Id="rId11" Type="http://schemas.openxmlformats.org/officeDocument/2006/relationships/slideLayout" Target="../slideLayouts/slideLayout3.xml"/><Relationship Id="rId10" Type="http://schemas.openxmlformats.org/officeDocument/2006/relationships/tags" Target="../tags/tag71.xml"/><Relationship Id="rId1" Type="http://schemas.openxmlformats.org/officeDocument/2006/relationships/tags" Target="../tags/tag65.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image" Target="../media/image4.png"/><Relationship Id="rId10" Type="http://schemas.openxmlformats.org/officeDocument/2006/relationships/notesSlide" Target="../notesSlides/notesSlide11.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2" Type="http://schemas.openxmlformats.org/officeDocument/2006/relationships/notesSlide" Target="../notesSlides/notesSlide2.xml"/><Relationship Id="rId11" Type="http://schemas.openxmlformats.org/officeDocument/2006/relationships/slideLayout" Target="../slideLayouts/slideLayout3.xml"/><Relationship Id="rId10"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image" Target="../media/image6.svg"/><Relationship Id="rId8" Type="http://schemas.openxmlformats.org/officeDocument/2006/relationships/image" Target="../media/image5.png"/><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image" Target="../media/image4.png"/><Relationship Id="rId12" Type="http://schemas.openxmlformats.org/officeDocument/2006/relationships/notesSlide" Target="../notesSlides/notesSlide3.xml"/><Relationship Id="rId11" Type="http://schemas.openxmlformats.org/officeDocument/2006/relationships/slideLayout" Target="../slideLayouts/slideLayout3.xml"/><Relationship Id="rId10" Type="http://schemas.openxmlformats.org/officeDocument/2006/relationships/tags" Target="../tags/tag16.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4.png"/><Relationship Id="rId14" Type="http://schemas.openxmlformats.org/officeDocument/2006/relationships/notesSlide" Target="../notesSlides/notesSlide4.xml"/><Relationship Id="rId13" Type="http://schemas.openxmlformats.org/officeDocument/2006/relationships/slideLayout" Target="../slideLayouts/slideLayout3.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4.png"/><Relationship Id="rId12" Type="http://schemas.openxmlformats.org/officeDocument/2006/relationships/notesSlide" Target="../notesSlides/notesSlide5.xml"/><Relationship Id="rId11" Type="http://schemas.openxmlformats.org/officeDocument/2006/relationships/slideLayout" Target="../slideLayouts/slideLayout3.xml"/><Relationship Id="rId10" Type="http://schemas.openxmlformats.org/officeDocument/2006/relationships/image" Target="../media/image12.png"/><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image" Target="../media/image14.png"/><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13.png"/><Relationship Id="rId2" Type="http://schemas.openxmlformats.org/officeDocument/2006/relationships/image" Target="../media/image4.png"/><Relationship Id="rId17" Type="http://schemas.openxmlformats.org/officeDocument/2006/relationships/notesSlide" Target="../notesSlides/notesSlide6.xml"/><Relationship Id="rId16" Type="http://schemas.openxmlformats.org/officeDocument/2006/relationships/slideLayout" Target="../slideLayouts/slideLayout3.xml"/><Relationship Id="rId15" Type="http://schemas.openxmlformats.org/officeDocument/2006/relationships/tags" Target="../tags/tag38.xml"/><Relationship Id="rId14" Type="http://schemas.openxmlformats.org/officeDocument/2006/relationships/image" Target="../media/image18.png"/><Relationship Id="rId13" Type="http://schemas.openxmlformats.org/officeDocument/2006/relationships/image" Target="../media/image17.png"/><Relationship Id="rId12" Type="http://schemas.openxmlformats.org/officeDocument/2006/relationships/image" Target="../media/image16.png"/><Relationship Id="rId11" Type="http://schemas.openxmlformats.org/officeDocument/2006/relationships/image" Target="../media/image15.png"/><Relationship Id="rId10" Type="http://schemas.openxmlformats.org/officeDocument/2006/relationships/tags" Target="../tags/tag37.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tags" Target="../tags/tag43.xml"/><Relationship Id="rId7" Type="http://schemas.openxmlformats.org/officeDocument/2006/relationships/image" Target="../media/image19.wmf"/><Relationship Id="rId6" Type="http://schemas.openxmlformats.org/officeDocument/2006/relationships/oleObject" Target="../embeddings/oleObject1.bin"/><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1" Type="http://schemas.openxmlformats.org/officeDocument/2006/relationships/notesSlide" Target="../notesSlides/notesSlide7.xml"/><Relationship Id="rId20" Type="http://schemas.openxmlformats.org/officeDocument/2006/relationships/vmlDrawing" Target="../drawings/vmlDrawing1.vml"/><Relationship Id="rId2" Type="http://schemas.openxmlformats.org/officeDocument/2006/relationships/image" Target="../media/image4.png"/><Relationship Id="rId19" Type="http://schemas.openxmlformats.org/officeDocument/2006/relationships/slideLayout" Target="../slideLayouts/slideLayout3.xml"/><Relationship Id="rId18" Type="http://schemas.openxmlformats.org/officeDocument/2006/relationships/image" Target="../media/image26.png"/><Relationship Id="rId17" Type="http://schemas.openxmlformats.org/officeDocument/2006/relationships/image" Target="../media/image25.png"/><Relationship Id="rId16" Type="http://schemas.openxmlformats.org/officeDocument/2006/relationships/image" Target="../media/image24.png"/><Relationship Id="rId15" Type="http://schemas.openxmlformats.org/officeDocument/2006/relationships/image" Target="../media/image23.png"/><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image" Target="../media/image22.png"/><Relationship Id="rId11" Type="http://schemas.openxmlformats.org/officeDocument/2006/relationships/image" Target="../media/image21.wmf"/><Relationship Id="rId10" Type="http://schemas.openxmlformats.org/officeDocument/2006/relationships/oleObject" Target="../embeddings/oleObject2.bin"/><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tags" Target="../tags/tag50.xml"/><Relationship Id="rId7" Type="http://schemas.openxmlformats.org/officeDocument/2006/relationships/image" Target="../media/image28.png"/><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image" Target="../media/image4.png"/><Relationship Id="rId3" Type="http://schemas.openxmlformats.org/officeDocument/2006/relationships/tags" Target="../tags/tag47.xml"/><Relationship Id="rId2" Type="http://schemas.openxmlformats.org/officeDocument/2006/relationships/tags" Target="../tags/tag46.xml"/><Relationship Id="rId19" Type="http://schemas.openxmlformats.org/officeDocument/2006/relationships/notesSlide" Target="../notesSlides/notesSlide8.xml"/><Relationship Id="rId18" Type="http://schemas.openxmlformats.org/officeDocument/2006/relationships/slideLayout" Target="../slideLayouts/slideLayout3.xml"/><Relationship Id="rId17" Type="http://schemas.openxmlformats.org/officeDocument/2006/relationships/image" Target="../media/image34.png"/><Relationship Id="rId16" Type="http://schemas.openxmlformats.org/officeDocument/2006/relationships/image" Target="../media/image33.png"/><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image" Target="../media/image4.png"/><Relationship Id="rId18" Type="http://schemas.openxmlformats.org/officeDocument/2006/relationships/notesSlide" Target="../notesSlides/notesSlide9.xml"/><Relationship Id="rId17" Type="http://schemas.openxmlformats.org/officeDocument/2006/relationships/slideLayout" Target="../slideLayouts/slideLayout3.xml"/><Relationship Id="rId16" Type="http://schemas.openxmlformats.org/officeDocument/2006/relationships/image" Target="../media/image38.png"/><Relationship Id="rId15" Type="http://schemas.openxmlformats.org/officeDocument/2006/relationships/image" Target="../media/image37.png"/><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tags" Target="../tags/tag62.xml"/><Relationship Id="rId11" Type="http://schemas.openxmlformats.org/officeDocument/2006/relationships/image" Target="../media/image36.png"/><Relationship Id="rId10" Type="http://schemas.openxmlformats.org/officeDocument/2006/relationships/image" Target="../media/image35.png"/><Relationship Id="rId1"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85900" y="3636645"/>
            <a:ext cx="9144000" cy="1333500"/>
          </a:xfrm>
        </p:spPr>
        <p:txBody>
          <a:bodyPr>
            <a:noAutofit/>
          </a:bodyPr>
          <a:lstStyle/>
          <a:p>
            <a:pPr fontAlgn="auto">
              <a:lnSpc>
                <a:spcPct val="125000"/>
              </a:lnSpc>
              <a:spcBef>
                <a:spcPts val="700"/>
              </a:spcBef>
            </a:pPr>
            <a:r>
              <a:rPr kumimoji="1" lang="en-US" altLang="zh-CN" sz="2400" dirty="0">
                <a:solidFill>
                  <a:schemeClr val="accent1"/>
                </a:solidFill>
                <a:latin typeface="Times New Roman" panose="02020603050405020304" charset="0"/>
                <a:cs typeface="Times New Roman" panose="02020603050405020304" charset="0"/>
              </a:rPr>
              <a:t>Yiqun Gao</a:t>
            </a:r>
            <a:r>
              <a:rPr kumimoji="1" lang="zh-CN" altLang="en-US" sz="2400" dirty="0">
                <a:solidFill>
                  <a:schemeClr val="accent1"/>
                </a:solidFill>
                <a:latin typeface="Times New Roman" panose="02020603050405020304" charset="0"/>
                <a:cs typeface="Times New Roman" panose="02020603050405020304" charset="0"/>
              </a:rPr>
              <a:t>, </a:t>
            </a:r>
            <a:r>
              <a:rPr kumimoji="1" lang="en-US" altLang="zh-CN" sz="2400" dirty="0">
                <a:solidFill>
                  <a:schemeClr val="accent1"/>
                </a:solidFill>
                <a:latin typeface="Times New Roman" panose="02020603050405020304" charset="0"/>
                <a:cs typeface="Times New Roman" panose="02020603050405020304" charset="0"/>
              </a:rPr>
              <a:t>He</a:t>
            </a:r>
            <a:r>
              <a:rPr kumimoji="1" lang="zh-CN" altLang="en-US" sz="2400" dirty="0">
                <a:solidFill>
                  <a:schemeClr val="accent1"/>
                </a:solidFill>
                <a:latin typeface="Times New Roman" panose="02020603050405020304" charset="0"/>
                <a:cs typeface="Times New Roman" panose="02020603050405020304" charset="0"/>
              </a:rPr>
              <a:t> Zh</a:t>
            </a:r>
            <a:r>
              <a:rPr kumimoji="1" lang="en-US" altLang="zh-CN" sz="2400" dirty="0">
                <a:solidFill>
                  <a:schemeClr val="accent1"/>
                </a:solidFill>
                <a:latin typeface="Times New Roman" panose="02020603050405020304" charset="0"/>
                <a:cs typeface="Times New Roman" panose="02020603050405020304" charset="0"/>
              </a:rPr>
              <a:t>u</a:t>
            </a:r>
            <a:r>
              <a:rPr kumimoji="1" lang="zh-CN" altLang="en-US" sz="2400" dirty="0">
                <a:solidFill>
                  <a:schemeClr val="accent1"/>
                </a:solidFill>
                <a:latin typeface="Times New Roman" panose="02020603050405020304" charset="0"/>
                <a:cs typeface="Times New Roman" panose="02020603050405020304" charset="0"/>
              </a:rPr>
              <a:t>, Zheng Wang</a:t>
            </a:r>
            <a:r>
              <a:rPr kumimoji="1" lang="en-US" altLang="zh-CN" sz="2400" dirty="0">
                <a:solidFill>
                  <a:schemeClr val="accent1"/>
                </a:solidFill>
              </a:rPr>
              <a:t>,</a:t>
            </a:r>
            <a:r>
              <a:rPr kumimoji="1" lang="zh-CN" altLang="en-US" sz="2400" dirty="0">
                <a:solidFill>
                  <a:schemeClr val="accent1"/>
                </a:solidFill>
              </a:rPr>
              <a:t> </a:t>
            </a:r>
            <a:r>
              <a:rPr kumimoji="1" lang="en-US" altLang="zh-CN" sz="2400" dirty="0">
                <a:solidFill>
                  <a:schemeClr val="accent1"/>
                </a:solidFill>
              </a:rPr>
              <a:t>Zhen</a:t>
            </a:r>
            <a:r>
              <a:rPr kumimoji="1" lang="zh-CN" altLang="en-US" sz="2400" dirty="0">
                <a:solidFill>
                  <a:schemeClr val="accent1"/>
                </a:solidFill>
              </a:rPr>
              <a:t> </a:t>
            </a:r>
            <a:r>
              <a:rPr kumimoji="1" lang="en-US" altLang="zh-CN" sz="2400" dirty="0">
                <a:solidFill>
                  <a:schemeClr val="accent1"/>
                </a:solidFill>
              </a:rPr>
              <a:t>Gao</a:t>
            </a:r>
            <a:endParaRPr kumimoji="1" lang="zh-CN" altLang="en-US" sz="2400" dirty="0">
              <a:solidFill>
                <a:schemeClr val="accent1"/>
              </a:solidFill>
              <a:latin typeface="Times New Roman" panose="02020603050405020304" charset="0"/>
              <a:cs typeface="Times New Roman" panose="02020603050405020304" charset="0"/>
            </a:endParaRPr>
          </a:p>
          <a:p>
            <a:pPr fontAlgn="auto">
              <a:lnSpc>
                <a:spcPct val="125000"/>
              </a:lnSpc>
              <a:spcBef>
                <a:spcPts val="700"/>
              </a:spcBef>
            </a:pPr>
            <a:r>
              <a:rPr kumimoji="1" lang="en-US" altLang="zh-CN" i="1" dirty="0">
                <a:solidFill>
                  <a:schemeClr val="accent1"/>
                </a:solidFill>
                <a:latin typeface="Times New Roman" panose="02020603050405020304" charset="0"/>
                <a:cs typeface="Times New Roman" panose="02020603050405020304" charset="0"/>
              </a:rPr>
              <a:t>Southeast University, Beijing Institute of Technology</a:t>
            </a:r>
            <a:endParaRPr kumimoji="1" lang="en-US" altLang="zh-CN" i="1" dirty="0">
              <a:solidFill>
                <a:schemeClr val="accent1"/>
              </a:solidFill>
              <a:latin typeface="Times New Roman" panose="02020603050405020304" charset="0"/>
              <a:cs typeface="Times New Roman" panose="02020603050405020304" charset="0"/>
            </a:endParaRPr>
          </a:p>
          <a:p>
            <a:pPr fontAlgn="auto">
              <a:lnSpc>
                <a:spcPct val="125000"/>
              </a:lnSpc>
              <a:spcBef>
                <a:spcPts val="700"/>
              </a:spcBef>
            </a:pPr>
            <a:r>
              <a:rPr kumimoji="1" lang="en-US" altLang="zh-CN" sz="2400" dirty="0">
                <a:solidFill>
                  <a:schemeClr val="accent1"/>
                </a:solidFill>
                <a:latin typeface="Times New Roman" panose="02020603050405020304" charset="0"/>
                <a:cs typeface="Times New Roman" panose="02020603050405020304" charset="0"/>
              </a:rPr>
              <a:t>2025.5.19</a:t>
            </a:r>
            <a:endParaRPr kumimoji="1" lang="en-US" altLang="zh-CN" sz="2400" dirty="0">
              <a:solidFill>
                <a:schemeClr val="accent1"/>
              </a:solidFill>
              <a:latin typeface="Times New Roman" panose="02020603050405020304" charset="0"/>
              <a:cs typeface="Times New Roman" panose="02020603050405020304" charset="0"/>
            </a:endParaRPr>
          </a:p>
        </p:txBody>
      </p:sp>
      <p:sp>
        <p:nvSpPr>
          <p:cNvPr id="2" name="标题 1"/>
          <p:cNvSpPr>
            <a:spLocks noGrp="1"/>
          </p:cNvSpPr>
          <p:nvPr>
            <p:ph type="ctrTitle"/>
          </p:nvPr>
        </p:nvSpPr>
        <p:spPr>
          <a:xfrm>
            <a:off x="748665" y="1028065"/>
            <a:ext cx="10681335" cy="1913890"/>
          </a:xfrm>
        </p:spPr>
        <p:txBody>
          <a:bodyPr>
            <a:noAutofit/>
          </a:bodyPr>
          <a:lstStyle/>
          <a:p>
            <a:pPr marL="0" indent="0" fontAlgn="auto">
              <a:lnSpc>
                <a:spcPct val="125000"/>
              </a:lnSpc>
            </a:pPr>
            <a:r>
              <a:rPr lang="en-US" altLang="zh-CN" sz="3600" b="1" dirty="0">
                <a:solidFill>
                  <a:schemeClr val="bg1"/>
                </a:solidFill>
                <a:latin typeface="Times New Roman" panose="02020603050405020304" charset="0"/>
                <a:cs typeface="Times New Roman" panose="02020603050405020304" charset="0"/>
              </a:rPr>
              <a:t>Recursive</a:t>
            </a:r>
            <a:r>
              <a:rPr lang="zh-CN" altLang="en-US" sz="3600" b="1" dirty="0">
                <a:latin typeface="Times New Roman" panose="02020603050405020304" charset="0"/>
                <a:cs typeface="Times New Roman" panose="02020603050405020304" charset="0"/>
              </a:rPr>
              <a:t> </a:t>
            </a:r>
            <a:r>
              <a:rPr lang="en-US" altLang="zh-CN" sz="3600" b="1" dirty="0">
                <a:latin typeface="Times New Roman" panose="02020603050405020304" charset="0"/>
                <a:cs typeface="Times New Roman" panose="02020603050405020304" charset="0"/>
              </a:rPr>
              <a:t>Joint Channel Estimation and Signal Detection for Massive MIMO Systems</a:t>
            </a:r>
            <a:endParaRPr lang="zh-CN" altLang="en-US" sz="3600" b="1" dirty="0">
              <a:latin typeface="Times New Roman" panose="02020603050405020304" charset="0"/>
              <a:cs typeface="Times New Roman" panose="02020603050405020304" charset="0"/>
            </a:endParaRPr>
          </a:p>
        </p:txBody>
      </p:sp>
      <p:sp>
        <p:nvSpPr>
          <p:cNvPr id="4" name="文本框 3"/>
          <p:cNvSpPr txBox="1"/>
          <p:nvPr/>
        </p:nvSpPr>
        <p:spPr>
          <a:xfrm>
            <a:off x="1997075" y="6758305"/>
            <a:ext cx="4064000" cy="914400"/>
          </a:xfrm>
          <a:prstGeom prst="rect">
            <a:avLst/>
          </a:prstGeom>
        </p:spPr>
        <p:txBody>
          <a:bodyPr vert="horz" wrap="square" lIns="91440" tIns="45720" rIns="91440" bIns="45720" rtlCol="0" anchor="ctr">
            <a:norm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rgbClr val="000000"/>
              </a:solidFill>
              <a:effectLst/>
              <a:uLnTx/>
              <a:uFillTx/>
              <a:latin typeface="Times New Roman" panose="02020603050405020304"/>
              <a:cs typeface="Times New Roman" panose="02020603050405020304" charset="0"/>
            </a:endParaRPr>
          </a:p>
        </p:txBody>
      </p:sp>
      <p:pic>
        <p:nvPicPr>
          <p:cNvPr id="5" name="图片 4"/>
          <p:cNvPicPr>
            <a:picLocks noChangeAspect="1"/>
          </p:cNvPicPr>
          <p:nvPr/>
        </p:nvPicPr>
        <p:blipFill>
          <a:blip r:embed="rId1"/>
          <a:stretch>
            <a:fillRect/>
          </a:stretch>
        </p:blipFill>
        <p:spPr>
          <a:xfrm>
            <a:off x="9898380" y="4736465"/>
            <a:ext cx="1456055" cy="147002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18" y="5057776"/>
            <a:ext cx="2571113" cy="541689"/>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1" y="5797321"/>
            <a:ext cx="3312318" cy="4091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930" y="76200"/>
            <a:ext cx="7257415" cy="845185"/>
          </a:xfrm>
        </p:spPr>
        <p:txBody>
          <a:bodyPr>
            <a:noAutofit/>
          </a:bodyPr>
          <a:lstStyle/>
          <a:p>
            <a:r>
              <a:rPr kumimoji="1" lang="en-US" altLang="zh-CN" sz="3200" b="1" dirty="0">
                <a:solidFill>
                  <a:schemeClr val="bg1"/>
                </a:solidFill>
                <a:latin typeface="+mn-lt"/>
                <a:ea typeface="+mn-ea"/>
                <a:cs typeface="+mn-cs"/>
                <a:sym typeface="+mn-ea"/>
              </a:rPr>
              <a:t>4 </a:t>
            </a:r>
            <a:r>
              <a:rPr kumimoji="1" lang="en-US" altLang="zh-CN" sz="3200" b="1" dirty="0">
                <a:solidFill>
                  <a:schemeClr val="bg1"/>
                </a:solidFill>
                <a:sym typeface="+mn-ea"/>
              </a:rPr>
              <a:t>Simulations</a:t>
            </a:r>
            <a:endParaRPr kumimoji="1" lang="en-US" altLang="zh-CN" sz="3200" b="1" dirty="0">
              <a:solidFill>
                <a:schemeClr val="bg1"/>
              </a:solidFill>
              <a:latin typeface="+mn-lt"/>
              <a:ea typeface="+mn-ea"/>
              <a:cs typeface="+mn-cs"/>
              <a:sym typeface="+mn-ea"/>
            </a:endParaRPr>
          </a:p>
        </p:txBody>
      </p:sp>
      <p:pic>
        <p:nvPicPr>
          <p:cNvPr id="20" name="图片 19"/>
          <p:cNvPicPr>
            <a:picLocks noChangeAspect="1"/>
          </p:cNvPicPr>
          <p:nvPr>
            <p:custDataLst>
              <p:tags r:id="rId1"/>
            </p:custDataLst>
          </p:nvPr>
        </p:nvPicPr>
        <p:blipFill>
          <a:blip r:embed="rId2" cstate="email"/>
          <a:stretch>
            <a:fillRect/>
          </a:stretch>
        </p:blipFill>
        <p:spPr>
          <a:xfrm>
            <a:off x="11168380" y="96520"/>
            <a:ext cx="756920" cy="756920"/>
          </a:xfrm>
          <a:prstGeom prst="rect">
            <a:avLst/>
          </a:prstGeom>
        </p:spPr>
      </p:pic>
      <p:sp>
        <p:nvSpPr>
          <p:cNvPr id="11" name="矩形: 圆角 55"/>
          <p:cNvSpPr/>
          <p:nvPr>
            <p:custDataLst>
              <p:tags r:id="rId3"/>
            </p:custDataLst>
          </p:nvPr>
        </p:nvSpPr>
        <p:spPr>
          <a:xfrm>
            <a:off x="474980" y="5441632"/>
            <a:ext cx="5301506" cy="1078203"/>
          </a:xfrm>
          <a:prstGeom prst="roundRect">
            <a:avLst/>
          </a:prstGeom>
          <a:solidFill>
            <a:srgbClr val="FBE44F"/>
          </a:solidFill>
        </p:spPr>
        <p:style>
          <a:lnRef idx="3">
            <a:schemeClr val="lt1"/>
          </a:lnRef>
          <a:fillRef idx="1">
            <a:schemeClr val="accent6"/>
          </a:fillRef>
          <a:effectRef idx="1">
            <a:schemeClr val="accent6"/>
          </a:effectRef>
          <a:fontRef idx="minor">
            <a:schemeClr val="lt1"/>
          </a:fontRef>
        </p:style>
        <p:txBody>
          <a:bodyPr rtlCol="0" anchor="ctr"/>
          <a:lstStyle/>
          <a:p>
            <a:pPr>
              <a:buNone/>
            </a:pPr>
            <a:r>
              <a:rPr lang="en-US" altLang="zh-CN" sz="1800" b="1" dirty="0">
                <a:solidFill>
                  <a:srgbClr val="000000"/>
                </a:solidFill>
                <a:effectLst/>
                <a:latin typeface="NimbusRomNo9L-Regu"/>
              </a:rPr>
              <a:t>The proposed WDRCED method outperforms other methods and operates as an online method without requiring a full dataset.</a:t>
            </a:r>
            <a:endPar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5" name="文本框 4"/>
          <p:cNvSpPr txBox="1"/>
          <p:nvPr>
            <p:custDataLst>
              <p:tags r:id="rId4"/>
            </p:custDataLst>
          </p:nvPr>
        </p:nvSpPr>
        <p:spPr>
          <a:xfrm>
            <a:off x="1345171" y="4889627"/>
            <a:ext cx="3564890" cy="716280"/>
          </a:xfrm>
          <a:prstGeom prst="rect">
            <a:avLst/>
          </a:prstGeom>
        </p:spPr>
        <p:txBody>
          <a:bodyPr vert="horz" wrap="square" lIns="91440" tIns="45720" rIns="91440" bIns="45720" rtlCol="0" anchor="ctr"/>
          <a:lstStyle/>
          <a:p>
            <a:pPr algn="l"/>
            <a:r>
              <a:rPr kumimoji="1" lang="en-US" altLang="zh-CN" sz="2400" b="1" dirty="0">
                <a:solidFill>
                  <a:schemeClr val="accent1"/>
                </a:solidFill>
              </a:rPr>
              <a:t>Estimation Performance</a:t>
            </a:r>
            <a:endParaRPr kumimoji="1" lang="en-US" altLang="zh-CN" sz="2400" b="1" dirty="0">
              <a:solidFill>
                <a:schemeClr val="accent1"/>
              </a:solidFill>
            </a:endParaRPr>
          </a:p>
        </p:txBody>
      </p:sp>
      <p:pic>
        <p:nvPicPr>
          <p:cNvPr id="8" name="图片 7"/>
          <p:cNvPicPr>
            <a:picLocks noChangeAspect="1"/>
          </p:cNvPicPr>
          <p:nvPr>
            <p:custDataLst>
              <p:tags r:id="rId5"/>
            </p:custDataLst>
          </p:nvPr>
        </p:nvPicPr>
        <p:blipFill>
          <a:blip r:embed="rId6"/>
          <a:stretch>
            <a:fillRect/>
          </a:stretch>
        </p:blipFill>
        <p:spPr>
          <a:xfrm>
            <a:off x="582930" y="1252093"/>
            <a:ext cx="5010676" cy="3695614"/>
          </a:xfrm>
          <a:prstGeom prst="rect">
            <a:avLst/>
          </a:prstGeom>
        </p:spPr>
      </p:pic>
      <p:pic>
        <p:nvPicPr>
          <p:cNvPr id="13" name="图片 12"/>
          <p:cNvPicPr>
            <a:picLocks noChangeAspect="1"/>
          </p:cNvPicPr>
          <p:nvPr>
            <p:custDataLst>
              <p:tags r:id="rId7"/>
            </p:custDataLst>
          </p:nvPr>
        </p:nvPicPr>
        <p:blipFill>
          <a:blip r:embed="rId8"/>
          <a:stretch>
            <a:fillRect/>
          </a:stretch>
        </p:blipFill>
        <p:spPr>
          <a:xfrm>
            <a:off x="6756866" y="1252093"/>
            <a:ext cx="4789974" cy="3637534"/>
          </a:xfrm>
          <a:prstGeom prst="rect">
            <a:avLst/>
          </a:prstGeom>
        </p:spPr>
      </p:pic>
      <p:sp>
        <p:nvSpPr>
          <p:cNvPr id="14" name="矩形: 圆角 55"/>
          <p:cNvSpPr/>
          <p:nvPr>
            <p:custDataLst>
              <p:tags r:id="rId9"/>
            </p:custDataLst>
          </p:nvPr>
        </p:nvSpPr>
        <p:spPr>
          <a:xfrm>
            <a:off x="6415516" y="5422669"/>
            <a:ext cx="5726036" cy="1078203"/>
          </a:xfrm>
          <a:prstGeom prst="roundRect">
            <a:avLst/>
          </a:prstGeom>
          <a:solidFill>
            <a:srgbClr val="FBE44F"/>
          </a:solidFill>
        </p:spPr>
        <p:style>
          <a:lnRef idx="3">
            <a:schemeClr val="lt1"/>
          </a:lnRef>
          <a:fillRef idx="1">
            <a:schemeClr val="accent6"/>
          </a:fillRef>
          <a:effectRef idx="1">
            <a:schemeClr val="accent6"/>
          </a:effectRef>
          <a:fontRef idx="minor">
            <a:schemeClr val="lt1"/>
          </a:fontRef>
        </p:style>
        <p:txBody>
          <a:bodyPr rtlCol="0" anchor="ctr"/>
          <a:lstStyle/>
          <a:p>
            <a:pPr>
              <a:buNone/>
            </a:pPr>
            <a:r>
              <a:rPr lang="en-US" altLang="zh-CN" sz="1800" b="1" dirty="0">
                <a:solidFill>
                  <a:srgbClr val="000000"/>
                </a:solidFill>
                <a:effectLst/>
                <a:latin typeface="NimbusRomNo9L-Regu"/>
              </a:rPr>
              <a:t>The proposed WDRCED method outperforms other methods.</a:t>
            </a:r>
            <a:endParaRPr lang="en-US" altLang="zh-CN" sz="1800" b="1" dirty="0">
              <a:solidFill>
                <a:srgbClr val="000000"/>
              </a:solidFill>
              <a:effectLst/>
              <a:latin typeface="NimbusRomNo9L-Regu"/>
            </a:endParaRPr>
          </a:p>
          <a:p>
            <a:pPr>
              <a:buNone/>
            </a:pPr>
            <a:r>
              <a:rPr lang="en-US" altLang="zh-CN" sz="1800" b="1" dirty="0">
                <a:solidFill>
                  <a:srgbClr val="000000"/>
                </a:solidFill>
                <a:effectLst/>
                <a:latin typeface="NimbusRomNo9L-Regu"/>
              </a:rPr>
              <a:t>Data-aided methods are superior to pilot-based methods</a:t>
            </a:r>
            <a:endParaRPr lang="en-US" altLang="zh-CN" sz="2000" b="1" dirty="0">
              <a:solidFill>
                <a:srgbClr val="C00000"/>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16" name="文本框 15"/>
          <p:cNvSpPr txBox="1"/>
          <p:nvPr>
            <p:custDataLst>
              <p:tags r:id="rId10"/>
            </p:custDataLst>
          </p:nvPr>
        </p:nvSpPr>
        <p:spPr>
          <a:xfrm>
            <a:off x="7677654" y="4889627"/>
            <a:ext cx="3564890" cy="716280"/>
          </a:xfrm>
          <a:prstGeom prst="rect">
            <a:avLst/>
          </a:prstGeom>
        </p:spPr>
        <p:txBody>
          <a:bodyPr vert="horz" wrap="square" lIns="91440" tIns="45720" rIns="91440" bIns="45720" rtlCol="0" anchor="ctr"/>
          <a:lstStyle/>
          <a:p>
            <a:pPr algn="l"/>
            <a:r>
              <a:rPr kumimoji="1" lang="en-US" altLang="zh-CN" sz="2400" b="1" dirty="0">
                <a:solidFill>
                  <a:schemeClr val="accent1"/>
                </a:solidFill>
              </a:rPr>
              <a:t>Detection Performance</a:t>
            </a:r>
            <a:endParaRPr kumimoji="1" lang="en-US" altLang="zh-CN" sz="2400" b="1"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custDataLst>
              <p:tags r:id="rId1"/>
            </p:custDataLst>
          </p:nvPr>
        </p:nvPicPr>
        <p:blipFill>
          <a:blip r:embed="rId2" cstate="email"/>
          <a:stretch>
            <a:fillRect/>
          </a:stretch>
        </p:blipFill>
        <p:spPr>
          <a:xfrm>
            <a:off x="11168380" y="96520"/>
            <a:ext cx="756920" cy="756920"/>
          </a:xfrm>
          <a:prstGeom prst="rect">
            <a:avLst/>
          </a:prstGeom>
        </p:spPr>
      </p:pic>
      <p:grpSp>
        <p:nvGrpSpPr>
          <p:cNvPr id="4" name="组合 3"/>
          <p:cNvGrpSpPr/>
          <p:nvPr/>
        </p:nvGrpSpPr>
        <p:grpSpPr>
          <a:xfrm>
            <a:off x="0" y="1213485"/>
            <a:ext cx="12191365" cy="1087755"/>
            <a:chOff x="0" y="2341"/>
            <a:chExt cx="19610" cy="1713"/>
          </a:xfrm>
        </p:grpSpPr>
        <p:sp>
          <p:nvSpPr>
            <p:cNvPr id="16" name="文本框 15"/>
            <p:cNvSpPr txBox="1"/>
            <p:nvPr>
              <p:custDataLst>
                <p:tags r:id="rId3"/>
              </p:custDataLst>
            </p:nvPr>
          </p:nvSpPr>
          <p:spPr>
            <a:xfrm>
              <a:off x="0" y="2341"/>
              <a:ext cx="19610" cy="1432"/>
            </a:xfrm>
            <a:prstGeom prst="rect">
              <a:avLst/>
            </a:prstGeom>
            <a:solidFill>
              <a:srgbClr val="FBE44F">
                <a:alpha val="65000"/>
              </a:srgbClr>
            </a:solidFill>
            <a:effectLst>
              <a:reflection blurRad="6350" stA="52000" endA="300" endPos="16000" dir="5400000" sy="-100000" algn="bl" rotWithShape="0"/>
            </a:effectLst>
          </p:spPr>
          <p:txBody>
            <a:bodyPr vert="horz" wrap="square" lIns="91440" tIns="45720" rIns="91440" bIns="45720" rtlCol="0" anchor="ctr">
              <a:normAutofit/>
            </a:bodyPr>
            <a:lstStyle/>
            <a:p>
              <a:endParaRPr kumimoji="1" lang="zh-CN" altLang="en-US" dirty="0"/>
            </a:p>
          </p:txBody>
        </p:sp>
        <p:sp>
          <p:nvSpPr>
            <p:cNvPr id="5" name="矩形: 圆角 55"/>
            <p:cNvSpPr/>
            <p:nvPr>
              <p:custDataLst>
                <p:tags r:id="rId4"/>
              </p:custDataLst>
            </p:nvPr>
          </p:nvSpPr>
          <p:spPr>
            <a:xfrm>
              <a:off x="961" y="3123"/>
              <a:ext cx="18276" cy="931"/>
            </a:xfrm>
            <a:prstGeom prst="rect">
              <a:avLst/>
            </a:prstGeom>
            <a:noFill/>
            <a:ln>
              <a:noFill/>
            </a:ln>
          </p:spPr>
          <p:style>
            <a:lnRef idx="3">
              <a:schemeClr val="lt1"/>
            </a:lnRef>
            <a:fillRef idx="1">
              <a:schemeClr val="accent6"/>
            </a:fillRef>
            <a:effectRef idx="1">
              <a:schemeClr val="accent6"/>
            </a:effectRef>
            <a:fontRef idx="minor">
              <a:schemeClr val="lt1"/>
            </a:fontRef>
          </p:style>
          <p:txBody>
            <a:bodyPr rtlCol="0" anchor="ctr"/>
            <a:lstStyle/>
            <a:p>
              <a:pPr indent="0" algn="l" fontAlgn="auto">
                <a:lnSpc>
                  <a:spcPct val="100000"/>
                </a:lnSpc>
              </a:pPr>
              <a:r>
                <a:rPr lang="en-US"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Propose </a:t>
              </a:r>
              <a:r>
                <a:rPr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an efficient </a:t>
              </a:r>
              <a:r>
                <a:rPr lang="en-US"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recursive </a:t>
              </a:r>
              <a:r>
                <a:rPr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joint </a:t>
              </a:r>
              <a:r>
                <a:rPr lang="en-US"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channel estimation and signal detection method </a:t>
              </a:r>
              <a:r>
                <a:rPr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named as</a:t>
              </a:r>
              <a:r>
                <a:rPr lang="en-US"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 WDRCED</a:t>
              </a:r>
              <a:r>
                <a:rPr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 for massive MIMO systems. </a:t>
              </a:r>
              <a:endParaRPr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endParaRPr>
            </a:p>
            <a:p>
              <a:pPr indent="0" algn="l" fontAlgn="auto">
                <a:lnSpc>
                  <a:spcPct val="100000"/>
                </a:lnSpc>
              </a:pPr>
              <a:endParaRPr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endParaRPr>
            </a:p>
            <a:p>
              <a:pPr indent="0" algn="l" fontAlgn="auto">
                <a:lnSpc>
                  <a:spcPct val="100000"/>
                </a:lnSpc>
              </a:pPr>
              <a:endParaRPr sz="20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endParaRPr>
            </a:p>
          </p:txBody>
        </p:sp>
      </p:grpSp>
      <p:sp>
        <p:nvSpPr>
          <p:cNvPr id="3" name="标题 2"/>
          <p:cNvSpPr>
            <a:spLocks noGrp="1"/>
          </p:cNvSpPr>
          <p:nvPr>
            <p:ph type="title"/>
            <p:custDataLst>
              <p:tags r:id="rId5"/>
            </p:custDataLst>
          </p:nvPr>
        </p:nvSpPr>
        <p:spPr>
          <a:xfrm>
            <a:off x="388620" y="76200"/>
            <a:ext cx="7257415" cy="845185"/>
          </a:xfrm>
        </p:spPr>
        <p:txBody>
          <a:bodyPr>
            <a:noAutofit/>
          </a:bodyPr>
          <a:lstStyle/>
          <a:p>
            <a:r>
              <a:rPr kumimoji="1" lang="en-US" altLang="zh-CN" sz="3200" b="1" dirty="0">
                <a:solidFill>
                  <a:schemeClr val="bg1"/>
                </a:solidFill>
                <a:sym typeface="+mn-ea"/>
              </a:rPr>
              <a:t>Conclusion</a:t>
            </a:r>
            <a:endParaRPr kumimoji="1" lang="en-US" altLang="zh-CN" sz="3200" b="1" dirty="0">
              <a:solidFill>
                <a:schemeClr val="bg1"/>
              </a:solidFill>
              <a:latin typeface="+mn-lt"/>
              <a:ea typeface="+mn-ea"/>
              <a:cs typeface="+mn-cs"/>
              <a:sym typeface="+mn-ea"/>
            </a:endParaRPr>
          </a:p>
        </p:txBody>
      </p:sp>
      <p:sp>
        <p:nvSpPr>
          <p:cNvPr id="12" name="文本框 11"/>
          <p:cNvSpPr txBox="1"/>
          <p:nvPr>
            <p:custDataLst>
              <p:tags r:id="rId6"/>
            </p:custDataLst>
          </p:nvPr>
        </p:nvSpPr>
        <p:spPr>
          <a:xfrm>
            <a:off x="0" y="2259330"/>
            <a:ext cx="4068000" cy="3237865"/>
          </a:xfrm>
          <a:prstGeom prst="rect">
            <a:avLst/>
          </a:prstGeom>
          <a:solidFill>
            <a:schemeClr val="accent1">
              <a:alpha val="11000"/>
            </a:schemeClr>
          </a:solidFill>
          <a:ln>
            <a:solidFill>
              <a:schemeClr val="accent1"/>
            </a:solidFill>
          </a:ln>
        </p:spPr>
        <p:txBody>
          <a:bodyPr vert="horz" wrap="square" lIns="91440" tIns="45720" rIns="91440" bIns="45720" rtlCol="0" anchor="ctr">
            <a:normAutofit/>
          </a:bodyPr>
          <a:lstStyle/>
          <a:p>
            <a:pPr indent="0" algn="ctr" fontAlgn="auto">
              <a:lnSpc>
                <a:spcPct val="100000"/>
              </a:lnSpc>
            </a:pPr>
            <a:r>
              <a:rPr lang="en-US" altLang="zh-CN" b="1" dirty="0">
                <a:ea typeface="微软雅黑" panose="020B0503020204020204" pitchFamily="34" charset="-122"/>
                <a:cs typeface="+mn-lt"/>
                <a:sym typeface="+mn-ea"/>
              </a:rPr>
              <a:t>In the recursive framework, the computational complexity of the RLS channel estimation is </a:t>
            </a:r>
            <a:r>
              <a:rPr lang="en-US" altLang="zh-CN" b="1" dirty="0">
                <a:solidFill>
                  <a:schemeClr val="accent6"/>
                </a:solidFill>
                <a:ea typeface="微软雅黑" panose="020B0503020204020204" pitchFamily="34" charset="-122"/>
                <a:cs typeface="+mn-lt"/>
                <a:sym typeface="+mn-ea"/>
              </a:rPr>
              <a:t>reduced</a:t>
            </a:r>
            <a:r>
              <a:rPr lang="en-US" altLang="zh-CN" b="1" dirty="0">
                <a:ea typeface="微软雅黑" panose="020B0503020204020204" pitchFamily="34" charset="-122"/>
                <a:cs typeface="+mn-lt"/>
                <a:sym typeface="+mn-ea"/>
              </a:rPr>
              <a:t> by </a:t>
            </a:r>
            <a:r>
              <a:rPr lang="en-US" altLang="zh-CN" b="1" dirty="0">
                <a:solidFill>
                  <a:srgbClr val="C00000"/>
                </a:solidFill>
                <a:ea typeface="微软雅黑" panose="020B0503020204020204" pitchFamily="34" charset="-122"/>
                <a:cs typeface="+mn-lt"/>
                <a:sym typeface="+mn-ea"/>
              </a:rPr>
              <a:t>approximating the information matrix as diagonal.</a:t>
            </a:r>
            <a:r>
              <a:rPr b="1" dirty="0">
                <a:ea typeface="微软雅黑" panose="020B0503020204020204" pitchFamily="34" charset="-122"/>
                <a:cs typeface="+mn-lt"/>
                <a:sym typeface="+mn-ea"/>
              </a:rPr>
              <a:t> </a:t>
            </a:r>
            <a:endParaRPr kumimoji="1" lang="en-US" altLang="zh-CN" b="1" dirty="0">
              <a:ea typeface="微软雅黑" panose="020B0503020204020204" pitchFamily="34" charset="-122"/>
              <a:cs typeface="+mn-lt"/>
            </a:endParaRPr>
          </a:p>
        </p:txBody>
      </p:sp>
      <p:sp>
        <p:nvSpPr>
          <p:cNvPr id="13" name="文本框 12"/>
          <p:cNvSpPr txBox="1"/>
          <p:nvPr>
            <p:custDataLst>
              <p:tags r:id="rId7"/>
            </p:custDataLst>
          </p:nvPr>
        </p:nvSpPr>
        <p:spPr>
          <a:xfrm>
            <a:off x="4067810" y="2259330"/>
            <a:ext cx="4068000" cy="3237865"/>
          </a:xfrm>
          <a:prstGeom prst="rect">
            <a:avLst/>
          </a:prstGeom>
          <a:solidFill>
            <a:schemeClr val="accent1">
              <a:alpha val="11000"/>
            </a:schemeClr>
          </a:solidFill>
          <a:ln>
            <a:solidFill>
              <a:schemeClr val="accent1"/>
            </a:solidFill>
          </a:ln>
        </p:spPr>
        <p:txBody>
          <a:bodyPr vert="horz" wrap="square" lIns="91440" tIns="45720" rIns="91440" bIns="45720" rtlCol="0" anchor="ctr">
            <a:normAutofit/>
          </a:bodyPr>
          <a:lstStyle/>
          <a:p>
            <a:pPr indent="0" algn="ctr" fontAlgn="auto">
              <a:lnSpc>
                <a:spcPct val="100000"/>
              </a:lnSpc>
            </a:pPr>
            <a:r>
              <a:rPr lang="en-US" altLang="zh-CN" b="1" dirty="0">
                <a:solidFill>
                  <a:srgbClr val="C00000"/>
                </a:solidFill>
              </a:rPr>
              <a:t>A two-stage detection strategy</a:t>
            </a:r>
            <a:r>
              <a:rPr lang="en-US" altLang="zh-CN" b="1" dirty="0"/>
              <a:t> is introduced to avoid repeated high-dimensional matrix computations and inversions during signal detection, </a:t>
            </a:r>
            <a:r>
              <a:rPr lang="en-US" altLang="zh-CN" b="1" dirty="0">
                <a:solidFill>
                  <a:schemeClr val="accent6"/>
                </a:solidFill>
              </a:rPr>
              <a:t>significantly reducing computational overhead.</a:t>
            </a:r>
            <a:r>
              <a:rPr b="1" dirty="0">
                <a:latin typeface="微软雅黑" panose="020B0503020204020204" pitchFamily="34" charset="-122"/>
                <a:ea typeface="微软雅黑" panose="020B0503020204020204" pitchFamily="34" charset="-122"/>
                <a:cs typeface="Times New Roman" panose="02020603050405020304" charset="0"/>
                <a:sym typeface="+mn-ea"/>
              </a:rPr>
              <a:t> </a:t>
            </a:r>
            <a:endParaRPr kumimoji="1" lang="en-US" altLang="zh-CN" b="1" dirty="0">
              <a:latin typeface="微软雅黑" panose="020B0503020204020204" pitchFamily="34" charset="-122"/>
              <a:ea typeface="微软雅黑" panose="020B0503020204020204" pitchFamily="34" charset="-122"/>
              <a:cs typeface="+mn-lt"/>
            </a:endParaRPr>
          </a:p>
        </p:txBody>
      </p:sp>
      <p:sp>
        <p:nvSpPr>
          <p:cNvPr id="15" name="文本框 14"/>
          <p:cNvSpPr txBox="1"/>
          <p:nvPr>
            <p:custDataLst>
              <p:tags r:id="rId8"/>
            </p:custDataLst>
          </p:nvPr>
        </p:nvSpPr>
        <p:spPr>
          <a:xfrm>
            <a:off x="8135620" y="2259330"/>
            <a:ext cx="4068000" cy="3237865"/>
          </a:xfrm>
          <a:prstGeom prst="rect">
            <a:avLst/>
          </a:prstGeom>
          <a:solidFill>
            <a:schemeClr val="accent1">
              <a:alpha val="11000"/>
            </a:schemeClr>
          </a:solidFill>
          <a:ln>
            <a:solidFill>
              <a:schemeClr val="accent1"/>
            </a:solidFill>
          </a:ln>
        </p:spPr>
        <p:txBody>
          <a:bodyPr vert="horz" wrap="square" lIns="91440" tIns="45720" rIns="91440" bIns="45720" rtlCol="0" anchor="ctr">
            <a:normAutofit/>
          </a:bodyPr>
          <a:lstStyle/>
          <a:p>
            <a:pPr indent="0" algn="ctr" fontAlgn="auto">
              <a:lnSpc>
                <a:spcPct val="100000"/>
              </a:lnSpc>
            </a:pPr>
            <a:r>
              <a:rPr lang="en-US" altLang="zh-CN" b="1" dirty="0">
                <a:solidFill>
                  <a:srgbClr val="C00000"/>
                </a:solidFill>
              </a:rPr>
              <a:t>Adaptive weighting coefficients </a:t>
            </a:r>
            <a:r>
              <a:rPr lang="en-US" altLang="zh-CN" b="1" dirty="0"/>
              <a:t>are applied to different transmit antennas to </a:t>
            </a:r>
            <a:r>
              <a:rPr lang="en-US" altLang="zh-CN" b="1" dirty="0">
                <a:solidFill>
                  <a:schemeClr val="accent6"/>
                </a:solidFill>
              </a:rPr>
              <a:t>optimize the channel estimation and signal detection results</a:t>
            </a:r>
            <a:r>
              <a:rPr lang="en-US" altLang="zh-CN" b="1" dirty="0"/>
              <a:t>.</a:t>
            </a:r>
            <a:endParaRPr kumimoji="1" lang="zh-CN" altLang="en-US" b="1" dirty="0">
              <a:ea typeface="微软雅黑" panose="020B0503020204020204" pitchFamily="34" charset="-122"/>
              <a:cs typeface="Times New Roman" panose="02020603050405020304" charset="0"/>
              <a:sym typeface="+mn-ea"/>
            </a:endParaRPr>
          </a:p>
          <a:p>
            <a:pPr indent="0" algn="ctr" fontAlgn="auto">
              <a:lnSpc>
                <a:spcPct val="100000"/>
              </a:lnSpc>
            </a:pPr>
            <a:endParaRPr kumimoji="1" lang="en-US" altLang="zh-CN" sz="1400" b="1" dirty="0">
              <a:latin typeface="微软雅黑" panose="020B0503020204020204" pitchFamily="34" charset="-122"/>
              <a:ea typeface="微软雅黑" panose="020B0503020204020204" pitchFamily="34" charset="-122"/>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85900" y="3636645"/>
            <a:ext cx="9144000" cy="1333500"/>
          </a:xfrm>
        </p:spPr>
        <p:txBody>
          <a:bodyPr>
            <a:noAutofit/>
          </a:bodyPr>
          <a:lstStyle/>
          <a:p>
            <a:pPr fontAlgn="auto">
              <a:lnSpc>
                <a:spcPct val="125000"/>
              </a:lnSpc>
              <a:spcBef>
                <a:spcPts val="700"/>
              </a:spcBef>
            </a:pPr>
            <a:r>
              <a:rPr kumimoji="1" lang="en-US" altLang="zh-CN" sz="2400" dirty="0">
                <a:solidFill>
                  <a:schemeClr val="accent1"/>
                </a:solidFill>
                <a:latin typeface="Times New Roman" panose="02020603050405020304" charset="0"/>
                <a:cs typeface="Times New Roman" panose="02020603050405020304" charset="0"/>
              </a:rPr>
              <a:t>Yiqun Gao</a:t>
            </a:r>
            <a:r>
              <a:rPr kumimoji="1" lang="zh-CN" altLang="en-US" sz="2400" dirty="0">
                <a:solidFill>
                  <a:schemeClr val="accent1"/>
                </a:solidFill>
                <a:latin typeface="Times New Roman" panose="02020603050405020304" charset="0"/>
                <a:cs typeface="Times New Roman" panose="02020603050405020304" charset="0"/>
              </a:rPr>
              <a:t>, </a:t>
            </a:r>
            <a:r>
              <a:rPr kumimoji="1" lang="en-US" altLang="zh-CN" sz="2400" dirty="0">
                <a:solidFill>
                  <a:schemeClr val="accent1"/>
                </a:solidFill>
                <a:latin typeface="Times New Roman" panose="02020603050405020304" charset="0"/>
                <a:cs typeface="Times New Roman" panose="02020603050405020304" charset="0"/>
              </a:rPr>
              <a:t>He Zhu</a:t>
            </a:r>
            <a:r>
              <a:rPr kumimoji="1" lang="zh-CN" altLang="en-US" sz="2400" dirty="0">
                <a:solidFill>
                  <a:schemeClr val="accent1"/>
                </a:solidFill>
                <a:latin typeface="Times New Roman" panose="02020603050405020304" charset="0"/>
                <a:cs typeface="Times New Roman" panose="02020603050405020304" charset="0"/>
              </a:rPr>
              <a:t>, Zheng Wang</a:t>
            </a:r>
            <a:r>
              <a:rPr kumimoji="1" lang="en-US" altLang="zh-CN" sz="2400" dirty="0">
                <a:solidFill>
                  <a:schemeClr val="accent1"/>
                </a:solidFill>
              </a:rPr>
              <a:t>,</a:t>
            </a:r>
            <a:r>
              <a:rPr kumimoji="1" lang="zh-CN" altLang="en-US" sz="2400" dirty="0">
                <a:solidFill>
                  <a:schemeClr val="accent1"/>
                </a:solidFill>
              </a:rPr>
              <a:t> </a:t>
            </a:r>
            <a:r>
              <a:rPr kumimoji="1" lang="en-US" altLang="zh-CN" sz="2400" dirty="0">
                <a:solidFill>
                  <a:schemeClr val="accent1"/>
                </a:solidFill>
              </a:rPr>
              <a:t>Zhen</a:t>
            </a:r>
            <a:r>
              <a:rPr kumimoji="1" lang="zh-CN" altLang="en-US" sz="2400" dirty="0">
                <a:solidFill>
                  <a:schemeClr val="accent1"/>
                </a:solidFill>
              </a:rPr>
              <a:t> </a:t>
            </a:r>
            <a:r>
              <a:rPr kumimoji="1" lang="en-US" altLang="zh-CN" sz="2400" dirty="0">
                <a:solidFill>
                  <a:schemeClr val="accent1"/>
                </a:solidFill>
              </a:rPr>
              <a:t>Gao</a:t>
            </a:r>
            <a:endParaRPr kumimoji="1" lang="zh-CN" altLang="en-US" sz="2400" dirty="0">
              <a:solidFill>
                <a:schemeClr val="accent1"/>
              </a:solidFill>
              <a:latin typeface="Times New Roman" panose="02020603050405020304" charset="0"/>
              <a:cs typeface="Times New Roman" panose="02020603050405020304" charset="0"/>
            </a:endParaRPr>
          </a:p>
          <a:p>
            <a:pPr fontAlgn="auto">
              <a:lnSpc>
                <a:spcPct val="125000"/>
              </a:lnSpc>
              <a:spcBef>
                <a:spcPts val="700"/>
              </a:spcBef>
            </a:pPr>
            <a:r>
              <a:rPr kumimoji="1" lang="en-US" altLang="zh-CN" i="1" dirty="0">
                <a:solidFill>
                  <a:schemeClr val="accent1"/>
                </a:solidFill>
                <a:latin typeface="Times New Roman" panose="02020603050405020304" charset="0"/>
                <a:cs typeface="Times New Roman" panose="02020603050405020304" charset="0"/>
              </a:rPr>
              <a:t>Southeast University , Beijing Institute of Technology</a:t>
            </a:r>
            <a:endParaRPr kumimoji="1" lang="en-US" altLang="zh-CN" i="1" dirty="0">
              <a:solidFill>
                <a:schemeClr val="accent1"/>
              </a:solidFill>
              <a:latin typeface="Times New Roman" panose="02020603050405020304" charset="0"/>
              <a:cs typeface="Times New Roman" panose="02020603050405020304" charset="0"/>
            </a:endParaRPr>
          </a:p>
          <a:p>
            <a:pPr fontAlgn="auto">
              <a:lnSpc>
                <a:spcPct val="125000"/>
              </a:lnSpc>
              <a:spcBef>
                <a:spcPts val="700"/>
              </a:spcBef>
            </a:pPr>
            <a:r>
              <a:rPr kumimoji="1" lang="en-US" altLang="zh-CN" sz="2400" dirty="0">
                <a:solidFill>
                  <a:schemeClr val="accent1"/>
                </a:solidFill>
                <a:latin typeface="Times New Roman" panose="02020603050405020304" charset="0"/>
                <a:cs typeface="Times New Roman" panose="02020603050405020304" charset="0"/>
              </a:rPr>
              <a:t>2025.5.19</a:t>
            </a:r>
            <a:endParaRPr kumimoji="1" lang="en-US" altLang="zh-CN" sz="2400" dirty="0">
              <a:solidFill>
                <a:schemeClr val="accent1"/>
              </a:solidFill>
              <a:latin typeface="Times New Roman" panose="02020603050405020304" charset="0"/>
              <a:cs typeface="Times New Roman" panose="02020603050405020304" charset="0"/>
            </a:endParaRPr>
          </a:p>
        </p:txBody>
      </p:sp>
      <p:sp>
        <p:nvSpPr>
          <p:cNvPr id="2" name="标题 1"/>
          <p:cNvSpPr>
            <a:spLocks noGrp="1"/>
          </p:cNvSpPr>
          <p:nvPr>
            <p:ph type="ctrTitle"/>
          </p:nvPr>
        </p:nvSpPr>
        <p:spPr>
          <a:xfrm>
            <a:off x="748665" y="1028065"/>
            <a:ext cx="10681335" cy="1913890"/>
          </a:xfrm>
        </p:spPr>
        <p:txBody>
          <a:bodyPr>
            <a:noAutofit/>
          </a:bodyPr>
          <a:lstStyle/>
          <a:p>
            <a:pPr marL="0" indent="0" fontAlgn="auto">
              <a:lnSpc>
                <a:spcPct val="125000"/>
              </a:lnSpc>
            </a:pPr>
            <a:r>
              <a:rPr lang="zh-CN" altLang="en-US" sz="4800" b="1" dirty="0">
                <a:latin typeface="Times New Roman" panose="02020603050405020304" charset="0"/>
                <a:cs typeface="Times New Roman" panose="02020603050405020304" charset="0"/>
              </a:rPr>
              <a:t>Thank you for your watching</a:t>
            </a:r>
            <a:endParaRPr lang="zh-CN" altLang="en-US" sz="4800" b="1" dirty="0">
              <a:latin typeface="Times New Roman" panose="02020603050405020304" charset="0"/>
              <a:cs typeface="Times New Roman" panose="02020603050405020304" charset="0"/>
            </a:endParaRPr>
          </a:p>
        </p:txBody>
      </p:sp>
      <p:sp>
        <p:nvSpPr>
          <p:cNvPr id="4" name="文本框 3"/>
          <p:cNvSpPr txBox="1"/>
          <p:nvPr/>
        </p:nvSpPr>
        <p:spPr>
          <a:xfrm>
            <a:off x="1997075" y="6758305"/>
            <a:ext cx="4064000" cy="914400"/>
          </a:xfrm>
          <a:prstGeom prst="rect">
            <a:avLst/>
          </a:prstGeom>
        </p:spPr>
        <p:txBody>
          <a:bodyPr vert="horz" wrap="square" lIns="91440" tIns="45720" rIns="91440" bIns="45720" rtlCol="0" anchor="ctr">
            <a:normAutofit/>
          </a:bodyPr>
          <a:lstStyle/>
          <a:p>
            <a:endParaRPr kumimoji="1" lang="zh-CN" altLang="en-US" dirty="0">
              <a:cs typeface="Times New Roman" panose="02020603050405020304" charset="0"/>
            </a:endParaRPr>
          </a:p>
        </p:txBody>
      </p:sp>
      <p:pic>
        <p:nvPicPr>
          <p:cNvPr id="5" name="图片 4"/>
          <p:cNvPicPr>
            <a:picLocks noChangeAspect="1"/>
          </p:cNvPicPr>
          <p:nvPr/>
        </p:nvPicPr>
        <p:blipFill>
          <a:blip r:embed="rId1"/>
          <a:stretch>
            <a:fillRect/>
          </a:stretch>
        </p:blipFill>
        <p:spPr>
          <a:xfrm>
            <a:off x="9898380" y="4736465"/>
            <a:ext cx="1456055" cy="147002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518" y="5057776"/>
            <a:ext cx="2571113" cy="54168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1" y="5797321"/>
            <a:ext cx="3312318" cy="4091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5175" y="3067050"/>
            <a:ext cx="2218055" cy="723900"/>
          </a:xfrm>
        </p:spPr>
        <p:txBody>
          <a:bodyPr anchor="b"/>
          <a:lstStyle/>
          <a:p>
            <a:r>
              <a:rPr kumimoji="1" lang="en-US" altLang="zh-CN" sz="4000" b="1" dirty="0">
                <a:solidFill>
                  <a:schemeClr val="accent1"/>
                </a:solidFill>
                <a:latin typeface="Times New Roman" panose="02020603050405020304" charset="0"/>
                <a:cs typeface="Times New Roman" panose="02020603050405020304" charset="0"/>
              </a:rPr>
              <a:t>Contents</a:t>
            </a:r>
            <a:endParaRPr kumimoji="1" lang="en-US" altLang="zh-CN" sz="4000" b="1" dirty="0">
              <a:solidFill>
                <a:schemeClr val="accent1"/>
              </a:solidFill>
              <a:latin typeface="Times New Roman" panose="02020603050405020304" charset="0"/>
              <a:cs typeface="Times New Roman" panose="02020603050405020304" charset="0"/>
            </a:endParaRPr>
          </a:p>
        </p:txBody>
      </p:sp>
      <p:sp>
        <p:nvSpPr>
          <p:cNvPr id="49" name="矩形 48"/>
          <p:cNvSpPr/>
          <p:nvPr>
            <p:custDataLst>
              <p:tags r:id="rId1"/>
            </p:custDataLst>
          </p:nvPr>
        </p:nvSpPr>
        <p:spPr>
          <a:xfrm>
            <a:off x="931545" y="3710305"/>
            <a:ext cx="1848485" cy="80645"/>
          </a:xfrm>
          <a:prstGeom prst="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grpSp>
        <p:nvGrpSpPr>
          <p:cNvPr id="7" name="组合 6"/>
          <p:cNvGrpSpPr/>
          <p:nvPr/>
        </p:nvGrpSpPr>
        <p:grpSpPr>
          <a:xfrm>
            <a:off x="3637280" y="1397635"/>
            <a:ext cx="5202555" cy="715010"/>
            <a:chOff x="6073" y="2327"/>
            <a:chExt cx="8193" cy="1126"/>
          </a:xfrm>
        </p:grpSpPr>
        <p:sp>
          <p:nvSpPr>
            <p:cNvPr id="19" name="平行四边形 18"/>
            <p:cNvSpPr/>
            <p:nvPr>
              <p:custDataLst>
                <p:tags r:id="rId2"/>
              </p:custDataLst>
            </p:nvPr>
          </p:nvSpPr>
          <p:spPr>
            <a:xfrm>
              <a:off x="6073" y="2449"/>
              <a:ext cx="1412" cy="883"/>
            </a:xfrm>
            <a:prstGeom prst="parallelogram">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2800" b="1" dirty="0">
                  <a:solidFill>
                    <a:schemeClr val="bg1"/>
                  </a:solidFill>
                </a:rPr>
                <a:t>01</a:t>
              </a:r>
              <a:endParaRPr lang="en-US" altLang="zh-CN" sz="2800" b="1" dirty="0">
                <a:solidFill>
                  <a:schemeClr val="bg1"/>
                </a:solidFill>
              </a:endParaRPr>
            </a:p>
          </p:txBody>
        </p:sp>
        <p:sp>
          <p:nvSpPr>
            <p:cNvPr id="5" name="文本框 4"/>
            <p:cNvSpPr txBox="1"/>
            <p:nvPr/>
          </p:nvSpPr>
          <p:spPr>
            <a:xfrm>
              <a:off x="7866" y="2327"/>
              <a:ext cx="6400" cy="1126"/>
            </a:xfrm>
            <a:prstGeom prst="rect">
              <a:avLst/>
            </a:prstGeom>
          </p:spPr>
          <p:txBody>
            <a:bodyPr vert="horz" wrap="square" lIns="91440" tIns="45720" rIns="91440" bIns="45720" rtlCol="0" anchor="ctr">
              <a:normAutofit/>
            </a:bodyPr>
            <a:lstStyle/>
            <a:p>
              <a:pPr algn="l"/>
              <a:r>
                <a:rPr kumimoji="1" lang="en-US" altLang="zh-CN" sz="2800" b="1" dirty="0">
                  <a:solidFill>
                    <a:schemeClr val="accent1"/>
                  </a:solidFill>
                </a:rPr>
                <a:t>Background</a:t>
              </a:r>
              <a:endParaRPr kumimoji="1" lang="en-US" altLang="zh-CN" sz="2800" b="1" dirty="0">
                <a:solidFill>
                  <a:schemeClr val="accent1"/>
                </a:solidFill>
              </a:endParaRPr>
            </a:p>
          </p:txBody>
        </p:sp>
      </p:grpSp>
      <p:grpSp>
        <p:nvGrpSpPr>
          <p:cNvPr id="8" name="组合 7"/>
          <p:cNvGrpSpPr/>
          <p:nvPr/>
        </p:nvGrpSpPr>
        <p:grpSpPr>
          <a:xfrm>
            <a:off x="3637280" y="2657478"/>
            <a:ext cx="7985760" cy="715010"/>
            <a:chOff x="6073" y="2327"/>
            <a:chExt cx="12576" cy="1126"/>
          </a:xfrm>
        </p:grpSpPr>
        <p:sp>
          <p:nvSpPr>
            <p:cNvPr id="9" name="平行四边形 8"/>
            <p:cNvSpPr/>
            <p:nvPr>
              <p:custDataLst>
                <p:tags r:id="rId3"/>
              </p:custDataLst>
            </p:nvPr>
          </p:nvSpPr>
          <p:spPr>
            <a:xfrm>
              <a:off x="6073" y="2449"/>
              <a:ext cx="1412" cy="883"/>
            </a:xfrm>
            <a:prstGeom prst="parallelogram">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2800" b="1" dirty="0">
                  <a:solidFill>
                    <a:schemeClr val="bg1"/>
                  </a:solidFill>
                </a:rPr>
                <a:t>02</a:t>
              </a:r>
              <a:endParaRPr lang="en-US" altLang="zh-CN" sz="2800" b="1" dirty="0">
                <a:solidFill>
                  <a:schemeClr val="bg1"/>
                </a:solidFill>
              </a:endParaRPr>
            </a:p>
          </p:txBody>
        </p:sp>
        <p:sp>
          <p:nvSpPr>
            <p:cNvPr id="10" name="文本框 9"/>
            <p:cNvSpPr txBox="1"/>
            <p:nvPr>
              <p:custDataLst>
                <p:tags r:id="rId4"/>
              </p:custDataLst>
            </p:nvPr>
          </p:nvSpPr>
          <p:spPr>
            <a:xfrm>
              <a:off x="7866" y="2327"/>
              <a:ext cx="10783" cy="1126"/>
            </a:xfrm>
            <a:prstGeom prst="rect">
              <a:avLst/>
            </a:prstGeom>
          </p:spPr>
          <p:txBody>
            <a:bodyPr vert="horz" wrap="square" lIns="91440" tIns="45720" rIns="91440" bIns="45720" rtlCol="0" anchor="ctr">
              <a:noAutofit/>
            </a:bodyPr>
            <a:lstStyle/>
            <a:p>
              <a:pPr algn="l"/>
              <a:r>
                <a:rPr kumimoji="1" lang="en-US" altLang="zh-CN" sz="2800" b="1" dirty="0">
                  <a:solidFill>
                    <a:schemeClr val="accent1"/>
                  </a:solidFill>
                </a:rPr>
                <a:t>Traditional Framework for Joint Channel Estimation and Signal Detection</a:t>
              </a:r>
              <a:endParaRPr kumimoji="1" lang="en-US" altLang="zh-CN" sz="2800" b="1" dirty="0">
                <a:solidFill>
                  <a:schemeClr val="accent1"/>
                </a:solidFill>
              </a:endParaRPr>
            </a:p>
          </p:txBody>
        </p:sp>
      </p:grpSp>
      <p:grpSp>
        <p:nvGrpSpPr>
          <p:cNvPr id="11" name="组合 10"/>
          <p:cNvGrpSpPr/>
          <p:nvPr/>
        </p:nvGrpSpPr>
        <p:grpSpPr>
          <a:xfrm>
            <a:off x="3637280" y="3918591"/>
            <a:ext cx="8268335" cy="715010"/>
            <a:chOff x="6073" y="2327"/>
            <a:chExt cx="13021" cy="1126"/>
          </a:xfrm>
        </p:grpSpPr>
        <p:sp>
          <p:nvSpPr>
            <p:cNvPr id="12" name="平行四边形 11"/>
            <p:cNvSpPr/>
            <p:nvPr>
              <p:custDataLst>
                <p:tags r:id="rId5"/>
              </p:custDataLst>
            </p:nvPr>
          </p:nvSpPr>
          <p:spPr>
            <a:xfrm>
              <a:off x="6073" y="2449"/>
              <a:ext cx="1412" cy="883"/>
            </a:xfrm>
            <a:prstGeom prst="parallelogram">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2800" b="1" dirty="0">
                  <a:solidFill>
                    <a:schemeClr val="bg1"/>
                  </a:solidFill>
                </a:rPr>
                <a:t>03</a:t>
              </a:r>
              <a:endParaRPr lang="en-US" altLang="zh-CN" sz="2800" b="1" dirty="0">
                <a:solidFill>
                  <a:schemeClr val="bg1"/>
                </a:solidFill>
              </a:endParaRPr>
            </a:p>
          </p:txBody>
        </p:sp>
        <p:sp>
          <p:nvSpPr>
            <p:cNvPr id="13" name="文本框 12"/>
            <p:cNvSpPr txBox="1"/>
            <p:nvPr>
              <p:custDataLst>
                <p:tags r:id="rId6"/>
              </p:custDataLst>
            </p:nvPr>
          </p:nvSpPr>
          <p:spPr>
            <a:xfrm>
              <a:off x="7866" y="2327"/>
              <a:ext cx="11228" cy="1126"/>
            </a:xfrm>
            <a:prstGeom prst="rect">
              <a:avLst/>
            </a:prstGeom>
          </p:spPr>
          <p:txBody>
            <a:bodyPr vert="horz" wrap="square" lIns="91440" tIns="45720" rIns="91440" bIns="45720" rtlCol="0" anchor="ctr">
              <a:noAutofit/>
            </a:bodyPr>
            <a:lstStyle/>
            <a:p>
              <a:pPr algn="l"/>
              <a:r>
                <a:rPr kumimoji="1" lang="en-US" altLang="zh-CN" sz="2800" b="1" dirty="0">
                  <a:solidFill>
                    <a:schemeClr val="accent1"/>
                  </a:solidFill>
                </a:rPr>
                <a:t>Algorithm Description</a:t>
              </a:r>
              <a:endParaRPr kumimoji="1" lang="en-US" altLang="zh-CN" sz="2800" b="1" dirty="0">
                <a:solidFill>
                  <a:schemeClr val="accent1"/>
                </a:solidFill>
              </a:endParaRPr>
            </a:p>
          </p:txBody>
        </p:sp>
      </p:grpSp>
      <p:grpSp>
        <p:nvGrpSpPr>
          <p:cNvPr id="14" name="组合 13"/>
          <p:cNvGrpSpPr/>
          <p:nvPr/>
        </p:nvGrpSpPr>
        <p:grpSpPr>
          <a:xfrm>
            <a:off x="3637280" y="5176526"/>
            <a:ext cx="8268335" cy="715010"/>
            <a:chOff x="6073" y="2327"/>
            <a:chExt cx="13021" cy="1126"/>
          </a:xfrm>
        </p:grpSpPr>
        <p:sp>
          <p:nvSpPr>
            <p:cNvPr id="15" name="平行四边形 14"/>
            <p:cNvSpPr/>
            <p:nvPr>
              <p:custDataLst>
                <p:tags r:id="rId7"/>
              </p:custDataLst>
            </p:nvPr>
          </p:nvSpPr>
          <p:spPr>
            <a:xfrm>
              <a:off x="6073" y="2449"/>
              <a:ext cx="1412" cy="883"/>
            </a:xfrm>
            <a:prstGeom prst="parallelogram">
              <a:avLst/>
            </a:prstGeom>
            <a:solidFill>
              <a:schemeClr val="accent1"/>
            </a:solidFill>
            <a:ln w="12700">
              <a:noFill/>
            </a:ln>
          </p:spPr>
          <p:style>
            <a:lnRef idx="1">
              <a:schemeClr val="accent1"/>
            </a:lnRef>
            <a:fillRef idx="0">
              <a:schemeClr val="accent1"/>
            </a:fillRef>
            <a:effectRef idx="0">
              <a:schemeClr val="accent1"/>
            </a:effectRef>
            <a:fontRef idx="minor">
              <a:schemeClr val="tx1"/>
            </a:fontRef>
          </p:style>
          <p:txBody>
            <a:bodyPr lIns="90000" rtlCol="0" anchor="ctr"/>
            <a:lstStyle/>
            <a:p>
              <a:pPr algn="ctr"/>
              <a:r>
                <a:rPr lang="en-US" altLang="zh-CN" sz="2800" b="1" dirty="0">
                  <a:solidFill>
                    <a:schemeClr val="bg1"/>
                  </a:solidFill>
                </a:rPr>
                <a:t>04</a:t>
              </a:r>
              <a:endParaRPr lang="en-US" altLang="zh-CN" sz="2800" b="1" dirty="0">
                <a:solidFill>
                  <a:schemeClr val="bg1"/>
                </a:solidFill>
              </a:endParaRPr>
            </a:p>
          </p:txBody>
        </p:sp>
        <p:sp>
          <p:nvSpPr>
            <p:cNvPr id="16" name="文本框 15"/>
            <p:cNvSpPr txBox="1"/>
            <p:nvPr>
              <p:custDataLst>
                <p:tags r:id="rId8"/>
              </p:custDataLst>
            </p:nvPr>
          </p:nvSpPr>
          <p:spPr>
            <a:xfrm>
              <a:off x="7866" y="2327"/>
              <a:ext cx="11228" cy="1126"/>
            </a:xfrm>
            <a:prstGeom prst="rect">
              <a:avLst/>
            </a:prstGeom>
          </p:spPr>
          <p:txBody>
            <a:bodyPr vert="horz" wrap="square" lIns="91440" tIns="45720" rIns="91440" bIns="45720" rtlCol="0" anchor="ctr">
              <a:noAutofit/>
            </a:bodyPr>
            <a:lstStyle/>
            <a:p>
              <a:pPr algn="l"/>
              <a:r>
                <a:rPr kumimoji="1" lang="en-US" altLang="zh-CN" sz="2800" b="1" dirty="0">
                  <a:solidFill>
                    <a:schemeClr val="accent1"/>
                  </a:solidFill>
                </a:rPr>
                <a:t>Simulations</a:t>
              </a:r>
              <a:endParaRPr kumimoji="1" lang="en-US" altLang="zh-CN" sz="2800" b="1" dirty="0">
                <a:solidFill>
                  <a:schemeClr val="accent1"/>
                </a:solidFill>
              </a:endParaRPr>
            </a:p>
          </p:txBody>
        </p:sp>
      </p:grpSp>
      <p:pic>
        <p:nvPicPr>
          <p:cNvPr id="22" name="图片 21"/>
          <p:cNvPicPr>
            <a:picLocks noChangeAspect="1"/>
          </p:cNvPicPr>
          <p:nvPr>
            <p:custDataLst>
              <p:tags r:id="rId9"/>
            </p:custDataLst>
          </p:nvPr>
        </p:nvPicPr>
        <p:blipFill>
          <a:blip r:embed="rId10" cstate="email"/>
          <a:stretch>
            <a:fillRect/>
          </a:stretch>
        </p:blipFill>
        <p:spPr>
          <a:xfrm>
            <a:off x="11168380" y="96520"/>
            <a:ext cx="756920" cy="7569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44475" y="3312795"/>
            <a:ext cx="11781155" cy="2868295"/>
          </a:xfrm>
          <a:prstGeom prst="rect">
            <a:avLst/>
          </a:prstGeom>
          <a:ln w="19050">
            <a:solidFill>
              <a:schemeClr val="accent1"/>
            </a:solidFill>
            <a:prstDash val="dashDot"/>
          </a:ln>
        </p:spPr>
        <p:txBody>
          <a:bodyPr vert="horz" wrap="square" lIns="91440" tIns="45720" rIns="91440" bIns="45720" rtlCol="0" anchor="ctr">
            <a:normAutofit/>
          </a:bodyPr>
          <a:lstStyle/>
          <a:p>
            <a:pPr algn="l"/>
            <a:endParaRPr kumimoji="1" lang="zh-CN" altLang="en-US" dirty="0"/>
          </a:p>
        </p:txBody>
      </p:sp>
      <p:sp>
        <p:nvSpPr>
          <p:cNvPr id="2" name="标题 1"/>
          <p:cNvSpPr>
            <a:spLocks noGrp="1"/>
          </p:cNvSpPr>
          <p:nvPr>
            <p:ph type="title"/>
          </p:nvPr>
        </p:nvSpPr>
        <p:spPr>
          <a:xfrm>
            <a:off x="582930" y="76200"/>
            <a:ext cx="2856230" cy="845185"/>
          </a:xfrm>
        </p:spPr>
        <p:txBody>
          <a:bodyPr/>
          <a:lstStyle/>
          <a:p>
            <a:r>
              <a:rPr kumimoji="1" lang="en-US" altLang="zh-CN" sz="3200" b="1" dirty="0">
                <a:solidFill>
                  <a:schemeClr val="bg1"/>
                </a:solidFill>
                <a:latin typeface="+mn-lt"/>
                <a:ea typeface="+mn-ea"/>
                <a:cs typeface="+mn-cs"/>
                <a:sym typeface="+mn-ea"/>
              </a:rPr>
              <a:t>1 Background</a:t>
            </a:r>
            <a:endParaRPr kumimoji="1" lang="en-US" altLang="zh-CN" sz="3200" b="1" dirty="0">
              <a:solidFill>
                <a:schemeClr val="bg1"/>
              </a:solidFill>
              <a:latin typeface="+mn-lt"/>
              <a:ea typeface="+mn-ea"/>
              <a:cs typeface="+mn-cs"/>
              <a:sym typeface="+mn-ea"/>
            </a:endParaRPr>
          </a:p>
        </p:txBody>
      </p:sp>
      <p:pic>
        <p:nvPicPr>
          <p:cNvPr id="20" name="图片 19"/>
          <p:cNvPicPr>
            <a:picLocks noChangeAspect="1"/>
          </p:cNvPicPr>
          <p:nvPr>
            <p:custDataLst>
              <p:tags r:id="rId1"/>
            </p:custDataLst>
          </p:nvPr>
        </p:nvPicPr>
        <p:blipFill>
          <a:blip r:embed="rId2" cstate="email"/>
          <a:stretch>
            <a:fillRect/>
          </a:stretch>
        </p:blipFill>
        <p:spPr>
          <a:xfrm>
            <a:off x="11168380" y="96520"/>
            <a:ext cx="756920" cy="756920"/>
          </a:xfrm>
          <a:prstGeom prst="rect">
            <a:avLst/>
          </a:prstGeom>
        </p:spPr>
      </p:pic>
      <p:grpSp>
        <p:nvGrpSpPr>
          <p:cNvPr id="10" name="组合 9"/>
          <p:cNvGrpSpPr/>
          <p:nvPr/>
        </p:nvGrpSpPr>
        <p:grpSpPr>
          <a:xfrm>
            <a:off x="411479" y="1233805"/>
            <a:ext cx="7725251" cy="1547708"/>
            <a:chOff x="1476" y="2270"/>
            <a:chExt cx="8494" cy="2801"/>
          </a:xfrm>
        </p:grpSpPr>
        <p:grpSp>
          <p:nvGrpSpPr>
            <p:cNvPr id="9" name="组合 8"/>
            <p:cNvGrpSpPr/>
            <p:nvPr/>
          </p:nvGrpSpPr>
          <p:grpSpPr>
            <a:xfrm>
              <a:off x="1476" y="2270"/>
              <a:ext cx="8494" cy="945"/>
              <a:chOff x="3027" y="2611"/>
              <a:chExt cx="6029" cy="945"/>
            </a:xfrm>
          </p:grpSpPr>
          <p:sp>
            <p:nvSpPr>
              <p:cNvPr id="7" name="文本框 6"/>
              <p:cNvSpPr txBox="1"/>
              <p:nvPr/>
            </p:nvSpPr>
            <p:spPr>
              <a:xfrm>
                <a:off x="3096" y="2611"/>
                <a:ext cx="5958" cy="945"/>
              </a:xfrm>
              <a:prstGeom prst="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4" name="文本框 3"/>
              <p:cNvSpPr txBox="1"/>
              <p:nvPr/>
            </p:nvSpPr>
            <p:spPr>
              <a:xfrm>
                <a:off x="3027" y="2790"/>
                <a:ext cx="6029" cy="588"/>
              </a:xfrm>
              <a:prstGeom prst="rect">
                <a:avLst/>
              </a:prstGeom>
            </p:spPr>
            <p:txBody>
              <a:bodyPr vert="horz" wrap="square" lIns="91440" tIns="45720" rIns="91440" bIns="45720" rtlCol="0" anchor="ctr">
                <a:noAutofit/>
              </a:bodyPr>
              <a:lstStyle/>
              <a:p>
                <a:pPr algn="ctr"/>
                <a:r>
                  <a:rPr kumimoji="1" lang="en-US" altLang="zh-CN" sz="2000" b="1" dirty="0">
                    <a:solidFill>
                      <a:srgbClr val="FFCC00"/>
                    </a:solidFill>
                  </a:rPr>
                  <a:t>Joint Channel Estimation and signal detection of MIMO</a:t>
                </a:r>
                <a:endParaRPr kumimoji="1" lang="en-US" altLang="zh-CN" sz="2000" b="1" dirty="0">
                  <a:solidFill>
                    <a:srgbClr val="FFCC00"/>
                  </a:solidFill>
                </a:endParaRPr>
              </a:p>
            </p:txBody>
          </p:sp>
        </p:grpSp>
        <p:sp>
          <p:nvSpPr>
            <p:cNvPr id="8" name="文本框 7"/>
            <p:cNvSpPr txBox="1"/>
            <p:nvPr/>
          </p:nvSpPr>
          <p:spPr>
            <a:xfrm>
              <a:off x="1599" y="3215"/>
              <a:ext cx="8352" cy="1856"/>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marL="285750" indent="-285750" algn="l" fontAlgn="auto">
                <a:lnSpc>
                  <a:spcPct val="125000"/>
                </a:lnSpc>
                <a:buFont typeface="Wingdings" panose="05000000000000000000" charset="0"/>
                <a:buChar char="Ø"/>
              </a:pPr>
              <a:r>
                <a:rPr kumimoji="1" lang="en-US" altLang="zh-CN" sz="2000" dirty="0"/>
                <a:t>Role: </a:t>
              </a:r>
              <a:r>
                <a:rPr lang="en-US" altLang="zh-CN" sz="2000" dirty="0"/>
                <a:t>An alternative to the traditional pilot-based channel estimation</a:t>
              </a:r>
              <a:endParaRPr kumimoji="1" lang="zh-CN" altLang="en-US" sz="2000" dirty="0"/>
            </a:p>
            <a:p>
              <a:pPr marL="285750" indent="-285750" algn="l" fontAlgn="auto">
                <a:lnSpc>
                  <a:spcPct val="125000"/>
                </a:lnSpc>
                <a:buFont typeface="Wingdings" panose="05000000000000000000" charset="0"/>
                <a:buChar char="Ø"/>
              </a:pPr>
              <a:r>
                <a:rPr lang="en-US" altLang="zh-CN" sz="2000" dirty="0"/>
                <a:t>Target: Improve the performance of estimation and detection</a:t>
              </a:r>
              <a:endParaRPr kumimoji="1" lang="zh-CN" altLang="en-US" sz="2000" dirty="0"/>
            </a:p>
          </p:txBody>
        </p:sp>
      </p:grpSp>
      <p:sp>
        <p:nvSpPr>
          <p:cNvPr id="17" name="文本框 16"/>
          <p:cNvSpPr txBox="1"/>
          <p:nvPr/>
        </p:nvSpPr>
        <p:spPr>
          <a:xfrm>
            <a:off x="1493044" y="3013075"/>
            <a:ext cx="9172575" cy="510778"/>
          </a:xfrm>
          <a:prstGeom prst="roundRect">
            <a:avLst/>
          </a:prstGeom>
          <a:solidFill>
            <a:srgbClr val="EEBD4A"/>
          </a:solidFill>
        </p:spPr>
        <p:txBody>
          <a:bodyPr vert="horz" wrap="square" lIns="91440" tIns="45720" rIns="91440" bIns="45720" rtlCol="0" anchor="t">
            <a:spAutoFit/>
          </a:bodyPr>
          <a:lstStyle/>
          <a:p>
            <a:pPr algn="l"/>
            <a:r>
              <a:rPr kumimoji="1" lang="en-US" altLang="zh-CN" sz="2400" b="1" dirty="0">
                <a:solidFill>
                  <a:schemeClr val="bg1"/>
                </a:solidFill>
                <a:sym typeface="+mn-ea"/>
              </a:rPr>
              <a:t>Challenge </a:t>
            </a:r>
            <a:r>
              <a:rPr kumimoji="1" lang="en-US" altLang="zh-CN" sz="2400" b="1" dirty="0">
                <a:solidFill>
                  <a:srgbClr val="356115"/>
                </a:solidFill>
                <a:sym typeface="+mn-ea"/>
              </a:rPr>
              <a:t>upon the </a:t>
            </a:r>
            <a:r>
              <a:rPr kumimoji="1" lang="en-US" altLang="zh-CN" sz="2400" b="1" u="sng" dirty="0">
                <a:solidFill>
                  <a:srgbClr val="356115"/>
                </a:solidFill>
                <a:sym typeface="+mn-ea"/>
              </a:rPr>
              <a:t>Joint Channel Estimation and Signal Detection</a:t>
            </a:r>
            <a:endParaRPr kumimoji="1" lang="en-US" altLang="zh-CN" sz="2400" b="1" u="sng" dirty="0">
              <a:solidFill>
                <a:srgbClr val="356115"/>
              </a:solidFill>
              <a:sym typeface="+mn-ea"/>
            </a:endParaRPr>
          </a:p>
        </p:txBody>
      </p:sp>
      <p:grpSp>
        <p:nvGrpSpPr>
          <p:cNvPr id="11" name="组合 10"/>
          <p:cNvGrpSpPr/>
          <p:nvPr/>
        </p:nvGrpSpPr>
        <p:grpSpPr>
          <a:xfrm>
            <a:off x="1018064" y="3686294"/>
            <a:ext cx="9954735" cy="2332355"/>
            <a:chOff x="1476" y="2270"/>
            <a:chExt cx="8757" cy="3673"/>
          </a:xfrm>
        </p:grpSpPr>
        <p:grpSp>
          <p:nvGrpSpPr>
            <p:cNvPr id="12" name="组合 11"/>
            <p:cNvGrpSpPr/>
            <p:nvPr/>
          </p:nvGrpSpPr>
          <p:grpSpPr>
            <a:xfrm>
              <a:off x="1476" y="2270"/>
              <a:ext cx="8757" cy="945"/>
              <a:chOff x="3027" y="2611"/>
              <a:chExt cx="6216" cy="945"/>
            </a:xfrm>
          </p:grpSpPr>
          <p:sp>
            <p:nvSpPr>
              <p:cNvPr id="13" name="文本框 12"/>
              <p:cNvSpPr txBox="1"/>
              <p:nvPr>
                <p:custDataLst>
                  <p:tags r:id="rId3"/>
                </p:custDataLst>
              </p:nvPr>
            </p:nvSpPr>
            <p:spPr>
              <a:xfrm>
                <a:off x="3094" y="2611"/>
                <a:ext cx="6149" cy="945"/>
              </a:xfrm>
              <a:prstGeom prst="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14" name="文本框 13"/>
              <p:cNvSpPr txBox="1"/>
              <p:nvPr>
                <p:custDataLst>
                  <p:tags r:id="rId4"/>
                </p:custDataLst>
              </p:nvPr>
            </p:nvSpPr>
            <p:spPr>
              <a:xfrm>
                <a:off x="3027" y="2790"/>
                <a:ext cx="6187" cy="588"/>
              </a:xfrm>
              <a:prstGeom prst="rect">
                <a:avLst/>
              </a:prstGeom>
            </p:spPr>
            <p:txBody>
              <a:bodyPr vert="horz" wrap="square" lIns="91440" tIns="45720" rIns="91440" bIns="45720" rtlCol="0" anchor="ctr">
                <a:noAutofit/>
              </a:bodyPr>
              <a:lstStyle/>
              <a:p>
                <a:pPr algn="ctr"/>
                <a:r>
                  <a:rPr kumimoji="1" lang="en-US" altLang="zh-CN" sz="2400" b="1" dirty="0">
                    <a:solidFill>
                      <a:srgbClr val="FFCC00"/>
                    </a:solidFill>
                  </a:rPr>
                  <a:t>Traditional framework for joint method</a:t>
                </a:r>
                <a:endParaRPr kumimoji="1" lang="en-US" altLang="zh-CN" sz="2400" b="1" dirty="0">
                  <a:solidFill>
                    <a:srgbClr val="FFCC00"/>
                  </a:solidFill>
                </a:endParaRPr>
              </a:p>
            </p:txBody>
          </p:sp>
        </p:grpSp>
        <p:sp>
          <p:nvSpPr>
            <p:cNvPr id="15" name="文本框 14"/>
            <p:cNvSpPr txBox="1"/>
            <p:nvPr>
              <p:custDataLst>
                <p:tags r:id="rId5"/>
              </p:custDataLst>
            </p:nvPr>
          </p:nvSpPr>
          <p:spPr>
            <a:xfrm>
              <a:off x="1570" y="3215"/>
              <a:ext cx="8648" cy="2728"/>
            </a:xfrm>
            <a:prstGeom prst="rect">
              <a:avLst/>
            </a:prstGeom>
            <a:ln w="19050">
              <a:solidFill>
                <a:srgbClr val="356115"/>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marL="285750" indent="-285750" algn="l" fontAlgn="auto">
                <a:lnSpc>
                  <a:spcPct val="125000"/>
                </a:lnSpc>
                <a:buFont typeface="Wingdings" panose="05000000000000000000" charset="0"/>
                <a:buChar char="Ø"/>
              </a:pPr>
              <a:r>
                <a:rPr kumimoji="1" lang="en-US" altLang="zh-CN" sz="2000" dirty="0">
                  <a:solidFill>
                    <a:srgbClr val="ED7D31"/>
                  </a:solidFill>
                </a:rPr>
                <a:t>Advantage:</a:t>
              </a:r>
              <a:endParaRPr kumimoji="1" lang="en-US" altLang="zh-CN" sz="2000" dirty="0">
                <a:solidFill>
                  <a:srgbClr val="ED7D31"/>
                </a:solidFill>
              </a:endParaRPr>
            </a:p>
            <a:p>
              <a:pPr indent="0" algn="l" fontAlgn="auto">
                <a:lnSpc>
                  <a:spcPct val="125000"/>
                </a:lnSpc>
                <a:buFont typeface="Wingdings" panose="05000000000000000000" charset="0"/>
                <a:buNone/>
              </a:pPr>
              <a:r>
                <a:rPr kumimoji="1" lang="en-US" altLang="zh-CN" sz="2000" dirty="0"/>
                <a:t>      Exchange information between channel estimator and signal detector</a:t>
              </a:r>
              <a:endParaRPr kumimoji="1" lang="en-US" altLang="zh-CN" sz="2000" dirty="0"/>
            </a:p>
            <a:p>
              <a:pPr marL="285750" indent="-285750" algn="l" fontAlgn="auto">
                <a:lnSpc>
                  <a:spcPct val="125000"/>
                </a:lnSpc>
                <a:buFont typeface="Wingdings" panose="05000000000000000000" charset="0"/>
                <a:buChar char="Ø"/>
              </a:pPr>
              <a:r>
                <a:rPr kumimoji="1" lang="en-US" altLang="zh-CN" sz="2000" dirty="0">
                  <a:solidFill>
                    <a:srgbClr val="ED7D31"/>
                  </a:solidFill>
                </a:rPr>
                <a:t>Disadvantage:</a:t>
              </a:r>
              <a:endParaRPr kumimoji="1" lang="en-US" altLang="zh-CN" sz="2000" dirty="0">
                <a:solidFill>
                  <a:srgbClr val="ED7D31"/>
                </a:solidFill>
              </a:endParaRPr>
            </a:p>
            <a:p>
              <a:pPr indent="0" algn="l" fontAlgn="auto">
                <a:lnSpc>
                  <a:spcPct val="125000"/>
                </a:lnSpc>
                <a:buFont typeface="Wingdings" panose="05000000000000000000" charset="0"/>
                <a:buNone/>
              </a:pPr>
              <a:r>
                <a:rPr kumimoji="1" lang="en-US" altLang="zh-CN" sz="2000" dirty="0"/>
                <a:t>      Still with </a:t>
              </a:r>
              <a:r>
                <a:rPr kumimoji="1" lang="en-US" altLang="zh-CN" sz="2400" b="1" dirty="0">
                  <a:solidFill>
                    <a:srgbClr val="C00000"/>
                  </a:solidFill>
                </a:rPr>
                <a:t>high</a:t>
              </a:r>
              <a:r>
                <a:rPr kumimoji="1" lang="en-US" altLang="zh-CN" sz="2000" dirty="0"/>
                <a:t> </a:t>
              </a:r>
              <a:r>
                <a:rPr kumimoji="1" lang="en-US" altLang="zh-CN" sz="2400" b="1" dirty="0">
                  <a:solidFill>
                    <a:srgbClr val="C00000"/>
                  </a:solidFill>
                </a:rPr>
                <a:t>computational complexity; </a:t>
              </a:r>
              <a:r>
                <a:rPr kumimoji="1" lang="en-US" altLang="zh-CN" sz="2000" dirty="0">
                  <a:solidFill>
                    <a:schemeClr val="tx1"/>
                  </a:solidFill>
                </a:rPr>
                <a:t>Require full dataset</a:t>
              </a:r>
              <a:endParaRPr kumimoji="1" lang="en-US" altLang="zh-CN" sz="2000" dirty="0">
                <a:solidFill>
                  <a:schemeClr val="tx1"/>
                </a:solidFill>
              </a:endParaRPr>
            </a:p>
          </p:txBody>
        </p:sp>
      </p:grpSp>
      <p:sp>
        <p:nvSpPr>
          <p:cNvPr id="39" name="椭圆 38"/>
          <p:cNvSpPr/>
          <p:nvPr>
            <p:custDataLst>
              <p:tags r:id="rId6"/>
            </p:custDataLst>
          </p:nvPr>
        </p:nvSpPr>
        <p:spPr>
          <a:xfrm>
            <a:off x="6336665" y="1089855"/>
            <a:ext cx="1206500" cy="836295"/>
          </a:xfrm>
          <a:prstGeom prst="ellipse">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3" name="曲线连接符 2"/>
          <p:cNvCxnSpPr>
            <a:stCxn id="39" idx="6"/>
            <a:endCxn id="16" idx="1"/>
          </p:cNvCxnSpPr>
          <p:nvPr/>
        </p:nvCxnSpPr>
        <p:spPr>
          <a:xfrm>
            <a:off x="7543165" y="1508003"/>
            <a:ext cx="1100773" cy="466847"/>
          </a:xfrm>
          <a:prstGeom prst="curvedConnector3">
            <a:avLst>
              <a:gd name="adj1" fmla="val 50000"/>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7"/>
            </p:custDataLst>
          </p:nvPr>
        </p:nvSpPr>
        <p:spPr>
          <a:xfrm>
            <a:off x="8643938" y="1432560"/>
            <a:ext cx="3161982" cy="1084580"/>
          </a:xfrm>
          <a:prstGeom prst="rect">
            <a:avLst/>
          </a:prstGeom>
          <a:noFill/>
          <a:ln>
            <a:noFill/>
          </a:ln>
          <a:effectLst/>
          <a:extLst>
            <a:ext uri="{909E8E84-426E-40DD-AFC4-6F175D3DCCD1}">
              <a14:hiddenFill xmlns:a14="http://schemas.microsoft.com/office/drawing/2010/main">
                <a:gradFill flip="none" rotWithShape="1">
                  <a:gsLst>
                    <a:gs pos="40000">
                      <a:schemeClr val="accent2"/>
                    </a:gs>
                    <a:gs pos="13000">
                      <a:schemeClr val="accent2"/>
                    </a:gs>
                    <a:gs pos="0">
                      <a:srgbClr val="F6ECE2"/>
                    </a:gs>
                  </a:gsLst>
                  <a:lin ang="16200000" scaled="0"/>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000" b="1" dirty="0">
                <a:solidFill>
                  <a:schemeClr val="accent6">
                    <a:lumMod val="50000"/>
                  </a:schemeClr>
                </a:solidFill>
              </a:rPr>
              <a:t>High computational cost with the growing number of antennas</a:t>
            </a:r>
            <a:endParaRPr kumimoji="1" lang="en-US" altLang="zh-CN" sz="2400" b="1" dirty="0">
              <a:solidFill>
                <a:schemeClr val="accent6">
                  <a:lumMod val="50000"/>
                </a:schemeClr>
              </a:solidFill>
            </a:endParaRPr>
          </a:p>
        </p:txBody>
      </p:sp>
      <p:pic>
        <p:nvPicPr>
          <p:cNvPr id="45" name="图片 44" descr="31393935333436303b31393936353335363b95ee53f7"/>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560000">
            <a:off x="9053830" y="5862955"/>
            <a:ext cx="688975" cy="688975"/>
          </a:xfrm>
          <a:prstGeom prst="rect">
            <a:avLst/>
          </a:prstGeom>
        </p:spPr>
      </p:pic>
      <p:cxnSp>
        <p:nvCxnSpPr>
          <p:cNvPr id="56" name="曲线连接符 55"/>
          <p:cNvCxnSpPr/>
          <p:nvPr>
            <p:custDataLst>
              <p:tags r:id="rId10"/>
            </p:custDataLst>
          </p:nvPr>
        </p:nvCxnSpPr>
        <p:spPr>
          <a:xfrm rot="10800000" flipV="1">
            <a:off x="8777605" y="2515870"/>
            <a:ext cx="1080135" cy="607695"/>
          </a:xfrm>
          <a:prstGeom prst="curvedConnector3">
            <a:avLst>
              <a:gd name="adj1" fmla="val 4997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930" y="76200"/>
            <a:ext cx="2856230" cy="845185"/>
          </a:xfrm>
        </p:spPr>
        <p:txBody>
          <a:bodyPr/>
          <a:lstStyle/>
          <a:p>
            <a:r>
              <a:rPr kumimoji="1" lang="en-US" altLang="zh-CN" sz="3200" b="1" dirty="0">
                <a:solidFill>
                  <a:schemeClr val="bg1"/>
                </a:solidFill>
                <a:latin typeface="+mn-lt"/>
                <a:ea typeface="+mn-ea"/>
                <a:cs typeface="+mn-cs"/>
                <a:sym typeface="+mn-ea"/>
              </a:rPr>
              <a:t>1 Background</a:t>
            </a:r>
            <a:endParaRPr kumimoji="1" lang="en-US" altLang="zh-CN" sz="3200" b="1" dirty="0">
              <a:solidFill>
                <a:schemeClr val="bg1"/>
              </a:solidFill>
              <a:latin typeface="+mn-lt"/>
              <a:ea typeface="+mn-ea"/>
              <a:cs typeface="+mn-cs"/>
              <a:sym typeface="+mn-ea"/>
            </a:endParaRPr>
          </a:p>
        </p:txBody>
      </p:sp>
      <p:pic>
        <p:nvPicPr>
          <p:cNvPr id="20" name="图片 19"/>
          <p:cNvPicPr>
            <a:picLocks noChangeAspect="1"/>
          </p:cNvPicPr>
          <p:nvPr>
            <p:custDataLst>
              <p:tags r:id="rId1"/>
            </p:custDataLst>
          </p:nvPr>
        </p:nvPicPr>
        <p:blipFill>
          <a:blip r:embed="rId2" cstate="email"/>
          <a:stretch>
            <a:fillRect/>
          </a:stretch>
        </p:blipFill>
        <p:spPr>
          <a:xfrm>
            <a:off x="11168380" y="96520"/>
            <a:ext cx="756920" cy="756920"/>
          </a:xfrm>
          <a:prstGeom prst="rect">
            <a:avLst/>
          </a:prstGeom>
        </p:spPr>
      </p:pic>
      <p:sp>
        <p:nvSpPr>
          <p:cNvPr id="56" name="矩形: 圆角 55"/>
          <p:cNvSpPr/>
          <p:nvPr>
            <p:custDataLst>
              <p:tags r:id="rId3"/>
            </p:custDataLst>
          </p:nvPr>
        </p:nvSpPr>
        <p:spPr>
          <a:xfrm>
            <a:off x="501015" y="5767070"/>
            <a:ext cx="11440795" cy="636270"/>
          </a:xfrm>
          <a:prstGeom prst="roundRect">
            <a:avLst/>
          </a:prstGeom>
          <a:solidFill>
            <a:srgbClr val="EEBD4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charset="0"/>
                <a:sym typeface="+mn-ea"/>
              </a:rPr>
              <a:t>Jointly design channel estimation and signal detection scheme</a:t>
            </a:r>
            <a:endParaRPr lang="en-US" altLang="zh-CN" sz="2400" b="1" dirty="0">
              <a:solidFill>
                <a:schemeClr val="bg1"/>
              </a:solidFill>
              <a:latin typeface="微软雅黑" panose="020B0503020204020204" pitchFamily="34" charset="-122"/>
              <a:ea typeface="微软雅黑" panose="020B0503020204020204" pitchFamily="34" charset="-122"/>
              <a:cs typeface="Times New Roman" panose="02020603050405020304" charset="0"/>
              <a:sym typeface="+mn-ea"/>
            </a:endParaRPr>
          </a:p>
        </p:txBody>
      </p:sp>
      <p:grpSp>
        <p:nvGrpSpPr>
          <p:cNvPr id="3" name="组合 2"/>
          <p:cNvGrpSpPr/>
          <p:nvPr/>
        </p:nvGrpSpPr>
        <p:grpSpPr>
          <a:xfrm>
            <a:off x="0" y="1223645"/>
            <a:ext cx="12192000" cy="1736090"/>
            <a:chOff x="0" y="2114"/>
            <a:chExt cx="19200" cy="2734"/>
          </a:xfrm>
        </p:grpSpPr>
        <p:sp>
          <p:nvSpPr>
            <p:cNvPr id="5" name="文本框 4"/>
            <p:cNvSpPr txBox="1"/>
            <p:nvPr>
              <p:custDataLst>
                <p:tags r:id="rId4"/>
              </p:custDataLst>
            </p:nvPr>
          </p:nvSpPr>
          <p:spPr>
            <a:xfrm>
              <a:off x="0" y="2114"/>
              <a:ext cx="19200" cy="2734"/>
            </a:xfrm>
            <a:prstGeom prst="rect">
              <a:avLst/>
            </a:prstGeom>
            <a:solidFill>
              <a:srgbClr val="FBE44F">
                <a:alpha val="65000"/>
              </a:srgbClr>
            </a:solidFill>
            <a:effectLst>
              <a:reflection blurRad="6350" stA="52000" endA="300" endPos="20000" dir="5400000" sy="-100000" algn="bl" rotWithShape="0"/>
            </a:effectLst>
          </p:spPr>
          <p:txBody>
            <a:bodyPr vert="horz" wrap="square" lIns="91440" tIns="45720" rIns="91440" bIns="45720" rtlCol="0" anchor="ctr">
              <a:normAutofit/>
            </a:bodyPr>
            <a:lstStyle/>
            <a:p>
              <a:endParaRPr kumimoji="1" lang="zh-CN" altLang="en-US" dirty="0"/>
            </a:p>
          </p:txBody>
        </p:sp>
        <p:sp>
          <p:nvSpPr>
            <p:cNvPr id="17" name="矩形: 圆角 55"/>
            <p:cNvSpPr/>
            <p:nvPr>
              <p:custDataLst>
                <p:tags r:id="rId5"/>
              </p:custDataLst>
            </p:nvPr>
          </p:nvSpPr>
          <p:spPr>
            <a:xfrm>
              <a:off x="481" y="3444"/>
              <a:ext cx="18276" cy="986"/>
            </a:xfrm>
            <a:prstGeom prst="rect">
              <a:avLst/>
            </a:prstGeom>
            <a:noFill/>
            <a:ln>
              <a:noFill/>
            </a:ln>
          </p:spPr>
          <p:style>
            <a:lnRef idx="3">
              <a:schemeClr val="lt1"/>
            </a:lnRef>
            <a:fillRef idx="1">
              <a:schemeClr val="accent6"/>
            </a:fillRef>
            <a:effectRef idx="1">
              <a:schemeClr val="accent6"/>
            </a:effectRef>
            <a:fontRef idx="minor">
              <a:schemeClr val="lt1"/>
            </a:fontRef>
          </p:style>
          <p:txBody>
            <a:bodyPr rtlCol="0" anchor="ctr"/>
            <a:lstStyle/>
            <a:p>
              <a:pPr algn="l"/>
              <a:r>
                <a:rPr lang="en-US" altLang="zh-CN" sz="19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C</a:t>
              </a:r>
              <a:r>
                <a:rPr lang="zh-CN" altLang="en-US" sz="19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ombine the </a:t>
              </a:r>
              <a:r>
                <a:rPr lang="en-US" altLang="zh-CN" sz="19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adaptive filters </a:t>
              </a:r>
              <a:r>
                <a:rPr lang="zh-CN" altLang="en-US" sz="19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algorithms with the </a:t>
              </a:r>
              <a:r>
                <a:rPr lang="en-US" altLang="zh-CN" sz="1900" b="1" dirty="0">
                  <a:solidFill>
                    <a:schemeClr val="tx1"/>
                  </a:solidFill>
                  <a:latin typeface="微软雅黑" panose="020B0503020204020204" pitchFamily="34" charset="-122"/>
                  <a:ea typeface="微软雅黑" panose="020B0503020204020204" pitchFamily="34" charset="-122"/>
                  <a:cs typeface="Times New Roman" panose="02020603050405020304" charset="0"/>
                  <a:sym typeface="+mn-ea"/>
                </a:rPr>
                <a:t>feedback of the detected signals</a:t>
              </a:r>
              <a:endParaRPr lang="zh-CN" altLang="en-US" sz="2000" b="1" dirty="0">
                <a:solidFill>
                  <a:schemeClr val="accent2"/>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18" name="文本框 17"/>
            <p:cNvSpPr txBox="1"/>
            <p:nvPr>
              <p:custDataLst>
                <p:tags r:id="rId6"/>
              </p:custDataLst>
            </p:nvPr>
          </p:nvSpPr>
          <p:spPr>
            <a:xfrm>
              <a:off x="496" y="2373"/>
              <a:ext cx="16897" cy="824"/>
            </a:xfrm>
            <a:prstGeom prst="rect">
              <a:avLst/>
            </a:prstGeom>
          </p:spPr>
          <p:txBody>
            <a:bodyPr vert="horz" wrap="square" lIns="91440" tIns="45720" rIns="91440" bIns="45720" rtlCol="0" anchor="t">
              <a:spAutoFit/>
            </a:bodyPr>
            <a:lstStyle/>
            <a:p>
              <a:r>
                <a:rPr lang="en-US" altLang="zh-CN" sz="2800" b="1" dirty="0">
                  <a:solidFill>
                    <a:srgbClr val="356115"/>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charset="0"/>
                  <a:sym typeface="+mn-ea"/>
                </a:rPr>
                <a:t>Recursive framework for joint estimation and detection</a:t>
              </a:r>
              <a:endParaRPr kumimoji="1" lang="en-US" altLang="zh-CN" sz="2800" b="1" dirty="0">
                <a:solidFill>
                  <a:srgbClr val="356115"/>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cs typeface="Times New Roman" panose="02020603050405020304" charset="0"/>
                <a:sym typeface="+mn-ea"/>
              </a:endParaRPr>
            </a:p>
          </p:txBody>
        </p:sp>
      </p:grpSp>
      <p:grpSp>
        <p:nvGrpSpPr>
          <p:cNvPr id="16" name="组合 15"/>
          <p:cNvGrpSpPr/>
          <p:nvPr/>
        </p:nvGrpSpPr>
        <p:grpSpPr>
          <a:xfrm>
            <a:off x="683836" y="3389114"/>
            <a:ext cx="5155712" cy="2080776"/>
            <a:chOff x="1476" y="2270"/>
            <a:chExt cx="8757" cy="3673"/>
          </a:xfrm>
        </p:grpSpPr>
        <p:grpSp>
          <p:nvGrpSpPr>
            <p:cNvPr id="19" name="组合 18"/>
            <p:cNvGrpSpPr/>
            <p:nvPr/>
          </p:nvGrpSpPr>
          <p:grpSpPr>
            <a:xfrm>
              <a:off x="1476" y="2270"/>
              <a:ext cx="8757" cy="945"/>
              <a:chOff x="3027" y="2611"/>
              <a:chExt cx="6216" cy="945"/>
            </a:xfrm>
          </p:grpSpPr>
          <p:sp>
            <p:nvSpPr>
              <p:cNvPr id="22" name="文本框 21"/>
              <p:cNvSpPr txBox="1"/>
              <p:nvPr>
                <p:custDataLst>
                  <p:tags r:id="rId7"/>
                </p:custDataLst>
              </p:nvPr>
            </p:nvSpPr>
            <p:spPr>
              <a:xfrm>
                <a:off x="3094" y="2611"/>
                <a:ext cx="6149" cy="945"/>
              </a:xfrm>
              <a:prstGeom prst="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23" name="文本框 22"/>
              <p:cNvSpPr txBox="1"/>
              <p:nvPr>
                <p:custDataLst>
                  <p:tags r:id="rId8"/>
                </p:custDataLst>
              </p:nvPr>
            </p:nvSpPr>
            <p:spPr>
              <a:xfrm>
                <a:off x="3027" y="2790"/>
                <a:ext cx="6187" cy="588"/>
              </a:xfrm>
              <a:prstGeom prst="rect">
                <a:avLst/>
              </a:prstGeom>
            </p:spPr>
            <p:txBody>
              <a:bodyPr vert="horz" wrap="square" lIns="91440" tIns="45720" rIns="91440" bIns="45720" rtlCol="0" anchor="ctr">
                <a:noAutofit/>
              </a:bodyPr>
              <a:lstStyle/>
              <a:p>
                <a:pPr algn="ctr"/>
                <a:r>
                  <a:rPr kumimoji="1" lang="en-US" altLang="zh-CN" sz="2400" b="1" dirty="0">
                    <a:solidFill>
                      <a:srgbClr val="FFCC00"/>
                    </a:solidFill>
                  </a:rPr>
                  <a:t>Advantages</a:t>
                </a:r>
                <a:endParaRPr kumimoji="1" lang="en-US" altLang="zh-CN" sz="2400" b="1" dirty="0">
                  <a:solidFill>
                    <a:srgbClr val="FFCC00"/>
                  </a:solidFill>
                </a:endParaRPr>
              </a:p>
            </p:txBody>
          </p:sp>
        </p:grpSp>
        <p:sp>
          <p:nvSpPr>
            <p:cNvPr id="21" name="文本框 20"/>
            <p:cNvSpPr txBox="1"/>
            <p:nvPr>
              <p:custDataLst>
                <p:tags r:id="rId9"/>
              </p:custDataLst>
            </p:nvPr>
          </p:nvSpPr>
          <p:spPr>
            <a:xfrm>
              <a:off x="1570" y="3215"/>
              <a:ext cx="8648" cy="2728"/>
            </a:xfrm>
            <a:prstGeom prst="rect">
              <a:avLst/>
            </a:prstGeom>
            <a:ln w="19050">
              <a:solidFill>
                <a:srgbClr val="356115"/>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marL="285750" indent="-285750" algn="l" fontAlgn="auto">
                <a:lnSpc>
                  <a:spcPct val="125000"/>
                </a:lnSpc>
                <a:buFont typeface="Wingdings" panose="05000000000000000000" charset="0"/>
                <a:buChar char="Ø"/>
              </a:pPr>
              <a:r>
                <a:rPr kumimoji="1" lang="en-US" altLang="zh-CN" sz="2000" dirty="0">
                  <a:solidFill>
                    <a:schemeClr val="tx1"/>
                  </a:solidFill>
                </a:rPr>
                <a:t>Without full dataset</a:t>
              </a:r>
              <a:endParaRPr kumimoji="1" lang="en-US" altLang="zh-CN" sz="2000" dirty="0">
                <a:solidFill>
                  <a:schemeClr val="tx1"/>
                </a:solidFill>
              </a:endParaRPr>
            </a:p>
            <a:p>
              <a:pPr marL="285750" indent="-285750" algn="l" fontAlgn="auto">
                <a:lnSpc>
                  <a:spcPct val="125000"/>
                </a:lnSpc>
                <a:buFont typeface="Wingdings" panose="05000000000000000000" charset="0"/>
                <a:buChar char="Ø"/>
              </a:pPr>
              <a:r>
                <a:rPr kumimoji="1" lang="en-US" altLang="zh-CN" sz="2000" dirty="0">
                  <a:solidFill>
                    <a:schemeClr val="tx1"/>
                  </a:solidFill>
                </a:rPr>
                <a:t>Low iteration numbers</a:t>
              </a:r>
              <a:endParaRPr kumimoji="1" lang="en-US" altLang="zh-CN" sz="2000" dirty="0">
                <a:solidFill>
                  <a:schemeClr val="tx1"/>
                </a:solidFill>
              </a:endParaRPr>
            </a:p>
            <a:p>
              <a:pPr marL="285750" indent="-285750" algn="l" fontAlgn="auto">
                <a:lnSpc>
                  <a:spcPct val="125000"/>
                </a:lnSpc>
                <a:buFont typeface="Wingdings" panose="05000000000000000000" charset="0"/>
                <a:buChar char="Ø"/>
              </a:pPr>
              <a:r>
                <a:rPr kumimoji="1" lang="en-US" altLang="zh-CN" sz="2000" dirty="0">
                  <a:solidFill>
                    <a:schemeClr val="tx1"/>
                  </a:solidFill>
                </a:rPr>
                <a:t>Update estimated channel promptly</a:t>
              </a:r>
              <a:endParaRPr kumimoji="1" lang="en-US" altLang="zh-CN" sz="2000" dirty="0">
                <a:solidFill>
                  <a:schemeClr val="tx1"/>
                </a:solidFill>
              </a:endParaRPr>
            </a:p>
          </p:txBody>
        </p:sp>
      </p:grpSp>
      <p:grpSp>
        <p:nvGrpSpPr>
          <p:cNvPr id="24" name="组合 23"/>
          <p:cNvGrpSpPr/>
          <p:nvPr/>
        </p:nvGrpSpPr>
        <p:grpSpPr>
          <a:xfrm>
            <a:off x="6132266" y="3389114"/>
            <a:ext cx="5275661" cy="2080776"/>
            <a:chOff x="1476" y="2270"/>
            <a:chExt cx="8757" cy="3673"/>
          </a:xfrm>
        </p:grpSpPr>
        <p:grpSp>
          <p:nvGrpSpPr>
            <p:cNvPr id="25" name="组合 24"/>
            <p:cNvGrpSpPr/>
            <p:nvPr/>
          </p:nvGrpSpPr>
          <p:grpSpPr>
            <a:xfrm>
              <a:off x="1476" y="2270"/>
              <a:ext cx="8757" cy="945"/>
              <a:chOff x="3027" y="2611"/>
              <a:chExt cx="6216" cy="945"/>
            </a:xfrm>
          </p:grpSpPr>
          <p:sp>
            <p:nvSpPr>
              <p:cNvPr id="27" name="文本框 26"/>
              <p:cNvSpPr txBox="1"/>
              <p:nvPr>
                <p:custDataLst>
                  <p:tags r:id="rId10"/>
                </p:custDataLst>
              </p:nvPr>
            </p:nvSpPr>
            <p:spPr>
              <a:xfrm>
                <a:off x="3094" y="2611"/>
                <a:ext cx="6149" cy="945"/>
              </a:xfrm>
              <a:prstGeom prst="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28" name="文本框 27"/>
              <p:cNvSpPr txBox="1"/>
              <p:nvPr>
                <p:custDataLst>
                  <p:tags r:id="rId11"/>
                </p:custDataLst>
              </p:nvPr>
            </p:nvSpPr>
            <p:spPr>
              <a:xfrm>
                <a:off x="3027" y="2790"/>
                <a:ext cx="6187" cy="588"/>
              </a:xfrm>
              <a:prstGeom prst="rect">
                <a:avLst/>
              </a:prstGeom>
            </p:spPr>
            <p:txBody>
              <a:bodyPr vert="horz" wrap="square" lIns="91440" tIns="45720" rIns="91440" bIns="45720" rtlCol="0" anchor="ctr">
                <a:noAutofit/>
              </a:bodyPr>
              <a:lstStyle/>
              <a:p>
                <a:pPr algn="ctr"/>
                <a:r>
                  <a:rPr kumimoji="1" lang="en-US" altLang="zh-CN" sz="2400" b="1" dirty="0">
                    <a:solidFill>
                      <a:srgbClr val="FFCC00"/>
                    </a:solidFill>
                  </a:rPr>
                  <a:t>Disadvantages</a:t>
                </a:r>
                <a:endParaRPr kumimoji="1" lang="en-US" altLang="zh-CN" sz="2400" b="1" dirty="0">
                  <a:solidFill>
                    <a:srgbClr val="FFCC00"/>
                  </a:solidFill>
                </a:endParaRPr>
              </a:p>
            </p:txBody>
          </p:sp>
        </p:grpSp>
        <p:sp>
          <p:nvSpPr>
            <p:cNvPr id="26" name="文本框 25"/>
            <p:cNvSpPr txBox="1"/>
            <p:nvPr>
              <p:custDataLst>
                <p:tags r:id="rId12"/>
              </p:custDataLst>
            </p:nvPr>
          </p:nvSpPr>
          <p:spPr>
            <a:xfrm>
              <a:off x="1570" y="3215"/>
              <a:ext cx="8648" cy="2728"/>
            </a:xfrm>
            <a:prstGeom prst="rect">
              <a:avLst/>
            </a:prstGeom>
            <a:ln w="19050">
              <a:solidFill>
                <a:srgbClr val="356115"/>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marL="285750" indent="-285750" algn="l" fontAlgn="auto">
                <a:lnSpc>
                  <a:spcPct val="125000"/>
                </a:lnSpc>
                <a:buFont typeface="Wingdings" panose="05000000000000000000" charset="0"/>
                <a:buChar char="Ø"/>
              </a:pPr>
              <a:r>
                <a:rPr kumimoji="1" lang="en-US" altLang="zh-CN" sz="2000" dirty="0">
                  <a:solidFill>
                    <a:schemeClr val="tx1"/>
                  </a:solidFill>
                </a:rPr>
                <a:t>Complexity introduced when signal detection</a:t>
              </a:r>
              <a:endParaRPr kumimoji="1" lang="en-US" altLang="zh-CN" sz="2000" dirty="0">
                <a:solidFill>
                  <a:schemeClr val="tx1"/>
                </a:solidFill>
              </a:endParaRPr>
            </a:p>
            <a:p>
              <a:pPr marL="285750" indent="-285750">
                <a:lnSpc>
                  <a:spcPct val="125000"/>
                </a:lnSpc>
                <a:buFont typeface="Wingdings" panose="05000000000000000000" charset="0"/>
                <a:buChar char="Ø"/>
              </a:pPr>
              <a:r>
                <a:rPr kumimoji="1" lang="en-US" altLang="zh-CN" sz="2000" dirty="0">
                  <a:solidFill>
                    <a:schemeClr val="tx1"/>
                  </a:solidFill>
                </a:rPr>
                <a:t>Error propagation</a:t>
              </a:r>
              <a:endParaRPr kumimoji="1" lang="en-US" altLang="zh-CN" sz="2000" dirty="0">
                <a:solidFill>
                  <a:schemeClr val="tx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018" y="251288"/>
            <a:ext cx="12230516" cy="845185"/>
          </a:xfrm>
        </p:spPr>
        <p:txBody>
          <a:bodyPr>
            <a:noAutofit/>
          </a:bodyPr>
          <a:lstStyle/>
          <a:p>
            <a:r>
              <a:rPr kumimoji="1" lang="en-US" altLang="zh-CN" sz="3200" b="1" dirty="0">
                <a:solidFill>
                  <a:schemeClr val="bg1"/>
                </a:solidFill>
                <a:latin typeface="+mn-lt"/>
                <a:ea typeface="+mn-ea"/>
                <a:cs typeface="+mn-cs"/>
                <a:sym typeface="+mn-ea"/>
              </a:rPr>
              <a:t>2 </a:t>
            </a:r>
            <a:r>
              <a:rPr kumimoji="1" lang="en-US" altLang="zh-CN" sz="3200" b="1" dirty="0"/>
              <a:t>Traditional Framework for Joint Method</a:t>
            </a:r>
            <a:br>
              <a:rPr kumimoji="1" lang="en-US" altLang="zh-CN" sz="3200" b="1" dirty="0"/>
            </a:br>
            <a:endParaRPr kumimoji="1" lang="en-US" altLang="zh-CN" sz="3200" b="1" dirty="0">
              <a:latin typeface="+mn-lt"/>
              <a:ea typeface="+mn-ea"/>
              <a:cs typeface="+mn-cs"/>
              <a:sym typeface="+mn-ea"/>
            </a:endParaRPr>
          </a:p>
        </p:txBody>
      </p:sp>
      <p:pic>
        <p:nvPicPr>
          <p:cNvPr id="20" name="图片 19"/>
          <p:cNvPicPr>
            <a:picLocks noChangeAspect="1"/>
          </p:cNvPicPr>
          <p:nvPr>
            <p:custDataLst>
              <p:tags r:id="rId1"/>
            </p:custDataLst>
          </p:nvPr>
        </p:nvPicPr>
        <p:blipFill>
          <a:blip r:embed="rId2" cstate="email"/>
          <a:stretch>
            <a:fillRect/>
          </a:stretch>
        </p:blipFill>
        <p:spPr>
          <a:xfrm>
            <a:off x="11168380" y="96520"/>
            <a:ext cx="756920" cy="756920"/>
          </a:xfrm>
          <a:prstGeom prst="rect">
            <a:avLst/>
          </a:prstGeom>
        </p:spPr>
      </p:pic>
      <p:grpSp>
        <p:nvGrpSpPr>
          <p:cNvPr id="23" name="组合 22"/>
          <p:cNvGrpSpPr/>
          <p:nvPr/>
        </p:nvGrpSpPr>
        <p:grpSpPr>
          <a:xfrm>
            <a:off x="4595467" y="1096473"/>
            <a:ext cx="2518410" cy="518709"/>
            <a:chOff x="-804" y="2493"/>
            <a:chExt cx="8494" cy="945"/>
          </a:xfrm>
        </p:grpSpPr>
        <p:sp>
          <p:nvSpPr>
            <p:cNvPr id="21" name="文本框 20"/>
            <p:cNvSpPr txBox="1"/>
            <p:nvPr>
              <p:custDataLst>
                <p:tags r:id="rId3"/>
              </p:custDataLst>
            </p:nvPr>
          </p:nvSpPr>
          <p:spPr>
            <a:xfrm>
              <a:off x="-707" y="2493"/>
              <a:ext cx="8394" cy="945"/>
            </a:xfrm>
            <a:prstGeom prst="round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22" name="文本框 21"/>
            <p:cNvSpPr txBox="1"/>
            <p:nvPr>
              <p:custDataLst>
                <p:tags r:id="rId4"/>
              </p:custDataLst>
            </p:nvPr>
          </p:nvSpPr>
          <p:spPr>
            <a:xfrm>
              <a:off x="-804" y="2672"/>
              <a:ext cx="8494" cy="588"/>
            </a:xfrm>
            <a:prstGeom prst="rect">
              <a:avLst/>
            </a:prstGeom>
          </p:spPr>
          <p:txBody>
            <a:bodyPr vert="horz" wrap="square" lIns="91440" tIns="45720" rIns="91440" bIns="45720" rtlCol="0" anchor="ctr">
              <a:noAutofit/>
            </a:bodyPr>
            <a:lstStyle/>
            <a:p>
              <a:pPr algn="ctr"/>
              <a:r>
                <a:rPr kumimoji="1" lang="en-US" altLang="zh-CN" sz="2400" b="1" dirty="0">
                  <a:solidFill>
                    <a:srgbClr val="FFCC00"/>
                  </a:solidFill>
                </a:rPr>
                <a:t>System Model</a:t>
              </a:r>
              <a:endParaRPr kumimoji="1" lang="en-US" altLang="zh-CN" sz="2400" b="1" dirty="0">
                <a:solidFill>
                  <a:srgbClr val="FFCC00"/>
                </a:solidFill>
              </a:endParaRPr>
            </a:p>
          </p:txBody>
        </p:sp>
      </p:grpSp>
      <p:pic>
        <p:nvPicPr>
          <p:cNvPr id="4" name="图片 3"/>
          <p:cNvPicPr>
            <a:picLocks noChangeAspect="1"/>
          </p:cNvPicPr>
          <p:nvPr/>
        </p:nvPicPr>
        <p:blipFill>
          <a:blip r:embed="rId5"/>
          <a:stretch>
            <a:fillRect/>
          </a:stretch>
        </p:blipFill>
        <p:spPr>
          <a:xfrm>
            <a:off x="2370805" y="1713435"/>
            <a:ext cx="6956075" cy="2234883"/>
          </a:xfrm>
          <a:prstGeom prst="rect">
            <a:avLst/>
          </a:prstGeom>
        </p:spPr>
      </p:pic>
      <mc:AlternateContent xmlns:mc="http://schemas.openxmlformats.org/markup-compatibility/2006">
        <mc:Choice xmlns:a14="http://schemas.microsoft.com/office/drawing/2010/main" Requires="a14">
          <p:sp>
            <p:nvSpPr>
              <p:cNvPr id="7" name="矩形 6"/>
              <p:cNvSpPr/>
              <p:nvPr/>
            </p:nvSpPr>
            <p:spPr>
              <a:xfrm>
                <a:off x="296261" y="4172412"/>
                <a:ext cx="2800985" cy="1874071"/>
              </a:xfrm>
              <a:prstGeom prst="rect">
                <a:avLst/>
              </a:prstGeom>
              <a:ln w="19050">
                <a:prstDash val="lgDashDot"/>
              </a:ln>
            </p:spPr>
            <p:style>
              <a:lnRef idx="2">
                <a:schemeClr val="accent1"/>
              </a:lnRef>
              <a:fillRef idx="0">
                <a:srgbClr val="FFFFFF"/>
              </a:fillRef>
              <a:effectRef idx="0">
                <a:srgbClr val="FFFFFF"/>
              </a:effectRef>
              <a:fontRef idx="minor">
                <a:schemeClr val="tx1"/>
              </a:fontRef>
            </p:style>
            <p:txBody>
              <a:bodyPr rtlCol="0" anchor="ct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14:m>
                  <m:oMath xmlns:m="http://schemas.openxmlformats.org/officeDocument/2006/math">
                    <m:sSub>
                      <m:sSubPr>
                        <m:ctrlPr>
                          <a:rPr kumimoji="1" lang="en-US" altLang="zh-CN" i="1" dirty="0">
                            <a:latin typeface="Cambria Math" panose="02040503050406030204" charset="0"/>
                            <a:cs typeface="Cambria Math" panose="02040503050406030204" charset="0"/>
                            <a:sym typeface="+mn-ea"/>
                          </a:rPr>
                        </m:ctrlPr>
                      </m:sSubPr>
                      <m:e>
                        <m:r>
                          <a:rPr kumimoji="1" lang="en-US" altLang="zh-CN" i="1" dirty="0">
                            <a:latin typeface="Cambria Math" panose="02040503050406030204" charset="0"/>
                            <a:cs typeface="Cambria Math" panose="02040503050406030204" charset="0"/>
                            <a:sym typeface="+mn-ea"/>
                          </a:rPr>
                          <m:t>𝑁</m:t>
                        </m:r>
                      </m:e>
                      <m:sub>
                        <m:r>
                          <a:rPr kumimoji="1" lang="en-US" altLang="zh-CN" i="1" dirty="0">
                            <a:latin typeface="Cambria Math" panose="02040503050406030204" charset="0"/>
                            <a:cs typeface="Cambria Math" panose="02040503050406030204" charset="0"/>
                            <a:sym typeface="+mn-ea"/>
                          </a:rPr>
                          <m:t>𝑡</m:t>
                        </m:r>
                      </m:sub>
                    </m:sSub>
                  </m:oMath>
                </a14:m>
                <a:r>
                  <a:rPr kumimoji="1" lang="zh-CN" altLang="en-US" dirty="0">
                    <a:solidFill>
                      <a:schemeClr val="tx1"/>
                    </a:solidFill>
                    <a:sym typeface="+mn-ea"/>
                  </a:rPr>
                  <a:t> users </a:t>
                </a:r>
                <a:r>
                  <a:rPr kumimoji="1" lang="en-US" altLang="zh-CN" dirty="0">
                    <a:solidFill>
                      <a:schemeClr val="tx1"/>
                    </a:solidFill>
                    <a:sym typeface="+mn-ea"/>
                  </a:rPr>
                  <a:t>with single antenna </a:t>
                </a:r>
                <a:r>
                  <a:rPr kumimoji="1" lang="zh-CN" altLang="en-US" dirty="0">
                    <a:solidFill>
                      <a:schemeClr val="tx1"/>
                    </a:solidFill>
                    <a:sym typeface="+mn-ea"/>
                  </a:rPr>
                  <a:t>transmit </a:t>
                </a:r>
                <a14:m>
                  <m:oMath xmlns:m="http://schemas.openxmlformats.org/officeDocument/2006/math">
                    <m:sSub>
                      <m:sSubPr>
                        <m:ctrlPr>
                          <a:rPr kumimoji="1" lang="en-US" altLang="zh-CN" i="1" dirty="0">
                            <a:latin typeface="Cambria Math" panose="02040503050406030204" charset="0"/>
                            <a:cs typeface="Cambria Math" panose="02040503050406030204" charset="0"/>
                            <a:sym typeface="+mn-ea"/>
                          </a:rPr>
                        </m:ctrlPr>
                      </m:sSubPr>
                      <m:e>
                        <m:r>
                          <a:rPr kumimoji="1" lang="en-US" altLang="zh-CN" i="1" dirty="0">
                            <a:latin typeface="Cambria Math" panose="02040503050406030204" charset="0"/>
                            <a:cs typeface="Cambria Math" panose="02040503050406030204" charset="0"/>
                            <a:sym typeface="+mn-ea"/>
                          </a:rPr>
                          <m:t>𝑁</m:t>
                        </m:r>
                      </m:e>
                      <m:sub>
                        <m:r>
                          <a:rPr kumimoji="1" lang="en-US" altLang="zh-CN" b="0" i="1" dirty="0" smtClean="0">
                            <a:latin typeface="Cambria Math" panose="02040503050406030204" charset="0"/>
                            <a:cs typeface="Cambria Math" panose="02040503050406030204" charset="0"/>
                            <a:sym typeface="+mn-ea"/>
                          </a:rPr>
                          <m:t>𝑝</m:t>
                        </m:r>
                      </m:sub>
                    </m:sSub>
                  </m:oMath>
                </a14:m>
                <a:r>
                  <a:rPr kumimoji="1" lang="zh-CN" altLang="en-US" dirty="0">
                    <a:solidFill>
                      <a:schemeClr val="tx1"/>
                    </a:solidFill>
                    <a:sym typeface="+mn-ea"/>
                  </a:rPr>
                  <a:t> </a:t>
                </a:r>
                <a:r>
                  <a:rPr kumimoji="1" lang="en-US" altLang="zh-CN" dirty="0">
                    <a:solidFill>
                      <a:schemeClr val="tx1"/>
                    </a:solidFill>
                    <a:sym typeface="+mn-ea"/>
                  </a:rPr>
                  <a:t>pilots and </a:t>
                </a:r>
                <a14:m>
                  <m:oMath xmlns:m="http://schemas.openxmlformats.org/officeDocument/2006/math">
                    <m:sSub>
                      <m:sSubPr>
                        <m:ctrlPr>
                          <a:rPr kumimoji="1" lang="en-US" altLang="zh-CN" i="1" dirty="0">
                            <a:latin typeface="Cambria Math" panose="02040503050406030204" charset="0"/>
                            <a:cs typeface="Cambria Math" panose="02040503050406030204" charset="0"/>
                            <a:sym typeface="+mn-ea"/>
                          </a:rPr>
                        </m:ctrlPr>
                      </m:sSubPr>
                      <m:e>
                        <m:r>
                          <a:rPr kumimoji="1" lang="en-US" altLang="zh-CN" i="1" dirty="0">
                            <a:latin typeface="Cambria Math" panose="02040503050406030204" charset="0"/>
                            <a:cs typeface="Cambria Math" panose="02040503050406030204" charset="0"/>
                            <a:sym typeface="+mn-ea"/>
                          </a:rPr>
                          <m:t>𝑁</m:t>
                        </m:r>
                      </m:e>
                      <m:sub>
                        <m:r>
                          <a:rPr kumimoji="1" lang="en-US" altLang="zh-CN" b="0" i="1" dirty="0" smtClean="0">
                            <a:latin typeface="Cambria Math" panose="02040503050406030204" charset="0"/>
                            <a:cs typeface="Cambria Math" panose="02040503050406030204" charset="0"/>
                            <a:sym typeface="+mn-ea"/>
                          </a:rPr>
                          <m:t>𝑑</m:t>
                        </m:r>
                      </m:sub>
                    </m:sSub>
                  </m:oMath>
                </a14:m>
                <a:r>
                  <a:rPr kumimoji="1" lang="zh-CN" altLang="en-US" dirty="0">
                    <a:sym typeface="+mn-ea"/>
                  </a:rPr>
                  <a:t> </a:t>
                </a:r>
                <a:r>
                  <a:rPr kumimoji="1" lang="en-US" altLang="zh-CN" dirty="0">
                    <a:sym typeface="+mn-ea"/>
                  </a:rPr>
                  <a:t>data </a:t>
                </a:r>
                <a:r>
                  <a:rPr kumimoji="1" lang="zh-CN" altLang="en-US" dirty="0">
                    <a:sym typeface="+mn-ea"/>
                  </a:rPr>
                  <a:t>to </a:t>
                </a:r>
                <a:r>
                  <a:rPr kumimoji="1" lang="en-US" altLang="zh-CN" dirty="0">
                    <a:sym typeface="+mn-ea"/>
                  </a:rPr>
                  <a:t>the base station which </a:t>
                </a:r>
                <a:r>
                  <a:rPr kumimoji="1" lang="zh-CN" altLang="en-US" dirty="0">
                    <a:sym typeface="+mn-ea"/>
                  </a:rPr>
                  <a:t>is equipped</a:t>
                </a:r>
                <a:endParaRPr kumimoji="1" lang="zh-CN" altLang="en-US" dirty="0"/>
              </a:p>
              <a:p>
                <a:pPr algn="ctr"/>
                <a:r>
                  <a:rPr kumimoji="1" lang="zh-CN" altLang="en-US" dirty="0">
                    <a:sym typeface="+mn-ea"/>
                  </a:rPr>
                  <a:t>with </a:t>
                </a:r>
                <a14:m>
                  <m:oMath xmlns:m="http://schemas.openxmlformats.org/officeDocument/2006/math">
                    <m:sSub>
                      <m:sSubPr>
                        <m:ctrlPr>
                          <a:rPr kumimoji="1" lang="en-US" altLang="zh-CN" i="1" dirty="0">
                            <a:latin typeface="Cambria Math" panose="02040503050406030204" charset="0"/>
                            <a:cs typeface="Cambria Math" panose="02040503050406030204" charset="0"/>
                            <a:sym typeface="+mn-ea"/>
                          </a:rPr>
                        </m:ctrlPr>
                      </m:sSubPr>
                      <m:e>
                        <m:r>
                          <a:rPr kumimoji="1" lang="en-US" altLang="zh-CN" i="1" dirty="0">
                            <a:latin typeface="Cambria Math" panose="02040503050406030204" charset="0"/>
                            <a:cs typeface="Cambria Math" panose="02040503050406030204" charset="0"/>
                            <a:sym typeface="+mn-ea"/>
                          </a:rPr>
                          <m:t>𝑁</m:t>
                        </m:r>
                      </m:e>
                      <m:sub>
                        <m:r>
                          <a:rPr kumimoji="1" lang="en-US" altLang="zh-CN" b="0" i="1" dirty="0" smtClean="0">
                            <a:latin typeface="Cambria Math" panose="02040503050406030204" charset="0"/>
                            <a:cs typeface="Cambria Math" panose="02040503050406030204" charset="0"/>
                            <a:sym typeface="+mn-ea"/>
                          </a:rPr>
                          <m:t>𝑟</m:t>
                        </m:r>
                      </m:sub>
                    </m:sSub>
                  </m:oMath>
                </a14:m>
                <a:r>
                  <a:rPr kumimoji="1" lang="zh-CN" altLang="en-US" dirty="0">
                    <a:sym typeface="+mn-ea"/>
                  </a:rPr>
                  <a:t> </a:t>
                </a:r>
                <a:r>
                  <a:rPr kumimoji="1" lang="en-US" altLang="zh-CN" dirty="0">
                    <a:sym typeface="+mn-ea"/>
                  </a:rPr>
                  <a:t>receive</a:t>
                </a:r>
                <a:r>
                  <a:rPr kumimoji="1" lang="zh-CN" altLang="en-US" dirty="0">
                    <a:sym typeface="+mn-ea"/>
                  </a:rPr>
                  <a:t> antennas .</a:t>
                </a:r>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296261" y="4172412"/>
                <a:ext cx="2800985" cy="1874071"/>
              </a:xfrm>
              <a:prstGeom prst="rect">
                <a:avLst/>
              </a:prstGeom>
              <a:blipFill rotWithShape="1">
                <a:blip r:embed="rId6"/>
                <a:stretch>
                  <a:fillRect l="-353" t="-533" r="-328" b="-508"/>
                </a:stretch>
              </a:blipFill>
              <a:ln w="19050">
                <a:prstDash val="lgDashDot"/>
              </a:ln>
            </p:spPr>
            <p:style>
              <a:lnRef idx="2">
                <a:schemeClr val="accent1"/>
              </a:lnRef>
              <a:fillRef idx="0">
                <a:srgbClr val="FFFFFF"/>
              </a:fillRef>
              <a:effectRef idx="0">
                <a:srgbClr val="FFFFFF"/>
              </a:effectRef>
              <a:fontRef idx="minor">
                <a:schemeClr val="tx1"/>
              </a:fontRef>
            </p:style>
            <p:txBody>
              <a:bodyPr/>
              <a:lstStyle/>
              <a:p>
                <a:r>
                  <a:rPr lang="zh-CN" altLang="en-US">
                    <a:noFill/>
                  </a:rPr>
                  <a:t> </a:t>
                </a:r>
              </a:p>
            </p:txBody>
          </p:sp>
        </mc:Fallback>
      </mc:AlternateContent>
      <p:sp>
        <p:nvSpPr>
          <p:cNvPr id="13" name="圆角矩形 47"/>
          <p:cNvSpPr/>
          <p:nvPr/>
        </p:nvSpPr>
        <p:spPr>
          <a:xfrm>
            <a:off x="3571778" y="4242645"/>
            <a:ext cx="3888105" cy="1803838"/>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a:p>
        </p:txBody>
      </p:sp>
      <p:sp>
        <p:nvSpPr>
          <p:cNvPr id="14" name="文本框 13"/>
          <p:cNvSpPr txBox="1"/>
          <p:nvPr/>
        </p:nvSpPr>
        <p:spPr>
          <a:xfrm>
            <a:off x="3689131" y="4318837"/>
            <a:ext cx="2957611" cy="489999"/>
          </a:xfrm>
          <a:prstGeom prst="rect">
            <a:avLst/>
          </a:prstGeom>
        </p:spPr>
        <p:txBody>
          <a:bodyPr vert="horz" wrap="square" lIns="91440" tIns="45720" rIns="91440" bIns="45720" rtlCol="0" anchor="ctr">
            <a:normAutofit/>
          </a:bodyPr>
          <a:lstStyle/>
          <a:p>
            <a:pPr algn="l"/>
            <a:r>
              <a:rPr kumimoji="1" lang="en-US" altLang="zh-CN" b="1" dirty="0"/>
              <a:t>Channel estimator</a:t>
            </a:r>
            <a:endParaRPr kumimoji="1" lang="zh-CN" altLang="en-US" b="1" dirty="0"/>
          </a:p>
        </p:txBody>
      </p:sp>
      <p:pic>
        <p:nvPicPr>
          <p:cNvPr id="15" name="图片 14"/>
          <p:cNvPicPr>
            <a:picLocks noChangeAspect="1"/>
          </p:cNvPicPr>
          <p:nvPr/>
        </p:nvPicPr>
        <p:blipFill>
          <a:blip r:embed="rId7"/>
          <a:stretch>
            <a:fillRect/>
          </a:stretch>
        </p:blipFill>
        <p:spPr>
          <a:xfrm>
            <a:off x="3689131" y="5105152"/>
            <a:ext cx="3664229" cy="656375"/>
          </a:xfrm>
          <a:prstGeom prst="rect">
            <a:avLst/>
          </a:prstGeom>
        </p:spPr>
      </p:pic>
      <p:sp>
        <p:nvSpPr>
          <p:cNvPr id="18" name="圆角矩形 47"/>
          <p:cNvSpPr/>
          <p:nvPr/>
        </p:nvSpPr>
        <p:spPr>
          <a:xfrm>
            <a:off x="7949336" y="4242645"/>
            <a:ext cx="3888105" cy="1803838"/>
          </a:xfrm>
          <a:prstGeom prst="roundRect">
            <a:avLst/>
          </a:prstGeom>
        </p:spPr>
        <p:style>
          <a:lnRef idx="2">
            <a:schemeClr val="accent1"/>
          </a:lnRef>
          <a:fillRef idx="0">
            <a:srgbClr val="FFFFFF"/>
          </a:fillRef>
          <a:effectRef idx="0">
            <a:srgbClr val="FFFFFF"/>
          </a:effectRef>
          <a:fontRef idx="minor">
            <a:schemeClr val="tx1"/>
          </a:fontRef>
        </p:style>
        <p:txBody>
          <a:bodyPr rtlCol="0" anchor="ctr"/>
          <a:lstStyle>
            <a:defPPr>
              <a:defRPr lang="en-US">
                <a:solidFill>
                  <a:schemeClr val="tx1"/>
                </a:solidFill>
              </a:defRP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a:p>
        </p:txBody>
      </p:sp>
      <p:sp>
        <p:nvSpPr>
          <p:cNvPr id="19" name="文本框 18"/>
          <p:cNvSpPr txBox="1"/>
          <p:nvPr/>
        </p:nvSpPr>
        <p:spPr>
          <a:xfrm>
            <a:off x="8114522" y="4318837"/>
            <a:ext cx="2957611" cy="489999"/>
          </a:xfrm>
          <a:prstGeom prst="rect">
            <a:avLst/>
          </a:prstGeom>
        </p:spPr>
        <p:txBody>
          <a:bodyPr vert="horz" wrap="square" lIns="91440" tIns="45720" rIns="91440" bIns="45720" rtlCol="0" anchor="ctr">
            <a:normAutofit/>
          </a:bodyPr>
          <a:lstStyle/>
          <a:p>
            <a:pPr algn="l"/>
            <a:r>
              <a:rPr kumimoji="1" lang="en-US" altLang="zh-CN" b="1" dirty="0"/>
              <a:t>Linear signal detector</a:t>
            </a:r>
            <a:endParaRPr kumimoji="1" lang="zh-CN" altLang="en-US" b="1" dirty="0"/>
          </a:p>
        </p:txBody>
      </p:sp>
      <p:pic>
        <p:nvPicPr>
          <p:cNvPr id="38" name="图片 37"/>
          <p:cNvPicPr>
            <a:picLocks noChangeAspect="1"/>
          </p:cNvPicPr>
          <p:nvPr/>
        </p:nvPicPr>
        <p:blipFill>
          <a:blip r:embed="rId8"/>
          <a:stretch>
            <a:fillRect/>
          </a:stretch>
        </p:blipFill>
        <p:spPr>
          <a:xfrm>
            <a:off x="8589054" y="4856266"/>
            <a:ext cx="2773855" cy="672644"/>
          </a:xfrm>
          <a:prstGeom prst="rect">
            <a:avLst/>
          </a:prstGeom>
        </p:spPr>
      </p:pic>
      <p:pic>
        <p:nvPicPr>
          <p:cNvPr id="43" name="图片 42"/>
          <p:cNvPicPr>
            <a:picLocks noChangeAspect="1"/>
          </p:cNvPicPr>
          <p:nvPr/>
        </p:nvPicPr>
        <p:blipFill>
          <a:blip r:embed="rId9"/>
          <a:stretch>
            <a:fillRect/>
          </a:stretch>
        </p:blipFill>
        <p:spPr>
          <a:xfrm>
            <a:off x="8973733" y="5592241"/>
            <a:ext cx="2283764" cy="275395"/>
          </a:xfrm>
          <a:prstGeom prst="rect">
            <a:avLst/>
          </a:prstGeom>
        </p:spPr>
      </p:pic>
      <p:pic>
        <p:nvPicPr>
          <p:cNvPr id="44" name="图片 43"/>
          <p:cNvPicPr>
            <a:picLocks noChangeAspect="1"/>
          </p:cNvPicPr>
          <p:nvPr/>
        </p:nvPicPr>
        <p:blipFill>
          <a:blip r:embed="rId10"/>
          <a:stretch>
            <a:fillRect/>
          </a:stretch>
        </p:blipFill>
        <p:spPr>
          <a:xfrm>
            <a:off x="4814153" y="4810825"/>
            <a:ext cx="1233499" cy="2400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930" y="76200"/>
            <a:ext cx="8168640" cy="845185"/>
          </a:xfrm>
        </p:spPr>
        <p:txBody>
          <a:bodyPr>
            <a:noAutofit/>
          </a:bodyPr>
          <a:lstStyle/>
          <a:p>
            <a:r>
              <a:rPr kumimoji="1" lang="en-US" altLang="zh-CN" sz="3200" b="1" dirty="0">
                <a:solidFill>
                  <a:schemeClr val="bg1"/>
                </a:solidFill>
                <a:latin typeface="+mn-lt"/>
                <a:ea typeface="+mn-ea"/>
                <a:cs typeface="+mn-cs"/>
                <a:sym typeface="+mn-ea"/>
              </a:rPr>
              <a:t>3 </a:t>
            </a:r>
            <a:r>
              <a:rPr kumimoji="1" lang="en-US" altLang="zh-CN" sz="3200" b="1" dirty="0"/>
              <a:t>Algorithm Description</a:t>
            </a:r>
            <a:endParaRPr kumimoji="1" lang="en-US" altLang="zh-CN" sz="3200" b="1" dirty="0">
              <a:latin typeface="+mn-lt"/>
              <a:ea typeface="+mn-ea"/>
              <a:cs typeface="+mn-cs"/>
              <a:sym typeface="+mn-ea"/>
            </a:endParaRPr>
          </a:p>
        </p:txBody>
      </p:sp>
      <p:pic>
        <p:nvPicPr>
          <p:cNvPr id="20" name="图片 19"/>
          <p:cNvPicPr>
            <a:picLocks noChangeAspect="1"/>
          </p:cNvPicPr>
          <p:nvPr>
            <p:custDataLst>
              <p:tags r:id="rId1"/>
            </p:custDataLst>
          </p:nvPr>
        </p:nvPicPr>
        <p:blipFill>
          <a:blip r:embed="rId2" cstate="email"/>
          <a:stretch>
            <a:fillRect/>
          </a:stretch>
        </p:blipFill>
        <p:spPr>
          <a:xfrm>
            <a:off x="11168380" y="96520"/>
            <a:ext cx="756920" cy="756920"/>
          </a:xfrm>
          <a:prstGeom prst="rect">
            <a:avLst/>
          </a:prstGeom>
        </p:spPr>
      </p:pic>
      <p:pic>
        <p:nvPicPr>
          <p:cNvPr id="12" name="图片 11"/>
          <p:cNvPicPr>
            <a:picLocks noChangeAspect="1"/>
          </p:cNvPicPr>
          <p:nvPr/>
        </p:nvPicPr>
        <p:blipFill>
          <a:blip r:embed="rId3"/>
          <a:stretch>
            <a:fillRect/>
          </a:stretch>
        </p:blipFill>
        <p:spPr>
          <a:xfrm>
            <a:off x="960120" y="1208542"/>
            <a:ext cx="10533340" cy="2058690"/>
          </a:xfrm>
          <a:prstGeom prst="rect">
            <a:avLst/>
          </a:prstGeom>
        </p:spPr>
      </p:pic>
      <p:grpSp>
        <p:nvGrpSpPr>
          <p:cNvPr id="13" name="组合 12"/>
          <p:cNvGrpSpPr/>
          <p:nvPr/>
        </p:nvGrpSpPr>
        <p:grpSpPr>
          <a:xfrm>
            <a:off x="168509" y="2691944"/>
            <a:ext cx="3022432" cy="518709"/>
            <a:chOff x="-804" y="2493"/>
            <a:chExt cx="8494" cy="945"/>
          </a:xfrm>
        </p:grpSpPr>
        <p:sp>
          <p:nvSpPr>
            <p:cNvPr id="14" name="文本框 13"/>
            <p:cNvSpPr txBox="1"/>
            <p:nvPr>
              <p:custDataLst>
                <p:tags r:id="rId4"/>
              </p:custDataLst>
            </p:nvPr>
          </p:nvSpPr>
          <p:spPr>
            <a:xfrm>
              <a:off x="-707" y="2493"/>
              <a:ext cx="8394" cy="945"/>
            </a:xfrm>
            <a:prstGeom prst="round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15" name="文本框 14"/>
            <p:cNvSpPr txBox="1"/>
            <p:nvPr>
              <p:custDataLst>
                <p:tags r:id="rId5"/>
              </p:custDataLst>
            </p:nvPr>
          </p:nvSpPr>
          <p:spPr>
            <a:xfrm>
              <a:off x="-804" y="2672"/>
              <a:ext cx="8494" cy="588"/>
            </a:xfrm>
            <a:prstGeom prst="rect">
              <a:avLst/>
            </a:prstGeom>
          </p:spPr>
          <p:txBody>
            <a:bodyPr vert="horz" wrap="square" lIns="91440" tIns="45720" rIns="91440" bIns="45720" rtlCol="0" anchor="ctr">
              <a:noAutofit/>
            </a:bodyPr>
            <a:lstStyle/>
            <a:p>
              <a:pPr algn="ctr"/>
              <a:r>
                <a:rPr kumimoji="1" lang="en-US" altLang="zh-CN" sz="2000" b="1" dirty="0">
                  <a:solidFill>
                    <a:srgbClr val="FFCC00"/>
                  </a:solidFill>
                </a:rPr>
                <a:t>Recursive framework</a:t>
              </a:r>
              <a:endParaRPr kumimoji="1" lang="en-US" altLang="zh-CN" sz="2000" b="1" dirty="0">
                <a:solidFill>
                  <a:srgbClr val="FFCC00"/>
                </a:solidFill>
              </a:endParaRPr>
            </a:p>
          </p:txBody>
        </p:sp>
      </p:grpSp>
      <p:grpSp>
        <p:nvGrpSpPr>
          <p:cNvPr id="42" name="组合 41"/>
          <p:cNvGrpSpPr/>
          <p:nvPr/>
        </p:nvGrpSpPr>
        <p:grpSpPr>
          <a:xfrm>
            <a:off x="660050" y="3331229"/>
            <a:ext cx="10657490" cy="3035315"/>
            <a:chOff x="1476" y="2561"/>
            <a:chExt cx="8494" cy="3464"/>
          </a:xfrm>
        </p:grpSpPr>
        <p:grpSp>
          <p:nvGrpSpPr>
            <p:cNvPr id="46" name="组合 45"/>
            <p:cNvGrpSpPr/>
            <p:nvPr/>
          </p:nvGrpSpPr>
          <p:grpSpPr>
            <a:xfrm>
              <a:off x="1476" y="2561"/>
              <a:ext cx="8494" cy="654"/>
              <a:chOff x="3027" y="2902"/>
              <a:chExt cx="6029" cy="654"/>
            </a:xfrm>
          </p:grpSpPr>
          <p:sp>
            <p:nvSpPr>
              <p:cNvPr id="48" name="文本框 12"/>
              <p:cNvSpPr txBox="1"/>
              <p:nvPr/>
            </p:nvSpPr>
            <p:spPr>
              <a:xfrm>
                <a:off x="3098" y="2902"/>
                <a:ext cx="5958" cy="654"/>
              </a:xfrm>
              <a:prstGeom prst="rect">
                <a:avLst/>
              </a:prstGeom>
              <a:solidFill>
                <a:srgbClr val="356115"/>
              </a:solidFill>
            </p:spPr>
            <p:txBody>
              <a:bodyPr vert="horz" wrap="square"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endParaRPr kumimoji="1" lang="zh-CN" altLang="en-US" dirty="0"/>
              </a:p>
            </p:txBody>
          </p:sp>
          <p:sp>
            <p:nvSpPr>
              <p:cNvPr id="51" name="文本框 13"/>
              <p:cNvSpPr txBox="1"/>
              <p:nvPr/>
            </p:nvSpPr>
            <p:spPr>
              <a:xfrm>
                <a:off x="3027" y="2915"/>
                <a:ext cx="6029" cy="588"/>
              </a:xfrm>
              <a:prstGeom prst="rect">
                <a:avLst/>
              </a:prstGeom>
            </p:spPr>
            <p:txBody>
              <a:bodyPr vert="horz" wrap="square"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en-US" altLang="zh-CN" sz="2000" b="1" dirty="0">
                    <a:solidFill>
                      <a:srgbClr val="FFCC00"/>
                    </a:solidFill>
                    <a:sym typeface="+mn-ea"/>
                  </a:rPr>
                  <a:t>Recursive joint channel estimation and signal detection</a:t>
                </a:r>
                <a:endParaRPr kumimoji="1" lang="en-US" altLang="zh-CN" sz="2000" b="1" dirty="0">
                  <a:solidFill>
                    <a:srgbClr val="FFCC00"/>
                  </a:solidFill>
                </a:endParaRPr>
              </a:p>
            </p:txBody>
          </p:sp>
        </p:grpSp>
        <p:sp>
          <p:nvSpPr>
            <p:cNvPr id="47" name="文本框 14"/>
            <p:cNvSpPr txBox="1"/>
            <p:nvPr/>
          </p:nvSpPr>
          <p:spPr>
            <a:xfrm>
              <a:off x="1585" y="3215"/>
              <a:ext cx="8373" cy="2810"/>
            </a:xfrm>
            <a:prstGeom prst="rect">
              <a:avLst/>
            </a:prstGeom>
            <a:ln w="19050"/>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defPPr>
                <a:defRPr lang="en-US">
                  <a:solidFill>
                    <a:schemeClr val="dk1"/>
                  </a:solidFill>
                </a:defRPr>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indent="0" algn="ctr" fontAlgn="auto">
                <a:lnSpc>
                  <a:spcPct val="125000"/>
                </a:lnSpc>
                <a:buFont typeface="Wingdings" panose="05000000000000000000" charset="0"/>
                <a:buNone/>
              </a:pPr>
              <a:r>
                <a:rPr kumimoji="1" lang="en-US" altLang="zh-CN" sz="2000" dirty="0">
                  <a:sym typeface="+mn-ea"/>
                </a:rPr>
                <a:t>  </a:t>
              </a:r>
              <a:endParaRPr kumimoji="1" lang="en-US" altLang="zh-CN" sz="2000" b="1" dirty="0">
                <a:sym typeface="+mn-ea"/>
              </a:endParaRPr>
            </a:p>
          </p:txBody>
        </p:sp>
      </p:grpSp>
      <p:sp>
        <p:nvSpPr>
          <p:cNvPr id="55" name="文本框 54"/>
          <p:cNvSpPr txBox="1"/>
          <p:nvPr>
            <p:custDataLst>
              <p:tags r:id="rId6"/>
            </p:custDataLst>
          </p:nvPr>
        </p:nvSpPr>
        <p:spPr>
          <a:xfrm>
            <a:off x="960120" y="4075000"/>
            <a:ext cx="1892182" cy="473329"/>
          </a:xfrm>
          <a:prstGeom prst="round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54" name="文本框 53"/>
          <p:cNvSpPr txBox="1"/>
          <p:nvPr>
            <p:custDataLst>
              <p:tags r:id="rId7"/>
            </p:custDataLst>
          </p:nvPr>
        </p:nvSpPr>
        <p:spPr>
          <a:xfrm>
            <a:off x="889517" y="4124975"/>
            <a:ext cx="1962785" cy="373380"/>
          </a:xfrm>
          <a:prstGeom prst="rect">
            <a:avLst/>
          </a:prstGeom>
        </p:spPr>
        <p:txBody>
          <a:bodyPr vert="horz" wrap="square" lIns="91440" tIns="45720" rIns="91440" bIns="45720" rtlCol="0" anchor="ctr">
            <a:noAutofit/>
          </a:bodyPr>
          <a:lstStyle/>
          <a:p>
            <a:pPr algn="ctr"/>
            <a:r>
              <a:rPr kumimoji="1" lang="en-US" altLang="zh-CN" sz="2000" b="1" dirty="0">
                <a:solidFill>
                  <a:schemeClr val="bg1"/>
                </a:solidFill>
              </a:rPr>
              <a:t> Cumulative LS</a:t>
            </a:r>
            <a:endParaRPr kumimoji="1" lang="en-US" altLang="zh-CN" sz="2000" b="1" dirty="0">
              <a:solidFill>
                <a:schemeClr val="bg1"/>
              </a:solidFill>
            </a:endParaRPr>
          </a:p>
        </p:txBody>
      </p:sp>
      <p:pic>
        <p:nvPicPr>
          <p:cNvPr id="56" name="图片 55"/>
          <p:cNvPicPr>
            <a:picLocks noChangeAspect="1"/>
          </p:cNvPicPr>
          <p:nvPr/>
        </p:nvPicPr>
        <p:blipFill>
          <a:blip r:embed="rId8"/>
          <a:stretch>
            <a:fillRect/>
          </a:stretch>
        </p:blipFill>
        <p:spPr>
          <a:xfrm>
            <a:off x="4006841" y="3989820"/>
            <a:ext cx="3510160" cy="661269"/>
          </a:xfrm>
          <a:prstGeom prst="rect">
            <a:avLst/>
          </a:prstGeom>
        </p:spPr>
      </p:pic>
      <p:sp>
        <p:nvSpPr>
          <p:cNvPr id="57" name="文本框 56"/>
          <p:cNvSpPr txBox="1"/>
          <p:nvPr>
            <p:custDataLst>
              <p:tags r:id="rId9"/>
            </p:custDataLst>
          </p:nvPr>
        </p:nvSpPr>
        <p:spPr>
          <a:xfrm>
            <a:off x="960120" y="4792308"/>
            <a:ext cx="1892182" cy="473329"/>
          </a:xfrm>
          <a:prstGeom prst="round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59" name="文本框 58"/>
          <p:cNvSpPr txBox="1"/>
          <p:nvPr>
            <p:custDataLst>
              <p:tags r:id="rId10"/>
            </p:custDataLst>
          </p:nvPr>
        </p:nvSpPr>
        <p:spPr>
          <a:xfrm>
            <a:off x="924818" y="4839689"/>
            <a:ext cx="1962785" cy="373380"/>
          </a:xfrm>
          <a:prstGeom prst="rect">
            <a:avLst/>
          </a:prstGeom>
        </p:spPr>
        <p:txBody>
          <a:bodyPr vert="horz" wrap="square" lIns="91440" tIns="45720" rIns="91440" bIns="45720" rtlCol="0" anchor="ctr">
            <a:noAutofit/>
          </a:bodyPr>
          <a:lstStyle/>
          <a:p>
            <a:pPr algn="ctr"/>
            <a:r>
              <a:rPr kumimoji="1" lang="en-US" altLang="zh-CN" sz="2000" b="1" dirty="0">
                <a:solidFill>
                  <a:schemeClr val="bg1"/>
                </a:solidFill>
              </a:rPr>
              <a:t> RLS</a:t>
            </a:r>
            <a:endParaRPr kumimoji="1" lang="en-US" altLang="zh-CN" sz="2000" b="1" dirty="0">
              <a:solidFill>
                <a:schemeClr val="bg1"/>
              </a:solidFill>
            </a:endParaRPr>
          </a:p>
        </p:txBody>
      </p:sp>
      <p:cxnSp>
        <p:nvCxnSpPr>
          <p:cNvPr id="60" name="曲线连接符 2"/>
          <p:cNvCxnSpPr/>
          <p:nvPr/>
        </p:nvCxnSpPr>
        <p:spPr>
          <a:xfrm rot="16200000" flipH="1">
            <a:off x="7330771" y="4517939"/>
            <a:ext cx="598389" cy="203414"/>
          </a:xfrm>
          <a:prstGeom prst="curvedConnector3">
            <a:avLst>
              <a:gd name="adj1" fmla="val 50000"/>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8300689" y="4073753"/>
            <a:ext cx="3001794" cy="575310"/>
          </a:xfrm>
          <a:prstGeom prst="rect">
            <a:avLst/>
          </a:prstGeom>
        </p:spPr>
        <p:txBody>
          <a:bodyPr vert="horz" wrap="square" lIns="91440" tIns="45720" rIns="91440" bIns="45720" rtlCol="0" anchor="ctr">
            <a:normAutofit/>
          </a:bodyPr>
          <a:lstStyle/>
          <a:p>
            <a:pPr algn="l"/>
            <a:r>
              <a:rPr kumimoji="1" lang="en-US" altLang="zh-CN" sz="2000" b="1" dirty="0">
                <a:solidFill>
                  <a:srgbClr val="ED7D31"/>
                </a:solidFill>
              </a:rPr>
              <a:t>Matrix inverse lemma</a:t>
            </a:r>
            <a:endParaRPr kumimoji="1" lang="zh-CN" altLang="en-US" sz="2000" b="1" dirty="0">
              <a:solidFill>
                <a:srgbClr val="ED7D31"/>
              </a:solidFill>
            </a:endParaRPr>
          </a:p>
        </p:txBody>
      </p:sp>
      <p:pic>
        <p:nvPicPr>
          <p:cNvPr id="65" name="图片 64"/>
          <p:cNvPicPr>
            <a:picLocks noChangeAspect="1"/>
          </p:cNvPicPr>
          <p:nvPr/>
        </p:nvPicPr>
        <p:blipFill>
          <a:blip r:embed="rId11"/>
          <a:stretch>
            <a:fillRect/>
          </a:stretch>
        </p:blipFill>
        <p:spPr>
          <a:xfrm>
            <a:off x="4231736" y="4816494"/>
            <a:ext cx="2776074" cy="431455"/>
          </a:xfrm>
          <a:prstGeom prst="rect">
            <a:avLst/>
          </a:prstGeom>
        </p:spPr>
      </p:pic>
      <p:pic>
        <p:nvPicPr>
          <p:cNvPr id="66" name="图片 65"/>
          <p:cNvPicPr>
            <a:picLocks noChangeAspect="1"/>
          </p:cNvPicPr>
          <p:nvPr/>
        </p:nvPicPr>
        <p:blipFill>
          <a:blip r:embed="rId12"/>
          <a:stretch>
            <a:fillRect/>
          </a:stretch>
        </p:blipFill>
        <p:spPr>
          <a:xfrm>
            <a:off x="8185457" y="4831483"/>
            <a:ext cx="2497258" cy="373739"/>
          </a:xfrm>
          <a:prstGeom prst="rect">
            <a:avLst/>
          </a:prstGeom>
        </p:spPr>
      </p:pic>
      <p:pic>
        <p:nvPicPr>
          <p:cNvPr id="78" name="图片 77"/>
          <p:cNvPicPr>
            <a:picLocks noChangeAspect="1"/>
          </p:cNvPicPr>
          <p:nvPr/>
        </p:nvPicPr>
        <p:blipFill>
          <a:blip r:embed="rId13"/>
          <a:stretch>
            <a:fillRect/>
          </a:stretch>
        </p:blipFill>
        <p:spPr>
          <a:xfrm>
            <a:off x="4320022" y="5413354"/>
            <a:ext cx="2776074" cy="557318"/>
          </a:xfrm>
          <a:prstGeom prst="rect">
            <a:avLst/>
          </a:prstGeom>
        </p:spPr>
      </p:pic>
      <p:pic>
        <p:nvPicPr>
          <p:cNvPr id="79" name="图片 78"/>
          <p:cNvPicPr>
            <a:picLocks noChangeAspect="1"/>
          </p:cNvPicPr>
          <p:nvPr/>
        </p:nvPicPr>
        <p:blipFill>
          <a:blip r:embed="rId14"/>
          <a:stretch>
            <a:fillRect/>
          </a:stretch>
        </p:blipFill>
        <p:spPr>
          <a:xfrm>
            <a:off x="7617897" y="5517613"/>
            <a:ext cx="3163261" cy="366381"/>
          </a:xfrm>
          <a:prstGeom prst="rect">
            <a:avLst/>
          </a:prstGeom>
        </p:spPr>
      </p:pic>
      <p:sp>
        <p:nvSpPr>
          <p:cNvPr id="81" name="文本框 80"/>
          <p:cNvSpPr txBox="1"/>
          <p:nvPr>
            <p:custDataLst>
              <p:tags r:id="rId15"/>
            </p:custDataLst>
          </p:nvPr>
        </p:nvSpPr>
        <p:spPr>
          <a:xfrm>
            <a:off x="4092727" y="4749645"/>
            <a:ext cx="7050339" cy="1400387"/>
          </a:xfrm>
          <a:prstGeom prst="rect">
            <a:avLst/>
          </a:prstGeom>
          <a:noFill/>
          <a:ln w="19050">
            <a:solidFill>
              <a:srgbClr val="C00000"/>
            </a:solidFill>
            <a:prstDash val="dashDot"/>
          </a:ln>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indent="0" algn="l" fontAlgn="auto">
              <a:lnSpc>
                <a:spcPct val="125000"/>
              </a:lnSpc>
              <a:buFont typeface="Wingdings" panose="05000000000000000000" charset="0"/>
              <a:buNone/>
            </a:pPr>
            <a:endParaRPr kumimoji="1" lang="zh-CN" altLang="en-US" sz="2000" dirty="0"/>
          </a:p>
        </p:txBody>
      </p:sp>
      <p:sp>
        <p:nvSpPr>
          <p:cNvPr id="82" name="文本框 81"/>
          <p:cNvSpPr txBox="1"/>
          <p:nvPr/>
        </p:nvSpPr>
        <p:spPr>
          <a:xfrm>
            <a:off x="796813" y="5449839"/>
            <a:ext cx="3207499" cy="575310"/>
          </a:xfrm>
          <a:prstGeom prst="rect">
            <a:avLst/>
          </a:prstGeom>
        </p:spPr>
        <p:txBody>
          <a:bodyPr vert="horz" wrap="square" lIns="91440" tIns="45720" rIns="91440" bIns="45720" rtlCol="0" anchor="ctr">
            <a:normAutofit/>
          </a:bodyPr>
          <a:lstStyle/>
          <a:p>
            <a:pPr algn="l"/>
            <a:r>
              <a:rPr kumimoji="1" lang="en-US" altLang="zh-CN" sz="2000" b="1" dirty="0">
                <a:solidFill>
                  <a:srgbClr val="ED7D31"/>
                </a:solidFill>
              </a:rPr>
              <a:t>Bypass the matrix inversion</a:t>
            </a:r>
            <a:endParaRPr kumimoji="1" lang="zh-CN" altLang="en-US" sz="2000" b="1" dirty="0">
              <a:solidFill>
                <a:srgbClr val="ED7D3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930" y="76200"/>
            <a:ext cx="7257415" cy="845185"/>
          </a:xfrm>
        </p:spPr>
        <p:txBody>
          <a:bodyPr>
            <a:noAutofit/>
          </a:bodyPr>
          <a:lstStyle/>
          <a:p>
            <a:r>
              <a:rPr kumimoji="1" lang="en-US" altLang="zh-CN" sz="3200" b="1" dirty="0">
                <a:solidFill>
                  <a:schemeClr val="bg1"/>
                </a:solidFill>
                <a:latin typeface="+mn-lt"/>
                <a:ea typeface="+mn-ea"/>
                <a:cs typeface="+mn-cs"/>
                <a:sym typeface="+mn-ea"/>
              </a:rPr>
              <a:t>3 </a:t>
            </a:r>
            <a:r>
              <a:rPr kumimoji="1" lang="en-US" altLang="zh-CN" sz="3200" b="1" dirty="0"/>
              <a:t>Algorithm Description</a:t>
            </a:r>
            <a:endParaRPr kumimoji="1" lang="en-US" altLang="zh-CN" sz="3200" b="1" dirty="0">
              <a:solidFill>
                <a:schemeClr val="bg1"/>
              </a:solidFill>
              <a:latin typeface="+mn-lt"/>
              <a:ea typeface="+mn-ea"/>
              <a:cs typeface="+mn-cs"/>
              <a:sym typeface="+mn-ea"/>
            </a:endParaRPr>
          </a:p>
        </p:txBody>
      </p:sp>
      <p:pic>
        <p:nvPicPr>
          <p:cNvPr id="20" name="图片 19"/>
          <p:cNvPicPr>
            <a:picLocks noChangeAspect="1"/>
          </p:cNvPicPr>
          <p:nvPr>
            <p:custDataLst>
              <p:tags r:id="rId1"/>
            </p:custDataLst>
          </p:nvPr>
        </p:nvPicPr>
        <p:blipFill>
          <a:blip r:embed="rId2" cstate="email"/>
          <a:stretch>
            <a:fillRect/>
          </a:stretch>
        </p:blipFill>
        <p:spPr>
          <a:xfrm>
            <a:off x="11168380" y="96520"/>
            <a:ext cx="756920" cy="756920"/>
          </a:xfrm>
          <a:prstGeom prst="rect">
            <a:avLst/>
          </a:prstGeom>
        </p:spPr>
      </p:pic>
      <p:grpSp>
        <p:nvGrpSpPr>
          <p:cNvPr id="19" name="组合 18"/>
          <p:cNvGrpSpPr/>
          <p:nvPr/>
        </p:nvGrpSpPr>
        <p:grpSpPr>
          <a:xfrm>
            <a:off x="143461" y="1165257"/>
            <a:ext cx="6484362" cy="892501"/>
            <a:chOff x="2557" y="1205"/>
            <a:chExt cx="5407" cy="1608"/>
          </a:xfrm>
        </p:grpSpPr>
        <p:sp>
          <p:nvSpPr>
            <p:cNvPr id="43" name="文本框 42"/>
            <p:cNvSpPr txBox="1"/>
            <p:nvPr>
              <p:custDataLst>
                <p:tags r:id="rId3"/>
              </p:custDataLst>
            </p:nvPr>
          </p:nvSpPr>
          <p:spPr>
            <a:xfrm>
              <a:off x="2557" y="1205"/>
              <a:ext cx="5407" cy="1608"/>
            </a:xfrm>
            <a:prstGeom prst="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44" name="文本框 43"/>
            <p:cNvSpPr txBox="1"/>
            <p:nvPr>
              <p:custDataLst>
                <p:tags r:id="rId4"/>
              </p:custDataLst>
            </p:nvPr>
          </p:nvSpPr>
          <p:spPr>
            <a:xfrm>
              <a:off x="2635" y="1764"/>
              <a:ext cx="5275" cy="1049"/>
            </a:xfrm>
            <a:prstGeom prst="rect">
              <a:avLst/>
            </a:prstGeom>
          </p:spPr>
          <p:txBody>
            <a:bodyPr vert="horz" wrap="square" lIns="91440" tIns="45720" rIns="91440" bIns="45720" rtlCol="0" anchor="ctr">
              <a:noAutofit/>
            </a:bodyPr>
            <a:lstStyle/>
            <a:p>
              <a:pPr>
                <a:buNone/>
              </a:pPr>
              <a:r>
                <a:rPr kumimoji="1" lang="en-US" altLang="zh-CN" sz="2400" b="1" dirty="0">
                  <a:solidFill>
                    <a:srgbClr val="FFCC00"/>
                  </a:solidFill>
                  <a:sym typeface="+mn-ea"/>
                </a:rPr>
                <a:t>A. </a:t>
              </a:r>
              <a:r>
                <a:rPr lang="en-US" altLang="zh-CN" sz="2400" b="1" i="1" dirty="0">
                  <a:solidFill>
                    <a:srgbClr val="FFC000"/>
                  </a:solidFill>
                  <a:effectLst/>
                </a:rPr>
                <a:t>Complexity Reduction in Channel Estimation by Diagonalizing the Information Matrix</a:t>
              </a:r>
              <a:endParaRPr lang="zh-CN" altLang="en-US" sz="2400" b="1" dirty="0">
                <a:solidFill>
                  <a:srgbClr val="FFC000"/>
                </a:solidFill>
              </a:endParaRPr>
            </a:p>
            <a:p>
              <a:pPr algn="ctr"/>
              <a:endParaRPr kumimoji="1" lang="en-US" altLang="zh-CN" sz="2400" b="1" i="1" dirty="0">
                <a:solidFill>
                  <a:srgbClr val="FFCC00"/>
                </a:solidFill>
                <a:sym typeface="+mn-ea"/>
              </a:endParaRPr>
            </a:p>
          </p:txBody>
        </p:sp>
      </p:grpSp>
      <p:sp>
        <p:nvSpPr>
          <p:cNvPr id="14" name="矩形: 圆角 55"/>
          <p:cNvSpPr/>
          <p:nvPr>
            <p:custDataLst>
              <p:tags r:id="rId5"/>
            </p:custDataLst>
          </p:nvPr>
        </p:nvSpPr>
        <p:spPr>
          <a:xfrm>
            <a:off x="6203643" y="1293689"/>
            <a:ext cx="6587490" cy="635635"/>
          </a:xfrm>
          <a:prstGeom prst="roundRect">
            <a:avLst/>
          </a:prstGeom>
          <a:noFill/>
          <a:ln>
            <a:noFill/>
          </a:ln>
        </p:spPr>
        <p:style>
          <a:lnRef idx="3">
            <a:schemeClr val="lt1"/>
          </a:lnRef>
          <a:fillRef idx="1">
            <a:schemeClr val="accent6"/>
          </a:fillRef>
          <a:effectRef idx="1">
            <a:schemeClr val="accent6"/>
          </a:effectRef>
          <a:fontRef idx="minor">
            <a:schemeClr val="lt1"/>
          </a:fontRef>
        </p:style>
        <p:txBody>
          <a:bodyPr vert="horz" rtlCol="0" anchor="ctr"/>
          <a:lstStyle/>
          <a:p>
            <a:pPr algn="ctr"/>
            <a:r>
              <a:rPr lang="en-US" altLang="zh-CN" sz="2400" b="1" dirty="0">
                <a:solidFill>
                  <a:srgbClr val="ED7D31"/>
                </a:solidFill>
                <a:latin typeface="微软雅黑" panose="020B0503020204020204" pitchFamily="34" charset="-122"/>
                <a:ea typeface="微软雅黑" panose="020B0503020204020204" pitchFamily="34" charset="-122"/>
                <a:cs typeface="Times New Roman" panose="02020603050405020304" charset="0"/>
                <a:sym typeface="+mn-ea"/>
              </a:rPr>
              <a:t>Criterion: reduce high-dimensional multiplication</a:t>
            </a:r>
            <a:endParaRPr lang="en-US" altLang="zh-CN" sz="2400" b="1" dirty="0">
              <a:solidFill>
                <a:srgbClr val="ED7D31"/>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16" name="文本框 15"/>
          <p:cNvSpPr txBox="1"/>
          <p:nvPr/>
        </p:nvSpPr>
        <p:spPr>
          <a:xfrm>
            <a:off x="536027" y="2202701"/>
            <a:ext cx="3184634" cy="769357"/>
          </a:xfrm>
          <a:prstGeom prst="rect">
            <a:avLst/>
          </a:prstGeom>
        </p:spPr>
        <p:txBody>
          <a:bodyPr vert="horz" wrap="square" lIns="91440" tIns="45720" rIns="91440" bIns="45720" rtlCol="0" anchor="ctr">
            <a:noAutofit/>
          </a:bodyPr>
          <a:lstStyle/>
          <a:p>
            <a:pPr algn="l"/>
            <a:r>
              <a:rPr kumimoji="1" lang="en-US" altLang="zh-CN" sz="2400" dirty="0"/>
              <a:t>Information matrix </a:t>
            </a:r>
            <a:r>
              <a:rPr kumimoji="1" lang="en-US" altLang="zh-CN" sz="2400" b="1" dirty="0"/>
              <a:t>P</a:t>
            </a:r>
            <a:endParaRPr kumimoji="1" lang="zh-CN" altLang="en-US" sz="2400" b="1" dirty="0"/>
          </a:p>
        </p:txBody>
      </p:sp>
      <p:graphicFrame>
        <p:nvGraphicFramePr>
          <p:cNvPr id="17" name="对象 16"/>
          <p:cNvGraphicFramePr>
            <a:graphicFrameLocks noChangeAspect="1"/>
          </p:cNvGraphicFramePr>
          <p:nvPr/>
        </p:nvGraphicFramePr>
        <p:xfrm>
          <a:off x="4618031" y="2262474"/>
          <a:ext cx="1435100" cy="571500"/>
        </p:xfrm>
        <a:graphic>
          <a:graphicData uri="http://schemas.openxmlformats.org/presentationml/2006/ole">
            <mc:AlternateContent xmlns:mc="http://schemas.openxmlformats.org/markup-compatibility/2006">
              <mc:Choice xmlns:v="urn:schemas-microsoft-com:vml" Requires="v">
                <p:oleObj spid="_x0000_s3" name="Equation" r:id="rId6" imgW="34442400" imgH="13716000" progId="Equation.DSMT4">
                  <p:embed/>
                </p:oleObj>
              </mc:Choice>
              <mc:Fallback>
                <p:oleObj name="Equation" r:id="rId6" imgW="34442400" imgH="13716000" progId="Equation.DSMT4">
                  <p:embed/>
                  <p:pic>
                    <p:nvPicPr>
                      <p:cNvPr id="0" name="图片 2"/>
                      <p:cNvPicPr/>
                      <p:nvPr/>
                    </p:nvPicPr>
                    <p:blipFill>
                      <a:blip r:embed="rId7"/>
                      <a:stretch>
                        <a:fillRect/>
                      </a:stretch>
                    </p:blipFill>
                    <p:spPr>
                      <a:xfrm>
                        <a:off x="4618031" y="2262474"/>
                        <a:ext cx="1435100" cy="571500"/>
                      </a:xfrm>
                      <a:prstGeom prst="rect">
                        <a:avLst/>
                      </a:prstGeom>
                    </p:spPr>
                  </p:pic>
                </p:oleObj>
              </mc:Fallback>
            </mc:AlternateContent>
          </a:graphicData>
        </a:graphic>
      </p:graphicFrame>
      <p:sp>
        <p:nvSpPr>
          <p:cNvPr id="18" name="箭头: 右 17"/>
          <p:cNvSpPr/>
          <p:nvPr/>
        </p:nvSpPr>
        <p:spPr>
          <a:xfrm>
            <a:off x="3638681" y="2418361"/>
            <a:ext cx="656637" cy="3380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8"/>
            </p:custDataLst>
          </p:nvPr>
        </p:nvSpPr>
        <p:spPr>
          <a:xfrm>
            <a:off x="536027" y="3117003"/>
            <a:ext cx="5271990" cy="3185856"/>
          </a:xfrm>
          <a:prstGeom prst="rect">
            <a:avLst/>
          </a:prstGeom>
          <a:ln w="19050">
            <a:prstDash val="dashDot"/>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indent="0" algn="l" fontAlgn="auto">
              <a:lnSpc>
                <a:spcPct val="125000"/>
              </a:lnSpc>
              <a:buFont typeface="Wingdings" panose="05000000000000000000" charset="0"/>
              <a:buNone/>
            </a:pPr>
            <a:endParaRPr kumimoji="1" lang="zh-CN" altLang="en-US" sz="2000" dirty="0"/>
          </a:p>
        </p:txBody>
      </p:sp>
      <mc:AlternateContent xmlns:mc="http://schemas.openxmlformats.org/markup-compatibility/2006">
        <mc:Choice xmlns:a14="http://schemas.microsoft.com/office/drawing/2010/main" Requires="a14">
          <p:sp>
            <p:nvSpPr>
              <p:cNvPr id="22" name="文本框 21"/>
              <p:cNvSpPr txBox="1"/>
              <p:nvPr/>
            </p:nvSpPr>
            <p:spPr>
              <a:xfrm>
                <a:off x="684223" y="3172767"/>
                <a:ext cx="5316133" cy="1475653"/>
              </a:xfrm>
              <a:prstGeom prst="rect">
                <a:avLst/>
              </a:prstGeom>
            </p:spPr>
            <p:txBody>
              <a:bodyPr vert="horz" wrap="square" lIns="91440" tIns="45720" rIns="91440" bIns="45720" rtlCol="0" anchor="ctr">
                <a:normAutofit/>
              </a:bodyPr>
              <a:lstStyle/>
              <a:p>
                <a14:m>
                  <m:oMath xmlns:m="http://schemas.openxmlformats.org/officeDocument/2006/math">
                    <m:sSub>
                      <m:sSubPr>
                        <m:ctrlPr>
                          <a:rPr kumimoji="1" lang="en-US" altLang="zh-CN" b="0" i="1" smtClean="0">
                            <a:latin typeface="Cambria Math" panose="02040503050406030204" charset="0"/>
                          </a:rPr>
                        </m:ctrlPr>
                      </m:sSubPr>
                      <m:e>
                        <m:r>
                          <a:rPr kumimoji="1" lang="en-US" altLang="zh-CN" b="1" i="0" smtClean="0">
                            <a:latin typeface="Cambria Math" panose="02040503050406030204" charset="0"/>
                          </a:rPr>
                          <m:t>𝐗</m:t>
                        </m:r>
                      </m:e>
                      <m:sub>
                        <m:r>
                          <m:rPr>
                            <m:sty m:val="p"/>
                          </m:rPr>
                          <a:rPr kumimoji="1" lang="en-US" altLang="zh-CN" b="0" i="0" smtClean="0">
                            <a:latin typeface="Cambria Math" panose="02040503050406030204" charset="0"/>
                          </a:rPr>
                          <m:t>cur</m:t>
                        </m:r>
                      </m:sub>
                    </m:sSub>
                  </m:oMath>
                </a14:m>
                <a:r>
                  <a:rPr lang="en-US" altLang="zh-CN" dirty="0"/>
                  <a:t> represents the matrix of signals sent from time index 1 to the current time index </a:t>
                </a:r>
                <a14:m>
                  <m:oMath xmlns:m="http://schemas.openxmlformats.org/officeDocument/2006/math">
                    <m:r>
                      <a:rPr kumimoji="1" lang="en-US" altLang="zh-CN" i="1">
                        <a:latin typeface="Cambria Math" panose="02040503050406030204" charset="0"/>
                      </a:rPr>
                      <m:t>𝑡</m:t>
                    </m:r>
                    <m:r>
                      <a:rPr kumimoji="1" lang="en-US" altLang="zh-CN" b="0" i="1" smtClean="0">
                        <a:latin typeface="Cambria Math" panose="02040503050406030204" charset="0"/>
                      </a:rPr>
                      <m:t>(</m:t>
                    </m:r>
                    <m:sSub>
                      <m:sSubPr>
                        <m:ctrlPr>
                          <a:rPr kumimoji="1" lang="en-US" altLang="zh-CN" b="0" i="1" smtClean="0">
                            <a:latin typeface="Cambria Math" panose="02040503050406030204" charset="0"/>
                          </a:rPr>
                        </m:ctrlPr>
                      </m:sSubPr>
                      <m:e>
                        <m:r>
                          <a:rPr kumimoji="1" lang="en-US" altLang="zh-CN" b="0" i="1" smtClean="0">
                            <a:latin typeface="Cambria Math" panose="02040503050406030204" charset="0"/>
                          </a:rPr>
                          <m:t>𝑡</m:t>
                        </m:r>
                      </m:e>
                      <m:sub>
                        <m:r>
                          <a:rPr kumimoji="1" lang="en-US" altLang="zh-CN" b="0" i="1" smtClean="0">
                            <a:latin typeface="Cambria Math" panose="02040503050406030204" charset="0"/>
                          </a:rPr>
                          <m:t>𝑚𝑎𝑥</m:t>
                        </m:r>
                      </m:sub>
                    </m:sSub>
                    <m:r>
                      <a:rPr kumimoji="1" lang="en-US" altLang="zh-CN" b="0" i="1" smtClean="0">
                        <a:latin typeface="Cambria Math" panose="02040503050406030204" charset="0"/>
                      </a:rPr>
                      <m:t>=</m:t>
                    </m:r>
                    <m:r>
                      <a:rPr kumimoji="1" lang="en-US" altLang="zh-CN" b="0" i="1" smtClean="0">
                        <a:latin typeface="Cambria Math" panose="02040503050406030204" charset="0"/>
                      </a:rPr>
                      <m:t>𝑇</m:t>
                    </m:r>
                    <m:r>
                      <a:rPr kumimoji="1" lang="en-US" altLang="zh-CN" b="0" i="1" smtClean="0">
                        <a:latin typeface="Cambria Math" panose="02040503050406030204" charset="0"/>
                      </a:rPr>
                      <m:t>)</m:t>
                    </m:r>
                  </m:oMath>
                </a14:m>
                <a:r>
                  <a:rPr lang="en-US" altLang="zh-CN" dirty="0"/>
                  <a:t>.</a:t>
                </a:r>
                <a:endParaRPr lang="en-US" altLang="zh-CN" dirty="0"/>
              </a:p>
              <a:p>
                <a:r>
                  <a:rPr kumimoji="1" lang="en-US" altLang="zh-CN" b="1" dirty="0">
                    <a:solidFill>
                      <a:srgbClr val="C00000"/>
                    </a:solidFill>
                  </a:rPr>
                  <a:t>When </a:t>
                </a:r>
                <a14:m>
                  <m:oMath xmlns:m="http://schemas.openxmlformats.org/officeDocument/2006/math">
                    <m:r>
                      <a:rPr kumimoji="1" lang="en-US" altLang="zh-CN" b="1" i="1" smtClean="0">
                        <a:solidFill>
                          <a:srgbClr val="C00000"/>
                        </a:solidFill>
                        <a:latin typeface="Cambria Math" panose="02040503050406030204" charset="0"/>
                      </a:rPr>
                      <m:t>𝒕</m:t>
                    </m:r>
                    <m:r>
                      <a:rPr kumimoji="1" lang="en-US" altLang="zh-CN" b="1" i="1" smtClean="0">
                        <a:solidFill>
                          <a:srgbClr val="C00000"/>
                        </a:solidFill>
                        <a:latin typeface="Cambria Math" panose="02040503050406030204" charset="0"/>
                        <a:ea typeface="Cambria Math" panose="02040503050406030204" charset="0"/>
                      </a:rPr>
                      <m:t>≫</m:t>
                    </m:r>
                    <m:sSub>
                      <m:sSubPr>
                        <m:ctrlPr>
                          <a:rPr kumimoji="1" lang="en-US" altLang="zh-CN" b="1" i="1" smtClean="0">
                            <a:solidFill>
                              <a:srgbClr val="C00000"/>
                            </a:solidFill>
                            <a:latin typeface="Cambria Math" panose="02040503050406030204" charset="0"/>
                            <a:ea typeface="Cambria Math" panose="02040503050406030204" charset="0"/>
                          </a:rPr>
                        </m:ctrlPr>
                      </m:sSubPr>
                      <m:e>
                        <m:r>
                          <a:rPr kumimoji="1" lang="en-US" altLang="zh-CN" b="1" i="1" smtClean="0">
                            <a:solidFill>
                              <a:srgbClr val="C00000"/>
                            </a:solidFill>
                            <a:latin typeface="Cambria Math" panose="02040503050406030204" charset="0"/>
                            <a:ea typeface="Cambria Math" panose="02040503050406030204" charset="0"/>
                          </a:rPr>
                          <m:t>𝑵</m:t>
                        </m:r>
                      </m:e>
                      <m:sub>
                        <m:r>
                          <a:rPr kumimoji="1" lang="en-US" altLang="zh-CN" b="1" i="1" smtClean="0">
                            <a:solidFill>
                              <a:srgbClr val="C00000"/>
                            </a:solidFill>
                            <a:latin typeface="Cambria Math" panose="02040503050406030204" charset="0"/>
                            <a:ea typeface="Cambria Math" panose="02040503050406030204" charset="0"/>
                          </a:rPr>
                          <m:t>𝒕</m:t>
                        </m:r>
                      </m:sub>
                    </m:sSub>
                  </m:oMath>
                </a14:m>
                <a:r>
                  <a:rPr lang="en-US" altLang="zh-CN" dirty="0"/>
                  <a:t> , the signals transmitted from different antennas are becoming weakly correlated or approximately orthogonal to each other</a:t>
                </a:r>
                <a:endParaRPr kumimoji="1" lang="zh-CN" altLang="en-US" dirty="0"/>
              </a:p>
            </p:txBody>
          </p:sp>
        </mc:Choice>
        <mc:Fallback>
          <p:sp>
            <p:nvSpPr>
              <p:cNvPr id="22" name="文本框 21"/>
              <p:cNvSpPr txBox="1">
                <a:spLocks noRot="1" noChangeAspect="1" noMove="1" noResize="1" noEditPoints="1" noAdjustHandles="1" noChangeArrowheads="1" noChangeShapeType="1" noTextEdit="1"/>
              </p:cNvSpPr>
              <p:nvPr/>
            </p:nvSpPr>
            <p:spPr>
              <a:xfrm>
                <a:off x="684223" y="3172767"/>
                <a:ext cx="5316133" cy="1475653"/>
              </a:xfrm>
              <a:prstGeom prst="rect">
                <a:avLst/>
              </a:prstGeom>
              <a:blipFill rotWithShape="1">
                <a:blip r:embed="rId9"/>
                <a:stretch>
                  <a:fillRect l="-6" t="-21" r="5" b="15"/>
                </a:stretch>
              </a:blipFill>
            </p:spPr>
            <p:txBody>
              <a:bodyPr/>
              <a:lstStyle/>
              <a:p>
                <a:r>
                  <a:rPr lang="zh-CN" altLang="en-US">
                    <a:noFill/>
                  </a:rPr>
                  <a:t> </a:t>
                </a:r>
              </a:p>
            </p:txBody>
          </p:sp>
        </mc:Fallback>
      </mc:AlternateContent>
      <p:sp>
        <p:nvSpPr>
          <p:cNvPr id="23" name="箭头: 下 22"/>
          <p:cNvSpPr/>
          <p:nvPr/>
        </p:nvSpPr>
        <p:spPr>
          <a:xfrm>
            <a:off x="3019008" y="4661032"/>
            <a:ext cx="323281" cy="3909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p:cNvGraphicFramePr>
            <a:graphicFrameLocks noChangeAspect="1"/>
          </p:cNvGraphicFramePr>
          <p:nvPr/>
        </p:nvGraphicFramePr>
        <p:xfrm>
          <a:off x="2128344" y="5075764"/>
          <a:ext cx="928818" cy="379109"/>
        </p:xfrm>
        <a:graphic>
          <a:graphicData uri="http://schemas.openxmlformats.org/presentationml/2006/ole">
            <mc:AlternateContent xmlns:mc="http://schemas.openxmlformats.org/markup-compatibility/2006">
              <mc:Choice xmlns:v="urn:schemas-microsoft-com:vml" Requires="v">
                <p:oleObj spid="_x0000_s4" name="Equation" r:id="rId10" imgW="29870400" imgH="12192000" progId="Equation.DSMT4">
                  <p:embed/>
                </p:oleObj>
              </mc:Choice>
              <mc:Fallback>
                <p:oleObj name="Equation" r:id="rId10" imgW="29870400" imgH="12192000" progId="Equation.DSMT4">
                  <p:embed/>
                  <p:pic>
                    <p:nvPicPr>
                      <p:cNvPr id="0" name="图片 3"/>
                      <p:cNvPicPr/>
                      <p:nvPr/>
                    </p:nvPicPr>
                    <p:blipFill>
                      <a:blip r:embed="rId11"/>
                      <a:stretch>
                        <a:fillRect/>
                      </a:stretch>
                    </p:blipFill>
                    <p:spPr>
                      <a:xfrm>
                        <a:off x="2128344" y="5075764"/>
                        <a:ext cx="928818" cy="379109"/>
                      </a:xfrm>
                      <a:prstGeom prst="rect">
                        <a:avLst/>
                      </a:prstGeom>
                    </p:spPr>
                  </p:pic>
                </p:oleObj>
              </mc:Fallback>
            </mc:AlternateContent>
          </a:graphicData>
        </a:graphic>
      </p:graphicFrame>
      <p:sp>
        <p:nvSpPr>
          <p:cNvPr id="25" name="文本框 24"/>
          <p:cNvSpPr txBox="1"/>
          <p:nvPr/>
        </p:nvSpPr>
        <p:spPr>
          <a:xfrm>
            <a:off x="3180648" y="5075764"/>
            <a:ext cx="1854024" cy="390985"/>
          </a:xfrm>
          <a:prstGeom prst="rect">
            <a:avLst/>
          </a:prstGeom>
        </p:spPr>
        <p:txBody>
          <a:bodyPr vert="horz" wrap="square" lIns="91440" tIns="45720" rIns="91440" bIns="45720" rtlCol="0" anchor="ctr">
            <a:normAutofit/>
          </a:bodyPr>
          <a:lstStyle/>
          <a:p>
            <a:pPr algn="l"/>
            <a:r>
              <a:rPr kumimoji="1" lang="en-US" altLang="zh-CN" dirty="0"/>
              <a:t>diagonalized</a:t>
            </a:r>
            <a:endParaRPr kumimoji="1" lang="zh-CN" altLang="en-US" dirty="0"/>
          </a:p>
        </p:txBody>
      </p:sp>
      <p:pic>
        <p:nvPicPr>
          <p:cNvPr id="26" name="图片 25"/>
          <p:cNvPicPr>
            <a:picLocks noChangeAspect="1"/>
          </p:cNvPicPr>
          <p:nvPr/>
        </p:nvPicPr>
        <p:blipFill>
          <a:blip r:embed="rId12"/>
          <a:stretch>
            <a:fillRect/>
          </a:stretch>
        </p:blipFill>
        <p:spPr>
          <a:xfrm>
            <a:off x="1253885" y="5919664"/>
            <a:ext cx="3972264" cy="383194"/>
          </a:xfrm>
          <a:prstGeom prst="rect">
            <a:avLst/>
          </a:prstGeom>
        </p:spPr>
      </p:pic>
      <p:sp>
        <p:nvSpPr>
          <p:cNvPr id="27" name="箭头: 下 26"/>
          <p:cNvSpPr/>
          <p:nvPr/>
        </p:nvSpPr>
        <p:spPr>
          <a:xfrm>
            <a:off x="3019008" y="5504932"/>
            <a:ext cx="323281" cy="3909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6203643" y="2265649"/>
            <a:ext cx="4575175" cy="568325"/>
            <a:chOff x="3027" y="2611"/>
            <a:chExt cx="6029" cy="945"/>
          </a:xfrm>
        </p:grpSpPr>
        <p:sp>
          <p:nvSpPr>
            <p:cNvPr id="29" name="文本框 28"/>
            <p:cNvSpPr txBox="1"/>
            <p:nvPr>
              <p:custDataLst>
                <p:tags r:id="rId13"/>
              </p:custDataLst>
            </p:nvPr>
          </p:nvSpPr>
          <p:spPr>
            <a:xfrm>
              <a:off x="3096" y="2611"/>
              <a:ext cx="5958" cy="945"/>
            </a:xfrm>
            <a:prstGeom prst="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30" name="文本框 29"/>
            <p:cNvSpPr txBox="1"/>
            <p:nvPr>
              <p:custDataLst>
                <p:tags r:id="rId14"/>
              </p:custDataLst>
            </p:nvPr>
          </p:nvSpPr>
          <p:spPr>
            <a:xfrm>
              <a:off x="3027" y="2790"/>
              <a:ext cx="6029" cy="588"/>
            </a:xfrm>
            <a:prstGeom prst="rect">
              <a:avLst/>
            </a:prstGeom>
          </p:spPr>
          <p:txBody>
            <a:bodyPr vert="horz" wrap="square" lIns="91440" tIns="45720" rIns="91440" bIns="45720" rtlCol="0" anchor="ctr">
              <a:noAutofit/>
            </a:bodyPr>
            <a:lstStyle/>
            <a:p>
              <a:pPr algn="ctr"/>
              <a:r>
                <a:rPr kumimoji="1" lang="en-US" altLang="zh-CN" sz="2400" b="1" i="1" dirty="0">
                  <a:solidFill>
                    <a:srgbClr val="FFCC00"/>
                  </a:solidFill>
                  <a:sym typeface="+mn-ea"/>
                </a:rPr>
                <a:t>Complexity Analysis</a:t>
              </a:r>
              <a:endParaRPr kumimoji="1" lang="en-US" altLang="zh-CN" sz="2400" b="1" i="1" dirty="0">
                <a:solidFill>
                  <a:srgbClr val="FFCC00"/>
                </a:solidFill>
                <a:sym typeface="+mn-ea"/>
              </a:endParaRPr>
            </a:p>
          </p:txBody>
        </p:sp>
      </p:grpSp>
      <mc:AlternateContent xmlns:mc="http://schemas.openxmlformats.org/markup-compatibility/2006" xmlns:a14="http://schemas.microsoft.com/office/drawing/2010/main">
        <mc:Choice Requires="a14">
          <p:graphicFrame>
            <p:nvGraphicFramePr>
              <p:cNvPr id="32" name="表格 31"/>
              <p:cNvGraphicFramePr>
                <a:graphicFrameLocks noGrp="1"/>
              </p:cNvGraphicFramePr>
              <p:nvPr/>
            </p:nvGraphicFramePr>
            <p:xfrm>
              <a:off x="5931503" y="4987213"/>
              <a:ext cx="5986095" cy="1259405"/>
            </p:xfrm>
            <a:graphic>
              <a:graphicData uri="http://schemas.openxmlformats.org/drawingml/2006/table">
                <a:tbl>
                  <a:tblPr firstRow="1" bandRow="1">
                    <a:tableStyleId>{5C22544A-7EE6-4342-B048-85BDC9FD1C3A}</a:tableStyleId>
                  </a:tblPr>
                  <a:tblGrid>
                    <a:gridCol w="1995365"/>
                    <a:gridCol w="1995365"/>
                    <a:gridCol w="1995365"/>
                  </a:tblGrid>
                  <a:tr h="397291">
                    <a:tc>
                      <a:txBody>
                        <a:bodyPr/>
                        <a:lstStyle/>
                        <a:p>
                          <a:pPr algn="ctr"/>
                          <a:r>
                            <a:rPr lang="en-US" altLang="zh-CN" sz="1400" dirty="0"/>
                            <a:t>Channel Estimation</a:t>
                          </a:r>
                          <a:endParaRPr lang="zh-CN" altLang="en-US" sz="1400" dirty="0"/>
                        </a:p>
                      </a:txBody>
                      <a:tcPr/>
                    </a:tc>
                    <a:tc>
                      <a:txBody>
                        <a:bodyPr/>
                        <a:lstStyle/>
                        <a:p>
                          <a:pPr algn="ctr"/>
                          <a:r>
                            <a:rPr lang="en-US" altLang="zh-CN" sz="1400" dirty="0"/>
                            <a:t>Multiplication</a:t>
                          </a:r>
                          <a:endParaRPr lang="zh-CN" altLang="en-US" sz="1400" dirty="0"/>
                        </a:p>
                      </a:txBody>
                      <a:tcPr/>
                    </a:tc>
                    <a:tc>
                      <a:txBody>
                        <a:bodyPr/>
                        <a:lstStyle/>
                        <a:p>
                          <a:pPr algn="ctr"/>
                          <a:r>
                            <a:rPr lang="en-US" altLang="zh-CN" sz="1400" dirty="0"/>
                            <a:t>Summation</a:t>
                          </a:r>
                          <a:endParaRPr lang="zh-CN" altLang="en-US" sz="1400" dirty="0"/>
                        </a:p>
                      </a:txBody>
                      <a:tcPr/>
                    </a:tc>
                  </a:tr>
                  <a:tr h="431057">
                    <a:tc>
                      <a:txBody>
                        <a:bodyPr/>
                        <a:lstStyle/>
                        <a:p>
                          <a:pPr algn="ctr"/>
                          <a:r>
                            <a:rPr lang="en-US" altLang="zh-CN" sz="1400" dirty="0"/>
                            <a:t>RLS</a:t>
                          </a:r>
                          <a:endParaRPr lang="zh-CN" alt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charset="0"/>
                                  </a:rPr>
                                  <m:t>2</m:t>
                                </m:r>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𝑟</m:t>
                                    </m:r>
                                  </m:sub>
                                </m:sSub>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Sub>
                                <m:r>
                                  <a:rPr lang="en-US" altLang="zh-CN" sz="1400" b="0" i="1" smtClean="0">
                                    <a:latin typeface="Cambria Math" panose="02040503050406030204" charset="0"/>
                                  </a:rPr>
                                  <m:t>+</m:t>
                                </m:r>
                                <m:r>
                                  <a:rPr lang="en-US" altLang="zh-CN" sz="1400" b="0" i="1" smtClean="0">
                                    <a:latin typeface="Cambria Math" panose="02040503050406030204" charset="0"/>
                                  </a:rPr>
                                  <m:t>3</m:t>
                                </m:r>
                                <m:sSubSup>
                                  <m:sSubSupPr>
                                    <m:ctrlPr>
                                      <a:rPr lang="en-US" altLang="zh-CN" sz="1400" b="0" i="1" smtClean="0">
                                        <a:latin typeface="Cambria Math" panose="02040503050406030204" charset="0"/>
                                      </a:rPr>
                                    </m:ctrlPr>
                                  </m:sSubSup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up>
                                    <m:r>
                                      <a:rPr lang="en-US" altLang="zh-CN" sz="1400" b="0" i="1" smtClean="0">
                                        <a:latin typeface="Cambria Math" panose="02040503050406030204" charset="0"/>
                                      </a:rPr>
                                      <m:t>2</m:t>
                                    </m:r>
                                  </m:sup>
                                </m:sSubSup>
                                <m:r>
                                  <a:rPr lang="en-US" altLang="zh-CN" sz="1400" b="0" i="1" smtClean="0">
                                    <a:latin typeface="Cambria Math" panose="02040503050406030204" charset="0"/>
                                  </a:rPr>
                                  <m:t>+</m:t>
                                </m:r>
                                <m:r>
                                  <a:rPr lang="en-US" altLang="zh-CN" sz="1400" b="0" i="1" smtClean="0">
                                    <a:latin typeface="Cambria Math" panose="02040503050406030204" charset="0"/>
                                  </a:rPr>
                                  <m:t>2</m:t>
                                </m:r>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Sub>
                              </m:oMath>
                            </m:oMathPara>
                          </a14:m>
                          <a:endParaRPr lang="zh-CN" altLang="en-US" sz="1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charset="0"/>
                                  </a:rPr>
                                  <m:t>2</m:t>
                                </m:r>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𝑟</m:t>
                                    </m:r>
                                  </m:sub>
                                </m:sSub>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Sub>
                                <m:r>
                                  <a:rPr lang="en-US" altLang="zh-CN" sz="1400" b="0" i="1" smtClean="0">
                                    <a:latin typeface="Cambria Math" panose="02040503050406030204" charset="0"/>
                                  </a:rPr>
                                  <m:t>+</m:t>
                                </m:r>
                                <m:r>
                                  <a:rPr lang="en-US" altLang="zh-CN" sz="1400" b="0" i="1" smtClean="0">
                                    <a:latin typeface="Cambria Math" panose="02040503050406030204" charset="0"/>
                                  </a:rPr>
                                  <m:t>3</m:t>
                                </m:r>
                                <m:sSubSup>
                                  <m:sSubSupPr>
                                    <m:ctrlPr>
                                      <a:rPr lang="en-US" altLang="zh-CN" sz="1400" b="0" i="1" smtClean="0">
                                        <a:latin typeface="Cambria Math" panose="02040503050406030204" charset="0"/>
                                      </a:rPr>
                                    </m:ctrlPr>
                                  </m:sSubSup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up>
                                    <m:r>
                                      <a:rPr lang="en-US" altLang="zh-CN" sz="1400" b="0" i="1" smtClean="0">
                                        <a:latin typeface="Cambria Math" panose="02040503050406030204" charset="0"/>
                                      </a:rPr>
                                      <m:t>2</m:t>
                                    </m:r>
                                  </m:sup>
                                </m:sSubSup>
                                <m:r>
                                  <a:rPr lang="en-US" altLang="zh-CN" sz="1400" b="0" i="1" smtClean="0">
                                    <a:latin typeface="Cambria Math" panose="02040503050406030204" charset="0"/>
                                  </a:rPr>
                                  <m:t>−</m:t>
                                </m:r>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Sub>
                              </m:oMath>
                            </m:oMathPara>
                          </a14:m>
                          <a:endParaRPr lang="zh-CN" altLang="en-US" sz="1400" dirty="0"/>
                        </a:p>
                      </a:txBody>
                      <a:tcPr/>
                    </a:tc>
                  </a:tr>
                  <a:tr h="431057">
                    <a:tc>
                      <a:txBody>
                        <a:bodyPr/>
                        <a:lstStyle/>
                        <a:p>
                          <a:pPr algn="ctr"/>
                          <a:r>
                            <a:rPr lang="en-US" altLang="zh-CN" sz="1400" dirty="0"/>
                            <a:t>Estimation in WDRCED</a:t>
                          </a:r>
                          <a:endParaRPr lang="zh-CN" altLang="en-US" sz="1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charset="0"/>
                                  </a:rPr>
                                  <m:t>2</m:t>
                                </m:r>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𝑟</m:t>
                                    </m:r>
                                  </m:sub>
                                </m:sSub>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Sub>
                                <m:r>
                                  <a:rPr lang="en-US" altLang="zh-CN" sz="1400" b="0" i="1" smtClean="0">
                                    <a:latin typeface="Cambria Math" panose="02040503050406030204" charset="0"/>
                                  </a:rPr>
                                  <m:t>+</m:t>
                                </m:r>
                                <m:r>
                                  <a:rPr lang="en-US" altLang="zh-CN" sz="1400" b="0" i="1" smtClean="0">
                                    <a:latin typeface="Cambria Math" panose="02040503050406030204" charset="0"/>
                                  </a:rPr>
                                  <m:t>5</m:t>
                                </m:r>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Sub>
                              </m:oMath>
                            </m:oMathPara>
                          </a14:m>
                          <a:endParaRPr lang="zh-CN" altLang="en-US" sz="1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charset="0"/>
                                  </a:rPr>
                                  <m:t>2</m:t>
                                </m:r>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𝑟</m:t>
                                    </m:r>
                                  </m:sub>
                                </m:sSub>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Sub>
                                <m:r>
                                  <a:rPr lang="en-US" altLang="zh-CN" sz="1400" b="0" i="1" smtClean="0">
                                    <a:latin typeface="Cambria Math" panose="02040503050406030204" charset="0"/>
                                  </a:rPr>
                                  <m:t>+</m:t>
                                </m:r>
                                <m:r>
                                  <a:rPr lang="en-US" altLang="zh-CN" sz="1400" b="0" i="1" smtClean="0">
                                    <a:latin typeface="Cambria Math" panose="02040503050406030204" charset="0"/>
                                  </a:rPr>
                                  <m:t>3</m:t>
                                </m:r>
                                <m:sSub>
                                  <m:sSubPr>
                                    <m:ctrlPr>
                                      <a:rPr lang="en-US" altLang="zh-CN" sz="1400" b="0" i="1" smtClean="0">
                                        <a:latin typeface="Cambria Math" panose="02040503050406030204" charset="0"/>
                                      </a:rPr>
                                    </m:ctrlPr>
                                  </m:sSubPr>
                                  <m:e>
                                    <m:r>
                                      <a:rPr lang="en-US" altLang="zh-CN" sz="1400" b="0" i="1" smtClean="0">
                                        <a:latin typeface="Cambria Math" panose="02040503050406030204" charset="0"/>
                                      </a:rPr>
                                      <m:t>𝑁</m:t>
                                    </m:r>
                                  </m:e>
                                  <m:sub>
                                    <m:r>
                                      <a:rPr lang="en-US" altLang="zh-CN" sz="1400" b="0" i="1" smtClean="0">
                                        <a:latin typeface="Cambria Math" panose="02040503050406030204" charset="0"/>
                                      </a:rPr>
                                      <m:t>𝑡</m:t>
                                    </m:r>
                                  </m:sub>
                                </m:sSub>
                              </m:oMath>
                            </m:oMathPara>
                          </a14:m>
                          <a:endParaRPr lang="zh-CN" altLang="en-US" sz="1400" dirty="0"/>
                        </a:p>
                      </a:txBody>
                      <a:tcPr/>
                    </a:tc>
                  </a:tr>
                </a:tbl>
              </a:graphicData>
            </a:graphic>
          </p:graphicFrame>
        </mc:Choice>
        <mc:Fallback xmlns="">
          <p:graphicFrame>
            <p:nvGraphicFramePr>
              <p:cNvPr id="32" name="表格 31"/>
              <p:cNvGraphicFramePr>
                <a:graphicFrameLocks noGrp="1"/>
              </p:cNvGraphicFramePr>
              <p:nvPr/>
            </p:nvGraphicFramePr>
            <p:xfrm>
              <a:off x="5931503" y="4987213"/>
              <a:ext cx="5986095" cy="1259405"/>
            </p:xfrm>
            <a:graphic>
              <a:graphicData uri="http://schemas.openxmlformats.org/drawingml/2006/table">
                <a:tbl>
                  <a:tblPr firstRow="1" bandRow="1">
                    <a:tableStyleId>{5C22544A-7EE6-4342-B048-85BDC9FD1C3A}</a:tableStyleId>
                  </a:tblPr>
                  <a:tblGrid>
                    <a:gridCol w="1995365"/>
                    <a:gridCol w="1995365"/>
                    <a:gridCol w="1995365"/>
                  </a:tblGrid>
                  <a:tr h="397291">
                    <a:tc>
                      <a:txBody>
                        <a:bodyPr/>
                        <a:lstStyle/>
                        <a:p>
                          <a:pPr algn="ctr"/>
                          <a:r>
                            <a:rPr lang="en-US" altLang="zh-CN" sz="1400" dirty="0"/>
                            <a:t>Channel Estimation</a:t>
                          </a:r>
                          <a:endParaRPr lang="zh-CN" altLang="en-US" sz="1400" dirty="0"/>
                        </a:p>
                      </a:txBody>
                      <a:tcPr/>
                    </a:tc>
                    <a:tc>
                      <a:txBody>
                        <a:bodyPr/>
                        <a:lstStyle/>
                        <a:p>
                          <a:pPr algn="ctr"/>
                          <a:r>
                            <a:rPr lang="en-US" altLang="zh-CN" sz="1400" dirty="0"/>
                            <a:t>Multiplication</a:t>
                          </a:r>
                          <a:endParaRPr lang="zh-CN" altLang="en-US" sz="1400" dirty="0"/>
                        </a:p>
                      </a:txBody>
                      <a:tcPr/>
                    </a:tc>
                    <a:tc>
                      <a:txBody>
                        <a:bodyPr/>
                        <a:lstStyle/>
                        <a:p>
                          <a:pPr algn="ctr"/>
                          <a:r>
                            <a:rPr lang="en-US" altLang="zh-CN" sz="1400" dirty="0"/>
                            <a:t>Summation</a:t>
                          </a:r>
                          <a:endParaRPr lang="zh-CN" altLang="en-US" sz="1400" dirty="0"/>
                        </a:p>
                      </a:txBody>
                      <a:tcPr/>
                    </a:tc>
                  </a:tr>
                  <a:tr h="430530">
                    <a:tc>
                      <a:txBody>
                        <a:bodyPr/>
                        <a:lstStyle/>
                        <a:p>
                          <a:pPr algn="ctr"/>
                          <a:r>
                            <a:rPr lang="en-US" altLang="zh-CN" sz="1400" dirty="0"/>
                            <a:t>RLS</a:t>
                          </a:r>
                          <a:endParaRPr lang="zh-CN" altLang="en-US" sz="1400" dirty="0"/>
                        </a:p>
                      </a:txBody>
                      <a:tcPr/>
                    </a:tc>
                    <a:tc>
                      <a:txBody>
                        <a:bodyPr/>
                        <a:lstStyle/>
                        <a:p>
                          <a:endParaRPr lang="zh-CN"/>
                        </a:p>
                      </a:txBody>
                      <a:tcPr>
                        <a:blipFill>
                          <a:blip r:embed="rId15"/>
                        </a:blipFill>
                      </a:tcPr>
                    </a:tc>
                    <a:tc>
                      <a:txBody>
                        <a:bodyPr/>
                        <a:lstStyle/>
                        <a:p>
                          <a:endParaRPr lang="zh-CN"/>
                        </a:p>
                      </a:txBody>
                      <a:tcPr>
                        <a:blipFill>
                          <a:blip r:embed="rId15"/>
                        </a:blipFill>
                      </a:tcPr>
                    </a:tc>
                  </a:tr>
                  <a:tr h="431165">
                    <a:tc>
                      <a:txBody>
                        <a:bodyPr/>
                        <a:lstStyle/>
                        <a:p>
                          <a:pPr algn="ctr"/>
                          <a:r>
                            <a:rPr lang="en-US" altLang="zh-CN" sz="1400" dirty="0"/>
                            <a:t>Estimation in WDRCED</a:t>
                          </a:r>
                          <a:endParaRPr lang="zh-CN" altLang="en-US" sz="1400" dirty="0"/>
                        </a:p>
                      </a:txBody>
                      <a:tcPr/>
                    </a:tc>
                    <a:tc>
                      <a:txBody>
                        <a:bodyPr/>
                        <a:lstStyle/>
                        <a:p>
                          <a:endParaRPr lang="zh-CN"/>
                        </a:p>
                      </a:txBody>
                      <a:tcPr>
                        <a:blipFill>
                          <a:blip r:embed="rId15"/>
                        </a:blipFill>
                      </a:tcPr>
                    </a:tc>
                    <a:tc>
                      <a:txBody>
                        <a:bodyPr/>
                        <a:lstStyle/>
                        <a:p>
                          <a:endParaRPr lang="zh-CN"/>
                        </a:p>
                      </a:txBody>
                      <a:tcPr>
                        <a:blipFill>
                          <a:blip r:embed="rId15"/>
                        </a:blipFill>
                      </a:tcPr>
                    </a:tc>
                  </a:tr>
                </a:tbl>
              </a:graphicData>
            </a:graphic>
          </p:graphicFrame>
        </mc:Fallback>
      </mc:AlternateContent>
      <p:sp>
        <p:nvSpPr>
          <p:cNvPr id="33" name="文本框 32"/>
          <p:cNvSpPr txBox="1"/>
          <p:nvPr/>
        </p:nvSpPr>
        <p:spPr>
          <a:xfrm>
            <a:off x="7787115" y="3006679"/>
            <a:ext cx="3720662" cy="428822"/>
          </a:xfrm>
          <a:prstGeom prst="rect">
            <a:avLst/>
          </a:prstGeom>
        </p:spPr>
        <p:txBody>
          <a:bodyPr vert="horz" wrap="square" lIns="91440" tIns="45720" rIns="91440" bIns="45720" rtlCol="0" anchor="ctr">
            <a:normAutofit/>
          </a:bodyPr>
          <a:lstStyle/>
          <a:p>
            <a:pPr algn="l"/>
            <a:r>
              <a:rPr lang="en-US" altLang="zh-CN" dirty="0"/>
              <a:t>Main complexity source</a:t>
            </a:r>
            <a:endParaRPr kumimoji="1" lang="zh-CN" altLang="en-US" dirty="0"/>
          </a:p>
        </p:txBody>
      </p:sp>
      <p:cxnSp>
        <p:nvCxnSpPr>
          <p:cNvPr id="35" name="直接箭头连接符 34"/>
          <p:cNvCxnSpPr/>
          <p:nvPr/>
        </p:nvCxnSpPr>
        <p:spPr>
          <a:xfrm flipH="1">
            <a:off x="6994634" y="3429000"/>
            <a:ext cx="1522018" cy="7791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8848875" y="3438246"/>
            <a:ext cx="151349" cy="7606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188143" y="3429000"/>
            <a:ext cx="2043211" cy="7606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16"/>
          <a:stretch>
            <a:fillRect/>
          </a:stretch>
        </p:blipFill>
        <p:spPr>
          <a:xfrm>
            <a:off x="6994634" y="4350529"/>
            <a:ext cx="534977" cy="332055"/>
          </a:xfrm>
          <a:prstGeom prst="rect">
            <a:avLst/>
          </a:prstGeom>
        </p:spPr>
      </p:pic>
      <p:sp>
        <p:nvSpPr>
          <p:cNvPr id="46" name="文本框 45"/>
          <p:cNvSpPr txBox="1"/>
          <p:nvPr/>
        </p:nvSpPr>
        <p:spPr>
          <a:xfrm>
            <a:off x="5956213" y="4318047"/>
            <a:ext cx="1176107" cy="390985"/>
          </a:xfrm>
          <a:prstGeom prst="rect">
            <a:avLst/>
          </a:prstGeom>
        </p:spPr>
        <p:txBody>
          <a:bodyPr vert="horz" wrap="square" lIns="91440" tIns="45720" rIns="91440" bIns="45720" rtlCol="0" anchor="ctr">
            <a:noAutofit/>
          </a:bodyPr>
          <a:lstStyle/>
          <a:p>
            <a:pPr algn="l"/>
            <a:r>
              <a:rPr kumimoji="1" lang="en-US" altLang="zh-CN" sz="2000" dirty="0"/>
              <a:t>Calculate</a:t>
            </a:r>
            <a:endParaRPr kumimoji="1" lang="zh-CN" altLang="en-US" sz="2000" dirty="0"/>
          </a:p>
        </p:txBody>
      </p:sp>
      <p:pic>
        <p:nvPicPr>
          <p:cNvPr id="47" name="图片 46"/>
          <p:cNvPicPr>
            <a:picLocks noChangeAspect="1"/>
          </p:cNvPicPr>
          <p:nvPr/>
        </p:nvPicPr>
        <p:blipFill>
          <a:blip r:embed="rId17"/>
          <a:stretch>
            <a:fillRect/>
          </a:stretch>
        </p:blipFill>
        <p:spPr>
          <a:xfrm>
            <a:off x="9318276" y="4318047"/>
            <a:ext cx="235945" cy="252798"/>
          </a:xfrm>
          <a:prstGeom prst="rect">
            <a:avLst/>
          </a:prstGeom>
        </p:spPr>
      </p:pic>
      <p:sp>
        <p:nvSpPr>
          <p:cNvPr id="48" name="文本框 47"/>
          <p:cNvSpPr txBox="1"/>
          <p:nvPr/>
        </p:nvSpPr>
        <p:spPr>
          <a:xfrm>
            <a:off x="8223909" y="4245520"/>
            <a:ext cx="1176107" cy="390985"/>
          </a:xfrm>
          <a:prstGeom prst="rect">
            <a:avLst/>
          </a:prstGeom>
        </p:spPr>
        <p:txBody>
          <a:bodyPr vert="horz" wrap="square" lIns="91440" tIns="45720" rIns="91440" bIns="45720" rtlCol="0" anchor="ctr">
            <a:noAutofit/>
          </a:bodyPr>
          <a:lstStyle/>
          <a:p>
            <a:pPr algn="l"/>
            <a:r>
              <a:rPr kumimoji="1" lang="en-US" altLang="zh-CN" sz="2000" dirty="0"/>
              <a:t>Calculate</a:t>
            </a:r>
            <a:endParaRPr kumimoji="1" lang="zh-CN" altLang="en-US" sz="2000" dirty="0"/>
          </a:p>
        </p:txBody>
      </p:sp>
      <p:pic>
        <p:nvPicPr>
          <p:cNvPr id="51" name="图片 50"/>
          <p:cNvPicPr>
            <a:picLocks noChangeAspect="1"/>
          </p:cNvPicPr>
          <p:nvPr/>
        </p:nvPicPr>
        <p:blipFill>
          <a:blip r:embed="rId18"/>
          <a:stretch>
            <a:fillRect/>
          </a:stretch>
        </p:blipFill>
        <p:spPr>
          <a:xfrm>
            <a:off x="10491605" y="4278636"/>
            <a:ext cx="1364190" cy="3044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a:blip r:embed="rId1"/>
          <a:stretch>
            <a:fillRect/>
          </a:stretch>
        </p:blipFill>
        <p:spPr>
          <a:xfrm>
            <a:off x="6990054" y="4188808"/>
            <a:ext cx="4040929" cy="1212279"/>
          </a:xfrm>
          <a:prstGeom prst="rect">
            <a:avLst/>
          </a:prstGeom>
        </p:spPr>
      </p:pic>
      <p:sp>
        <p:nvSpPr>
          <p:cNvPr id="21" name="文本框 20"/>
          <p:cNvSpPr txBox="1"/>
          <p:nvPr>
            <p:custDataLst>
              <p:tags r:id="rId2"/>
            </p:custDataLst>
          </p:nvPr>
        </p:nvSpPr>
        <p:spPr>
          <a:xfrm>
            <a:off x="359455" y="3021663"/>
            <a:ext cx="5417032" cy="2200275"/>
          </a:xfrm>
          <a:prstGeom prst="rect">
            <a:avLst/>
          </a:prstGeom>
          <a:ln w="19050">
            <a:prstDash val="dashDot"/>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indent="0" algn="l" fontAlgn="auto">
              <a:lnSpc>
                <a:spcPct val="125000"/>
              </a:lnSpc>
              <a:buFont typeface="Wingdings" panose="05000000000000000000" charset="0"/>
              <a:buNone/>
            </a:pPr>
            <a:endParaRPr kumimoji="1" lang="zh-CN" altLang="en-US" sz="2000" dirty="0"/>
          </a:p>
        </p:txBody>
      </p:sp>
      <p:sp>
        <p:nvSpPr>
          <p:cNvPr id="2" name="标题 1"/>
          <p:cNvSpPr>
            <a:spLocks noGrp="1"/>
          </p:cNvSpPr>
          <p:nvPr>
            <p:ph type="title"/>
          </p:nvPr>
        </p:nvSpPr>
        <p:spPr>
          <a:xfrm>
            <a:off x="582930" y="76200"/>
            <a:ext cx="7257415" cy="845185"/>
          </a:xfrm>
        </p:spPr>
        <p:txBody>
          <a:bodyPr>
            <a:noAutofit/>
          </a:bodyPr>
          <a:lstStyle/>
          <a:p>
            <a:r>
              <a:rPr kumimoji="1" lang="en-US" altLang="zh-CN" sz="3200" b="1" dirty="0">
                <a:solidFill>
                  <a:schemeClr val="bg1"/>
                </a:solidFill>
                <a:latin typeface="+mn-lt"/>
                <a:ea typeface="+mn-ea"/>
                <a:cs typeface="+mn-cs"/>
                <a:sym typeface="+mn-ea"/>
              </a:rPr>
              <a:t>3 </a:t>
            </a:r>
            <a:r>
              <a:rPr kumimoji="1" lang="en-US" altLang="zh-CN" sz="3200" b="1" dirty="0"/>
              <a:t>Algorithm Description</a:t>
            </a:r>
            <a:endParaRPr kumimoji="1" lang="en-US" altLang="zh-CN" sz="3200" b="1" dirty="0">
              <a:solidFill>
                <a:schemeClr val="bg1"/>
              </a:solidFill>
              <a:latin typeface="+mn-lt"/>
              <a:ea typeface="+mn-ea"/>
              <a:cs typeface="+mn-cs"/>
              <a:sym typeface="+mn-ea"/>
            </a:endParaRPr>
          </a:p>
        </p:txBody>
      </p:sp>
      <p:pic>
        <p:nvPicPr>
          <p:cNvPr id="20" name="图片 19"/>
          <p:cNvPicPr>
            <a:picLocks noChangeAspect="1"/>
          </p:cNvPicPr>
          <p:nvPr>
            <p:custDataLst>
              <p:tags r:id="rId3"/>
            </p:custDataLst>
          </p:nvPr>
        </p:nvPicPr>
        <p:blipFill>
          <a:blip r:embed="rId4" cstate="email"/>
          <a:stretch>
            <a:fillRect/>
          </a:stretch>
        </p:blipFill>
        <p:spPr>
          <a:xfrm>
            <a:off x="11168380" y="96520"/>
            <a:ext cx="756920" cy="756920"/>
          </a:xfrm>
          <a:prstGeom prst="rect">
            <a:avLst/>
          </a:prstGeom>
        </p:spPr>
      </p:pic>
      <p:grpSp>
        <p:nvGrpSpPr>
          <p:cNvPr id="12" name="组合 11"/>
          <p:cNvGrpSpPr/>
          <p:nvPr/>
        </p:nvGrpSpPr>
        <p:grpSpPr>
          <a:xfrm>
            <a:off x="67785" y="1070664"/>
            <a:ext cx="10955463" cy="657237"/>
            <a:chOff x="2557" y="1205"/>
            <a:chExt cx="5407" cy="1608"/>
          </a:xfrm>
        </p:grpSpPr>
        <p:sp>
          <p:nvSpPr>
            <p:cNvPr id="13" name="文本框 12"/>
            <p:cNvSpPr txBox="1"/>
            <p:nvPr>
              <p:custDataLst>
                <p:tags r:id="rId5"/>
              </p:custDataLst>
            </p:nvPr>
          </p:nvSpPr>
          <p:spPr>
            <a:xfrm>
              <a:off x="2557" y="1205"/>
              <a:ext cx="5407" cy="1608"/>
            </a:xfrm>
            <a:prstGeom prst="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14" name="文本框 13"/>
            <p:cNvSpPr txBox="1"/>
            <p:nvPr>
              <p:custDataLst>
                <p:tags r:id="rId6"/>
              </p:custDataLst>
            </p:nvPr>
          </p:nvSpPr>
          <p:spPr>
            <a:xfrm>
              <a:off x="2635" y="1764"/>
              <a:ext cx="5275" cy="1049"/>
            </a:xfrm>
            <a:prstGeom prst="rect">
              <a:avLst/>
            </a:prstGeom>
          </p:spPr>
          <p:txBody>
            <a:bodyPr vert="horz" wrap="square" lIns="91440" tIns="45720" rIns="91440" bIns="45720" rtlCol="0" anchor="ctr">
              <a:noAutofit/>
            </a:bodyPr>
            <a:lstStyle/>
            <a:p>
              <a:pPr>
                <a:buNone/>
              </a:pPr>
              <a:r>
                <a:rPr kumimoji="1" lang="en-US" altLang="zh-CN" sz="2400" b="1" dirty="0">
                  <a:solidFill>
                    <a:srgbClr val="FFCC00"/>
                  </a:solidFill>
                  <a:sym typeface="+mn-ea"/>
                </a:rPr>
                <a:t>B. </a:t>
              </a:r>
              <a:r>
                <a:rPr lang="en-US" altLang="zh-CN" sz="2400" b="1" i="1" dirty="0">
                  <a:solidFill>
                    <a:srgbClr val="FFC000"/>
                  </a:solidFill>
                  <a:effectLst/>
                </a:rPr>
                <a:t>Complexity Reduction in Signal Detection by Two-stage Sherman Formula</a:t>
              </a:r>
              <a:endParaRPr lang="zh-CN" altLang="en-US" sz="2400" b="1" dirty="0">
                <a:solidFill>
                  <a:srgbClr val="FFC000"/>
                </a:solidFill>
              </a:endParaRPr>
            </a:p>
            <a:p>
              <a:pPr algn="ctr"/>
              <a:endParaRPr kumimoji="1" lang="en-US" altLang="zh-CN" sz="2400" b="1" i="1" dirty="0">
                <a:solidFill>
                  <a:srgbClr val="FFCC00"/>
                </a:solidFill>
                <a:sym typeface="+mn-ea"/>
              </a:endParaRPr>
            </a:p>
          </p:txBody>
        </p:sp>
      </p:grpSp>
      <p:pic>
        <p:nvPicPr>
          <p:cNvPr id="15" name="图片 14"/>
          <p:cNvPicPr>
            <a:picLocks noChangeAspect="1"/>
          </p:cNvPicPr>
          <p:nvPr/>
        </p:nvPicPr>
        <p:blipFill>
          <a:blip r:embed="rId7"/>
          <a:stretch>
            <a:fillRect/>
          </a:stretch>
        </p:blipFill>
        <p:spPr>
          <a:xfrm>
            <a:off x="4523216" y="1877180"/>
            <a:ext cx="6883842" cy="714671"/>
          </a:xfrm>
          <a:prstGeom prst="rect">
            <a:avLst/>
          </a:prstGeom>
        </p:spPr>
      </p:pic>
      <p:sp>
        <p:nvSpPr>
          <p:cNvPr id="16" name="矩形: 圆角 55"/>
          <p:cNvSpPr/>
          <p:nvPr>
            <p:custDataLst>
              <p:tags r:id="rId8"/>
            </p:custDataLst>
          </p:nvPr>
        </p:nvSpPr>
        <p:spPr>
          <a:xfrm>
            <a:off x="0" y="1934791"/>
            <a:ext cx="4523216" cy="635635"/>
          </a:xfrm>
          <a:prstGeom prst="roundRect">
            <a:avLst/>
          </a:prstGeom>
          <a:noFill/>
          <a:ln>
            <a:noFill/>
          </a:ln>
        </p:spPr>
        <p:style>
          <a:lnRef idx="3">
            <a:schemeClr val="lt1"/>
          </a:lnRef>
          <a:fillRef idx="1">
            <a:schemeClr val="accent6"/>
          </a:fillRef>
          <a:effectRef idx="1">
            <a:schemeClr val="accent6"/>
          </a:effectRef>
          <a:fontRef idx="minor">
            <a:schemeClr val="lt1"/>
          </a:fontRef>
        </p:style>
        <p:txBody>
          <a:bodyPr vert="horz" rtlCol="0" anchor="ctr"/>
          <a:lstStyle/>
          <a:p>
            <a:pPr algn="ctr"/>
            <a:r>
              <a:rPr lang="en-US" altLang="zh-CN" b="1" dirty="0">
                <a:solidFill>
                  <a:srgbClr val="ED7D31"/>
                </a:solidFill>
                <a:latin typeface="微软雅黑" panose="020B0503020204020204" pitchFamily="34" charset="-122"/>
                <a:ea typeface="微软雅黑" panose="020B0503020204020204" pitchFamily="34" charset="-122"/>
                <a:cs typeface="Times New Roman" panose="02020603050405020304" charset="0"/>
                <a:sym typeface="+mn-ea"/>
              </a:rPr>
              <a:t>Criterion: reduce high-dimensional multiplication and inversion of Gram</a:t>
            </a:r>
            <a:endParaRPr lang="en-US" altLang="zh-CN" b="1" dirty="0">
              <a:solidFill>
                <a:srgbClr val="ED7D31"/>
              </a:solidFill>
              <a:latin typeface="微软雅黑" panose="020B0503020204020204" pitchFamily="34" charset="-122"/>
              <a:ea typeface="微软雅黑" panose="020B0503020204020204" pitchFamily="34" charset="-122"/>
              <a:cs typeface="Times New Roman" panose="02020603050405020304" charset="0"/>
              <a:sym typeface="+mn-ea"/>
            </a:endParaRPr>
          </a:p>
        </p:txBody>
      </p:sp>
      <p:pic>
        <p:nvPicPr>
          <p:cNvPr id="17" name="图片 16"/>
          <p:cNvPicPr>
            <a:picLocks noChangeAspect="1"/>
          </p:cNvPicPr>
          <p:nvPr/>
        </p:nvPicPr>
        <p:blipFill>
          <a:blip r:embed="rId9"/>
          <a:stretch>
            <a:fillRect/>
          </a:stretch>
        </p:blipFill>
        <p:spPr>
          <a:xfrm>
            <a:off x="520622" y="3165136"/>
            <a:ext cx="4978390" cy="617474"/>
          </a:xfrm>
          <a:prstGeom prst="rect">
            <a:avLst/>
          </a:prstGeom>
        </p:spPr>
      </p:pic>
      <p:pic>
        <p:nvPicPr>
          <p:cNvPr id="18" name="图片 17"/>
          <p:cNvPicPr>
            <a:picLocks noChangeAspect="1"/>
          </p:cNvPicPr>
          <p:nvPr/>
        </p:nvPicPr>
        <p:blipFill>
          <a:blip r:embed="rId10"/>
          <a:stretch>
            <a:fillRect/>
          </a:stretch>
        </p:blipFill>
        <p:spPr>
          <a:xfrm>
            <a:off x="1115673" y="3873050"/>
            <a:ext cx="3342816" cy="1266703"/>
          </a:xfrm>
          <a:prstGeom prst="rect">
            <a:avLst/>
          </a:prstGeom>
        </p:spPr>
      </p:pic>
      <p:sp>
        <p:nvSpPr>
          <p:cNvPr id="22" name="箭头: 下 21"/>
          <p:cNvSpPr/>
          <p:nvPr/>
        </p:nvSpPr>
        <p:spPr>
          <a:xfrm>
            <a:off x="2779943" y="5328888"/>
            <a:ext cx="323281" cy="3909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11"/>
          <a:stretch>
            <a:fillRect/>
          </a:stretch>
        </p:blipFill>
        <p:spPr>
          <a:xfrm>
            <a:off x="1192792" y="5973030"/>
            <a:ext cx="3662987" cy="539578"/>
          </a:xfrm>
          <a:prstGeom prst="rect">
            <a:avLst/>
          </a:prstGeom>
        </p:spPr>
      </p:pic>
      <p:pic>
        <p:nvPicPr>
          <p:cNvPr id="24" name="图片 23"/>
          <p:cNvPicPr>
            <a:picLocks noChangeAspect="1"/>
          </p:cNvPicPr>
          <p:nvPr/>
        </p:nvPicPr>
        <p:blipFill>
          <a:blip r:embed="rId12"/>
          <a:stretch>
            <a:fillRect/>
          </a:stretch>
        </p:blipFill>
        <p:spPr>
          <a:xfrm>
            <a:off x="7242130" y="2761505"/>
            <a:ext cx="3421666" cy="1183686"/>
          </a:xfrm>
          <a:prstGeom prst="rect">
            <a:avLst/>
          </a:prstGeom>
        </p:spPr>
      </p:pic>
      <p:sp>
        <p:nvSpPr>
          <p:cNvPr id="28" name="文本框 27"/>
          <p:cNvSpPr txBox="1"/>
          <p:nvPr>
            <p:custDataLst>
              <p:tags r:id="rId13"/>
            </p:custDataLst>
          </p:nvPr>
        </p:nvSpPr>
        <p:spPr>
          <a:xfrm>
            <a:off x="475291" y="5826823"/>
            <a:ext cx="5255865" cy="754821"/>
          </a:xfrm>
          <a:prstGeom prst="rect">
            <a:avLst/>
          </a:prstGeom>
          <a:noFill/>
          <a:ln w="19050"/>
          <a:scene3d>
            <a:camera prst="orthographicFront"/>
            <a:lightRig rig="threePt" dir="t"/>
          </a:scene3d>
          <a:sp3d/>
          <a:extLst>
            <a:ext uri="{909E8E84-426E-40DD-AFC4-6F175D3DCCD1}">
              <a14:hiddenFill xmlns:a14="http://schemas.microsoft.com/office/drawing/2010/main">
                <a:solidFill>
                  <a:schemeClr val="lt1"/>
                </a:solidFill>
              </a14:hiddenFill>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indent="0" algn="l" fontAlgn="auto">
              <a:lnSpc>
                <a:spcPct val="125000"/>
              </a:lnSpc>
              <a:buFont typeface="Wingdings" panose="05000000000000000000" charset="0"/>
              <a:buNone/>
            </a:pPr>
            <a:endParaRPr kumimoji="1" lang="zh-CN" altLang="en-US" sz="2000" dirty="0"/>
          </a:p>
        </p:txBody>
      </p:sp>
      <p:cxnSp>
        <p:nvCxnSpPr>
          <p:cNvPr id="29" name="曲线连接符 9"/>
          <p:cNvCxnSpPr/>
          <p:nvPr>
            <p:custDataLst>
              <p:tags r:id="rId14"/>
            </p:custDataLst>
          </p:nvPr>
        </p:nvCxnSpPr>
        <p:spPr>
          <a:xfrm rot="5400000" flipH="1" flipV="1">
            <a:off x="5083193" y="3615705"/>
            <a:ext cx="2693422" cy="1720148"/>
          </a:xfrm>
          <a:prstGeom prst="curved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custDataLst>
              <p:tags r:id="rId15"/>
            </p:custDataLst>
          </p:nvPr>
        </p:nvSpPr>
        <p:spPr>
          <a:xfrm>
            <a:off x="6820535" y="2746375"/>
            <a:ext cx="4265295" cy="1258570"/>
          </a:xfrm>
          <a:prstGeom prst="rect">
            <a:avLst/>
          </a:prstGeom>
          <a:noFill/>
          <a:ln w="19050">
            <a:solidFill>
              <a:srgbClr val="C00000"/>
            </a:solidFill>
            <a:prstDash val="dashDot"/>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indent="0" algn="l" fontAlgn="auto">
              <a:lnSpc>
                <a:spcPct val="125000"/>
              </a:lnSpc>
              <a:buFont typeface="Wingdings" panose="05000000000000000000" charset="0"/>
              <a:buNone/>
            </a:pPr>
            <a:endParaRPr kumimoji="1" lang="zh-CN" altLang="en-US" sz="2000" dirty="0"/>
          </a:p>
        </p:txBody>
      </p:sp>
      <p:pic>
        <p:nvPicPr>
          <p:cNvPr id="36" name="图片 35"/>
          <p:cNvPicPr>
            <a:picLocks noChangeAspect="1"/>
          </p:cNvPicPr>
          <p:nvPr/>
        </p:nvPicPr>
        <p:blipFill>
          <a:blip r:embed="rId16"/>
          <a:stretch>
            <a:fillRect/>
          </a:stretch>
        </p:blipFill>
        <p:spPr>
          <a:xfrm>
            <a:off x="5829039" y="5558856"/>
            <a:ext cx="6362961" cy="856230"/>
          </a:xfrm>
          <a:prstGeom prst="rect">
            <a:avLst/>
          </a:prstGeom>
        </p:spPr>
      </p:pic>
      <p:pic>
        <p:nvPicPr>
          <p:cNvPr id="3" name="图片 2"/>
          <p:cNvPicPr>
            <a:picLocks noChangeAspect="1"/>
          </p:cNvPicPr>
          <p:nvPr/>
        </p:nvPicPr>
        <p:blipFill>
          <a:blip r:embed="rId17"/>
          <a:stretch>
            <a:fillRect/>
          </a:stretch>
        </p:blipFill>
        <p:spPr>
          <a:xfrm>
            <a:off x="746760" y="2529205"/>
            <a:ext cx="1061085" cy="466090"/>
          </a:xfrm>
          <a:prstGeom prst="rect">
            <a:avLst/>
          </a:prstGeom>
        </p:spPr>
      </p:pic>
      <p:sp>
        <p:nvSpPr>
          <p:cNvPr id="4" name="右箭头 3"/>
          <p:cNvSpPr/>
          <p:nvPr/>
        </p:nvSpPr>
        <p:spPr>
          <a:xfrm>
            <a:off x="1892935" y="2649855"/>
            <a:ext cx="534670" cy="23241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2574925" y="2562860"/>
            <a:ext cx="3376295" cy="368300"/>
          </a:xfrm>
          <a:prstGeom prst="rect">
            <a:avLst/>
          </a:prstGeom>
        </p:spPr>
        <p:txBody>
          <a:bodyPr vert="horz" wrap="square" lIns="91440" tIns="45720" rIns="91440" bIns="45720" rtlCol="0" anchor="t">
            <a:spAutoFit/>
          </a:bodyPr>
          <a:p>
            <a:pPr algn="l"/>
            <a:r>
              <a:rPr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charset="0"/>
                <a:sym typeface="+mn-ea"/>
              </a:rPr>
              <a:t>High computation cost</a:t>
            </a:r>
            <a:endParaRPr kumimoji="1" lang="en-US" altLang="zh-CN" b="1" dirty="0">
              <a:solidFill>
                <a:srgbClr val="FF0000"/>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6" name="矩形 5"/>
          <p:cNvSpPr/>
          <p:nvPr/>
        </p:nvSpPr>
        <p:spPr>
          <a:xfrm>
            <a:off x="5635625" y="2277745"/>
            <a:ext cx="4464050" cy="302260"/>
          </a:xfrm>
          <a:prstGeom prst="rect">
            <a:avLst/>
          </a:prstGeom>
          <a:ln>
            <a:prstDash val="dash"/>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7" name="曲线连接符 6"/>
          <p:cNvCxnSpPr/>
          <p:nvPr/>
        </p:nvCxnSpPr>
        <p:spPr>
          <a:xfrm rot="10800000" flipV="1">
            <a:off x="4953635" y="2610485"/>
            <a:ext cx="1193165" cy="743585"/>
          </a:xfrm>
          <a:prstGeom prst="curvedConnector3">
            <a:avLst>
              <a:gd name="adj1" fmla="val 49973"/>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930" y="76200"/>
            <a:ext cx="7257415" cy="845185"/>
          </a:xfrm>
        </p:spPr>
        <p:txBody>
          <a:bodyPr>
            <a:noAutofit/>
          </a:bodyPr>
          <a:lstStyle/>
          <a:p>
            <a:r>
              <a:rPr kumimoji="1" lang="en-US" altLang="zh-CN" sz="3200" b="1" dirty="0">
                <a:solidFill>
                  <a:schemeClr val="bg1"/>
                </a:solidFill>
                <a:latin typeface="+mn-lt"/>
                <a:ea typeface="+mn-ea"/>
                <a:cs typeface="+mn-cs"/>
                <a:sym typeface="+mn-ea"/>
              </a:rPr>
              <a:t>3 </a:t>
            </a:r>
            <a:r>
              <a:rPr kumimoji="1" lang="en-US" altLang="zh-CN" sz="3200" b="1" dirty="0"/>
              <a:t>Algorithm Description</a:t>
            </a:r>
            <a:endParaRPr kumimoji="1" lang="en-US" altLang="zh-CN" sz="3200" b="1" dirty="0">
              <a:solidFill>
                <a:schemeClr val="bg1"/>
              </a:solidFill>
              <a:latin typeface="+mn-lt"/>
              <a:ea typeface="+mn-ea"/>
              <a:cs typeface="+mn-cs"/>
              <a:sym typeface="+mn-ea"/>
            </a:endParaRPr>
          </a:p>
        </p:txBody>
      </p:sp>
      <p:pic>
        <p:nvPicPr>
          <p:cNvPr id="20" name="图片 19"/>
          <p:cNvPicPr>
            <a:picLocks noChangeAspect="1"/>
          </p:cNvPicPr>
          <p:nvPr>
            <p:custDataLst>
              <p:tags r:id="rId1"/>
            </p:custDataLst>
          </p:nvPr>
        </p:nvPicPr>
        <p:blipFill>
          <a:blip r:embed="rId2" cstate="email"/>
          <a:stretch>
            <a:fillRect/>
          </a:stretch>
        </p:blipFill>
        <p:spPr>
          <a:xfrm>
            <a:off x="11168380" y="96520"/>
            <a:ext cx="756920" cy="756920"/>
          </a:xfrm>
          <a:prstGeom prst="rect">
            <a:avLst/>
          </a:prstGeom>
        </p:spPr>
      </p:pic>
      <p:grpSp>
        <p:nvGrpSpPr>
          <p:cNvPr id="12" name="组合 11"/>
          <p:cNvGrpSpPr/>
          <p:nvPr/>
        </p:nvGrpSpPr>
        <p:grpSpPr>
          <a:xfrm>
            <a:off x="124541" y="1228320"/>
            <a:ext cx="6585263" cy="701380"/>
            <a:chOff x="2557" y="1205"/>
            <a:chExt cx="5407" cy="1716"/>
          </a:xfrm>
        </p:grpSpPr>
        <p:sp>
          <p:nvSpPr>
            <p:cNvPr id="13" name="文本框 12"/>
            <p:cNvSpPr txBox="1"/>
            <p:nvPr>
              <p:custDataLst>
                <p:tags r:id="rId3"/>
              </p:custDataLst>
            </p:nvPr>
          </p:nvSpPr>
          <p:spPr>
            <a:xfrm>
              <a:off x="2557" y="1205"/>
              <a:ext cx="5407" cy="1608"/>
            </a:xfrm>
            <a:prstGeom prst="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14" name="文本框 13"/>
            <p:cNvSpPr txBox="1"/>
            <p:nvPr>
              <p:custDataLst>
                <p:tags r:id="rId4"/>
              </p:custDataLst>
            </p:nvPr>
          </p:nvSpPr>
          <p:spPr>
            <a:xfrm>
              <a:off x="2689" y="1872"/>
              <a:ext cx="5275" cy="1049"/>
            </a:xfrm>
            <a:prstGeom prst="rect">
              <a:avLst/>
            </a:prstGeom>
          </p:spPr>
          <p:txBody>
            <a:bodyPr vert="horz" wrap="square" lIns="91440" tIns="45720" rIns="91440" bIns="45720" rtlCol="0" anchor="ctr">
              <a:noAutofit/>
            </a:bodyPr>
            <a:lstStyle/>
            <a:p>
              <a:pPr>
                <a:buNone/>
              </a:pPr>
              <a:r>
                <a:rPr kumimoji="1" lang="en-US" altLang="zh-CN" sz="2400" b="1" dirty="0">
                  <a:solidFill>
                    <a:srgbClr val="FFCC00"/>
                  </a:solidFill>
                  <a:sym typeface="+mn-ea"/>
                </a:rPr>
                <a:t>C. </a:t>
              </a:r>
              <a:r>
                <a:rPr lang="en-US" altLang="zh-CN" sz="2400" b="1" i="1" dirty="0">
                  <a:solidFill>
                    <a:srgbClr val="FFC000"/>
                  </a:solidFill>
                  <a:effectLst/>
                </a:rPr>
                <a:t>Performance Improvement by weighted RLS</a:t>
              </a:r>
              <a:endParaRPr lang="zh-CN" altLang="en-US" sz="2400" b="1" dirty="0">
                <a:solidFill>
                  <a:srgbClr val="FFC000"/>
                </a:solidFill>
              </a:endParaRPr>
            </a:p>
            <a:p>
              <a:pPr algn="ctr"/>
              <a:endParaRPr kumimoji="1" lang="en-US" altLang="zh-CN" sz="2400" b="1" i="1" dirty="0">
                <a:solidFill>
                  <a:srgbClr val="FFCC00"/>
                </a:solidFill>
                <a:sym typeface="+mn-ea"/>
              </a:endParaRPr>
            </a:p>
          </p:txBody>
        </p:sp>
      </p:grpSp>
      <p:sp>
        <p:nvSpPr>
          <p:cNvPr id="18" name="文本框 17"/>
          <p:cNvSpPr txBox="1"/>
          <p:nvPr/>
        </p:nvSpPr>
        <p:spPr>
          <a:xfrm>
            <a:off x="7476824" y="1326750"/>
            <a:ext cx="4537075" cy="460375"/>
          </a:xfrm>
          <a:prstGeom prst="rect">
            <a:avLst/>
          </a:prstGeom>
        </p:spPr>
        <p:txBody>
          <a:bodyPr vert="horz" wrap="square" lIns="91440" tIns="45720" rIns="91440" bIns="45720" rtlCol="0" anchor="t">
            <a:spAutoFit/>
          </a:bodyPr>
          <a:lstStyle/>
          <a:p>
            <a:pPr algn="l"/>
            <a:r>
              <a:rPr lang="en-US" altLang="zh-CN" sz="2400" b="1" dirty="0">
                <a:solidFill>
                  <a:srgbClr val="ED7D31"/>
                </a:solidFill>
                <a:latin typeface="微软雅黑" panose="020B0503020204020204" pitchFamily="34" charset="-122"/>
                <a:ea typeface="微软雅黑" panose="020B0503020204020204" pitchFamily="34" charset="-122"/>
                <a:cs typeface="Times New Roman" panose="02020603050405020304" charset="0"/>
                <a:sym typeface="+mn-ea"/>
              </a:rPr>
              <a:t>Improve Kalman gain</a:t>
            </a:r>
            <a:endParaRPr lang="en-US" altLang="zh-CN" sz="2400" b="1" dirty="0">
              <a:solidFill>
                <a:srgbClr val="ED7D31"/>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21" name="文本框 20"/>
          <p:cNvSpPr txBox="1"/>
          <p:nvPr>
            <p:custDataLst>
              <p:tags r:id="rId5"/>
            </p:custDataLst>
          </p:nvPr>
        </p:nvSpPr>
        <p:spPr>
          <a:xfrm>
            <a:off x="405740" y="2306320"/>
            <a:ext cx="6183630" cy="2245360"/>
          </a:xfrm>
          <a:prstGeom prst="rect">
            <a:avLst/>
          </a:prstGeom>
        </p:spPr>
        <p:txBody>
          <a:bodyPr vert="horz" wrap="square" lIns="91440" tIns="45720" rIns="91440" bIns="45720" rtlCol="0" anchor="t">
            <a:spAutoFit/>
          </a:bodyPr>
          <a:lstStyle/>
          <a:p>
            <a:pPr algn="ctr"/>
            <a:r>
              <a:rPr kumimoji="1" lang="en-US" altLang="zh-CN" sz="2800" b="1" dirty="0">
                <a:solidFill>
                  <a:schemeClr val="accent1"/>
                </a:solidFill>
              </a:rPr>
              <a:t>A</a:t>
            </a:r>
            <a:r>
              <a:rPr kumimoji="1" lang="zh-CN" altLang="en-US" sz="2800" b="1" dirty="0">
                <a:solidFill>
                  <a:schemeClr val="accent1"/>
                </a:solidFill>
              </a:rPr>
              <a:t> </a:t>
            </a:r>
            <a:r>
              <a:rPr kumimoji="1" lang="en-US" altLang="zh-CN" sz="2800" b="1" dirty="0">
                <a:solidFill>
                  <a:schemeClr val="accent1"/>
                </a:solidFill>
              </a:rPr>
              <a:t>weight matrix W</a:t>
            </a:r>
            <a:r>
              <a:rPr kumimoji="1" lang="zh-CN" altLang="en-US" sz="2800" b="1" dirty="0">
                <a:solidFill>
                  <a:schemeClr val="accent1"/>
                </a:solidFill>
              </a:rPr>
              <a:t> </a:t>
            </a:r>
            <a:r>
              <a:rPr kumimoji="1" lang="en-US" altLang="zh-CN" sz="2800" b="1" dirty="0">
                <a:solidFill>
                  <a:schemeClr val="accent1"/>
                </a:solidFill>
              </a:rPr>
              <a:t>          </a:t>
            </a:r>
            <a:endParaRPr kumimoji="1" lang="en-US" altLang="zh-CN" sz="2800" b="1" dirty="0">
              <a:solidFill>
                <a:schemeClr val="accent1"/>
              </a:solidFill>
            </a:endParaRPr>
          </a:p>
          <a:p>
            <a:pPr algn="ctr"/>
            <a:endParaRPr kumimoji="1" lang="en-US" altLang="zh-CN" sz="2800" b="1" dirty="0">
              <a:solidFill>
                <a:schemeClr val="accent1"/>
              </a:solidFill>
            </a:endParaRPr>
          </a:p>
          <a:p>
            <a:pPr algn="ctr"/>
            <a:r>
              <a:rPr kumimoji="1" lang="en-US" altLang="zh-CN" sz="2800" b="1" dirty="0">
                <a:solidFill>
                  <a:schemeClr val="accent1"/>
                </a:solidFill>
              </a:rPr>
              <a:t>Modified Kalman gain</a:t>
            </a:r>
            <a:endParaRPr kumimoji="1" lang="zh-CN" altLang="en-US" sz="2800" b="1" dirty="0">
              <a:solidFill>
                <a:schemeClr val="accent1"/>
              </a:solidFill>
            </a:endParaRPr>
          </a:p>
          <a:p>
            <a:pPr algn="ctr"/>
            <a:endParaRPr kumimoji="1" lang="zh-CN" altLang="en-US" sz="2800" b="1" dirty="0">
              <a:solidFill>
                <a:schemeClr val="accent1"/>
              </a:solidFill>
            </a:endParaRPr>
          </a:p>
          <a:p>
            <a:pPr algn="ctr"/>
            <a:r>
              <a:rPr kumimoji="1" lang="en-US" altLang="zh-CN" sz="2800" b="1" dirty="0">
                <a:solidFill>
                  <a:schemeClr val="accent1"/>
                </a:solidFill>
              </a:rPr>
              <a:t>P</a:t>
            </a:r>
            <a:r>
              <a:rPr kumimoji="1" lang="zh-CN" altLang="en-US" sz="2800" b="1" dirty="0">
                <a:solidFill>
                  <a:schemeClr val="accent1"/>
                </a:solidFill>
              </a:rPr>
              <a:t>ositive impact upon the </a:t>
            </a:r>
            <a:r>
              <a:rPr kumimoji="1" lang="en-US" altLang="zh-CN" sz="2800" b="1" dirty="0">
                <a:solidFill>
                  <a:schemeClr val="accent1"/>
                </a:solidFill>
              </a:rPr>
              <a:t>performance</a:t>
            </a:r>
            <a:endParaRPr kumimoji="1" lang="zh-CN" altLang="en-US" sz="2800" b="1" dirty="0">
              <a:solidFill>
                <a:schemeClr val="accent1"/>
              </a:solidFill>
            </a:endParaRPr>
          </a:p>
        </p:txBody>
      </p:sp>
      <p:sp>
        <p:nvSpPr>
          <p:cNvPr id="22" name="下箭头 48"/>
          <p:cNvSpPr/>
          <p:nvPr>
            <p:custDataLst>
              <p:tags r:id="rId6"/>
            </p:custDataLst>
          </p:nvPr>
        </p:nvSpPr>
        <p:spPr>
          <a:xfrm>
            <a:off x="3405797" y="2872981"/>
            <a:ext cx="183515" cy="416560"/>
          </a:xfrm>
          <a:prstGeom prst="downArrow">
            <a:avLst/>
          </a:prstGeom>
          <a:solidFill>
            <a:srgbClr val="FFCC00"/>
          </a:solidFill>
          <a:ln>
            <a:solidFill>
              <a:srgbClr val="FFCC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3" name="下箭头 48"/>
          <p:cNvSpPr/>
          <p:nvPr>
            <p:custDataLst>
              <p:tags r:id="rId7"/>
            </p:custDataLst>
          </p:nvPr>
        </p:nvSpPr>
        <p:spPr>
          <a:xfrm>
            <a:off x="3405796" y="3712330"/>
            <a:ext cx="183515" cy="416560"/>
          </a:xfrm>
          <a:prstGeom prst="downArrow">
            <a:avLst/>
          </a:prstGeom>
          <a:solidFill>
            <a:srgbClr val="FFCC00"/>
          </a:solidFill>
          <a:ln>
            <a:solidFill>
              <a:srgbClr val="FFCC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4" name="文本框 23"/>
          <p:cNvSpPr txBox="1"/>
          <p:nvPr>
            <p:custDataLst>
              <p:tags r:id="rId8"/>
            </p:custDataLst>
          </p:nvPr>
        </p:nvSpPr>
        <p:spPr>
          <a:xfrm>
            <a:off x="6741909" y="2095396"/>
            <a:ext cx="5271990" cy="4204503"/>
          </a:xfrm>
          <a:prstGeom prst="rect">
            <a:avLst/>
          </a:prstGeom>
          <a:ln w="19050">
            <a:prstDash val="dashDot"/>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indent="0" algn="l" fontAlgn="auto">
              <a:lnSpc>
                <a:spcPct val="125000"/>
              </a:lnSpc>
              <a:buFont typeface="Wingdings" panose="05000000000000000000" charset="0"/>
              <a:buNone/>
            </a:pPr>
            <a:endParaRPr kumimoji="1" lang="zh-CN" altLang="en-US" sz="2000" dirty="0"/>
          </a:p>
        </p:txBody>
      </p:sp>
      <p:cxnSp>
        <p:nvCxnSpPr>
          <p:cNvPr id="25" name="曲线连接符 9"/>
          <p:cNvCxnSpPr/>
          <p:nvPr>
            <p:custDataLst>
              <p:tags r:id="rId9"/>
            </p:custDataLst>
          </p:nvPr>
        </p:nvCxnSpPr>
        <p:spPr>
          <a:xfrm flipV="1">
            <a:off x="5202621" y="2306320"/>
            <a:ext cx="1627001" cy="254000"/>
          </a:xfrm>
          <a:prstGeom prst="curvedConnector3">
            <a:avLst>
              <a:gd name="adj1" fmla="val 5000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403112" y="1913916"/>
            <a:ext cx="1262527" cy="460375"/>
          </a:xfrm>
          <a:prstGeom prst="rect">
            <a:avLst/>
          </a:prstGeom>
        </p:spPr>
        <p:txBody>
          <a:bodyPr vert="horz" wrap="square" lIns="91440" tIns="45720" rIns="91440" bIns="45720" rtlCol="0" anchor="t">
            <a:spAutoFit/>
          </a:bodyPr>
          <a:lstStyle/>
          <a:p>
            <a:pPr algn="l"/>
            <a:r>
              <a:rPr lang="en-US" altLang="zh-CN" sz="2400" b="1" dirty="0">
                <a:solidFill>
                  <a:srgbClr val="ED7D31"/>
                </a:solidFill>
                <a:latin typeface="微软雅黑" panose="020B0503020204020204" pitchFamily="34" charset="-122"/>
                <a:ea typeface="微软雅黑" panose="020B0503020204020204" pitchFamily="34" charset="-122"/>
                <a:cs typeface="Times New Roman" panose="02020603050405020304" charset="0"/>
                <a:sym typeface="+mn-ea"/>
              </a:rPr>
              <a:t>Design</a:t>
            </a:r>
            <a:endParaRPr lang="en-US" altLang="zh-CN" sz="2400" b="1" dirty="0">
              <a:solidFill>
                <a:srgbClr val="ED7D31"/>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29" name="文本框 28"/>
          <p:cNvSpPr txBox="1"/>
          <p:nvPr/>
        </p:nvSpPr>
        <p:spPr>
          <a:xfrm>
            <a:off x="6829622" y="2200865"/>
            <a:ext cx="5049129" cy="1341646"/>
          </a:xfrm>
          <a:prstGeom prst="rect">
            <a:avLst/>
          </a:prstGeom>
        </p:spPr>
        <p:txBody>
          <a:bodyPr vert="horz" wrap="square" lIns="91440" tIns="45720" rIns="91440" bIns="45720" rtlCol="0" anchor="ctr">
            <a:noAutofit/>
          </a:bodyPr>
          <a:lstStyle/>
          <a:p>
            <a:pPr>
              <a:buNone/>
            </a:pPr>
            <a:r>
              <a:rPr lang="en-US" altLang="zh-CN" b="1" dirty="0">
                <a:solidFill>
                  <a:srgbClr val="000000"/>
                </a:solidFill>
                <a:effectLst/>
              </a:rPr>
              <a:t>W </a:t>
            </a:r>
            <a:r>
              <a:rPr lang="en-US" altLang="zh-CN" dirty="0">
                <a:solidFill>
                  <a:srgbClr val="000000"/>
                </a:solidFill>
                <a:effectLst/>
              </a:rPr>
              <a:t>is a </a:t>
            </a:r>
            <a:r>
              <a:rPr lang="en-US" altLang="zh-CN" b="1" dirty="0">
                <a:solidFill>
                  <a:srgbClr val="C00000"/>
                </a:solidFill>
                <a:effectLst/>
              </a:rPr>
              <a:t>diagonal</a:t>
            </a:r>
            <a:r>
              <a:rPr lang="en-US" altLang="zh-CN" dirty="0">
                <a:solidFill>
                  <a:srgbClr val="000000"/>
                </a:solidFill>
                <a:effectLst/>
              </a:rPr>
              <a:t> matrix, where its </a:t>
            </a:r>
            <a:r>
              <a:rPr lang="en-US" altLang="zh-CN" i="1" dirty="0" err="1">
                <a:solidFill>
                  <a:srgbClr val="000000"/>
                </a:solidFill>
                <a:effectLst/>
              </a:rPr>
              <a:t>i</a:t>
            </a:r>
            <a:r>
              <a:rPr lang="en-US" altLang="zh-CN" dirty="0" err="1">
                <a:solidFill>
                  <a:srgbClr val="000000"/>
                </a:solidFill>
                <a:effectLst/>
              </a:rPr>
              <a:t>-th</a:t>
            </a:r>
            <a:r>
              <a:rPr lang="en-US" altLang="zh-CN" dirty="0">
                <a:solidFill>
                  <a:srgbClr val="000000"/>
                </a:solidFill>
                <a:effectLst/>
              </a:rPr>
              <a:t> diagonal element reflects the reliability of transmit antenna </a:t>
            </a:r>
            <a:r>
              <a:rPr lang="en-US" altLang="zh-CN" i="1" dirty="0" err="1">
                <a:solidFill>
                  <a:srgbClr val="000000"/>
                </a:solidFill>
                <a:effectLst/>
              </a:rPr>
              <a:t>i</a:t>
            </a:r>
            <a:r>
              <a:rPr lang="en-US" altLang="zh-CN" dirty="0">
                <a:solidFill>
                  <a:srgbClr val="000000"/>
                </a:solidFill>
                <a:effectLst/>
              </a:rPr>
              <a:t>. This reliability is assessed based on how accurately the signal from this antenna is detected at the receiver.</a:t>
            </a:r>
            <a:endParaRPr kumimoji="1" lang="zh-CN" altLang="en-US" dirty="0"/>
          </a:p>
        </p:txBody>
      </p:sp>
      <p:pic>
        <p:nvPicPr>
          <p:cNvPr id="31" name="图片 30"/>
          <p:cNvPicPr>
            <a:picLocks noChangeAspect="1"/>
          </p:cNvPicPr>
          <p:nvPr/>
        </p:nvPicPr>
        <p:blipFill>
          <a:blip r:embed="rId10"/>
          <a:stretch>
            <a:fillRect/>
          </a:stretch>
        </p:blipFill>
        <p:spPr>
          <a:xfrm>
            <a:off x="8018979" y="3737271"/>
            <a:ext cx="2884629" cy="381709"/>
          </a:xfrm>
          <a:prstGeom prst="rect">
            <a:avLst/>
          </a:prstGeom>
        </p:spPr>
      </p:pic>
      <p:pic>
        <p:nvPicPr>
          <p:cNvPr id="32" name="图片 31"/>
          <p:cNvPicPr>
            <a:picLocks noChangeAspect="1"/>
          </p:cNvPicPr>
          <p:nvPr/>
        </p:nvPicPr>
        <p:blipFill>
          <a:blip r:embed="rId11"/>
          <a:stretch>
            <a:fillRect/>
          </a:stretch>
        </p:blipFill>
        <p:spPr>
          <a:xfrm>
            <a:off x="8513871" y="4315000"/>
            <a:ext cx="1728065" cy="576022"/>
          </a:xfrm>
          <a:prstGeom prst="rect">
            <a:avLst/>
          </a:prstGeom>
        </p:spPr>
      </p:pic>
      <p:sp>
        <p:nvSpPr>
          <p:cNvPr id="33" name="文本框 32"/>
          <p:cNvSpPr txBox="1"/>
          <p:nvPr/>
        </p:nvSpPr>
        <p:spPr>
          <a:xfrm>
            <a:off x="6876171" y="4850903"/>
            <a:ext cx="5049129" cy="910688"/>
          </a:xfrm>
          <a:prstGeom prst="rect">
            <a:avLst/>
          </a:prstGeom>
        </p:spPr>
        <p:txBody>
          <a:bodyPr vert="horz" wrap="square" lIns="91440" tIns="45720" rIns="91440" bIns="45720" rtlCol="0" anchor="ctr">
            <a:noAutofit/>
          </a:bodyPr>
          <a:lstStyle/>
          <a:p>
            <a:pPr>
              <a:buNone/>
            </a:pPr>
            <a:r>
              <a:rPr lang="en-US" altLang="zh-CN" sz="1800" dirty="0">
                <a:solidFill>
                  <a:srgbClr val="000000"/>
                </a:solidFill>
                <a:effectLst/>
              </a:rPr>
              <a:t>The update rule is a heuristic approach designed to provide a smooth and bounded adjustment for the weight coefficient.</a:t>
            </a:r>
            <a:endParaRPr kumimoji="1" lang="zh-CN" altLang="en-US" dirty="0"/>
          </a:p>
        </p:txBody>
      </p:sp>
      <p:grpSp>
        <p:nvGrpSpPr>
          <p:cNvPr id="34" name="组合 33"/>
          <p:cNvGrpSpPr/>
          <p:nvPr/>
        </p:nvGrpSpPr>
        <p:grpSpPr>
          <a:xfrm>
            <a:off x="266700" y="4695550"/>
            <a:ext cx="6183630" cy="1604542"/>
            <a:chOff x="1476" y="2270"/>
            <a:chExt cx="8757" cy="3144"/>
          </a:xfrm>
        </p:grpSpPr>
        <p:grpSp>
          <p:nvGrpSpPr>
            <p:cNvPr id="35" name="组合 34"/>
            <p:cNvGrpSpPr/>
            <p:nvPr/>
          </p:nvGrpSpPr>
          <p:grpSpPr>
            <a:xfrm>
              <a:off x="1476" y="2270"/>
              <a:ext cx="8757" cy="945"/>
              <a:chOff x="3027" y="2611"/>
              <a:chExt cx="6216" cy="945"/>
            </a:xfrm>
          </p:grpSpPr>
          <p:sp>
            <p:nvSpPr>
              <p:cNvPr id="37" name="文本框 36"/>
              <p:cNvSpPr txBox="1"/>
              <p:nvPr>
                <p:custDataLst>
                  <p:tags r:id="rId12"/>
                </p:custDataLst>
              </p:nvPr>
            </p:nvSpPr>
            <p:spPr>
              <a:xfrm>
                <a:off x="3094" y="2611"/>
                <a:ext cx="6149" cy="945"/>
              </a:xfrm>
              <a:prstGeom prst="rect">
                <a:avLst/>
              </a:prstGeom>
              <a:solidFill>
                <a:srgbClr val="356115"/>
              </a:solidFill>
            </p:spPr>
            <p:txBody>
              <a:bodyPr vert="horz" wrap="square" lIns="91440" tIns="45720" rIns="91440" bIns="45720" rtlCol="0" anchor="ctr">
                <a:normAutofit/>
              </a:bodyPr>
              <a:lstStyle/>
              <a:p>
                <a:pPr algn="l"/>
                <a:endParaRPr kumimoji="1" lang="zh-CN" altLang="en-US" dirty="0"/>
              </a:p>
            </p:txBody>
          </p:sp>
          <p:sp>
            <p:nvSpPr>
              <p:cNvPr id="38" name="文本框 37"/>
              <p:cNvSpPr txBox="1"/>
              <p:nvPr>
                <p:custDataLst>
                  <p:tags r:id="rId13"/>
                </p:custDataLst>
              </p:nvPr>
            </p:nvSpPr>
            <p:spPr>
              <a:xfrm>
                <a:off x="3027" y="2790"/>
                <a:ext cx="6187" cy="588"/>
              </a:xfrm>
              <a:prstGeom prst="rect">
                <a:avLst/>
              </a:prstGeom>
            </p:spPr>
            <p:txBody>
              <a:bodyPr vert="horz" wrap="square" lIns="91440" tIns="45720" rIns="91440" bIns="45720" rtlCol="0" anchor="ctr">
                <a:noAutofit/>
              </a:bodyPr>
              <a:lstStyle/>
              <a:p>
                <a:pPr algn="ctr"/>
                <a:r>
                  <a:rPr lang="en-US" altLang="zh-CN" sz="2400" b="1" i="1" dirty="0">
                    <a:solidFill>
                      <a:srgbClr val="FFC000"/>
                    </a:solidFill>
                    <a:effectLst/>
                  </a:rPr>
                  <a:t>weighted RLS</a:t>
                </a:r>
                <a:endParaRPr kumimoji="1" lang="en-US" altLang="zh-CN" sz="2400" b="1" dirty="0">
                  <a:solidFill>
                    <a:srgbClr val="FFCC00"/>
                  </a:solidFill>
                </a:endParaRPr>
              </a:p>
            </p:txBody>
          </p:sp>
        </p:grpSp>
        <p:sp>
          <p:nvSpPr>
            <p:cNvPr id="36" name="文本框 35"/>
            <p:cNvSpPr txBox="1"/>
            <p:nvPr>
              <p:custDataLst>
                <p:tags r:id="rId14"/>
              </p:custDataLst>
            </p:nvPr>
          </p:nvSpPr>
          <p:spPr>
            <a:xfrm>
              <a:off x="1570" y="3215"/>
              <a:ext cx="8648" cy="2199"/>
            </a:xfrm>
            <a:prstGeom prst="rect">
              <a:avLst/>
            </a:prstGeom>
            <a:ln w="19050">
              <a:solidFill>
                <a:srgbClr val="356115"/>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ctr"/>
            <a:lstStyle/>
            <a:p>
              <a:pPr algn="l" fontAlgn="auto">
                <a:lnSpc>
                  <a:spcPct val="125000"/>
                </a:lnSpc>
              </a:pPr>
              <a:endParaRPr kumimoji="1" lang="en-US" altLang="zh-CN" sz="2000" dirty="0">
                <a:solidFill>
                  <a:schemeClr val="tx1"/>
                </a:solidFill>
              </a:endParaRPr>
            </a:p>
          </p:txBody>
        </p:sp>
      </p:grpSp>
      <p:pic>
        <p:nvPicPr>
          <p:cNvPr id="39" name="图片 38"/>
          <p:cNvPicPr>
            <a:picLocks noChangeAspect="1"/>
          </p:cNvPicPr>
          <p:nvPr/>
        </p:nvPicPr>
        <p:blipFill>
          <a:blip r:embed="rId15"/>
          <a:stretch>
            <a:fillRect/>
          </a:stretch>
        </p:blipFill>
        <p:spPr>
          <a:xfrm>
            <a:off x="8740132" y="5879652"/>
            <a:ext cx="1299349" cy="319762"/>
          </a:xfrm>
          <a:prstGeom prst="rect">
            <a:avLst/>
          </a:prstGeom>
        </p:spPr>
      </p:pic>
      <p:pic>
        <p:nvPicPr>
          <p:cNvPr id="40" name="图片 39"/>
          <p:cNvPicPr>
            <a:picLocks noChangeAspect="1"/>
          </p:cNvPicPr>
          <p:nvPr/>
        </p:nvPicPr>
        <p:blipFill>
          <a:blip r:embed="rId16"/>
          <a:stretch>
            <a:fillRect/>
          </a:stretch>
        </p:blipFill>
        <p:spPr>
          <a:xfrm>
            <a:off x="1448210" y="5371087"/>
            <a:ext cx="3791760" cy="806501"/>
          </a:xfrm>
          <a:prstGeom prst="rect">
            <a:avLst/>
          </a:prstGeom>
        </p:spPr>
      </p:pic>
      <p:sp>
        <p:nvSpPr>
          <p:cNvPr id="41" name="箭头: 左 40"/>
          <p:cNvSpPr/>
          <p:nvPr/>
        </p:nvSpPr>
        <p:spPr>
          <a:xfrm>
            <a:off x="6072191" y="5842088"/>
            <a:ext cx="960949" cy="31384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 name="KSO_WM_DIAGRAM_VIRTUALLY_FRAME" val="{&quot;height&quot;:414.7828346456693,&quot;left&quot;:37.4,&quot;top&quot;:98.59,&quot;width&quot;:918.6277165354331}"/>
</p:tagLst>
</file>

<file path=ppt/tags/tag67.xml><?xml version="1.0" encoding="utf-8"?>
<p:tagLst xmlns:p="http://schemas.openxmlformats.org/presentationml/2006/main">
  <p:tag name="KSO_WM_DIAGRAM_VIRTUALLY_FRAME" val="{&quot;height&quot;:414.7828346456693,&quot;left&quot;:37.4,&quot;top&quot;:98.59,&quot;width&quot;:918.6277165354331}"/>
</p:tagLst>
</file>

<file path=ppt/tags/tag68.xml><?xml version="1.0" encoding="utf-8"?>
<p:tagLst xmlns:p="http://schemas.openxmlformats.org/presentationml/2006/main">
  <p:tag name="KSO_WM_DIAGRAM_VIRTUALLY_FRAME" val="{&quot;height&quot;:414.7828346456693,&quot;left&quot;:37.4,&quot;top&quot;:98.59,&quot;width&quot;:918.6277165354331}"/>
</p:tagLst>
</file>

<file path=ppt/tags/tag69.xml><?xml version="1.0" encoding="utf-8"?>
<p:tagLst xmlns:p="http://schemas.openxmlformats.org/presentationml/2006/main">
  <p:tag name="KSO_WM_DIAGRAM_VIRTUALLY_FRAME" val="{&quot;height&quot;:414.7828346456693,&quot;left&quot;:37.4,&quot;top&quot;:98.59,&quot;width&quot;:918.6277165354331}"/>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 name="KSO_WM_DIAGRAM_VIRTUALLY_FRAME" val="{&quot;height&quot;:414.7828346456693,&quot;left&quot;:37.4,&quot;top&quot;:98.59,&quot;width&quot;:918.6277165354331}"/>
</p:tagLst>
</file>

<file path=ppt/tags/tag71.xml><?xml version="1.0" encoding="utf-8"?>
<p:tagLst xmlns:p="http://schemas.openxmlformats.org/presentationml/2006/main">
  <p:tag name="KSO_WM_DIAGRAM_VIRTUALLY_FRAME" val="{&quot;height&quot;:414.7828346456693,&quot;left&quot;:37.4,&quot;top&quot;:98.59,&quot;width&quot;:918.6277165354331}"/>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 name="KSO_WM_DIAGRAM_VIRTUALLY_FRAME" val="{&quot;height&quot;:188.45,&quot;left&quot;:48.4,&quot;top&quot;:190.35,&quot;width&quot;:858.6}"/>
</p:tagLst>
</file>

<file path=ppt/tags/tag77.xml><?xml version="1.0" encoding="utf-8"?>
<p:tagLst xmlns:p="http://schemas.openxmlformats.org/presentationml/2006/main">
  <p:tag name="KSO_WM_BEAUTIFY_FLAG" val=""/>
  <p:tag name="KSO_WM_DIAGRAM_VIRTUALLY_FRAME" val="{&quot;height&quot;:188.45,&quot;left&quot;:48.4,&quot;top&quot;:190.35,&quot;width&quot;:858.6}"/>
</p:tagLst>
</file>

<file path=ppt/tags/tag78.xml><?xml version="1.0" encoding="utf-8"?>
<p:tagLst xmlns:p="http://schemas.openxmlformats.org/presentationml/2006/main">
  <p:tag name="KSO_WM_BEAUTIFY_FLAG" val=""/>
  <p:tag name="KSO_WM_DIAGRAM_VIRTUALLY_FRAME" val="{&quot;height&quot;:188.45,&quot;left&quot;:48.4,&quot;top&quot;:190.35,&quot;width&quot;:858.6}"/>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1">
      <a:dk1>
        <a:srgbClr val="000000"/>
      </a:dk1>
      <a:lt1>
        <a:srgbClr val="FFFFFF"/>
      </a:lt1>
      <a:dk2>
        <a:srgbClr val="44546A"/>
      </a:dk2>
      <a:lt2>
        <a:srgbClr val="E7E6E6"/>
      </a:lt2>
      <a:accent1>
        <a:srgbClr val="356115"/>
      </a:accent1>
      <a:accent2>
        <a:srgbClr val="ED7D31"/>
      </a:accent2>
      <a:accent3>
        <a:srgbClr val="4471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游ゴシック"/>
        <a:font script="Hang" typeface="맑은 고딕"/>
        <a:font script="Hans" typeface="Times New Roman"/>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kumimoji="1"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3999</Words>
  <Application>WPS 演示</Application>
  <PresentationFormat>宽屏</PresentationFormat>
  <Paragraphs>188</Paragraphs>
  <Slides>12</Slides>
  <Notes>12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9" baseType="lpstr">
      <vt:lpstr>Arial</vt:lpstr>
      <vt:lpstr>宋体</vt:lpstr>
      <vt:lpstr>Wingdings</vt:lpstr>
      <vt:lpstr>Times New Roman</vt:lpstr>
      <vt:lpstr>Adobe 黑体 Std R</vt:lpstr>
      <vt:lpstr>Times New Roman</vt:lpstr>
      <vt:lpstr>Wingdings</vt:lpstr>
      <vt:lpstr>微软雅黑</vt:lpstr>
      <vt:lpstr>Cambria Math</vt:lpstr>
      <vt:lpstr>NimbusRomNo9L-Regu</vt:lpstr>
      <vt:lpstr>Segoe Print</vt:lpstr>
      <vt:lpstr>Arial Unicode MS</vt:lpstr>
      <vt:lpstr>等线</vt:lpstr>
      <vt:lpstr>Calibri</vt:lpstr>
      <vt:lpstr>Office 主题​​</vt:lpstr>
      <vt:lpstr>Equation.DSMT4</vt:lpstr>
      <vt:lpstr>Equation.DSMT4</vt:lpstr>
      <vt:lpstr>Recursive Joint Channel Estimation and Signal Detection for Massive MIMO Systems</vt:lpstr>
      <vt:lpstr>Contents</vt:lpstr>
      <vt:lpstr>1 Background</vt:lpstr>
      <vt:lpstr>1 Background</vt:lpstr>
      <vt:lpstr>2 Traditional Framework for Joint Method </vt:lpstr>
      <vt:lpstr>3 Algorithm Description</vt:lpstr>
      <vt:lpstr>3 Algorithm Description</vt:lpstr>
      <vt:lpstr>3 Algorithm Description</vt:lpstr>
      <vt:lpstr>3 Algorithm Description</vt:lpstr>
      <vt:lpstr>4 Simulations</vt:lpstr>
      <vt:lpstr>Conclusion</vt:lpstr>
      <vt:lpstr>Thank you for your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高逸群</dc:creator>
  <cp:lastModifiedBy>gyqdsg</cp:lastModifiedBy>
  <cp:revision>38</cp:revision>
  <dcterms:created xsi:type="dcterms:W3CDTF">2023-08-09T12:44:00Z</dcterms:created>
  <dcterms:modified xsi:type="dcterms:W3CDTF">2025-05-14T05:21:00Z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