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tags/tag20.xml" ContentType="application/vnd.openxmlformats-officedocument.presentationml.tags+xml"/>
  <Override PartName="/ppt/tags/tag4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6"/>
  </p:notesMasterIdLst>
  <p:sldIdLst>
    <p:sldId id="257" r:id="rId2"/>
    <p:sldId id="258" r:id="rId3"/>
    <p:sldId id="265" r:id="rId4"/>
    <p:sldId id="318" r:id="rId5"/>
    <p:sldId id="319" r:id="rId6"/>
    <p:sldId id="320" r:id="rId7"/>
    <p:sldId id="321" r:id="rId8"/>
    <p:sldId id="325" r:id="rId9"/>
    <p:sldId id="326" r:id="rId10"/>
    <p:sldId id="327" r:id="rId11"/>
    <p:sldId id="322" r:id="rId12"/>
    <p:sldId id="323" r:id="rId13"/>
    <p:sldId id="324" r:id="rId14"/>
    <p:sldId id="285" r:id="rId15"/>
  </p:sldIdLst>
  <p:sldSz cx="12192000" cy="685800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52B"/>
    <a:srgbClr val="4C7E27"/>
    <a:srgbClr val="404040"/>
    <a:srgbClr val="466E1F"/>
    <a:srgbClr val="11689B"/>
    <a:srgbClr val="4A7E2F"/>
    <a:srgbClr val="4B7E2A"/>
    <a:srgbClr val="6565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928"/>
  </p:normalViewPr>
  <p:slideViewPr>
    <p:cSldViewPr snapToGrid="0">
      <p:cViewPr varScale="1">
        <p:scale>
          <a:sx n="110" d="100"/>
          <a:sy n="110" d="100"/>
        </p:scale>
        <p:origin x="156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4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11" Type="http://schemas.openxmlformats.org/officeDocument/2006/relationships/image" Target="../media/image35.wmf"/><Relationship Id="rId5" Type="http://schemas.openxmlformats.org/officeDocument/2006/relationships/image" Target="../media/image29.wmf"/><Relationship Id="rId10" Type="http://schemas.openxmlformats.org/officeDocument/2006/relationships/image" Target="../media/image34.wmf"/><Relationship Id="rId4" Type="http://schemas.openxmlformats.org/officeDocument/2006/relationships/image" Target="../media/image28.wmf"/><Relationship Id="rId9" Type="http://schemas.openxmlformats.org/officeDocument/2006/relationships/image" Target="../media/image3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4A223-6A34-40A1-841E-BEE6E6F594A2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9DB26-A6F7-438F-B5C3-9822759E4B19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493F30-5780-4F7A-B3C2-4DC653F58F11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E2E5-CFF6-4DF5-B6B8-8BEC4BDDFA26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92875"/>
            <a:ext cx="2743200" cy="365125"/>
          </a:xfrm>
        </p:spPr>
        <p:txBody>
          <a:bodyPr/>
          <a:lstStyle>
            <a:lvl1pPr>
              <a:defRPr sz="1400" baseline="0">
                <a:solidFill>
                  <a:srgbClr val="44752B"/>
                </a:solidFill>
                <a:latin typeface="Times New Roman" panose="02020603050405020304" pitchFamily="18" charset="0"/>
              </a:defRPr>
            </a:lvl1pPr>
          </a:lstStyle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6CD66F-4163-4867-85A3-F8C07241EF31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2E5A-C44E-402F-BAFC-7F364F7FB924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58931-163B-456F-83D8-5B04CED23008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A4B8A-DD41-4B0F-A179-6AC9EB3660CB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BE613-572F-4F27-A996-C4C46754D763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B9446A-234F-4D41-8554-345BC99B7C1D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D2D2B-34D7-4C36-9F92-3DC28CB151D6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9480FF-39E1-470E-AAA1-6AFBF11A1188}" type="datetime1">
              <a:rPr kumimoji="1" lang="zh-CN" altLang="en-US" smtClean="0"/>
              <a:t>2025/5/16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08FE75-20C5-AE43-A9FE-B494CA582F9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5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4.xml"/><Relationship Id="rId5" Type="http://schemas.openxmlformats.org/officeDocument/2006/relationships/image" Target="../media/image50.png"/><Relationship Id="rId4" Type="http://schemas.openxmlformats.org/officeDocument/2006/relationships/tags" Target="../tags/tag2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4" Type="http://schemas.openxmlformats.org/officeDocument/2006/relationships/image" Target="../media/image4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7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9.wmf"/><Relationship Id="rId5" Type="http://schemas.openxmlformats.org/officeDocument/2006/relationships/image" Target="../media/image12.jpeg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6.wmf"/><Relationship Id="rId9" Type="http://schemas.openxmlformats.org/officeDocument/2006/relationships/image" Target="../media/image8.wmf"/><Relationship Id="rId14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5.pn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5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png"/><Relationship Id="rId9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22.wmf"/><Relationship Id="rId3" Type="http://schemas.openxmlformats.org/officeDocument/2006/relationships/image" Target="../media/image23.png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20.wmf"/><Relationship Id="rId14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13" Type="http://schemas.openxmlformats.org/officeDocument/2006/relationships/image" Target="../media/image29.wmf"/><Relationship Id="rId18" Type="http://schemas.openxmlformats.org/officeDocument/2006/relationships/oleObject" Target="../embeddings/oleObject25.bin"/><Relationship Id="rId3" Type="http://schemas.openxmlformats.org/officeDocument/2006/relationships/image" Target="../media/image31.png"/><Relationship Id="rId21" Type="http://schemas.openxmlformats.org/officeDocument/2006/relationships/image" Target="../media/image33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2.bin"/><Relationship Id="rId17" Type="http://schemas.openxmlformats.org/officeDocument/2006/relationships/image" Target="../media/image31.wmf"/><Relationship Id="rId25" Type="http://schemas.openxmlformats.org/officeDocument/2006/relationships/image" Target="../media/image35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24.bin"/><Relationship Id="rId20" Type="http://schemas.openxmlformats.org/officeDocument/2006/relationships/oleObject" Target="../embeddings/oleObject26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8.wmf"/><Relationship Id="rId24" Type="http://schemas.openxmlformats.org/officeDocument/2006/relationships/oleObject" Target="../embeddings/oleObject28.bin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23" Type="http://schemas.openxmlformats.org/officeDocument/2006/relationships/image" Target="../media/image34.wmf"/><Relationship Id="rId10" Type="http://schemas.openxmlformats.org/officeDocument/2006/relationships/oleObject" Target="../embeddings/oleObject21.bin"/><Relationship Id="rId19" Type="http://schemas.openxmlformats.org/officeDocument/2006/relationships/image" Target="../media/image32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3.bin"/><Relationship Id="rId22" Type="http://schemas.openxmlformats.org/officeDocument/2006/relationships/oleObject" Target="../embeddings/oleObject2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oleObject" Target="../embeddings/oleObject33.bin"/><Relationship Id="rId3" Type="http://schemas.openxmlformats.org/officeDocument/2006/relationships/image" Target="../media/image41.jpeg"/><Relationship Id="rId7" Type="http://schemas.openxmlformats.org/officeDocument/2006/relationships/image" Target="../media/image37.wmf"/><Relationship Id="rId12" Type="http://schemas.openxmlformats.org/officeDocument/2006/relationships/image" Target="../media/image3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0.bin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36.wmf"/><Relationship Id="rId10" Type="http://schemas.openxmlformats.org/officeDocument/2006/relationships/image" Target="../media/image38.wmf"/><Relationship Id="rId4" Type="http://schemas.openxmlformats.org/officeDocument/2006/relationships/oleObject" Target="../embeddings/oleObject29.bin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4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5794375"/>
            <a:ext cx="2484755" cy="784225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0" y="2014810"/>
            <a:ext cx="927100" cy="2111664"/>
          </a:xfrm>
          <a:prstGeom prst="rect">
            <a:avLst/>
          </a:prstGeom>
          <a:solidFill>
            <a:srgbClr val="466E1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4A7E2F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71525" y="2255520"/>
            <a:ext cx="1110488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ctr" fontAlgn="auto">
              <a:lnSpc>
                <a:spcPct val="125000"/>
              </a:lnSpc>
            </a:pPr>
            <a:r>
              <a:rPr kumimoji="1" lang="en-US" altLang="zh-CN" sz="4000" b="1" spc="-20" dirty="0">
                <a:solidFill>
                  <a:srgbClr val="466E1F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13" name="矩形 12"/>
          <p:cNvSpPr/>
          <p:nvPr/>
        </p:nvSpPr>
        <p:spPr>
          <a:xfrm>
            <a:off x="11720945" y="2014810"/>
            <a:ext cx="471055" cy="2111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iwcmc_blu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25" y="256540"/>
            <a:ext cx="1847850" cy="858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6975" y="74930"/>
            <a:ext cx="1988185" cy="1118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9830" y="256540"/>
            <a:ext cx="485648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fontAlgn="auto">
              <a:lnSpc>
                <a:spcPct val="100000"/>
              </a:lnSpc>
            </a:pPr>
            <a:r>
              <a:rPr lang="en-US" altLang="zh-CN" b="1" i="0">
                <a:solidFill>
                  <a:srgbClr val="333333"/>
                </a:solidFill>
                <a:latin typeface="Calibri" panose="020F0502020204030204" charset="0"/>
                <a:ea typeface="Oswald"/>
                <a:cs typeface="Calibri" panose="020F0502020204030204" charset="0"/>
              </a:rPr>
              <a:t>The 21st International Wireless Communications &amp; Mobile Computing Conference</a:t>
            </a:r>
          </a:p>
          <a:p>
            <a:pPr indent="0" algn="l" fontAlgn="auto">
              <a:lnSpc>
                <a:spcPct val="100000"/>
              </a:lnSpc>
            </a:pPr>
            <a:r>
              <a:rPr lang="en-US" altLang="zh-CN" b="0" i="0">
                <a:solidFill>
                  <a:srgbClr val="333333"/>
                </a:solidFill>
                <a:latin typeface="Calibri" panose="020F0502020204030204" charset="0"/>
                <a:ea typeface="Oswald"/>
                <a:cs typeface="Calibri" panose="020F0502020204030204" charset="0"/>
              </a:rPr>
              <a:t>12–16 May 2025 // Abu Dhabi, UAE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48825" y="393065"/>
            <a:ext cx="1748790" cy="635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88180" y="4844415"/>
            <a:ext cx="367093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kern="0" dirty="0">
                <a:solidFill>
                  <a:srgbClr val="466E1F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Southeast University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41755" y="4243705"/>
            <a:ext cx="949833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spc="-5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33315" y="5488305"/>
            <a:ext cx="231521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May, 2025</a:t>
            </a: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Hierarchical Near-Field Codebook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6436" y="1792759"/>
            <a:ext cx="5471705" cy="469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Overhead and Complexity Comparison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格 2"/>
              <p:cNvGraphicFramePr>
                <a:graphicFrameLocks noGrp="1"/>
              </p:cNvGraphicFramePr>
              <p:nvPr>
                <p:custDataLst>
                  <p:tags r:id="rId1"/>
                </p:custDataLst>
              </p:nvPr>
            </p:nvGraphicFramePr>
            <p:xfrm>
              <a:off x="376436" y="2731450"/>
              <a:ext cx="5719563" cy="1867227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30981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6213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791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Codeword Design Scheme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Complexity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40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GB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C7E27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Near-field 2D hierarchical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4C7E27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p>
                                  <m:s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sSubSup>
                                  <m:sSubSupPr>
                                    <m:ctrlP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𝑅𝐹</m:t>
                                    </m:r>
                                  </m:sub>
                                  <m:sup>
                                    <m:r>
                                      <a:rPr kumimoji="0" lang="en-US" altLang="zh-CN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40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C7E27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The proposed near-field CHB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4C7E27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𝑁</m:t>
                                </m:r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zh-CN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</m:s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格 2"/>
              <p:cNvGraphicFramePr>
                <a:graphicFrameLocks noGrp="1"/>
              </p:cNvGraphicFramePr>
              <p:nvPr>
                <p:custDataLst>
                  <p:tags r:id="rId4"/>
                </p:custDataLst>
              </p:nvPr>
            </p:nvGraphicFramePr>
            <p:xfrm>
              <a:off x="376436" y="2731450"/>
              <a:ext cx="5719563" cy="1867227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3098172"/>
                    <a:gridCol w="2621391"/>
                  </a:tblGrid>
                  <a:tr h="6791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Codeword Design Scheme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Complexity</a:t>
                          </a:r>
                          <a:endParaRPr kumimoji="0" lang="en-US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37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GB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C7E27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Near-field 2D hierarchical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4C7E27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</a:blipFill>
                      </a:tcPr>
                    </a:tc>
                  </a:tr>
                  <a:tr h="5943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C7E27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The proposed near-field CHB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4C7E27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0" name="文本框 29"/>
          <p:cNvSpPr txBox="1"/>
          <p:nvPr/>
        </p:nvSpPr>
        <p:spPr>
          <a:xfrm>
            <a:off x="151884" y="4905311"/>
            <a:ext cx="6650850" cy="12103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The proposed CHB scheme achieves approximately 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two orders of magnitude</a:t>
            </a: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in codeword design complexity 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lower</a:t>
            </a: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than the Near-field 2D hierarchical scheme.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1" name="表格 2"/>
              <p:cNvGraphicFramePr>
                <a:graphicFrameLocks noGrp="1"/>
              </p:cNvGraphicFramePr>
              <p:nvPr>
                <p:custDataLst>
                  <p:tags r:id="rId2"/>
                </p:custDataLst>
              </p:nvPr>
            </p:nvGraphicFramePr>
            <p:xfrm>
              <a:off x="6924041" y="2731449"/>
              <a:ext cx="4891523" cy="1867227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320423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8728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6791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Beam Training Scheme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Overhead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940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GB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C7E27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Near-field exhaustive search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𝑁𝑆</m:t>
                                </m:r>
                                <m:r>
                                  <a:rPr kumimoji="0" lang="en-US" altLang="zh-CN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20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404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C7E27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The proposed near-field CHB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4C7E27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𝑂</m:t>
                                </m:r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zh-CN" altLang="en-US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𝜃</m:t>
                                    </m:r>
                                  </m:sub>
                                  <m:sup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C0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ea typeface="微软雅黑" panose="020B0503020204020204" pitchFamily="34" charset="-122"/>
                                        <a:cs typeface="Times New Roman" panose="020206030504050203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kumimoji="0" lang="en-US" altLang="zh-CN" sz="18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1" name="表格 2"/>
              <p:cNvGraphicFramePr>
                <a:graphicFrameLocks noGrp="1"/>
              </p:cNvGraphicFramePr>
              <p:nvPr>
                <p:custDataLst>
                  <p:tags r:id="rId6"/>
                </p:custDataLst>
              </p:nvPr>
            </p:nvGraphicFramePr>
            <p:xfrm>
              <a:off x="6924041" y="2731449"/>
              <a:ext cx="4891523" cy="1867227"/>
            </p:xfrm>
            <a:graphic>
              <a:graphicData uri="http://schemas.openxmlformats.org/drawingml/2006/table">
                <a:tbl>
                  <a:tblPr firstRow="1" bandRow="1">
                    <a:tableStyleId>{9DCAF9ED-07DC-4A11-8D7F-57B35C25682E}</a:tableStyleId>
                  </a:tblPr>
                  <a:tblGrid>
                    <a:gridCol w="3204237"/>
                    <a:gridCol w="1687286"/>
                  </a:tblGrid>
                  <a:tr h="679141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Beam Training Scheme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FFFFFF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Overhead</a:t>
                          </a:r>
                          <a:endParaRPr kumimoji="0" lang="en-US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FFFF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9372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GB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C7E27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Near-field exhaustive search</a:t>
                          </a:r>
                          <a:endParaRPr kumimoji="0" lang="en-GB" altLang="zh-CN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4C7E27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</a:tr>
                  <a:tr h="59436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kumimoji="0" lang="en-US" altLang="zh-CN" sz="18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4C7E27"/>
                              </a:solidFill>
                              <a:effectLst/>
                              <a:uLnTx/>
                              <a:uFillTx/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The proposed near-field CHB</a:t>
                          </a:r>
                          <a:endParaRPr kumimoji="0" lang="zh-CN" altLang="en-US" sz="1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4C7E27"/>
                            </a:solidFill>
                            <a:effectLst/>
                            <a:uLnTx/>
                            <a:uFillTx/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36" name="文本框 35"/>
          <p:cNvSpPr txBox="1"/>
          <p:nvPr/>
        </p:nvSpPr>
        <p:spPr>
          <a:xfrm>
            <a:off x="6840520" y="4905311"/>
            <a:ext cx="5084145" cy="121039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>
              <a:lnSpc>
                <a:spcPct val="125000"/>
              </a:lnSpc>
              <a:buFont typeface="Wingdings" panose="05000000000000000000" pitchFamily="2" charset="2"/>
              <a:buChar char="Ø"/>
            </a:pP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The proposed CHB scheme 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significantly reduces training overhead</a:t>
            </a: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compared with exhaustive search.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6870614" y="2047796"/>
                <a:ext cx="1084495" cy="4465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zh-CN" altLang="en-US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  <m:sSubSup>
                        <m:sSub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614" y="2047796"/>
                <a:ext cx="1084495" cy="446532"/>
              </a:xfrm>
              <a:prstGeom prst="rect">
                <a:avLst/>
              </a:prstGeom>
              <a:blipFill rotWithShape="1">
                <a:blip r:embed="rId8"/>
                <a:stretch>
                  <a:fillRect l="-51" t="-125" r="43" b="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上箭头 16"/>
          <p:cNvSpPr/>
          <p:nvPr/>
        </p:nvSpPr>
        <p:spPr>
          <a:xfrm rot="5400000">
            <a:off x="8057506" y="2094710"/>
            <a:ext cx="197140" cy="401934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485591" y="2077483"/>
            <a:ext cx="3385647" cy="406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0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The first layer codebook size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Simulation Results: Achievable Rate vs Overhead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245" y="1631315"/>
            <a:ext cx="11229975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charset="0"/>
              <a:buChar char="l"/>
            </a:pPr>
            <a:r>
              <a:rPr kumimoji="1" lang="en-US" altLang="zh-CN" sz="22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proposed CHB scheme achieves a </a:t>
            </a:r>
            <a:r>
              <a:rPr kumimoji="1" lang="en-US" altLang="zh-CN" sz="2200" b="1" kern="0" dirty="0">
                <a:solidFill>
                  <a:srgbClr val="4C7E2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balance</a:t>
            </a:r>
            <a:r>
              <a:rPr kumimoji="1" lang="en-US" altLang="zh-CN" sz="22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between performance and overhead</a:t>
            </a:r>
            <a:endParaRPr kumimoji="1" lang="en-US" altLang="zh-CN" sz="2200" b="1" kern="0" dirty="0"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0920" y="2284433"/>
            <a:ext cx="5109255" cy="3836321"/>
          </a:xfrm>
          <a:prstGeom prst="rect">
            <a:avLst/>
          </a:prstGeom>
        </p:spPr>
      </p:pic>
      <p:graphicFrame>
        <p:nvGraphicFramePr>
          <p:cNvPr id="24" name="表格 2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86549" y="4392172"/>
          <a:ext cx="4432663" cy="187210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1216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Beam Training Scheme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Overhead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GB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E2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Near-field exhaustive search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E27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8192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GB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E2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Near-field 2D hierarchical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E27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268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4C7E27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The proposed near-field CHB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E27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227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" name="表格 2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1198551" y="2294863"/>
          <a:ext cx="3808661" cy="1872104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2693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5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65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Parameters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Carrier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50GHz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Number of antennas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512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84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Number of distance girds</a:t>
                      </a:r>
                      <a:endParaRPr kumimoji="0" lang="zh-CN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C7E27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0" name="文本框 29"/>
          <p:cNvSpPr txBox="1"/>
          <p:nvPr/>
        </p:nvSpPr>
        <p:spPr>
          <a:xfrm>
            <a:off x="6355463" y="2168540"/>
            <a:ext cx="4931012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CN" sz="1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15% reduction </a:t>
            </a:r>
            <a:r>
              <a:rPr kumimoji="1" lang="en-US" altLang="zh-CN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overhead than 2D hierarchical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7596170" y="3682981"/>
            <a:ext cx="3235954" cy="64633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CN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97</a:t>
            </a:r>
            <a:r>
              <a:rPr kumimoji="1" lang="en-US" altLang="zh-CN" sz="1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% reduction </a:t>
            </a:r>
            <a:r>
              <a:rPr kumimoji="1" lang="en-US" altLang="zh-CN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overhead than exhaustive search</a:t>
            </a:r>
            <a:endParaRPr lang="zh-CN" altLang="en-US" dirty="0"/>
          </a:p>
        </p:txBody>
      </p:sp>
      <p:sp>
        <p:nvSpPr>
          <p:cNvPr id="36" name="文本框 35"/>
          <p:cNvSpPr txBox="1"/>
          <p:nvPr/>
        </p:nvSpPr>
        <p:spPr>
          <a:xfrm>
            <a:off x="4975552" y="2849672"/>
            <a:ext cx="16067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Narrow-band</a:t>
            </a:r>
            <a:endParaRPr lang="zh-CN" altLang="en-US" dirty="0"/>
          </a:p>
        </p:txBody>
      </p:sp>
      <p:sp>
        <p:nvSpPr>
          <p:cNvPr id="18" name="文本框 17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Achievable Rate vs Distance and SNR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245" y="1631315"/>
            <a:ext cx="11229975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charset="0"/>
              <a:buChar char="l"/>
            </a:pPr>
            <a:r>
              <a:rPr kumimoji="1" lang="en-US" altLang="zh-CN" sz="22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The proposed CHB scheme achieves </a:t>
            </a:r>
            <a:r>
              <a:rPr kumimoji="1" lang="en-US" altLang="zh-CN" sz="2200" b="1" kern="0" dirty="0">
                <a:solidFill>
                  <a:srgbClr val="4C7E2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suboptimal</a:t>
            </a:r>
            <a:r>
              <a:rPr kumimoji="1" lang="en-US" altLang="zh-CN" sz="22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performance in most cases</a:t>
            </a:r>
            <a:endParaRPr kumimoji="1" lang="en-US" altLang="zh-CN" sz="2200" b="1" kern="0" dirty="0"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283" y="2216466"/>
            <a:ext cx="5273973" cy="39600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746" y="2216466"/>
            <a:ext cx="5273973" cy="3960000"/>
          </a:xfrm>
          <a:prstGeom prst="rect">
            <a:avLst/>
          </a:prstGeom>
        </p:spPr>
      </p:pic>
      <p:sp>
        <p:nvSpPr>
          <p:cNvPr id="26" name="文本框 25"/>
          <p:cNvSpPr txBox="1"/>
          <p:nvPr/>
        </p:nvSpPr>
        <p:spPr>
          <a:xfrm>
            <a:off x="1632085" y="3680732"/>
            <a:ext cx="3697562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CN" sz="1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Average performance improvement of 10% </a:t>
            </a:r>
            <a:r>
              <a:rPr kumimoji="1" lang="en-US" altLang="zh-CN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than 2D hierarchical</a:t>
            </a:r>
            <a:endParaRPr lang="zh-CN" altLang="en-US" dirty="0"/>
          </a:p>
        </p:txBody>
      </p:sp>
      <p:sp>
        <p:nvSpPr>
          <p:cNvPr id="27" name="文本框 26"/>
          <p:cNvSpPr txBox="1"/>
          <p:nvPr/>
        </p:nvSpPr>
        <p:spPr>
          <a:xfrm>
            <a:off x="7797920" y="4196466"/>
            <a:ext cx="3255267" cy="3693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kumimoji="1" lang="en-US" altLang="zh-CN" sz="1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Closer to optimal performance</a:t>
            </a:r>
            <a:endParaRPr lang="zh-CN" altLang="en-US" dirty="0"/>
          </a:p>
        </p:txBody>
      </p:sp>
      <p:sp>
        <p:nvSpPr>
          <p:cNvPr id="15" name="文本框 14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Conclusion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334" y="3095701"/>
            <a:ext cx="4319743" cy="2520316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51884" y="1639570"/>
            <a:ext cx="2641558" cy="5107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lvl="0" indent="-342900">
              <a:lnSpc>
                <a:spcPct val="125000"/>
              </a:lnSpc>
              <a:buFont typeface="Wingdings" panose="05000000000000000000" pitchFamily="2" charset="2"/>
              <a:buChar char="l"/>
            </a:pPr>
            <a:r>
              <a:rPr kumimoji="1"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Proposed CHB</a:t>
            </a:r>
          </a:p>
        </p:txBody>
      </p:sp>
      <p:sp>
        <p:nvSpPr>
          <p:cNvPr id="22" name="文本框 21"/>
          <p:cNvSpPr txBox="1"/>
          <p:nvPr/>
        </p:nvSpPr>
        <p:spPr>
          <a:xfrm>
            <a:off x="499774" y="2150287"/>
            <a:ext cx="11156314" cy="825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cluster-based hierarchical beam-training scheme that applies </a:t>
            </a:r>
            <a:r>
              <a:rPr kumimoji="1" lang="en-US" altLang="zh-CN" sz="20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clustering</a:t>
            </a: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to polar-domain sampling points, yielding </a:t>
            </a:r>
            <a:r>
              <a:rPr kumimoji="1" lang="en-US" altLang="zh-CN" sz="20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multi-resolution codebooks </a:t>
            </a: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with </a:t>
            </a:r>
            <a:r>
              <a:rPr kumimoji="1" lang="en-US" altLang="zh-CN" sz="20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minimal design complexity</a:t>
            </a: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</a:t>
            </a:r>
            <a:endParaRPr kumimoji="1" lang="en-US" altLang="zh-CN" sz="2000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243526" y="3177830"/>
            <a:ext cx="6039059" cy="2399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5000"/>
              </a:lnSpc>
            </a:pP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Twofold benefits</a:t>
            </a:r>
          </a:p>
          <a:p>
            <a:pPr marL="457200" lvl="0" indent="-457200">
              <a:lnSpc>
                <a:spcPct val="125000"/>
              </a:lnSpc>
              <a:buFont typeface="+mj-lt"/>
              <a:buAutoNum type="arabicPeriod"/>
            </a:pPr>
            <a:r>
              <a:rPr kumimoji="1" lang="en-US" altLang="zh-CN" sz="20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Codebook design complexity 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↓10</a:t>
            </a:r>
            <a:r>
              <a:rPr kumimoji="1" lang="en-US" altLang="zh-CN" sz="2000" b="1" kern="0" baseline="300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×</a:t>
            </a: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— eliminates expensive matrix pseudo-inverses.</a:t>
            </a:r>
          </a:p>
          <a:p>
            <a:pPr marL="457200" lvl="0" indent="-457200">
              <a:lnSpc>
                <a:spcPct val="125000"/>
              </a:lnSpc>
              <a:buFont typeface="+mj-lt"/>
              <a:buAutoNum type="arabicPeriod"/>
            </a:pPr>
            <a:r>
              <a:rPr kumimoji="1" lang="en-US" altLang="zh-CN" sz="20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Beam training overhead 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↓ 97 % </a:t>
            </a: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 shrinks the search beams from 8192 to 227 while maintaining near-optimal achievable rate.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788581" y="5792050"/>
            <a:ext cx="23290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Future directions:</a:t>
            </a:r>
            <a:endParaRPr kumimoji="1" lang="en-US" altLang="zh-CN" sz="2000" b="1" kern="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952205" y="5660961"/>
            <a:ext cx="7707084" cy="758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5000"/>
              </a:lnSpc>
            </a:pPr>
            <a:r>
              <a:rPr kumimoji="1" lang="en-US" altLang="zh-CN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kumimoji="1" lang="en-US" altLang="zh-CN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xtend CHB to </a:t>
            </a:r>
            <a:r>
              <a:rPr kumimoji="1" lang="en-US" altLang="zh-CN" sz="18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wide-band systems</a:t>
            </a:r>
            <a:r>
              <a:rPr kumimoji="1" lang="en-US" altLang="zh-CN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;  Develop </a:t>
            </a:r>
            <a:r>
              <a:rPr kumimoji="1" lang="en-US" altLang="zh-CN" sz="18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clustering criteria </a:t>
            </a:r>
            <a:r>
              <a:rPr kumimoji="1" lang="en-US" altLang="zh-CN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tailored to </a:t>
            </a:r>
            <a:r>
              <a:rPr kumimoji="1" lang="en-US" altLang="zh-CN" sz="18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distributed cell-free XL-MIMO </a:t>
            </a:r>
            <a:r>
              <a:rPr kumimoji="1" lang="en-US" altLang="zh-CN" sz="18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deployments.</a:t>
            </a: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2033860"/>
            <a:ext cx="927100" cy="21116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96867" y="2526664"/>
            <a:ext cx="5340665" cy="11245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72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THANKS</a:t>
            </a:r>
            <a:r>
              <a:rPr kumimoji="1" lang="zh-CN" altLang="en-US" sz="7200" b="1" spc="3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！</a:t>
            </a:r>
            <a:endParaRPr kumimoji="1" lang="en-US" altLang="zh-CN" sz="72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</a:pPr>
            <a:endParaRPr kumimoji="1" lang="zh-CN" altLang="en-US" sz="5400" b="1" spc="3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1720945" y="2033860"/>
            <a:ext cx="471055" cy="211166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4" name="图片 3" descr="iwcmc_blu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25" y="256540"/>
            <a:ext cx="1847850" cy="8585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6975" y="74930"/>
            <a:ext cx="1988185" cy="111887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49830" y="256540"/>
            <a:ext cx="485648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l" fontAlgn="auto">
              <a:lnSpc>
                <a:spcPct val="100000"/>
              </a:lnSpc>
            </a:pPr>
            <a:r>
              <a:rPr lang="en-US" altLang="zh-CN" b="1" i="0">
                <a:solidFill>
                  <a:srgbClr val="333333"/>
                </a:solidFill>
                <a:latin typeface="Calibri" panose="020F0502020204030204" charset="0"/>
                <a:ea typeface="Oswald"/>
                <a:cs typeface="Calibri" panose="020F0502020204030204" charset="0"/>
              </a:rPr>
              <a:t>The 21st International Wireless Communications &amp; Mobile Computing Conference</a:t>
            </a:r>
          </a:p>
          <a:p>
            <a:pPr indent="0" algn="l" fontAlgn="auto">
              <a:lnSpc>
                <a:spcPct val="100000"/>
              </a:lnSpc>
            </a:pPr>
            <a:r>
              <a:rPr lang="en-US" altLang="zh-CN" b="0" i="0">
                <a:solidFill>
                  <a:srgbClr val="333333"/>
                </a:solidFill>
                <a:latin typeface="Calibri" panose="020F0502020204030204" charset="0"/>
                <a:ea typeface="Oswald"/>
                <a:cs typeface="Calibri" panose="020F0502020204030204" charset="0"/>
              </a:rPr>
              <a:t>12–16 May 2025 // Abu Dhabi, UAE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8825" y="393065"/>
            <a:ext cx="1748790" cy="635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325" y="5794375"/>
            <a:ext cx="2484755" cy="7842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488180" y="4844415"/>
            <a:ext cx="3670935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kern="0" dirty="0">
                <a:solidFill>
                  <a:srgbClr val="466E1F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Southeast University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1341755" y="4243705"/>
            <a:ext cx="9498330" cy="52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800" b="1" spc="-5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933315" y="5488305"/>
            <a:ext cx="2315210" cy="565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kumimoji="1" lang="en-US" altLang="zh-CN" sz="28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16 May, 2025</a:t>
            </a:r>
          </a:p>
        </p:txBody>
      </p:sp>
      <p:sp>
        <p:nvSpPr>
          <p:cNvPr id="24" name="灯片编号占位符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14</a:t>
            </a:fld>
            <a:endParaRPr kumimoji="1"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/>
          <p:cNvGrpSpPr/>
          <p:nvPr/>
        </p:nvGrpSpPr>
        <p:grpSpPr>
          <a:xfrm>
            <a:off x="1360257" y="2361451"/>
            <a:ext cx="4853838" cy="590030"/>
            <a:chOff x="1509427" y="2590948"/>
            <a:chExt cx="4853838" cy="590030"/>
          </a:xfrm>
        </p:grpSpPr>
        <p:grpSp>
          <p:nvGrpSpPr>
            <p:cNvPr id="15" name="组合 14"/>
            <p:cNvGrpSpPr/>
            <p:nvPr/>
          </p:nvGrpSpPr>
          <p:grpSpPr>
            <a:xfrm>
              <a:off x="1509427" y="2590948"/>
              <a:ext cx="585417" cy="586904"/>
              <a:chOff x="1480149" y="2636896"/>
              <a:chExt cx="585417" cy="586904"/>
            </a:xfrm>
          </p:grpSpPr>
          <p:sp>
            <p:nvSpPr>
              <p:cNvPr id="12" name="任意形状 11"/>
              <p:cNvSpPr/>
              <p:nvPr/>
            </p:nvSpPr>
            <p:spPr>
              <a:xfrm>
                <a:off x="1480570" y="2636896"/>
                <a:ext cx="205478" cy="176124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任意形状 12"/>
              <p:cNvSpPr/>
              <p:nvPr/>
            </p:nvSpPr>
            <p:spPr>
              <a:xfrm flipH="1" flipV="1">
                <a:off x="1872341" y="3060162"/>
                <a:ext cx="190911" cy="163638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480149" y="2664743"/>
                <a:ext cx="585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</a:t>
                </a:r>
                <a:endParaRPr kumimoji="1" lang="zh-CN" altLang="en-US" sz="2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7" name="文本框 16"/>
            <p:cNvSpPr txBox="1"/>
            <p:nvPr/>
          </p:nvSpPr>
          <p:spPr>
            <a:xfrm>
              <a:off x="2262752" y="2659008"/>
              <a:ext cx="4100513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800" b="1" spc="12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Background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7002902" y="2361451"/>
            <a:ext cx="4076065" cy="589915"/>
            <a:chOff x="1509426" y="2590948"/>
            <a:chExt cx="4076065" cy="589915"/>
          </a:xfrm>
        </p:grpSpPr>
        <p:grpSp>
          <p:nvGrpSpPr>
            <p:cNvPr id="21" name="组合 20"/>
            <p:cNvGrpSpPr/>
            <p:nvPr/>
          </p:nvGrpSpPr>
          <p:grpSpPr>
            <a:xfrm>
              <a:off x="1509426" y="2590948"/>
              <a:ext cx="585418" cy="586904"/>
              <a:chOff x="1480148" y="2636896"/>
              <a:chExt cx="585418" cy="586904"/>
            </a:xfrm>
          </p:grpSpPr>
          <p:sp>
            <p:nvSpPr>
              <p:cNvPr id="23" name="任意形状 22"/>
              <p:cNvSpPr/>
              <p:nvPr/>
            </p:nvSpPr>
            <p:spPr>
              <a:xfrm>
                <a:off x="1480570" y="2636896"/>
                <a:ext cx="205478" cy="176124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4" name="任意形状 23"/>
              <p:cNvSpPr/>
              <p:nvPr/>
            </p:nvSpPr>
            <p:spPr>
              <a:xfrm flipH="1" flipV="1">
                <a:off x="1872341" y="3060162"/>
                <a:ext cx="190911" cy="163638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480148" y="2664743"/>
                <a:ext cx="5854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04</a:t>
                </a:r>
                <a:endParaRPr kumimoji="1" lang="zh-CN" altLang="en-US" sz="2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2262536" y="2658893"/>
              <a:ext cx="3322955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spc="12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Simulation Results</a:t>
              </a: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1360256" y="3399838"/>
            <a:ext cx="4853839" cy="590030"/>
            <a:chOff x="1509426" y="2590948"/>
            <a:chExt cx="4853839" cy="590030"/>
          </a:xfrm>
        </p:grpSpPr>
        <p:grpSp>
          <p:nvGrpSpPr>
            <p:cNvPr id="27" name="组合 26"/>
            <p:cNvGrpSpPr/>
            <p:nvPr/>
          </p:nvGrpSpPr>
          <p:grpSpPr>
            <a:xfrm>
              <a:off x="1509426" y="2590948"/>
              <a:ext cx="585418" cy="586904"/>
              <a:chOff x="1480148" y="2636896"/>
              <a:chExt cx="585418" cy="586904"/>
            </a:xfrm>
          </p:grpSpPr>
          <p:sp>
            <p:nvSpPr>
              <p:cNvPr id="29" name="任意形状 28"/>
              <p:cNvSpPr/>
              <p:nvPr/>
            </p:nvSpPr>
            <p:spPr>
              <a:xfrm>
                <a:off x="1480570" y="2636896"/>
                <a:ext cx="205478" cy="176124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0" name="任意形状 29"/>
              <p:cNvSpPr/>
              <p:nvPr/>
            </p:nvSpPr>
            <p:spPr>
              <a:xfrm flipH="1" flipV="1">
                <a:off x="1872341" y="3060162"/>
                <a:ext cx="190911" cy="163638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480148" y="2664743"/>
                <a:ext cx="5854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02</a:t>
                </a:r>
                <a:endParaRPr kumimoji="1" lang="zh-CN" altLang="en-US" sz="2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2262752" y="2659008"/>
              <a:ext cx="4100513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spc="12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System Model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7002902" y="3399838"/>
            <a:ext cx="3670093" cy="590030"/>
            <a:chOff x="1509426" y="2590948"/>
            <a:chExt cx="3670093" cy="590030"/>
          </a:xfrm>
        </p:grpSpPr>
        <p:grpSp>
          <p:nvGrpSpPr>
            <p:cNvPr id="33" name="组合 32"/>
            <p:cNvGrpSpPr/>
            <p:nvPr/>
          </p:nvGrpSpPr>
          <p:grpSpPr>
            <a:xfrm>
              <a:off x="1509426" y="2590948"/>
              <a:ext cx="585418" cy="586904"/>
              <a:chOff x="1480148" y="2636896"/>
              <a:chExt cx="585418" cy="586904"/>
            </a:xfrm>
          </p:grpSpPr>
          <p:sp>
            <p:nvSpPr>
              <p:cNvPr id="35" name="任意形状 34"/>
              <p:cNvSpPr/>
              <p:nvPr/>
            </p:nvSpPr>
            <p:spPr>
              <a:xfrm>
                <a:off x="1480570" y="2636896"/>
                <a:ext cx="205478" cy="176124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6" name="任意形状 35"/>
              <p:cNvSpPr/>
              <p:nvPr/>
            </p:nvSpPr>
            <p:spPr>
              <a:xfrm flipH="1" flipV="1">
                <a:off x="1872341" y="3060162"/>
                <a:ext cx="190911" cy="163638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7" name="文本框 36"/>
              <p:cNvSpPr txBox="1"/>
              <p:nvPr/>
            </p:nvSpPr>
            <p:spPr>
              <a:xfrm>
                <a:off x="1480148" y="2664743"/>
                <a:ext cx="5854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05</a:t>
                </a:r>
                <a:endParaRPr kumimoji="1" lang="zh-CN" altLang="en-US" sz="2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4" name="文本框 33"/>
            <p:cNvSpPr txBox="1"/>
            <p:nvPr/>
          </p:nvSpPr>
          <p:spPr>
            <a:xfrm>
              <a:off x="2262753" y="2659008"/>
              <a:ext cx="2916766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2800" b="1" spc="12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Conclusion</a:t>
              </a: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360256" y="4438225"/>
            <a:ext cx="7828915" cy="589915"/>
            <a:chOff x="1509426" y="2590948"/>
            <a:chExt cx="7828915" cy="589915"/>
          </a:xfrm>
        </p:grpSpPr>
        <p:grpSp>
          <p:nvGrpSpPr>
            <p:cNvPr id="39" name="组合 38"/>
            <p:cNvGrpSpPr/>
            <p:nvPr/>
          </p:nvGrpSpPr>
          <p:grpSpPr>
            <a:xfrm>
              <a:off x="1509426" y="2590948"/>
              <a:ext cx="585418" cy="586904"/>
              <a:chOff x="1480148" y="2636896"/>
              <a:chExt cx="585418" cy="586904"/>
            </a:xfrm>
          </p:grpSpPr>
          <p:sp>
            <p:nvSpPr>
              <p:cNvPr id="41" name="任意形状 40"/>
              <p:cNvSpPr/>
              <p:nvPr/>
            </p:nvSpPr>
            <p:spPr>
              <a:xfrm>
                <a:off x="1480570" y="2636896"/>
                <a:ext cx="205478" cy="176124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2" name="任意形状 41"/>
              <p:cNvSpPr/>
              <p:nvPr/>
            </p:nvSpPr>
            <p:spPr>
              <a:xfrm flipH="1" flipV="1">
                <a:off x="1872341" y="3060162"/>
                <a:ext cx="190911" cy="163638"/>
              </a:xfrm>
              <a:custGeom>
                <a:avLst/>
                <a:gdLst>
                  <a:gd name="connsiteX0" fmla="*/ 0 w 522514"/>
                  <a:gd name="connsiteY0" fmla="*/ 447869 h 447869"/>
                  <a:gd name="connsiteX1" fmla="*/ 0 w 522514"/>
                  <a:gd name="connsiteY1" fmla="*/ 0 h 447869"/>
                  <a:gd name="connsiteX2" fmla="*/ 522514 w 522514"/>
                  <a:gd name="connsiteY2" fmla="*/ 0 h 4478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22514" h="447869">
                    <a:moveTo>
                      <a:pt x="0" y="447869"/>
                    </a:moveTo>
                    <a:lnTo>
                      <a:pt x="0" y="0"/>
                    </a:lnTo>
                    <a:lnTo>
                      <a:pt x="522514" y="0"/>
                    </a:lnTo>
                  </a:path>
                </a:pathLst>
              </a:custGeom>
              <a:noFill/>
              <a:ln w="158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3" name="文本框 42"/>
              <p:cNvSpPr txBox="1"/>
              <p:nvPr/>
            </p:nvSpPr>
            <p:spPr>
              <a:xfrm>
                <a:off x="1480148" y="2664743"/>
                <a:ext cx="5854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2800" b="1" dirty="0">
                    <a:solidFill>
                      <a:schemeClr val="accent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03</a:t>
                </a:r>
                <a:endParaRPr kumimoji="1" lang="zh-CN" altLang="en-US" sz="2800" b="1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0" name="文本框 39"/>
            <p:cNvSpPr txBox="1"/>
            <p:nvPr/>
          </p:nvSpPr>
          <p:spPr>
            <a:xfrm>
              <a:off x="2262536" y="2658893"/>
              <a:ext cx="7075805" cy="52197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800" b="1" spc="12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Proposed Codebook Design Scheme </a:t>
              </a:r>
            </a:p>
          </p:txBody>
        </p:sp>
      </p:grpSp>
      <p:sp>
        <p:nvSpPr>
          <p:cNvPr id="50" name="矩形 49"/>
          <p:cNvSpPr/>
          <p:nvPr/>
        </p:nvSpPr>
        <p:spPr>
          <a:xfrm>
            <a:off x="0" y="6177238"/>
            <a:ext cx="12192000" cy="68076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文本框 51"/>
          <p:cNvSpPr txBox="1"/>
          <p:nvPr/>
        </p:nvSpPr>
        <p:spPr>
          <a:xfrm>
            <a:off x="899795" y="556260"/>
            <a:ext cx="2552065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Outline</a:t>
            </a:r>
            <a:endParaRPr kumimoji="1" lang="en-US" altLang="zh-CN" sz="4000" b="1" spc="100" dirty="0">
              <a:solidFill>
                <a:schemeClr val="accent2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9085" y="375920"/>
            <a:ext cx="2484755" cy="784225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7184906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Extremely Large-Scale MIMO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3</a:t>
            </a:fld>
            <a:endParaRPr kumimoji="1"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10160" y="6508246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235759" y="1545589"/>
            <a:ext cx="1122997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charset="0"/>
              <a:buChar char="l"/>
            </a:pP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XL-MIMO has emerged as a critical technology for future 6G due to its </a:t>
            </a:r>
            <a:r>
              <a:rPr kumimoji="1" lang="en-US" altLang="zh-CN" sz="2400" b="1" kern="0" dirty="0">
                <a:solidFill>
                  <a:srgbClr val="4C7E2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 spatial multiplexin</a:t>
            </a: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 and </a:t>
            </a:r>
            <a:r>
              <a:rPr kumimoji="1" lang="en-US" altLang="zh-CN" sz="2400" b="1" kern="0" dirty="0">
                <a:solidFill>
                  <a:srgbClr val="4C7E2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spectral efficiency</a:t>
            </a:r>
            <a:r>
              <a:rPr kumimoji="1" lang="en-US" altLang="zh-CN" sz="2400" b="1" kern="0" baseline="3000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[1]</a:t>
            </a: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.</a:t>
            </a:r>
            <a:endParaRPr kumimoji="1" lang="en-US" altLang="zh-CN" sz="2400" b="1" kern="0" dirty="0">
              <a:solidFill>
                <a:srgbClr val="4C7E27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959" y="2509992"/>
            <a:ext cx="8546649" cy="2258088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35757" y="4737389"/>
            <a:ext cx="11571055" cy="899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Font typeface="Wingdings" panose="05000000000000000000" charset="0"/>
              <a:buChar char="l"/>
            </a:pPr>
            <a:r>
              <a:rPr kumimoji="1" lang="en-US" altLang="zh-CN" sz="22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</a:t>
            </a:r>
            <a:r>
              <a:rPr kumimoji="1" lang="en-US" altLang="zh-CN" sz="22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he </a:t>
            </a:r>
            <a:r>
              <a:rPr kumimoji="1" lang="en-US" altLang="zh-CN" sz="2200" b="1" kern="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transition in electromagnetic propagation characteristics from </a:t>
            </a:r>
            <a:r>
              <a:rPr kumimoji="1" lang="en-US" altLang="zh-CN" sz="2200" b="1" kern="0" dirty="0">
                <a:solidFill>
                  <a:srgbClr val="4C7E2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far-field planar waves </a:t>
            </a:r>
            <a:r>
              <a:rPr kumimoji="1" lang="en-US" altLang="zh-CN" sz="2200" b="1" kern="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to </a:t>
            </a:r>
            <a:r>
              <a:rPr kumimoji="1" lang="en-US" altLang="zh-CN" sz="2200" b="1" kern="0" dirty="0">
                <a:solidFill>
                  <a:srgbClr val="4C7E2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near-field spherical waves </a:t>
            </a:r>
            <a:r>
              <a:rPr kumimoji="1" lang="en-US" altLang="zh-CN" sz="2200" b="1" kern="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also renders traditional beamforming approaches unsuitable</a:t>
            </a:r>
            <a:r>
              <a:rPr kumimoji="1" lang="en-US" altLang="zh-CN" sz="2000" b="1" kern="0" baseline="3000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[2]</a:t>
            </a:r>
            <a:r>
              <a:rPr kumimoji="1" lang="en-US" altLang="zh-CN" sz="2000" b="1" kern="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2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9679074" y="3063454"/>
            <a:ext cx="3893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kern="0" baseline="30000" dirty="0">
                <a:solidFill>
                  <a:srgbClr val="4C7E2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[2]</a:t>
            </a:r>
            <a:r>
              <a:rPr kumimoji="1" lang="en-US" altLang="zh-CN" sz="2400" b="1" kern="0" dirty="0">
                <a:solidFill>
                  <a:srgbClr val="4C7E2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400" dirty="0">
              <a:solidFill>
                <a:srgbClr val="4C7E27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51884" y="6150318"/>
            <a:ext cx="11844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[2] M. Cui and L. Dai, </a:t>
            </a:r>
            <a:r>
              <a:rPr kumimoji="1" lang="en-US" altLang="zh-CN" sz="1200" kern="0" dirty="0">
                <a:solidFill>
                  <a:srgbClr val="44752B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“Channel Estimation for Extremely Large-Scale MIMO: Far-Field or Near-Field?” </a:t>
            </a:r>
            <a:r>
              <a:rPr kumimoji="1" lang="en-US" altLang="zh-CN" sz="1200" i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 Transactions on Communications</a:t>
            </a:r>
            <a:r>
              <a:rPr kumimoji="1" lang="en-US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vol. 70, no. 4, pp. 2663-2677, April 2022.</a:t>
            </a:r>
            <a:endParaRPr kumimoji="1" lang="en-US" altLang="zh-CN" sz="1200" kern="0" dirty="0">
              <a:solidFill>
                <a:srgbClr val="4475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151883" y="5913809"/>
            <a:ext cx="11844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kern="0" spc="-2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C.-X. Wang et al., </a:t>
            </a:r>
            <a:r>
              <a:rPr kumimoji="1" lang="en-US" altLang="zh-CN" sz="1200" kern="0" spc="-20" dirty="0">
                <a:solidFill>
                  <a:srgbClr val="4C7E2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“On the Road to 6G: Visions, Requirements, Key Technologies, and Testbeds,” </a:t>
            </a:r>
            <a:r>
              <a:rPr kumimoji="1" lang="en-US" altLang="zh-CN" sz="1200" i="1" kern="0" spc="-2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 Communications Surveys &amp; Tutorials</a:t>
            </a:r>
            <a:r>
              <a:rPr kumimoji="1" lang="en-US" altLang="zh-CN" sz="1200" kern="0" spc="-2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vol. 25, no. 2, pp. 905-974, Secondquarter 2023.</a:t>
            </a:r>
            <a:endParaRPr kumimoji="1" lang="en-US" altLang="zh-CN" sz="1200" kern="0" spc="-20" dirty="0">
              <a:solidFill>
                <a:srgbClr val="4475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5160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Narrow-Band XL-MIMO Communication System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4</a:t>
            </a:fld>
            <a:endParaRPr kumimoji="1" lang="zh-CN" altLang="en-US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071553" y="2648268"/>
          <a:ext cx="2221045" cy="50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5" r:id="rId3" imgW="1162050" imgH="262255" progId="Equation.AxMath">
                  <p:embed/>
                </p:oleObj>
              </mc:Choice>
              <mc:Fallback>
                <p:oleObj r:id="rId3" imgW="1162050" imgH="262255" progId="Equation.AxMath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71553" y="2648268"/>
                        <a:ext cx="2221045" cy="50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 descr="xl-mim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774" y="2848350"/>
            <a:ext cx="4992370" cy="252031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82245" y="1631315"/>
            <a:ext cx="11229975" cy="902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charset="0"/>
              <a:buChar char="l"/>
            </a:pP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Consider a downlink beam training XL-MIMO communication system, the base station with </a:t>
            </a:r>
            <a:r>
              <a:rPr kumimoji="1" lang="zh-CN" altLang="en-US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𝑁</a:t>
            </a: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antennas communicates with a single-antenna user.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8613775" y="2648585"/>
            <a:ext cx="312928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lnSpc>
                <a:spcPct val="110000"/>
              </a:lnSpc>
              <a:buClrTx/>
              <a:buSzTx/>
              <a:buFont typeface="Wingdings" panose="05000000000000000000" charset="0"/>
              <a:buNone/>
            </a:pPr>
            <a:r>
              <a:rPr kumimoji="1" lang="en-US" altLang="zh-CN" sz="2400" b="1" kern="0" dirty="0">
                <a:solidFill>
                  <a:srgbClr val="C00000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spherical-wave model</a:t>
            </a:r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935622"/>
              </p:ext>
            </p:extLst>
          </p:nvPr>
        </p:nvGraphicFramePr>
        <p:xfrm>
          <a:off x="6071850" y="3336187"/>
          <a:ext cx="5400040" cy="87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AxMath" r:id="rId6" imgW="2901960" imgH="470160" progId="Equation.AxMath">
                  <p:embed/>
                </p:oleObj>
              </mc:Choice>
              <mc:Fallback>
                <p:oleObj name="AxMath" r:id="rId6" imgW="2901960" imgH="470160" progId="Equation.AxMath">
                  <p:embed/>
                  <p:pic>
                    <p:nvPicPr>
                      <p:cNvPr id="0" name="图片 2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71850" y="3336187"/>
                        <a:ext cx="5400040" cy="87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" name="组合 32"/>
          <p:cNvGrpSpPr/>
          <p:nvPr/>
        </p:nvGrpSpPr>
        <p:grpSpPr>
          <a:xfrm>
            <a:off x="622935" y="5778678"/>
            <a:ext cx="5126990" cy="504190"/>
            <a:chOff x="981" y="8826"/>
            <a:chExt cx="8074" cy="794"/>
          </a:xfrm>
        </p:grpSpPr>
        <p:sp>
          <p:nvSpPr>
            <p:cNvPr id="27" name="文本框 26"/>
            <p:cNvSpPr txBox="1"/>
            <p:nvPr/>
          </p:nvSpPr>
          <p:spPr>
            <a:xfrm>
              <a:off x="981" y="8895"/>
              <a:ext cx="2397" cy="72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2400" b="1" kern="0" dirty="0">
                  <a:solidFill>
                    <a:srgbClr val="44752B"/>
                  </a:solidFill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Distance</a:t>
              </a:r>
              <a:r>
                <a:rPr kumimoji="1" lang="zh-CN" altLang="en-US" sz="2400" b="1" kern="0" dirty="0">
                  <a:solidFill>
                    <a:srgbClr val="44752B"/>
                  </a:solidFill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rPr>
                <a:t>：</a:t>
              </a:r>
            </a:p>
          </p:txBody>
        </p:sp>
        <p:graphicFrame>
          <p:nvGraphicFramePr>
            <p:cNvPr id="28" name="对象 27"/>
            <p:cNvGraphicFramePr>
              <a:graphicFrameLocks noChangeAspect="1"/>
            </p:cNvGraphicFramePr>
            <p:nvPr/>
          </p:nvGraphicFramePr>
          <p:xfrm>
            <a:off x="3477" y="8826"/>
            <a:ext cx="5579" cy="7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87" r:id="rId8" imgW="1854835" imgH="264160" progId="Equation.AxMath">
                    <p:embed/>
                  </p:oleObj>
                </mc:Choice>
                <mc:Fallback>
                  <p:oleObj r:id="rId8" imgW="1854835" imgH="264160" progId="Equation.AxMath">
                    <p:embed/>
                    <p:pic>
                      <p:nvPicPr>
                        <p:cNvPr id="0" name="图片 2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477" y="8826"/>
                          <a:ext cx="5579" cy="79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0" name="文本框 29"/>
          <p:cNvSpPr txBox="1"/>
          <p:nvPr/>
        </p:nvSpPr>
        <p:spPr>
          <a:xfrm>
            <a:off x="5905818" y="4273176"/>
            <a:ext cx="3345180" cy="4972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lnSpc>
                <a:spcPct val="110000"/>
              </a:lnSpc>
              <a:buClrTx/>
              <a:buSzTx/>
              <a:buFont typeface="Wingdings" panose="05000000000000000000" charset="0"/>
              <a:buNone/>
            </a:pPr>
            <a:r>
              <a:rPr kumimoji="1" lang="en-US" altLang="zh-CN" sz="2400" b="1" kern="0" dirty="0">
                <a:solidFill>
                  <a:srgbClr val="44752B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received signal at UE</a:t>
            </a:r>
            <a:r>
              <a:rPr kumimoji="1" lang="zh-CN" altLang="en-US" sz="2400" b="1" kern="0" dirty="0">
                <a:solidFill>
                  <a:srgbClr val="44752B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6042451" y="4790996"/>
          <a:ext cx="5458838" cy="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8" r:id="rId10" imgW="2648585" imgH="262255" progId="Equation.AxMath">
                  <p:embed/>
                </p:oleObj>
              </mc:Choice>
              <mc:Fallback>
                <p:oleObj r:id="rId10" imgW="2648585" imgH="262255" progId="Equation.AxMath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042451" y="4790996"/>
                        <a:ext cx="5458838" cy="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322922" y="5671544"/>
          <a:ext cx="7747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9" r:id="rId12" imgW="445770" imgH="415925" progId="Equation.AxMath">
                  <p:embed/>
                </p:oleObj>
              </mc:Choice>
              <mc:Fallback>
                <p:oleObj r:id="rId12" imgW="445770" imgH="415925" progId="Equation.AxMath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322922" y="5671544"/>
                        <a:ext cx="774700" cy="723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6071870" y="5780901"/>
          <a:ext cx="3888740" cy="49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" r:id="rId14" imgW="2040255" imgH="259715" progId="Equation.AxMath">
                  <p:embed/>
                </p:oleObj>
              </mc:Choice>
              <mc:Fallback>
                <p:oleObj r:id="rId14" imgW="2040255" imgH="259715" progId="Equation.AxMath">
                  <p:embed/>
                  <p:pic>
                    <p:nvPicPr>
                      <p:cNvPr id="0" name="图片 14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071870" y="5780901"/>
                        <a:ext cx="3888740" cy="49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cxnSp>
        <p:nvCxnSpPr>
          <p:cNvPr id="21" name="直接连接符 20"/>
          <p:cNvCxnSpPr/>
          <p:nvPr/>
        </p:nvCxnSpPr>
        <p:spPr>
          <a:xfrm>
            <a:off x="10160" y="5600243"/>
            <a:ext cx="12181840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Existing Beam Training Schemes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245" y="1631315"/>
            <a:ext cx="11229975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charset="0"/>
              <a:buChar char="l"/>
            </a:pP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xhaustive Search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ased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</a:t>
            </a: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olar-Domain </a:t>
            </a: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kumimoji="1" lang="en-US" altLang="zh-CN" sz="2400" b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odebook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/>
              <p:cNvSpPr txBox="1"/>
              <p:nvPr/>
            </p:nvSpPr>
            <p:spPr>
              <a:xfrm>
                <a:off x="217803" y="2167461"/>
                <a:ext cx="11350449" cy="97238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lvl="0" indent="-342900" algn="l">
                  <a:lnSpc>
                    <a:spcPct val="125000"/>
                  </a:lnSpc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1"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If g</a:t>
                </a:r>
                <a:r>
                  <a:rPr kumimoji="1" lang="en-US" altLang="zh-CN" sz="2400" b="1" kern="0" dirty="0"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iven </a:t>
                </a:r>
                <a:r>
                  <a:rPr kumimoji="1" lang="en-US" altLang="zh-CN" sz="2400" b="1" kern="0" dirty="0">
                    <a:solidFill>
                      <a:srgbClr val="C00000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perfect CSI information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2400" i="1" kern="0" dirty="0" smtClean="0">
                            <a:solidFill>
                              <a:srgbClr val="C00000"/>
                            </a:solidFill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kumimoji="1" lang="en-US" altLang="zh-CN" sz="2400" b="0" i="1" kern="0" dirty="0" smtClean="0">
                            <a:solidFill>
                              <a:srgbClr val="C00000"/>
                            </a:solidFill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𝜃</m:t>
                        </m:r>
                        <m:r>
                          <a:rPr kumimoji="1" lang="en-US" altLang="zh-CN" sz="2400" b="0" i="1" kern="0" dirty="0" smtClean="0">
                            <a:solidFill>
                              <a:srgbClr val="C00000"/>
                            </a:solidFill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, </m:t>
                        </m:r>
                        <m:r>
                          <a:rPr kumimoji="1" lang="en-US" altLang="zh-CN" sz="2400" b="0" i="1" kern="0" dirty="0" smtClean="0">
                            <a:solidFill>
                              <a:srgbClr val="C00000"/>
                            </a:solidFill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𝑟</m:t>
                        </m:r>
                      </m:e>
                    </m:d>
                    <m:r>
                      <a:rPr kumimoji="1" lang="en-US" altLang="zh-CN" sz="2400" b="0" i="1" kern="0" dirty="0" smtClean="0"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 </m:t>
                    </m:r>
                  </m:oMath>
                </a14:m>
                <a:r>
                  <a:rPr kumimoji="1" lang="en-US" altLang="zh-CN" sz="2400" b="1" kern="0" dirty="0"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, the </a:t>
                </a:r>
                <a:r>
                  <a:rPr kumimoji="1" lang="en-US" altLang="zh-CN" sz="2400" b="1" kern="0" dirty="0">
                    <a:solidFill>
                      <a:srgbClr val="C00000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optimal beamforming vector </a:t>
                </a:r>
                <a:r>
                  <a:rPr kumimoji="1" lang="en-US" altLang="zh-CN" sz="2400" b="1" kern="0" dirty="0"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in XL-MIMO can be obtained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1" i="1" kern="0" smtClean="0">
                            <a:solidFill>
                              <a:srgbClr val="C00000"/>
                            </a:solidFill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pPr>
                      <m:e>
                        <m:r>
                          <a:rPr kumimoji="1" lang="en-US" altLang="zh-CN" sz="2400" b="1" i="0" ker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𝐯</m:t>
                        </m:r>
                      </m:e>
                      <m:sup>
                        <m:r>
                          <a:rPr kumimoji="1" lang="en-US" altLang="zh-CN" sz="2400" b="1" i="1" kern="0" smtClean="0">
                            <a:solidFill>
                              <a:srgbClr val="C00000"/>
                            </a:solidFill>
                            <a:uFillTx/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∗</m:t>
                        </m:r>
                      </m:sup>
                    </m:sSup>
                    <m:r>
                      <a:rPr kumimoji="1" lang="en-US" altLang="zh-CN" sz="2400" b="1" i="1" kern="0" smtClean="0">
                        <a:solidFill>
                          <a:srgbClr val="C00000"/>
                        </a:solidFill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=</m:t>
                    </m:r>
                    <m:r>
                      <a:rPr kumimoji="1" lang="en-US" altLang="zh-CN" sz="2400" b="1" i="0" ker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𝐛</m:t>
                    </m:r>
                    <m:d>
                      <m:dPr>
                        <m:ctrlPr>
                          <a:rPr kumimoji="1" lang="en-US" altLang="zh-CN" sz="2400" b="1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dPr>
                      <m:e>
                        <m:r>
                          <a:rPr kumimoji="1" lang="zh-CN" altLang="en-US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𝜃</m:t>
                        </m:r>
                        <m:r>
                          <a:rPr kumimoji="1" lang="en-US" altLang="zh-CN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,</m:t>
                        </m:r>
                        <m:r>
                          <a:rPr kumimoji="1" lang="en-US" altLang="zh-CN" sz="2400" b="0" i="1" kern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𝑟</m:t>
                        </m:r>
                      </m:e>
                    </m:d>
                    <m:r>
                      <a:rPr kumimoji="1" lang="en-US" altLang="zh-CN" sz="2400" b="1" i="0" kern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 </m:t>
                    </m:r>
                  </m:oMath>
                </a14:m>
                <a:r>
                  <a:rPr kumimoji="1" lang="en-US" altLang="zh-CN" sz="2400" b="1" kern="0" dirty="0"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41" name="文本框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3" y="2167461"/>
                <a:ext cx="11350449" cy="972382"/>
              </a:xfrm>
              <a:prstGeom prst="rect">
                <a:avLst/>
              </a:prstGeom>
              <a:blipFill rotWithShape="1">
                <a:blip r:embed="rId3"/>
                <a:stretch>
                  <a:fillRect l="-6" t="-21" r="4" b="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文本框 43"/>
          <p:cNvSpPr txBox="1"/>
          <p:nvPr/>
        </p:nvSpPr>
        <p:spPr>
          <a:xfrm>
            <a:off x="151884" y="6150318"/>
            <a:ext cx="1184429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M. Cui and L. Dai, </a:t>
            </a:r>
            <a:r>
              <a:rPr kumimoji="1" lang="en-US" altLang="zh-CN" sz="1200" kern="0" dirty="0">
                <a:solidFill>
                  <a:srgbClr val="44752B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“Channel Estimation for Extremely Large-Scale MIMO: Far-Field or Near-Field?” </a:t>
            </a:r>
            <a:r>
              <a:rPr kumimoji="1" lang="en-US" altLang="zh-CN" sz="1200" i="1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 Transactions on Communications</a:t>
            </a:r>
            <a:r>
              <a:rPr kumimoji="1" lang="en-US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vol. 70, no. 4, pp. 2663-2677, April 2022.</a:t>
            </a:r>
            <a:endParaRPr kumimoji="1" lang="en-US" altLang="zh-CN" sz="1200" kern="0" dirty="0">
              <a:solidFill>
                <a:srgbClr val="4475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5" name="上箭头 16"/>
          <p:cNvSpPr/>
          <p:nvPr/>
        </p:nvSpPr>
        <p:spPr>
          <a:xfrm rot="5400000">
            <a:off x="464578" y="3141191"/>
            <a:ext cx="277000" cy="50446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958412" y="3199389"/>
            <a:ext cx="4040308" cy="469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 indent="0" algn="l">
              <a:lnSpc>
                <a:spcPct val="110000"/>
              </a:lnSpc>
              <a:buClrTx/>
              <a:buSzTx/>
              <a:buFont typeface="Wingdings" panose="05000000000000000000" charset="0"/>
              <a:buNone/>
            </a:pPr>
            <a:r>
              <a:rPr kumimoji="1" lang="en-US" altLang="zh-CN" sz="2400" b="1" kern="0" dirty="0">
                <a:solidFill>
                  <a:srgbClr val="44752B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Polar-Domain Codebook</a:t>
            </a:r>
            <a:r>
              <a:rPr kumimoji="1" lang="en-US" altLang="zh-CN" sz="2400" b="1" kern="0" baseline="3000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[1]</a:t>
            </a:r>
            <a:endParaRPr kumimoji="1" lang="zh-CN" altLang="en-US" sz="2400" b="1" kern="0" dirty="0">
              <a:solidFill>
                <a:srgbClr val="44752B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43" name="对象 42"/>
          <p:cNvGraphicFramePr>
            <a:graphicFrameLocks noChangeAspect="1"/>
          </p:cNvGraphicFramePr>
          <p:nvPr/>
        </p:nvGraphicFramePr>
        <p:xfrm>
          <a:off x="4771027" y="3229100"/>
          <a:ext cx="5675630" cy="480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" name="AxMath" r:id="rId4" imgW="2835275" imgH="246380" progId="Equation.AxMath">
                  <p:embed/>
                </p:oleObj>
              </mc:Choice>
              <mc:Fallback>
                <p:oleObj name="AxMath" r:id="rId4" imgW="2835275" imgH="246380" progId="Equation.AxMath">
                  <p:embed/>
                  <p:pic>
                    <p:nvPicPr>
                      <p:cNvPr id="0" name="图片 21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1027" y="3229100"/>
                        <a:ext cx="5675630" cy="480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文本框 50"/>
          <p:cNvSpPr txBox="1"/>
          <p:nvPr/>
        </p:nvSpPr>
        <p:spPr>
          <a:xfrm>
            <a:off x="4069586" y="3758774"/>
            <a:ext cx="70785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000" b="1" kern="0" dirty="0">
                <a:solidFill>
                  <a:srgbClr val="44752B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Optimal beamforming vectors from different sampling points</a:t>
            </a:r>
          </a:p>
        </p:txBody>
      </p:sp>
      <p:cxnSp>
        <p:nvCxnSpPr>
          <p:cNvPr id="53" name="直接箭头连接符 52"/>
          <p:cNvCxnSpPr/>
          <p:nvPr/>
        </p:nvCxnSpPr>
        <p:spPr>
          <a:xfrm>
            <a:off x="6074030" y="3684910"/>
            <a:ext cx="422564" cy="1555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/>
          <p:cNvCxnSpPr/>
          <p:nvPr/>
        </p:nvCxnSpPr>
        <p:spPr>
          <a:xfrm>
            <a:off x="7851498" y="3642612"/>
            <a:ext cx="0" cy="25172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H="1">
            <a:off x="9344297" y="3675217"/>
            <a:ext cx="380566" cy="1771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/>
              <p:cNvSpPr txBox="1"/>
              <p:nvPr/>
            </p:nvSpPr>
            <p:spPr>
              <a:xfrm>
                <a:off x="217803" y="4267910"/>
                <a:ext cx="11194417" cy="9723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kumimoji="1" lang="en-US" altLang="zh-CN" sz="2400" b="1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</a:t>
                </a:r>
                <a:r>
                  <a:rPr kumimoji="1" lang="en-US" altLang="zh-CN" sz="2400" b="1" kern="0" dirty="0">
                    <a:solidFill>
                      <a:srgbClr val="C00000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xhaustive Search: </a:t>
                </a:r>
                <a:r>
                  <a:rPr kumimoji="1" lang="en-US" altLang="zh-CN" sz="2400" b="1" kern="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find </a:t>
                </a:r>
                <a:r>
                  <a:rPr kumimoji="1" lang="en-US" altLang="zh-CN" sz="2400" b="1" kern="0" dirty="0">
                    <a:solidFill>
                      <a:srgbClr val="44752B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optimal codeword </a:t>
                </a:r>
                <a:r>
                  <a:rPr kumimoji="1" lang="en-US" altLang="zh-CN" sz="2400" b="1" kern="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to serve as </a:t>
                </a:r>
                <a:r>
                  <a:rPr kumimoji="1" lang="en-US" altLang="zh-CN" sz="2400" b="1" kern="0" dirty="0">
                    <a:solidFill>
                      <a:srgbClr val="44752B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the beamforming vector </a:t>
                </a:r>
                <a14:m>
                  <m:oMath xmlns:m="http://schemas.openxmlformats.org/officeDocument/2006/math">
                    <m:r>
                      <a:rPr kumimoji="1" lang="en-US" altLang="zh-CN" sz="2400" b="1" i="0" kern="0" dirty="0" smtClean="0">
                        <a:solidFill>
                          <a:srgbClr val="44752B"/>
                        </a:solidFill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𝐯</m:t>
                    </m:r>
                    <m:r>
                      <a:rPr kumimoji="1" lang="en-US" altLang="zh-CN" sz="2400" b="1" i="0" kern="0" dirty="0" smtClean="0">
                        <a:solidFill>
                          <a:srgbClr val="44752B"/>
                        </a:solidFill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kumimoji="1" lang="en-US" altLang="zh-CN" sz="2400" b="1" kern="0" dirty="0">
                    <a:solidFill>
                      <a:srgbClr val="44752B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2400" b="1" kern="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in the polar-domain codebook that maximizes the received signal power. 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文本框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803" y="4267910"/>
                <a:ext cx="11194417" cy="972382"/>
              </a:xfrm>
              <a:prstGeom prst="rect">
                <a:avLst/>
              </a:prstGeom>
              <a:blipFill rotWithShape="1">
                <a:blip r:embed="rId6"/>
                <a:stretch>
                  <a:fillRect l="-6" t="-8" b="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文本框 64"/>
          <p:cNvSpPr txBox="1"/>
          <p:nvPr/>
        </p:nvSpPr>
        <p:spPr>
          <a:xfrm>
            <a:off x="4467364" y="5349318"/>
            <a:ext cx="6680734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Unaffordable Beam training Overhead!</a:t>
            </a:r>
            <a:endParaRPr lang="zh-CN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/>
              <p:cNvSpPr txBox="1"/>
              <p:nvPr/>
            </p:nvSpPr>
            <p:spPr>
              <a:xfrm>
                <a:off x="603078" y="5374065"/>
                <a:ext cx="333491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1" lang="en-US" altLang="zh-CN" sz="2400" b="1" kern="0" dirty="0">
                    <a:solidFill>
                      <a:schemeClr val="tx1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Codebook size: </a:t>
                </a:r>
                <a14:m>
                  <m:oMath xmlns:m="http://schemas.openxmlformats.org/officeDocument/2006/math">
                    <m:r>
                      <a:rPr kumimoji="1" lang="en-US" altLang="zh-CN" sz="2400" b="0" i="1" kern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𝑁</m:t>
                    </m:r>
                    <m:r>
                      <a:rPr kumimoji="1" lang="en-US" altLang="zh-CN" sz="2400" b="0" i="1" kern="0" smtClean="0">
                        <a:solidFill>
                          <a:schemeClr val="tx1"/>
                        </a:solidFill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+mn-ea"/>
                      </a:rPr>
                      <m:t>×</m:t>
                    </m:r>
                    <m:sSub>
                      <m:sSubPr>
                        <m:ctrlPr>
                          <a:rPr kumimoji="1" lang="en-US" altLang="zh-CN" sz="2400" i="1" kern="0" smtClean="0">
                            <a:solidFill>
                              <a:schemeClr val="tx1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Pr>
                      <m:e>
                        <m:r>
                          <a:rPr kumimoji="1" lang="en-US" altLang="zh-CN" sz="2400" b="0" i="1" kern="0" smtClean="0">
                            <a:solidFill>
                              <a:schemeClr val="tx1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𝑆</m:t>
                        </m:r>
                      </m:e>
                      <m:sub>
                        <m:r>
                          <a:rPr kumimoji="1" lang="en-US" altLang="zh-CN" sz="2400" b="0" i="1" kern="0" smtClean="0">
                            <a:solidFill>
                              <a:schemeClr val="tx1"/>
                            </a:solidFill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+mn-ea"/>
                          </a:rPr>
                          <m:t>𝑁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文本框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78" y="5374065"/>
                <a:ext cx="3334914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14" t="-13" r="11" b="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直接箭头连接符 75"/>
          <p:cNvCxnSpPr/>
          <p:nvPr/>
        </p:nvCxnSpPr>
        <p:spPr>
          <a:xfrm>
            <a:off x="3864076" y="5606172"/>
            <a:ext cx="4754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: 圆角 81"/>
          <p:cNvSpPr/>
          <p:nvPr/>
        </p:nvSpPr>
        <p:spPr>
          <a:xfrm>
            <a:off x="4467364" y="5374065"/>
            <a:ext cx="6183889" cy="461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50764" y="3778935"/>
          <a:ext cx="1752236" cy="39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1" name="AxMath" r:id="rId8" imgW="1052195" imgH="245745" progId="Equation.AxMath">
                  <p:embed/>
                </p:oleObj>
              </mc:Choice>
              <mc:Fallback>
                <p:oleObj name="AxMath" r:id="rId8" imgW="1052195" imgH="245745" progId="Equation.AxMath">
                  <p:embed/>
                  <p:pic>
                    <p:nvPicPr>
                      <p:cNvPr id="0" name="图片 213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0764" y="3778935"/>
                        <a:ext cx="1752236" cy="39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623999" y="3758774"/>
            <a:ext cx="13800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GB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kumimoji="1" lang="en-US" altLang="zh-CN" sz="20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odeword</a:t>
            </a:r>
            <a:endParaRPr lang="zh-CN" altLang="en-US" sz="2000" dirty="0"/>
          </a:p>
        </p:txBody>
      </p:sp>
      <p:sp>
        <p:nvSpPr>
          <p:cNvPr id="27" name="文本框 26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Existing Beam Training Schemes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82245" y="1631315"/>
            <a:ext cx="11229975" cy="469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10000"/>
              </a:lnSpc>
              <a:buFont typeface="Wingdings" panose="05000000000000000000" charset="0"/>
              <a:buChar char="l"/>
            </a:pP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GS-Based Codeword Design For Near-Field 2D Hierarchical Beam Training</a:t>
            </a:r>
            <a:endParaRPr kumimoji="1" lang="en-US" altLang="zh-CN" sz="2400" b="1" kern="0" dirty="0">
              <a:solidFill>
                <a:schemeClr val="tx1"/>
              </a:solidFill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151884" y="6167135"/>
            <a:ext cx="1192267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200" kern="0" spc="-5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[1] Y. Lu, Z. Zhang and L. Dai, </a:t>
            </a:r>
            <a:r>
              <a:rPr kumimoji="1" lang="en-US" altLang="zh-CN" sz="1200" kern="0" spc="-50" dirty="0">
                <a:solidFill>
                  <a:srgbClr val="4C7E2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“Hierarchical Beam Training for Extremely Large-Scale MIMO: From Far-Field to Near-Field,” </a:t>
            </a:r>
            <a:r>
              <a:rPr kumimoji="1" lang="en-US" altLang="zh-CN" sz="1200" i="1" kern="0" spc="-5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IEEE Transactions on Communications</a:t>
            </a:r>
            <a:r>
              <a:rPr kumimoji="1" lang="en-US" altLang="zh-CN" sz="1200" kern="0" spc="-5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vol. 72, no. 4, pp. 2247-2259, April 2024.</a:t>
            </a:r>
            <a:endParaRPr kumimoji="1" lang="en-US" altLang="zh-CN" sz="1200" kern="0" spc="-50" dirty="0">
              <a:solidFill>
                <a:srgbClr val="44752B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83" y="2243797"/>
            <a:ext cx="4405900" cy="37774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/>
              <p:cNvSpPr txBox="1"/>
              <p:nvPr/>
            </p:nvSpPr>
            <p:spPr>
              <a:xfrm>
                <a:off x="4748350" y="2243796"/>
                <a:ext cx="7095307" cy="74488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lvl="0" indent="-342900" algn="l">
                  <a:lnSpc>
                    <a:spcPct val="110000"/>
                  </a:lnSpc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1" lang="en-US" altLang="zh-CN" sz="2000" b="1" kern="0" dirty="0">
                    <a:solidFill>
                      <a:srgbClr val="44752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M</a:t>
                </a:r>
                <a:r>
                  <a:rPr kumimoji="1" lang="en-US" altLang="zh-CN" sz="2000" b="1" kern="0" dirty="0">
                    <a:solidFill>
                      <a:srgbClr val="44752B"/>
                    </a:solidFill>
                    <a:uFillTx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inimize the discrepancy between the ideal beam pattern and the beam pattern obtained by </a:t>
                </a:r>
                <a14:m>
                  <m:oMath xmlns:m="http://schemas.openxmlformats.org/officeDocument/2006/math">
                    <m:r>
                      <a:rPr kumimoji="1" lang="en-GB" altLang="zh-CN" sz="2000" b="1" i="0" kern="0" smtClean="0">
                        <a:solidFill>
                          <a:srgbClr val="44752B"/>
                        </a:solidFill>
                        <a:uFillTx/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𝐰</m:t>
                    </m:r>
                  </m:oMath>
                </a14:m>
                <a:endParaRPr kumimoji="1" lang="en-US" altLang="zh-CN" sz="2000" b="1" kern="0" dirty="0">
                  <a:solidFill>
                    <a:srgbClr val="44752B"/>
                  </a:solidFill>
                  <a:uFillTx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+mn-ea"/>
                </a:endParaRPr>
              </a:p>
            </p:txBody>
          </p:sp>
        </mc:Choice>
        <mc:Fallback xmlns="">
          <p:sp>
            <p:nvSpPr>
              <p:cNvPr id="19" name="文本框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350" y="2243796"/>
                <a:ext cx="7095307" cy="744884"/>
              </a:xfrm>
              <a:prstGeom prst="rect">
                <a:avLst/>
              </a:prstGeom>
              <a:blipFill rotWithShape="1">
                <a:blip r:embed="rId4"/>
                <a:stretch>
                  <a:fillRect l="-6" t="-46" r="4" b="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86206" y="2998423"/>
          <a:ext cx="2594610" cy="572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AxMath" r:id="rId5" imgW="1436370" imgH="323850" progId="Equation.AxMath">
                  <p:embed/>
                </p:oleObj>
              </mc:Choice>
              <mc:Fallback>
                <p:oleObj name="AxMath" r:id="rId5" imgW="1436370" imgH="323850" progId="Equation.AxMath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86206" y="2998423"/>
                        <a:ext cx="2594610" cy="572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4829358" y="4735355"/>
                <a:ext cx="7095307" cy="74488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lvl="0" indent="-342900">
                  <a:lnSpc>
                    <a:spcPct val="110000"/>
                  </a:lnSpc>
                  <a:buFont typeface="Wingdings" panose="05000000000000000000" pitchFamily="2" charset="2"/>
                  <a:buChar char="Ø"/>
                </a:pPr>
                <a:r>
                  <a:rPr kumimoji="1"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The computational cost of calculating </a:t>
                </a:r>
                <a:r>
                  <a:rPr kumimoji="1" lang="en-US" altLang="zh-CN" sz="2000" b="1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the pseudoinverse of matrix </a:t>
                </a:r>
                <a14:m>
                  <m:oMath xmlns:m="http://schemas.openxmlformats.org/officeDocument/2006/math">
                    <m:r>
                      <a:rPr kumimoji="1" lang="en-US" altLang="zh-CN" sz="2000" b="1" i="0" kern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𝐌</m:t>
                    </m:r>
                  </m:oMath>
                </a14:m>
                <a:r>
                  <a:rPr kumimoji="1" lang="en-US" altLang="zh-CN" sz="20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 during the iteration is rather </a:t>
                </a:r>
                <a:r>
                  <a:rPr kumimoji="1" lang="en-US" altLang="zh-CN" sz="2000" b="1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expensive</a:t>
                </a: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358" y="4735355"/>
                <a:ext cx="7095307" cy="744884"/>
              </a:xfrm>
              <a:prstGeom prst="rect">
                <a:avLst/>
              </a:prstGeom>
              <a:blipFill rotWithShape="1">
                <a:blip r:embed="rId7"/>
                <a:stretch>
                  <a:fillRect l="-3" t="-21" b="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/>
          <p:cNvSpPr txBox="1"/>
          <p:nvPr/>
        </p:nvSpPr>
        <p:spPr>
          <a:xfrm>
            <a:off x="5164183" y="3620531"/>
            <a:ext cx="4375019" cy="406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Iteratively update two variables</a:t>
            </a:r>
            <a:r>
              <a:rPr kumimoji="1" lang="en-US" altLang="zh-CN" sz="2000" b="1" kern="0" baseline="30000" dirty="0"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[1]</a:t>
            </a: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118221" y="4136229"/>
          <a:ext cx="4862830" cy="452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AxMath" r:id="rId8" imgW="2529840" imgH="243205" progId="Equation.AxMath">
                  <p:embed/>
                </p:oleObj>
              </mc:Choice>
              <mc:Fallback>
                <p:oleObj name="AxMath" r:id="rId8" imgW="2529840" imgH="243205" progId="Equation.AxMath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18221" y="4136229"/>
                        <a:ext cx="4862830" cy="452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5832028" y="5515478"/>
            <a:ext cx="5109116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kumimoji="1" lang="en-US" altLang="zh-CN" sz="28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High computational complexity!</a:t>
            </a:r>
            <a:endParaRPr lang="zh-CN" altLang="en-US" sz="2800" dirty="0"/>
          </a:p>
        </p:txBody>
      </p:sp>
      <p:sp>
        <p:nvSpPr>
          <p:cNvPr id="28" name="矩形: 圆角 27"/>
          <p:cNvSpPr/>
          <p:nvPr/>
        </p:nvSpPr>
        <p:spPr>
          <a:xfrm>
            <a:off x="5739408" y="5560122"/>
            <a:ext cx="5294356" cy="461664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58283" y="2097867"/>
            <a:ext cx="3567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kern="0" baseline="30000" dirty="0">
                <a:solidFill>
                  <a:srgbClr val="4C7E27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[1]</a:t>
            </a:r>
            <a:r>
              <a:rPr kumimoji="1" lang="en-US" altLang="zh-CN" sz="2400" b="1" kern="0" dirty="0">
                <a:solidFill>
                  <a:srgbClr val="4C7E2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endParaRPr lang="zh-CN" altLang="en-US" sz="2400" dirty="0">
              <a:solidFill>
                <a:srgbClr val="4C7E27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Hierarchical Near-Field Codebook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/>
              <p:cNvSpPr txBox="1"/>
              <p:nvPr/>
            </p:nvSpPr>
            <p:spPr>
              <a:xfrm>
                <a:off x="151884" y="1639570"/>
                <a:ext cx="11706862" cy="972382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lvl="0" indent="-342900" algn="l">
                  <a:lnSpc>
                    <a:spcPct val="125000"/>
                  </a:lnSpc>
                  <a:buClrTx/>
                  <a:buSzTx/>
                  <a:buFont typeface="Wingdings" panose="05000000000000000000" pitchFamily="2" charset="2"/>
                  <a:buChar char="Ø"/>
                </a:pPr>
                <a:r>
                  <a:rPr kumimoji="1"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The proposed CHB scheme seeks to maximize the achievable rate by minimizing the discrepancy between </a:t>
                </a:r>
                <a:r>
                  <a:rPr kumimoji="1" lang="en-US" altLang="zh-CN" sz="2400" b="1" kern="0" dirty="0">
                    <a:solidFill>
                      <a:srgbClr val="4C7E27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the designed codebook </a:t>
                </a:r>
                <a14:m>
                  <m:oMath xmlns:m="http://schemas.openxmlformats.org/officeDocument/2006/math">
                    <m:r>
                      <a:rPr kumimoji="1" lang="en-US" altLang="zh-CN" sz="2400" b="1" i="0" kern="0" dirty="0" smtClean="0">
                        <a:solidFill>
                          <a:srgbClr val="4C7E27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𝐖</m:t>
                    </m:r>
                  </m:oMath>
                </a14:m>
                <a:r>
                  <a:rPr kumimoji="1" lang="en-US" altLang="zh-CN" sz="2400" b="1" kern="0" dirty="0">
                    <a:solidFill>
                      <a:srgbClr val="4C7E27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 </a:t>
                </a:r>
                <a:r>
                  <a:rPr kumimoji="1"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and the </a:t>
                </a:r>
                <a:r>
                  <a:rPr kumimoji="1" lang="en-US" altLang="zh-CN" sz="2400" b="1" kern="0" dirty="0">
                    <a:solidFill>
                      <a:srgbClr val="4C7E27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polar-domain codebook </a:t>
                </a:r>
                <a14:m>
                  <m:oMath xmlns:m="http://schemas.openxmlformats.org/officeDocument/2006/math">
                    <m:r>
                      <a:rPr kumimoji="1" lang="en-US" altLang="zh-CN" sz="2400" b="1" i="0" kern="0" dirty="0" smtClean="0">
                        <a:solidFill>
                          <a:srgbClr val="4C7E27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𝐌</m:t>
                    </m:r>
                  </m:oMath>
                </a14:m>
                <a:r>
                  <a:rPr kumimoji="1"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20" name="文本框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4" y="1639570"/>
                <a:ext cx="11706862" cy="972382"/>
              </a:xfrm>
              <a:prstGeom prst="rect">
                <a:avLst/>
              </a:prstGeom>
              <a:blipFill rotWithShape="1">
                <a:blip r:embed="rId3"/>
                <a:stretch>
                  <a:fillRect l="-1" r="1" b="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607944" y="2683093"/>
          <a:ext cx="6965950" cy="791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7" name="AxMath" r:id="rId4" imgW="3446145" imgH="400050" progId="Equation.AxMath">
                  <p:embed/>
                </p:oleObj>
              </mc:Choice>
              <mc:Fallback>
                <p:oleObj name="AxMath" r:id="rId4" imgW="3446145" imgH="400050" progId="Equation.AxMath">
                  <p:embed/>
                  <p:pic>
                    <p:nvPicPr>
                      <p:cNvPr id="0" name="图片 42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07944" y="2683093"/>
                        <a:ext cx="6965950" cy="791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66459" y="4090795"/>
          <a:ext cx="3519725" cy="79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8" name="AxMath" r:id="rId6" imgW="914400" imgH="914400" progId="Equation.AxMath">
                  <p:embed/>
                </p:oleObj>
              </mc:Choice>
              <mc:Fallback>
                <p:oleObj name="AxMath" r:id="rId6" imgW="914400" imgH="914400" progId="Equation.AxMath">
                  <p:embed/>
                  <p:pic>
                    <p:nvPicPr>
                      <p:cNvPr id="0" name="图片 42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6459" y="4090795"/>
                        <a:ext cx="3519725" cy="792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07778" y="4989488"/>
          <a:ext cx="3565525" cy="7962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9" name="AxMath" r:id="rId8" imgW="2107565" imgH="478790" progId="Equation.AxMath">
                  <p:embed/>
                </p:oleObj>
              </mc:Choice>
              <mc:Fallback>
                <p:oleObj name="AxMath" r:id="rId8" imgW="2107565" imgH="478790" progId="Equation.AxMath">
                  <p:embed/>
                  <p:pic>
                    <p:nvPicPr>
                      <p:cNvPr id="0" name="图片 429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7778" y="4989488"/>
                        <a:ext cx="3565525" cy="7962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99774" y="3512790"/>
            <a:ext cx="4253096" cy="469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Angle and Distance Clustering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595154" y="5914678"/>
            <a:ext cx="42530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kern="0" dirty="0">
                <a:solidFill>
                  <a:srgbClr val="4C7E2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Minimize these cost functions</a:t>
            </a:r>
          </a:p>
        </p:txBody>
      </p:sp>
      <p:cxnSp>
        <p:nvCxnSpPr>
          <p:cNvPr id="29" name="直接箭头连接符 28"/>
          <p:cNvCxnSpPr/>
          <p:nvPr/>
        </p:nvCxnSpPr>
        <p:spPr>
          <a:xfrm>
            <a:off x="2575269" y="5692683"/>
            <a:ext cx="0" cy="29704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上箭头 16"/>
          <p:cNvSpPr/>
          <p:nvPr/>
        </p:nvSpPr>
        <p:spPr>
          <a:xfrm rot="5400000">
            <a:off x="5127353" y="4287685"/>
            <a:ext cx="277000" cy="83521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6090919" y="3523757"/>
            <a:ext cx="1262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kern="0" dirty="0">
                <a:solidFill>
                  <a:srgbClr val="4C7E2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Angle</a:t>
            </a:r>
            <a:endParaRPr lang="zh-CN" altLang="en-US" sz="2400" dirty="0">
              <a:solidFill>
                <a:srgbClr val="4C7E27"/>
              </a:solidFill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303089" y="3520606"/>
          <a:ext cx="3234055" cy="651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AxMath" r:id="rId10" imgW="1592580" imgH="325755" progId="Equation.AxMath">
                  <p:embed/>
                </p:oleObj>
              </mc:Choice>
              <mc:Fallback>
                <p:oleObj name="AxMath" r:id="rId10" imgW="1592580" imgH="325755" progId="Equation.AxMath">
                  <p:embed/>
                  <p:pic>
                    <p:nvPicPr>
                      <p:cNvPr id="0" name="图片 429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03089" y="3520606"/>
                        <a:ext cx="3234055" cy="651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7368130" y="4133460"/>
          <a:ext cx="1569720" cy="719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AxMath" r:id="rId12" imgW="964565" imgH="447040" progId="Equation.AxMath">
                  <p:embed/>
                </p:oleObj>
              </mc:Choice>
              <mc:Fallback>
                <p:oleObj name="AxMath" r:id="rId12" imgW="964565" imgH="447040" progId="Equation.AxMath">
                  <p:embed/>
                  <p:pic>
                    <p:nvPicPr>
                      <p:cNvPr id="0" name="图片 429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368130" y="4133460"/>
                        <a:ext cx="1569720" cy="719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6005315" y="4882795"/>
            <a:ext cx="57991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Sort both the angular and distance cluster centers are </a:t>
            </a:r>
            <a:r>
              <a:rPr kumimoji="1" lang="en-US" altLang="zh-CN" sz="24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in an ascending order </a:t>
            </a:r>
          </a:p>
        </p:txBody>
      </p:sp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5957510" y="5816198"/>
          <a:ext cx="297561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AxMath" r:id="rId14" imgW="1456055" imgH="227330" progId="Equation.AxMath">
                  <p:embed/>
                </p:oleObj>
              </mc:Choice>
              <mc:Fallback>
                <p:oleObj name="AxMath" r:id="rId14" imgW="1456055" imgH="227330" progId="Equation.AxMath">
                  <p:embed/>
                  <p:pic>
                    <p:nvPicPr>
                      <p:cNvPr id="0" name="图片 429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957510" y="5816198"/>
                        <a:ext cx="297561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8999083" y="5800138"/>
          <a:ext cx="2971165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3" name="AxMath" r:id="rId16" imgW="1405255" imgH="237490" progId="Equation.AxMath">
                  <p:embed/>
                </p:oleObj>
              </mc:Choice>
              <mc:Fallback>
                <p:oleObj name="AxMath" r:id="rId16" imgW="1405255" imgH="237490" progId="Equation.AxMath">
                  <p:embed/>
                  <p:pic>
                    <p:nvPicPr>
                      <p:cNvPr id="0" name="图片 429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99083" y="5800138"/>
                        <a:ext cx="2971165" cy="492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Hierarchical Near-Field Codebook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76436" y="2689611"/>
            <a:ext cx="5820639" cy="469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Calculation of Beam Codeword Coverage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151884" y="1639570"/>
                <a:ext cx="11706862" cy="1001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342900" lvl="0" indent="-342900">
                  <a:lnSpc>
                    <a:spcPct val="125000"/>
                  </a:lnSpc>
                  <a:buFont typeface="Wingdings" panose="05000000000000000000" pitchFamily="2" charset="2"/>
                  <a:buChar char="Ø"/>
                </a:pPr>
                <a:r>
                  <a:rPr kumimoji="1"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To construct a </a:t>
                </a:r>
                <a:r>
                  <a:rPr kumimoji="1" lang="en-US" altLang="zh-CN" sz="2400" b="1" kern="0" dirty="0">
                    <a:solidFill>
                      <a:srgbClr val="44752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multi-resolution hierarchical codebook</a:t>
                </a:r>
                <a:r>
                  <a:rPr kumimoji="1" lang="en-US" altLang="zh-CN" sz="2400" b="1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, angular and distance cluster centers are initially paired to form </a:t>
                </a:r>
                <a:r>
                  <a:rPr kumimoji="1" lang="en-US" altLang="zh-CN" sz="2400" b="1" kern="0" dirty="0">
                    <a:solidFill>
                      <a:srgbClr val="44752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all possible combinations </a:t>
                </a:r>
                <a14:m>
                  <m:oMath xmlns:m="http://schemas.openxmlformats.org/officeDocument/2006/math">
                    <m:r>
                      <a:rPr kumimoji="1" lang="en-US" altLang="zh-CN" sz="2400" b="0" i="1" kern="0" smtClean="0">
                        <a:solidFill>
                          <a:srgbClr val="44752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(</m:t>
                    </m:r>
                    <m:sSubSup>
                      <m:sSubSupPr>
                        <m:ctrlPr>
                          <a:rPr kumimoji="1" lang="en-US" altLang="zh-CN" sz="2400" i="1" kern="0" smtClean="0">
                            <a:solidFill>
                              <a:srgbClr val="44752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kumimoji="1" lang="zh-CN" altLang="en-US" sz="2400" b="0" i="1" kern="0" smtClean="0">
                            <a:solidFill>
                              <a:srgbClr val="44752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2400" b="0" i="1" kern="0" smtClean="0">
                            <a:solidFill>
                              <a:srgbClr val="44752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𝑚</m:t>
                        </m:r>
                      </m:sub>
                      <m:sup>
                        <m:r>
                          <a:rPr kumimoji="1" lang="zh-CN" altLang="en-US" sz="2400" b="0" i="1" kern="0" smtClean="0">
                            <a:solidFill>
                              <a:srgbClr val="44752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𝜃</m:t>
                        </m:r>
                      </m:sup>
                    </m:sSubSup>
                    <m:r>
                      <a:rPr kumimoji="1" lang="en-US" altLang="zh-CN" sz="2400" b="0" i="1" kern="0" smtClean="0">
                        <a:solidFill>
                          <a:srgbClr val="44752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,</m:t>
                    </m:r>
                    <m:sSubSup>
                      <m:sSubSupPr>
                        <m:ctrlPr>
                          <a:rPr kumimoji="1" lang="en-US" altLang="zh-CN" sz="2400" i="1" kern="0" smtClean="0">
                            <a:solidFill>
                              <a:srgbClr val="44752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</m:ctrlPr>
                      </m:sSubSupPr>
                      <m:e>
                        <m:r>
                          <a:rPr kumimoji="1" lang="zh-CN" altLang="en-US" sz="2400" b="0" i="1" kern="0" smtClean="0">
                            <a:solidFill>
                              <a:srgbClr val="44752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𝜇</m:t>
                        </m:r>
                      </m:e>
                      <m:sub>
                        <m:r>
                          <a:rPr kumimoji="1" lang="en-US" altLang="zh-CN" sz="2400" b="0" i="1" kern="0" smtClean="0">
                            <a:solidFill>
                              <a:srgbClr val="44752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𝑛</m:t>
                        </m:r>
                      </m:sub>
                      <m:sup>
                        <m:r>
                          <a:rPr kumimoji="1" lang="en-US" altLang="zh-CN" sz="2400" b="0" i="1" kern="0" smtClean="0">
                            <a:solidFill>
                              <a:srgbClr val="44752B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  <a:sym typeface="+mn-ea"/>
                          </a:rPr>
                          <m:t>𝑟</m:t>
                        </m:r>
                      </m:sup>
                    </m:sSubSup>
                    <m:r>
                      <a:rPr kumimoji="1" lang="en-US" altLang="zh-CN" sz="2400" b="0" i="1" kern="0" smtClean="0">
                        <a:solidFill>
                          <a:srgbClr val="44752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)</m:t>
                    </m:r>
                  </m:oMath>
                </a14:m>
                <a:r>
                  <a:rPr kumimoji="1" lang="en-US" altLang="zh-CN" sz="2400" kern="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.</a:t>
                </a:r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84" y="1639570"/>
                <a:ext cx="11706862" cy="1001300"/>
              </a:xfrm>
              <a:prstGeom prst="rect">
                <a:avLst/>
              </a:prstGeom>
              <a:blipFill rotWithShape="1">
                <a:blip r:embed="rId3"/>
                <a:stretch>
                  <a:fillRect l="-1" r="1" b="-5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/>
          <p:cNvSpPr txBox="1"/>
          <p:nvPr/>
        </p:nvSpPr>
        <p:spPr>
          <a:xfrm>
            <a:off x="499774" y="3313880"/>
            <a:ext cx="4044460" cy="469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lvl="0">
              <a:lnSpc>
                <a:spcPct val="110000"/>
              </a:lnSpc>
              <a:defRPr kumimoji="1" sz="2400" b="1" kern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 dirty="0">
                <a:solidFill>
                  <a:srgbClr val="44752B"/>
                </a:solidFill>
              </a:rPr>
              <a:t>A</a:t>
            </a:r>
            <a:r>
              <a:rPr lang="zh-CN" altLang="en-US" dirty="0">
                <a:solidFill>
                  <a:srgbClr val="44752B"/>
                </a:solidFill>
              </a:rPr>
              <a:t> single angle-distance point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5687509" y="3321382"/>
            <a:ext cx="56662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GB" altLang="zh-CN" sz="24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c</a:t>
            </a:r>
            <a:r>
              <a:rPr kumimoji="1" lang="zh-CN" altLang="en-US" sz="24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overage region </a:t>
            </a:r>
            <a:r>
              <a:rPr kumimoji="1" lang="en-GB" altLang="zh-CN" sz="24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 the polar domain</a:t>
            </a:r>
            <a:endParaRPr lang="zh-CN" altLang="en-US" dirty="0">
              <a:solidFill>
                <a:srgbClr val="44752B"/>
              </a:solidFill>
            </a:endParaRPr>
          </a:p>
        </p:txBody>
      </p:sp>
      <p:sp>
        <p:nvSpPr>
          <p:cNvPr id="19" name="上箭头 16"/>
          <p:cNvSpPr/>
          <p:nvPr/>
        </p:nvSpPr>
        <p:spPr>
          <a:xfrm rot="5400000">
            <a:off x="4963881" y="3163384"/>
            <a:ext cx="277000" cy="808232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7261239" y="3991314"/>
          <a:ext cx="361442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7" name="AxMath" r:id="rId4" imgW="1835785" imgH="227330" progId="Equation.AxMath">
                  <p:embed/>
                </p:oleObj>
              </mc:Choice>
              <mc:Fallback>
                <p:oleObj name="AxMath" r:id="rId4" imgW="1835785" imgH="227330" progId="Equation.AxMath">
                  <p:embed/>
                  <p:pic>
                    <p:nvPicPr>
                      <p:cNvPr id="0" name="图片 745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61239" y="3991314"/>
                        <a:ext cx="3614420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370543" y="3963384"/>
          <a:ext cx="5253037" cy="47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8" name="AxMath" r:id="rId6" imgW="914400" imgH="914400" progId="Equation.AxMath">
                  <p:embed/>
                </p:oleObj>
              </mc:Choice>
              <mc:Fallback>
                <p:oleObj name="AxMath" r:id="rId6" imgW="914400" imgH="914400" progId="Equation.AxMath">
                  <p:embed/>
                  <p:pic>
                    <p:nvPicPr>
                      <p:cNvPr id="0" name="图片 745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70543" y="3963384"/>
                        <a:ext cx="5253037" cy="47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376436" y="3979557"/>
            <a:ext cx="8426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Sort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468205" y="4757024"/>
          <a:ext cx="361124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9" name="AxMath" r:id="rId8" imgW="1935480" imgH="235585" progId="Equation.AxMath">
                  <p:embed/>
                </p:oleObj>
              </mc:Choice>
              <mc:Fallback>
                <p:oleObj name="AxMath" r:id="rId8" imgW="1935480" imgH="235585" progId="Equation.AxMath">
                  <p:embed/>
                  <p:pic>
                    <p:nvPicPr>
                      <p:cNvPr id="0" name="图片 745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468205" y="4757024"/>
                        <a:ext cx="361124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1419310" y="5265766"/>
          <a:ext cx="370903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0" name="AxMath" r:id="rId10" imgW="1985645" imgH="235585" progId="Equation.AxMath">
                  <p:embed/>
                </p:oleObj>
              </mc:Choice>
              <mc:Fallback>
                <p:oleObj name="AxMath" r:id="rId10" imgW="1985645" imgH="235585" progId="Equation.AxMath">
                  <p:embed/>
                  <p:pic>
                    <p:nvPicPr>
                      <p:cNvPr id="0" name="图片 745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419310" y="5265766"/>
                        <a:ext cx="370903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本框 26"/>
          <p:cNvSpPr txBox="1"/>
          <p:nvPr/>
        </p:nvSpPr>
        <p:spPr>
          <a:xfrm>
            <a:off x="376436" y="4676295"/>
            <a:ext cx="12626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kern="0" dirty="0">
                <a:solidFill>
                  <a:srgbClr val="4C7E2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Angle</a:t>
            </a:r>
            <a:endParaRPr lang="zh-CN" altLang="en-US" sz="2400" dirty="0">
              <a:solidFill>
                <a:srgbClr val="4C7E27"/>
              </a:solidFill>
            </a:endParaRPr>
          </a:p>
        </p:txBody>
      </p:sp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406594" y="5109309"/>
          <a:ext cx="78232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1" name="AxMath" r:id="rId12" imgW="488315" imgH="413385" progId="Equation.AxMath">
                  <p:embed/>
                </p:oleObj>
              </mc:Choice>
              <mc:Fallback>
                <p:oleObj name="AxMath" r:id="rId12" imgW="488315" imgH="413385" progId="Equation.AxMath">
                  <p:embed/>
                  <p:pic>
                    <p:nvPicPr>
                      <p:cNvPr id="0" name="图片 745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6594" y="5109309"/>
                        <a:ext cx="78232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5371997" y="4621500"/>
            <a:ext cx="14508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Coverage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952259" y="4666854"/>
          <a:ext cx="173164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" name="AxMath" r:id="rId14" imgW="935355" imgH="235585" progId="Equation.AxMath">
                  <p:embed/>
                </p:oleObj>
              </mc:Choice>
              <mc:Fallback>
                <p:oleObj name="AxMath" r:id="rId14" imgW="935355" imgH="235585" progId="Equation.AxMath">
                  <p:embed/>
                  <p:pic>
                    <p:nvPicPr>
                      <p:cNvPr id="0" name="图片 745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952259" y="4666854"/>
                        <a:ext cx="173164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8902018" y="4640688"/>
          <a:ext cx="173545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3" name="AxMath" r:id="rId16" imgW="892810" imgH="225425" progId="Equation.AxMath">
                  <p:embed/>
                </p:oleObj>
              </mc:Choice>
              <mc:Fallback>
                <p:oleObj name="AxMath" r:id="rId16" imgW="892810" imgH="225425" progId="Equation.AxMath">
                  <p:embed/>
                  <p:pic>
                    <p:nvPicPr>
                      <p:cNvPr id="0" name="图片 745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02018" y="4640688"/>
                        <a:ext cx="173545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6373164" y="5197166"/>
          <a:ext cx="372745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4" name="AxMath" r:id="rId18" imgW="2012315" imgH="237490" progId="Equation.AxMath">
                  <p:embed/>
                </p:oleObj>
              </mc:Choice>
              <mc:Fallback>
                <p:oleObj name="AxMath" r:id="rId18" imgW="2012315" imgH="237490" progId="Equation.AxMath">
                  <p:embed/>
                  <p:pic>
                    <p:nvPicPr>
                      <p:cNvPr id="0" name="图片 745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373164" y="5197166"/>
                        <a:ext cx="372745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/>
        </p:nvGraphicFramePr>
        <p:xfrm>
          <a:off x="6353063" y="5771337"/>
          <a:ext cx="4321810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5" name="AxMath" r:id="rId20" imgW="2312670" imgH="235585" progId="Equation.AxMath">
                  <p:embed/>
                </p:oleObj>
              </mc:Choice>
              <mc:Fallback>
                <p:oleObj name="AxMath" r:id="rId20" imgW="2312670" imgH="235585" progId="Equation.AxMath">
                  <p:embed/>
                  <p:pic>
                    <p:nvPicPr>
                      <p:cNvPr id="0" name="图片 745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353063" y="5771337"/>
                        <a:ext cx="4321810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文本框 34"/>
          <p:cNvSpPr txBox="1"/>
          <p:nvPr/>
        </p:nvSpPr>
        <p:spPr>
          <a:xfrm>
            <a:off x="376436" y="5790366"/>
            <a:ext cx="17312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Codeword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graphicFrame>
        <p:nvGraphicFramePr>
          <p:cNvPr id="34" name="对象 33"/>
          <p:cNvGraphicFramePr>
            <a:graphicFrameLocks noChangeAspect="1"/>
          </p:cNvGraphicFramePr>
          <p:nvPr/>
        </p:nvGraphicFramePr>
        <p:xfrm>
          <a:off x="2195300" y="5808422"/>
          <a:ext cx="601345" cy="46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6" name="AxMath" r:id="rId22" imgW="294640" imgH="225425" progId="Equation.AxMath">
                  <p:embed/>
                </p:oleObj>
              </mc:Choice>
              <mc:Fallback>
                <p:oleObj name="AxMath" r:id="rId22" imgW="294640" imgH="225425" progId="Equation.AxMath">
                  <p:embed/>
                  <p:pic>
                    <p:nvPicPr>
                      <p:cNvPr id="0" name="图片 746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195300" y="5808422"/>
                        <a:ext cx="601345" cy="46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上箭头 16"/>
          <p:cNvSpPr/>
          <p:nvPr/>
        </p:nvSpPr>
        <p:spPr>
          <a:xfrm rot="5400000">
            <a:off x="2935425" y="5831230"/>
            <a:ext cx="140790" cy="416662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/>
        </p:nvGraphicFramePr>
        <p:xfrm>
          <a:off x="3356122" y="5836907"/>
          <a:ext cx="1212215" cy="414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7" name="AxMath" r:id="rId24" imgW="673735" imgH="235585" progId="Equation.AxMath">
                  <p:embed/>
                </p:oleObj>
              </mc:Choice>
              <mc:Fallback>
                <p:oleObj name="AxMath" r:id="rId24" imgW="673735" imgH="235585" progId="Equation.AxMath">
                  <p:embed/>
                  <p:pic>
                    <p:nvPicPr>
                      <p:cNvPr id="0" name="图片 746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356122" y="5836907"/>
                        <a:ext cx="1212215" cy="414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文本框 37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452942"/>
            <a:ext cx="758283" cy="73751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9" name="燕尾形 8"/>
          <p:cNvSpPr/>
          <p:nvPr/>
        </p:nvSpPr>
        <p:spPr>
          <a:xfrm>
            <a:off x="376436" y="685800"/>
            <a:ext cx="246677" cy="271794"/>
          </a:xfrm>
          <a:prstGeom prst="chevr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883920" y="545465"/>
            <a:ext cx="11040745" cy="646331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kumimoji="1" lang="en-US" altLang="zh-CN" sz="3600" b="1" spc="100" dirty="0">
                <a:solidFill>
                  <a:schemeClr val="accent2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Hierarchical Near-Field Codebook</a:t>
            </a:r>
          </a:p>
        </p:txBody>
      </p:sp>
      <p:cxnSp>
        <p:nvCxnSpPr>
          <p:cNvPr id="2" name="直接连接符 1"/>
          <p:cNvCxnSpPr/>
          <p:nvPr/>
        </p:nvCxnSpPr>
        <p:spPr>
          <a:xfrm>
            <a:off x="0" y="1410970"/>
            <a:ext cx="1218184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0" y="6492875"/>
            <a:ext cx="1218184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8FE75-20C5-AE43-A9FE-B494CA582F9C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11353800" y="67214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51884" y="6541617"/>
            <a:ext cx="100265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de-DE" altLang="zh-CN" sz="1200" kern="0" dirty="0">
                <a:solidFill>
                  <a:schemeClr val="tx1"/>
                </a:solidFill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Jikun Zhu, Xiaochen Ma, Wang Zheng, and Yongming Huang</a:t>
            </a:r>
            <a:r>
              <a:rPr kumimoji="1" lang="en-US" altLang="zh-CN" sz="1200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: </a:t>
            </a:r>
            <a:r>
              <a:rPr kumimoji="1" lang="en-US" altLang="zh-CN" sz="1200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Cluster-Based Low-Complexity Codebook Design for Hierarchical Beam Training in XL-MIMO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376436" y="1792759"/>
            <a:ext cx="5820639" cy="469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Hierarchical Near-Field Beam Training</a:t>
            </a: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13" y="2667848"/>
            <a:ext cx="4954551" cy="2890689"/>
          </a:xfrm>
          <a:prstGeom prst="rect">
            <a:avLst/>
          </a:prstGeom>
        </p:spPr>
      </p:pic>
      <p:sp>
        <p:nvSpPr>
          <p:cNvPr id="41" name="文本框 40"/>
          <p:cNvSpPr txBox="1"/>
          <p:nvPr/>
        </p:nvSpPr>
        <p:spPr>
          <a:xfrm>
            <a:off x="4960494" y="4610133"/>
            <a:ext cx="7063990" cy="469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400" b="1" kern="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Dynamically adjust the size of each layer's codebook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1493046" y="5619376"/>
            <a:ext cx="3038762" cy="406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 layers of sub-codebooks</a:t>
            </a: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7190624" y="2382522"/>
          <a:ext cx="1313815" cy="421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" name="AxMath" r:id="rId4" imgW="698500" imgH="231775" progId="Equation.AxMath">
                  <p:embed/>
                </p:oleObj>
              </mc:Choice>
              <mc:Fallback>
                <p:oleObj name="AxMath" r:id="rId4" imgW="698500" imgH="231775" progId="Equation.AxMath">
                  <p:embed/>
                  <p:pic>
                    <p:nvPicPr>
                      <p:cNvPr id="0" name="图片 829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0624" y="2382522"/>
                        <a:ext cx="1313815" cy="421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8699622" y="2395674"/>
          <a:ext cx="1293495" cy="42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3" name="AxMath" r:id="rId6" imgW="687705" imgH="231775" progId="Equation.AxMath">
                  <p:embed/>
                </p:oleObj>
              </mc:Choice>
              <mc:Fallback>
                <p:oleObj name="AxMath" r:id="rId6" imgW="687705" imgH="231775" progId="Equation.AxMath">
                  <p:embed/>
                  <p:pic>
                    <p:nvPicPr>
                      <p:cNvPr id="0" name="图片 829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699622" y="2395674"/>
                        <a:ext cx="1293495" cy="4203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/>
              <p:cNvSpPr txBox="1"/>
              <p:nvPr/>
            </p:nvSpPr>
            <p:spPr>
              <a:xfrm>
                <a:off x="5410835" y="2402840"/>
                <a:ext cx="1682750" cy="42989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lvl="0">
                  <a:lnSpc>
                    <a:spcPct val="110000"/>
                  </a:lnSpc>
                </a:pPr>
                <a:r>
                  <a:rPr kumimoji="1" lang="en-US" altLang="zh-CN" sz="2000" b="1" kern="0" dirty="0">
                    <a:solidFill>
                      <a:srgbClr val="44752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In</a:t>
                </a:r>
                <a14:m>
                  <m:oMath xmlns:m="http://schemas.openxmlformats.org/officeDocument/2006/math">
                    <m:r>
                      <a:rPr kumimoji="1" lang="en-US" altLang="zh-CN" sz="2000" b="1" i="1" kern="0" dirty="0" smtClean="0">
                        <a:solidFill>
                          <a:srgbClr val="44752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 </m:t>
                    </m:r>
                    <m:r>
                      <a:rPr kumimoji="1" lang="en-US" altLang="zh-CN" sz="2000" b="1" i="1" kern="0" dirty="0" smtClean="0">
                        <a:solidFill>
                          <a:srgbClr val="44752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𝒍</m:t>
                    </m:r>
                    <m:r>
                      <a:rPr kumimoji="1" lang="en-US" altLang="zh-CN" sz="2000" b="1" i="1" kern="0" dirty="0" smtClean="0">
                        <a:solidFill>
                          <a:srgbClr val="44752B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+mn-ea"/>
                      </a:rPr>
                      <m:t> </m:t>
                    </m:r>
                  </m:oMath>
                </a14:m>
                <a:r>
                  <a:rPr kumimoji="1" lang="en-US" altLang="zh-CN" sz="2000" b="1" kern="0" dirty="0">
                    <a:solidFill>
                      <a:srgbClr val="44752B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+mn-ea"/>
                  </a:rPr>
                  <a:t>–th layer</a:t>
                </a:r>
              </a:p>
            </p:txBody>
          </p:sp>
        </mc:Choice>
        <mc:Fallback xmlns="">
          <p:sp>
            <p:nvSpPr>
              <p:cNvPr id="44" name="文本框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835" y="2402840"/>
                <a:ext cx="1682750" cy="42989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本框 44"/>
          <p:cNvSpPr txBox="1"/>
          <p:nvPr/>
        </p:nvSpPr>
        <p:spPr>
          <a:xfrm>
            <a:off x="8036249" y="1936340"/>
            <a:ext cx="1310120" cy="406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Coverage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10613708" y="1936340"/>
            <a:ext cx="1310120" cy="406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0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Step Size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0519602" y="2409462"/>
          <a:ext cx="639445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4" name="AxMath" r:id="rId9" imgW="344805" imgH="230505" progId="Equation.AxMath">
                  <p:embed/>
                </p:oleObj>
              </mc:Choice>
              <mc:Fallback>
                <p:oleObj name="AxMath" r:id="rId9" imgW="344805" imgH="230505" progId="Equation.AxMath">
                  <p:embed/>
                  <p:pic>
                    <p:nvPicPr>
                      <p:cNvPr id="0" name="图片 82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519602" y="2409462"/>
                        <a:ext cx="639445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1249482" y="2396627"/>
          <a:ext cx="638810" cy="418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5" name="AxMath" r:id="rId11" imgW="339725" imgH="230505" progId="Equation.AxMath">
                  <p:embed/>
                </p:oleObj>
              </mc:Choice>
              <mc:Fallback>
                <p:oleObj name="AxMath" r:id="rId11" imgW="339725" imgH="230505" progId="Equation.AxMath">
                  <p:embed/>
                  <p:pic>
                    <p:nvPicPr>
                      <p:cNvPr id="0" name="图片 82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249482" y="2396627"/>
                        <a:ext cx="638810" cy="418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文本框 46"/>
          <p:cNvSpPr txBox="1"/>
          <p:nvPr/>
        </p:nvSpPr>
        <p:spPr>
          <a:xfrm>
            <a:off x="5411011" y="3054369"/>
            <a:ext cx="6385754" cy="406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000" b="1" kern="0" dirty="0">
                <a:solidFill>
                  <a:srgbClr val="44752B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Step size is determined by the number of cluster centers:</a:t>
            </a:r>
          </a:p>
        </p:txBody>
      </p:sp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6182678" y="3667482"/>
          <a:ext cx="4855845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6" name="AxMath" r:id="rId13" imgW="2559685" imgH="426085" progId="Equation.AxMath">
                  <p:embed/>
                </p:oleObj>
              </mc:Choice>
              <mc:Fallback>
                <p:oleObj name="AxMath" r:id="rId13" imgW="2559685" imgH="426085" progId="Equation.AxMath">
                  <p:embed/>
                  <p:pic>
                    <p:nvPicPr>
                      <p:cNvPr id="0" name="图片 82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82678" y="3667482"/>
                        <a:ext cx="4855845" cy="787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上箭头 16"/>
          <p:cNvSpPr/>
          <p:nvPr/>
        </p:nvSpPr>
        <p:spPr>
          <a:xfrm rot="5400000">
            <a:off x="5311177" y="5234814"/>
            <a:ext cx="277000" cy="676348"/>
          </a:xfrm>
          <a:prstGeom prst="up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文本框 50"/>
          <p:cNvSpPr txBox="1"/>
          <p:nvPr/>
        </p:nvSpPr>
        <p:spPr>
          <a:xfrm>
            <a:off x="5909592" y="5338404"/>
            <a:ext cx="6114892" cy="46916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10000"/>
              </a:lnSpc>
            </a:pPr>
            <a:r>
              <a:rPr kumimoji="1" lang="en-US" altLang="zh-CN" sz="2400" b="1" kern="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Significantly reduce beam training overhead</a:t>
            </a:r>
          </a:p>
        </p:txBody>
      </p:sp>
      <p:sp>
        <p:nvSpPr>
          <p:cNvPr id="49" name="矩形: 圆角 48"/>
          <p:cNvSpPr/>
          <p:nvPr/>
        </p:nvSpPr>
        <p:spPr>
          <a:xfrm>
            <a:off x="5909592" y="5338404"/>
            <a:ext cx="5972647" cy="532349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-65782" y="621004"/>
            <a:ext cx="508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zh-CN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kumimoji="1" lang="zh-CN" alt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da4daacf-e5cc-4876-9b70-600ba8844992"/>
  <p:tag name="COMMONDATA" val="eyJoZGlkIjoiYjIzYWZjZGVlYjU5MWRlMGU3ZTQ2YWM0YTU1YTE4Zjc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8e80013-aab2-4d35-afba-e4c1411dc87d}"/>
</p:tagLst>
</file>

<file path=ppt/tags/tag20.xml><?xml version="1.0" encoding="utf-8"?>
<p:tagLst xmlns:p="http://schemas.openxmlformats.org/presentationml/2006/main">
  <p:tag name="KSO_WM_UNIT_TABLE_BEAUTIFY" val="smartTable{48e80013-aab2-4d35-afba-e4c1411dc87d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8e80013-aab2-4d35-afba-e4c1411dc87d}"/>
</p:tagLst>
</file>

<file path=ppt/tags/tag4.xml><?xml version="1.0" encoding="utf-8"?>
<p:tagLst xmlns:p="http://schemas.openxmlformats.org/presentationml/2006/main">
  <p:tag name="KSO_WM_UNIT_TABLE_BEAUTIFY" val="smartTable{48e80013-aab2-4d35-afba-e4c1411dc87d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8e80013-aab2-4d35-afba-e4c1411dc87d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48e80013-aab2-4d35-afba-e4c1411dc87d}"/>
</p:tagLst>
</file>

<file path=ppt/theme/theme1.xml><?xml version="1.0" encoding="utf-8"?>
<a:theme xmlns:a="http://schemas.openxmlformats.org/drawingml/2006/main" name="Office 主题​​">
  <a:themeElements>
    <a:clrScheme name="自定义 490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66E1F"/>
      </a:accent1>
      <a:accent2>
        <a:srgbClr val="44752B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1204</Words>
  <Application>Microsoft Office PowerPoint</Application>
  <PresentationFormat>宽屏</PresentationFormat>
  <Paragraphs>163</Paragraphs>
  <Slides>14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等线</vt:lpstr>
      <vt:lpstr>等线 Light</vt:lpstr>
      <vt:lpstr>微软雅黑</vt:lpstr>
      <vt:lpstr>Arial</vt:lpstr>
      <vt:lpstr>Calibri</vt:lpstr>
      <vt:lpstr>Cambria Math</vt:lpstr>
      <vt:lpstr>Times New Roman</vt:lpstr>
      <vt:lpstr>Wingdings</vt:lpstr>
      <vt:lpstr>Office 主题​​</vt:lpstr>
      <vt:lpstr>Equation.AxMath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济坤 朱</cp:lastModifiedBy>
  <cp:revision>77</cp:revision>
  <dcterms:created xsi:type="dcterms:W3CDTF">2022-09-28T02:48:00Z</dcterms:created>
  <dcterms:modified xsi:type="dcterms:W3CDTF">2025-05-16T09:09:35Z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7A7C5F8012524743B4E16C22001CBE2A_13</vt:lpwstr>
  </property>
  <property fmtid="{D5CDD505-2E9C-101B-9397-08002B2CF9AE}" pid="3" name="KSOProductBuildVer">
    <vt:lpwstr>2052-12.1.0.21171</vt:lpwstr>
  </property>
</Properties>
</file>