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8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39" r:id="rId2"/>
    <p:sldId id="694" r:id="rId3"/>
    <p:sldId id="695" r:id="rId4"/>
    <p:sldId id="696" r:id="rId5"/>
    <p:sldId id="697" r:id="rId6"/>
    <p:sldId id="700" r:id="rId7"/>
    <p:sldId id="701" r:id="rId8"/>
    <p:sldId id="702" r:id="rId9"/>
    <p:sldId id="703" r:id="rId10"/>
    <p:sldId id="704" r:id="rId11"/>
    <p:sldId id="699" r:id="rId12"/>
    <p:sldId id="698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D4EBE3"/>
    <a:srgbClr val="538B4B"/>
    <a:srgbClr val="E8FAE5"/>
    <a:srgbClr val="9DA953"/>
    <a:srgbClr val="285023"/>
    <a:srgbClr val="FFD1CD"/>
    <a:srgbClr val="FFE3E1"/>
    <a:srgbClr val="09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7" autoAdjust="0"/>
    <p:restoredTop sz="94766" autoAdjust="0"/>
  </p:normalViewPr>
  <p:slideViewPr>
    <p:cSldViewPr snapToGrid="0">
      <p:cViewPr>
        <p:scale>
          <a:sx n="90" d="100"/>
          <a:sy n="90" d="100"/>
        </p:scale>
        <p:origin x="100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469C68-B96B-4B00-A936-4ED691395EEA}" type="datetimeFigureOut">
              <a:rPr lang="zh-CN" altLang="en-US" smtClean="0"/>
              <a:pPr/>
              <a:t>2025/3/22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957953-4CC8-4E4A-AD2D-7A5A0B36E81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5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565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BE02F-6A56-6FE7-5FE5-602A16B35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8A13A6-CA80-FA1B-8CA7-3A6038654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945ED6-7043-81AB-C65A-AAACEADA7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C8418-DB8A-BC12-3D11-5A1A4E77B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9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8E59B-D7D8-A636-3A38-CE6357DC8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331A67-31EE-0043-DA4D-C37C4AA9A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AEE317-C6DC-31DC-384F-0763266AE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EE93F-C838-EE1C-C213-7FD8772C2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153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7D864-C1BB-37A6-85ED-694B9F825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BEAE7D-6122-661E-C179-C95EFC80C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2D0289-6F1C-2471-B15A-0637CC586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0C53C-1E11-3F80-8980-39822BECC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81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2CBF9-E722-D541-46B0-07029421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328320-4214-1FFC-85C3-5D0B819989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06C05A-5C4B-A42D-7AB8-24E8D38AE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3F60C-1009-EDF1-5461-B11C1D6EF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71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18F42-F153-5A88-55FF-E6A2C74BB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286B4E-6B6C-6CBA-7186-266304D6F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F28A17-E5F5-EE90-D7BE-86DA73590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8216C-E076-D1D7-766E-E12BAD506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37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1F97F-265C-FAC6-2A0F-E46438408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A3A50C3-77AA-0F96-B7E1-BC00675AA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A27D0B-3B1B-622E-8DA4-9DCF4A268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DBC18-EFB8-755E-B9D8-257B99C92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20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2E31F-AA76-5747-810E-24173725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E51D0C-7E56-1CD7-CFFB-9CB0862A7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26795E-1976-F632-DF53-9B4F3C3E6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29499-7B78-129A-0D39-016792E5F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2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7613A-E4B3-AF0E-D87D-7C6977E1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C714B4-0878-87AD-043C-1D4C49668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87B616-CA15-18FF-64D0-32C9B706F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79130A-0C03-807A-E4FB-1B7452623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13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F7021-4FFC-11E9-64FC-6AD73BC1D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25BA38-B919-32EE-C300-DD3514986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A8BAB4-A51B-5739-79F3-FEEE86154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15FCF-2A59-55CE-A873-941649B02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92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CFA5C-483F-9ACB-B3B3-1865C0EA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ADCDF7-8517-BD6F-41A7-FC4819C7F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FC61A3-75AE-133B-3E01-863C784A8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7ADA9-3587-6DEC-F978-FC2C3F046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48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21722-8D62-599D-51CD-91C4D860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0A37B9-78E9-A075-E380-261596739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88328E5-52D1-8E8F-B72D-C6C80A033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8B8F0D-46B6-A424-8149-DF0C48DFB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16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raduation-hat-front-view_27483">
            <a:extLst>
              <a:ext uri="{FF2B5EF4-FFF2-40B4-BE49-F238E27FC236}">
                <a16:creationId xmlns:a16="http://schemas.microsoft.com/office/drawing/2014/main" id="{4E22EC47-D410-C5AD-EDC8-9759EAF07A58}"/>
              </a:ext>
            </a:extLst>
          </p:cNvPr>
          <p:cNvSpPr/>
          <p:nvPr userDrawn="1"/>
        </p:nvSpPr>
        <p:spPr>
          <a:xfrm>
            <a:off x="4399419" y="1426435"/>
            <a:ext cx="3393162" cy="2144082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17F6FE9-3FE5-F76B-DF84-9A6112C0C266}"/>
              </a:ext>
            </a:extLst>
          </p:cNvPr>
          <p:cNvCxnSpPr>
            <a:cxnSpLocks/>
          </p:cNvCxnSpPr>
          <p:nvPr userDrawn="1"/>
        </p:nvCxnSpPr>
        <p:spPr>
          <a:xfrm>
            <a:off x="3522388" y="4530266"/>
            <a:ext cx="514722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22388" y="3642379"/>
            <a:ext cx="514722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6000" b="1" spc="60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algn="dist" fontAlgn="base"/>
            <a:r>
              <a:rPr lang="zh-CN" altLang="en-US" dirty="0"/>
              <a:t>输入标题</a:t>
            </a:r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08179" y="4688846"/>
            <a:ext cx="4575642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spc="3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058857" y="1542830"/>
            <a:ext cx="2074286" cy="1911292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13800" spc="0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algn="dist" fontAlgn="base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0" name="日期占位符 3">
            <a:extLst>
              <a:ext uri="{FF2B5EF4-FFF2-40B4-BE49-F238E27FC236}">
                <a16:creationId xmlns:a16="http://schemas.microsoft.com/office/drawing/2014/main" id="{A48B684A-3B8B-481D-A266-6B88C45A5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121" name="页脚占位符 4">
            <a:extLst>
              <a:ext uri="{FF2B5EF4-FFF2-40B4-BE49-F238E27FC236}">
                <a16:creationId xmlns:a16="http://schemas.microsoft.com/office/drawing/2014/main" id="{86FDFE89-AFE5-4E84-9AAD-857C93FE0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2" name="灯片编号占位符 5">
            <a:extLst>
              <a:ext uri="{FF2B5EF4-FFF2-40B4-BE49-F238E27FC236}">
                <a16:creationId xmlns:a16="http://schemas.microsoft.com/office/drawing/2014/main" id="{64E5C7C6-4A25-4ADC-917D-C1DBB61EA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C4B5939-6AF9-E94A-B82E-D5D448AE921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135F052-FA6D-C347-459D-62F016E411A8}"/>
                </a:ext>
              </a:extLst>
            </p:cNvPr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9695BEE4-DE34-7DD6-F778-2F75CCF280B4}"/>
                </a:ext>
              </a:extLst>
            </p:cNvPr>
            <p:cNvSpPr/>
            <p:nvPr/>
          </p:nvSpPr>
          <p:spPr>
            <a:xfrm flipH="1">
              <a:off x="1096772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7F9D7FD4-AE84-C135-F501-8546456AA68F}"/>
                </a:ext>
              </a:extLst>
            </p:cNvPr>
            <p:cNvSpPr/>
            <p:nvPr/>
          </p:nvSpPr>
          <p:spPr>
            <a:xfrm flipV="1">
              <a:off x="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A92474AA-8425-9B32-4A02-44AEADAE2101}"/>
                </a:ext>
              </a:extLst>
            </p:cNvPr>
            <p:cNvSpPr/>
            <p:nvPr/>
          </p:nvSpPr>
          <p:spPr>
            <a:xfrm flipH="1" flipV="1">
              <a:off x="1096772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8CB77F62-5E6D-81EB-D33B-9DD99EBB835A}"/>
              </a:ext>
            </a:extLst>
          </p:cNvPr>
          <p:cNvSpPr/>
          <p:nvPr userDrawn="1"/>
        </p:nvSpPr>
        <p:spPr>
          <a:xfrm>
            <a:off x="213360" y="205740"/>
            <a:ext cx="11765280" cy="64465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485B7F08-770D-B73A-91D7-B74D702590D8}"/>
              </a:ext>
            </a:extLst>
          </p:cNvPr>
          <p:cNvSpPr/>
          <p:nvPr userDrawn="1"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DDB496-5386-4919-B149-1D404CC301B5}"/>
              </a:ext>
            </a:extLst>
          </p:cNvPr>
          <p:cNvGrpSpPr/>
          <p:nvPr userDrawn="1"/>
        </p:nvGrpSpPr>
        <p:grpSpPr>
          <a:xfrm flipV="1">
            <a:off x="11623041" y="6303058"/>
            <a:ext cx="568960" cy="554941"/>
            <a:chOff x="-3067387" y="5853843"/>
            <a:chExt cx="763656" cy="744840"/>
          </a:xfrm>
          <a:solidFill>
            <a:schemeClr val="bg1">
              <a:lumMod val="95000"/>
            </a:schemeClr>
          </a:solidFill>
        </p:grpSpPr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7A05C32-DD8F-4D6B-995B-56723CF3CE6C}"/>
                </a:ext>
              </a:extLst>
            </p:cNvPr>
            <p:cNvSpPr/>
            <p:nvPr/>
          </p:nvSpPr>
          <p:spPr>
            <a:xfrm>
              <a:off x="-3067387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9807327F-D7EE-434C-BD96-F1AEA4E6B1FC}"/>
                </a:ext>
              </a:extLst>
            </p:cNvPr>
            <p:cNvSpPr/>
            <p:nvPr/>
          </p:nvSpPr>
          <p:spPr>
            <a:xfrm>
              <a:off x="-3067387" y="5973977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818E12B-8957-4FA7-BDB7-B077E3194EE8}"/>
                </a:ext>
              </a:extLst>
            </p:cNvPr>
            <p:cNvSpPr/>
            <p:nvPr/>
          </p:nvSpPr>
          <p:spPr>
            <a:xfrm>
              <a:off x="-3067387" y="6091445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1500211-5C6D-4E1D-913B-470E77F4BBED}"/>
                </a:ext>
              </a:extLst>
            </p:cNvPr>
            <p:cNvSpPr/>
            <p:nvPr/>
          </p:nvSpPr>
          <p:spPr>
            <a:xfrm>
              <a:off x="-3067387" y="6208908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8 w 13335"/>
                <a:gd name="connsiteY1" fmla="*/ 13335 h 13335"/>
                <a:gd name="connsiteX2" fmla="*/ 0 w 13335"/>
                <a:gd name="connsiteY2" fmla="*/ 6667 h 13335"/>
                <a:gd name="connsiteX3" fmla="*/ 6668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1BB3BB59-455E-495E-96DC-508B9A9BC2A6}"/>
                </a:ext>
              </a:extLst>
            </p:cNvPr>
            <p:cNvSpPr/>
            <p:nvPr/>
          </p:nvSpPr>
          <p:spPr>
            <a:xfrm>
              <a:off x="-3067387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8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8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70E26222-C4D0-4D45-A4F0-30A56B64370B}"/>
                </a:ext>
              </a:extLst>
            </p:cNvPr>
            <p:cNvSpPr/>
            <p:nvPr/>
          </p:nvSpPr>
          <p:spPr>
            <a:xfrm>
              <a:off x="-3067387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8 w 13335"/>
                <a:gd name="connsiteY1" fmla="*/ 13335 h 13334"/>
                <a:gd name="connsiteX2" fmla="*/ 0 w 13335"/>
                <a:gd name="connsiteY2" fmla="*/ 6667 h 13334"/>
                <a:gd name="connsiteX3" fmla="*/ 6668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B93ED65A-6469-4F5E-827B-92D2DB4E1764}"/>
                </a:ext>
              </a:extLst>
            </p:cNvPr>
            <p:cNvSpPr/>
            <p:nvPr/>
          </p:nvSpPr>
          <p:spPr>
            <a:xfrm>
              <a:off x="-3067387" y="6561305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8 w 13335"/>
                <a:gd name="connsiteY1" fmla="*/ 13335 h 13335"/>
                <a:gd name="connsiteX2" fmla="*/ 0 w 13335"/>
                <a:gd name="connsiteY2" fmla="*/ 6668 h 13335"/>
                <a:gd name="connsiteX3" fmla="*/ 6668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8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8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F1B6837-DA8B-4C0D-8767-101B7C0CA8A5}"/>
                </a:ext>
              </a:extLst>
            </p:cNvPr>
            <p:cNvSpPr/>
            <p:nvPr/>
          </p:nvSpPr>
          <p:spPr>
            <a:xfrm>
              <a:off x="-2922131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81C5525-7097-4DBB-A7D5-CF6266BEDF45}"/>
                </a:ext>
              </a:extLst>
            </p:cNvPr>
            <p:cNvSpPr/>
            <p:nvPr/>
          </p:nvSpPr>
          <p:spPr>
            <a:xfrm>
              <a:off x="-2922131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B9F4429D-711E-4E22-91EF-E920BDC85C7A}"/>
                </a:ext>
              </a:extLst>
            </p:cNvPr>
            <p:cNvSpPr/>
            <p:nvPr/>
          </p:nvSpPr>
          <p:spPr>
            <a:xfrm>
              <a:off x="-2922131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F3F1606-1047-4E85-A9AF-0ADC2A526D99}"/>
                </a:ext>
              </a:extLst>
            </p:cNvPr>
            <p:cNvSpPr/>
            <p:nvPr/>
          </p:nvSpPr>
          <p:spPr>
            <a:xfrm>
              <a:off x="-2922131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7CFD9171-58F0-4C8C-BF89-5F948B9DDD5D}"/>
                </a:ext>
              </a:extLst>
            </p:cNvPr>
            <p:cNvSpPr/>
            <p:nvPr/>
          </p:nvSpPr>
          <p:spPr>
            <a:xfrm>
              <a:off x="-2922131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CC9923A-B2A6-4EC5-ABC6-1DAA4F73AD2C}"/>
                </a:ext>
              </a:extLst>
            </p:cNvPr>
            <p:cNvSpPr/>
            <p:nvPr/>
          </p:nvSpPr>
          <p:spPr>
            <a:xfrm>
              <a:off x="-2922131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B3B242-250A-4240-9430-5750AFB6F129}"/>
                </a:ext>
              </a:extLst>
            </p:cNvPr>
            <p:cNvSpPr/>
            <p:nvPr/>
          </p:nvSpPr>
          <p:spPr>
            <a:xfrm>
              <a:off x="-2922131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6BE318E-53D4-4357-87F3-AA13038235DE}"/>
                </a:ext>
              </a:extLst>
            </p:cNvPr>
            <p:cNvSpPr/>
            <p:nvPr/>
          </p:nvSpPr>
          <p:spPr>
            <a:xfrm>
              <a:off x="-2776875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5EA3680C-F107-48C1-9A5A-F8CD9E899171}"/>
                </a:ext>
              </a:extLst>
            </p:cNvPr>
            <p:cNvSpPr/>
            <p:nvPr/>
          </p:nvSpPr>
          <p:spPr>
            <a:xfrm>
              <a:off x="-2776875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45A9E066-AD56-4539-A264-D97EA475FB17}"/>
                </a:ext>
              </a:extLst>
            </p:cNvPr>
            <p:cNvSpPr/>
            <p:nvPr/>
          </p:nvSpPr>
          <p:spPr>
            <a:xfrm>
              <a:off x="-2776875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48894FD-F216-4519-BC6E-69DD117020DA}"/>
                </a:ext>
              </a:extLst>
            </p:cNvPr>
            <p:cNvSpPr/>
            <p:nvPr/>
          </p:nvSpPr>
          <p:spPr>
            <a:xfrm>
              <a:off x="-2776875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76BB14F6-336B-44CC-AB34-6AEFB602C02D}"/>
                </a:ext>
              </a:extLst>
            </p:cNvPr>
            <p:cNvSpPr/>
            <p:nvPr/>
          </p:nvSpPr>
          <p:spPr>
            <a:xfrm>
              <a:off x="-2776875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1C52295B-7956-4B3B-9E04-FA509EDCD58C}"/>
                </a:ext>
              </a:extLst>
            </p:cNvPr>
            <p:cNvSpPr/>
            <p:nvPr/>
          </p:nvSpPr>
          <p:spPr>
            <a:xfrm>
              <a:off x="-2776875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7A55B85-3E93-4666-A4AA-798C58F776E1}"/>
                </a:ext>
              </a:extLst>
            </p:cNvPr>
            <p:cNvSpPr/>
            <p:nvPr/>
          </p:nvSpPr>
          <p:spPr>
            <a:xfrm>
              <a:off x="-2776875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0C9D98AA-DB08-4FF8-8492-A1409D5ABCDB}"/>
                </a:ext>
              </a:extLst>
            </p:cNvPr>
            <p:cNvSpPr/>
            <p:nvPr/>
          </p:nvSpPr>
          <p:spPr>
            <a:xfrm>
              <a:off x="-2631618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48DE71A-8A2A-472B-A6CE-9DCE6555AE55}"/>
                </a:ext>
              </a:extLst>
            </p:cNvPr>
            <p:cNvSpPr/>
            <p:nvPr/>
          </p:nvSpPr>
          <p:spPr>
            <a:xfrm>
              <a:off x="-2631618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93318E3-4B81-4B80-906B-6A49F3227F73}"/>
                </a:ext>
              </a:extLst>
            </p:cNvPr>
            <p:cNvSpPr/>
            <p:nvPr/>
          </p:nvSpPr>
          <p:spPr>
            <a:xfrm>
              <a:off x="-2631618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79D6BF81-3B51-4D12-8B69-E5EA86C55A70}"/>
                </a:ext>
              </a:extLst>
            </p:cNvPr>
            <p:cNvSpPr/>
            <p:nvPr/>
          </p:nvSpPr>
          <p:spPr>
            <a:xfrm>
              <a:off x="-2631618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589F4F86-7293-496C-9F44-87A135022ECC}"/>
                </a:ext>
              </a:extLst>
            </p:cNvPr>
            <p:cNvSpPr/>
            <p:nvPr/>
          </p:nvSpPr>
          <p:spPr>
            <a:xfrm>
              <a:off x="-2631618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74593300-C8B2-4FC2-AEF9-E007F2008397}"/>
                </a:ext>
              </a:extLst>
            </p:cNvPr>
            <p:cNvSpPr/>
            <p:nvPr/>
          </p:nvSpPr>
          <p:spPr>
            <a:xfrm>
              <a:off x="-2631618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4F68DFC-CF75-41BC-915E-9BB63E7AE167}"/>
                </a:ext>
              </a:extLst>
            </p:cNvPr>
            <p:cNvSpPr/>
            <p:nvPr/>
          </p:nvSpPr>
          <p:spPr>
            <a:xfrm>
              <a:off x="-2631618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54BE94F-1290-4C33-8B92-EB09A3810DD1}"/>
                </a:ext>
              </a:extLst>
            </p:cNvPr>
            <p:cNvSpPr/>
            <p:nvPr/>
          </p:nvSpPr>
          <p:spPr>
            <a:xfrm>
              <a:off x="-2486362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295C5E3-979C-4B0E-B63E-97151C61850E}"/>
                </a:ext>
              </a:extLst>
            </p:cNvPr>
            <p:cNvSpPr/>
            <p:nvPr/>
          </p:nvSpPr>
          <p:spPr>
            <a:xfrm>
              <a:off x="-2486362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6CD22037-3982-4CBD-AB07-0B2B464402B3}"/>
                </a:ext>
              </a:extLst>
            </p:cNvPr>
            <p:cNvSpPr/>
            <p:nvPr/>
          </p:nvSpPr>
          <p:spPr>
            <a:xfrm>
              <a:off x="-2486362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9D7105B-5DB2-4FBD-8F89-D50F73420B32}"/>
                </a:ext>
              </a:extLst>
            </p:cNvPr>
            <p:cNvSpPr/>
            <p:nvPr/>
          </p:nvSpPr>
          <p:spPr>
            <a:xfrm>
              <a:off x="-2486362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0C55FD3A-FA9F-43A9-B50E-728D3B9D4E94}"/>
                </a:ext>
              </a:extLst>
            </p:cNvPr>
            <p:cNvSpPr/>
            <p:nvPr/>
          </p:nvSpPr>
          <p:spPr>
            <a:xfrm>
              <a:off x="-2486362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8819219-761B-494F-8F89-B52057C3FEBE}"/>
                </a:ext>
              </a:extLst>
            </p:cNvPr>
            <p:cNvSpPr/>
            <p:nvPr/>
          </p:nvSpPr>
          <p:spPr>
            <a:xfrm>
              <a:off x="-2486362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07E8E0CF-E66A-417F-87F6-D0F2EA4703FA}"/>
                </a:ext>
              </a:extLst>
            </p:cNvPr>
            <p:cNvSpPr/>
            <p:nvPr/>
          </p:nvSpPr>
          <p:spPr>
            <a:xfrm>
              <a:off x="-2486362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29B5B6E4-BA78-496F-AC84-76053DF5605F}"/>
                </a:ext>
              </a:extLst>
            </p:cNvPr>
            <p:cNvSpPr/>
            <p:nvPr/>
          </p:nvSpPr>
          <p:spPr>
            <a:xfrm>
              <a:off x="-2341106" y="5853843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BFE4A81-7AEE-4E4D-9F0C-70D092409C97}"/>
                </a:ext>
              </a:extLst>
            </p:cNvPr>
            <p:cNvSpPr/>
            <p:nvPr/>
          </p:nvSpPr>
          <p:spPr>
            <a:xfrm>
              <a:off x="-2341106" y="5971311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FEBC0F99-7305-444B-BEE3-62AA3F997846}"/>
                </a:ext>
              </a:extLst>
            </p:cNvPr>
            <p:cNvSpPr/>
            <p:nvPr/>
          </p:nvSpPr>
          <p:spPr>
            <a:xfrm>
              <a:off x="-2341106" y="6088774"/>
              <a:ext cx="37375" cy="37375"/>
            </a:xfrm>
            <a:custGeom>
              <a:avLst/>
              <a:gdLst>
                <a:gd name="connsiteX0" fmla="*/ 13335 w 13335"/>
                <a:gd name="connsiteY0" fmla="*/ 6667 h 13335"/>
                <a:gd name="connsiteX1" fmla="*/ 6667 w 13335"/>
                <a:gd name="connsiteY1" fmla="*/ 13335 h 13335"/>
                <a:gd name="connsiteX2" fmla="*/ 0 w 13335"/>
                <a:gd name="connsiteY2" fmla="*/ 6667 h 13335"/>
                <a:gd name="connsiteX3" fmla="*/ 6667 w 13335"/>
                <a:gd name="connsiteY3" fmla="*/ 0 h 13335"/>
                <a:gd name="connsiteX4" fmla="*/ 13335 w 13335"/>
                <a:gd name="connsiteY4" fmla="*/ 6667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EE8547D4-0756-441F-B00C-C0529FABA4B5}"/>
                </a:ext>
              </a:extLst>
            </p:cNvPr>
            <p:cNvSpPr/>
            <p:nvPr/>
          </p:nvSpPr>
          <p:spPr>
            <a:xfrm>
              <a:off x="-2341106" y="6206243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3810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BB9DB7C7-2A91-48ED-93A4-39E9D149E7A6}"/>
                </a:ext>
              </a:extLst>
            </p:cNvPr>
            <p:cNvSpPr/>
            <p:nvPr/>
          </p:nvSpPr>
          <p:spPr>
            <a:xfrm>
              <a:off x="-2341106" y="6326376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7"/>
                    <a:pt x="10477" y="13335"/>
                    <a:pt x="6667" y="13335"/>
                  </a:cubicBezTo>
                  <a:cubicBezTo>
                    <a:pt x="2857" y="13335"/>
                    <a:pt x="0" y="10477"/>
                    <a:pt x="0" y="6667"/>
                  </a:cubicBezTo>
                  <a:cubicBezTo>
                    <a:pt x="0" y="2857"/>
                    <a:pt x="2857" y="0"/>
                    <a:pt x="6667" y="0"/>
                  </a:cubicBezTo>
                  <a:cubicBezTo>
                    <a:pt x="10477" y="0"/>
                    <a:pt x="13335" y="2857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0E8954ED-2611-4B1F-9EDE-D40F7D553920}"/>
                </a:ext>
              </a:extLst>
            </p:cNvPr>
            <p:cNvSpPr/>
            <p:nvPr/>
          </p:nvSpPr>
          <p:spPr>
            <a:xfrm>
              <a:off x="-2341106" y="6443842"/>
              <a:ext cx="37375" cy="37373"/>
            </a:xfrm>
            <a:custGeom>
              <a:avLst/>
              <a:gdLst>
                <a:gd name="connsiteX0" fmla="*/ 13335 w 13335"/>
                <a:gd name="connsiteY0" fmla="*/ 6667 h 13334"/>
                <a:gd name="connsiteX1" fmla="*/ 6667 w 13335"/>
                <a:gd name="connsiteY1" fmla="*/ 13335 h 13334"/>
                <a:gd name="connsiteX2" fmla="*/ 0 w 13335"/>
                <a:gd name="connsiteY2" fmla="*/ 6667 h 13334"/>
                <a:gd name="connsiteX3" fmla="*/ 6667 w 13335"/>
                <a:gd name="connsiteY3" fmla="*/ 0 h 13334"/>
                <a:gd name="connsiteX4" fmla="*/ 13335 w 13335"/>
                <a:gd name="connsiteY4" fmla="*/ 6667 h 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4">
                  <a:moveTo>
                    <a:pt x="13335" y="6667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7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33E13C0-8C3F-4179-8C35-2E97AFCB3E8F}"/>
                </a:ext>
              </a:extLst>
            </p:cNvPr>
            <p:cNvSpPr/>
            <p:nvPr/>
          </p:nvSpPr>
          <p:spPr>
            <a:xfrm>
              <a:off x="-2341106" y="6561308"/>
              <a:ext cx="37375" cy="37375"/>
            </a:xfrm>
            <a:custGeom>
              <a:avLst/>
              <a:gdLst>
                <a:gd name="connsiteX0" fmla="*/ 13335 w 13335"/>
                <a:gd name="connsiteY0" fmla="*/ 6668 h 13335"/>
                <a:gd name="connsiteX1" fmla="*/ 6667 w 13335"/>
                <a:gd name="connsiteY1" fmla="*/ 13335 h 13335"/>
                <a:gd name="connsiteX2" fmla="*/ 0 w 13335"/>
                <a:gd name="connsiteY2" fmla="*/ 6668 h 13335"/>
                <a:gd name="connsiteX3" fmla="*/ 6667 w 13335"/>
                <a:gd name="connsiteY3" fmla="*/ 0 h 13335"/>
                <a:gd name="connsiteX4" fmla="*/ 13335 w 13335"/>
                <a:gd name="connsiteY4" fmla="*/ 6668 h 13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" h="13335">
                  <a:moveTo>
                    <a:pt x="13335" y="6668"/>
                  </a:moveTo>
                  <a:cubicBezTo>
                    <a:pt x="13335" y="10478"/>
                    <a:pt x="10477" y="13335"/>
                    <a:pt x="6667" y="13335"/>
                  </a:cubicBezTo>
                  <a:cubicBezTo>
                    <a:pt x="2857" y="13335"/>
                    <a:pt x="0" y="10478"/>
                    <a:pt x="0" y="6668"/>
                  </a:cubicBezTo>
                  <a:cubicBezTo>
                    <a:pt x="0" y="2858"/>
                    <a:pt x="2857" y="0"/>
                    <a:pt x="6667" y="0"/>
                  </a:cubicBezTo>
                  <a:cubicBezTo>
                    <a:pt x="10477" y="0"/>
                    <a:pt x="13335" y="2858"/>
                    <a:pt x="13335" y="6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089564" y="575872"/>
            <a:ext cx="6012872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ctr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DABCEBE-48D4-43E4-A4EB-011BB1F086D9}"/>
              </a:ext>
            </a:extLst>
          </p:cNvPr>
          <p:cNvCxnSpPr>
            <a:cxnSpLocks/>
          </p:cNvCxnSpPr>
          <p:nvPr userDrawn="1"/>
        </p:nvCxnSpPr>
        <p:spPr>
          <a:xfrm>
            <a:off x="5754592" y="1088856"/>
            <a:ext cx="682817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日期占位符 3">
            <a:extLst>
              <a:ext uri="{FF2B5EF4-FFF2-40B4-BE49-F238E27FC236}">
                <a16:creationId xmlns:a16="http://schemas.microsoft.com/office/drawing/2014/main" id="{476D7DCC-2EAF-4049-A6E9-E15DBA1C1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122" name="页脚占位符 4">
            <a:extLst>
              <a:ext uri="{FF2B5EF4-FFF2-40B4-BE49-F238E27FC236}">
                <a16:creationId xmlns:a16="http://schemas.microsoft.com/office/drawing/2014/main" id="{D1E2184E-AB19-4FBC-A35A-0B3623088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73A8F9A3-69A1-4DCC-98A1-EA4A9E3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104" name="页脚占位符 4">
            <a:extLst>
              <a:ext uri="{FF2B5EF4-FFF2-40B4-BE49-F238E27FC236}">
                <a16:creationId xmlns:a16="http://schemas.microsoft.com/office/drawing/2014/main" id="{83DB2E34-1C69-470B-8823-9A91D9A2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>
            <a:extLst>
              <a:ext uri="{FF2B5EF4-FFF2-40B4-BE49-F238E27FC236}">
                <a16:creationId xmlns:a16="http://schemas.microsoft.com/office/drawing/2014/main" id="{C0D5BB13-F272-4047-A20E-C3C54435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4E66E8D-7340-E097-ECE5-6269C4D322F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EB3AA75-F9A6-5E42-B776-C526A6F44243}"/>
                </a:ext>
              </a:extLst>
            </p:cNvPr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0EF0A9A-CDE1-62B6-BFD1-B9738D931AB5}"/>
                </a:ext>
              </a:extLst>
            </p:cNvPr>
            <p:cNvSpPr/>
            <p:nvPr/>
          </p:nvSpPr>
          <p:spPr>
            <a:xfrm flipH="1">
              <a:off x="10967720" y="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E5E464E-5678-5C79-7CB7-600EC884310E}"/>
                </a:ext>
              </a:extLst>
            </p:cNvPr>
            <p:cNvSpPr/>
            <p:nvPr/>
          </p:nvSpPr>
          <p:spPr>
            <a:xfrm flipV="1">
              <a:off x="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A4A3449-4BB2-7EDB-C298-E4A1C64F6AAA}"/>
                </a:ext>
              </a:extLst>
            </p:cNvPr>
            <p:cNvSpPr/>
            <p:nvPr/>
          </p:nvSpPr>
          <p:spPr>
            <a:xfrm flipH="1" flipV="1">
              <a:off x="10967720" y="5633720"/>
              <a:ext cx="1224280" cy="1224280"/>
            </a:xfrm>
            <a:custGeom>
              <a:avLst/>
              <a:gdLst>
                <a:gd name="connsiteX0" fmla="*/ 0 w 1224280"/>
                <a:gd name="connsiteY0" fmla="*/ 0 h 1224280"/>
                <a:gd name="connsiteX1" fmla="*/ 1224280 w 1224280"/>
                <a:gd name="connsiteY1" fmla="*/ 0 h 1224280"/>
                <a:gd name="connsiteX2" fmla="*/ 0 w 1224280"/>
                <a:gd name="connsiteY2" fmla="*/ 1224280 h 12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4280" h="1224280">
                  <a:moveTo>
                    <a:pt x="0" y="0"/>
                  </a:moveTo>
                  <a:lnTo>
                    <a:pt x="1224280" y="0"/>
                  </a:lnTo>
                  <a:cubicBezTo>
                    <a:pt x="1224280" y="676151"/>
                    <a:pt x="676151" y="1224280"/>
                    <a:pt x="0" y="1224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1B980A1-6EE2-69F7-44D6-8E8EE52A30C2}"/>
              </a:ext>
            </a:extLst>
          </p:cNvPr>
          <p:cNvSpPr/>
          <p:nvPr userDrawn="1"/>
        </p:nvSpPr>
        <p:spPr>
          <a:xfrm>
            <a:off x="213360" y="205740"/>
            <a:ext cx="11765280" cy="64465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7BA2027-B061-F2F7-0D62-86A113BA6A2D}"/>
              </a:ext>
            </a:extLst>
          </p:cNvPr>
          <p:cNvSpPr/>
          <p:nvPr userDrawn="1"/>
        </p:nvSpPr>
        <p:spPr>
          <a:xfrm>
            <a:off x="314960" y="304800"/>
            <a:ext cx="11562080" cy="6248400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4C4A8C9-6C6B-40B5-B7E5-7BE50508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1527A92-A487-45EF-9481-818379FE8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0BEA35-CB1A-4EA7-A920-AD3AB361B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4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3.png"/><Relationship Id="rId5" Type="http://schemas.openxmlformats.org/officeDocument/2006/relationships/tags" Target="../tags/tag9.xml"/><Relationship Id="rId10" Type="http://schemas.openxmlformats.org/officeDocument/2006/relationships/image" Target="../media/image2.png"/><Relationship Id="rId4" Type="http://schemas.openxmlformats.org/officeDocument/2006/relationships/tags" Target="../tags/tag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13.xml"/><Relationship Id="rId21" Type="http://schemas.openxmlformats.org/officeDocument/2006/relationships/image" Target="../media/image14.png"/><Relationship Id="rId7" Type="http://schemas.openxmlformats.org/officeDocument/2006/relationships/tags" Target="../tags/tag17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10.png"/><Relationship Id="rId2" Type="http://schemas.openxmlformats.org/officeDocument/2006/relationships/tags" Target="../tags/tag1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8.png"/><Relationship Id="rId10" Type="http://schemas.openxmlformats.org/officeDocument/2006/relationships/tags" Target="../tags/tag20.xml"/><Relationship Id="rId19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7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22.xml"/><Relationship Id="rId16" Type="http://schemas.openxmlformats.org/officeDocument/2006/relationships/image" Target="../media/image20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15.png"/><Relationship Id="rId5" Type="http://schemas.openxmlformats.org/officeDocument/2006/relationships/tags" Target="../tags/tag25.xml"/><Relationship Id="rId15" Type="http://schemas.openxmlformats.org/officeDocument/2006/relationships/image" Target="../media/image19.png"/><Relationship Id="rId10" Type="http://schemas.openxmlformats.org/officeDocument/2006/relationships/notesSlide" Target="../notesSlides/notesSlide6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5.png"/><Relationship Id="rId5" Type="http://schemas.openxmlformats.org/officeDocument/2006/relationships/tags" Target="../tags/tag33.xml"/><Relationship Id="rId10" Type="http://schemas.openxmlformats.org/officeDocument/2006/relationships/image" Target="../media/image24.png"/><Relationship Id="rId4" Type="http://schemas.openxmlformats.org/officeDocument/2006/relationships/tags" Target="../tags/tag32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tags" Target="../tags/tag35.xml"/><Relationship Id="rId16" Type="http://schemas.openxmlformats.org/officeDocument/2006/relationships/image" Target="../media/image30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38.xml"/><Relationship Id="rId15" Type="http://schemas.openxmlformats.org/officeDocument/2006/relationships/image" Target="../media/image29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36.png"/><Relationship Id="rId3" Type="http://schemas.openxmlformats.org/officeDocument/2006/relationships/tags" Target="../tags/tag45.xml"/><Relationship Id="rId21" Type="http://schemas.openxmlformats.org/officeDocument/2006/relationships/image" Target="../media/image28.png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image" Target="../media/image35.png"/><Relationship Id="rId2" Type="http://schemas.openxmlformats.org/officeDocument/2006/relationships/tags" Target="../tags/tag44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image" Target="../media/image33.png"/><Relationship Id="rId23" Type="http://schemas.openxmlformats.org/officeDocument/2006/relationships/image" Target="../media/image38.png"/><Relationship Id="rId10" Type="http://schemas.openxmlformats.org/officeDocument/2006/relationships/tags" Target="../tags/tag52.xml"/><Relationship Id="rId19" Type="http://schemas.openxmlformats.org/officeDocument/2006/relationships/image" Target="../media/image14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notesSlide" Target="../notesSlides/notesSlide9.xml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-1">
            <a:extLst>
              <a:ext uri="{FF2B5EF4-FFF2-40B4-BE49-F238E27FC236}">
                <a16:creationId xmlns:a16="http://schemas.microsoft.com/office/drawing/2014/main" id="{4B96FEDF-10E7-E05C-57D8-0BFC484C7779}"/>
              </a:ext>
            </a:extLst>
          </p:cNvPr>
          <p:cNvSpPr txBox="1"/>
          <p:nvPr/>
        </p:nvSpPr>
        <p:spPr>
          <a:xfrm>
            <a:off x="1505282" y="919225"/>
            <a:ext cx="9181436" cy="1239453"/>
          </a:xfrm>
          <a:prstGeom prst="roundRect">
            <a:avLst>
              <a:gd name="adj" fmla="val 50000"/>
            </a:avLst>
          </a:prstGeom>
          <a:solidFill>
            <a:srgbClr val="F2F2F2"/>
          </a:solidFill>
        </p:spPr>
        <p:txBody>
          <a:bodyPr wrap="square" lIns="2520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sz="2800" dirty="0">
                <a:solidFill>
                  <a:srgbClr val="C00000"/>
                </a:solidFill>
                <a:effectLst/>
                <a:latin typeface="CMSSI10"/>
                <a:ea typeface="+mj-ea"/>
                <a:cs typeface="Times New Roman" panose="02020603050405020304" pitchFamily="18" charset="0"/>
              </a:rPr>
              <a:t>An Efficient NS-ADMM Detection for Uplink </a:t>
            </a:r>
            <a:endParaRPr lang="en-US" altLang="zh-CN" sz="2800" dirty="0">
              <a:solidFill>
                <a:srgbClr val="C00000"/>
              </a:solidFill>
              <a:latin typeface="CMSSI10"/>
              <a:ea typeface="+mj-ea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800" dirty="0">
                <a:solidFill>
                  <a:srgbClr val="C00000"/>
                </a:solidFill>
                <a:effectLst/>
                <a:latin typeface="CMSSI10"/>
                <a:ea typeface="+mj-ea"/>
                <a:cs typeface="Times New Roman" panose="02020603050405020304" pitchFamily="18" charset="0"/>
              </a:rPr>
              <a:t>MIMO-ISAC Systems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MSSI10"/>
              <a:ea typeface="+mj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A7340F-3A1D-8ABD-10C6-E68C6F981527}"/>
              </a:ext>
            </a:extLst>
          </p:cNvPr>
          <p:cNvSpPr txBox="1"/>
          <p:nvPr/>
        </p:nvSpPr>
        <p:spPr>
          <a:xfrm>
            <a:off x="3076135" y="2670082"/>
            <a:ext cx="603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Jian Wang, Qiqiang Chen</a:t>
            </a:r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CMSSI1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Zheng Wang and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CMSSI10"/>
              </a:rPr>
              <a:t>Wenbing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 Fan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954507-521E-D526-464D-E103BF6395BC}"/>
              </a:ext>
            </a:extLst>
          </p:cNvPr>
          <p:cNvSpPr txBox="1"/>
          <p:nvPr/>
        </p:nvSpPr>
        <p:spPr>
          <a:xfrm>
            <a:off x="3047518" y="3572104"/>
            <a:ext cx="6096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School of Information Science and Engineering, </a:t>
            </a:r>
            <a:endParaRPr lang="en-US" altLang="zh-CN" sz="2000" dirty="0">
              <a:latin typeface="CMSSI10"/>
            </a:endParaRPr>
          </a:p>
          <a:p>
            <a:pPr algn="ctr"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Southeast University, Nanjing, China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CE1F7F-4076-CADD-CDAF-19E65882D838}"/>
              </a:ext>
            </a:extLst>
          </p:cNvPr>
          <p:cNvSpPr txBox="1"/>
          <p:nvPr/>
        </p:nvSpPr>
        <p:spPr>
          <a:xfrm>
            <a:off x="3047518" y="4726136"/>
            <a:ext cx="6096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IEEE </a:t>
            </a:r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WCNC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 2025, Milan, Italy</a:t>
            </a:r>
            <a:endParaRPr lang="en-US" altLang="zh-CN" sz="2000" dirty="0">
              <a:latin typeface="CMSSI10"/>
            </a:endParaRPr>
          </a:p>
          <a:p>
            <a:pPr algn="ctr"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24–27 March 2025</a:t>
            </a:r>
            <a:endParaRPr lang="zh-CN" altLang="en-US" sz="2000" dirty="0">
              <a:latin typeface="CMSSI1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B6783-2DBC-264D-7706-53E458B0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FBD0ED-EDBF-2EE1-E1E9-3F179987F82C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The Proposed NS-ADMM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405585-75C7-425D-4066-6C3310F5A640}"/>
              </a:ext>
            </a:extLst>
          </p:cNvPr>
          <p:cNvSpPr txBox="1"/>
          <p:nvPr/>
        </p:nvSpPr>
        <p:spPr>
          <a:xfrm>
            <a:off x="905834" y="1133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  <a:effectLst/>
                <a:latin typeface="CMSSI10"/>
              </a:rPr>
              <a:t>A flexible mechanism of the ADMM iterations</a:t>
            </a:r>
            <a:endParaRPr lang="zh-CN" altLang="en-US" sz="2400" dirty="0">
              <a:solidFill>
                <a:srgbClr val="C00000"/>
              </a:solidFill>
              <a:latin typeface="CMSSI10"/>
            </a:endParaRP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727B7160-D38A-402B-CB5F-83AE246018A1}"/>
              </a:ext>
            </a:extLst>
          </p:cNvPr>
          <p:cNvSpPr/>
          <p:nvPr/>
        </p:nvSpPr>
        <p:spPr>
          <a:xfrm>
            <a:off x="707872" y="1254347"/>
            <a:ext cx="137786" cy="219205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563685-FEC4-9BB4-BEF4-2BF8898F9A3B}"/>
              </a:ext>
            </a:extLst>
          </p:cNvPr>
          <p:cNvSpPr txBox="1"/>
          <p:nvPr/>
        </p:nvSpPr>
        <p:spPr>
          <a:xfrm>
            <a:off x="662914" y="1666998"/>
            <a:ext cx="10384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MSSI10"/>
              </a:rPr>
              <a:t>T</a:t>
            </a:r>
            <a:r>
              <a:rPr lang="zh-CN" altLang="en-US" sz="2000" dirty="0">
                <a:latin typeface="CMSSI10"/>
              </a:rPr>
              <a:t>he estimation of      is determined by ADMM iterations.</a:t>
            </a:r>
            <a:endParaRPr lang="en-US" altLang="zh-CN" sz="2000" dirty="0">
              <a:latin typeface="CMSSI1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MSSI10"/>
              </a:rPr>
              <a:t>A</a:t>
            </a:r>
            <a:r>
              <a:rPr lang="zh-CN" altLang="en-US" sz="2000" dirty="0">
                <a:latin typeface="CMSSI10"/>
              </a:rPr>
              <a:t>n accurate estimation of      may not be readily obtained only with one ADMM iteration.</a:t>
            </a:r>
          </a:p>
        </p:txBody>
      </p:sp>
      <p:pic>
        <p:nvPicPr>
          <p:cNvPr id="13" name="图片 12" descr="\documentclass{article}&#10;\usepackage{amsmath}&#10;\usepackage{amssymb}&#10;\usepackage{bm}&#10;\pagestyle{empty}&#10;\begin{document}&#10;&#10;${\bf s}_{0}$&#10;&#10;\end{document}" title="IguanaTex Bitmap Display">
            <a:extLst>
              <a:ext uri="{FF2B5EF4-FFF2-40B4-BE49-F238E27FC236}">
                <a16:creationId xmlns:a16="http://schemas.microsoft.com/office/drawing/2014/main" id="{785AA635-4B35-BB77-49C3-64D8879A04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37" y="1835157"/>
            <a:ext cx="176914" cy="139886"/>
          </a:xfrm>
          <a:prstGeom prst="rect">
            <a:avLst/>
          </a:prstGeom>
        </p:spPr>
      </p:pic>
      <p:pic>
        <p:nvPicPr>
          <p:cNvPr id="15" name="图片 14" descr="\documentclass{article}&#10;\usepackage{amsmath}&#10;\usepackage{amssymb}&#10;\usepackage{bm}&#10;\pagestyle{empty}&#10;\begin{document}&#10;&#10;${\bf s}_{0}$&#10;&#10;\end{document}" title="IguanaTex Bitmap Display">
            <a:extLst>
              <a:ext uri="{FF2B5EF4-FFF2-40B4-BE49-F238E27FC236}">
                <a16:creationId xmlns:a16="http://schemas.microsoft.com/office/drawing/2014/main" id="{F2A3F678-265A-08B8-5496-031490D6E7C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36" y="2143310"/>
            <a:ext cx="176914" cy="1398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9C5B46B-AFD5-6E9B-4B41-1C9A1227A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416" y="2438951"/>
            <a:ext cx="6234971" cy="34890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C034BDB-042E-379F-669F-468FAD7FC0AC}"/>
              </a:ext>
            </a:extLst>
          </p:cNvPr>
          <p:cNvSpPr txBox="1"/>
          <p:nvPr/>
        </p:nvSpPr>
        <p:spPr>
          <a:xfrm>
            <a:off x="3298088" y="5992055"/>
            <a:ext cx="5835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MSSI10"/>
              </a:rPr>
              <a:t>Figure:</a:t>
            </a:r>
            <a:r>
              <a:rPr lang="zh-CN" altLang="en-US" sz="2400" dirty="0">
                <a:solidFill>
                  <a:srgbClr val="C00000"/>
                </a:solidFill>
                <a:latin typeface="CMSSI10"/>
              </a:rPr>
              <a:t> </a:t>
            </a:r>
            <a:r>
              <a:rPr lang="en-US" altLang="zh-CN" sz="2000" dirty="0">
                <a:latin typeface="CMSSI10"/>
              </a:rPr>
              <a:t>A</a:t>
            </a:r>
            <a:r>
              <a:rPr lang="zh-CN" altLang="en-US" sz="2000" dirty="0">
                <a:latin typeface="CMSSI10"/>
              </a:rPr>
              <a:t> flexible iteration mechanism of ADMM</a:t>
            </a:r>
            <a:r>
              <a:rPr lang="en-US" altLang="zh-CN" sz="2000" dirty="0">
                <a:latin typeface="CMSSI10"/>
              </a:rPr>
              <a:t>.</a:t>
            </a:r>
            <a:endParaRPr lang="zh-CN" altLang="en-US" sz="2000" dirty="0">
              <a:latin typeface="CMSSI1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4087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0349C-368B-8680-CDF8-D5864250E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81F6F9-713B-1139-8D2F-BB212A67313B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Simulation Results</a:t>
            </a: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537478FF-5E43-A6D6-7CCA-526B28B642E6}"/>
              </a:ext>
            </a:extLst>
          </p:cNvPr>
          <p:cNvSpPr/>
          <p:nvPr/>
        </p:nvSpPr>
        <p:spPr>
          <a:xfrm>
            <a:off x="704154" y="1257039"/>
            <a:ext cx="137786" cy="219205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F91AD1-351C-13D4-940B-F37989D4AEC0}"/>
              </a:ext>
            </a:extLst>
          </p:cNvPr>
          <p:cNvSpPr txBox="1"/>
          <p:nvPr/>
        </p:nvSpPr>
        <p:spPr>
          <a:xfrm>
            <a:off x="1424555" y="1702271"/>
            <a:ext cx="9491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ffectLst/>
                <a:latin typeface="CMSSI10"/>
              </a:rPr>
              <a:t>Table: </a:t>
            </a:r>
            <a:r>
              <a:rPr lang="en-US" altLang="zh-CN" sz="2400" dirty="0">
                <a:effectLst/>
                <a:latin typeface="CMSSI10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eal-valued multiplications comparison in three scenarios </a:t>
            </a:r>
            <a:r>
              <a:rPr lang="en-US" altLang="zh-CN" sz="2000" dirty="0">
                <a:latin typeface="CMSSI10"/>
              </a:rPr>
              <a:t>using 16-QAM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 </a:t>
            </a:r>
            <a:endParaRPr lang="zh-CN" altLang="en-US" sz="2400" dirty="0">
              <a:latin typeface="CMSSI1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A1233-3A20-1E8F-F73F-64DE979853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6822"/>
          <a:stretch/>
        </p:blipFill>
        <p:spPr>
          <a:xfrm>
            <a:off x="704154" y="2253788"/>
            <a:ext cx="10522308" cy="20942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5EE2E44-1BAA-2B15-4810-1E15BE487C9C}"/>
              </a:ext>
            </a:extLst>
          </p:cNvPr>
          <p:cNvSpPr txBox="1"/>
          <p:nvPr/>
        </p:nvSpPr>
        <p:spPr>
          <a:xfrm>
            <a:off x="909268" y="1135808"/>
            <a:ext cx="6097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30000"/>
                </a:solidFill>
                <a:effectLst/>
                <a:latin typeface="CMSSI10"/>
              </a:rPr>
              <a:t>Complexity Comparisons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58BD41-D790-C1C8-44B5-C7073258A406}"/>
              </a:ext>
            </a:extLst>
          </p:cNvPr>
          <p:cNvSpPr txBox="1"/>
          <p:nvPr/>
        </p:nvSpPr>
        <p:spPr>
          <a:xfrm>
            <a:off x="909268" y="4520711"/>
            <a:ext cx="1052230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he proposed NS</a:t>
            </a:r>
            <a:r>
              <a:rPr lang="en-US" altLang="zh-CN" sz="2000" dirty="0">
                <a:latin typeface="CMSSI10"/>
              </a:rPr>
              <a:t>-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ADMM algorithm has lower complexity in Scene 1 and Scene 2 but higher complexity in Scene 3 due to the flexible mechanism.</a:t>
            </a:r>
          </a:p>
          <a:p>
            <a:pPr>
              <a:buClr>
                <a:srgbClr val="C00000"/>
              </a:buClr>
            </a:pPr>
            <a:endParaRPr lang="en-US" altLang="zh-CN" dirty="0">
              <a:solidFill>
                <a:srgbClr val="000000"/>
              </a:solidFill>
              <a:effectLst/>
              <a:latin typeface="CMSSI1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NimbusRomNo9L-Regu"/>
              </a:rPr>
              <a:t>NS-ADMM has significant complexity advantages over other algorithms when </a:t>
            </a:r>
            <a:r>
              <a:rPr lang="en-US" altLang="zh-CN" sz="2000" i="1" dirty="0">
                <a:solidFill>
                  <a:srgbClr val="000000"/>
                </a:solidFill>
                <a:effectLst/>
                <a:latin typeface="CMMI10"/>
              </a:rPr>
              <a:t>         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NimbusRomNo9L-Regu"/>
              </a:rPr>
              <a:t>exceeds 2.</a:t>
            </a:r>
            <a:endParaRPr lang="zh-CN" altLang="en-US" sz="2000" dirty="0">
              <a:latin typeface="CMSSI10"/>
            </a:endParaRPr>
          </a:p>
        </p:txBody>
      </p:sp>
      <p:pic>
        <p:nvPicPr>
          <p:cNvPr id="23" name="图片 22" descr="\documentclass{article}&#10;\usepackage{amsmath}&#10;\pagestyle{empty}&#10;\begin{document}&#10;&#10;$N_r/K$&#10;&#10;&#10;\end{document}" title="IguanaTex Bitmap Display">
            <a:extLst>
              <a:ext uri="{FF2B5EF4-FFF2-40B4-BE49-F238E27FC236}">
                <a16:creationId xmlns:a16="http://schemas.microsoft.com/office/drawing/2014/main" id="{EACB0680-2F46-2877-B497-3D3BC9C32F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1" y="5503914"/>
            <a:ext cx="592457" cy="2290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26326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9FCEF-2D91-8E04-D552-324BCD08E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6E46E-4292-3123-D22F-BD6A028175D8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Simulation Results</a:t>
            </a:r>
          </a:p>
        </p:txBody>
      </p:sp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F177CB1F-F5D9-C8DA-9F53-DDB416939F6E}"/>
              </a:ext>
            </a:extLst>
          </p:cNvPr>
          <p:cNvSpPr/>
          <p:nvPr/>
        </p:nvSpPr>
        <p:spPr>
          <a:xfrm>
            <a:off x="704154" y="1257039"/>
            <a:ext cx="137786" cy="219205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7BD85F-C21B-A5E9-9F06-228F9933F1BC}"/>
              </a:ext>
            </a:extLst>
          </p:cNvPr>
          <p:cNvSpPr txBox="1"/>
          <p:nvPr/>
        </p:nvSpPr>
        <p:spPr>
          <a:xfrm>
            <a:off x="909268" y="1135808"/>
            <a:ext cx="6097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30000"/>
                </a:solidFill>
                <a:effectLst/>
                <a:latin typeface="CMSSI10"/>
              </a:rPr>
              <a:t>Performance Comparisons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B514D7E-D085-4CD1-8158-E6F1D1A030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23" y="1563563"/>
            <a:ext cx="4350227" cy="32742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863D6D-E1D7-6CB7-BEBE-475E0EA5C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1563563"/>
            <a:ext cx="4356440" cy="338589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59DCFB6-B409-4BF9-03F9-64D75BC90A60}"/>
              </a:ext>
            </a:extLst>
          </p:cNvPr>
          <p:cNvSpPr txBox="1"/>
          <p:nvPr/>
        </p:nvSpPr>
        <p:spPr>
          <a:xfrm>
            <a:off x="970854" y="4875132"/>
            <a:ext cx="10459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MSSI10"/>
              </a:rPr>
              <a:t>Figure: </a:t>
            </a:r>
            <a:r>
              <a:rPr lang="en-US" altLang="zh-CN" sz="2000" dirty="0">
                <a:latin typeface="CMSSI10"/>
              </a:rPr>
              <a:t>Comparisons of BER performance and reflection coefficient estimation using 16-QAM.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BC97AF-5380-B546-460E-33A19B4F9F36}"/>
              </a:ext>
            </a:extLst>
          </p:cNvPr>
          <p:cNvSpPr txBox="1"/>
          <p:nvPr/>
        </p:nvSpPr>
        <p:spPr>
          <a:xfrm>
            <a:off x="970854" y="5294436"/>
            <a:ext cx="1006544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NS-ADMM algorithm has better BER and estimation performance.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NS-ADMM algorithm requires fewer iterations to achieve great performance.</a:t>
            </a:r>
            <a:endParaRPr lang="zh-CN" altLang="en-US" sz="2000" dirty="0">
              <a:latin typeface="CMSSI1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7000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29E11-7C76-462C-6AA9-80ADFA744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BAEEB0-4032-C167-B467-85EEC77CC89E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Contents</a:t>
            </a:r>
            <a:endParaRPr lang="zh-CN" altLang="en-US" sz="2800" dirty="0">
              <a:solidFill>
                <a:srgbClr val="C00000"/>
              </a:solidFill>
              <a:latin typeface="CMSSI10"/>
              <a:ea typeface="+mj-ea"/>
            </a:endParaRPr>
          </a:p>
        </p:txBody>
      </p:sp>
      <p:sp>
        <p:nvSpPr>
          <p:cNvPr id="10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4C5094C6-1999-C5D5-4511-5DA022475A88}"/>
              </a:ext>
            </a:extLst>
          </p:cNvPr>
          <p:cNvSpPr>
            <a:spLocks noEditPoints="1"/>
          </p:cNvSpPr>
          <p:nvPr/>
        </p:nvSpPr>
        <p:spPr bwMode="auto">
          <a:xfrm>
            <a:off x="5540584" y="2079391"/>
            <a:ext cx="133914" cy="239358"/>
          </a:xfrm>
          <a:custGeom>
            <a:avLst/>
            <a:gdLst>
              <a:gd name="T0" fmla="*/ 122 w 140"/>
              <a:gd name="T1" fmla="*/ 0 h 255"/>
              <a:gd name="T2" fmla="*/ 140 w 140"/>
              <a:gd name="T3" fmla="*/ 153 h 255"/>
              <a:gd name="T4" fmla="*/ 138 w 140"/>
              <a:gd name="T5" fmla="*/ 140 h 255"/>
              <a:gd name="T6" fmla="*/ 125 w 140"/>
              <a:gd name="T7" fmla="*/ 137 h 255"/>
              <a:gd name="T8" fmla="*/ 124 w 140"/>
              <a:gd name="T9" fmla="*/ 109 h 255"/>
              <a:gd name="T10" fmla="*/ 110 w 140"/>
              <a:gd name="T11" fmla="*/ 127 h 255"/>
              <a:gd name="T12" fmla="*/ 109 w 140"/>
              <a:gd name="T13" fmla="*/ 115 h 255"/>
              <a:gd name="T14" fmla="*/ 107 w 140"/>
              <a:gd name="T15" fmla="*/ 64 h 255"/>
              <a:gd name="T16" fmla="*/ 56 w 140"/>
              <a:gd name="T17" fmla="*/ 64 h 255"/>
              <a:gd name="T18" fmla="*/ 56 w 140"/>
              <a:gd name="T19" fmla="*/ 116 h 255"/>
              <a:gd name="T20" fmla="*/ 65 w 140"/>
              <a:gd name="T21" fmla="*/ 130 h 255"/>
              <a:gd name="T22" fmla="*/ 49 w 140"/>
              <a:gd name="T23" fmla="*/ 123 h 255"/>
              <a:gd name="T24" fmla="*/ 49 w 140"/>
              <a:gd name="T25" fmla="*/ 57 h 255"/>
              <a:gd name="T26" fmla="*/ 115 w 140"/>
              <a:gd name="T27" fmla="*/ 57 h 255"/>
              <a:gd name="T28" fmla="*/ 124 w 140"/>
              <a:gd name="T29" fmla="*/ 31 h 255"/>
              <a:gd name="T30" fmla="*/ 16 w 140"/>
              <a:gd name="T31" fmla="*/ 180 h 255"/>
              <a:gd name="T32" fmla="*/ 59 w 140"/>
              <a:gd name="T33" fmla="*/ 213 h 255"/>
              <a:gd name="T34" fmla="*/ 0 w 140"/>
              <a:gd name="T35" fmla="*/ 194 h 255"/>
              <a:gd name="T36" fmla="*/ 19 w 140"/>
              <a:gd name="T37" fmla="*/ 0 h 255"/>
              <a:gd name="T38" fmla="*/ 73 w 140"/>
              <a:gd name="T39" fmla="*/ 236 h 255"/>
              <a:gd name="T40" fmla="*/ 137 w 140"/>
              <a:gd name="T41" fmla="*/ 240 h 255"/>
              <a:gd name="T42" fmla="*/ 93 w 140"/>
              <a:gd name="T43" fmla="*/ 99 h 255"/>
              <a:gd name="T44" fmla="*/ 79 w 140"/>
              <a:gd name="T45" fmla="*/ 160 h 255"/>
              <a:gd name="T46" fmla="*/ 74 w 140"/>
              <a:gd name="T47" fmla="*/ 140 h 255"/>
              <a:gd name="T48" fmla="*/ 81 w 140"/>
              <a:gd name="T49" fmla="*/ 225 h 255"/>
              <a:gd name="T50" fmla="*/ 134 w 140"/>
              <a:gd name="T51" fmla="*/ 165 h 255"/>
              <a:gd name="T52" fmla="*/ 127 w 140"/>
              <a:gd name="T53" fmla="*/ 151 h 255"/>
              <a:gd name="T54" fmla="*/ 115 w 140"/>
              <a:gd name="T55" fmla="*/ 155 h 255"/>
              <a:gd name="T56" fmla="*/ 112 w 140"/>
              <a:gd name="T57" fmla="*/ 141 h 255"/>
              <a:gd name="T58" fmla="*/ 99 w 140"/>
              <a:gd name="T59" fmla="*/ 147 h 255"/>
              <a:gd name="T60" fmla="*/ 93 w 140"/>
              <a:gd name="T61" fmla="*/ 99 h 255"/>
              <a:gd name="T62" fmla="*/ 63 w 140"/>
              <a:gd name="T63" fmla="*/ 72 h 255"/>
              <a:gd name="T64" fmla="*/ 63 w 140"/>
              <a:gd name="T65" fmla="*/ 108 h 255"/>
              <a:gd name="T66" fmla="*/ 68 w 140"/>
              <a:gd name="T67" fmla="*/ 99 h 255"/>
              <a:gd name="T68" fmla="*/ 70 w 140"/>
              <a:gd name="T69" fmla="*/ 79 h 255"/>
              <a:gd name="T70" fmla="*/ 93 w 140"/>
              <a:gd name="T71" fmla="*/ 79 h 255"/>
              <a:gd name="T72" fmla="*/ 106 w 140"/>
              <a:gd name="T73" fmla="*/ 99 h 255"/>
              <a:gd name="T74" fmla="*/ 100 w 140"/>
              <a:gd name="T75" fmla="*/ 72 h 255"/>
              <a:gd name="T76" fmla="*/ 44 w 140"/>
              <a:gd name="T77" fmla="*/ 10 h 255"/>
              <a:gd name="T78" fmla="*/ 93 w 140"/>
              <a:gd name="T79" fmla="*/ 18 h 255"/>
              <a:gd name="T80" fmla="*/ 44 w 140"/>
              <a:gd name="T81" fmla="*/ 10 h 255"/>
              <a:gd name="T82" fmla="*/ 25 w 140"/>
              <a:gd name="T83" fmla="*/ 197 h 255"/>
              <a:gd name="T84" fmla="*/ 49 w 140"/>
              <a:gd name="T85" fmla="*/ 193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0" h="255">
                <a:moveTo>
                  <a:pt x="19" y="0"/>
                </a:moveTo>
                <a:cubicBezTo>
                  <a:pt x="122" y="0"/>
                  <a:pt x="122" y="0"/>
                  <a:pt x="122" y="0"/>
                </a:cubicBezTo>
                <a:cubicBezTo>
                  <a:pt x="132" y="0"/>
                  <a:pt x="140" y="9"/>
                  <a:pt x="140" y="19"/>
                </a:cubicBezTo>
                <a:cubicBezTo>
                  <a:pt x="140" y="153"/>
                  <a:pt x="140" y="153"/>
                  <a:pt x="140" y="153"/>
                </a:cubicBezTo>
                <a:cubicBezTo>
                  <a:pt x="140" y="151"/>
                  <a:pt x="140" y="150"/>
                  <a:pt x="140" y="149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28" y="138"/>
                  <a:pt x="126" y="138"/>
                  <a:pt x="125" y="137"/>
                </a:cubicBezTo>
                <a:cubicBezTo>
                  <a:pt x="124" y="135"/>
                  <a:pt x="124" y="135"/>
                  <a:pt x="124" y="135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2" y="114"/>
                  <a:pt x="119" y="119"/>
                  <a:pt x="115" y="123"/>
                </a:cubicBezTo>
                <a:cubicBezTo>
                  <a:pt x="113" y="124"/>
                  <a:pt x="112" y="126"/>
                  <a:pt x="110" y="127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109" y="123"/>
                  <a:pt x="109" y="119"/>
                  <a:pt x="109" y="115"/>
                </a:cubicBezTo>
                <a:cubicBezTo>
                  <a:pt x="115" y="108"/>
                  <a:pt x="118" y="100"/>
                  <a:pt x="118" y="90"/>
                </a:cubicBezTo>
                <a:cubicBezTo>
                  <a:pt x="118" y="80"/>
                  <a:pt x="114" y="71"/>
                  <a:pt x="107" y="64"/>
                </a:cubicBezTo>
                <a:cubicBezTo>
                  <a:pt x="101" y="58"/>
                  <a:pt x="92" y="54"/>
                  <a:pt x="82" y="54"/>
                </a:cubicBezTo>
                <a:cubicBezTo>
                  <a:pt x="72" y="54"/>
                  <a:pt x="63" y="58"/>
                  <a:pt x="56" y="64"/>
                </a:cubicBezTo>
                <a:cubicBezTo>
                  <a:pt x="50" y="71"/>
                  <a:pt x="45" y="80"/>
                  <a:pt x="45" y="90"/>
                </a:cubicBezTo>
                <a:cubicBezTo>
                  <a:pt x="45" y="100"/>
                  <a:pt x="50" y="109"/>
                  <a:pt x="56" y="116"/>
                </a:cubicBezTo>
                <a:cubicBezTo>
                  <a:pt x="59" y="118"/>
                  <a:pt x="62" y="121"/>
                  <a:pt x="65" y="122"/>
                </a:cubicBezTo>
                <a:cubicBezTo>
                  <a:pt x="65" y="125"/>
                  <a:pt x="65" y="128"/>
                  <a:pt x="65" y="130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57" y="130"/>
                  <a:pt x="53" y="127"/>
                  <a:pt x="49" y="123"/>
                </a:cubicBezTo>
                <a:cubicBezTo>
                  <a:pt x="41" y="114"/>
                  <a:pt x="36" y="103"/>
                  <a:pt x="36" y="90"/>
                </a:cubicBezTo>
                <a:cubicBezTo>
                  <a:pt x="36" y="77"/>
                  <a:pt x="41" y="66"/>
                  <a:pt x="49" y="57"/>
                </a:cubicBezTo>
                <a:cubicBezTo>
                  <a:pt x="57" y="49"/>
                  <a:pt x="69" y="44"/>
                  <a:pt x="82" y="44"/>
                </a:cubicBezTo>
                <a:cubicBezTo>
                  <a:pt x="95" y="44"/>
                  <a:pt x="106" y="49"/>
                  <a:pt x="115" y="57"/>
                </a:cubicBezTo>
                <a:cubicBezTo>
                  <a:pt x="119" y="61"/>
                  <a:pt x="122" y="66"/>
                  <a:pt x="124" y="7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180"/>
                  <a:pt x="16" y="180"/>
                  <a:pt x="16" y="180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3" y="191"/>
                  <a:pt x="55" y="202"/>
                  <a:pt x="59" y="213"/>
                </a:cubicBezTo>
                <a:cubicBezTo>
                  <a:pt x="19" y="213"/>
                  <a:pt x="19" y="213"/>
                  <a:pt x="19" y="213"/>
                </a:cubicBezTo>
                <a:cubicBezTo>
                  <a:pt x="9" y="213"/>
                  <a:pt x="0" y="204"/>
                  <a:pt x="0" y="19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close/>
                <a:moveTo>
                  <a:pt x="133" y="222"/>
                </a:moveTo>
                <a:cubicBezTo>
                  <a:pt x="73" y="236"/>
                  <a:pt x="73" y="236"/>
                  <a:pt x="73" y="236"/>
                </a:cubicBezTo>
                <a:cubicBezTo>
                  <a:pt x="77" y="255"/>
                  <a:pt x="77" y="255"/>
                  <a:pt x="77" y="255"/>
                </a:cubicBezTo>
                <a:cubicBezTo>
                  <a:pt x="137" y="240"/>
                  <a:pt x="137" y="240"/>
                  <a:pt x="137" y="240"/>
                </a:cubicBezTo>
                <a:cubicBezTo>
                  <a:pt x="133" y="222"/>
                  <a:pt x="133" y="222"/>
                  <a:pt x="133" y="222"/>
                </a:cubicBezTo>
                <a:close/>
                <a:moveTo>
                  <a:pt x="93" y="99"/>
                </a:moveTo>
                <a:cubicBezTo>
                  <a:pt x="89" y="99"/>
                  <a:pt x="85" y="99"/>
                  <a:pt x="82" y="99"/>
                </a:cubicBezTo>
                <a:cubicBezTo>
                  <a:pt x="77" y="118"/>
                  <a:pt x="77" y="141"/>
                  <a:pt x="79" y="160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4" y="140"/>
                  <a:pt x="74" y="140"/>
                  <a:pt x="74" y="140"/>
                </a:cubicBezTo>
                <a:cubicBezTo>
                  <a:pt x="62" y="150"/>
                  <a:pt x="62" y="150"/>
                  <a:pt x="62" y="150"/>
                </a:cubicBezTo>
                <a:cubicBezTo>
                  <a:pt x="63" y="181"/>
                  <a:pt x="68" y="211"/>
                  <a:pt x="81" y="225"/>
                </a:cubicBezTo>
                <a:cubicBezTo>
                  <a:pt x="94" y="223"/>
                  <a:pt x="107" y="222"/>
                  <a:pt x="120" y="220"/>
                </a:cubicBezTo>
                <a:cubicBezTo>
                  <a:pt x="126" y="206"/>
                  <a:pt x="132" y="189"/>
                  <a:pt x="134" y="165"/>
                </a:cubicBezTo>
                <a:cubicBezTo>
                  <a:pt x="134" y="165"/>
                  <a:pt x="131" y="164"/>
                  <a:pt x="127" y="162"/>
                </a:cubicBezTo>
                <a:cubicBezTo>
                  <a:pt x="128" y="158"/>
                  <a:pt x="127" y="155"/>
                  <a:pt x="127" y="151"/>
                </a:cubicBezTo>
                <a:cubicBezTo>
                  <a:pt x="124" y="151"/>
                  <a:pt x="120" y="150"/>
                  <a:pt x="117" y="149"/>
                </a:cubicBezTo>
                <a:cubicBezTo>
                  <a:pt x="116" y="151"/>
                  <a:pt x="115" y="153"/>
                  <a:pt x="115" y="155"/>
                </a:cubicBezTo>
                <a:cubicBezTo>
                  <a:pt x="112" y="154"/>
                  <a:pt x="112" y="154"/>
                  <a:pt x="112" y="154"/>
                </a:cubicBezTo>
                <a:cubicBezTo>
                  <a:pt x="113" y="149"/>
                  <a:pt x="113" y="145"/>
                  <a:pt x="112" y="141"/>
                </a:cubicBezTo>
                <a:cubicBezTo>
                  <a:pt x="109" y="140"/>
                  <a:pt x="106" y="139"/>
                  <a:pt x="102" y="139"/>
                </a:cubicBezTo>
                <a:cubicBezTo>
                  <a:pt x="101" y="141"/>
                  <a:pt x="100" y="144"/>
                  <a:pt x="99" y="147"/>
                </a:cubicBezTo>
                <a:cubicBezTo>
                  <a:pt x="98" y="146"/>
                  <a:pt x="96" y="146"/>
                  <a:pt x="95" y="145"/>
                </a:cubicBezTo>
                <a:cubicBezTo>
                  <a:pt x="97" y="130"/>
                  <a:pt x="96" y="114"/>
                  <a:pt x="93" y="99"/>
                </a:cubicBezTo>
                <a:close/>
                <a:moveTo>
                  <a:pt x="82" y="64"/>
                </a:moveTo>
                <a:cubicBezTo>
                  <a:pt x="75" y="64"/>
                  <a:pt x="68" y="67"/>
                  <a:pt x="63" y="72"/>
                </a:cubicBezTo>
                <a:cubicBezTo>
                  <a:pt x="59" y="76"/>
                  <a:pt x="56" y="83"/>
                  <a:pt x="56" y="90"/>
                </a:cubicBezTo>
                <a:cubicBezTo>
                  <a:pt x="56" y="97"/>
                  <a:pt x="59" y="104"/>
                  <a:pt x="63" y="108"/>
                </a:cubicBezTo>
                <a:cubicBezTo>
                  <a:pt x="64" y="109"/>
                  <a:pt x="65" y="110"/>
                  <a:pt x="66" y="111"/>
                </a:cubicBezTo>
                <a:cubicBezTo>
                  <a:pt x="67" y="107"/>
                  <a:pt x="67" y="103"/>
                  <a:pt x="68" y="99"/>
                </a:cubicBezTo>
                <a:cubicBezTo>
                  <a:pt x="67" y="96"/>
                  <a:pt x="66" y="93"/>
                  <a:pt x="66" y="90"/>
                </a:cubicBezTo>
                <a:cubicBezTo>
                  <a:pt x="66" y="86"/>
                  <a:pt x="68" y="82"/>
                  <a:pt x="70" y="79"/>
                </a:cubicBezTo>
                <a:cubicBezTo>
                  <a:pt x="73" y="76"/>
                  <a:pt x="77" y="74"/>
                  <a:pt x="82" y="74"/>
                </a:cubicBezTo>
                <a:cubicBezTo>
                  <a:pt x="86" y="74"/>
                  <a:pt x="90" y="76"/>
                  <a:pt x="93" y="79"/>
                </a:cubicBezTo>
                <a:cubicBezTo>
                  <a:pt x="95" y="81"/>
                  <a:pt x="97" y="83"/>
                  <a:pt x="97" y="86"/>
                </a:cubicBezTo>
                <a:cubicBezTo>
                  <a:pt x="102" y="89"/>
                  <a:pt x="105" y="94"/>
                  <a:pt x="106" y="99"/>
                </a:cubicBezTo>
                <a:cubicBezTo>
                  <a:pt x="107" y="96"/>
                  <a:pt x="108" y="93"/>
                  <a:pt x="108" y="90"/>
                </a:cubicBezTo>
                <a:cubicBezTo>
                  <a:pt x="108" y="83"/>
                  <a:pt x="105" y="76"/>
                  <a:pt x="100" y="72"/>
                </a:cubicBezTo>
                <a:cubicBezTo>
                  <a:pt x="95" y="67"/>
                  <a:pt x="89" y="64"/>
                  <a:pt x="82" y="64"/>
                </a:cubicBezTo>
                <a:close/>
                <a:moveTo>
                  <a:pt x="44" y="10"/>
                </a:moveTo>
                <a:cubicBezTo>
                  <a:pt x="44" y="18"/>
                  <a:pt x="44" y="18"/>
                  <a:pt x="44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10"/>
                  <a:pt x="93" y="10"/>
                  <a:pt x="93" y="10"/>
                </a:cubicBezTo>
                <a:cubicBezTo>
                  <a:pt x="44" y="10"/>
                  <a:pt x="44" y="10"/>
                  <a:pt x="44" y="10"/>
                </a:cubicBezTo>
                <a:close/>
                <a:moveTo>
                  <a:pt x="25" y="193"/>
                </a:moveTo>
                <a:cubicBezTo>
                  <a:pt x="25" y="197"/>
                  <a:pt x="25" y="197"/>
                  <a:pt x="25" y="197"/>
                </a:cubicBezTo>
                <a:cubicBezTo>
                  <a:pt x="49" y="197"/>
                  <a:pt x="49" y="197"/>
                  <a:pt x="49" y="197"/>
                </a:cubicBezTo>
                <a:cubicBezTo>
                  <a:pt x="49" y="193"/>
                  <a:pt x="49" y="193"/>
                  <a:pt x="49" y="193"/>
                </a:cubicBezTo>
                <a:lnTo>
                  <a:pt x="25" y="1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9A8EC2B3-48B7-F581-535F-78E610BB8C2D}"/>
              </a:ext>
            </a:extLst>
          </p:cNvPr>
          <p:cNvSpPr>
            <a:spLocks noEditPoints="1"/>
          </p:cNvSpPr>
          <p:nvPr/>
        </p:nvSpPr>
        <p:spPr bwMode="auto">
          <a:xfrm>
            <a:off x="5540584" y="2079391"/>
            <a:ext cx="133914" cy="239358"/>
          </a:xfrm>
          <a:custGeom>
            <a:avLst/>
            <a:gdLst>
              <a:gd name="T0" fmla="*/ 122 w 140"/>
              <a:gd name="T1" fmla="*/ 0 h 255"/>
              <a:gd name="T2" fmla="*/ 140 w 140"/>
              <a:gd name="T3" fmla="*/ 153 h 255"/>
              <a:gd name="T4" fmla="*/ 138 w 140"/>
              <a:gd name="T5" fmla="*/ 140 h 255"/>
              <a:gd name="T6" fmla="*/ 125 w 140"/>
              <a:gd name="T7" fmla="*/ 137 h 255"/>
              <a:gd name="T8" fmla="*/ 124 w 140"/>
              <a:gd name="T9" fmla="*/ 109 h 255"/>
              <a:gd name="T10" fmla="*/ 110 w 140"/>
              <a:gd name="T11" fmla="*/ 127 h 255"/>
              <a:gd name="T12" fmla="*/ 109 w 140"/>
              <a:gd name="T13" fmla="*/ 115 h 255"/>
              <a:gd name="T14" fmla="*/ 107 w 140"/>
              <a:gd name="T15" fmla="*/ 64 h 255"/>
              <a:gd name="T16" fmla="*/ 56 w 140"/>
              <a:gd name="T17" fmla="*/ 64 h 255"/>
              <a:gd name="T18" fmla="*/ 56 w 140"/>
              <a:gd name="T19" fmla="*/ 116 h 255"/>
              <a:gd name="T20" fmla="*/ 65 w 140"/>
              <a:gd name="T21" fmla="*/ 130 h 255"/>
              <a:gd name="T22" fmla="*/ 49 w 140"/>
              <a:gd name="T23" fmla="*/ 123 h 255"/>
              <a:gd name="T24" fmla="*/ 49 w 140"/>
              <a:gd name="T25" fmla="*/ 57 h 255"/>
              <a:gd name="T26" fmla="*/ 115 w 140"/>
              <a:gd name="T27" fmla="*/ 57 h 255"/>
              <a:gd name="T28" fmla="*/ 124 w 140"/>
              <a:gd name="T29" fmla="*/ 31 h 255"/>
              <a:gd name="T30" fmla="*/ 16 w 140"/>
              <a:gd name="T31" fmla="*/ 180 h 255"/>
              <a:gd name="T32" fmla="*/ 59 w 140"/>
              <a:gd name="T33" fmla="*/ 213 h 255"/>
              <a:gd name="T34" fmla="*/ 0 w 140"/>
              <a:gd name="T35" fmla="*/ 194 h 255"/>
              <a:gd name="T36" fmla="*/ 19 w 140"/>
              <a:gd name="T37" fmla="*/ 0 h 255"/>
              <a:gd name="T38" fmla="*/ 73 w 140"/>
              <a:gd name="T39" fmla="*/ 236 h 255"/>
              <a:gd name="T40" fmla="*/ 137 w 140"/>
              <a:gd name="T41" fmla="*/ 240 h 255"/>
              <a:gd name="T42" fmla="*/ 93 w 140"/>
              <a:gd name="T43" fmla="*/ 99 h 255"/>
              <a:gd name="T44" fmla="*/ 79 w 140"/>
              <a:gd name="T45" fmla="*/ 160 h 255"/>
              <a:gd name="T46" fmla="*/ 74 w 140"/>
              <a:gd name="T47" fmla="*/ 140 h 255"/>
              <a:gd name="T48" fmla="*/ 81 w 140"/>
              <a:gd name="T49" fmla="*/ 225 h 255"/>
              <a:gd name="T50" fmla="*/ 134 w 140"/>
              <a:gd name="T51" fmla="*/ 165 h 255"/>
              <a:gd name="T52" fmla="*/ 127 w 140"/>
              <a:gd name="T53" fmla="*/ 151 h 255"/>
              <a:gd name="T54" fmla="*/ 115 w 140"/>
              <a:gd name="T55" fmla="*/ 155 h 255"/>
              <a:gd name="T56" fmla="*/ 112 w 140"/>
              <a:gd name="T57" fmla="*/ 141 h 255"/>
              <a:gd name="T58" fmla="*/ 99 w 140"/>
              <a:gd name="T59" fmla="*/ 147 h 255"/>
              <a:gd name="T60" fmla="*/ 93 w 140"/>
              <a:gd name="T61" fmla="*/ 99 h 255"/>
              <a:gd name="T62" fmla="*/ 63 w 140"/>
              <a:gd name="T63" fmla="*/ 72 h 255"/>
              <a:gd name="T64" fmla="*/ 63 w 140"/>
              <a:gd name="T65" fmla="*/ 108 h 255"/>
              <a:gd name="T66" fmla="*/ 68 w 140"/>
              <a:gd name="T67" fmla="*/ 99 h 255"/>
              <a:gd name="T68" fmla="*/ 70 w 140"/>
              <a:gd name="T69" fmla="*/ 79 h 255"/>
              <a:gd name="T70" fmla="*/ 93 w 140"/>
              <a:gd name="T71" fmla="*/ 79 h 255"/>
              <a:gd name="T72" fmla="*/ 106 w 140"/>
              <a:gd name="T73" fmla="*/ 99 h 255"/>
              <a:gd name="T74" fmla="*/ 100 w 140"/>
              <a:gd name="T75" fmla="*/ 72 h 255"/>
              <a:gd name="T76" fmla="*/ 44 w 140"/>
              <a:gd name="T77" fmla="*/ 10 h 255"/>
              <a:gd name="T78" fmla="*/ 93 w 140"/>
              <a:gd name="T79" fmla="*/ 18 h 255"/>
              <a:gd name="T80" fmla="*/ 44 w 140"/>
              <a:gd name="T81" fmla="*/ 10 h 255"/>
              <a:gd name="T82" fmla="*/ 25 w 140"/>
              <a:gd name="T83" fmla="*/ 197 h 255"/>
              <a:gd name="T84" fmla="*/ 49 w 140"/>
              <a:gd name="T85" fmla="*/ 193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0" h="255">
                <a:moveTo>
                  <a:pt x="19" y="0"/>
                </a:moveTo>
                <a:cubicBezTo>
                  <a:pt x="122" y="0"/>
                  <a:pt x="122" y="0"/>
                  <a:pt x="122" y="0"/>
                </a:cubicBezTo>
                <a:cubicBezTo>
                  <a:pt x="132" y="0"/>
                  <a:pt x="140" y="9"/>
                  <a:pt x="140" y="19"/>
                </a:cubicBezTo>
                <a:cubicBezTo>
                  <a:pt x="140" y="153"/>
                  <a:pt x="140" y="153"/>
                  <a:pt x="140" y="153"/>
                </a:cubicBezTo>
                <a:cubicBezTo>
                  <a:pt x="140" y="151"/>
                  <a:pt x="140" y="150"/>
                  <a:pt x="140" y="149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28" y="138"/>
                  <a:pt x="126" y="138"/>
                  <a:pt x="125" y="137"/>
                </a:cubicBezTo>
                <a:cubicBezTo>
                  <a:pt x="124" y="135"/>
                  <a:pt x="124" y="135"/>
                  <a:pt x="124" y="135"/>
                </a:cubicBezTo>
                <a:cubicBezTo>
                  <a:pt x="124" y="109"/>
                  <a:pt x="124" y="109"/>
                  <a:pt x="124" y="109"/>
                </a:cubicBezTo>
                <a:cubicBezTo>
                  <a:pt x="122" y="114"/>
                  <a:pt x="119" y="119"/>
                  <a:pt x="115" y="123"/>
                </a:cubicBezTo>
                <a:cubicBezTo>
                  <a:pt x="113" y="124"/>
                  <a:pt x="112" y="126"/>
                  <a:pt x="110" y="127"/>
                </a:cubicBezTo>
                <a:cubicBezTo>
                  <a:pt x="109" y="127"/>
                  <a:pt x="109" y="127"/>
                  <a:pt x="109" y="127"/>
                </a:cubicBezTo>
                <a:cubicBezTo>
                  <a:pt x="109" y="123"/>
                  <a:pt x="109" y="119"/>
                  <a:pt x="109" y="115"/>
                </a:cubicBezTo>
                <a:cubicBezTo>
                  <a:pt x="115" y="108"/>
                  <a:pt x="118" y="100"/>
                  <a:pt x="118" y="90"/>
                </a:cubicBezTo>
                <a:cubicBezTo>
                  <a:pt x="118" y="80"/>
                  <a:pt x="114" y="71"/>
                  <a:pt x="107" y="64"/>
                </a:cubicBezTo>
                <a:cubicBezTo>
                  <a:pt x="101" y="58"/>
                  <a:pt x="92" y="54"/>
                  <a:pt x="82" y="54"/>
                </a:cubicBezTo>
                <a:cubicBezTo>
                  <a:pt x="72" y="54"/>
                  <a:pt x="63" y="58"/>
                  <a:pt x="56" y="64"/>
                </a:cubicBezTo>
                <a:cubicBezTo>
                  <a:pt x="50" y="71"/>
                  <a:pt x="45" y="80"/>
                  <a:pt x="45" y="90"/>
                </a:cubicBezTo>
                <a:cubicBezTo>
                  <a:pt x="45" y="100"/>
                  <a:pt x="50" y="109"/>
                  <a:pt x="56" y="116"/>
                </a:cubicBezTo>
                <a:cubicBezTo>
                  <a:pt x="59" y="118"/>
                  <a:pt x="62" y="121"/>
                  <a:pt x="65" y="122"/>
                </a:cubicBezTo>
                <a:cubicBezTo>
                  <a:pt x="65" y="125"/>
                  <a:pt x="65" y="128"/>
                  <a:pt x="65" y="130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57" y="130"/>
                  <a:pt x="53" y="127"/>
                  <a:pt x="49" y="123"/>
                </a:cubicBezTo>
                <a:cubicBezTo>
                  <a:pt x="41" y="114"/>
                  <a:pt x="36" y="103"/>
                  <a:pt x="36" y="90"/>
                </a:cubicBezTo>
                <a:cubicBezTo>
                  <a:pt x="36" y="77"/>
                  <a:pt x="41" y="66"/>
                  <a:pt x="49" y="57"/>
                </a:cubicBezTo>
                <a:cubicBezTo>
                  <a:pt x="57" y="49"/>
                  <a:pt x="69" y="44"/>
                  <a:pt x="82" y="44"/>
                </a:cubicBezTo>
                <a:cubicBezTo>
                  <a:pt x="95" y="44"/>
                  <a:pt x="106" y="49"/>
                  <a:pt x="115" y="57"/>
                </a:cubicBezTo>
                <a:cubicBezTo>
                  <a:pt x="119" y="61"/>
                  <a:pt x="122" y="66"/>
                  <a:pt x="124" y="7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180"/>
                  <a:pt x="16" y="180"/>
                  <a:pt x="16" y="180"/>
                </a:cubicBezTo>
                <a:cubicBezTo>
                  <a:pt x="51" y="180"/>
                  <a:pt x="51" y="180"/>
                  <a:pt x="51" y="180"/>
                </a:cubicBezTo>
                <a:cubicBezTo>
                  <a:pt x="53" y="191"/>
                  <a:pt x="55" y="202"/>
                  <a:pt x="59" y="213"/>
                </a:cubicBezTo>
                <a:cubicBezTo>
                  <a:pt x="19" y="213"/>
                  <a:pt x="19" y="213"/>
                  <a:pt x="19" y="213"/>
                </a:cubicBezTo>
                <a:cubicBezTo>
                  <a:pt x="9" y="213"/>
                  <a:pt x="0" y="204"/>
                  <a:pt x="0" y="19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close/>
                <a:moveTo>
                  <a:pt x="133" y="222"/>
                </a:moveTo>
                <a:cubicBezTo>
                  <a:pt x="73" y="236"/>
                  <a:pt x="73" y="236"/>
                  <a:pt x="73" y="236"/>
                </a:cubicBezTo>
                <a:cubicBezTo>
                  <a:pt x="77" y="255"/>
                  <a:pt x="77" y="255"/>
                  <a:pt x="77" y="255"/>
                </a:cubicBezTo>
                <a:cubicBezTo>
                  <a:pt x="137" y="240"/>
                  <a:pt x="137" y="240"/>
                  <a:pt x="137" y="240"/>
                </a:cubicBezTo>
                <a:cubicBezTo>
                  <a:pt x="133" y="222"/>
                  <a:pt x="133" y="222"/>
                  <a:pt x="133" y="222"/>
                </a:cubicBezTo>
                <a:close/>
                <a:moveTo>
                  <a:pt x="93" y="99"/>
                </a:moveTo>
                <a:cubicBezTo>
                  <a:pt x="89" y="99"/>
                  <a:pt x="85" y="99"/>
                  <a:pt x="82" y="99"/>
                </a:cubicBezTo>
                <a:cubicBezTo>
                  <a:pt x="77" y="118"/>
                  <a:pt x="77" y="141"/>
                  <a:pt x="79" y="160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4" y="140"/>
                  <a:pt x="74" y="140"/>
                  <a:pt x="74" y="140"/>
                </a:cubicBezTo>
                <a:cubicBezTo>
                  <a:pt x="62" y="150"/>
                  <a:pt x="62" y="150"/>
                  <a:pt x="62" y="150"/>
                </a:cubicBezTo>
                <a:cubicBezTo>
                  <a:pt x="63" y="181"/>
                  <a:pt x="68" y="211"/>
                  <a:pt x="81" y="225"/>
                </a:cubicBezTo>
                <a:cubicBezTo>
                  <a:pt x="94" y="223"/>
                  <a:pt x="107" y="222"/>
                  <a:pt x="120" y="220"/>
                </a:cubicBezTo>
                <a:cubicBezTo>
                  <a:pt x="126" y="206"/>
                  <a:pt x="132" y="189"/>
                  <a:pt x="134" y="165"/>
                </a:cubicBezTo>
                <a:cubicBezTo>
                  <a:pt x="134" y="165"/>
                  <a:pt x="131" y="164"/>
                  <a:pt x="127" y="162"/>
                </a:cubicBezTo>
                <a:cubicBezTo>
                  <a:pt x="128" y="158"/>
                  <a:pt x="127" y="155"/>
                  <a:pt x="127" y="151"/>
                </a:cubicBezTo>
                <a:cubicBezTo>
                  <a:pt x="124" y="151"/>
                  <a:pt x="120" y="150"/>
                  <a:pt x="117" y="149"/>
                </a:cubicBezTo>
                <a:cubicBezTo>
                  <a:pt x="116" y="151"/>
                  <a:pt x="115" y="153"/>
                  <a:pt x="115" y="155"/>
                </a:cubicBezTo>
                <a:cubicBezTo>
                  <a:pt x="112" y="154"/>
                  <a:pt x="112" y="154"/>
                  <a:pt x="112" y="154"/>
                </a:cubicBezTo>
                <a:cubicBezTo>
                  <a:pt x="113" y="149"/>
                  <a:pt x="113" y="145"/>
                  <a:pt x="112" y="141"/>
                </a:cubicBezTo>
                <a:cubicBezTo>
                  <a:pt x="109" y="140"/>
                  <a:pt x="106" y="139"/>
                  <a:pt x="102" y="139"/>
                </a:cubicBezTo>
                <a:cubicBezTo>
                  <a:pt x="101" y="141"/>
                  <a:pt x="100" y="144"/>
                  <a:pt x="99" y="147"/>
                </a:cubicBezTo>
                <a:cubicBezTo>
                  <a:pt x="98" y="146"/>
                  <a:pt x="96" y="146"/>
                  <a:pt x="95" y="145"/>
                </a:cubicBezTo>
                <a:cubicBezTo>
                  <a:pt x="97" y="130"/>
                  <a:pt x="96" y="114"/>
                  <a:pt x="93" y="99"/>
                </a:cubicBezTo>
                <a:close/>
                <a:moveTo>
                  <a:pt x="82" y="64"/>
                </a:moveTo>
                <a:cubicBezTo>
                  <a:pt x="75" y="64"/>
                  <a:pt x="68" y="67"/>
                  <a:pt x="63" y="72"/>
                </a:cubicBezTo>
                <a:cubicBezTo>
                  <a:pt x="59" y="76"/>
                  <a:pt x="56" y="83"/>
                  <a:pt x="56" y="90"/>
                </a:cubicBezTo>
                <a:cubicBezTo>
                  <a:pt x="56" y="97"/>
                  <a:pt x="59" y="104"/>
                  <a:pt x="63" y="108"/>
                </a:cubicBezTo>
                <a:cubicBezTo>
                  <a:pt x="64" y="109"/>
                  <a:pt x="65" y="110"/>
                  <a:pt x="66" y="111"/>
                </a:cubicBezTo>
                <a:cubicBezTo>
                  <a:pt x="67" y="107"/>
                  <a:pt x="67" y="103"/>
                  <a:pt x="68" y="99"/>
                </a:cubicBezTo>
                <a:cubicBezTo>
                  <a:pt x="67" y="96"/>
                  <a:pt x="66" y="93"/>
                  <a:pt x="66" y="90"/>
                </a:cubicBezTo>
                <a:cubicBezTo>
                  <a:pt x="66" y="86"/>
                  <a:pt x="68" y="82"/>
                  <a:pt x="70" y="79"/>
                </a:cubicBezTo>
                <a:cubicBezTo>
                  <a:pt x="73" y="76"/>
                  <a:pt x="77" y="74"/>
                  <a:pt x="82" y="74"/>
                </a:cubicBezTo>
                <a:cubicBezTo>
                  <a:pt x="86" y="74"/>
                  <a:pt x="90" y="76"/>
                  <a:pt x="93" y="79"/>
                </a:cubicBezTo>
                <a:cubicBezTo>
                  <a:pt x="95" y="81"/>
                  <a:pt x="97" y="83"/>
                  <a:pt x="97" y="86"/>
                </a:cubicBezTo>
                <a:cubicBezTo>
                  <a:pt x="102" y="89"/>
                  <a:pt x="105" y="94"/>
                  <a:pt x="106" y="99"/>
                </a:cubicBezTo>
                <a:cubicBezTo>
                  <a:pt x="107" y="96"/>
                  <a:pt x="108" y="93"/>
                  <a:pt x="108" y="90"/>
                </a:cubicBezTo>
                <a:cubicBezTo>
                  <a:pt x="108" y="83"/>
                  <a:pt x="105" y="76"/>
                  <a:pt x="100" y="72"/>
                </a:cubicBezTo>
                <a:cubicBezTo>
                  <a:pt x="95" y="67"/>
                  <a:pt x="89" y="64"/>
                  <a:pt x="82" y="64"/>
                </a:cubicBezTo>
                <a:close/>
                <a:moveTo>
                  <a:pt x="44" y="10"/>
                </a:moveTo>
                <a:cubicBezTo>
                  <a:pt x="44" y="18"/>
                  <a:pt x="44" y="18"/>
                  <a:pt x="44" y="18"/>
                </a:cubicBezTo>
                <a:cubicBezTo>
                  <a:pt x="93" y="18"/>
                  <a:pt x="93" y="18"/>
                  <a:pt x="93" y="18"/>
                </a:cubicBezTo>
                <a:cubicBezTo>
                  <a:pt x="93" y="10"/>
                  <a:pt x="93" y="10"/>
                  <a:pt x="93" y="10"/>
                </a:cubicBezTo>
                <a:cubicBezTo>
                  <a:pt x="44" y="10"/>
                  <a:pt x="44" y="10"/>
                  <a:pt x="44" y="10"/>
                </a:cubicBezTo>
                <a:close/>
                <a:moveTo>
                  <a:pt x="25" y="193"/>
                </a:moveTo>
                <a:cubicBezTo>
                  <a:pt x="25" y="197"/>
                  <a:pt x="25" y="197"/>
                  <a:pt x="25" y="197"/>
                </a:cubicBezTo>
                <a:cubicBezTo>
                  <a:pt x="49" y="197"/>
                  <a:pt x="49" y="197"/>
                  <a:pt x="49" y="197"/>
                </a:cubicBezTo>
                <a:cubicBezTo>
                  <a:pt x="49" y="193"/>
                  <a:pt x="49" y="193"/>
                  <a:pt x="49" y="193"/>
                </a:cubicBezTo>
                <a:lnTo>
                  <a:pt x="25" y="1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powerpoint template design by DAJU_PPT正版来源小红书大橘PPT微信DAJU_PPT请勿抄袭搬运！盗版必究！-5">
            <a:extLst>
              <a:ext uri="{FF2B5EF4-FFF2-40B4-BE49-F238E27FC236}">
                <a16:creationId xmlns:a16="http://schemas.microsoft.com/office/drawing/2014/main" id="{4493F445-31C4-5A5B-85A4-B0DB56F986D7}"/>
              </a:ext>
            </a:extLst>
          </p:cNvPr>
          <p:cNvSpPr/>
          <p:nvPr/>
        </p:nvSpPr>
        <p:spPr>
          <a:xfrm>
            <a:off x="704715" y="1500509"/>
            <a:ext cx="586208" cy="57888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" lastClr="FFFFFF"/>
                </a:solidFill>
                <a:cs typeface="+mn-ea"/>
                <a:sym typeface="+mn-lt"/>
              </a:rPr>
              <a:t>01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B553B1-45D2-22F5-F21F-63487D12994C}"/>
              </a:ext>
            </a:extLst>
          </p:cNvPr>
          <p:cNvSpPr txBox="1"/>
          <p:nvPr/>
        </p:nvSpPr>
        <p:spPr>
          <a:xfrm>
            <a:off x="1542914" y="1559117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MSSI10"/>
                <a:ea typeface="+mj-ea"/>
              </a:rPr>
              <a:t>Introduction</a:t>
            </a:r>
            <a:endParaRPr lang="zh-CN" altLang="en-US" sz="2400" dirty="0">
              <a:latin typeface="CMSSI10"/>
              <a:ea typeface="+mj-ea"/>
            </a:endParaRPr>
          </a:p>
        </p:txBody>
      </p:sp>
      <p:sp>
        <p:nvSpPr>
          <p:cNvPr id="17" name="powerpoint template design by DAJU_PPT正版来源小红书大橘PPT微信DAJU_PPT请勿抄袭搬运！盗版必究！-5">
            <a:extLst>
              <a:ext uri="{FF2B5EF4-FFF2-40B4-BE49-F238E27FC236}">
                <a16:creationId xmlns:a16="http://schemas.microsoft.com/office/drawing/2014/main" id="{C16EC5BC-2491-F6A7-C951-21A7C4B20704}"/>
              </a:ext>
            </a:extLst>
          </p:cNvPr>
          <p:cNvSpPr/>
          <p:nvPr/>
        </p:nvSpPr>
        <p:spPr>
          <a:xfrm>
            <a:off x="704715" y="2654119"/>
            <a:ext cx="586208" cy="57888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" lastClr="FFFFFF"/>
                </a:solidFill>
                <a:cs typeface="+mn-ea"/>
                <a:sym typeface="+mn-lt"/>
              </a:rPr>
              <a:t>02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powerpoint template design by DAJU_PPT正版来源小红书大橘PPT微信DAJU_PPT请勿抄袭搬运！盗版必究！-5">
            <a:extLst>
              <a:ext uri="{FF2B5EF4-FFF2-40B4-BE49-F238E27FC236}">
                <a16:creationId xmlns:a16="http://schemas.microsoft.com/office/drawing/2014/main" id="{2339710E-69E2-5D4C-7087-14BA0F78FA5D}"/>
              </a:ext>
            </a:extLst>
          </p:cNvPr>
          <p:cNvSpPr/>
          <p:nvPr/>
        </p:nvSpPr>
        <p:spPr>
          <a:xfrm>
            <a:off x="704715" y="3807729"/>
            <a:ext cx="586208" cy="57888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" lastClr="FFFFFF"/>
                </a:solidFill>
                <a:cs typeface="+mn-ea"/>
                <a:sym typeface="+mn-lt"/>
              </a:rPr>
              <a:t>03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powerpoint template design by DAJU_PPT正版来源小红书大橘PPT微信DAJU_PPT请勿抄袭搬运！盗版必究！-5">
            <a:extLst>
              <a:ext uri="{FF2B5EF4-FFF2-40B4-BE49-F238E27FC236}">
                <a16:creationId xmlns:a16="http://schemas.microsoft.com/office/drawing/2014/main" id="{2BD73E5B-1A3D-5645-F6E9-100F0F994816}"/>
              </a:ext>
            </a:extLst>
          </p:cNvPr>
          <p:cNvSpPr/>
          <p:nvPr/>
        </p:nvSpPr>
        <p:spPr>
          <a:xfrm>
            <a:off x="704715" y="4961339"/>
            <a:ext cx="586208" cy="57888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" lastClr="FFFFFF"/>
                </a:solidFill>
                <a:cs typeface="+mn-ea"/>
                <a:sym typeface="+mn-lt"/>
              </a:rPr>
              <a:t>04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D6AB76-AFA3-97B0-2AA0-336D069E4DF7}"/>
              </a:ext>
            </a:extLst>
          </p:cNvPr>
          <p:cNvSpPr txBox="1"/>
          <p:nvPr/>
        </p:nvSpPr>
        <p:spPr>
          <a:xfrm>
            <a:off x="1542914" y="5021113"/>
            <a:ext cx="2475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MSSI10"/>
                <a:ea typeface="+mj-ea"/>
              </a:rPr>
              <a:t>Simulation Results</a:t>
            </a:r>
            <a:endParaRPr lang="zh-CN" altLang="en-US" sz="2400" dirty="0">
              <a:latin typeface="CMSSI10"/>
              <a:ea typeface="+mj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43794A-792B-114D-43F4-58D242304CC2}"/>
              </a:ext>
            </a:extLst>
          </p:cNvPr>
          <p:cNvSpPr txBox="1"/>
          <p:nvPr/>
        </p:nvSpPr>
        <p:spPr>
          <a:xfrm>
            <a:off x="1542914" y="2717224"/>
            <a:ext cx="561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MSSI10"/>
                <a:ea typeface="+mj-ea"/>
              </a:rPr>
              <a:t>The Uplink Signal Detection For MIMO-ISAC</a:t>
            </a:r>
            <a:endParaRPr lang="zh-CN" altLang="en-US" sz="2400" dirty="0">
              <a:latin typeface="CMSSI10"/>
              <a:ea typeface="+mj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FAAB69-EFB7-233E-5312-E44E1EFF2E7E}"/>
              </a:ext>
            </a:extLst>
          </p:cNvPr>
          <p:cNvSpPr txBox="1"/>
          <p:nvPr/>
        </p:nvSpPr>
        <p:spPr>
          <a:xfrm>
            <a:off x="1542914" y="3866337"/>
            <a:ext cx="4608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MSSI10"/>
                <a:ea typeface="+mj-ea"/>
              </a:rPr>
              <a:t>The Proposed NS-ADMM Algorithm</a:t>
            </a:r>
            <a:endParaRPr lang="zh-CN" altLang="en-US" sz="2400" dirty="0">
              <a:latin typeface="CMSSI10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9118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0D9C4-89A9-8FEA-0ADB-BD5B0D8F2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2CB23B-0B8A-C099-846A-703A4CFF2FA0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Introduction</a:t>
            </a:r>
            <a:endParaRPr lang="zh-CN" altLang="en-US" sz="2800" dirty="0">
              <a:solidFill>
                <a:srgbClr val="C00000"/>
              </a:solidFill>
              <a:latin typeface="CMSSI10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7FF722-C9CE-E649-5A8A-293AA622E499}"/>
              </a:ext>
            </a:extLst>
          </p:cNvPr>
          <p:cNvSpPr txBox="1"/>
          <p:nvPr/>
        </p:nvSpPr>
        <p:spPr>
          <a:xfrm>
            <a:off x="948658" y="11396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  <a:latin typeface="CMSSI10"/>
              </a:rPr>
              <a:t>Motivation</a:t>
            </a:r>
            <a:endParaRPr lang="zh-CN" altLang="en-US" sz="2400" dirty="0">
              <a:solidFill>
                <a:srgbClr val="C00000"/>
              </a:solidFill>
              <a:latin typeface="CMSSI10"/>
            </a:endParaRP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4A25425C-0BAE-C9A6-FF0C-8576EFB1F7D0}"/>
              </a:ext>
            </a:extLst>
          </p:cNvPr>
          <p:cNvSpPr/>
          <p:nvPr/>
        </p:nvSpPr>
        <p:spPr>
          <a:xfrm>
            <a:off x="756861" y="1260617"/>
            <a:ext cx="137786" cy="219205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6E31A9-B37F-14F1-DEE5-29782DE5DB92}"/>
              </a:ext>
            </a:extLst>
          </p:cNvPr>
          <p:cNvSpPr txBox="1"/>
          <p:nvPr/>
        </p:nvSpPr>
        <p:spPr>
          <a:xfrm>
            <a:off x="671180" y="1760539"/>
            <a:ext cx="10439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MSSI10"/>
              </a:rPr>
              <a:t>E</a:t>
            </a:r>
            <a:r>
              <a:rPr lang="zh-CN" altLang="en-US" sz="2000" dirty="0">
                <a:latin typeface="CMSSI10"/>
              </a:rPr>
              <a:t>xisting signal processing methods for MIMO-ISAC systems mainly focus on the transmitter side, i.e., beamforming and waveform design</a:t>
            </a:r>
            <a:r>
              <a:rPr lang="en-US" altLang="zh-CN" sz="2000" dirty="0">
                <a:latin typeface="CMSSI10"/>
              </a:rPr>
              <a:t>.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2BBFA8-6D18-F8F5-EE70-70E4EAA136A0}"/>
              </a:ext>
            </a:extLst>
          </p:cNvPr>
          <p:cNvSpPr txBox="1"/>
          <p:nvPr/>
        </p:nvSpPr>
        <p:spPr>
          <a:xfrm>
            <a:off x="949544" y="2549087"/>
            <a:ext cx="6095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ffectLst/>
                <a:latin typeface="CMSSI10"/>
              </a:rPr>
              <a:t>Existing uplink signal detection work</a:t>
            </a:r>
            <a:endParaRPr lang="zh-CN" altLang="en-US" sz="2000" dirty="0">
              <a:solidFill>
                <a:srgbClr val="C00000"/>
              </a:solidFill>
              <a:latin typeface="CMSSI1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36CA1C-2614-21AF-2305-6A598F25B4D6}"/>
              </a:ext>
            </a:extLst>
          </p:cNvPr>
          <p:cNvSpPr txBox="1"/>
          <p:nvPr/>
        </p:nvSpPr>
        <p:spPr>
          <a:xfrm>
            <a:off x="671179" y="3029859"/>
            <a:ext cx="105461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he sensing signals are assumed to be received earlier than the uplink communication signals.</a:t>
            </a:r>
            <a:endParaRPr lang="en-US" altLang="zh-CN" sz="2000" dirty="0">
              <a:solidFill>
                <a:srgbClr val="000000"/>
              </a:solidFill>
              <a:latin typeface="CMSSI1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nly concerns single</a:t>
            </a:r>
            <a:r>
              <a:rPr lang="en-US" altLang="zh-CN" sz="2400" dirty="0">
                <a:latin typeface="CMSSI1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user and single-target scenarios.</a:t>
            </a:r>
            <a:endParaRPr lang="zh-CN" altLang="en-US" sz="2400" dirty="0">
              <a:latin typeface="CMSSI1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A67AFB-B934-72A8-BB57-EB2812A7D600}"/>
              </a:ext>
            </a:extLst>
          </p:cNvPr>
          <p:cNvSpPr txBox="1"/>
          <p:nvPr/>
        </p:nvSpPr>
        <p:spPr>
          <a:xfrm>
            <a:off x="756861" y="4818389"/>
            <a:ext cx="86057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Simultaneous processing of sensing and communication signals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Multi-user and multi-target scenarios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Significant performance advantages with low complexity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68B56E6-EE2C-1F71-D525-402813C82CAE}"/>
              </a:ext>
            </a:extLst>
          </p:cNvPr>
          <p:cNvSpPr/>
          <p:nvPr/>
        </p:nvSpPr>
        <p:spPr>
          <a:xfrm>
            <a:off x="3120657" y="4048347"/>
            <a:ext cx="271130" cy="520995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C32EB2-47E8-6126-9CD7-4715865B42ED}"/>
              </a:ext>
            </a:extLst>
          </p:cNvPr>
          <p:cNvSpPr txBox="1"/>
          <p:nvPr/>
        </p:nvSpPr>
        <p:spPr>
          <a:xfrm>
            <a:off x="3515391" y="4093701"/>
            <a:ext cx="1912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30000"/>
                </a:solidFill>
                <a:effectLst/>
                <a:latin typeface="CMSSI10"/>
              </a:rPr>
              <a:t>Can we design?</a:t>
            </a:r>
            <a:endParaRPr lang="zh-CN" altLang="en-US" sz="2000" dirty="0">
              <a:latin typeface="CMSSI1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6505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05E9-3886-C61A-8436-14E99FC28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F215CB4-8A58-7F9D-5DF6-DD71566A78FC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The Uplink Signal Detection For MIMO-ISAC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7C486-B752-DA47-31F5-81B6C41D2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2069" y="1295117"/>
            <a:ext cx="5690468" cy="3906839"/>
          </a:xfrm>
          <a:prstGeom prst="rect">
            <a:avLst/>
          </a:prstGeom>
        </p:spPr>
      </p:pic>
      <p:pic>
        <p:nvPicPr>
          <p:cNvPr id="25" name="图片 24" descr="\documentclass{article}&#10;\usepackage{amsmath}&#10;\pagestyle{empty}&#10;\begin{document}&#10;&#10;${{\tilde{\bf y}}_c} = {\tilde{\bf H}}{\tilde{\bf x}} + {\tilde{\bf n}_{1}}.$&#10;&#10;&#10;\end{document}" title="IguanaTex Bitmap Display">
            <a:extLst>
              <a:ext uri="{FF2B5EF4-FFF2-40B4-BE49-F238E27FC236}">
                <a16:creationId xmlns:a16="http://schemas.microsoft.com/office/drawing/2014/main" id="{A3D46A64-936C-1033-A9B8-6EF5467201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1593911"/>
            <a:ext cx="1442743" cy="256457"/>
          </a:xfrm>
          <a:prstGeom prst="rect">
            <a:avLst/>
          </a:prstGeom>
        </p:spPr>
      </p:pic>
      <p:pic>
        <p:nvPicPr>
          <p:cNvPr id="27" name="图片 26" descr="\documentclass{article}&#10;\usepackage{amsmath}&#10;\pagestyle{empty}&#10;\begin{document}&#10;&#10;${{\tilde{\bf y}}_s} = \sum\limits_{n = 1}^N {{\alpha _n}{{\bf{a}}_r}\left( {{\theta _n}} \right){\bf{a}}_t^H\left( {{\theta _n}} \right){{\bf{f}}_n}s_{n}} + {{\tilde{\bf n}}_2}.$&#10;&#10;&#10;\end{document}" title="IguanaTex Bitmap Display">
            <a:extLst>
              <a:ext uri="{FF2B5EF4-FFF2-40B4-BE49-F238E27FC236}">
                <a16:creationId xmlns:a16="http://schemas.microsoft.com/office/drawing/2014/main" id="{9BF963B4-98B9-C039-A49A-8BCE818907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2401810"/>
            <a:ext cx="3685028" cy="523886"/>
          </a:xfrm>
          <a:prstGeom prst="rect">
            <a:avLst/>
          </a:prstGeom>
        </p:spPr>
      </p:pic>
      <p:pic>
        <p:nvPicPr>
          <p:cNvPr id="29" name="图片 28" descr="\documentclass{article}&#10;\usepackage{amsmath}&#10;\pagestyle{empty}&#10;\begin{document}&#10;&#10;&#10;${\tilde{\bf y}} = {{\tilde{\bf y}}_c} + {{\tilde{\bf y}}_s} = {\tilde{\bf H}}{\tilde{\bf x}} + {\tilde{\bf A}}{\tilde{\bf s}}_0 + {\tilde{\bf n}}_1,$&#10;&#10;\end{document}" title="IguanaTex Bitmap Display">
            <a:extLst>
              <a:ext uri="{FF2B5EF4-FFF2-40B4-BE49-F238E27FC236}">
                <a16:creationId xmlns:a16="http://schemas.microsoft.com/office/drawing/2014/main" id="{344EB139-0306-934E-EC50-19D80D6AD9D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3513378"/>
            <a:ext cx="3087086" cy="256457"/>
          </a:xfrm>
          <a:prstGeom prst="rect">
            <a:avLst/>
          </a:prstGeom>
        </p:spPr>
      </p:pic>
      <p:pic>
        <p:nvPicPr>
          <p:cNvPr id="31" name="图片 30" descr="\documentclass{article}&#10;\usepackage{amsmath}&#10;\pagestyle{empty}&#10;\begin{document}&#10;&#10;&#10;${\bf y}={\bf H}{\bf x} + {\bf A}{\bf s}_{0}+ {\bf n}.$&#10;&#10;\end{document}" title="IguanaTex Bitmap Display">
            <a:extLst>
              <a:ext uri="{FF2B5EF4-FFF2-40B4-BE49-F238E27FC236}">
                <a16:creationId xmlns:a16="http://schemas.microsoft.com/office/drawing/2014/main" id="{DCC2F306-C3EB-BF08-A1FF-3924AED247F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4170973"/>
            <a:ext cx="1933714" cy="204343"/>
          </a:xfrm>
          <a:prstGeom prst="rect">
            <a:avLst/>
          </a:prstGeom>
        </p:spPr>
      </p:pic>
      <p:pic>
        <p:nvPicPr>
          <p:cNvPr id="47" name="图片 46" descr="\documentclass{article}&#10;\usepackage{amsmath}&#10;\usepackage{amssymb}&#10;\pagestyle{empty}&#10;\begin{document}&#10;&#10;$({\bf{\widehat x}},{{\bf{\widehat s}}_{{0}}}) = \mathop {\arg \min }\limits_{{\bf x} \in {{\cal A}^{2K}},{{{\bf s}}_0} \in {\mathbb{R}^{2N}}} {\left\| {{\bf y} - {\bf H}{\bf x} - {\bf A}{{{\bf s}}_0}} \right\|^2}.$&#10;&#10;&#10;\end{document}" title="IguanaTex Bitmap Display">
            <a:extLst>
              <a:ext uri="{FF2B5EF4-FFF2-40B4-BE49-F238E27FC236}">
                <a16:creationId xmlns:a16="http://schemas.microsoft.com/office/drawing/2014/main" id="{751D622E-F329-274A-F2E6-0BD8DBEF756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1" y="5521284"/>
            <a:ext cx="4049828" cy="458057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3C7DA0A2-2C72-5AA5-4613-409510255F66}"/>
              </a:ext>
            </a:extLst>
          </p:cNvPr>
          <p:cNvSpPr txBox="1"/>
          <p:nvPr/>
        </p:nvSpPr>
        <p:spPr>
          <a:xfrm>
            <a:off x="614362" y="1124788"/>
            <a:ext cx="4067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eceived communication signal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929A86B-9543-E7CB-63F6-29B517A2C499}"/>
              </a:ext>
            </a:extLst>
          </p:cNvPr>
          <p:cNvSpPr txBox="1"/>
          <p:nvPr/>
        </p:nvSpPr>
        <p:spPr>
          <a:xfrm>
            <a:off x="614362" y="1978977"/>
            <a:ext cx="3087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eceived sensing signal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AB41559-F72C-0813-B35B-60266CAFCDDC}"/>
              </a:ext>
            </a:extLst>
          </p:cNvPr>
          <p:cNvSpPr txBox="1"/>
          <p:nvPr/>
        </p:nvSpPr>
        <p:spPr>
          <a:xfrm>
            <a:off x="614362" y="2983380"/>
            <a:ext cx="2962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Received at same time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00EC211-37A2-A47B-1C89-607D686FDC47}"/>
              </a:ext>
            </a:extLst>
          </p:cNvPr>
          <p:cNvSpPr txBox="1"/>
          <p:nvPr/>
        </p:nvSpPr>
        <p:spPr>
          <a:xfrm>
            <a:off x="3190828" y="4045590"/>
            <a:ext cx="2405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MSS10"/>
              </a:rPr>
              <a:t>Real-valued system</a:t>
            </a:r>
            <a:endParaRPr lang="zh-CN" altLang="en-US" sz="2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7DBA401-B626-264A-89DF-B525ED7C7CF7}"/>
              </a:ext>
            </a:extLst>
          </p:cNvPr>
          <p:cNvSpPr txBox="1"/>
          <p:nvPr/>
        </p:nvSpPr>
        <p:spPr>
          <a:xfrm>
            <a:off x="614362" y="6078868"/>
            <a:ext cx="71723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Mixed integer least squares problem (MILSP)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C79A027-D8A4-A84F-1A40-DD39E6CA4A0A}"/>
              </a:ext>
            </a:extLst>
          </p:cNvPr>
          <p:cNvSpPr txBox="1"/>
          <p:nvPr/>
        </p:nvSpPr>
        <p:spPr>
          <a:xfrm>
            <a:off x="614362" y="4607132"/>
            <a:ext cx="5481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MSSI10"/>
              </a:rPr>
              <a:t>Target:</a:t>
            </a:r>
            <a:r>
              <a:rPr lang="en-US" altLang="zh-CN" sz="2000" dirty="0">
                <a:solidFill>
                  <a:srgbClr val="C00000"/>
                </a:solidFill>
                <a:latin typeface="CMSSI10"/>
              </a:rPr>
              <a:t> </a:t>
            </a:r>
            <a:r>
              <a:rPr lang="en-US" altLang="zh-CN" sz="2000" dirty="0">
                <a:latin typeface="CMSSI10"/>
              </a:rPr>
              <a:t>Communication signal detection and </a:t>
            </a:r>
          </a:p>
          <a:p>
            <a:r>
              <a:rPr lang="en-US" altLang="zh-CN" sz="2000" dirty="0">
                <a:latin typeface="CMSSI10"/>
              </a:rPr>
              <a:t>target parameter estimation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CC07D8D-4674-BC9A-6EB6-2FAE5C79A228}"/>
              </a:ext>
            </a:extLst>
          </p:cNvPr>
          <p:cNvSpPr txBox="1"/>
          <p:nvPr/>
        </p:nvSpPr>
        <p:spPr>
          <a:xfrm>
            <a:off x="6134104" y="5331014"/>
            <a:ext cx="56446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MSSI10"/>
              </a:rPr>
              <a:t>Figure:</a:t>
            </a:r>
            <a:r>
              <a:rPr lang="en-US" altLang="zh-CN" sz="2000" dirty="0">
                <a:solidFill>
                  <a:srgbClr val="C00000"/>
                </a:solidFill>
                <a:latin typeface="CMSSI10"/>
              </a:rPr>
              <a:t> </a:t>
            </a:r>
            <a:r>
              <a:rPr lang="en-US" altLang="zh-CN" sz="2000" dirty="0">
                <a:latin typeface="CMSSI10"/>
              </a:rPr>
              <a:t>BS receives communication signals and sensing signals at the same time.</a:t>
            </a:r>
            <a:endParaRPr lang="zh-CN" altLang="en-US" sz="2000" dirty="0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B6882461-0399-23D1-501A-DA54165F4C8D}"/>
              </a:ext>
            </a:extLst>
          </p:cNvPr>
          <p:cNvSpPr/>
          <p:nvPr/>
        </p:nvSpPr>
        <p:spPr>
          <a:xfrm>
            <a:off x="2371667" y="3837232"/>
            <a:ext cx="250354" cy="32659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4385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C02B-B8F7-F758-3A99-D58B40A1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46813F7-5E5E-CA95-B482-B940E7B38FE0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The Proposed NS-ADMM Algorithm</a:t>
            </a:r>
          </a:p>
        </p:txBody>
      </p:sp>
      <p:pic>
        <p:nvPicPr>
          <p:cNvPr id="3" name="图片 2" descr="\documentclass{article}&#10;\usepackage{amsmath}&#10;\usepackage{amssymb}&#10;\pagestyle{empty}&#10;\begin{document}&#10;&#10;$({\bf{\widehat x}},{{\bf{\widehat s}}_{{0}}}) = \mathop {\arg \min }\limits_{{\bf x} \in {{\cal A}^{2K}},{{{\bf s}}_0} \in {\mathbb{R}^{2N}}} {\left\| {{\bf y} - {\bf H}{\bf x} - {\bf A}{{{\bf s}}_0}} \right\|^2}.$&#10;&#10;&#10;\end{document}" title="IguanaTex Bitmap Display">
            <a:extLst>
              <a:ext uri="{FF2B5EF4-FFF2-40B4-BE49-F238E27FC236}">
                <a16:creationId xmlns:a16="http://schemas.microsoft.com/office/drawing/2014/main" id="{E5A7D9B0-C5F5-8CCA-AAF2-A3F68DB1EB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1" y="1847789"/>
            <a:ext cx="4049828" cy="4580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98099D8-EB83-5590-5833-0B6872CDF162}"/>
              </a:ext>
            </a:extLst>
          </p:cNvPr>
          <p:cNvSpPr txBox="1"/>
          <p:nvPr/>
        </p:nvSpPr>
        <p:spPr>
          <a:xfrm>
            <a:off x="6738937" y="1796012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non-convex problem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F2620-AF16-B4F8-915B-FF74C6A3688A}"/>
              </a:ext>
            </a:extLst>
          </p:cNvPr>
          <p:cNvSpPr txBox="1"/>
          <p:nvPr/>
        </p:nvSpPr>
        <p:spPr>
          <a:xfrm>
            <a:off x="652463" y="2500047"/>
            <a:ext cx="39909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MSSI10"/>
              </a:rPr>
              <a:t>H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MSSI10"/>
              </a:rPr>
              <a:t>ow to handle discrete integers?</a:t>
            </a:r>
            <a:endParaRPr lang="zh-CN" altLang="en-US" sz="2000" b="1" dirty="0">
              <a:solidFill>
                <a:srgbClr val="C00000"/>
              </a:solidFill>
              <a:latin typeface="CMSSI1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C1A518-9498-5D1F-A5BF-19A324A514C1}"/>
              </a:ext>
            </a:extLst>
          </p:cNvPr>
          <p:cNvSpPr txBox="1"/>
          <p:nvPr/>
        </p:nvSpPr>
        <p:spPr>
          <a:xfrm>
            <a:off x="652463" y="3021082"/>
            <a:ext cx="8786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ommunication signal </a:t>
            </a:r>
            <a:r>
              <a:rPr lang="en-US" altLang="zh-CN" sz="2000" b="1" dirty="0">
                <a:solidFill>
                  <a:srgbClr val="000000"/>
                </a:solidFill>
                <a:latin typeface="CMBX10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MBX1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is decomposed into a sum of multiple binary variables</a:t>
            </a:r>
            <a:endParaRPr lang="zh-CN" altLang="en-US" sz="2000" dirty="0">
              <a:latin typeface="CMSSI10"/>
            </a:endParaRPr>
          </a:p>
        </p:txBody>
      </p:sp>
      <p:pic>
        <p:nvPicPr>
          <p:cNvPr id="21" name="图片 20" descr="\documentclass{article}&#10;\usepackage{amsmath}&#10;\usepackage{amssymb}&#10;\pagestyle{empty}&#10;\begin{document}&#10;&#10;&#10;${\bf{x}} = \sum\limits_{q = 1}^Q {{2^{q - 1}}} {{\bf{x}}_q}.$&#10;&#10;\end{document}" title="IguanaTex Bitmap Display">
            <a:extLst>
              <a:ext uri="{FF2B5EF4-FFF2-40B4-BE49-F238E27FC236}">
                <a16:creationId xmlns:a16="http://schemas.microsoft.com/office/drawing/2014/main" id="{8CD0E249-061C-7B30-DD1D-25B647A4C0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25" y="3524570"/>
            <a:ext cx="1525028" cy="567771"/>
          </a:xfrm>
          <a:prstGeom prst="rect">
            <a:avLst/>
          </a:prstGeom>
        </p:spPr>
      </p:pic>
      <p:pic>
        <p:nvPicPr>
          <p:cNvPr id="23" name="图片 22" descr="\documentclass{article}&#10;\usepackage{amsmath}&#10;\usepackage{amssymb}&#10;\pagestyle{empty}&#10;\begin{document}&#10;&#10;$ \mathbf{x}_{q} \in {\left\{ { - 1, 1} \right\}^{2K}}$&#10;&#10;&#10;\end{document}" title="IguanaTex Bitmap Display">
            <a:extLst>
              <a:ext uri="{FF2B5EF4-FFF2-40B4-BE49-F238E27FC236}">
                <a16:creationId xmlns:a16="http://schemas.microsoft.com/office/drawing/2014/main" id="{4F2D299B-92A4-D773-F7AF-913625F4A52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36" y="3626520"/>
            <a:ext cx="1493486" cy="289371"/>
          </a:xfrm>
          <a:prstGeom prst="rect">
            <a:avLst/>
          </a:prstGeom>
        </p:spPr>
      </p:pic>
      <p:pic>
        <p:nvPicPr>
          <p:cNvPr id="25" name="图片 24" descr="\documentclass{article}&#10;\usepackage{amsmath}&#10;\usepackage{amssymb}&#10;\pagestyle{empty}&#10;\begin{document}&#10;&#10;&#10;$\mathcal{A} = \{ \pm1, \pm3, ..., \pm {2^{Q}-1} \}$&#10;&#10;\end{document}" title="IguanaTex Bitmap Display">
            <a:extLst>
              <a:ext uri="{FF2B5EF4-FFF2-40B4-BE49-F238E27FC236}">
                <a16:creationId xmlns:a16="http://schemas.microsoft.com/office/drawing/2014/main" id="{E84DD90D-AD84-F145-65E0-D990B38167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42" y="3664322"/>
            <a:ext cx="2604343" cy="25234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7658497-51B9-D38D-0A12-84E2524B5660}"/>
              </a:ext>
            </a:extLst>
          </p:cNvPr>
          <p:cNvSpPr txBox="1"/>
          <p:nvPr/>
        </p:nvSpPr>
        <p:spPr>
          <a:xfrm>
            <a:off x="652463" y="417218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elaxing binary constraints</a:t>
            </a:r>
            <a:endParaRPr lang="zh-CN" altLang="en-US" sz="2000" dirty="0">
              <a:latin typeface="CMSSI10"/>
            </a:endParaRPr>
          </a:p>
        </p:txBody>
      </p:sp>
      <p:pic>
        <p:nvPicPr>
          <p:cNvPr id="29" name="图片 28" descr="\documentclass{article}&#10;\usepackage{amsmath}&#10;\usepackage{amssymb}&#10;\pagestyle{empty}&#10;\begin{document}&#10;&#10;&#10;${\left\{ { - 1,1} \right\}^{2K}}$&#10;&#10;\end{document}" title="IguanaTex Bitmap Display">
            <a:extLst>
              <a:ext uri="{FF2B5EF4-FFF2-40B4-BE49-F238E27FC236}">
                <a16:creationId xmlns:a16="http://schemas.microsoft.com/office/drawing/2014/main" id="{0412AA3D-7F25-F12B-1CC8-25E4BAD4278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00" y="4208256"/>
            <a:ext cx="965486" cy="28114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7CE302D-4CBE-215A-A004-018E2005AA49}"/>
              </a:ext>
            </a:extLst>
          </p:cNvPr>
          <p:cNvSpPr txBox="1"/>
          <p:nvPr/>
        </p:nvSpPr>
        <p:spPr>
          <a:xfrm>
            <a:off x="4643438" y="4172183"/>
            <a:ext cx="2105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to box constraints</a:t>
            </a:r>
          </a:p>
        </p:txBody>
      </p:sp>
      <p:pic>
        <p:nvPicPr>
          <p:cNvPr id="41" name="图片 40" descr="\documentclass{article}&#10;\usepackage{amsmath}&#10;\usepackage{amssymb}&#10;\pagestyle{empty}&#10;\begin{document}&#10;&#10;&#10;${\left[ { - 1,1} \right]^{2K}}$&#10;&#10;\end{document}" title="IguanaTex Bitmap Display">
            <a:extLst>
              <a:ext uri="{FF2B5EF4-FFF2-40B4-BE49-F238E27FC236}">
                <a16:creationId xmlns:a16="http://schemas.microsoft.com/office/drawing/2014/main" id="{97528850-F03E-5A7D-48F7-3C06E5CD54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37" y="4208256"/>
            <a:ext cx="853028" cy="281143"/>
          </a:xfrm>
          <a:prstGeom prst="rect">
            <a:avLst/>
          </a:prstGeom>
        </p:spPr>
      </p:pic>
      <p:pic>
        <p:nvPicPr>
          <p:cNvPr id="45" name="图片 44" descr="\documentclass{article}&#10;\usepackage{amsmath}&#10;\usepackage{amssymb}&#10;\pagestyle{empty}&#10;\begin{document}&#10;&#10;\begin{alignat}{2}&#10;  \label{equ11}&#10;  \min_{{\bf{x}} \in \mathbb{R}^{2K},{{\bf{s}}_0} \in \mathbb{R}^{2N}} \quad &amp; {\left\| {{\bf{y}} - {\bf{Hx}} - {\bf{A}}{{\bf{s}}_0}} \right\|^2}, &amp; \nonumber\\&#10;  \mbox{s.t.}\quad&#10;  &amp;{\bf{x}} = \sum\limits_{q = 1}^Q {{2^{q - 1}}} {{\bf{x}}_q}, &amp; \nonumber\\&#10;  &amp;{{\bf{x}}_q} \in \mathbb{S}_q^{2K},q = 1, \ldots ,Q, \nonumber\\&#10; \end{alignat}&#10;&#10;&#10;\end{document}" title="IguanaTex Bitmap Display">
            <a:extLst>
              <a:ext uri="{FF2B5EF4-FFF2-40B4-BE49-F238E27FC236}">
                <a16:creationId xmlns:a16="http://schemas.microsoft.com/office/drawing/2014/main" id="{9408A56E-7A7D-453F-9D5B-3818C603C4C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9"/>
          <a:stretch/>
        </p:blipFill>
        <p:spPr>
          <a:xfrm>
            <a:off x="2654931" y="4705875"/>
            <a:ext cx="5786057" cy="1720102"/>
          </a:xfrm>
          <a:prstGeom prst="rect">
            <a:avLst/>
          </a:prstGeom>
        </p:spPr>
      </p:pic>
      <p:pic>
        <p:nvPicPr>
          <p:cNvPr id="47" name="图片 46" descr="\documentclass{article}&#10;\usepackage{amsmath}&#10;\usepackage{amssymb}&#10;\pagestyle{empty}&#10;\begin{document}&#10;&#10;$ \mathbb{S}_{q} \in {\left[ { - 1,1} \right]}$&#10;&#10;&#10;\end{document}" title="IguanaTex Bitmap Display">
            <a:extLst>
              <a:ext uri="{FF2B5EF4-FFF2-40B4-BE49-F238E27FC236}">
                <a16:creationId xmlns:a16="http://schemas.microsoft.com/office/drawing/2014/main" id="{5D6B9B3C-7EC1-5B03-D230-D2418AFBBE1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31" y="6097591"/>
            <a:ext cx="1106743" cy="237257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B359D6CD-D72D-BE86-CB3C-C6EA13FE47F3}"/>
              </a:ext>
            </a:extLst>
          </p:cNvPr>
          <p:cNvSpPr txBox="1"/>
          <p:nvPr/>
        </p:nvSpPr>
        <p:spPr>
          <a:xfrm>
            <a:off x="948658" y="11396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  <a:effectLst/>
                <a:latin typeface="CMSSI10"/>
              </a:rPr>
              <a:t>ADMM for MILSP</a:t>
            </a:r>
            <a:endParaRPr lang="zh-CN" altLang="en-US" sz="2400" dirty="0">
              <a:solidFill>
                <a:srgbClr val="C00000"/>
              </a:solidFill>
              <a:latin typeface="CMSSI10"/>
            </a:endParaRPr>
          </a:p>
        </p:txBody>
      </p:sp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E9841DB5-0B3B-23CA-2867-6BBCFFB5AC12}"/>
              </a:ext>
            </a:extLst>
          </p:cNvPr>
          <p:cNvSpPr/>
          <p:nvPr/>
        </p:nvSpPr>
        <p:spPr>
          <a:xfrm>
            <a:off x="756861" y="1260617"/>
            <a:ext cx="137786" cy="219205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\documentclass{article}&#10;\usepackage{amsmath}&#10;\usepackage{amssymb}&#10;\usepackage{bm}&#10;\pagestyle{empty}&#10;\begin{document}&#10;&#10;$\mathbf{x}$&#10;&#10;\end{document}" title="IguanaTex Bitmap Display">
            <a:extLst>
              <a:ext uri="{FF2B5EF4-FFF2-40B4-BE49-F238E27FC236}">
                <a16:creationId xmlns:a16="http://schemas.microsoft.com/office/drawing/2014/main" id="{F929D696-5FB7-555A-D141-DE00AB29D04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53" y="3205189"/>
            <a:ext cx="130286" cy="101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22205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C0CE2-4EF0-8ACE-1E38-1657B26E2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BD7C2B-0331-FDD1-2C13-4E23CBDCF5BD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The Proposed NS-ADMM Algorithm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84565-F38F-9DB2-A8E7-20A98D9222CD}"/>
              </a:ext>
            </a:extLst>
          </p:cNvPr>
          <p:cNvSpPr txBox="1"/>
          <p:nvPr/>
        </p:nvSpPr>
        <p:spPr>
          <a:xfrm>
            <a:off x="566738" y="1577731"/>
            <a:ext cx="676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MSSI10"/>
              </a:rPr>
              <a:t>The augmented </a:t>
            </a:r>
            <a:r>
              <a:rPr lang="en-US" altLang="zh-CN" sz="2000" dirty="0" err="1">
                <a:latin typeface="CMSSI10"/>
              </a:rPr>
              <a:t>Lagrangian</a:t>
            </a:r>
            <a:r>
              <a:rPr lang="en-US" altLang="zh-CN" sz="2000" dirty="0">
                <a:latin typeface="CMSSI10"/>
              </a:rPr>
              <a:t> of the problem can be expressed as</a:t>
            </a:r>
            <a:endParaRPr lang="zh-CN" altLang="en-US" sz="2000" dirty="0">
              <a:latin typeface="CMSSI10"/>
            </a:endParaRPr>
          </a:p>
        </p:txBody>
      </p:sp>
      <p:pic>
        <p:nvPicPr>
          <p:cNvPr id="20" name="图片 19" descr="\documentclass{article}&#10;\usepackage{amsmath}&#10;\usepackage{amssymb}&#10;\usepackage{bm}&#10;\pagestyle{empty}&#10;\begin{document}&#10;&#10;\begin{align}&#10; \label{equ12}&#10; &amp;{L_\rho }\left( {\left\{ {{{\bf{x}}_q}} \right\}_{q = 1}^Q,{\bf{x}},{{\bf{s}}_0},{\bm{\lambda }}} \right) = \frac{1}{2}{\left\| {{\bf{y}} - {\bf{Hx}} - {\bf{A}}{{\bf{s}}_0}} \right\|^2}+ {{\bm{\lambda }}^T}\left( {{\bf{x}} - \sum\limits_{q = 1}^Q {{2^{q - 1}}} {{\bf{x}}_q}} \right) + \frac{\rho }{2}{\left\| {{\bf{x}} - \sum\limits_{q = 1}^Q {{2^{q - 1}}} {{\bf{x}}_q}} \right\|^2},\nonumber\\&#10; \end{align}&#10;&#10;\end{document}" title="IguanaTex Bitmap Display">
            <a:extLst>
              <a:ext uri="{FF2B5EF4-FFF2-40B4-BE49-F238E27FC236}">
                <a16:creationId xmlns:a16="http://schemas.microsoft.com/office/drawing/2014/main" id="{A78F894F-E450-64F2-698D-F776249F95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50"/>
          <a:stretch/>
        </p:blipFill>
        <p:spPr>
          <a:xfrm>
            <a:off x="1120774" y="1998249"/>
            <a:ext cx="9207771" cy="8794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278497D-1EA7-2068-CD8D-FD87FEF5B3BE}"/>
              </a:ext>
            </a:extLst>
          </p:cNvPr>
          <p:cNvSpPr txBox="1"/>
          <p:nvPr/>
        </p:nvSpPr>
        <p:spPr>
          <a:xfrm>
            <a:off x="566738" y="272535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Alternate optimization of variables by ADMM algorithm</a:t>
            </a:r>
            <a:r>
              <a:rPr lang="en-US" altLang="zh-CN" sz="2000" dirty="0">
                <a:latin typeface="CMSSI10"/>
              </a:rPr>
              <a:t>.</a:t>
            </a:r>
            <a:endParaRPr lang="zh-CN" altLang="en-US" sz="2000" dirty="0">
              <a:latin typeface="CMSSI10"/>
            </a:endParaRPr>
          </a:p>
        </p:txBody>
      </p:sp>
      <p:pic>
        <p:nvPicPr>
          <p:cNvPr id="32" name="图片 31" descr="\documentclass{article}&#10;\usepackage{amsmath}&#10;\usepackage{amssymb}&#10;\usepackage{bm}&#10;\pagestyle{empty}&#10;\begin{document}&#10;&#10;${\bf{x}}_q^{t + 1} \!\!=\!\!\!\!&#10;   \prod\limits_{[ - 1,1]} \!\!{\left(\!\! {\frac{1}{{{2^{q - 1}}}}\!\!\left( \!\!{\rho {{\bf{x}}^t} \!-\! \rho\! \sum\limits_{i &lt; q} {{2^{i - 1}}{\bf{x}}_i^{t + 1}} \! -\! \rho\! \sum\limits_{i &gt; q} {{2^{i - 1}}{\bf{x}}_i^t \!+\! {{\bm{\lambda }}^t}} }\! \!\right)}\!\!\! \right)}\!,$&#10;&#10;\end{document}" title="IguanaTex Bitmap Display">
            <a:extLst>
              <a:ext uri="{FF2B5EF4-FFF2-40B4-BE49-F238E27FC236}">
                <a16:creationId xmlns:a16="http://schemas.microsoft.com/office/drawing/2014/main" id="{1756B7E8-646E-A6ED-7A08-390F4F5493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48" y="3223374"/>
            <a:ext cx="5341714" cy="682971"/>
          </a:xfrm>
          <a:prstGeom prst="rect">
            <a:avLst/>
          </a:prstGeom>
        </p:spPr>
      </p:pic>
      <p:pic>
        <p:nvPicPr>
          <p:cNvPr id="34" name="图片 33" descr="\documentclass{article}&#10;\usepackage{amsmath}&#10;\usepackage{amssymb}&#10;\usepackage{bm}&#10;\pagestyle{empty}&#10;\begin{document}&#10;&#10;$&#10;{{\bf{x}}^{t + 1}} \!\!=\!\!{\left( {{{\bf{H}}^T}{\bf{H}} \!\!+\!\! \rho {\bf{I}}} \right)^{ \!-\! 1}}\!\!\left(\!\! {{{\bf{H}}^T}\!{\bf{y}} \!-\! {{\bf{H}}^T}{\bf{As}}_0^{t + 1}\! \!+ \!\rho\! \sum\limits_{q = 1}^Q {{2^{q - 1}}} {\bf{x}}_q^{t + 1}\!\! - \!\!{{\bf{\lambda }}^t}} \!\!\right)\!\!,$&#10;&#10;\end{document}" title="IguanaTex Bitmap Display">
            <a:extLst>
              <a:ext uri="{FF2B5EF4-FFF2-40B4-BE49-F238E27FC236}">
                <a16:creationId xmlns:a16="http://schemas.microsoft.com/office/drawing/2014/main" id="{20D8C4D4-2A67-6513-2737-819058F4AF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18" y="4573715"/>
            <a:ext cx="5554285" cy="682971"/>
          </a:xfrm>
          <a:prstGeom prst="rect">
            <a:avLst/>
          </a:prstGeom>
        </p:spPr>
      </p:pic>
      <p:pic>
        <p:nvPicPr>
          <p:cNvPr id="38" name="图片 37" descr="\documentclass{article}&#10;\usepackage{amsmath}&#10;\usepackage{amssymb}&#10;\usepackage{bm}&#10;\pagestyle{empty}&#10;\begin{document}&#10;&#10;${\bf{s}}_0^{t + 1} = {\left( {{{\bf{A}}^T}{\bf{A}}} \right)^{ - 1}}{{\bf{A}}^T}\left( {{\bf{y}} - {\bf{H}}{{\bf{x}}^{t + 1}}} \right),$&#10;&#10;\end{document}" title="IguanaTex Bitmap Display">
            <a:extLst>
              <a:ext uri="{FF2B5EF4-FFF2-40B4-BE49-F238E27FC236}">
                <a16:creationId xmlns:a16="http://schemas.microsoft.com/office/drawing/2014/main" id="{F52E47A7-5822-BF22-65CF-34813AA637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38" y="5342057"/>
            <a:ext cx="3447771" cy="320914"/>
          </a:xfrm>
          <a:prstGeom prst="rect">
            <a:avLst/>
          </a:prstGeom>
        </p:spPr>
      </p:pic>
      <p:pic>
        <p:nvPicPr>
          <p:cNvPr id="40" name="图片 39" descr="\documentclass{article}&#10;\usepackage{amsmath}&#10;\usepackage{amssymb}&#10;\usepackage{bm}&#10;\pagestyle{empty}&#10;\begin{document}&#10;&#10;${{\bm{\lambda }}^{t + 1}} = {{\bm{\lambda }}^t} + \rho \left( {{{\bf{x}}^{t + 1}} - \sum\limits_{q = 1}^Q {{2^{q - 1}}{\bf{x}}_q^{t + 1}} } \right).$&#10;&#10;\end{document}" title="IguanaTex Bitmap Display">
            <a:extLst>
              <a:ext uri="{FF2B5EF4-FFF2-40B4-BE49-F238E27FC236}">
                <a16:creationId xmlns:a16="http://schemas.microsoft.com/office/drawing/2014/main" id="{EFC450A7-613F-3192-4A83-3747BF4C2F9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96" y="5801277"/>
            <a:ext cx="3846857" cy="682971"/>
          </a:xfrm>
          <a:prstGeom prst="rect">
            <a:avLst/>
          </a:prstGeom>
        </p:spPr>
      </p:pic>
      <p:pic>
        <p:nvPicPr>
          <p:cNvPr id="43" name="图片 42" descr="\documentclass{article}&#10;\usepackage{amsmath}&#10;\usepackage{amssymb}&#10;\usepackage{bm}&#10;\pagestyle{empty}&#10;\begin{document}&#10;&#10;$q = 1, \ldots ,Q$&#10;&#10;\end{document}" title="IguanaTex Bitmap Display">
            <a:extLst>
              <a:ext uri="{FF2B5EF4-FFF2-40B4-BE49-F238E27FC236}">
                <a16:creationId xmlns:a16="http://schemas.microsoft.com/office/drawing/2014/main" id="{E4766AA1-7AAC-E8D9-1F7E-20B72C0BC9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" y="4150260"/>
            <a:ext cx="1193143" cy="204343"/>
          </a:xfrm>
          <a:prstGeom prst="rect">
            <a:avLst/>
          </a:prstGeom>
        </p:spPr>
      </p:pic>
      <p:pic>
        <p:nvPicPr>
          <p:cNvPr id="46" name="图片 45" descr="\documentclass{article}&#10;\usepackage{amsmath}&#10;\usepackage{amssymb}&#10;\usepackage{bm}&#10;\pagestyle{empty}&#10;\begin{document}&#10;&#10;$\!\prod\limits_{\left[ { - 1,1} \right]} \!$&#10;&#10;\end{document}" title="IguanaTex Bitmap Display">
            <a:extLst>
              <a:ext uri="{FF2B5EF4-FFF2-40B4-BE49-F238E27FC236}">
                <a16:creationId xmlns:a16="http://schemas.microsoft.com/office/drawing/2014/main" id="{6A5D83E4-128B-A563-3060-AAF14CA87CA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2" y="4107756"/>
            <a:ext cx="438857" cy="425143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754D5360-8678-676F-2B42-BC34BA92B6B3}"/>
              </a:ext>
            </a:extLst>
          </p:cNvPr>
          <p:cNvSpPr txBox="1"/>
          <p:nvPr/>
        </p:nvSpPr>
        <p:spPr>
          <a:xfrm>
            <a:off x="566738" y="4052934"/>
            <a:ext cx="84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MSSI10"/>
              </a:rPr>
              <a:t>where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C6918F3-1C7E-18D1-B939-AB7B9E75E33B}"/>
              </a:ext>
            </a:extLst>
          </p:cNvPr>
          <p:cNvSpPr txBox="1"/>
          <p:nvPr/>
        </p:nvSpPr>
        <p:spPr>
          <a:xfrm>
            <a:off x="2727898" y="4048737"/>
            <a:ext cx="1419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and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F9EEE5B-1BDF-0DB6-67C6-CAA5EB808D8B}"/>
              </a:ext>
            </a:extLst>
          </p:cNvPr>
          <p:cNvSpPr txBox="1"/>
          <p:nvPr/>
        </p:nvSpPr>
        <p:spPr>
          <a:xfrm>
            <a:off x="3707664" y="4048737"/>
            <a:ext cx="3126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denotes projection operator</a:t>
            </a:r>
            <a:r>
              <a:rPr lang="en-US" altLang="zh-CN" sz="2000" dirty="0">
                <a:latin typeface="CMSSI10"/>
              </a:rPr>
              <a:t>.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92E31BD-B3E0-213C-229B-ABD8F49748E2}"/>
              </a:ext>
            </a:extLst>
          </p:cNvPr>
          <p:cNvSpPr txBox="1"/>
          <p:nvPr/>
        </p:nvSpPr>
        <p:spPr>
          <a:xfrm>
            <a:off x="948658" y="11396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  <a:effectLst/>
                <a:latin typeface="CMSSI10"/>
              </a:rPr>
              <a:t>ADMM for MILSP</a:t>
            </a:r>
            <a:endParaRPr lang="zh-CN" altLang="en-US" sz="2400" dirty="0">
              <a:solidFill>
                <a:srgbClr val="C00000"/>
              </a:solidFill>
              <a:latin typeface="CMSSI10"/>
            </a:endParaRPr>
          </a:p>
        </p:txBody>
      </p:sp>
      <p:sp>
        <p:nvSpPr>
          <p:cNvPr id="56" name="流程图: 决策 55">
            <a:extLst>
              <a:ext uri="{FF2B5EF4-FFF2-40B4-BE49-F238E27FC236}">
                <a16:creationId xmlns:a16="http://schemas.microsoft.com/office/drawing/2014/main" id="{7D639119-0D5D-F929-B4A8-F0CBEB34BC62}"/>
              </a:ext>
            </a:extLst>
          </p:cNvPr>
          <p:cNvSpPr/>
          <p:nvPr/>
        </p:nvSpPr>
        <p:spPr>
          <a:xfrm>
            <a:off x="756861" y="1260617"/>
            <a:ext cx="137786" cy="219205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7478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21E36-9B83-06CA-7DE0-9914A3B64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533E6-E47C-400E-8BB6-26A3F929CEF7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The Proposed NS-ADMM Algorithm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3063C5-B6E7-0F52-03B8-4179B76831E3}"/>
              </a:ext>
            </a:extLst>
          </p:cNvPr>
          <p:cNvSpPr txBox="1"/>
          <p:nvPr/>
        </p:nvSpPr>
        <p:spPr>
          <a:xfrm>
            <a:off x="666895" y="1689447"/>
            <a:ext cx="10624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The above ADMM algorithm treats the original discrete integer problem as a continuous problem, which means a certain performance loss.</a:t>
            </a:r>
            <a:endParaRPr lang="zh-CN" altLang="en-US" sz="2000" dirty="0">
              <a:latin typeface="CMSSI1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312121-3BBD-6908-7D9A-A27D3716B046}"/>
              </a:ext>
            </a:extLst>
          </p:cNvPr>
          <p:cNvSpPr txBox="1"/>
          <p:nvPr/>
        </p:nvSpPr>
        <p:spPr>
          <a:xfrm>
            <a:off x="666894" y="2575422"/>
            <a:ext cx="10263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Utilize ADMM to provide the initial solution in every iteration.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MSSI1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MSSI10"/>
              </a:rPr>
              <a:t>his solution will be further corrected by neighborhood search.</a:t>
            </a:r>
            <a:endParaRPr lang="zh-CN" altLang="en-US" sz="2000" dirty="0">
              <a:latin typeface="CMSSI10"/>
            </a:endParaRPr>
          </a:p>
        </p:txBody>
      </p:sp>
      <p:pic>
        <p:nvPicPr>
          <p:cNvPr id="15" name="图片 14" descr="\documentclass{article}&#10;\usepackage{amsmath}&#10;\usepackage{amssymb}&#10;\usepackage{bm}&#10;\pagestyle{empty}&#10;\begin{document}&#10;&#10;$F={\left\| {{\bf y} - {\bf H}{\bf x} - {\bf A}{{{\bf s}}_0}} \right\|^2}$&#10;&#10;\end{document}" title="IguanaTex Bitmap Display">
            <a:extLst>
              <a:ext uri="{FF2B5EF4-FFF2-40B4-BE49-F238E27FC236}">
                <a16:creationId xmlns:a16="http://schemas.microsoft.com/office/drawing/2014/main" id="{043848E7-8909-79F8-0D20-A3FF02C960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16" y="3760407"/>
            <a:ext cx="2227200" cy="278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376CE57-347A-52C1-8D35-E7E6CAE88536}"/>
              </a:ext>
            </a:extLst>
          </p:cNvPr>
          <p:cNvSpPr txBox="1"/>
          <p:nvPr/>
        </p:nvSpPr>
        <p:spPr>
          <a:xfrm>
            <a:off x="705663" y="4193957"/>
            <a:ext cx="6095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MSSI10"/>
              </a:rPr>
              <a:t>D</a:t>
            </a:r>
            <a:r>
              <a:rPr lang="zh-CN" altLang="en-US" sz="2000" dirty="0">
                <a:latin typeface="CMSSI10"/>
              </a:rPr>
              <a:t>efine                         and error vector</a:t>
            </a:r>
          </a:p>
        </p:txBody>
      </p:sp>
      <p:pic>
        <p:nvPicPr>
          <p:cNvPr id="19" name="图片 18" descr="\documentclass{article}&#10;\usepackage{amsmath}&#10;\usepackage{amssymb}&#10;\usepackage{bm}&#10;\pagestyle{empty}&#10;\begin{document}&#10;&#10;${\bf r}={\bf y} - {\bf A}{\bf s}_{0}$ &#10;&#10;\end{document}" title="IguanaTex Bitmap Display">
            <a:extLst>
              <a:ext uri="{FF2B5EF4-FFF2-40B4-BE49-F238E27FC236}">
                <a16:creationId xmlns:a16="http://schemas.microsoft.com/office/drawing/2014/main" id="{B6125B7C-F594-C4F6-9263-801FAD136DD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02" y="4309303"/>
            <a:ext cx="1205486" cy="204343"/>
          </a:xfrm>
          <a:prstGeom prst="rect">
            <a:avLst/>
          </a:prstGeom>
        </p:spPr>
      </p:pic>
      <p:pic>
        <p:nvPicPr>
          <p:cNvPr id="22" name="图片 21" descr="\documentclass{article}&#10;\usepackage{amsmath}&#10;\usepackage{amssymb}&#10;\usepackage{bm}&#10;\pagestyle{empty}&#10;\begin{document}&#10;&#10;${\bf{e}} = {{\bf{H}}^T}\left( {{\bf{r}} - {\bf{Hx}}} \right).$&#10;&#10;\end{document}" title="IguanaTex Bitmap Display">
            <a:extLst>
              <a:ext uri="{FF2B5EF4-FFF2-40B4-BE49-F238E27FC236}">
                <a16:creationId xmlns:a16="http://schemas.microsoft.com/office/drawing/2014/main" id="{68DF2CC5-9B22-2A08-B890-CFF11302B7A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44" y="4282045"/>
            <a:ext cx="1791086" cy="24822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4887D24-0307-4E18-3F38-A5969C924AA3}"/>
              </a:ext>
            </a:extLst>
          </p:cNvPr>
          <p:cNvSpPr txBox="1"/>
          <p:nvPr/>
        </p:nvSpPr>
        <p:spPr>
          <a:xfrm>
            <a:off x="6561620" y="4193957"/>
            <a:ext cx="4294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MSSI10"/>
                <a:cs typeface="times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C00000"/>
                </a:solidFill>
                <a:latin typeface="CMSSI10"/>
                <a:cs typeface="times" panose="02020603050405020304" pitchFamily="18" charset="0"/>
              </a:rPr>
              <a:t>onsider one symbol neighborhood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A47FE3-863D-98FE-68D2-101CA21F5676}"/>
              </a:ext>
            </a:extLst>
          </p:cNvPr>
          <p:cNvSpPr txBox="1"/>
          <p:nvPr/>
        </p:nvSpPr>
        <p:spPr>
          <a:xfrm>
            <a:off x="705663" y="4692509"/>
            <a:ext cx="6095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MSSI10"/>
                <a:cs typeface="times" panose="02020603050405020304" pitchFamily="18" charset="0"/>
              </a:rPr>
              <a:t>D</a:t>
            </a:r>
            <a:r>
              <a:rPr lang="zh-CN" altLang="en-US" sz="2000" dirty="0">
                <a:latin typeface="CMSSI10"/>
                <a:cs typeface="times" panose="02020603050405020304" pitchFamily="18" charset="0"/>
              </a:rPr>
              <a:t>ecompose the error vector as</a:t>
            </a:r>
          </a:p>
        </p:txBody>
      </p:sp>
      <p:pic>
        <p:nvPicPr>
          <p:cNvPr id="29" name="图片 28" descr="\documentclass{article}&#10;\usepackage{amsmath}&#10;\usepackage{amssymb}&#10;\usepackage{bm}&#10;\pagestyle{empty}&#10;\begin{document}&#10;&#10;${e_k} = {\bf{h}}_k^T\left( {{\bf{r}} - \sum\nolimits_{k = 1}^{2K} {{{\bf{h}}_k}{x_k}} } \right),$&#10;&#10;\end{document}" title="IguanaTex Bitmap Display">
            <a:extLst>
              <a:ext uri="{FF2B5EF4-FFF2-40B4-BE49-F238E27FC236}">
                <a16:creationId xmlns:a16="http://schemas.microsoft.com/office/drawing/2014/main" id="{BA3AAF53-4D0B-371F-B322-194B86031A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79" y="5155790"/>
            <a:ext cx="2701714" cy="41005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49DD85F-6B4C-0421-0C06-58C22BCDC5AC}"/>
              </a:ext>
            </a:extLst>
          </p:cNvPr>
          <p:cNvSpPr txBox="1"/>
          <p:nvPr/>
        </p:nvSpPr>
        <p:spPr>
          <a:xfrm>
            <a:off x="705663" y="3695405"/>
            <a:ext cx="763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The goal is to find a neighborhood vector that minimizes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3AE89-15F3-FC95-A2EF-93CA708730D0}"/>
              </a:ext>
            </a:extLst>
          </p:cNvPr>
          <p:cNvSpPr txBox="1"/>
          <p:nvPr/>
        </p:nvSpPr>
        <p:spPr>
          <a:xfrm>
            <a:off x="933757" y="11553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  <a:effectLst/>
                <a:latin typeface="CMSSI10"/>
              </a:rPr>
              <a:t>Neighborhood Search-aided ADMM</a:t>
            </a:r>
            <a:endParaRPr lang="zh-CN" altLang="en-US" sz="2400" dirty="0">
              <a:solidFill>
                <a:srgbClr val="C00000"/>
              </a:solidFill>
              <a:latin typeface="CMSSI10"/>
            </a:endParaRPr>
          </a:p>
        </p:txBody>
      </p: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89C07157-E0A5-72A5-99EB-E33AF3D505BC}"/>
              </a:ext>
            </a:extLst>
          </p:cNvPr>
          <p:cNvSpPr/>
          <p:nvPr/>
        </p:nvSpPr>
        <p:spPr>
          <a:xfrm>
            <a:off x="721612" y="1268865"/>
            <a:ext cx="137786" cy="219205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2575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C535-11A0-0AFA-5E8A-635BE679B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D4EFA2-97B0-4844-439C-6402B7EF65FC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The Proposed NS-ADMM Algorithm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51E3E1-8745-C7AB-F13E-8CFF106E0500}"/>
              </a:ext>
            </a:extLst>
          </p:cNvPr>
          <p:cNvSpPr txBox="1"/>
          <p:nvPr/>
        </p:nvSpPr>
        <p:spPr>
          <a:xfrm>
            <a:off x="644598" y="2035000"/>
            <a:ext cx="107375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MSSI10"/>
              </a:rPr>
              <a:t>R</a:t>
            </a:r>
            <a:r>
              <a:rPr lang="zh-CN" altLang="en-US" sz="2000" dirty="0">
                <a:latin typeface="CMSSI10"/>
              </a:rPr>
              <a:t>eplace the entry of the initial vector with a neighborhood point in the constellation as</a:t>
            </a:r>
          </a:p>
        </p:txBody>
      </p:sp>
      <p:pic>
        <p:nvPicPr>
          <p:cNvPr id="10" name="图片 9" descr="\documentclass{article}&#10;\usepackage{amsmath}&#10;\usepackage{amssymb}&#10;\usepackage{bm}&#10;\pagestyle{empty}&#10;\begin{document}&#10;&#10;${\bar x_k} = {x_k} + d{\eta _k}$&#10;&#10;\end{document}" title="IguanaTex Bitmap Display">
            <a:extLst>
              <a:ext uri="{FF2B5EF4-FFF2-40B4-BE49-F238E27FC236}">
                <a16:creationId xmlns:a16="http://schemas.microsoft.com/office/drawing/2014/main" id="{D206B1BB-A7FB-FC03-359A-568EC29788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61" y="2618515"/>
            <a:ext cx="1381028" cy="207086"/>
          </a:xfrm>
          <a:prstGeom prst="rect">
            <a:avLst/>
          </a:prstGeom>
        </p:spPr>
      </p:pic>
      <p:pic>
        <p:nvPicPr>
          <p:cNvPr id="16" name="图片 15" descr="\documentclass{article}&#10;\usepackage{amsmath}&#10;\usepackage{amssymb}&#10;\usepackage{bm}&#10;\pagestyle{empty}&#10;\begin{document}&#10;&#10;$F$&#10;&#10;\end{document}" title="IguanaTex Bitmap Display">
            <a:extLst>
              <a:ext uri="{FF2B5EF4-FFF2-40B4-BE49-F238E27FC236}">
                <a16:creationId xmlns:a16="http://schemas.microsoft.com/office/drawing/2014/main" id="{B2913E53-6CFE-9AF7-CD78-C9208C3E85C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02" y="3093489"/>
            <a:ext cx="163200" cy="15497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AC601A2-46A5-6EF0-46F8-B9A0396C95F4}"/>
              </a:ext>
            </a:extLst>
          </p:cNvPr>
          <p:cNvSpPr txBox="1"/>
          <p:nvPr/>
        </p:nvSpPr>
        <p:spPr>
          <a:xfrm>
            <a:off x="644598" y="2958652"/>
            <a:ext cx="9344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The </a:t>
            </a:r>
            <a:r>
              <a:rPr lang="en-US" altLang="zh-CN" sz="2000" dirty="0">
                <a:latin typeface="CMSSI10"/>
              </a:rPr>
              <a:t>target</a:t>
            </a:r>
            <a:r>
              <a:rPr lang="zh-CN" altLang="en-US" sz="2000" dirty="0">
                <a:latin typeface="CMSSI10"/>
              </a:rPr>
              <a:t> of finding the neighborhood vector that minimizes      can be expressed as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2520359-19A5-C934-1FB3-719E43426592}"/>
              </a:ext>
            </a:extLst>
          </p:cNvPr>
          <p:cNvSpPr txBox="1"/>
          <p:nvPr/>
        </p:nvSpPr>
        <p:spPr>
          <a:xfrm>
            <a:off x="692445" y="4089341"/>
            <a:ext cx="10556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By setting the gradient about       to zero, we can obtain</a:t>
            </a:r>
          </a:p>
        </p:txBody>
      </p:sp>
      <p:pic>
        <p:nvPicPr>
          <p:cNvPr id="32" name="图片 31" descr="\documentclass{article}&#10;\usepackage{amsmath}&#10;\usepackage{amssymb}&#10;\usepackage{bm}&#10;\pagestyle{empty}&#10;\begin{document}&#10;&#10;${\eta _k}$&#10;&#10;\end{document}" title="IguanaTex Bitmap Display">
            <a:extLst>
              <a:ext uri="{FF2B5EF4-FFF2-40B4-BE49-F238E27FC236}">
                <a16:creationId xmlns:a16="http://schemas.microsoft.com/office/drawing/2014/main" id="{88816D4C-04BB-59F3-6127-A50A3450A15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14" y="4266184"/>
            <a:ext cx="197486" cy="149486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751F37BF-DF90-E961-9701-4FE7207B1788}"/>
              </a:ext>
            </a:extLst>
          </p:cNvPr>
          <p:cNvSpPr txBox="1"/>
          <p:nvPr/>
        </p:nvSpPr>
        <p:spPr>
          <a:xfrm>
            <a:off x="933757" y="11553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  <a:effectLst/>
                <a:latin typeface="CMSSI10"/>
              </a:rPr>
              <a:t>Neighborhood Search-aided ADMM</a:t>
            </a:r>
            <a:endParaRPr lang="zh-CN" altLang="en-US" sz="2400" dirty="0">
              <a:solidFill>
                <a:srgbClr val="C00000"/>
              </a:solidFill>
              <a:latin typeface="CMSSI10"/>
            </a:endParaRPr>
          </a:p>
        </p:txBody>
      </p:sp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AB48D1C3-0D9A-6322-09C0-C22CB18D34FA}"/>
              </a:ext>
            </a:extLst>
          </p:cNvPr>
          <p:cNvSpPr/>
          <p:nvPr/>
        </p:nvSpPr>
        <p:spPr>
          <a:xfrm>
            <a:off x="721612" y="1268865"/>
            <a:ext cx="137786" cy="219205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\documentclass{article}&#10;\usepackage{amsmath}&#10;\usepackage{amssymb}&#10;\usepackage{bm}&#10;\pagestyle{empty}&#10;\begin{document}&#10;&#10;${\eta _k} = \left\lceil{\frac{1}{{d{\mathbf{h}}_k^T{{\mathbf{h}}_k}}}{\mathbf{h}}_k^T\left( {{\mathbf{r}} - \sum\nolimits_{k = 1}^{2K} {{{\mathbf{h}}_k}{x_k}} } \right)}\right\rfloor = \left\lceil {{{e_k}} \mathord{\left/&#10;{\vphantom {{{e_k}} {d{{\mathbf{G}}_{k,k}}}}} \right.&#10;\kern-\nulldelimiterspace} {d{{\mathbf{G}}_{k,k}}}}\right\rfloor,$&#10;&#10;\end{document}" title="IguanaTex Bitmap Display">
            <a:extLst>
              <a:ext uri="{FF2B5EF4-FFF2-40B4-BE49-F238E27FC236}">
                <a16:creationId xmlns:a16="http://schemas.microsoft.com/office/drawing/2014/main" id="{56A1AFFD-FF44-DC6E-8F93-E55AA51BAEA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32" y="4697662"/>
            <a:ext cx="4986514" cy="410057"/>
          </a:xfrm>
          <a:prstGeom prst="rect">
            <a:avLst/>
          </a:prstGeom>
        </p:spPr>
      </p:pic>
      <p:pic>
        <p:nvPicPr>
          <p:cNvPr id="53" name="图片 52" descr="\documentclass{article}&#10;\usepackage{amsmath}&#10;\usepackage{amssymb}&#10;\usepackage{bm}&#10;\pagestyle{empty}&#10;\begin{document}&#10;&#10;$\mathop {\min }\limits_{\eta_k } \;{\left\| {{\mathbf{r}} - \sum\nolimits_{k = 1}^{2K} {{{\mathbf{h}}_k}\left( {{x_k} + d{\eta _k}} \right)} } \right\|^2}.$&#10;&#10;\end{document}" title="IguanaTex Bitmap Display">
            <a:extLst>
              <a:ext uri="{FF2B5EF4-FFF2-40B4-BE49-F238E27FC236}">
                <a16:creationId xmlns:a16="http://schemas.microsoft.com/office/drawing/2014/main" id="{1FDB3AFD-5A0D-17B4-2C59-937EADBA80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00" y="3501647"/>
            <a:ext cx="3216000" cy="48137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50E360BE-94BF-D369-4750-561F70225424}"/>
              </a:ext>
            </a:extLst>
          </p:cNvPr>
          <p:cNvSpPr txBox="1"/>
          <p:nvPr/>
        </p:nvSpPr>
        <p:spPr>
          <a:xfrm>
            <a:off x="721612" y="539880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with gram matrix</a:t>
            </a:r>
          </a:p>
        </p:txBody>
      </p:sp>
      <p:pic>
        <p:nvPicPr>
          <p:cNvPr id="57" name="图片 56" descr="\documentclass{article}&#10;\usepackage{amsmath}&#10;\usepackage{amssymb}&#10;\usepackage{bm}&#10;\pagestyle{empty}&#10;\begin{document}&#10;&#10;${\bf{G}} = {{\bf{H}}^T}{\bf{H}}.$&#10;&#10;\end{document}" title="IguanaTex Bitmap Display">
            <a:extLst>
              <a:ext uri="{FF2B5EF4-FFF2-40B4-BE49-F238E27FC236}">
                <a16:creationId xmlns:a16="http://schemas.microsoft.com/office/drawing/2014/main" id="{CD062B43-2FCA-E573-6101-5D767AB6C95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84" y="5492453"/>
            <a:ext cx="1093028" cy="193371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25637E82-6E24-945D-B29C-743F4FA29F9A}"/>
              </a:ext>
            </a:extLst>
          </p:cNvPr>
          <p:cNvSpPr txBox="1"/>
          <p:nvPr/>
        </p:nvSpPr>
        <p:spPr>
          <a:xfrm>
            <a:off x="741553" y="57781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rounding operator      ensures      is an integer.</a:t>
            </a:r>
          </a:p>
        </p:txBody>
      </p:sp>
      <p:pic>
        <p:nvPicPr>
          <p:cNvPr id="61" name="图片 60" descr="\documentclass{article}&#10;\usepackage{amsmath}&#10;\usepackage{amssymb}&#10;\usepackage{bm}&#10;\pagestyle{empty}&#10;\begin{document}&#10;&#10;$\lceil\cdot\rfloor $ &#10;&#10;\end{document}" title="IguanaTex Bitmap Display">
            <a:extLst>
              <a:ext uri="{FF2B5EF4-FFF2-40B4-BE49-F238E27FC236}">
                <a16:creationId xmlns:a16="http://schemas.microsoft.com/office/drawing/2014/main" id="{B2110950-DBE3-9FAE-F7F1-0EDE9065F7E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70" y="5834192"/>
            <a:ext cx="187886" cy="229029"/>
          </a:xfrm>
          <a:prstGeom prst="rect">
            <a:avLst/>
          </a:prstGeom>
        </p:spPr>
      </p:pic>
      <p:pic>
        <p:nvPicPr>
          <p:cNvPr id="63" name="图片 62" descr="\documentclass{article}&#10;\usepackage{amsmath}&#10;\usepackage{amssymb}&#10;\usepackage{bm}&#10;\pagestyle{empty}&#10;\begin{document}&#10;&#10;$\eta _k$&#10;&#10;\end{document}" title="IguanaTex Bitmap Display">
            <a:extLst>
              <a:ext uri="{FF2B5EF4-FFF2-40B4-BE49-F238E27FC236}">
                <a16:creationId xmlns:a16="http://schemas.microsoft.com/office/drawing/2014/main" id="{A309D8E3-DD75-017B-B296-AB8886EF675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85" y="5920520"/>
            <a:ext cx="197486" cy="149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36502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E317B-BD53-3ADC-AD05-30BE8257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A3A7C-A36A-1CA0-BD9F-3F1558EA528D}"/>
              </a:ext>
            </a:extLst>
          </p:cNvPr>
          <p:cNvSpPr/>
          <p:nvPr/>
        </p:nvSpPr>
        <p:spPr>
          <a:xfrm>
            <a:off x="324091" y="318304"/>
            <a:ext cx="11522597" cy="742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rgbClr val="C00000"/>
                </a:solidFill>
                <a:latin typeface="CMSSI10"/>
                <a:ea typeface="+mj-ea"/>
              </a:rPr>
              <a:t>The Proposed NS-ADMM Algorithm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573662-BB77-99CE-6B9D-0BB3AB242D89}"/>
              </a:ext>
            </a:extLst>
          </p:cNvPr>
          <p:cNvSpPr txBox="1"/>
          <p:nvPr/>
        </p:nvSpPr>
        <p:spPr>
          <a:xfrm>
            <a:off x="933757" y="11553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  <a:effectLst/>
                <a:latin typeface="CMSSI10"/>
              </a:rPr>
              <a:t>Neighborhood Search-aided ADMM</a:t>
            </a:r>
            <a:endParaRPr lang="zh-CN" altLang="en-US" sz="2400" dirty="0">
              <a:solidFill>
                <a:srgbClr val="C00000"/>
              </a:solidFill>
              <a:latin typeface="CMSSI10"/>
            </a:endParaRP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655DD5FC-D3A1-35A0-367D-2A1E65DBE614}"/>
              </a:ext>
            </a:extLst>
          </p:cNvPr>
          <p:cNvSpPr/>
          <p:nvPr/>
        </p:nvSpPr>
        <p:spPr>
          <a:xfrm>
            <a:off x="721612" y="1268865"/>
            <a:ext cx="137786" cy="219205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6BA71C-381B-AB67-6562-118E6046F314}"/>
              </a:ext>
            </a:extLst>
          </p:cNvPr>
          <p:cNvSpPr txBox="1"/>
          <p:nvPr/>
        </p:nvSpPr>
        <p:spPr>
          <a:xfrm>
            <a:off x="676497" y="3095477"/>
            <a:ext cx="6095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MSSI10"/>
              </a:rPr>
              <a:t>D</a:t>
            </a:r>
            <a:r>
              <a:rPr lang="zh-CN" altLang="en-US" sz="2000" dirty="0">
                <a:latin typeface="CMSSI10"/>
              </a:rPr>
              <a:t>efine                            which is deduced as</a:t>
            </a:r>
          </a:p>
        </p:txBody>
      </p:sp>
      <p:pic>
        <p:nvPicPr>
          <p:cNvPr id="9" name="图片 8" descr="\documentclass{article}&#10;\usepackage{amsmath}&#10;\usepackage{amssymb}&#10;\usepackage{bm}&#10;\pagestyle{empty}&#10;\begin{document}&#10;&#10;$\Delta F = F' - F$, &#10;&#10;\end{document}" title="IguanaTex Bitmap Display">
            <a:extLst>
              <a:ext uri="{FF2B5EF4-FFF2-40B4-BE49-F238E27FC236}">
                <a16:creationId xmlns:a16="http://schemas.microsoft.com/office/drawing/2014/main" id="{130BAEA4-4777-62B7-34F8-3F2AB31E49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17" y="3206057"/>
            <a:ext cx="1407086" cy="215314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amssymb}&#10;\usepackage{bm}&#10;\pagestyle{empty}&#10;\begin{document}&#10;&#10;\begin{align}&#10; \label{equ22}&#10; \Delta F &amp;= {\left\| {{\bf{r}} - {\bf{H}}\left( {{\bf{x}} + {{\bf{I}}_k}d{\eta _k}} \right)} \right\|^2} - {\left\| {{\bf{r}} - {\bf{Hx}}} \right\|^2}\nonumber\\&#10; &amp; = {d^2}\eta _k^2{\bf{I}}_k^T{{\bf{H}}^T}{\bf{H}}{{\bf{I}}_k} - 2d{\eta _k}{{\bf{I}}_k}{{\bf{H}}^T}\left( {{\bf{r}} - {\bf{Hx}}} \right)\nonumber\\&#10; &amp; = {d^2}\eta _k^2{{\bf{G}}_{k,k}} - 2d{\eta _k}{e_k}.&#10; \end{align}&#10;&#10;\end{document}" title="IguanaTex Bitmap Display">
            <a:extLst>
              <a:ext uri="{FF2B5EF4-FFF2-40B4-BE49-F238E27FC236}">
                <a16:creationId xmlns:a16="http://schemas.microsoft.com/office/drawing/2014/main" id="{AC9040AD-6D05-413E-CEB4-1F6411AB56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08"/>
          <a:stretch/>
        </p:blipFill>
        <p:spPr>
          <a:xfrm>
            <a:off x="3897719" y="3670702"/>
            <a:ext cx="5237716" cy="10313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BDE09C-9EDA-3447-9738-81D31BFBEC43}"/>
              </a:ext>
            </a:extLst>
          </p:cNvPr>
          <p:cNvSpPr txBox="1"/>
          <p:nvPr/>
        </p:nvSpPr>
        <p:spPr>
          <a:xfrm>
            <a:off x="721612" y="4879999"/>
            <a:ext cx="8074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when                  we update the    </a:t>
            </a:r>
            <a:r>
              <a:rPr lang="en-US" altLang="zh-CN" sz="2000" dirty="0">
                <a:latin typeface="CMSSI10"/>
              </a:rPr>
              <a:t>-</a:t>
            </a:r>
            <a:r>
              <a:rPr lang="zh-CN" altLang="en-US" sz="2000" dirty="0">
                <a:latin typeface="CMSSI10"/>
              </a:rPr>
              <a:t>th entry of the vector </a:t>
            </a:r>
          </a:p>
        </p:txBody>
      </p:sp>
      <p:pic>
        <p:nvPicPr>
          <p:cNvPr id="17" name="图片 16" descr="\documentclass{article}&#10;\usepackage{amsmath}&#10;\usepackage{amssymb}&#10;\usepackage{bm}&#10;\pagestyle{empty}&#10;\begin{document}&#10;&#10;$\Delta F &lt; 0,$&#10;&#10;\end{document}" title="IguanaTex Bitmap Display">
            <a:extLst>
              <a:ext uri="{FF2B5EF4-FFF2-40B4-BE49-F238E27FC236}">
                <a16:creationId xmlns:a16="http://schemas.microsoft.com/office/drawing/2014/main" id="{8D566123-1B06-74D3-405C-F88E3B1E9C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63" y="4992459"/>
            <a:ext cx="822857" cy="207086"/>
          </a:xfrm>
          <a:prstGeom prst="rect">
            <a:avLst/>
          </a:prstGeom>
        </p:spPr>
      </p:pic>
      <p:pic>
        <p:nvPicPr>
          <p:cNvPr id="19" name="图片 18" descr="\documentclass{article}&#10;\usepackage{amsmath}&#10;\usepackage{amssymb}&#10;\usepackage{bm}&#10;\pagestyle{empty}&#10;\begin{document}&#10;&#10;$k$&#10;&#10;\end{document}" title="IguanaTex Bitmap Display">
            <a:extLst>
              <a:ext uri="{FF2B5EF4-FFF2-40B4-BE49-F238E27FC236}">
                <a16:creationId xmlns:a16="http://schemas.microsoft.com/office/drawing/2014/main" id="{38415E92-F298-3F66-341A-12017AE0E2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57" y="4994779"/>
            <a:ext cx="104229" cy="160457"/>
          </a:xfrm>
          <a:prstGeom prst="rect">
            <a:avLst/>
          </a:prstGeom>
        </p:spPr>
      </p:pic>
      <p:pic>
        <p:nvPicPr>
          <p:cNvPr id="21" name="图片 20" descr="\documentclass{article}&#10;\usepackage{amsmath}&#10;\usepackage{amssymb}&#10;\usepackage{bm}&#10;\pagestyle{empty}&#10;\begin{document}&#10;&#10;$\mathbf{x}$&#10;&#10;\end{document}" title="IguanaTex Bitmap Display">
            <a:extLst>
              <a:ext uri="{FF2B5EF4-FFF2-40B4-BE49-F238E27FC236}">
                <a16:creationId xmlns:a16="http://schemas.microsoft.com/office/drawing/2014/main" id="{07613214-71B5-150C-94CF-2B29AD7449E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77" y="5053750"/>
            <a:ext cx="130286" cy="101486"/>
          </a:xfrm>
          <a:prstGeom prst="rect">
            <a:avLst/>
          </a:prstGeom>
        </p:spPr>
      </p:pic>
      <p:pic>
        <p:nvPicPr>
          <p:cNvPr id="27" name="图片 26" descr="\documentclass{article}&#10;\usepackage{amsmath}&#10;\usepackage{amssymb}&#10;\usepackage{bm}&#10;\pagestyle{empty}&#10;\begin{document}&#10;&#10;$x_k^{new} = {x_k} + d{\eta _k}.$&#10;\end{document}" title="IguanaTex Bitmap Display">
            <a:extLst>
              <a:ext uri="{FF2B5EF4-FFF2-40B4-BE49-F238E27FC236}">
                <a16:creationId xmlns:a16="http://schemas.microsoft.com/office/drawing/2014/main" id="{6CC52FE4-9CA1-813E-616B-88F6A7E1618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8" y="5522431"/>
            <a:ext cx="1682743" cy="22354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2151B5D-C931-66A0-40D1-1889CDDA1D32}"/>
              </a:ext>
            </a:extLst>
          </p:cNvPr>
          <p:cNvSpPr txBox="1"/>
          <p:nvPr/>
        </p:nvSpPr>
        <p:spPr>
          <a:xfrm>
            <a:off x="692444" y="2058250"/>
            <a:ext cx="11154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MSSI10"/>
              </a:rPr>
              <a:t>For each    ,      leads to a change in the value of    , and the changed     is denoted as</a:t>
            </a:r>
          </a:p>
        </p:txBody>
      </p:sp>
      <p:pic>
        <p:nvPicPr>
          <p:cNvPr id="33" name="图片 32" descr="\documentclass{article}&#10;\usepackage{amsmath}&#10;\usepackage{amssymb}&#10;\usepackage{bm}&#10;\pagestyle{empty}&#10;\begin{document}&#10;&#10;$k$&#10;&#10;\end{document}" title="IguanaTex Bitmap Display">
            <a:extLst>
              <a:ext uri="{FF2B5EF4-FFF2-40B4-BE49-F238E27FC236}">
                <a16:creationId xmlns:a16="http://schemas.microsoft.com/office/drawing/2014/main" id="{6AD5BBE3-CF77-8947-15F4-284AD5DCB46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24" y="2169863"/>
            <a:ext cx="115810" cy="178286"/>
          </a:xfrm>
          <a:prstGeom prst="rect">
            <a:avLst/>
          </a:prstGeom>
        </p:spPr>
      </p:pic>
      <p:pic>
        <p:nvPicPr>
          <p:cNvPr id="35" name="图片 34" descr="\documentclass{article}&#10;\usepackage{amsmath}&#10;\usepackage{amssymb}&#10;\usepackage{bm}&#10;\pagestyle{empty}&#10;\begin{document}&#10;&#10;${\eta _k}$ &#10;&#10;\end{document}" title="IguanaTex Bitmap Display">
            <a:extLst>
              <a:ext uri="{FF2B5EF4-FFF2-40B4-BE49-F238E27FC236}">
                <a16:creationId xmlns:a16="http://schemas.microsoft.com/office/drawing/2014/main" id="{4867359C-38D5-D143-E3A4-6EF64F1D496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40" y="2219940"/>
            <a:ext cx="197486" cy="149486"/>
          </a:xfrm>
          <a:prstGeom prst="rect">
            <a:avLst/>
          </a:prstGeom>
        </p:spPr>
      </p:pic>
      <p:pic>
        <p:nvPicPr>
          <p:cNvPr id="37" name="图片 36" descr="\documentclass{article}&#10;\usepackage{amsmath}&#10;\usepackage{amssymb}&#10;\usepackage{bm}&#10;\pagestyle{empty}&#10;\begin{document}&#10;&#10;$F$&#10;&#10;\end{document}" title="IguanaTex Bitmap Display">
            <a:extLst>
              <a:ext uri="{FF2B5EF4-FFF2-40B4-BE49-F238E27FC236}">
                <a16:creationId xmlns:a16="http://schemas.microsoft.com/office/drawing/2014/main" id="{ED2131DE-1E8A-2BEC-8695-67FC7F7AC7C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04" y="2190617"/>
            <a:ext cx="163200" cy="154971"/>
          </a:xfrm>
          <a:prstGeom prst="rect">
            <a:avLst/>
          </a:prstGeom>
        </p:spPr>
      </p:pic>
      <p:pic>
        <p:nvPicPr>
          <p:cNvPr id="39" name="图片 38" descr="\documentclass{article}&#10;\usepackage{amsmath}&#10;\usepackage{amssymb}&#10;\usepackage{bm}&#10;\pagestyle{empty}&#10;\begin{document}&#10;&#10;$F$&#10;&#10;\end{document}" title="IguanaTex Bitmap Display">
            <a:extLst>
              <a:ext uri="{FF2B5EF4-FFF2-40B4-BE49-F238E27FC236}">
                <a16:creationId xmlns:a16="http://schemas.microsoft.com/office/drawing/2014/main" id="{FB944240-0D73-5989-7E50-4C343DF7C63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34" y="2191548"/>
            <a:ext cx="163200" cy="154971"/>
          </a:xfrm>
          <a:prstGeom prst="rect">
            <a:avLst/>
          </a:prstGeom>
        </p:spPr>
      </p:pic>
      <p:pic>
        <p:nvPicPr>
          <p:cNvPr id="43" name="图片 42" descr="\documentclass{article}&#10;\usepackage{amsmath}&#10;\usepackage{amssymb}&#10;\usepackage{bm}&#10;\pagestyle{empty}&#10;\begin{document}&#10;&#10;$F' \buildrel \Delta \over = {\| {{\mathbf{r}} - {{\mathbf{H}}}( {{{\mathbf{x}}} + {{\mathbf{I}}_k}d{\eta _k}} )} \|^2},$&#10;&#10;\end{document}" title="IguanaTex Bitmap Display">
            <a:extLst>
              <a:ext uri="{FF2B5EF4-FFF2-40B4-BE49-F238E27FC236}">
                <a16:creationId xmlns:a16="http://schemas.microsoft.com/office/drawing/2014/main" id="{8962E58E-8AF2-9B48-EBF3-E81A3AA8F0B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17" y="2662868"/>
            <a:ext cx="2653714" cy="3003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978175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214.473"/>
  <p:tag name="LATEXADDIN" val="\documentclass{article}&#10;\usepackage{amsmath}&#10;\usepackage{amssymb}&#10;\pagestyle{empty}&#10;\begin{document}&#10;&#10;$({\bf{\widehat x}},{{\bf{\widehat s}}_{{0}}}) = \mathop {\arg \min }\limits_{{\bf x} \in {{\cal A}^{2K}},{{{\bf s}}_0} \in {\mathbb{R}^{2N}}} {\left\| {{\bf y} - {\bf H}{\bf x} - {\bf A}{{{\bf s}}_0}} \right\|^2}.$&#10;&#10;&#10;\end{document}"/>
  <p:tag name="IGUANATEXSIZE" val="18"/>
  <p:tag name="IGUANATEXCURSOR" val="31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214.473"/>
  <p:tag name="LATEXADDIN" val="\documentclass{article}&#10;\usepackage{amsmath}&#10;\usepackage{amssymb}&#10;\pagestyle{empty}&#10;\begin{document}&#10;&#10;$({\bf{\widehat x}},{{\bf{\widehat s}}_{{0}}}) = \mathop {\arg \min }\limits_{{\bf x} \in {{\cal A}^{2K}},{{{\bf s}}_0} \in {\mathbb{R}^{2N}}} {\left\| {{\bf y} - {\bf H}{\bf x} - {\bf A}{{{\bf s}}_0}} \right\|^2}.$&#10;&#10;&#10;\end{document}"/>
  <p:tag name="IGUANATEXSIZE" val="18"/>
  <p:tag name="IGUANATEXCURSOR" val="31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0.4612"/>
  <p:tag name="ORIGINALWIDTH" val="833.8958"/>
  <p:tag name="LATEXADDIN" val="\documentclass{article}&#10;\usepackage{amsmath}&#10;\usepackage{amssymb}&#10;\pagestyle{empty}&#10;\begin{document}&#10;&#10;&#10;${\bf{x}} = \sum\limits_{q = 1}^Q {{2^{q - 1}}} {{\bf{x}}_q}.$&#10;&#10;\end{document}"/>
  <p:tag name="IGUANATEXSIZE" val="18"/>
  <p:tag name="IGUANATEXCURSOR" val="164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816.6479"/>
  <p:tag name="LATEXADDIN" val="\documentclass{article}&#10;\usepackage{amsmath}&#10;\usepackage{amssymb}&#10;\pagestyle{empty}&#10;\begin{document}&#10;&#10;$ \mathbf{x}_{q} \in {\left\{ { - 1, 1} \right\}^{2K}}$&#10;&#10;&#10;\end{document}"/>
  <p:tag name="IGUANATEXSIZE" val="18"/>
  <p:tag name="IGUANATEXCURSOR" val="15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24.072"/>
  <p:tag name="LATEXADDIN" val="\documentclass{article}&#10;\usepackage{amsmath}&#10;\usepackage{amssymb}&#10;\pagestyle{empty}&#10;\begin{document}&#10;&#10;&#10;$\mathcal{A} = \{ \pm1, \pm3, ..., \pm {2^{Q}-1} \}$&#10;&#10;\end{document}"/>
  <p:tag name="IGUANATEXSIZE" val="18"/>
  <p:tag name="IGUANATEXCURSOR" val="155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527.934"/>
  <p:tag name="LATEXADDIN" val="\documentclass{article}&#10;\usepackage{amsmath}&#10;\usepackage{amssymb}&#10;\pagestyle{empty}&#10;\begin{document}&#10;&#10;&#10;${\left\{ { - 1,1} \right\}^{2K}}$&#10;&#10;\end{document}"/>
  <p:tag name="IGUANATEXSIZE" val="18"/>
  <p:tag name="IGUANATEXCURSOR" val="13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466.4417"/>
  <p:tag name="LATEXADDIN" val="\documentclass{article}&#10;\usepackage{amsmath}&#10;\usepackage{amssymb}&#10;\pagestyle{empty}&#10;\begin{document}&#10;&#10;&#10;${\left[ { - 1,1} \right]^{2K}}$&#10;&#10;\end{document}"/>
  <p:tag name="IGUANATEXSIZE" val="18"/>
  <p:tag name="IGUANATEXCURSOR" val="135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9.614"/>
  <p:tag name="ORIGINALWIDTH" val="3163.854"/>
  <p:tag name="LATEXADDIN" val="\documentclass{article}&#10;\usepackage{amsmath}&#10;\usepackage{amssymb}&#10;\pagestyle{empty}&#10;\begin{document}&#10;&#10;\begin{alignat}{2}&#10;  \label{equ11}&#10;  \min_{{\bf{x}} \in \mathbb{R}^{2K},{{\bf{s}}_0} \in \mathbb{R}^{2N}} \quad &amp; {\left\| {{\bf{y}} - {\bf{Hx}} - {\bf{A}}{{\bf{s}}_0}} \right\|^2}, &amp; \nonumber\\&#10;  \mbox{s.t.}\quad&#10;  &amp;{\bf{x}} = \sum\limits_{q = 1}^Q {{2^{q - 1}}} {{\bf{x}}_q}, &amp; \nonumber\\&#10;  &amp;{{\bf{x}}_q} \in \mathbb{S}_q^{2K},q = 1, \ldots ,Q, \nonumber\\&#10; \end{alignat}&#10;&#10;&#10;\end{document}"/>
  <p:tag name="IGUANATEXSIZE" val="18"/>
  <p:tag name="IGUANATEXCURSOR" val="462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05.1743"/>
  <p:tag name="LATEXADDIN" val="\documentclass{article}&#10;\usepackage{amsmath}&#10;\usepackage{amssymb}&#10;\pagestyle{empty}&#10;\begin{document}&#10;&#10;$ \mathbb{S}_{q} \in {\left[ { - 1,1} \right]}$&#10;&#10;&#10;\end{document}"/>
  <p:tag name="IGUANATEXSIZE" val="18"/>
  <p:tag name="IGUANATEXCURSOR" val="149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71.2411"/>
  <p:tag name="LATEXADDIN" val="\documentclass{article}&#10;\usepackage{amsmath}&#10;\usepackage{amssymb}&#10;\usepackage{bm}&#10;\pagestyle{empty}&#10;\begin{document}&#10;&#10;$\mathbf{x}$&#10;&#10;\end{document}"/>
  <p:tag name="IGUANATEXSIZE" val="18"/>
  <p:tag name="IGUANATEXCURSOR" val="128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0.9224"/>
  <p:tag name="ORIGINALWIDTH" val="5034.871"/>
  <p:tag name="LATEXADDIN" val="\documentclass{article}&#10;\usepackage{amsmath}&#10;\usepackage{amssymb}&#10;\usepackage{bm}&#10;\pagestyle{empty}&#10;\begin{document}&#10;&#10;\begin{align}&#10; \label{equ12}&#10; &amp;{L_\rho }\left( {\left\{ {{{\bf{x}}_q}} \right\}_{q = 1}^Q,{\bf{x}},{{\bf{s}}_0},{\bm{\lambda }}} \right) = \frac{1}{2}{\left\| {{\bf{y}} - {\bf{Hx}} - {\bf{A}}{{\bf{s}}_0}} \right\|^2}+ {{\bm{\lambda }}^T}\left( {{\bf{x}} - \sum\limits_{q = 1}^Q {{2^{q - 1}}} {{\bf{x}}_q}} \right) + \frac{\rho }{2}{\left\| {{\bf{x}} - \sum\limits_{q = 1}^Q {{2^{q - 1}}} {{\bf{x}}_q}} \right\|^2},\nonumber\\&#10; \end{align}&#10;&#10;\end{document}"/>
  <p:tag name="IGUANATEXSIZE" val="18"/>
  <p:tag name="IGUANATEXCURSOR" val="255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920.885"/>
  <p:tag name="LATEXADDIN" val="\documentclass{article}&#10;\usepackage{amsmath}&#10;\usepackage{amssymb}&#10;\usepackage{bm}&#10;\pagestyle{empty}&#10;\begin{document}&#10;&#10;${\bf{x}}_q^{t + 1} \!\!=\!\!\!\!&#10;   \prod\limits_{[ - 1,1]} \!\!{\left(\!\! {\frac{1}{{{2^{q - 1}}}}\!\!\left( \!\!{\rho {{\bf{x}}^t} \!-\! \rho\! \sum\limits_{i &lt; q} {{2^{i - 1}}{\bf{x}}_i^{t + 1}} \! -\! \rho\! \sum\limits_{i &gt; q} {{2^{i - 1}}{\bf{x}}_i^t \!+\! {{\bm{\lambda }}^t}} }\! \!\right)}\!\!\! \right)}\!,$&#10;&#10;\end{document}"/>
  <p:tag name="IGUANATEXSIZE" val="18"/>
  <p:tag name="IGUANATEXCURSOR" val="43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037.12"/>
  <p:tag name="LATEXADDIN" val="\documentclass{article}&#10;\usepackage{amsmath}&#10;\usepackage{amssymb}&#10;\usepackage{bm}&#10;\pagestyle{empty}&#10;\begin{document}&#10;&#10;$&#10;{{\bf{x}}^{t + 1}} \!\!=\!\!{\left( {{{\bf{H}}^T}{\bf{H}} \!\!+\!\! \rho {\bf{I}}} \right)^{ \!-\! 1}}\!\!\left(\!\! {{{\bf{H}}^T}\!{\bf{y}} \!-\! {{\bf{H}}^T}{\bf{As}}_0^{t + 1}\! \!+ \!\rho\! \sum\limits_{q = 1}^Q {{2^{q - 1}}} {\bf{x}}_q^{t + 1}\!\! - \!\!{{\bf{\lambda }}^t}} \!\!\right)\!\!,$&#10;&#10;\end{document}"/>
  <p:tag name="IGUANATEXSIZE" val="18"/>
  <p:tag name="IGUANATEXCURSOR" val="41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1885.264"/>
  <p:tag name="LATEXADDIN" val="\documentclass{article}&#10;\usepackage{amsmath}&#10;\usepackage{amssymb}&#10;\usepackage{bm}&#10;\pagestyle{empty}&#10;\begin{document}&#10;&#10;${\bf{s}}_0^{t + 1} = {\left( {{{\bf{A}}^T}{\bf{A}}} \right)^{ - 1}}{{\bf{A}}^T}\left( {{\bf{y}} - {\bf{H}}{{\bf{x}}^{t + 1}}} \right),$&#10;&#10;\end{document}"/>
  <p:tag name="IGUANATEXSIZE" val="18"/>
  <p:tag name="IGUANATEXCURSOR" val="253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103.487"/>
  <p:tag name="LATEXADDIN" val="\documentclass{article}&#10;\usepackage{amsmath}&#10;\usepackage{amssymb}&#10;\usepackage{bm}&#10;\pagestyle{empty}&#10;\begin{document}&#10;&#10;${{\bm{\lambda }}^{t + 1}} = {{\bm{\lambda }}^t} + \rho \left( {{{\bf{x}}^{t + 1}} - \sum\limits_{q = 1}^Q {{2^{q - 1}}{\bf{x}}_q^{t + 1}} } \right).$&#10;&#10;\end{document}"/>
  <p:tag name="IGUANATEXSIZE" val="18"/>
  <p:tag name="IGUANATEXCURSOR" val="26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2.4184"/>
  <p:tag name="LATEXADDIN" val="\documentclass{article}&#10;\usepackage{amsmath}&#10;\usepackage{amssymb}&#10;\usepackage{bm}&#10;\pagestyle{empty}&#10;\begin{document}&#10;&#10;$q = 1, \ldots ,Q$&#10;&#10;\end{document}"/>
  <p:tag name="IGUANATEXSIZE" val="18"/>
  <p:tag name="IGUANATEXCURSOR" val="13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2.4709"/>
  <p:tag name="ORIGINALWIDTH" val="239.97"/>
  <p:tag name="LATEXADDIN" val="\documentclass{article}&#10;\usepackage{amsmath}&#10;\usepackage{amssymb}&#10;\usepackage{bm}&#10;\pagestyle{empty}&#10;\begin{document}&#10;&#10;$\!\prod\limits_{\left[ { - 1,1} \right]} \!$&#10;&#10;\end{document}"/>
  <p:tag name="IGUANATEXSIZE" val="18"/>
  <p:tag name="IGUANATEXCURSOR" val="163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1217.848"/>
  <p:tag name="LATEXADDIN" val="\documentclass{article}&#10;\usepackage{amsmath}&#10;\usepackage{amssymb}&#10;\usepackage{bm}&#10;\pagestyle{empty}&#10;\begin{document}&#10;&#10;$F={\left\| {{\bf y} - {\bf H}{\bf x} - {\bf A}{{{\bf s}}_0}} \right\|^2}$&#10;&#10;\end{document}"/>
  <p:tag name="IGUANATEXSIZE" val="18"/>
  <p:tag name="IGUANATEXCURSOR" val="12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9.1675"/>
  <p:tag name="LATEXADDIN" val="\documentclass{article}&#10;\usepackage{amsmath}&#10;\usepackage{amssymb}&#10;\usepackage{bm}&#10;\pagestyle{empty}&#10;\begin{document}&#10;&#10;${\bf r}={\bf y} - {\bf A}{\bf s}_{0}$ &#10;&#10;\end{document}"/>
  <p:tag name="IGUANATEXSIZE" val="18"/>
  <p:tag name="IGUANATEXCURSOR" val="15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79.3776"/>
  <p:tag name="LATEXADDIN" val="\documentclass{article}&#10;\usepackage{amsmath}&#10;\usepackage{amssymb}&#10;\usepackage{bm}&#10;\pagestyle{empty}&#10;\begin{document}&#10;&#10;${\bf{e}} = {{\bf{H}}^T}\left( {{\bf{r}} - {\bf{Hx}}} \right).$&#10;&#10;\end{document}"/>
  <p:tag name="IGUANATEXSIZE" val="18"/>
  <p:tag name="IGUANATEXCURSOR" val="180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477.315"/>
  <p:tag name="LATEXADDIN" val="\documentclass{article}&#10;\usepackage{amsmath}&#10;\usepackage{amssymb}&#10;\usepackage{bm}&#10;\pagestyle{empty}&#10;\begin{document}&#10;&#10;${e_k} = {\bf{h}}_k^T\left( {{\bf{r}} - \sum\nolimits_{k = 1}^{2K} {{{\bf{h}}_k}{x_k}} } \right),$&#10;&#10;\end{document}"/>
  <p:tag name="IGUANATEXSIZE" val="18"/>
  <p:tag name="IGUANATEXCURSOR" val="215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55.1556"/>
  <p:tag name="LATEXADDIN" val="\documentclass{article}&#10;\usepackage{amsmath}&#10;\usepackage{amssymb}&#10;\usepackage{bm}&#10;\pagestyle{empty}&#10;\begin{document}&#10;&#10;${\bar x_k} = {x_k} + d{\eta _k}$&#10;&#10;\end{document}"/>
  <p:tag name="IGUANATEXSIZE" val="18"/>
  <p:tag name="IGUANATEXCURSOR" val="15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23882"/>
  <p:tag name="LATEXADDIN" val="\documentclass{article}&#10;\usepackage{amsmath}&#10;\usepackage{amssymb}&#10;\usepackage{bm}&#10;\pagestyle{empty}&#10;\begin{document}&#10;&#10;$F$&#10;&#10;\end{document}"/>
  <p:tag name="IGUANATEXSIZE" val="18"/>
  <p:tag name="IGUANATEXCURSOR" val="120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07.9865"/>
  <p:tag name="LATEXADDIN" val="\documentclass{article}&#10;\usepackage{amsmath}&#10;\usepackage{amssymb}&#10;\usepackage{bm}&#10;\pagestyle{empty}&#10;\begin{document}&#10;&#10;${\eta _k}$&#10;&#10;\end{document}"/>
  <p:tag name="IGUANATEXSIZE" val="18"/>
  <p:tag name="IGUANATEXCURSOR" val="129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726.659"/>
  <p:tag name="LATEXADDIN" val="\documentclass{article}&#10;\usepackage{amsmath}&#10;\usepackage{amssymb}&#10;\usepackage{bm}&#10;\pagestyle{empty}&#10;\begin{document}&#10;&#10;${\eta _k} = \left\lceil{\frac{1}{{d{\mathbf{h}}_k^T{{\mathbf{h}}_k}}}{\mathbf{h}}_k^T\left( {{\mathbf{r}} - \sum\nolimits_{k = 1}^{2K} {{{\mathbf{h}}_k}{x_k}} } \right)}\right\rfloor = \left\lceil {{{e_k}} \mathord{\left/&#10;{\vphantom {{{e_k}} {d{{\mathbf{G}}_{k,k}}}}} \right.&#10;\kern-\nulldelimiterspace} {d{{\mathbf{G}}_{k,k}}}}\right\rfloor,$&#10;&#10;\end{document}"/>
  <p:tag name="IGUANATEXSIZE" val="18"/>
  <p:tag name="IGUANATEXCURSOR" val="46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1758.53"/>
  <p:tag name="LATEXADDIN" val="\documentclass{article}&#10;\usepackage{amsmath}&#10;\usepackage{amssymb}&#10;\usepackage{bm}&#10;\pagestyle{empty}&#10;\begin{document}&#10;&#10;$\mathop {\min }\limits_{\eta_k } \;{\left\| {{\mathbf{r}} - \sum\nolimits_{k = 1}^{2K} {{{\mathbf{h}}_k}\left( {{x_k} + d{\eta _k}} \right)} } \right\|^2}.$&#10;&#10;\end{document}"/>
  <p:tag name="IGUANATEXSIZE" val="18"/>
  <p:tag name="IGUANATEXCURSOR" val="23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97.6753"/>
  <p:tag name="LATEXADDIN" val="\documentclass{article}&#10;\usepackage{amsmath}&#10;\usepackage{amssymb}&#10;\usepackage{bm}&#10;\pagestyle{empty}&#10;\begin{document}&#10;&#10;${\bf{G}} = {{\bf{H}}^T}{\bf{H}}.$&#10;&#10;\end{document}"/>
  <p:tag name="IGUANATEXSIZE" val="18"/>
  <p:tag name="IGUANATEXCURSOR" val="15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.7372"/>
  <p:tag name="LATEXADDIN" val="\documentclass{article}&#10;\usepackage{amsmath}&#10;\usepackage{amssymb}&#10;\usepackage{bm}&#10;\pagestyle{empty}&#10;\begin{document}&#10;&#10;$\lceil\cdot\rfloor $ &#10;&#10;\end{document}"/>
  <p:tag name="IGUANATEXSIZE" val="18"/>
  <p:tag name="IGUANATEXCURSOR" val="140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07.9865"/>
  <p:tag name="LATEXADDIN" val="\documentclass{article}&#10;\usepackage{amsmath}&#10;\usepackage{amssymb}&#10;\usepackage{bm}&#10;\pagestyle{empty}&#10;\begin{document}&#10;&#10;$\eta _k$&#10;&#10;\end{document}"/>
  <p:tag name="IGUANATEXSIZE" val="18"/>
  <p:tag name="IGUANATEXCURSOR" val="12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769.4038"/>
  <p:tag name="LATEXADDIN" val="\documentclass{article}&#10;\usepackage{amsmath}&#10;\usepackage{amssymb}&#10;\usepackage{bm}&#10;\pagestyle{empty}&#10;\begin{document}&#10;&#10;$\Delta F = F' - F$, &#10;&#10;\end{document}"/>
  <p:tag name="IGUANATEXSIZE" val="18"/>
  <p:tag name="IGUANATEXCURSOR" val="139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3.9295"/>
  <p:tag name="ORIGINALWIDTH" val="3322.835"/>
  <p:tag name="LATEXADDIN" val="\documentclass{article}&#10;\usepackage{amsmath}&#10;\usepackage{amssymb}&#10;\usepackage{bm}&#10;\pagestyle{empty}&#10;\begin{document}&#10;&#10;\begin{align}&#10; \label{equ22}&#10; \Delta F &amp;= {\left\| {{\bf{r}} - {\bf{H}}\left( {{\bf{x}} + {{\bf{I}}_k}d{\eta _k}} \right)} \right\|^2} - {\left\| {{\bf{r}} - {\bf{Hx}}} \right\|^2}\nonumber\\&#10; &amp; = {d^2}\eta _k^2{\bf{I}}_k^T{{\bf{H}}^T}{\bf{H}}{{\bf{I}}_k} - 2d{\eta _k}{{\bf{I}}_k}{{\bf{H}}^T}\left( {{\bf{r}} - {\bf{Hx}}} \right)\nonumber\\&#10; &amp; = {d^2}\eta _k^2{{\bf{G}}_{k,k}} - 2d{\eta _k}{e_k}.&#10; \end{align}&#10;&#10;\end{document}"/>
  <p:tag name="IGUANATEXSIZE" val="18"/>
  <p:tag name="IGUANATEXCURSOR" val="528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49.9438"/>
  <p:tag name="LATEXADDIN" val="\documentclass{article}&#10;\usepackage{amsmath}&#10;\usepackage{amssymb}&#10;\usepackage{bm}&#10;\pagestyle{empty}&#10;\begin{document}&#10;&#10;$\Delta F &lt; 0,$&#10;&#10;\end{document}"/>
  <p:tag name="IGUANATEXSIZE" val="18"/>
  <p:tag name="IGUANATEXCURSOR" val="132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usepackage{amssymb}&#10;\usepackage{bm}&#10;\pagestyle{empty}&#10;\begin{document}&#10;&#10;$k$&#10;&#10;\end{document}"/>
  <p:tag name="IGUANATEXSIZE" val="18"/>
  <p:tag name="IGUANATEXCURSOR" val="12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71.2411"/>
  <p:tag name="LATEXADDIN" val="\documentclass{article}&#10;\usepackage{amsmath}&#10;\usepackage{amssymb}&#10;\usepackage{bm}&#10;\pagestyle{empty}&#10;\begin{document}&#10;&#10;$\mathbf{x}$&#10;&#10;\end{document}"/>
  <p:tag name="IGUANATEXSIZE" val="18"/>
  <p:tag name="IGUANATEXCURSOR" val="129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920.1349"/>
  <p:tag name="LATEXADDIN" val="\documentclass{article}&#10;\usepackage{amsmath}&#10;\usepackage{amssymb}&#10;\usepackage{bm}&#10;\pagestyle{empty}&#10;\begin{document}&#10;&#10;$x_k^{new} = {x_k} + d{\eta _k}.$&#10;\end{document}"/>
  <p:tag name="IGUANATEXSIZE" val="18"/>
  <p:tag name="IGUANATEXCURSOR" val="150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usepackage{amssymb}&#10;\usepackage{bm}&#10;\pagestyle{empty}&#10;\begin{document}&#10;&#10;$k$&#10;&#10;\end{document}"/>
  <p:tag name="IGUANATEXSIZE" val="20"/>
  <p:tag name="IGUANATEXCURSOR" val="12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107.9865"/>
  <p:tag name="LATEXADDIN" val="\documentclass{article}&#10;\usepackage{amsmath}&#10;\usepackage{amssymb}&#10;\usepackage{bm}&#10;\pagestyle{empty}&#10;\begin{document}&#10;&#10;${\eta _k}$ &#10;&#10;\end{document}"/>
  <p:tag name="IGUANATEXSIZE" val="18"/>
  <p:tag name="IGUANATEXCURSOR" val="130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23882"/>
  <p:tag name="LATEXADDIN" val="\documentclass{article}&#10;\usepackage{amsmath}&#10;\usepackage{amssymb}&#10;\usepackage{bm}&#10;\pagestyle{empty}&#10;\begin{document}&#10;&#10;$F$&#10;&#10;\end{document}"/>
  <p:tag name="IGUANATEXSIZE" val="18"/>
  <p:tag name="IGUANATEXCURSOR" val="12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23882"/>
  <p:tag name="LATEXADDIN" val="\documentclass{article}&#10;\usepackage{amsmath}&#10;\usepackage{amssymb}&#10;\usepackage{bm}&#10;\pagestyle{empty}&#10;\begin{document}&#10;&#10;$F$&#10;&#10;\end{document}"/>
  <p:tag name="IGUANATEXSIZE" val="18"/>
  <p:tag name="IGUANATEXCURSOR" val="12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451.069"/>
  <p:tag name="LATEXADDIN" val="\documentclass{article}&#10;\usepackage{amsmath}&#10;\usepackage{amssymb}&#10;\usepackage{bm}&#10;\pagestyle{empty}&#10;\begin{document}&#10;&#10;$F' \buildrel \Delta \over = {\| {{\mathbf{r}} - {{\mathbf{H}}}( {{{\mathbf{x}}} + {{\mathbf{I}}_k}d{\eta _k}} )} \|^2},$&#10;&#10;\end{document}"/>
  <p:tag name="IGUANATEXSIZE" val="18"/>
  <p:tag name="IGUANATEXCURSOR" val="212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96.73788"/>
  <p:tag name="LATEXADDIN" val="\documentclass{article}&#10;\usepackage{amsmath}&#10;\usepackage{amssymb}&#10;\usepackage{bm}&#10;\pagestyle{empty}&#10;\begin{document}&#10;&#10;${\bf s}_{0}$&#10;&#10;\end{document}"/>
  <p:tag name="IGUANATEXSIZE" val="18"/>
  <p:tag name="IGUANATEXCURSOR" val="13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96.73788"/>
  <p:tag name="LATEXADDIN" val="\documentclass{article}&#10;\usepackage{amsmath}&#10;\usepackage{amssymb}&#10;\usepackage{bm}&#10;\pagestyle{empty}&#10;\begin{document}&#10;&#10;${\bf s}_{0}$&#10;&#10;\end{document}"/>
  <p:tag name="IGUANATEXSIZE" val="18"/>
  <p:tag name="IGUANATEXCURSOR" val="13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3.9595"/>
  <p:tag name="LATEXADDIN" val="\documentclass{article}&#10;\usepackage{amsmath}&#10;\pagestyle{empty}&#10;\begin{document}&#10;&#10;$N_r/K$&#10;&#10;&#10;\end{document}"/>
  <p:tag name="IGUANATEXSIZE" val="18"/>
  <p:tag name="IGUANATEXCURSOR" val="8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788.9014"/>
  <p:tag name="LATEXADDIN" val="\documentclass{article}&#10;\usepackage{amsmath}&#10;\pagestyle{empty}&#10;\begin{document}&#10;&#10;${{\tilde{\bf y}}_c} = {\tilde{\bf H}}{\tilde{\bf x}} + {\tilde{\bf n}_{1}}.$&#10;&#10;&#10;\end{document}"/>
  <p:tag name="IGUANATEXSIZE" val="18"/>
  <p:tag name="IGUANATEXCURSOR" val="15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2014.998"/>
  <p:tag name="LATEXADDIN" val="\documentclass{article}&#10;\usepackage{amsmath}&#10;\pagestyle{empty}&#10;\begin{document}&#10;&#10;${{\tilde{\bf y}}_s} = \sum\limits_{n = 1}^N {{\alpha _n}{{\bf{a}}_r}\left( {{\theta _n}} \right){\bf{a}}_t^H\left( {{\theta _n}} \right){{\bf{f}}_n}s_{n}} + {{\tilde{\bf n}}_2}.$&#10;&#10;&#10;\end{document}"/>
  <p:tag name="IGUANATEXSIZE" val="18"/>
  <p:tag name="IGUANATEXCURSOR" val="259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688.039"/>
  <p:tag name="LATEXADDIN" val="\documentclass{article}&#10;\usepackage{amsmath}&#10;\pagestyle{empty}&#10;\begin{document}&#10;&#10;&#10;${\tilde{\bf y}} = {{\tilde{\bf y}}_c} + {{\tilde{\bf y}}_s} = {\tilde{\bf H}}{\tilde{\bf x}} + {\tilde{\bf A}}{\tilde{\bf s}}_0 + {\tilde{\bf n}}_1,$&#10;&#10;\end{document}"/>
  <p:tag name="IGUANATEXSIZE" val="18"/>
  <p:tag name="IGUANATEXCURSOR" val="23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57.368"/>
  <p:tag name="LATEXADDIN" val="\documentclass{article}&#10;\usepackage{amsmath}&#10;\pagestyle{empty}&#10;\begin{document}&#10;&#10;&#10;${\bf y}={\bf H}{\bf x} + {\bf A}{\bf s}_{0}+ {\bf n}.$&#10;&#10;\end{document}"/>
  <p:tag name="IGUANATEXSIZE" val="18"/>
  <p:tag name="IGUANATEXCURSOR" val="13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复旦大学">
      <a:dk1>
        <a:srgbClr val="262626"/>
      </a:dk1>
      <a:lt1>
        <a:srgbClr val="FFFFFF"/>
      </a:lt1>
      <a:dk2>
        <a:srgbClr val="262626"/>
      </a:dk2>
      <a:lt2>
        <a:srgbClr val="F0F0F0"/>
      </a:lt2>
      <a:accent1>
        <a:srgbClr val="BE101C"/>
      </a:accent1>
      <a:accent2>
        <a:srgbClr val="CFAF6A"/>
      </a:accent2>
      <a:accent3>
        <a:srgbClr val="BE101C"/>
      </a:accent3>
      <a:accent4>
        <a:srgbClr val="CFAF6A"/>
      </a:accent4>
      <a:accent5>
        <a:srgbClr val="C00000"/>
      </a:accent5>
      <a:accent6>
        <a:srgbClr val="CFAF6A"/>
      </a:accent6>
      <a:hlink>
        <a:srgbClr val="0F73EE"/>
      </a:hlink>
      <a:folHlink>
        <a:srgbClr val="BFBFBF"/>
      </a:folHlink>
    </a:clrScheme>
    <a:fontScheme name="mmhun2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570</Words>
  <Application>Microsoft Office PowerPoint</Application>
  <PresentationFormat>宽屏</PresentationFormat>
  <Paragraphs>98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CMBX10</vt:lpstr>
      <vt:lpstr>CMMI10</vt:lpstr>
      <vt:lpstr>CMSS10</vt:lpstr>
      <vt:lpstr>CMSSI10</vt:lpstr>
      <vt:lpstr>NimbusRomNo9L-Regu</vt:lpstr>
      <vt:lpstr>微软雅黑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2314981968@qq.com</dc:creator>
  <cp:lastModifiedBy>健 汪</cp:lastModifiedBy>
  <cp:revision>69</cp:revision>
  <dcterms:created xsi:type="dcterms:W3CDTF">2019-11-26T03:41:00Z</dcterms:created>
  <dcterms:modified xsi:type="dcterms:W3CDTF">2025-03-23T05:08:45Z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BC69EB345F4F457288BFAD1BFA019858</vt:lpwstr>
  </property>
  <property fmtid="{D5CDD505-2E9C-101B-9397-08002B2CF9AE}" pid="3" name="KSOProductBuildVer">
    <vt:lpwstr>2052-11.1.0.10700</vt:lpwstr>
  </property>
</Properties>
</file>