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96" r:id="rId4"/>
    <p:sldId id="259" r:id="rId5"/>
    <p:sldId id="268" r:id="rId6"/>
    <p:sldId id="270" r:id="rId7"/>
    <p:sldId id="297" r:id="rId8"/>
    <p:sldId id="263" r:id="rId9"/>
    <p:sldId id="267" r:id="rId10"/>
    <p:sldId id="264" r:id="rId11"/>
    <p:sldId id="298" r:id="rId12"/>
    <p:sldId id="299" r:id="rId13"/>
    <p:sldId id="265" r:id="rId14"/>
    <p:sldId id="300" r:id="rId15"/>
    <p:sldId id="301" r:id="rId16"/>
    <p:sldId id="275" r:id="rId17"/>
    <p:sldId id="302" r:id="rId18"/>
    <p:sldId id="303" r:id="rId19"/>
    <p:sldId id="304" r:id="rId20"/>
    <p:sldId id="305" r:id="rId21"/>
    <p:sldId id="282" r:id="rId22"/>
    <p:sldId id="306" r:id="rId23"/>
    <p:sldId id="307" r:id="rId24"/>
    <p:sldId id="269" r:id="rId25"/>
    <p:sldId id="309" r:id="rId26"/>
    <p:sldId id="260" r:id="rId27"/>
    <p:sldId id="271" r:id="rId28"/>
    <p:sldId id="272" r:id="rId29"/>
    <p:sldId id="273" r:id="rId30"/>
    <p:sldId id="276" r:id="rId31"/>
    <p:sldId id="277" r:id="rId32"/>
    <p:sldId id="308" r:id="rId33"/>
    <p:sldId id="261" r:id="rId34"/>
    <p:sldId id="278" r:id="rId35"/>
    <p:sldId id="279" r:id="rId36"/>
    <p:sldId id="284" r:id="rId37"/>
    <p:sldId id="283" r:id="rId38"/>
    <p:sldId id="280" r:id="rId39"/>
    <p:sldId id="285" r:id="rId40"/>
    <p:sldId id="288" r:id="rId41"/>
    <p:sldId id="294" r:id="rId42"/>
    <p:sldId id="295" r:id="rId43"/>
    <p:sldId id="281" r:id="rId44"/>
    <p:sldId id="289" r:id="rId45"/>
    <p:sldId id="290" r:id="rId46"/>
    <p:sldId id="293" r:id="rId47"/>
    <p:sldId id="292" r:id="rId48"/>
    <p:sldId id="287" r:id="rId49"/>
    <p:sldId id="286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CD0"/>
    <a:srgbClr val="FF99CC"/>
    <a:srgbClr val="FFCCFF"/>
    <a:srgbClr val="2E75B6"/>
    <a:srgbClr val="F2DCA6"/>
    <a:srgbClr val="EBD2AD"/>
    <a:srgbClr val="F2F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26" autoAdjust="0"/>
  </p:normalViewPr>
  <p:slideViewPr>
    <p:cSldViewPr snapToGrid="0">
      <p:cViewPr>
        <p:scale>
          <a:sx n="75" d="100"/>
          <a:sy n="75" d="100"/>
        </p:scale>
        <p:origin x="81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0:19:28.82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1,'0'1,"1"-1,-1 1,0 0,1 0,-1 0,0 0,1 0,-1 0,1-1,0 1,-1 0,1 0,-1-1,1 1,0-1,0 1,-1 0,1-1,0 1,0-1,0 0,0 1,0-1,0 0,-1 1,1-1,1 0,30 6,-30-6,93 6,97-7,-65-2,481 3,-574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3:58:16.61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16,'783'0,"-755"-1,52-8,-50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0:19:30.65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3,'80'-1,"-21"0,0 2,80 11,-60-2,140-1,45 4,-147-3,175-8,-139-4,216 2,-340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0:19:39.99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0 107,'24'-2,"0"0,-1-2,1 0,28-11,-27 8,1 0,-1 2,43-3,-37 7,7 0,1-1,72-14,-47 4,0 3,0 2,102 3,742 6,-845 3,-37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2:29:55.39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0,'3'15,"15"-10,38 2,0-4,93-4,-48-2,339 3,-413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2:29:56.82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55,'7'-1,"-1"0,1 0,-1 0,0-1,12-4,10-3,35-3,0 2,0 3,1 2,122 8,-27 21,-140-21,1 0,-1 2,22 7,-15-1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2:29:59.69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0,'981'0,"-956"0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2:30:03.41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0,'-3'2,"1"0,0 0,0 0,0 0,1 1,-1-1,0 0,1 1,0-1,-1 1,1 0,0 0,0-1,0 5,1-5,0-1,1 1,-1-1,1 0,-1 1,1-1,0 1,0-1,-1 0,1 0,0 1,0-1,0 0,0 0,0 0,1 0,-1 0,0 0,0 0,1-1,-1 1,0 0,1-1,-1 1,1-1,-1 1,1-1,-1 0,2 0,27 6,0-1,0-2,1-1,-1-1,45-5,0 1,438 2,-486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3:58:09.07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1,'655'0,"-616"1,55 11,30 1,-29-13,-69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03:58:14.10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56,'2'-3,"0"0,1 0,-1 0,1 1,-1-1,1 1,0 0,0 0,0 0,0 0,5-2,2 0,0 0,-1 0,1 1,1 0,-1 1,0 0,17 0,79 2,-58 2,585-1,-594-1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E509-6690-462B-8785-207C8F48F0AF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C1CC5-57BA-4CAA-82F8-D9E257D40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3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khan.co.kr/kh_storytelling/2019/labordeath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2020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년 데이터 저널리즘 </a:t>
            </a:r>
            <a:r>
              <a:rPr lang="ko-KR" altLang="en-US" sz="1200" dirty="0" err="1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어워즈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대상 수상작</a:t>
            </a:r>
          </a:p>
          <a:p>
            <a:r>
              <a:rPr lang="ko-KR" altLang="en-US" dirty="0">
                <a:hlinkClick r:id="rId3"/>
              </a:rPr>
              <a:t>매일 김용균이 있었다</a:t>
            </a:r>
            <a:r>
              <a:rPr lang="en-US" altLang="ko-KR" dirty="0">
                <a:hlinkClick r:id="rId3"/>
              </a:rPr>
              <a:t>…1748</a:t>
            </a:r>
            <a:r>
              <a:rPr lang="ko-KR" altLang="en-US" dirty="0">
                <a:hlinkClick r:id="rId3"/>
              </a:rPr>
              <a:t>번의 죽음의 기록 </a:t>
            </a:r>
            <a:r>
              <a:rPr lang="en-US" altLang="ko-KR" dirty="0">
                <a:hlinkClick r:id="rId3"/>
              </a:rPr>
              <a:t>(khan.co.kr)</a:t>
            </a:r>
            <a:endParaRPr lang="en-US" altLang="ko-KR" dirty="0"/>
          </a:p>
          <a:p>
            <a:r>
              <a:rPr lang="en-US" altLang="ko-KR"/>
              <a:t>http://news.khan.co.kr/kh_storytelling/2019/labordeath/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C1CC5-57BA-4CAA-82F8-D9E257D4046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4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C1CC5-57BA-4CAA-82F8-D9E257D4046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A8BF-FB1D-A4AF-BDB5-9EA43FAB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8FD1D-B847-20F7-C1F8-80DC37DD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B7FB-2645-EAF9-053B-1B65DAC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9870E-549D-FD45-3E9F-98828256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D0D8-CA12-CB43-9C84-80483AD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1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CEA6C-CAE0-964F-F756-078C2DEF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5746A-DB6B-9B85-3A43-00BE9979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D909-4BD9-E67F-1E2A-9E47B421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19B1A-0FB2-A19D-D642-A014FC77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2C64-1B59-C840-C93B-AD534311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1F93E-441F-F25D-59AF-3B17EADB3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3614D-C3DC-2ED3-8380-FC9B762B0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12AC9-DF3D-D007-69FA-6CF5F31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1E7DA-81EC-9110-97C4-3C6076AF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C8F4A-D5B4-1466-3331-0E0B35DA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CDD5-7DA1-4C43-3442-901CBC93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FFC63-97EA-DF71-AF79-0C243779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2A8A-4518-9432-346E-7685A555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B0565-E1B6-5C6D-2481-52BA21F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DB0CF-CEB9-F33C-DA19-8A4D1986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617D-0510-3176-A463-56FED890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689F0-7AB4-E9DC-6940-95580108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5909A-6AC2-B4DA-CB26-477C82D4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A27D2-B2D3-8CFE-DC7A-D410D3C9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9002-C18B-1194-59CB-D9F2BCF0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15A3-EA43-894E-9B41-9DBBCDFB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99005-7277-0D1D-4F3E-B193B0D0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5C91E-DF76-7D50-264B-F8359A5C3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BA8B2-E3AE-19C4-30C3-431AB75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86377-2836-7151-B62E-11908B4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2E3D0-4B90-3BB3-2B5C-77A39BC3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93FD-D947-C067-A168-8E1C87C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DD378-911E-8D08-44B2-E66A802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73520-B820-FC09-ED86-A04F272D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41CD58-B8F8-6400-8CCD-00956712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1DF1D-667E-B86E-7473-07EF82A8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5B565F-3E10-5311-9D5E-6A2DF4F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B3819-C50D-580E-DEA7-E8922AD8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991FC-09B0-B285-9288-C6625B1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5429E-0E2D-D120-7F03-50AF373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C0D02-0D3A-42C6-46AF-C0774CBA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0AA8F3-DDEF-3AA9-FA9E-0C08B06A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9282B-5128-7C0C-B72C-0CAD145A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BA28F-6B94-8A4D-AC1E-244F54D2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0437B6-3EB6-4C63-AE8F-66A465B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26E12-32A8-CF1C-AB64-F73E059B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B94D-C7D2-6036-6CDF-5506C617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65681-83DE-C679-77CE-94C172F5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5A89D-FC60-3F1C-E146-3EF56682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7B26-708C-E8AD-210A-91701B4A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D05C2-743C-71B4-6CE8-016E819F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B7B65-C898-7819-17A3-771E9761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379E-54F8-CFDA-1CFC-C8D99FB0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32CDF5-A19E-B566-332D-C795BE963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A8718-A51C-517C-0659-85B7F53F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9290D-CCC2-11CE-6B61-168B4F7B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2A6B6-D17D-5BF4-BF6C-449B6D58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E9929-8586-9B05-E7FE-BC1C9920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4B710-BC2A-AFFE-F505-60281CE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40D01-7AEF-FA8A-4335-4BE562CA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A6EF8-351A-C72C-C8E8-DE95F51F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32DA-21DD-476F-A247-722DD66C225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A6E76-F090-B715-C5D8-08C512662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69C4-8D7B-E1C7-45DB-2A3E5329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23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20.png"/><Relationship Id="rId10" Type="http://schemas.openxmlformats.org/officeDocument/2006/relationships/image" Target="../media/image6.png"/><Relationship Id="rId9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4.xml"/><Relationship Id="rId7" Type="http://schemas.openxmlformats.org/officeDocument/2006/relationships/image" Target="../media/image340.png"/><Relationship Id="rId12" Type="http://schemas.openxmlformats.org/officeDocument/2006/relationships/image" Target="../media/image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360.png"/><Relationship Id="rId5" Type="http://schemas.openxmlformats.org/officeDocument/2006/relationships/image" Target="../media/image330.png"/><Relationship Id="rId10" Type="http://schemas.openxmlformats.org/officeDocument/2006/relationships/customXml" Target="../ink/ink7.xml"/><Relationship Id="rId9" Type="http://schemas.openxmlformats.org/officeDocument/2006/relationships/image" Target="../media/image3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68.png"/><Relationship Id="rId7" Type="http://schemas.openxmlformats.org/officeDocument/2006/relationships/customXml" Target="../ink/ink9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11" Type="http://schemas.openxmlformats.org/officeDocument/2006/relationships/image" Target="../media/image6.png"/><Relationship Id="rId10" Type="http://schemas.openxmlformats.org/officeDocument/2006/relationships/image" Target="../media/image460.png"/><Relationship Id="rId4" Type="http://schemas.openxmlformats.org/officeDocument/2006/relationships/customXml" Target="../ink/ink8.xml"/><Relationship Id="rId9" Type="http://schemas.openxmlformats.org/officeDocument/2006/relationships/customXml" Target="../ink/ink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E70395-09B7-D6F8-2F8D-3AB63EF3D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6" y="205377"/>
            <a:ext cx="5832338" cy="58323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09656" y="4563122"/>
            <a:ext cx="864062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1</a:t>
            </a:r>
            <a:r>
              <a:rPr lang="ko-KR" altLang="en-US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주차 </a:t>
            </a:r>
            <a:r>
              <a:rPr lang="en-US" altLang="ko-KR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: EDA(</a:t>
            </a:r>
            <a:r>
              <a:rPr lang="en-US" altLang="ko-KR" sz="36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r>
              <a:rPr lang="en-US" altLang="ko-KR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, pandas), </a:t>
            </a:r>
            <a:r>
              <a:rPr lang="ko-KR" altLang="en-US" sz="36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태블로</a:t>
            </a:r>
            <a:r>
              <a:rPr lang="ko-KR" altLang="en-US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 기초</a:t>
            </a:r>
            <a:endParaRPr lang="en-US" altLang="ko-KR" sz="3600" b="1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en-US" altLang="ko-KR" sz="3000" b="1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쿠글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8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기 노동환</a:t>
            </a:r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홍서진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53980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7D8DCF-D083-E1C8-47D2-817C55904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56"/>
          <a:stretch/>
        </p:blipFill>
        <p:spPr bwMode="auto">
          <a:xfrm>
            <a:off x="1053721" y="1243924"/>
            <a:ext cx="5632193" cy="55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135FBE-B8F9-A55F-326B-E8E60F244567}"/>
              </a:ext>
            </a:extLst>
          </p:cNvPr>
          <p:cNvSpPr txBox="1"/>
          <p:nvPr/>
        </p:nvSpPr>
        <p:spPr>
          <a:xfrm>
            <a:off x="6939280" y="2138224"/>
            <a:ext cx="5252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11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개의 좌표</a:t>
            </a:r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. 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집합 </a:t>
            </a:r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4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그룹</a:t>
            </a:r>
            <a:endParaRPr lang="en-US" altLang="ko-KR" sz="28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en-US" altLang="ko-KR" sz="28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X,Y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의 평균</a:t>
            </a:r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</a:p>
          <a:p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X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의 표준편차</a:t>
            </a:r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</a:p>
          <a:p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Y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의 표준편차</a:t>
            </a:r>
            <a:endParaRPr lang="en-US" altLang="ko-KR" sz="28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X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와 </a:t>
            </a:r>
            <a:r>
              <a:rPr lang="en-US" altLang="ko-KR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Y</a:t>
            </a:r>
            <a:r>
              <a:rPr lang="ko-KR" altLang="en-US" sz="2800" dirty="0">
                <a:latin typeface="a찐빵M" panose="02020600000000000000" pitchFamily="18" charset="-127"/>
                <a:ea typeface="a찐빵M" panose="02020600000000000000" pitchFamily="18" charset="-127"/>
              </a:rPr>
              <a:t>의 상관계수</a:t>
            </a:r>
            <a:endParaRPr lang="en-US" altLang="ko-KR" sz="28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en-US" altLang="ko-KR" sz="28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4</a:t>
            </a:r>
            <a:r>
              <a:rPr lang="ko-KR" altLang="en-US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그룹은 동일한 값을 가진다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0BE27-7CE5-33B4-8023-A24E442FC578}"/>
              </a:ext>
            </a:extLst>
          </p:cNvPr>
          <p:cNvSpPr txBox="1"/>
          <p:nvPr/>
        </p:nvSpPr>
        <p:spPr>
          <a:xfrm>
            <a:off x="1837541" y="203826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B5FB39-55E0-7F93-832E-7DE6DAA1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7" y="58262"/>
            <a:ext cx="1391919" cy="13919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22D562-ABD9-2EB2-37CE-5AE055AC16F7}"/>
              </a:ext>
            </a:extLst>
          </p:cNvPr>
          <p:cNvCxnSpPr>
            <a:cxnSpLocks/>
          </p:cNvCxnSpPr>
          <p:nvPr/>
        </p:nvCxnSpPr>
        <p:spPr>
          <a:xfrm flipV="1">
            <a:off x="1963582" y="757824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FBB33B-0110-BA26-BF1C-139826121E4A}"/>
              </a:ext>
            </a:extLst>
          </p:cNvPr>
          <p:cNvSpPr txBox="1"/>
          <p:nvPr/>
        </p:nvSpPr>
        <p:spPr>
          <a:xfrm>
            <a:off x="1963580" y="797374"/>
            <a:ext cx="272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Anscombe’s quartet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1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53980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3B7C5-6A7A-4390-31CC-E16ADA53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40" y="2129259"/>
            <a:ext cx="2819018" cy="2819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F2C599-5C6C-6750-9DA1-9760525AE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06" y="802409"/>
            <a:ext cx="4876190" cy="48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CDA9D2-5D8F-242B-A02A-87CABD672719}"/>
              </a:ext>
            </a:extLst>
          </p:cNvPr>
          <p:cNvSpPr txBox="1"/>
          <p:nvPr/>
        </p:nvSpPr>
        <p:spPr>
          <a:xfrm>
            <a:off x="483456" y="5875018"/>
            <a:ext cx="5221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‘</a:t>
            </a:r>
            <a:r>
              <a:rPr lang="ko-KR" altLang="en-US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맥락</a:t>
            </a:r>
            <a:r>
              <a:rPr lang="en-US" altLang="ko-KR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’</a:t>
            </a:r>
            <a:r>
              <a:rPr lang="ko-KR" altLang="en-US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을 담아 </a:t>
            </a:r>
            <a:r>
              <a:rPr lang="en-US" altLang="ko-KR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‘</a:t>
            </a:r>
            <a:r>
              <a:rPr lang="ko-KR" altLang="en-US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의미</a:t>
            </a:r>
            <a:r>
              <a:rPr lang="en-US" altLang="ko-KR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’ </a:t>
            </a:r>
            <a:r>
              <a:rPr lang="ko-KR" altLang="en-US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전달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CD2-0A37-06E1-9AB3-30A8C1115402}"/>
              </a:ext>
            </a:extLst>
          </p:cNvPr>
          <p:cNvSpPr txBox="1"/>
          <p:nvPr/>
        </p:nvSpPr>
        <p:spPr>
          <a:xfrm>
            <a:off x="6042230" y="5875018"/>
            <a:ext cx="5639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a찐빵M" panose="02020600000000000000" pitchFamily="18" charset="-127"/>
                <a:ea typeface="a찐빵M" panose="02020600000000000000" pitchFamily="18" charset="-127"/>
              </a:rPr>
              <a:t>메시지에 대한 이해도를 </a:t>
            </a:r>
            <a:r>
              <a:rPr lang="ko-KR" altLang="en-US" sz="32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높힘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E3A05-490C-D310-F8D1-C2B18F53B382}"/>
              </a:ext>
            </a:extLst>
          </p:cNvPr>
          <p:cNvSpPr txBox="1"/>
          <p:nvPr/>
        </p:nvSpPr>
        <p:spPr>
          <a:xfrm>
            <a:off x="1837541" y="381112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7822E8-1262-3D02-42E4-A956FC8D2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A9ED4E-A734-9D88-4FE6-9F224B0ED3C2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A9015F-021A-9FE2-2F9B-56D9BCE944FD}"/>
              </a:ext>
            </a:extLst>
          </p:cNvPr>
          <p:cNvSpPr txBox="1"/>
          <p:nvPr/>
        </p:nvSpPr>
        <p:spPr>
          <a:xfrm>
            <a:off x="1963581" y="1011984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데이터시각화란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438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4D8C2-88F4-7497-7513-6B4E4F75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" y="-955078"/>
            <a:ext cx="7376238" cy="737623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1EC199-08EF-4E0A-35F6-AD070E732E38}"/>
              </a:ext>
            </a:extLst>
          </p:cNvPr>
          <p:cNvSpPr/>
          <p:nvPr/>
        </p:nvSpPr>
        <p:spPr>
          <a:xfrm>
            <a:off x="1193432" y="5109423"/>
            <a:ext cx="3449215" cy="1069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4000" b="1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DAA11-0119-0710-558A-3099825E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532" y="3112511"/>
            <a:ext cx="2166345" cy="3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90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51543" y="313679"/>
            <a:ext cx="2426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6" y="27993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898197" y="891906"/>
            <a:ext cx="2188611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935521" y="922991"/>
            <a:ext cx="168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학생 </a:t>
            </a:r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태블로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E41415-9BE2-A7E5-276F-7B9A550C5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2" y="1539629"/>
            <a:ext cx="6096528" cy="4831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1415DD-A0BE-26C4-BDD9-BFDD0EA464BF}"/>
              </a:ext>
            </a:extLst>
          </p:cNvPr>
          <p:cNvSpPr txBox="1"/>
          <p:nvPr/>
        </p:nvSpPr>
        <p:spPr>
          <a:xfrm>
            <a:off x="4190261" y="6463461"/>
            <a:ext cx="88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찐빵M" panose="02020600000000000000" pitchFamily="18" charset="-127"/>
                <a:ea typeface="a찐빵M" panose="02020600000000000000" pitchFamily="18" charset="-127"/>
              </a:rPr>
              <a:t>다운로드 방법 참고 </a:t>
            </a: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-https://blog.naver.com/gydnjs5238/223011468384</a:t>
            </a:r>
            <a:endParaRPr lang="ko-KR" altLang="en-US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0DA55-A550-AC2F-C9EE-65BFF38459EE}"/>
              </a:ext>
            </a:extLst>
          </p:cNvPr>
          <p:cNvSpPr txBox="1"/>
          <p:nvPr/>
        </p:nvSpPr>
        <p:spPr>
          <a:xfrm>
            <a:off x="7108370" y="3056183"/>
            <a:ext cx="4630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학생용 </a:t>
            </a:r>
            <a:r>
              <a:rPr lang="ko-KR" altLang="en-US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태블로는</a:t>
            </a:r>
            <a:r>
              <a:rPr lang="ko-KR" altLang="en-US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endParaRPr lang="en-US" altLang="ko-KR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ko-KR" altLang="en-US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라이선스 </a:t>
            </a:r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1</a:t>
            </a:r>
            <a:r>
              <a:rPr lang="ko-KR" altLang="en-US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년 무료</a:t>
            </a:r>
          </a:p>
        </p:txBody>
      </p:sp>
    </p:spTree>
    <p:extLst>
      <p:ext uri="{BB962C8B-B14F-4D97-AF65-F5344CB8AC3E}">
        <p14:creationId xmlns:p14="http://schemas.microsoft.com/office/powerpoint/2010/main" val="34642275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65844" y="152401"/>
            <a:ext cx="361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1391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인터페이스</a:t>
            </a: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5D6411-AF93-4016-40F4-6A0ED90E9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0" y="373177"/>
            <a:ext cx="11606074" cy="622013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972F3ED5-3236-64C0-E131-7C7D76283CF3}"/>
              </a:ext>
            </a:extLst>
          </p:cNvPr>
          <p:cNvSpPr/>
          <p:nvPr/>
        </p:nvSpPr>
        <p:spPr>
          <a:xfrm>
            <a:off x="300737" y="1097899"/>
            <a:ext cx="1945314" cy="5427182"/>
          </a:xfrm>
          <a:prstGeom prst="frame">
            <a:avLst>
              <a:gd name="adj1" fmla="val 33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2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65844" y="152401"/>
            <a:ext cx="361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</a:t>
            </a:r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1391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엑셀파일</a:t>
            </a: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5A767-A39C-37B9-767F-4EA2766E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4" y="408012"/>
            <a:ext cx="11215456" cy="47903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7CC8DA-C87C-B9E8-0423-B79FC108C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407" y="-152401"/>
            <a:ext cx="5102831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BB377-3C7B-F1B6-13AA-CABFD4A5E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14" y="-152401"/>
            <a:ext cx="3775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65844" y="152401"/>
            <a:ext cx="361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190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</a:t>
            </a:r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준비창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918054-4E5E-0639-0D88-542F6441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681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65844" y="152401"/>
            <a:ext cx="361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221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찐빵M" panose="02020600000000000000" pitchFamily="18" charset="-127"/>
                <a:ea typeface="a찐빵M" panose="02020600000000000000" pitchFamily="18" charset="-127"/>
              </a:rPr>
              <a:t>데이터 </a:t>
            </a:r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준비창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8C2197-2CFF-95A7-AE00-E4711A9B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457"/>
            <a:ext cx="12192000" cy="6185086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2715F9D2-F682-7F09-E481-8CB120E73B20}"/>
              </a:ext>
            </a:extLst>
          </p:cNvPr>
          <p:cNvSpPr/>
          <p:nvPr/>
        </p:nvSpPr>
        <p:spPr>
          <a:xfrm>
            <a:off x="714795" y="5732042"/>
            <a:ext cx="1566765" cy="375794"/>
          </a:xfrm>
          <a:prstGeom prst="frame">
            <a:avLst>
              <a:gd name="adj1" fmla="val 78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65844" y="152401"/>
            <a:ext cx="361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221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</a:t>
            </a:r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작업창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D8DD1D-7BFE-CA58-9B45-3A963B82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421"/>
            <a:ext cx="12192000" cy="617855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EBE76CCD-6FAC-C861-5FE5-1954B3B7EE64}"/>
              </a:ext>
            </a:extLst>
          </p:cNvPr>
          <p:cNvSpPr/>
          <p:nvPr/>
        </p:nvSpPr>
        <p:spPr>
          <a:xfrm>
            <a:off x="-18601" y="618505"/>
            <a:ext cx="1723114" cy="5427182"/>
          </a:xfrm>
          <a:prstGeom prst="frame">
            <a:avLst>
              <a:gd name="adj1" fmla="val 15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7B6A064-B524-3EDC-D0F7-2E1831426243}"/>
              </a:ext>
            </a:extLst>
          </p:cNvPr>
          <p:cNvSpPr/>
          <p:nvPr/>
        </p:nvSpPr>
        <p:spPr>
          <a:xfrm>
            <a:off x="1727430" y="618505"/>
            <a:ext cx="10464570" cy="5427182"/>
          </a:xfrm>
          <a:prstGeom prst="frame">
            <a:avLst>
              <a:gd name="adj1" fmla="val 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6394FEA-E1ED-7FA1-6000-74E60F46AFD4}"/>
              </a:ext>
            </a:extLst>
          </p:cNvPr>
          <p:cNvSpPr/>
          <p:nvPr/>
        </p:nvSpPr>
        <p:spPr>
          <a:xfrm>
            <a:off x="0" y="356029"/>
            <a:ext cx="8974690" cy="218845"/>
          </a:xfrm>
          <a:prstGeom prst="frame">
            <a:avLst>
              <a:gd name="adj1" fmla="val 96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1A25AD9B-74CE-F997-5303-5DDD2C0720A6}"/>
              </a:ext>
            </a:extLst>
          </p:cNvPr>
          <p:cNvSpPr/>
          <p:nvPr/>
        </p:nvSpPr>
        <p:spPr>
          <a:xfrm>
            <a:off x="-18601" y="6099556"/>
            <a:ext cx="10464570" cy="321069"/>
          </a:xfrm>
          <a:prstGeom prst="frame">
            <a:avLst>
              <a:gd name="adj1" fmla="val 7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F8CA8-E5CF-BF97-2FD1-D2D5B17292CC}"/>
              </a:ext>
            </a:extLst>
          </p:cNvPr>
          <p:cNvSpPr txBox="1"/>
          <p:nvPr/>
        </p:nvSpPr>
        <p:spPr>
          <a:xfrm>
            <a:off x="2827340" y="142195"/>
            <a:ext cx="429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저장</a:t>
            </a:r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원본연결 등 아이콘 모음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B52AF-7D2C-1F82-6B2D-CA68F838DCFA}"/>
              </a:ext>
            </a:extLst>
          </p:cNvPr>
          <p:cNvSpPr txBox="1"/>
          <p:nvPr/>
        </p:nvSpPr>
        <p:spPr>
          <a:xfrm>
            <a:off x="-42399" y="1086317"/>
            <a:ext cx="267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</a:t>
            </a:r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/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분석 패널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6B220-44D0-8A62-FC6F-553127FA10B0}"/>
              </a:ext>
            </a:extLst>
          </p:cNvPr>
          <p:cNvSpPr txBox="1"/>
          <p:nvPr/>
        </p:nvSpPr>
        <p:spPr>
          <a:xfrm>
            <a:off x="5533918" y="3028890"/>
            <a:ext cx="433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시각화 실행되는 부분</a:t>
            </a:r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캔퍼스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3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75403" y="80685"/>
            <a:ext cx="361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221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바 차트</a:t>
            </a: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89DA8A-0099-B3AF-983E-F7CC04F6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001"/>
            <a:ext cx="12192000" cy="54299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8438DD-1BC6-732A-B64B-8440F9A1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95959"/>
            <a:ext cx="12192000" cy="58117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728988-C9EE-FD50-118B-CB2CC9BF1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9124"/>
            <a:ext cx="12192000" cy="63597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7F0F1E-0A29-412B-471A-276A751A4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4927"/>
            <a:ext cx="12192000" cy="63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510480" y="1597244"/>
            <a:ext cx="609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Contents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291B4-33A5-54A5-A6A6-CBA2B694F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2"/>
          <a:stretch/>
        </p:blipFill>
        <p:spPr>
          <a:xfrm>
            <a:off x="3983090" y="167951"/>
            <a:ext cx="4225820" cy="189688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20AC95-6592-B64D-974C-774F41464E94}"/>
              </a:ext>
            </a:extLst>
          </p:cNvPr>
          <p:cNvSpPr/>
          <p:nvPr/>
        </p:nvSpPr>
        <p:spPr>
          <a:xfrm>
            <a:off x="1510480" y="2466159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2800" b="1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28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721505-9ADA-3F47-9A07-E0AACEDB2301}"/>
              </a:ext>
            </a:extLst>
          </p:cNvPr>
          <p:cNvSpPr/>
          <p:nvPr/>
        </p:nvSpPr>
        <p:spPr>
          <a:xfrm>
            <a:off x="1510480" y="3452254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2800" b="1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6FBBE7-052A-0ACA-8688-EE4B76670E1C}"/>
              </a:ext>
            </a:extLst>
          </p:cNvPr>
          <p:cNvSpPr/>
          <p:nvPr/>
        </p:nvSpPr>
        <p:spPr>
          <a:xfrm>
            <a:off x="1510480" y="4438349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2800" b="1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2800" b="1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9D9005-E1A8-8776-F1EE-4EC7585F905B}"/>
              </a:ext>
            </a:extLst>
          </p:cNvPr>
          <p:cNvSpPr/>
          <p:nvPr/>
        </p:nvSpPr>
        <p:spPr>
          <a:xfrm>
            <a:off x="1510480" y="5424444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2800" b="1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505DE7-48E3-B80C-BAA1-C33723C7F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5" y="1342680"/>
            <a:ext cx="1092483" cy="10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75403" y="80685"/>
            <a:ext cx="361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221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바 차트</a:t>
            </a: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FB1A17-A937-F9DE-C3B0-12D061B4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084"/>
            <a:ext cx="12192000" cy="64278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5C56B86-4E19-A37F-0282-C57D772EB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744"/>
            <a:ext cx="12192000" cy="63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4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75403" y="80685"/>
            <a:ext cx="361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221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트리맵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A51505-1CBD-17C8-788A-9652CAF6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1" y="52642"/>
            <a:ext cx="11845771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0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475403" y="80685"/>
            <a:ext cx="361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2. Tableau</a:t>
            </a:r>
            <a:endParaRPr lang="ko-KR" altLang="en-US" sz="32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0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605200" y="737176"/>
            <a:ext cx="271495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04050" y="737176"/>
            <a:ext cx="221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하이라이트 테이블</a:t>
            </a: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B9C4D66C-BFED-4CDF-086B-B76EB0C73355}"/>
              </a:ext>
            </a:extLst>
          </p:cNvPr>
          <p:cNvSpPr/>
          <p:nvPr/>
        </p:nvSpPr>
        <p:spPr>
          <a:xfrm>
            <a:off x="9629377" y="152402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9B61C70-5908-C544-B11A-988290A259D7}"/>
              </a:ext>
            </a:extLst>
          </p:cNvPr>
          <p:cNvSpPr/>
          <p:nvPr/>
        </p:nvSpPr>
        <p:spPr>
          <a:xfrm>
            <a:off x="1022891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B653EA8-F1F8-0CB7-6E1E-BFD6268ECE7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382660E-305F-9592-56FB-8A953CED8B21}"/>
              </a:ext>
            </a:extLst>
          </p:cNvPr>
          <p:cNvSpPr/>
          <p:nvPr/>
        </p:nvSpPr>
        <p:spPr>
          <a:xfrm>
            <a:off x="11377049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A7AE2-C9B1-5D26-0EC5-982CCA2D2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769"/>
            <a:ext cx="12192000" cy="6350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7BBC3E-C84D-1616-3604-789982A42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503" y="0"/>
            <a:ext cx="8510993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71A862-6288-554C-1F20-CF7EDCF5F67D}"/>
              </a:ext>
            </a:extLst>
          </p:cNvPr>
          <p:cNvSpPr txBox="1"/>
          <p:nvPr/>
        </p:nvSpPr>
        <p:spPr>
          <a:xfrm>
            <a:off x="5168824" y="6426767"/>
            <a:ext cx="541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2020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년 데이터 저널리즘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어워즈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대상 수상작</a:t>
            </a:r>
          </a:p>
        </p:txBody>
      </p:sp>
    </p:spTree>
    <p:extLst>
      <p:ext uri="{BB962C8B-B14F-4D97-AF65-F5344CB8AC3E}">
        <p14:creationId xmlns:p14="http://schemas.microsoft.com/office/powerpoint/2010/main" val="909734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4D8C2-88F4-7497-7513-6B4E4F756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9"/>
          <a:stretch/>
        </p:blipFill>
        <p:spPr>
          <a:xfrm>
            <a:off x="173114" y="447868"/>
            <a:ext cx="7376238" cy="597329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1EC199-08EF-4E0A-35F6-AD070E732E38}"/>
              </a:ext>
            </a:extLst>
          </p:cNvPr>
          <p:cNvSpPr/>
          <p:nvPr/>
        </p:nvSpPr>
        <p:spPr>
          <a:xfrm>
            <a:off x="1193432" y="5109423"/>
            <a:ext cx="6148479" cy="1069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4000" b="1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4000" b="1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1D8D4D-2B5F-2AA1-8390-39FC7B80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438" y="3282524"/>
            <a:ext cx="3351360" cy="32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236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98264" y="928006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참고서적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C99F3FD-7E73-1EC3-C212-4EBECD59AE8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D0FB84A5-BC1F-3D7C-19DA-94DC570027BF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259085AB-9329-D9B1-A6AB-0B3D243B166E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0FBF05D3-F708-721C-7DD9-6651CBFDEBDB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E214B0C-6749-D108-D544-32A9C5E8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06" y="2367693"/>
            <a:ext cx="10691787" cy="413801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88E6C92-AE04-5495-46FA-39CF7DD7C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285" y="1268616"/>
            <a:ext cx="461050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6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898264" y="928006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패키지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144760" y="1717154"/>
            <a:ext cx="631973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패키지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모듈들을 모아둔 디렉토리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	   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여러 함수들을 모아둔 것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30C3760-7415-4700-269B-F1AA887E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72" y="1271505"/>
            <a:ext cx="1968688" cy="1866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D50382-7FE3-04A6-4E70-277FF0443681}"/>
              </a:ext>
            </a:extLst>
          </p:cNvPr>
          <p:cNvSpPr txBox="1"/>
          <p:nvPr/>
        </p:nvSpPr>
        <p:spPr>
          <a:xfrm>
            <a:off x="1116765" y="3429000"/>
            <a:ext cx="8770350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</a:t>
            </a:r>
            <a:r>
              <a:rPr lang="ko-KR" altLang="en-US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머신러닝에서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 주로 사용되는 패키지들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사이킷런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Scikit-learn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알고리즘을 구현하는 패키지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넘파이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행렬과 선형대수를 다루는 패키지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판다스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Pandas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행렬 기반 데이터 핸들링 패키지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맷플롯립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matplotlib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 /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시본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seaborn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시각화 패키지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DB84DE04-B790-1DD5-0030-F344D9C442D6}"/>
              </a:ext>
            </a:extLst>
          </p:cNvPr>
          <p:cNvSpPr/>
          <p:nvPr/>
        </p:nvSpPr>
        <p:spPr>
          <a:xfrm>
            <a:off x="751874" y="4721290"/>
            <a:ext cx="346229" cy="326571"/>
          </a:xfrm>
          <a:prstGeom prst="hear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하트 2">
            <a:extLst>
              <a:ext uri="{FF2B5EF4-FFF2-40B4-BE49-F238E27FC236}">
                <a16:creationId xmlns:a16="http://schemas.microsoft.com/office/drawing/2014/main" id="{97FB068C-C486-41BF-5339-48E0ECD24234}"/>
              </a:ext>
            </a:extLst>
          </p:cNvPr>
          <p:cNvSpPr/>
          <p:nvPr/>
        </p:nvSpPr>
        <p:spPr>
          <a:xfrm>
            <a:off x="754981" y="5284232"/>
            <a:ext cx="346229" cy="326571"/>
          </a:xfrm>
          <a:prstGeom prst="hear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C99F3FD-7E73-1EC3-C212-4EBECD59AE8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D0FB84A5-BC1F-3D7C-19DA-94DC570027BF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259085AB-9329-D9B1-A6AB-0B3D243B166E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0FBF05D3-F708-721C-7DD9-6651CBFDEBDB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331159" y="1538825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= Numerical Python 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벡터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행렬 연산 가능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B91FC4-A806-8942-F2B7-1BEDB3C8CD48}"/>
              </a:ext>
            </a:extLst>
          </p:cNvPr>
          <p:cNvSpPr/>
          <p:nvPr/>
        </p:nvSpPr>
        <p:spPr>
          <a:xfrm>
            <a:off x="1331159" y="2678546"/>
            <a:ext cx="86992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import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as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np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2F42B-F341-7E21-E5D3-6FD509DD44BB}"/>
              </a:ext>
            </a:extLst>
          </p:cNvPr>
          <p:cNvSpPr txBox="1"/>
          <p:nvPr/>
        </p:nvSpPr>
        <p:spPr>
          <a:xfrm>
            <a:off x="1331159" y="2212216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*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설치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983F0-9A59-4C8C-B46E-E7294E9B48B8}"/>
              </a:ext>
            </a:extLst>
          </p:cNvPr>
          <p:cNvSpPr txBox="1"/>
          <p:nvPr/>
        </p:nvSpPr>
        <p:spPr>
          <a:xfrm>
            <a:off x="1331159" y="3391082"/>
            <a:ext cx="86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넘파이의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기반 데이터 타입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다차원 배열 표현 가능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endParaRPr lang="ko-KR" altLang="en-US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4B53F5-3E15-E750-C371-1F9623D8B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0" b="4317"/>
          <a:stretch/>
        </p:blipFill>
        <p:spPr>
          <a:xfrm>
            <a:off x="2074942" y="3933875"/>
            <a:ext cx="6908585" cy="26535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3DADBA-7076-960E-35C9-A9F0D5294145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0AD8E9A-AA2A-F167-769E-DD0FA3AA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9A323B-7749-263E-D752-4E8F5F292857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A13920-BBC5-7DD5-92E0-8900586C6037}"/>
              </a:ext>
            </a:extLst>
          </p:cNvPr>
          <p:cNvSpPr txBox="1"/>
          <p:nvPr/>
        </p:nvSpPr>
        <p:spPr>
          <a:xfrm>
            <a:off x="1898264" y="928006"/>
            <a:ext cx="162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3E34349A-E05C-4D75-4AA8-3DA9C79DA436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3107F9C7-DF94-9292-DDC5-8A2E630E009D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FFA3587C-100A-44E4-181E-7C33650E71F1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0C2529AB-4A4F-FECF-763B-E86E7025DBDD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983F0-9A59-4C8C-B46E-E7294E9B48B8}"/>
              </a:ext>
            </a:extLst>
          </p:cNvPr>
          <p:cNvSpPr txBox="1"/>
          <p:nvPr/>
        </p:nvSpPr>
        <p:spPr>
          <a:xfrm>
            <a:off x="1292999" y="1795411"/>
            <a:ext cx="86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생성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array()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함수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endParaRPr lang="ko-KR" altLang="en-US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813A5-AF2F-8585-3C00-B74F5E749B97}"/>
              </a:ext>
            </a:extLst>
          </p:cNvPr>
          <p:cNvSpPr/>
          <p:nvPr/>
        </p:nvSpPr>
        <p:spPr>
          <a:xfrm>
            <a:off x="1314641" y="2339583"/>
            <a:ext cx="8406988" cy="993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array1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np.array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([1,2,3])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array2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np.array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([[1,2,3]])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AD85F-FEF4-D706-98DA-6E837A25B8FD}"/>
              </a:ext>
            </a:extLst>
          </p:cNvPr>
          <p:cNvSpPr txBox="1"/>
          <p:nvPr/>
        </p:nvSpPr>
        <p:spPr>
          <a:xfrm>
            <a:off x="1292999" y="3333807"/>
            <a:ext cx="9736629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둘의 차이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? -&gt; array1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은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차원 데이터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(3, ), array2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는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차원 데이터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[]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로는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차원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, [[]]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로는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차원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array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생성 가능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EE599-FB40-AAC5-44FB-DD52424E9581}"/>
              </a:ext>
            </a:extLst>
          </p:cNvPr>
          <p:cNvSpPr txBox="1"/>
          <p:nvPr/>
        </p:nvSpPr>
        <p:spPr>
          <a:xfrm>
            <a:off x="1296106" y="4811161"/>
            <a:ext cx="9736629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+)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arange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(n)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0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부터 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n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개의 값을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로 생성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+)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zeros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 /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ones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 : shape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지정 시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0/1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로 채워진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생성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CFA5-3796-33CE-013A-05B20F748461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394FEF-9022-022C-02C8-333C3346A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E5E3DE-9F2E-4CFE-3B2D-177AD98CC7EA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32949F-3E97-C9C0-2AC2-FB0D1C5D4534}"/>
              </a:ext>
            </a:extLst>
          </p:cNvPr>
          <p:cNvSpPr txBox="1"/>
          <p:nvPr/>
        </p:nvSpPr>
        <p:spPr>
          <a:xfrm>
            <a:off x="1898264" y="928006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생성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B1B246E1-E04F-22BA-C2F9-7F38BDD9B5D0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D51AAA21-5021-2299-9144-940C14FC4A60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00FB80B0-8BFC-77CE-DE66-4F3991FE70A1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DCDCAF3-7C3B-FD7F-B0DC-5A57B3E6F09C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337379" y="1528895"/>
            <a:ext cx="9539004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*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의 데이터 타입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모든 데이터 타입 가능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한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내에는 한 타입만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! &lt;-&gt;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리스트는 여러 타입을 가질 수 있음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2.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타입 변경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astype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D27AB-3E35-8B95-3D09-A4389F5B521C}"/>
              </a:ext>
            </a:extLst>
          </p:cNvPr>
          <p:cNvSpPr/>
          <p:nvPr/>
        </p:nvSpPr>
        <p:spPr>
          <a:xfrm>
            <a:off x="1475402" y="4346630"/>
            <a:ext cx="9539004" cy="13351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array_int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np.array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([1, 2, 3])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array_float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array_int.</a:t>
            </a:r>
            <a:r>
              <a:rPr lang="en-US" altLang="ko-KR" b="1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astype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('float64’)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array_float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array_float.dtype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) 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AA8B6-A23F-EF31-A9ED-7304BACFAE33}"/>
              </a:ext>
            </a:extLst>
          </p:cNvPr>
          <p:cNvSpPr txBox="1"/>
          <p:nvPr/>
        </p:nvSpPr>
        <p:spPr>
          <a:xfrm>
            <a:off x="1474416" y="5798934"/>
            <a:ext cx="21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[1. 2. 3.] float64</a:t>
            </a:r>
            <a:endParaRPr lang="ko-KR" altLang="en-US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71E3C-24B9-21C0-9158-516C14061E8A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7FEFE-780C-DFF0-18F8-1DE45FF46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5E1108-E1A5-EAFE-EE8A-AC8C1B12976C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C236C3-E2BC-AA62-E4AC-DFC077FFCEB9}"/>
              </a:ext>
            </a:extLst>
          </p:cNvPr>
          <p:cNvSpPr txBox="1"/>
          <p:nvPr/>
        </p:nvSpPr>
        <p:spPr>
          <a:xfrm>
            <a:off x="1898264" y="928006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타입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F1D5A9-0CBB-B53B-E57F-37584D5FCB26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4F438E69-3EDB-F954-8CDA-C47FF2076F8C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9ED89EE4-F4AF-32FC-C8B1-8E463F506F93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5BE031D7-6507-B2E0-37BE-3198182E6DD1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331159" y="1538825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의 차원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크기 변경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reshape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02DF0-5CA7-1479-1EB7-A99E01845E2A}"/>
              </a:ext>
            </a:extLst>
          </p:cNvPr>
          <p:cNvSpPr txBox="1"/>
          <p:nvPr/>
        </p:nvSpPr>
        <p:spPr>
          <a:xfrm>
            <a:off x="1334266" y="2185748"/>
            <a:ext cx="9573219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* reshape()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의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-1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활용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=&gt;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자동으로 호환되는 차원으로 맞춰서 변환해줌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 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주로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reshape(-1,1)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을 통해 원본을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열짜리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차원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로 변환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  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C7B39B-9E4A-32B4-CCD0-A8622126BDDF}"/>
              </a:ext>
            </a:extLst>
          </p:cNvPr>
          <p:cNvSpPr/>
          <p:nvPr/>
        </p:nvSpPr>
        <p:spPr>
          <a:xfrm>
            <a:off x="1362256" y="3431081"/>
            <a:ext cx="9573219" cy="1304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array5 = array3d.reshape(-1, 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print('array5:\n',array5.tolist())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print('array5 shape:',array5.shape)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FA6C9-1DD3-8791-283F-46D99820F6F8}"/>
              </a:ext>
            </a:extLst>
          </p:cNvPr>
          <p:cNvSpPr txBox="1"/>
          <p:nvPr/>
        </p:nvSpPr>
        <p:spPr>
          <a:xfrm>
            <a:off x="1408921" y="4767932"/>
            <a:ext cx="3825554" cy="179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array3d: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 [[[0, 1], [2, 3]], [[4, 5], [6, 7]]]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array5: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 [[0], [1], [2], [3], [4], [5], [6], [7]]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array5 shape: (8, 1)</a:t>
            </a:r>
            <a:endParaRPr lang="ko-KR" altLang="en-US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52B6C-73B0-FF19-635C-835D88DE914B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D1FEB-467D-F7A7-38E9-56C194B4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67C5D3-8326-3DF5-2A27-DA0FE98D699C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4F5A52-5B47-DB6C-FD1D-B6DDCE6B952D}"/>
              </a:ext>
            </a:extLst>
          </p:cNvPr>
          <p:cNvSpPr txBox="1"/>
          <p:nvPr/>
        </p:nvSpPr>
        <p:spPr>
          <a:xfrm>
            <a:off x="1898264" y="928006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reshape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5FABB30C-0486-854E-EC4B-5D29E2DBCD24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75D9AD83-B063-0366-F19D-7E8E2D297155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7F194C93-78FD-D6C8-5DE6-DC0E277FD9B7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1D139965-DB06-E711-2E03-5FF64F7C2956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5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4D8C2-88F4-7497-7513-6B4E4F756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9"/>
          <a:stretch/>
        </p:blipFill>
        <p:spPr>
          <a:xfrm>
            <a:off x="173114" y="447868"/>
            <a:ext cx="7376238" cy="597329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1EC199-08EF-4E0A-35F6-AD070E732E38}"/>
              </a:ext>
            </a:extLst>
          </p:cNvPr>
          <p:cNvSpPr/>
          <p:nvPr/>
        </p:nvSpPr>
        <p:spPr>
          <a:xfrm>
            <a:off x="1193432" y="5109423"/>
            <a:ext cx="6148479" cy="1069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4000" b="1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40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1B246B-1932-A236-A453-B86070D2D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9" y="3193926"/>
            <a:ext cx="2985231" cy="29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1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331159" y="1678789"/>
            <a:ext cx="8455300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4.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의 일부 선택하기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인덱싱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(indexing)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1)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단일 값 추출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[]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안에 인덱스 값 지정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인덱스는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0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부터 시작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		    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다차원의 경우 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[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n,x,y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]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이런 식으로 지정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2)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슬라이싱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‘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: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’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를 이용해 연속적인 데이터 선택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3)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팬시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인덱싱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인덱스 집합을 지정하여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ndarray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반환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4)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불린 인덱싱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[]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안에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조건문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을 적어 조건에 맞는 것만 선택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		   (T/F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값을 이용하여 추출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DF3E5-8719-9552-28EF-75C7319EC625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1CFA2-125E-D952-ACA3-1B902888C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7F9199-A05D-55E0-638E-49556D5BB144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62D773-0BC5-4AAB-1886-378B1E176B19}"/>
              </a:ext>
            </a:extLst>
          </p:cNvPr>
          <p:cNvSpPr txBox="1"/>
          <p:nvPr/>
        </p:nvSpPr>
        <p:spPr>
          <a:xfrm>
            <a:off x="1898264" y="928006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인덱싱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7515CA0-E4BD-47C1-5272-803FA1B4E513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28FF1E89-9B8E-667E-241F-91FD6506CAC4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256B144F-7823-8BAC-8EA2-1DCDA1FFA85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3E857CD0-8439-06FB-BB16-3B5A2EAE094E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331159" y="1678789"/>
            <a:ext cx="8455300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5.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그 외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의 기타 기능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1)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행렬 정렬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행렬 정렬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sort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정렬 시 원본의 인덱스 반환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argsort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2)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행렬 계산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내적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dot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전치 행렬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transpose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4B9B5-6750-D2FF-A64E-0C1C515276C4}"/>
              </a:ext>
            </a:extLst>
          </p:cNvPr>
          <p:cNvSpPr txBox="1"/>
          <p:nvPr/>
        </p:nvSpPr>
        <p:spPr>
          <a:xfrm>
            <a:off x="1859167" y="263573"/>
            <a:ext cx="393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en-US" altLang="ko-KR" sz="32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Numpy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5F2587-C512-EDAF-F641-3B4D6E78F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" y="58263"/>
            <a:ext cx="1391919" cy="139191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635D61-E7E3-1D6A-F754-89DD706F2392}"/>
              </a:ext>
            </a:extLst>
          </p:cNvPr>
          <p:cNvCxnSpPr>
            <a:cxnSpLocks/>
          </p:cNvCxnSpPr>
          <p:nvPr/>
        </p:nvCxnSpPr>
        <p:spPr>
          <a:xfrm>
            <a:off x="1898265" y="857679"/>
            <a:ext cx="2011262" cy="556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EF133-3A4B-9EC2-5D6F-A389F1385C07}"/>
              </a:ext>
            </a:extLst>
          </p:cNvPr>
          <p:cNvSpPr txBox="1"/>
          <p:nvPr/>
        </p:nvSpPr>
        <p:spPr>
          <a:xfrm>
            <a:off x="1898264" y="928006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기타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7209AF7-C6F2-E6BE-5298-0969EBEC4A92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F27B9B89-6978-44C2-F11F-F0C7E43506EE}"/>
              </a:ext>
            </a:extLst>
          </p:cNvPr>
          <p:cNvSpPr/>
          <p:nvPr/>
        </p:nvSpPr>
        <p:spPr>
          <a:xfrm>
            <a:off x="10802983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3F056C93-1F80-CCBF-C192-4E7EF98DC337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6A5729E6-CBA8-0BC4-A4E7-0BB9E5A995F9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4D8C2-88F4-7497-7513-6B4E4F756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9"/>
          <a:stretch/>
        </p:blipFill>
        <p:spPr>
          <a:xfrm>
            <a:off x="173114" y="447868"/>
            <a:ext cx="7376238" cy="597329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1EC199-08EF-4E0A-35F6-AD070E732E38}"/>
              </a:ext>
            </a:extLst>
          </p:cNvPr>
          <p:cNvSpPr/>
          <p:nvPr/>
        </p:nvSpPr>
        <p:spPr>
          <a:xfrm>
            <a:off x="1193432" y="5109423"/>
            <a:ext cx="6148479" cy="1069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4000" b="1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F367D-96B9-9096-95F4-339A4EFC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665" y="3228395"/>
            <a:ext cx="3044071" cy="30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526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pandas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725440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Pandas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핸들링 패키지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865161"/>
            <a:ext cx="86992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import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as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pd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C8B9C-E88C-B024-E6D2-120F8986E3BD}"/>
              </a:ext>
            </a:extLst>
          </p:cNvPr>
          <p:cNvSpPr txBox="1"/>
          <p:nvPr/>
        </p:nvSpPr>
        <p:spPr>
          <a:xfrm>
            <a:off x="1331159" y="239883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*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설치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56F10-D767-3239-7C33-DC4E994C3D2C}"/>
              </a:ext>
            </a:extLst>
          </p:cNvPr>
          <p:cNvSpPr txBox="1"/>
          <p:nvPr/>
        </p:nvSpPr>
        <p:spPr>
          <a:xfrm>
            <a:off x="1408922" y="3788234"/>
            <a:ext cx="7272440" cy="1689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[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판다스의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기본 자료형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DataFrame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여러 행과 열로 이루어진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차원 데이터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Series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: 1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열짜리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데이터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B82EEF1F-0182-5490-D590-05F0FE707107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664B4FAD-F9F3-D848-2728-3F82B2E5427B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A401133-1548-A018-5F89-49BCC61422B0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F8CD7E56-0101-E003-4124-4F983EC88A38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3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585475"/>
            <a:ext cx="8455300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파일을 데이터프레임으로 불러오기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read_csv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(),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read_table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(), </a:t>
            </a:r>
            <a:r>
              <a:rPr lang="en-US" altLang="ko-KR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read_fwf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등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4162111"/>
            <a:ext cx="86992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() ;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titanic_df.tail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56F10-D767-3239-7C33-DC4E994C3D2C}"/>
              </a:ext>
            </a:extLst>
          </p:cNvPr>
          <p:cNvSpPr txBox="1"/>
          <p:nvPr/>
        </p:nvSpPr>
        <p:spPr>
          <a:xfrm>
            <a:off x="1306281" y="2920490"/>
            <a:ext cx="8455300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2.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살펴보기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(EDA)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맨 앞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/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뒤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n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개 데이터 보기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head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(n) /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tail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(n) (default=5)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FAC426-ECB3-E52D-D0A2-288F64C3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6" y="4805377"/>
            <a:ext cx="5287354" cy="18442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50D4C7-F64C-8973-E132-E0AA3718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4794415"/>
            <a:ext cx="5429052" cy="1844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366F3-B12E-C0DA-5073-04AB0414C7A9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91323-5A1A-D6CF-C699-708B3077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7C9960-F963-4BA7-CC12-DD6DD20BA5CD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24A46A-BFDA-250D-2C87-C34E2FF34CB7}"/>
              </a:ext>
            </a:extLst>
          </p:cNvPr>
          <p:cNvSpPr txBox="1"/>
          <p:nvPr/>
        </p:nvSpPr>
        <p:spPr>
          <a:xfrm>
            <a:off x="1926258" y="947227"/>
            <a:ext cx="175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찐빵M" panose="02020600000000000000" pitchFamily="18" charset="-127"/>
                <a:ea typeface="a찐빵M" panose="02020600000000000000" pitchFamily="18" charset="-127"/>
              </a:rPr>
              <a:t>파일 불러오기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BD20A2C4-20F2-A3D5-AEA3-FD43E1540E7C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2A776C8B-2357-F744-03B5-B58514414608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B2E03EF6-B74A-3DA4-12E1-F323EA658E37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DDD6E46D-37C9-E806-26E4-8072C0844305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529493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건수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타입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결측치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파악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info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193351"/>
            <a:ext cx="86992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titanic_df.info()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87921C-B764-CBBF-87B7-7A2F3077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9" y="2737176"/>
            <a:ext cx="3474106" cy="3777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947599-8CE3-7592-8781-1FEE8A2C7E2B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51E93-B035-5538-6CBB-28B1E8318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1215EE-244A-DAFF-638B-622160B41F71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B087BF-BF76-CE9E-3B9E-569EF283D605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EDA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C356D87B-9518-6EE6-8D00-8E0A6984781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0F4B1FF5-3851-DC91-3E7D-C3811F8E9F2B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398B1D43-9E41-D459-1BC2-04768464814A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A38BBD94-FA26-A859-35EA-3522BE725E79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725440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요약통계량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파악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숫자형 칼럼만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describe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389298"/>
            <a:ext cx="86992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titanic_df.describe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BEAA2-A317-EF75-453F-6E3AD7FD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87" y="3162588"/>
            <a:ext cx="7074126" cy="3131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AFCB11-7CCE-9262-9DC7-4FF05027486D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696EEA-9316-74D3-25B2-1B47AB1F6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FC7984-83D4-3698-FD05-671981F7446A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4828A2-A321-F95D-5C0F-252C7C2B0C4A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EDA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4CC1DD36-743C-19BB-39C2-6B78BED71026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BBA6CB1E-13A4-870C-F70A-43BE9BC9F348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BDAAB79-6B3E-90D7-0D42-FB1A093A240F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643DBA77-C718-0DD8-E681-A28827336651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725440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데이터프레임 크기 확인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shape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389298"/>
            <a:ext cx="86992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print('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DataFrame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크기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: ',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titanic_df.shape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F474F-74AA-DEC9-AFF1-963651DCF1F1}"/>
              </a:ext>
            </a:extLst>
          </p:cNvPr>
          <p:cNvSpPr txBox="1"/>
          <p:nvPr/>
        </p:nvSpPr>
        <p:spPr>
          <a:xfrm>
            <a:off x="1334268" y="3417390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분포 확인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value_counts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D676D0-54E3-BE63-62E8-CF31C1278A9E}"/>
              </a:ext>
            </a:extLst>
          </p:cNvPr>
          <p:cNvSpPr/>
          <p:nvPr/>
        </p:nvSpPr>
        <p:spPr>
          <a:xfrm>
            <a:off x="1334268" y="4053257"/>
            <a:ext cx="86992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Pclass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'].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value_counts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11038F-7452-023A-5949-E0014EFE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51" y="4536646"/>
            <a:ext cx="2863617" cy="12768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8B021F4-B8E2-758A-E038-65D21EED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59" y="2885485"/>
            <a:ext cx="2402692" cy="384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F8EE2-D824-FE94-5BE0-790EAA827195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3AC4D-C7DA-0FFF-AF08-CEDCEF84A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269BA1-594C-0637-6A42-6C7536F31753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85B072-34A7-7A4E-5812-DF979B9A0AEC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EDA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AD2FF635-A4E0-EDC8-19C6-A62E217BFA9D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9FC27638-A223-D2B1-3A8A-E3D103FA600F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E2B6A87E-C7E8-79A5-A3F7-A1A983D9F8E5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56B48BE6-A24F-5424-304B-A16AC4C15C21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391561"/>
            <a:ext cx="8455300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3.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새로운 컬럼 만들기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/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컬럼 수정하기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[]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연산자 이용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561204"/>
            <a:ext cx="9471824" cy="174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['Age_0’]=0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['Age_by_10']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['Age']*10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Family_No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SibSp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 +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['Parch']+1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(3)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637CC2-4A84-B4B2-354A-A31C7376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9" y="4408070"/>
            <a:ext cx="9395925" cy="22890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58BA988-25F4-6F34-62BF-1E3F230AE9DC}"/>
                  </a:ext>
                </a:extLst>
              </p14:cNvPr>
              <p14:cNvContentPartPr/>
              <p14:nvPr/>
            </p14:nvContentPartPr>
            <p14:xfrm>
              <a:off x="8593318" y="4450401"/>
              <a:ext cx="399600" cy="10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58BA988-25F4-6F34-62BF-1E3F230AE9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7318" y="4378761"/>
                <a:ext cx="471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DC1D7C8-6BCC-98C3-FF11-E4E888F56BA5}"/>
                  </a:ext>
                </a:extLst>
              </p14:cNvPr>
              <p14:cNvContentPartPr/>
              <p14:nvPr/>
            </p14:nvContentPartPr>
            <p14:xfrm>
              <a:off x="9143758" y="4458681"/>
              <a:ext cx="669600" cy="208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DC1D7C8-6BCC-98C3-FF11-E4E888F56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7758" y="4387041"/>
                <a:ext cx="741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773804F-7C2E-E22A-4A56-D314BF4024E1}"/>
                  </a:ext>
                </a:extLst>
              </p14:cNvPr>
              <p14:cNvContentPartPr/>
              <p14:nvPr/>
            </p14:nvContentPartPr>
            <p14:xfrm>
              <a:off x="9974278" y="4440321"/>
              <a:ext cx="671400" cy="385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773804F-7C2E-E22A-4A56-D314BF4024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8278" y="4368681"/>
                <a:ext cx="743040" cy="18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90E91C-77B0-C64B-472F-383EC468AF3C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75462-AC98-7FC7-2EDF-0E22453E47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1CFD15-485B-0D0D-7D86-3AEBCCBDFA66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6423A-C4BE-1FAE-282E-1894BC106674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47B5879F-EB70-B8EE-DE90-3B5A79FA10B8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DB9F8186-5A5B-A799-33B8-247CB2042B1E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CD602014-B261-F067-6D2D-622D1DF133D2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ED1306BE-4390-B743-F4F2-06F56AFA5F50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559513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삭제하기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drop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299952"/>
            <a:ext cx="8907316" cy="824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titanic_drop_df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titanic_df.drop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('Age_0', axis=1 )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titanic_drop_df.head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(3)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ECD7FB-C44B-CAF0-1707-552974EB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07" y="3328662"/>
            <a:ext cx="8759266" cy="2755635"/>
          </a:xfrm>
          <a:prstGeom prst="rect">
            <a:avLst/>
          </a:prstGeom>
        </p:spPr>
      </p:pic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408EAFA8-8B82-D54F-54C2-017C228807D7}"/>
              </a:ext>
            </a:extLst>
          </p:cNvPr>
          <p:cNvSpPr/>
          <p:nvPr/>
        </p:nvSpPr>
        <p:spPr>
          <a:xfrm>
            <a:off x="7293726" y="1989709"/>
            <a:ext cx="1717696" cy="824598"/>
          </a:xfrm>
          <a:prstGeom prst="foldedCorner">
            <a:avLst>
              <a:gd name="adj" fmla="val 14404"/>
            </a:avLst>
          </a:prstGeom>
          <a:solidFill>
            <a:srgbClr val="F4E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axis=0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로우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axis=1 : 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컬럼</a:t>
            </a:r>
            <a:endParaRPr lang="en-US" altLang="ko-KR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F5DA0-9B09-796B-D546-BA78CF4896E4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60D50AC-1239-BBA9-16CF-C87830477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84E9EB-18E6-986B-556A-6FDACDC52028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984F8F-2314-0157-F795-82063D53DAF3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259F533E-50FE-24CC-A561-0F2C0C87D507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3557873A-956E-0329-C6FD-DC626A1DEB24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3A93E32B-AFC9-0D07-6C89-F5389EFAD6D5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2C29F6D1-7810-CC89-3ADC-27210F181725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37541" y="381112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DF448-AA38-7E57-6A4F-D8B66899683E}"/>
              </a:ext>
            </a:extLst>
          </p:cNvPr>
          <p:cNvSpPr txBox="1"/>
          <p:nvPr/>
        </p:nvSpPr>
        <p:spPr>
          <a:xfrm>
            <a:off x="1963581" y="1011984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032788" y="1966570"/>
            <a:ext cx="994643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데이터를 통해 패턴을 학습하고 결과를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‘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예측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’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하는 알고리즘 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F2A335-08F6-FDE4-D2BF-D3B7C1F1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79" y="3096012"/>
            <a:ext cx="7483488" cy="2133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77D7AA-49F3-4418-4061-4C50D906384F}"/>
              </a:ext>
            </a:extLst>
          </p:cNvPr>
          <p:cNvSpPr txBox="1"/>
          <p:nvPr/>
        </p:nvSpPr>
        <p:spPr>
          <a:xfrm>
            <a:off x="4878729" y="5275201"/>
            <a:ext cx="1015021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en-US" altLang="ko-KR" b="1" dirty="0">
                <a:latin typeface="a찐빵M" panose="02020600000000000000" pitchFamily="18" charset="-127"/>
                <a:ea typeface="a찐빵M" panose="02020600000000000000" pitchFamily="18" charset="-127"/>
              </a:rPr>
              <a:t>EDA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endParaRPr lang="ko-KR" altLang="en-US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6906C-1667-661F-FB7A-653BBBD15806}"/>
              </a:ext>
            </a:extLst>
          </p:cNvPr>
          <p:cNvSpPr txBox="1"/>
          <p:nvPr/>
        </p:nvSpPr>
        <p:spPr>
          <a:xfrm>
            <a:off x="6468183" y="5275201"/>
            <a:ext cx="1308371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dirty="0">
                <a:latin typeface="a찐빵M" panose="02020600000000000000" pitchFamily="18" charset="-127"/>
                <a:ea typeface="a찐빵M" panose="02020600000000000000" pitchFamily="18" charset="-127"/>
              </a:rPr>
              <a:t>학습</a:t>
            </a:r>
            <a:endParaRPr lang="en-US" altLang="ko-KR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dirty="0">
                <a:latin typeface="a찐빵M" panose="02020600000000000000" pitchFamily="18" charset="-127"/>
                <a:ea typeface="a찐빵M" panose="02020600000000000000" pitchFamily="18" charset="-127"/>
              </a:rPr>
              <a:t>성능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A1D2B-2369-44BB-75B5-129C15AFCA5F}"/>
              </a:ext>
            </a:extLst>
          </p:cNvPr>
          <p:cNvSpPr txBox="1"/>
          <p:nvPr/>
        </p:nvSpPr>
        <p:spPr>
          <a:xfrm>
            <a:off x="8332237" y="5256539"/>
            <a:ext cx="96105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dirty="0">
                <a:latin typeface="a찐빵M" panose="02020600000000000000" pitchFamily="18" charset="-127"/>
                <a:ea typeface="a찐빵M" panose="02020600000000000000" pitchFamily="18" charset="-127"/>
              </a:rPr>
              <a:t>분류</a:t>
            </a:r>
            <a:endParaRPr lang="en-US" altLang="ko-KR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dirty="0">
                <a:latin typeface="a찐빵M" panose="02020600000000000000" pitchFamily="18" charset="-127"/>
                <a:ea typeface="a찐빵M" panose="02020600000000000000" pitchFamily="18" charset="-127"/>
              </a:rPr>
              <a:t>회귀</a:t>
            </a:r>
            <a:endParaRPr lang="en-US" altLang="ko-KR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559513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*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inplace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활용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True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지정 시 변경된 설정으로 덮어씀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299951"/>
            <a:ext cx="9471824" cy="1348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drop_result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titanic_df.drop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(['Age_0', 'Age_by_10', 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Family_No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'], axis=1,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inplace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print('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inplace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=True 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drop </a:t>
            </a:r>
            <a:r>
              <a:rPr lang="ko-KR" altLang="en-US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후 반환된 값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:',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drop_result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(3)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070853-84C8-75A8-AB01-62FD75D5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06" y="3782142"/>
            <a:ext cx="9194470" cy="20726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267B06-6411-F70D-D308-21952DB9DA2D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EA2D4-96D7-775B-BC1D-D491A8425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D4951B-111C-89D9-A660-77D23D109352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BCCFDD-187C-0D00-003F-B06209534A8B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5602DF0-D3E0-54F0-C8DD-E2006543D2CD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FE751ABA-B5F8-1B8B-E57E-3195FE885011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C5A8F08B-6B06-091F-ECB5-0EBC93961FA7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05A2B088-5324-890E-5CFA-2C1E1044BBAB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634159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결측치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확인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isna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374598"/>
            <a:ext cx="9471824" cy="824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titanic_df.isna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().head(3)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titanic_df.isna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 ).sum( 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1DA32D-047A-6AD2-1C1B-3AA73CAA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03" y="3451241"/>
            <a:ext cx="6386113" cy="15126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4B65EF-F4B2-3B89-872E-954007D2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199" y="3339750"/>
            <a:ext cx="1854825" cy="2988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A529A-F29B-D90F-B747-743CB01E532A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C8CB6-1885-14FA-70A2-9DF9219CC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595E31-07D5-498B-B1A0-C99BFF145C70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DF3A00-2E03-FEF2-A5A3-E6045B3E8BB8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59093775-8051-9793-6F4E-7C601C64BBB7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4112A10F-51F8-F0C2-818A-829E7F6DF529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BCCE4F08-30FD-486F-D4D3-702BFFD1F36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079D0E0B-8ABD-986F-E1BA-9825F8C15EB2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568842"/>
            <a:ext cx="6932656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결측치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대체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fillna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230183"/>
            <a:ext cx="9471824" cy="2110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['Cabin']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['Cabin'].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fillna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('C000’)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['Age']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['Age'].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fillna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['Age'].mean())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['Embarked']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['Embarked'].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fillna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('S')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titanic_df.isna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().sum()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967F9-1184-90C4-0EC9-8D5F76F7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9" y="4451242"/>
            <a:ext cx="7551584" cy="16136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D09E73-8DD0-4592-4790-FAD416CE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783" y="4369099"/>
            <a:ext cx="1762032" cy="242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4B3A5E-956D-5CA9-A94E-6DBA3F95978A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5CAF58-CD3D-5D79-D15A-0C94025A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19489E-54CB-ACDB-0D82-298A0A9028D3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CC2C1B-B0AC-CFAF-12C9-1690C29D2C94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8E6D2D4-2083-E019-ED15-7F9517F48461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01F0C897-C2BF-054F-7475-7FAEC920FE5C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C6D9AC5-6FB1-23BE-9DC6-A3A275D97AAE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A27CDB5C-1BA0-C585-F35D-E54D835FEE55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725440"/>
            <a:ext cx="8455300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4.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선택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컬럼 선택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[]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연산자 이용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967802"/>
            <a:ext cx="8699249" cy="979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filtered_df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[['Name', 'Age']]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display(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filtered_df.head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(3))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88B74E-090E-0FCE-2969-EAA0E7F1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9" y="4165640"/>
            <a:ext cx="2180881" cy="1568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66B6E-AC6D-12DB-DBE2-5908630D067B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272BCD-D070-317A-05DC-328200392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780DA9-3A3A-4B5A-25C3-81C73FB79131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4A5530-82C2-FC0F-B9B6-948883E3767F}"/>
              </a:ext>
            </a:extLst>
          </p:cNvPr>
          <p:cNvSpPr txBox="1"/>
          <p:nvPr/>
        </p:nvSpPr>
        <p:spPr>
          <a:xfrm>
            <a:off x="1926259" y="947227"/>
            <a:ext cx="154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찐빵M" panose="02020600000000000000" pitchFamily="18" charset="-127"/>
                <a:ea typeface="a찐빵M" panose="02020600000000000000" pitchFamily="18" charset="-127"/>
              </a:rPr>
              <a:t>데이터 선택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DADAD7FF-5EB2-163E-8D39-A2F611F4DBC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EC62B935-28E5-3968-D0C4-E755848B6B08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276D2B05-A968-7514-41B1-5AD3CBF21D38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CF9924F0-0BBD-2BDB-8743-7F9DAD125E3A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426860"/>
            <a:ext cx="8455300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로우 선택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iloc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[],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loc[]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 *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인덱스란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728747" y="2585244"/>
            <a:ext cx="9074235" cy="20334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 = {'Name': 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Chulmin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', 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Eunkyung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','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Jinwoong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','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Soobeom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       'Year': [2011, 2016, 2015, 2015],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       'Gender': ['Male', 'Female', 'Male', 'Male’] }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pd.DataFrame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(data, index=['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one','two','three','four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</a:t>
            </a:r>
            <a:endParaRPr lang="en-US" altLang="ko-KR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AB381C-0A8F-9827-0479-296B15BE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46" y="4682354"/>
            <a:ext cx="2907876" cy="2033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007BBBE-F009-A561-CB40-C7D32F56846B}"/>
                  </a:ext>
                </a:extLst>
              </p14:cNvPr>
              <p14:cNvContentPartPr/>
              <p14:nvPr/>
            </p14:nvContentPartPr>
            <p14:xfrm>
              <a:off x="2033758" y="5253201"/>
              <a:ext cx="306720" cy="111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007BBBE-F009-A561-CB40-C7D32F5684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8118" y="5181201"/>
                <a:ext cx="378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4CE05DC-01A6-3E7E-1DC3-1880E78A75B0}"/>
                  </a:ext>
                </a:extLst>
              </p14:cNvPr>
              <p14:cNvContentPartPr/>
              <p14:nvPr/>
            </p14:nvContentPartPr>
            <p14:xfrm>
              <a:off x="2052838" y="5671881"/>
              <a:ext cx="288720" cy="223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4CE05DC-01A6-3E7E-1DC3-1880E78A75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6838" y="5599881"/>
                <a:ext cx="3603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3157757-5696-A661-17CA-D5363DDF416F}"/>
                  </a:ext>
                </a:extLst>
              </p14:cNvPr>
              <p14:cNvContentPartPr/>
              <p14:nvPr/>
            </p14:nvContentPartPr>
            <p14:xfrm>
              <a:off x="1921798" y="6093081"/>
              <a:ext cx="36288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3157757-5696-A661-17CA-D5363DDF41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6158" y="6021081"/>
                <a:ext cx="434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0A8C8A3-47F6-8038-BF60-C07F162B4DE1}"/>
                  </a:ext>
                </a:extLst>
              </p14:cNvPr>
              <p14:cNvContentPartPr/>
              <p14:nvPr/>
            </p14:nvContentPartPr>
            <p14:xfrm>
              <a:off x="1997398" y="6466041"/>
              <a:ext cx="314640" cy="313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0A8C8A3-47F6-8038-BF60-C07F162B4D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1758" y="6394041"/>
                <a:ext cx="38628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ADD99B-46AF-03F7-001B-95CCFC4BC69F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3354C-5081-2277-791E-E8FD5A2F1B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55687C-B0C1-D0EF-23C0-03B220B96164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F5B76E-2B3A-6C4D-8C34-D6B890EDF7AF}"/>
              </a:ext>
            </a:extLst>
          </p:cNvPr>
          <p:cNvSpPr txBox="1"/>
          <p:nvPr/>
        </p:nvSpPr>
        <p:spPr>
          <a:xfrm>
            <a:off x="1926259" y="947227"/>
            <a:ext cx="149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선택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BD6F208A-788A-1ABA-3C00-E045490FB83F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53A60A99-B22F-91D0-ADB1-8A549DEFE9C5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D4C7E376-E9F1-5DDE-4644-AB8ECA9D5DE4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F855C3E4-9C32-44AB-C654-28C84AC45D52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576148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위치 기반 인덱싱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iloc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240017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data_df.iloc[0, 0]</a:t>
            </a:r>
            <a:endParaRPr lang="en-US" altLang="ko-KR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C77E7E69-BBED-CA25-507E-AF0D1B708EC1}"/>
              </a:ext>
            </a:extLst>
          </p:cNvPr>
          <p:cNvSpPr/>
          <p:nvPr/>
        </p:nvSpPr>
        <p:spPr>
          <a:xfrm>
            <a:off x="6251509" y="1408927"/>
            <a:ext cx="4428004" cy="1156329"/>
          </a:xfrm>
          <a:prstGeom prst="foldedCorner">
            <a:avLst/>
          </a:prstGeom>
          <a:solidFill>
            <a:srgbClr val="F4E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en-US" altLang="ko-KR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0</a:t>
            </a:r>
            <a:r>
              <a:rPr lang="ko-KR" altLang="en-US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부터 시작하는 위치 인덱싱 </a:t>
            </a:r>
            <a:r>
              <a:rPr lang="en-US" altLang="ko-KR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정수</a:t>
            </a:r>
            <a:r>
              <a:rPr lang="en-US" altLang="ko-KR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) </a:t>
            </a:r>
            <a:r>
              <a:rPr lang="ko-KR" altLang="en-US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지정</a:t>
            </a:r>
            <a:endParaRPr lang="en-US" altLang="ko-KR" sz="1800" dirty="0">
              <a:solidFill>
                <a:sysClr val="windowText" lastClr="000000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맨 끝 </a:t>
            </a:r>
            <a:r>
              <a:rPr lang="ko-KR" altLang="en-US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미</a:t>
            </a:r>
            <a:r>
              <a:rPr lang="ko-KR" altLang="en-US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포함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C4C5FC-3DE7-C8FA-1C48-305773E7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9" y="2783386"/>
            <a:ext cx="1197437" cy="4092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C8E7D-5A2B-F781-34B5-AEE9EEA42A49}"/>
              </a:ext>
            </a:extLst>
          </p:cNvPr>
          <p:cNvSpPr/>
          <p:nvPr/>
        </p:nvSpPr>
        <p:spPr>
          <a:xfrm>
            <a:off x="1343595" y="3306817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data_df.iloc[‘one’, 0]</a:t>
            </a:r>
            <a:endParaRPr lang="en-US" altLang="ko-KR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08B7D8-AEF4-8742-211F-CEA39AAE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58" y="3758684"/>
            <a:ext cx="9025821" cy="108213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5BE78D-1158-98F4-F4D5-0E035406ED4C}"/>
              </a:ext>
            </a:extLst>
          </p:cNvPr>
          <p:cNvSpPr/>
          <p:nvPr/>
        </p:nvSpPr>
        <p:spPr>
          <a:xfrm>
            <a:off x="1356032" y="5082744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data_df.iloc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[0:2, [0,1]]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DFA0E33-05BE-01FA-AB00-D5F5779CB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9"/>
          <a:stretch/>
        </p:blipFill>
        <p:spPr>
          <a:xfrm>
            <a:off x="1331159" y="5630447"/>
            <a:ext cx="2867618" cy="1087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44E50D-34C8-B6C9-61CF-752FB6A713EA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DEF44C-F5F6-B5F0-987E-8AFACA9F4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AEDC6E-DF7C-5E50-A774-C434AF7D3875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EB1DD9-4AE8-3AFA-3E2C-3C69328CF119}"/>
              </a:ext>
            </a:extLst>
          </p:cNvPr>
          <p:cNvSpPr txBox="1"/>
          <p:nvPr/>
        </p:nvSpPr>
        <p:spPr>
          <a:xfrm>
            <a:off x="1926259" y="947227"/>
            <a:ext cx="153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찐빵M" panose="02020600000000000000" pitchFamily="18" charset="-127"/>
                <a:ea typeface="a찐빵M" panose="02020600000000000000" pitchFamily="18" charset="-127"/>
              </a:rPr>
              <a:t>데이터 선택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680AC38A-5032-07BC-F85A-C74E199C5DB1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B19CB92F-4F39-2C17-FB4F-3F5945DC40AB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81FAF790-DD10-AE89-9796-86D10E68A3E0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CFD7B2C1-1805-3FD5-6402-5F0CAFFBBDCC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576148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명칭 기반 인덱싱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loc[]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240017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data_df.loc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['one', 'Name']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C77E7E69-BBED-CA25-507E-AF0D1B708EC1}"/>
              </a:ext>
            </a:extLst>
          </p:cNvPr>
          <p:cNvSpPr/>
          <p:nvPr/>
        </p:nvSpPr>
        <p:spPr>
          <a:xfrm>
            <a:off x="6251509" y="1408927"/>
            <a:ext cx="4428004" cy="1156329"/>
          </a:xfrm>
          <a:prstGeom prst="foldedCorner">
            <a:avLst/>
          </a:prstGeom>
          <a:solidFill>
            <a:srgbClr val="F4E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인덱스 값 </a:t>
            </a:r>
            <a:r>
              <a:rPr lang="en-US" altLang="ko-KR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문자</a:t>
            </a:r>
            <a:r>
              <a:rPr lang="en-US" altLang="ko-KR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),  </a:t>
            </a:r>
            <a:r>
              <a:rPr lang="ko-KR" altLang="en-US" sz="1800" dirty="0" err="1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컬럼명</a:t>
            </a:r>
            <a:r>
              <a:rPr lang="en-US" altLang="ko-KR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지정</a:t>
            </a:r>
            <a:endParaRPr lang="en-US" altLang="ko-KR" sz="1800" dirty="0">
              <a:solidFill>
                <a:sysClr val="windowText" lastClr="000000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1800" dirty="0">
                <a:solidFill>
                  <a:sysClr val="windowText" lastClr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맨 끝 포함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C4C5FC-3DE7-C8FA-1C48-305773E7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9" y="2783386"/>
            <a:ext cx="1197437" cy="4092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C8E7D-5A2B-F781-34B5-AEE9EEA42A49}"/>
              </a:ext>
            </a:extLst>
          </p:cNvPr>
          <p:cNvSpPr/>
          <p:nvPr/>
        </p:nvSpPr>
        <p:spPr>
          <a:xfrm>
            <a:off x="1343595" y="3306817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data_df.loc[0, 'Name']</a:t>
            </a:r>
            <a:endParaRPr lang="en-US" altLang="ko-KR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08B7D8-AEF4-8742-211F-CEA39AAE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58" y="3758684"/>
            <a:ext cx="9025821" cy="108213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5BE78D-1158-98F4-F4D5-0E035406ED4C}"/>
              </a:ext>
            </a:extLst>
          </p:cNvPr>
          <p:cNvSpPr/>
          <p:nvPr/>
        </p:nvSpPr>
        <p:spPr>
          <a:xfrm>
            <a:off x="1356032" y="5082744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data_df.loc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one':'two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', ['Name', 'Year']]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DFA0E33-05BE-01FA-AB00-D5F5779CB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9"/>
          <a:stretch/>
        </p:blipFill>
        <p:spPr>
          <a:xfrm>
            <a:off x="1331159" y="5630447"/>
            <a:ext cx="2867618" cy="1087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DA8DE-5F01-D15F-8283-7BCA76CD1F61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A58D1-CB49-2358-2FA7-95AC5465A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090C7-5BC4-2837-70BE-38902ECE9E7D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9441A0-66C4-FCAC-1967-7FD2C0052251}"/>
              </a:ext>
            </a:extLst>
          </p:cNvPr>
          <p:cNvSpPr txBox="1"/>
          <p:nvPr/>
        </p:nvSpPr>
        <p:spPr>
          <a:xfrm>
            <a:off x="1926259" y="947227"/>
            <a:ext cx="1622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선택</a:t>
            </a: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C1E60BDA-D59B-6BA5-F1F4-2819B581B612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52C3A46A-3FF8-F4BA-6F42-297550B4386A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F02E2B60-9B34-B6DD-962B-51BB82108DE3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538EDBB2-0088-1119-FC59-99E22F4ED055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408200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불린 인덱싱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조건 추출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 : 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[]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연산자 이용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025400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Pclass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 == 3].head(3)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5348E4-B0D8-50FC-AB04-14F0ABB1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9" y="2564865"/>
            <a:ext cx="8927510" cy="13966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70BD0C-238C-CFCA-DD4F-8AF231473E96}"/>
              </a:ext>
            </a:extLst>
          </p:cNvPr>
          <p:cNvSpPr/>
          <p:nvPr/>
        </p:nvSpPr>
        <p:spPr>
          <a:xfrm>
            <a:off x="1343598" y="4165232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['Age'] &gt; 60][['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Name','Age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']].head(3)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DE584F-6DB2-13D5-8BE5-D1E90047912D}"/>
              </a:ext>
            </a:extLst>
          </p:cNvPr>
          <p:cNvSpPr/>
          <p:nvPr/>
        </p:nvSpPr>
        <p:spPr>
          <a:xfrm>
            <a:off x="1346708" y="4756178"/>
            <a:ext cx="8915071" cy="461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titanic_df.loc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['Age'] &gt; 60, 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Name','Age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']].head(3)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12AF78-DDDE-0362-14C9-3498FD89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8" y="5281127"/>
            <a:ext cx="3293716" cy="1406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8A62D-619B-3B10-0D17-D6BFF1ACEEF5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3E1675-FA8A-83DC-50C4-5BAA08FCE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F5D33D-C630-C974-51E1-E18FC1B55E7E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83643B-1EF3-87BA-1B5D-79AFE951572C}"/>
              </a:ext>
            </a:extLst>
          </p:cNvPr>
          <p:cNvSpPr txBox="1"/>
          <p:nvPr/>
        </p:nvSpPr>
        <p:spPr>
          <a:xfrm>
            <a:off x="1926258" y="947227"/>
            <a:ext cx="1537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찐빵M" panose="02020600000000000000" pitchFamily="18" charset="-127"/>
                <a:ea typeface="a찐빵M" panose="02020600000000000000" pitchFamily="18" charset="-127"/>
              </a:rPr>
              <a:t>데이터 선택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F49A29D-24AF-C7BE-9F17-C17986F7EA34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81E3C703-58D5-051C-EAF8-91FA7156E3A7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3B765F27-A959-733F-5220-E5369DDDB8DA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334C974C-6C9F-772D-7AE1-E49AF5011124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342883"/>
            <a:ext cx="7180543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5.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기타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정렬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sort_values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519923"/>
            <a:ext cx="8699249" cy="839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titanic_sorted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titanic_df.sort_values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(by=['Name'])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titanic_sorted.head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(3)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B718C0-02B0-9CFC-0A1E-14905F6CA8E9}"/>
              </a:ext>
            </a:extLst>
          </p:cNvPr>
          <p:cNvSpPr/>
          <p:nvPr/>
        </p:nvSpPr>
        <p:spPr>
          <a:xfrm>
            <a:off x="1334268" y="4650411"/>
            <a:ext cx="8699249" cy="839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titanic_sorted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titanic_df.sort_values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(by=['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Pclass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', 'Name'], ascending=False)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titanic_sorted.head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(3)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2653A2-AAF7-4072-49D4-048288E1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9" y="3419840"/>
            <a:ext cx="8699249" cy="10440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1D920F-28AE-8487-9922-C773BAED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58" y="5489504"/>
            <a:ext cx="8699249" cy="1089754"/>
          </a:xfrm>
          <a:prstGeom prst="rect">
            <a:avLst/>
          </a:prstGeom>
        </p:spPr>
      </p:pic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4CE41CA7-08B2-137A-1DAA-CEA8636AF4E3}"/>
              </a:ext>
            </a:extLst>
          </p:cNvPr>
          <p:cNvSpPr/>
          <p:nvPr/>
        </p:nvSpPr>
        <p:spPr>
          <a:xfrm>
            <a:off x="9940986" y="4381206"/>
            <a:ext cx="2186590" cy="1033650"/>
          </a:xfrm>
          <a:prstGeom prst="foldedCorner">
            <a:avLst/>
          </a:prstGeom>
          <a:solidFill>
            <a:srgbClr val="F4E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ascending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 = </a:t>
            </a:r>
            <a:r>
              <a:rPr lang="ko-KR" altLang="en-US" sz="16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오름차순 </a:t>
            </a:r>
            <a:r>
              <a:rPr lang="en-US" altLang="ko-KR" sz="16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(default)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F = </a:t>
            </a:r>
            <a:r>
              <a:rPr lang="ko-KR" altLang="en-US" sz="16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내림차순</a:t>
            </a:r>
            <a:r>
              <a:rPr lang="en-US" altLang="ko-KR" sz="16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A70C501-919A-E750-FEA5-2EF9D065A74D}"/>
                  </a:ext>
                </a:extLst>
              </p14:cNvPr>
              <p14:cNvContentPartPr/>
              <p14:nvPr/>
            </p14:nvContentPartPr>
            <p14:xfrm>
              <a:off x="5336758" y="3480201"/>
              <a:ext cx="372240" cy="100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A70C501-919A-E750-FEA5-2EF9D065A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1118" y="3408561"/>
                <a:ext cx="4438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BC21A77-EB52-3C14-A3B8-919A0821586E}"/>
                  </a:ext>
                </a:extLst>
              </p14:cNvPr>
              <p14:cNvContentPartPr/>
              <p14:nvPr/>
            </p14:nvContentPartPr>
            <p14:xfrm>
              <a:off x="3442798" y="5559561"/>
              <a:ext cx="345960" cy="20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BC21A77-EB52-3C14-A3B8-919A08215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06798" y="5487921"/>
                <a:ext cx="417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3B62D0E-FE53-AACE-EA17-18F686EB7A4F}"/>
                  </a:ext>
                </a:extLst>
              </p14:cNvPr>
              <p14:cNvContentPartPr/>
              <p14:nvPr/>
            </p14:nvContentPartPr>
            <p14:xfrm>
              <a:off x="5402278" y="5592681"/>
              <a:ext cx="331920" cy="61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3B62D0E-FE53-AACE-EA17-18F686EB7A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6278" y="5520681"/>
                <a:ext cx="403560" cy="149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EC99C4C-C0AE-3A8A-AA3F-A033D3F7B5D2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F8A77-9B71-6D3A-082D-9BA0E18597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2F5AF7-F788-B69B-CBAC-55C3A83516B3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5E6415-D41F-F24E-6A91-3FD06FC46CA4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기타</a:t>
            </a: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6AED1DA1-40E6-D39F-178D-F5B6EAC8D9C9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D06F4A3B-8628-90FF-32D5-867F8AF7183D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8740DDA3-11AC-AD7D-3221-5EE0989C1283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4E00B643-D4E4-4359-E653-A2B0D8CF4B97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1DD0-A9FA-D800-FB75-B0C9DD1F9D09}"/>
              </a:ext>
            </a:extLst>
          </p:cNvPr>
          <p:cNvSpPr txBox="1"/>
          <p:nvPr/>
        </p:nvSpPr>
        <p:spPr>
          <a:xfrm>
            <a:off x="1331159" y="1426860"/>
            <a:ext cx="84553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그룹 연산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en-US" altLang="ko-KR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groupby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1D06E-A10E-D8CA-D6E5-4C7C41C15C8F}"/>
              </a:ext>
            </a:extLst>
          </p:cNvPr>
          <p:cNvSpPr/>
          <p:nvPr/>
        </p:nvSpPr>
        <p:spPr>
          <a:xfrm>
            <a:off x="1331159" y="2050759"/>
            <a:ext cx="8699249" cy="879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titanic_groupby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titanic_df.groupby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Pclass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').count()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titanic_groupby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DD67DD-C477-EFBC-6B16-6F859412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22" y="2978671"/>
            <a:ext cx="8699249" cy="13919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C7C81C-B7A9-D0BE-32FA-A8093B20834A}"/>
              </a:ext>
            </a:extLst>
          </p:cNvPr>
          <p:cNvSpPr/>
          <p:nvPr/>
        </p:nvSpPr>
        <p:spPr>
          <a:xfrm>
            <a:off x="1331159" y="4517153"/>
            <a:ext cx="8699249" cy="42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titanic_df.groupby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('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Pclass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')['Age'].</a:t>
            </a:r>
            <a:r>
              <a:rPr lang="en-US" altLang="ko-KR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agg</a:t>
            </a:r>
            <a:r>
              <a:rPr lang="en-US" altLang="ko-KR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([max, min])</a:t>
            </a:r>
            <a:endParaRPr lang="ko-KR" altLang="en-US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76181A1-837E-365B-0DFC-FBE2393D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44" y="5026650"/>
            <a:ext cx="1473297" cy="1633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A0261-AB93-4A75-A6C1-385D817AB94C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4. Pandas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22C33-11B2-3B68-301C-649ECEA6A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B4D2A7-5E89-0742-0563-DDEE9E1EDFFE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F9336F-40EC-79D2-BB18-FB7AE45B4C55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기타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33829957-7CBD-A314-46B2-FEE0D2604E84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A4EFB650-61D3-FA7F-5199-2AEA29BB35A9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3F02ACB3-1D46-F551-8432-3FD1BB2D6B69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92D7A216-EBAB-9AF6-8838-B2E598D63364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032788" y="1717154"/>
            <a:ext cx="994643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EDA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탐색적 자료분석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데이터를 다각도에서 관찰하고 이해하는 과정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75C9C-9CDD-3E4E-A6FB-61A2C9F93242}"/>
              </a:ext>
            </a:extLst>
          </p:cNvPr>
          <p:cNvSpPr txBox="1"/>
          <p:nvPr/>
        </p:nvSpPr>
        <p:spPr>
          <a:xfrm>
            <a:off x="1032788" y="2402004"/>
            <a:ext cx="994643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EDA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의 종류</a:t>
            </a:r>
            <a:endParaRPr lang="en-US" altLang="ko-KR" sz="2400" b="1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F8C023-6F67-239C-E14A-31203554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36" y="3117190"/>
            <a:ext cx="2307343" cy="2307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0B2C7-BE58-F68E-5827-9CE6ED2E2B7E}"/>
              </a:ext>
            </a:extLst>
          </p:cNvPr>
          <p:cNvSpPr txBox="1"/>
          <p:nvPr/>
        </p:nvSpPr>
        <p:spPr>
          <a:xfrm>
            <a:off x="2504836" y="5519052"/>
            <a:ext cx="2114681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a찐빵M" panose="02020600000000000000" pitchFamily="18" charset="-127"/>
                <a:ea typeface="a찐빵M" panose="02020600000000000000" pitchFamily="18" charset="-127"/>
              </a:rPr>
              <a:t>시각화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찐빵M" panose="02020600000000000000" pitchFamily="18" charset="-127"/>
                <a:ea typeface="a찐빵M" panose="02020600000000000000" pitchFamily="18" charset="-127"/>
              </a:rPr>
              <a:t>(Graphic)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데이터 형태 파악</a:t>
            </a:r>
            <a:endParaRPr lang="ko-KR" altLang="en-US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C1AF2-A8A6-E299-E6D9-5ACC1B4008BE}"/>
              </a:ext>
            </a:extLst>
          </p:cNvPr>
          <p:cNvSpPr txBox="1"/>
          <p:nvPr/>
        </p:nvSpPr>
        <p:spPr>
          <a:xfrm>
            <a:off x="6866612" y="5519052"/>
            <a:ext cx="2847254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a찐빵M" panose="02020600000000000000" pitchFamily="18" charset="-127"/>
                <a:ea typeface="a찐빵M" panose="02020600000000000000" pitchFamily="18" charset="-127"/>
              </a:rPr>
              <a:t>비시각화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찐빵M" panose="02020600000000000000" pitchFamily="18" charset="-127"/>
                <a:ea typeface="a찐빵M" panose="02020600000000000000" pitchFamily="18" charset="-127"/>
              </a:rPr>
              <a:t>(Non-Graphic)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요약 통계량으로 값 파악</a:t>
            </a:r>
            <a:endParaRPr lang="ko-KR" altLang="en-US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9813B4-844C-E356-2291-D7A25A28063F}"/>
              </a:ext>
            </a:extLst>
          </p:cNvPr>
          <p:cNvGrpSpPr/>
          <p:nvPr/>
        </p:nvGrpSpPr>
        <p:grpSpPr>
          <a:xfrm>
            <a:off x="6931633" y="3033884"/>
            <a:ext cx="2574016" cy="2390649"/>
            <a:chOff x="3657600" y="990600"/>
            <a:chExt cx="4876800" cy="48768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99DDCD7-0332-FC83-AE6F-DEA2CB90B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6B446D9-C172-4E13-F316-53E08C9B5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2294" y="1987420"/>
              <a:ext cx="3091992" cy="307597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825FEF-7C55-B2D2-7A04-1FCD4EF4947A}"/>
              </a:ext>
            </a:extLst>
          </p:cNvPr>
          <p:cNvSpPr txBox="1"/>
          <p:nvPr/>
        </p:nvSpPr>
        <p:spPr>
          <a:xfrm>
            <a:off x="1837541" y="381112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54544D-EA0D-B1FC-897B-49C3D73E0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C3109B-A9E1-13B7-20A9-83E0EA448BA9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33881D-8F29-E618-6970-FF3993315EB0}"/>
              </a:ext>
            </a:extLst>
          </p:cNvPr>
          <p:cNvSpPr txBox="1"/>
          <p:nvPr/>
        </p:nvSpPr>
        <p:spPr>
          <a:xfrm>
            <a:off x="1963581" y="1011984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EDA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5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7D7B7-4A99-0280-1C1A-16DDA90DA0B1}"/>
              </a:ext>
            </a:extLst>
          </p:cNvPr>
          <p:cNvSpPr txBox="1"/>
          <p:nvPr/>
        </p:nvSpPr>
        <p:spPr>
          <a:xfrm>
            <a:off x="1845808" y="315796"/>
            <a:ext cx="239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과제 </a:t>
            </a:r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^^ </a:t>
            </a:r>
            <a:r>
              <a:rPr lang="ko-KR" altLang="en-US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E3D492-9C74-F3F6-2D99-95485421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2B82FA-B50E-70AE-5CF6-DDDB925DABF4}"/>
              </a:ext>
            </a:extLst>
          </p:cNvPr>
          <p:cNvCxnSpPr>
            <a:cxnSpLocks/>
          </p:cNvCxnSpPr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15F6E2-399E-6586-6160-A6F56ED2F3A4}"/>
              </a:ext>
            </a:extLst>
          </p:cNvPr>
          <p:cNvSpPr txBox="1"/>
          <p:nvPr/>
        </p:nvSpPr>
        <p:spPr>
          <a:xfrm>
            <a:off x="1926259" y="947227"/>
            <a:ext cx="11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과제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18D18BE8-9800-BE0B-9933-5B2B9FA3E42D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F03FF36E-4AF9-0E89-06FC-7A6920921F74}"/>
              </a:ext>
            </a:extLst>
          </p:cNvPr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34E203E5-3B18-92B0-FD15-829E918DE22F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31F3CE38-EC5B-6C64-6DC7-ED6A33C1A2D9}"/>
              </a:ext>
            </a:extLst>
          </p:cNvPr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1216C-569A-2F0B-8FD3-D1D3A111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86" y="2616200"/>
            <a:ext cx="5586514" cy="3194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8C035-0F7F-FF7C-8B19-7DEF64A09707}"/>
              </a:ext>
            </a:extLst>
          </p:cNvPr>
          <p:cNvSpPr txBox="1"/>
          <p:nvPr/>
        </p:nvSpPr>
        <p:spPr>
          <a:xfrm>
            <a:off x="1465116" y="1393995"/>
            <a:ext cx="329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1. pandas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이용해 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 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전처리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해보기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D6444-8953-0F3B-01D5-46B4655C3B8B}"/>
              </a:ext>
            </a:extLst>
          </p:cNvPr>
          <p:cNvSpPr txBox="1"/>
          <p:nvPr/>
        </p:nvSpPr>
        <p:spPr>
          <a:xfrm>
            <a:off x="6951821" y="1425716"/>
            <a:ext cx="3546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2. Anscombe's Quartet </a:t>
            </a:r>
          </a:p>
          <a:p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  시각화 해보기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endParaRPr lang="ko-KR" altLang="en-US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C0DAE9D-E5D0-6267-3F1D-A6805C039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56"/>
          <a:stretch/>
        </p:blipFill>
        <p:spPr bwMode="auto">
          <a:xfrm>
            <a:off x="6533970" y="2335680"/>
            <a:ext cx="4499790" cy="44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찐빵M" panose="02020600000000000000"/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찐빵M" panose="02020600000000000000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찐빵M" panose="02020600000000000000"/>
            </a:endParaRPr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BDCBD-AB5E-7E57-40BD-C1A7C324C5D4}"/>
              </a:ext>
            </a:extLst>
          </p:cNvPr>
          <p:cNvSpPr txBox="1"/>
          <p:nvPr/>
        </p:nvSpPr>
        <p:spPr>
          <a:xfrm>
            <a:off x="1032788" y="1614701"/>
            <a:ext cx="994643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찐빵M" panose="02020600000000000000" pitchFamily="18" charset="-127"/>
                <a:ea typeface="a찐빵M" panose="02020600000000000000"/>
              </a:rPr>
              <a:t>EDA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/>
              </a:rPr>
              <a:t>의 필요성</a:t>
            </a:r>
            <a:endParaRPr lang="en-US" altLang="ko-KR" sz="2400" b="1" dirty="0">
              <a:latin typeface="a찐빵M" panose="02020600000000000000" pitchFamily="18" charset="-127"/>
              <a:ea typeface="a찐빵M" panose="0202060000000000000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FA46A-2B66-6655-7C7C-54270743C1AD}"/>
              </a:ext>
            </a:extLst>
          </p:cNvPr>
          <p:cNvSpPr txBox="1"/>
          <p:nvPr/>
        </p:nvSpPr>
        <p:spPr>
          <a:xfrm>
            <a:off x="1311182" y="452601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a찐빵M" panose="02020600000000000000"/>
              </a:rPr>
              <a:t>데이터 형태 파악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3C703-7433-BD0B-4801-74D33C47B7D8}"/>
              </a:ext>
            </a:extLst>
          </p:cNvPr>
          <p:cNvSpPr txBox="1"/>
          <p:nvPr/>
        </p:nvSpPr>
        <p:spPr>
          <a:xfrm>
            <a:off x="5170171" y="4526017"/>
            <a:ext cx="196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a찐빵M" panose="02020600000000000000"/>
              </a:rPr>
              <a:t>데이터 문제 발견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C7EEAA7-3574-148E-F115-3EF13F336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" r="23964"/>
          <a:stretch/>
        </p:blipFill>
        <p:spPr>
          <a:xfrm>
            <a:off x="8487946" y="2099854"/>
            <a:ext cx="2491274" cy="23009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EFE0BD3-EE6A-5ECC-8182-8ACA8C407486}"/>
              </a:ext>
            </a:extLst>
          </p:cNvPr>
          <p:cNvSpPr txBox="1"/>
          <p:nvPr/>
        </p:nvSpPr>
        <p:spPr>
          <a:xfrm>
            <a:off x="8743301" y="453061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a찐빵M" panose="02020600000000000000"/>
              </a:rPr>
              <a:t>변수 간 관계 파악</a:t>
            </a:r>
          </a:p>
        </p:txBody>
      </p:sp>
      <p:sp>
        <p:nvSpPr>
          <p:cNvPr id="36" name="AutoShape 2" descr="이상치 감지 다이어그램">
            <a:extLst>
              <a:ext uri="{FF2B5EF4-FFF2-40B4-BE49-F238E27FC236}">
                <a16:creationId xmlns:a16="http://schemas.microsoft.com/office/drawing/2014/main" id="{9B9FB362-878E-2189-15CC-9BCE6A66E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1812" y="33589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ea typeface="a찐빵M" panose="0202060000000000000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C0D1021-7DA4-0141-32DA-B699D56C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85" y="2187590"/>
            <a:ext cx="3571887" cy="22506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B81CD24-FAAC-BC8D-B7FF-C8FCB9785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22"/>
          <a:stretch/>
        </p:blipFill>
        <p:spPr>
          <a:xfrm>
            <a:off x="1144554" y="2487884"/>
            <a:ext cx="2220002" cy="174221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7304052-B55D-510E-8499-C3D1E7D76C5B}"/>
              </a:ext>
            </a:extLst>
          </p:cNvPr>
          <p:cNvSpPr txBox="1"/>
          <p:nvPr/>
        </p:nvSpPr>
        <p:spPr>
          <a:xfrm>
            <a:off x="1812393" y="5991765"/>
            <a:ext cx="860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a찐빵M" panose="02020600000000000000"/>
              </a:rPr>
              <a:t>데이터 </a:t>
            </a:r>
            <a:r>
              <a:rPr lang="ko-KR" altLang="en-US" sz="2400" b="1" dirty="0" err="1">
                <a:ea typeface="a찐빵M" panose="02020600000000000000"/>
              </a:rPr>
              <a:t>전처리</a:t>
            </a:r>
            <a:r>
              <a:rPr lang="en-US" altLang="ko-KR" sz="2400" dirty="0">
                <a:ea typeface="a찐빵M" panose="02020600000000000000"/>
              </a:rPr>
              <a:t>, </a:t>
            </a:r>
            <a:r>
              <a:rPr lang="ko-KR" altLang="en-US" sz="2400" b="1" dirty="0">
                <a:ea typeface="a찐빵M" panose="02020600000000000000"/>
              </a:rPr>
              <a:t>변수 선택</a:t>
            </a:r>
            <a:r>
              <a:rPr lang="en-US" altLang="ko-KR" sz="2400" dirty="0">
                <a:ea typeface="a찐빵M" panose="02020600000000000000"/>
              </a:rPr>
              <a:t>, </a:t>
            </a:r>
            <a:r>
              <a:rPr lang="ko-KR" altLang="en-US" sz="2400" b="1" dirty="0" err="1">
                <a:ea typeface="a찐빵M" panose="02020600000000000000"/>
              </a:rPr>
              <a:t>머신러닝</a:t>
            </a:r>
            <a:r>
              <a:rPr lang="ko-KR" altLang="en-US" sz="2400" dirty="0">
                <a:ea typeface="a찐빵M" panose="02020600000000000000"/>
              </a:rPr>
              <a:t> </a:t>
            </a:r>
            <a:r>
              <a:rPr lang="ko-KR" altLang="en-US" sz="2400" b="1" dirty="0">
                <a:ea typeface="a찐빵M" panose="02020600000000000000"/>
              </a:rPr>
              <a:t>알고리즘 선택 </a:t>
            </a:r>
            <a:r>
              <a:rPr lang="ko-KR" altLang="en-US" sz="2400" dirty="0">
                <a:ea typeface="a찐빵M" panose="02020600000000000000"/>
              </a:rPr>
              <a:t>등에 활용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2DF83EF-EADB-9E7A-32EB-CE6789A0C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635" y="5135731"/>
            <a:ext cx="788730" cy="788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E420B-12FC-2F34-C351-8D2AE5F1BDCC}"/>
              </a:ext>
            </a:extLst>
          </p:cNvPr>
          <p:cNvSpPr txBox="1"/>
          <p:nvPr/>
        </p:nvSpPr>
        <p:spPr>
          <a:xfrm>
            <a:off x="1837541" y="381112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6C01F-0606-0EAF-4502-EB08367F8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1D9A09-2950-C594-91A7-5E743A018347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417ECB-C45B-EAAA-E200-EDC272B400CA}"/>
              </a:ext>
            </a:extLst>
          </p:cNvPr>
          <p:cNvSpPr txBox="1"/>
          <p:nvPr/>
        </p:nvSpPr>
        <p:spPr>
          <a:xfrm>
            <a:off x="1963581" y="1011984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EDA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9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53980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E7665-A62E-7A05-0993-B0F47B72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7" y="1340546"/>
            <a:ext cx="8819750" cy="5160572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CCE0FC60-6634-39CC-2C67-4E60FFC8E8AB}"/>
              </a:ext>
            </a:extLst>
          </p:cNvPr>
          <p:cNvSpPr/>
          <p:nvPr/>
        </p:nvSpPr>
        <p:spPr>
          <a:xfrm>
            <a:off x="901336" y="2771356"/>
            <a:ext cx="1555635" cy="32847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4A471-0118-EFE5-DA80-0A1B21D5B025}"/>
              </a:ext>
            </a:extLst>
          </p:cNvPr>
          <p:cNvSpPr txBox="1"/>
          <p:nvPr/>
        </p:nvSpPr>
        <p:spPr>
          <a:xfrm>
            <a:off x="1837541" y="381112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CB9EF5-3EAF-2A18-5C49-CDB457D95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85D478-29A8-363D-BB00-10E0F75459F1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09C18B-BC08-ABEF-3319-F085E7833EF0}"/>
              </a:ext>
            </a:extLst>
          </p:cNvPr>
          <p:cNvSpPr txBox="1"/>
          <p:nvPr/>
        </p:nvSpPr>
        <p:spPr>
          <a:xfrm>
            <a:off x="1963581" y="1011984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참고서적</a:t>
            </a:r>
          </a:p>
        </p:txBody>
      </p:sp>
    </p:spTree>
    <p:extLst>
      <p:ext uri="{BB962C8B-B14F-4D97-AF65-F5344CB8AC3E}">
        <p14:creationId xmlns:p14="http://schemas.microsoft.com/office/powerpoint/2010/main" val="390248634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53980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79CA5-BF01-F14C-2BEE-CB13750665CA}"/>
              </a:ext>
            </a:extLst>
          </p:cNvPr>
          <p:cNvSpPr txBox="1"/>
          <p:nvPr/>
        </p:nvSpPr>
        <p:spPr>
          <a:xfrm>
            <a:off x="449041" y="1715067"/>
            <a:ext cx="34267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2 3 5 1 9 2 8 2 6 7</a:t>
            </a:r>
          </a:p>
          <a:p>
            <a:r>
              <a:rPr lang="en-US" altLang="ko-KR" sz="2800" dirty="0"/>
              <a:t>9 4 3 1 8 7 1 9 9 2</a:t>
            </a:r>
          </a:p>
          <a:p>
            <a:r>
              <a:rPr lang="en-US" altLang="ko-KR" sz="2800" dirty="0"/>
              <a:t>2 5 8 2 2 9 2 5 2 6</a:t>
            </a:r>
          </a:p>
          <a:p>
            <a:r>
              <a:rPr lang="en-US" altLang="ko-KR" sz="2800" dirty="0"/>
              <a:t>6 3 6 5 3 9 3 2 1 8</a:t>
            </a:r>
          </a:p>
          <a:p>
            <a:r>
              <a:rPr lang="en-US" altLang="ko-KR" sz="2800" dirty="0"/>
              <a:t>8 2 4 9 7 1 8 8 3 2</a:t>
            </a:r>
          </a:p>
          <a:p>
            <a:r>
              <a:rPr lang="en-US" altLang="ko-KR" sz="2800" dirty="0"/>
              <a:t>7 2 4 2 5 5 2 1 8 9</a:t>
            </a:r>
          </a:p>
          <a:p>
            <a:r>
              <a:rPr lang="en-US" altLang="ko-KR" sz="2800" dirty="0"/>
              <a:t>1 9 3 8 4 3 4 3 5 1</a:t>
            </a:r>
          </a:p>
          <a:p>
            <a:r>
              <a:rPr lang="en-US" altLang="ko-KR" sz="2800" dirty="0"/>
              <a:t>3 1 2 3 1 6 9 4 7 3</a:t>
            </a:r>
          </a:p>
          <a:p>
            <a:r>
              <a:rPr lang="en-US" altLang="ko-KR" sz="2800" dirty="0"/>
              <a:t>5 6 6 7 8 9 1 9 3 7</a:t>
            </a:r>
          </a:p>
          <a:p>
            <a:r>
              <a:rPr lang="en-US" altLang="ko-KR" sz="2800" dirty="0"/>
              <a:t>3 2 4 2 6 6 3 6 2 9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2FA77-CEAE-D1D7-27FF-F240AAB02E57}"/>
              </a:ext>
            </a:extLst>
          </p:cNvPr>
          <p:cNvSpPr txBox="1"/>
          <p:nvPr/>
        </p:nvSpPr>
        <p:spPr>
          <a:xfrm>
            <a:off x="8184550" y="1715066"/>
            <a:ext cx="34267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2 3 5 1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2 8 2 6 7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4 3 1 8 7 1 </a:t>
            </a:r>
            <a:r>
              <a:rPr lang="en-US" altLang="ko-KR" sz="2800" b="1" dirty="0">
                <a:solidFill>
                  <a:srgbClr val="FF0000"/>
                </a:solidFill>
              </a:rPr>
              <a:t>9 9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2 5 8 2 2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2 5 2 6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6 3 6 5 3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3 2 1 8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8 2 4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1 8 8 3 2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7 2 4 2 5 5 2 1 8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3 8 4 3 4 3 5 1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3 1 2 3 1 6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4 7 3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5 6 6 7 8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3 7</a:t>
            </a:r>
          </a:p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3 2 4 2 6 6 3 6 2 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E73F9-CBF0-D3C1-0BD9-25142D93BC56}"/>
              </a:ext>
            </a:extLst>
          </p:cNvPr>
          <p:cNvSpPr txBox="1"/>
          <p:nvPr/>
        </p:nvSpPr>
        <p:spPr>
          <a:xfrm>
            <a:off x="4236492" y="1297420"/>
            <a:ext cx="36160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2 3 5 1 </a:t>
            </a:r>
            <a:r>
              <a:rPr lang="en-US" altLang="ko-KR" sz="3600" dirty="0"/>
              <a:t>9</a:t>
            </a:r>
            <a:r>
              <a:rPr lang="en-US" altLang="ko-KR" sz="2800" dirty="0"/>
              <a:t> 2 8 2 6  7</a:t>
            </a:r>
          </a:p>
          <a:p>
            <a:r>
              <a:rPr lang="en-US" altLang="ko-KR" sz="3600" dirty="0"/>
              <a:t>9</a:t>
            </a:r>
            <a:r>
              <a:rPr lang="en-US" altLang="ko-KR" sz="2800" dirty="0"/>
              <a:t> 4 3 1 8 7 1 </a:t>
            </a:r>
            <a:r>
              <a:rPr lang="en-US" altLang="ko-KR" sz="3600" dirty="0"/>
              <a:t>9 9</a:t>
            </a:r>
            <a:r>
              <a:rPr lang="en-US" altLang="ko-KR" sz="2800" dirty="0"/>
              <a:t> 2</a:t>
            </a:r>
          </a:p>
          <a:p>
            <a:r>
              <a:rPr lang="en-US" altLang="ko-KR" sz="2800" dirty="0"/>
              <a:t>2 5 8 2 2 </a:t>
            </a:r>
            <a:r>
              <a:rPr lang="en-US" altLang="ko-KR" sz="3600" dirty="0"/>
              <a:t>9</a:t>
            </a:r>
            <a:r>
              <a:rPr lang="en-US" altLang="ko-KR" sz="2800" dirty="0"/>
              <a:t> 2 5 2  6</a:t>
            </a:r>
          </a:p>
          <a:p>
            <a:r>
              <a:rPr lang="en-US" altLang="ko-KR" sz="2800" dirty="0"/>
              <a:t>6 3 6 5 3 </a:t>
            </a:r>
            <a:r>
              <a:rPr lang="en-US" altLang="ko-KR" sz="3600" dirty="0"/>
              <a:t>9</a:t>
            </a:r>
            <a:r>
              <a:rPr lang="en-US" altLang="ko-KR" sz="2800" dirty="0"/>
              <a:t> 3 2 1  8</a:t>
            </a:r>
          </a:p>
          <a:p>
            <a:r>
              <a:rPr lang="en-US" altLang="ko-KR" sz="2800" dirty="0"/>
              <a:t>8 2 4 </a:t>
            </a:r>
            <a:r>
              <a:rPr lang="en-US" altLang="ko-KR" sz="3600" dirty="0"/>
              <a:t>9</a:t>
            </a:r>
            <a:r>
              <a:rPr lang="en-US" altLang="ko-KR" sz="2800" dirty="0"/>
              <a:t> 7 1 8 8 3  2</a:t>
            </a:r>
          </a:p>
          <a:p>
            <a:r>
              <a:rPr lang="en-US" altLang="ko-KR" sz="2800" dirty="0"/>
              <a:t>7 2 4 2 5 5 2 1 8  </a:t>
            </a:r>
            <a:r>
              <a:rPr lang="en-US" altLang="ko-KR" sz="3600" dirty="0"/>
              <a:t>9</a:t>
            </a:r>
            <a:endParaRPr lang="en-US" altLang="ko-KR" sz="2800" dirty="0"/>
          </a:p>
          <a:p>
            <a:r>
              <a:rPr lang="en-US" altLang="ko-KR" sz="2800" dirty="0"/>
              <a:t>1 </a:t>
            </a:r>
            <a:r>
              <a:rPr lang="en-US" altLang="ko-KR" sz="3600" dirty="0"/>
              <a:t>9</a:t>
            </a:r>
            <a:r>
              <a:rPr lang="en-US" altLang="ko-KR" sz="2800" dirty="0"/>
              <a:t> 3 8 4 3 4 3 5  1</a:t>
            </a:r>
          </a:p>
          <a:p>
            <a:r>
              <a:rPr lang="en-US" altLang="ko-KR" sz="2800" dirty="0"/>
              <a:t>3 1 2 3 1 6 </a:t>
            </a:r>
            <a:r>
              <a:rPr lang="en-US" altLang="ko-KR" sz="3600" dirty="0"/>
              <a:t>9</a:t>
            </a:r>
            <a:r>
              <a:rPr lang="en-US" altLang="ko-KR" sz="2800" dirty="0"/>
              <a:t> 4 7  3</a:t>
            </a:r>
          </a:p>
          <a:p>
            <a:r>
              <a:rPr lang="en-US" altLang="ko-KR" sz="2800" dirty="0"/>
              <a:t>5 6 6 7 8 </a:t>
            </a:r>
            <a:r>
              <a:rPr lang="en-US" altLang="ko-KR" sz="3600" dirty="0"/>
              <a:t>9</a:t>
            </a:r>
            <a:r>
              <a:rPr lang="en-US" altLang="ko-KR" sz="2800" dirty="0"/>
              <a:t> 1 </a:t>
            </a:r>
            <a:r>
              <a:rPr lang="en-US" altLang="ko-KR" sz="3600" dirty="0"/>
              <a:t>9</a:t>
            </a:r>
            <a:r>
              <a:rPr lang="en-US" altLang="ko-KR" sz="2800" dirty="0"/>
              <a:t> 3  7</a:t>
            </a:r>
          </a:p>
          <a:p>
            <a:r>
              <a:rPr lang="en-US" altLang="ko-KR" sz="2800" dirty="0"/>
              <a:t>3 2 4 2 6 6 3 6 2  </a:t>
            </a:r>
            <a:r>
              <a:rPr lang="en-US" altLang="ko-KR" sz="3600" dirty="0"/>
              <a:t>9</a:t>
            </a:r>
            <a:endParaRPr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B3057-BBC9-CBBC-77DA-CF015022D065}"/>
              </a:ext>
            </a:extLst>
          </p:cNvPr>
          <p:cNvSpPr txBox="1"/>
          <p:nvPr/>
        </p:nvSpPr>
        <p:spPr>
          <a:xfrm>
            <a:off x="4112507" y="892742"/>
            <a:ext cx="392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다음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자료중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9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는 몇 개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?</a:t>
            </a:r>
            <a:endParaRPr lang="ko-KR" altLang="en-US" sz="28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EA1FE-0E56-A74F-6A82-722454379CA3}"/>
              </a:ext>
            </a:extLst>
          </p:cNvPr>
          <p:cNvSpPr txBox="1"/>
          <p:nvPr/>
        </p:nvSpPr>
        <p:spPr>
          <a:xfrm>
            <a:off x="1753562" y="185161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1050B4-7EA2-9681-7F99-C5F8F041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1" y="39600"/>
            <a:ext cx="1391919" cy="139191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7D63B3-5137-36C1-7E95-BB2500D01747}"/>
              </a:ext>
            </a:extLst>
          </p:cNvPr>
          <p:cNvCxnSpPr>
            <a:cxnSpLocks/>
          </p:cNvCxnSpPr>
          <p:nvPr/>
        </p:nvCxnSpPr>
        <p:spPr>
          <a:xfrm flipV="1">
            <a:off x="1879603" y="739159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56051B-4230-9DCD-767D-D6AACE0E4E46}"/>
              </a:ext>
            </a:extLst>
          </p:cNvPr>
          <p:cNvSpPr txBox="1"/>
          <p:nvPr/>
        </p:nvSpPr>
        <p:spPr>
          <a:xfrm>
            <a:off x="1879602" y="816033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중요성</a:t>
            </a:r>
          </a:p>
        </p:txBody>
      </p:sp>
    </p:spTree>
    <p:extLst>
      <p:ext uri="{BB962C8B-B14F-4D97-AF65-F5344CB8AC3E}">
        <p14:creationId xmlns:p14="http://schemas.microsoft.com/office/powerpoint/2010/main" val="829086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53980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6248F-4739-9915-2F9C-4E7E64C44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3" y="1642585"/>
            <a:ext cx="3226521" cy="32265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7FAC1B-938C-DC41-7F7F-055163455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17011" y="2434466"/>
            <a:ext cx="1537276" cy="1537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4CB02-7866-7858-3E22-39D58A8AB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37" y="936798"/>
            <a:ext cx="4144026" cy="41440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D9D804-2A8C-49DB-A649-83F18808D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42" y="356011"/>
            <a:ext cx="4876190" cy="48761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42E363-D657-E6FC-B7BA-03FBDB350692}"/>
              </a:ext>
            </a:extLst>
          </p:cNvPr>
          <p:cNvSpPr txBox="1"/>
          <p:nvPr/>
        </p:nvSpPr>
        <p:spPr>
          <a:xfrm>
            <a:off x="684541" y="5661611"/>
            <a:ext cx="1082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Data Literacy </a:t>
            </a:r>
            <a:r>
              <a:rPr lang="en-US" altLang="ko-KR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3200" dirty="0">
                <a:latin typeface="a찐빵M" panose="02020600000000000000" pitchFamily="18" charset="-127"/>
                <a:ea typeface="a찐빵M" panose="02020600000000000000" pitchFamily="18" charset="-127"/>
              </a:rPr>
              <a:t>데이터에서 중요한 의미를 발견하는 능력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3B918-5057-6427-DF9C-A1F737560DB0}"/>
              </a:ext>
            </a:extLst>
          </p:cNvPr>
          <p:cNvSpPr txBox="1"/>
          <p:nvPr/>
        </p:nvSpPr>
        <p:spPr>
          <a:xfrm>
            <a:off x="1837541" y="381112"/>
            <a:ext cx="3932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1. </a:t>
            </a:r>
            <a:r>
              <a:rPr lang="ko-KR" altLang="en-US" sz="30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머신러닝</a:t>
            </a:r>
            <a:r>
              <a:rPr lang="ko-KR" altLang="en-US" sz="3000" dirty="0">
                <a:latin typeface="a찐빵M" panose="02020600000000000000" pitchFamily="18" charset="-127"/>
                <a:ea typeface="a찐빵M" panose="02020600000000000000" pitchFamily="18" charset="-127"/>
              </a:rPr>
              <a:t>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A7CDD-3BCF-9BB1-21AC-88153DDC2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DCF9BC-AD53-5436-BEDA-37668F804E88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6DA528-B0CE-59AE-DA65-CE1058BA1B4A}"/>
              </a:ext>
            </a:extLst>
          </p:cNvPr>
          <p:cNvSpPr txBox="1"/>
          <p:nvPr/>
        </p:nvSpPr>
        <p:spPr>
          <a:xfrm>
            <a:off x="1963581" y="1011984"/>
            <a:ext cx="191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Data Literacy</a:t>
            </a:r>
            <a:endParaRPr lang="ko-KR" altLang="en-US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3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2166</Words>
  <Application>Microsoft Office PowerPoint</Application>
  <PresentationFormat>와이드스크린</PresentationFormat>
  <Paragraphs>313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a찐빵M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동환 노</dc:creator>
  <cp:lastModifiedBy>홍서진</cp:lastModifiedBy>
  <cp:revision>34</cp:revision>
  <dcterms:created xsi:type="dcterms:W3CDTF">2023-08-25T10:28:17Z</dcterms:created>
  <dcterms:modified xsi:type="dcterms:W3CDTF">2023-09-02T12:35:08Z</dcterms:modified>
</cp:coreProperties>
</file>