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377" r:id="rId4"/>
    <p:sldId id="397" r:id="rId5"/>
    <p:sldId id="378" r:id="rId6"/>
    <p:sldId id="383" r:id="rId7"/>
    <p:sldId id="380" r:id="rId8"/>
    <p:sldId id="384" r:id="rId9"/>
    <p:sldId id="379" r:id="rId10"/>
    <p:sldId id="382" r:id="rId11"/>
    <p:sldId id="388" r:id="rId12"/>
    <p:sldId id="381" r:id="rId13"/>
    <p:sldId id="394" r:id="rId14"/>
    <p:sldId id="391" r:id="rId15"/>
    <p:sldId id="395" r:id="rId16"/>
    <p:sldId id="390" r:id="rId17"/>
    <p:sldId id="398" r:id="rId18"/>
    <p:sldId id="385" r:id="rId19"/>
    <p:sldId id="396" r:id="rId20"/>
    <p:sldId id="386" r:id="rId21"/>
    <p:sldId id="392" r:id="rId22"/>
    <p:sldId id="393" r:id="rId23"/>
    <p:sldId id="387" r:id="rId24"/>
    <p:sldId id="30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C6631E9-F72B-4E90-93DF-1F429CD3F730}">
          <p14:sldIdLst>
            <p14:sldId id="256"/>
            <p14:sldId id="258"/>
            <p14:sldId id="377"/>
            <p14:sldId id="397"/>
            <p14:sldId id="378"/>
            <p14:sldId id="383"/>
            <p14:sldId id="380"/>
            <p14:sldId id="384"/>
            <p14:sldId id="379"/>
            <p14:sldId id="382"/>
            <p14:sldId id="388"/>
            <p14:sldId id="381"/>
            <p14:sldId id="394"/>
            <p14:sldId id="391"/>
            <p14:sldId id="395"/>
            <p14:sldId id="390"/>
            <p14:sldId id="398"/>
            <p14:sldId id="385"/>
            <p14:sldId id="396"/>
            <p14:sldId id="386"/>
            <p14:sldId id="392"/>
            <p14:sldId id="393"/>
            <p14:sldId id="387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심 태보" initials="심태" lastIdx="1" clrIdx="0">
    <p:extLst>
      <p:ext uri="{19B8F6BF-5375-455C-9EA6-DF929625EA0E}">
        <p15:presenceInfo xmlns:p15="http://schemas.microsoft.com/office/powerpoint/2012/main" userId="b4b46aed1d3c69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9D9"/>
    <a:srgbClr val="BFBFBF"/>
    <a:srgbClr val="929292"/>
    <a:srgbClr val="A83A3A"/>
    <a:srgbClr val="F2F2F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2" autoAdjust="0"/>
    <p:restoredTop sz="89437" autoAdjust="0"/>
  </p:normalViewPr>
  <p:slideViewPr>
    <p:cSldViewPr snapToGrid="0">
      <p:cViewPr varScale="1">
        <p:scale>
          <a:sx n="111" d="100"/>
          <a:sy n="111" d="100"/>
        </p:scale>
        <p:origin x="30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85B2AB1-C3E8-4388-97AC-B68C8839EE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FCC30-634B-436C-A62C-FC97211842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2E26-2897-4F75-A57C-4E14A0469E1A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C4915F-F9DA-4422-BF94-BD33F8AAC0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98B289-E31D-4300-B229-80F8EEE73D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983A4-5DE4-468B-9C4A-03811A76F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65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2F158-FD05-4FF9-B24E-B6FCF807CD9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30061-6057-48F2-8F5E-D1710EF78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511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30061-6057-48F2-8F5E-D1710EF78B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72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30061-6057-48F2-8F5E-D1710EF78B6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7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로직트리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30061-6057-48F2-8F5E-D1710EF78B6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7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코로나를 통해 모델 성능 시험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30061-6057-48F2-8F5E-D1710EF78B6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78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기온이 </a:t>
            </a:r>
            <a:r>
              <a:rPr lang="en-US" altLang="ko-KR" dirty="0"/>
              <a:t>15</a:t>
            </a:r>
            <a:r>
              <a:rPr lang="ko-KR" altLang="en-US" dirty="0"/>
              <a:t>도씨 이상</a:t>
            </a:r>
            <a:r>
              <a:rPr lang="en-US" altLang="ko-KR" dirty="0"/>
              <a:t>, </a:t>
            </a:r>
            <a:r>
              <a:rPr lang="ko-KR" altLang="en-US" dirty="0"/>
              <a:t>습도가 </a:t>
            </a:r>
            <a:r>
              <a:rPr lang="en-US" altLang="ko-KR" dirty="0"/>
              <a:t>80% </a:t>
            </a:r>
            <a:r>
              <a:rPr lang="ko-KR" altLang="en-US" dirty="0"/>
              <a:t>이상에서 온도가 </a:t>
            </a:r>
            <a:r>
              <a:rPr lang="en-US" altLang="ko-KR" dirty="0"/>
              <a:t>1</a:t>
            </a:r>
            <a:r>
              <a:rPr lang="ko-KR" altLang="en-US" dirty="0"/>
              <a:t>단위 상승 시 다른 지역에 비해 </a:t>
            </a:r>
            <a:r>
              <a:rPr lang="en-US" altLang="ko-KR" dirty="0"/>
              <a:t>covid</a:t>
            </a:r>
            <a:r>
              <a:rPr lang="ko-KR" altLang="en-US" dirty="0"/>
              <a:t>사례 </a:t>
            </a:r>
            <a:r>
              <a:rPr lang="en-US" altLang="ko-KR" dirty="0"/>
              <a:t>143% </a:t>
            </a:r>
            <a:r>
              <a:rPr lang="ko-KR" altLang="en-US" dirty="0"/>
              <a:t>증가</a:t>
            </a:r>
            <a:r>
              <a:rPr lang="en-US" altLang="ko-KR" dirty="0"/>
              <a:t>(</a:t>
            </a:r>
            <a:r>
              <a:rPr lang="ko-KR" altLang="en-US" dirty="0"/>
              <a:t>이탈리아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섭씨 </a:t>
            </a:r>
            <a:r>
              <a:rPr lang="en-US" altLang="ko-KR" dirty="0"/>
              <a:t>15</a:t>
            </a:r>
            <a:r>
              <a:rPr lang="ko-KR" altLang="en-US" dirty="0"/>
              <a:t>도씨 이상</a:t>
            </a:r>
            <a:r>
              <a:rPr lang="en-US" altLang="ko-KR" dirty="0"/>
              <a:t>, </a:t>
            </a:r>
            <a:r>
              <a:rPr lang="ko-KR" altLang="en-US" dirty="0"/>
              <a:t>습도 </a:t>
            </a:r>
            <a:r>
              <a:rPr lang="en-US" altLang="ko-KR" dirty="0"/>
              <a:t>75% </a:t>
            </a:r>
            <a:r>
              <a:rPr lang="ko-KR" altLang="en-US" dirty="0"/>
              <a:t>이상 에서 온도 </a:t>
            </a:r>
            <a:r>
              <a:rPr lang="en-US" altLang="ko-KR" dirty="0"/>
              <a:t>1</a:t>
            </a:r>
            <a:r>
              <a:rPr lang="ko-KR" altLang="en-US" dirty="0"/>
              <a:t>단위 </a:t>
            </a:r>
            <a:r>
              <a:rPr lang="ko-KR" altLang="en-US" dirty="0" err="1"/>
              <a:t>상승시</a:t>
            </a:r>
            <a:r>
              <a:rPr lang="ko-KR" altLang="en-US" dirty="0"/>
              <a:t> 환자 수 </a:t>
            </a:r>
            <a:r>
              <a:rPr lang="en-US" altLang="ko-KR" dirty="0"/>
              <a:t>8% </a:t>
            </a:r>
            <a:r>
              <a:rPr lang="ko-KR" altLang="en-US" dirty="0"/>
              <a:t>증가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30061-6057-48F2-8F5E-D1710EF78B6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84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블랙 박스 모델 </a:t>
            </a:r>
            <a:r>
              <a:rPr lang="en-US" altLang="ko-KR" dirty="0"/>
              <a:t>: </a:t>
            </a:r>
            <a:r>
              <a:rPr lang="ko-KR" altLang="en-US" dirty="0"/>
              <a:t>설명이 어려움 </a:t>
            </a:r>
            <a:r>
              <a:rPr lang="en-US" altLang="ko-KR" dirty="0"/>
              <a:t>(</a:t>
            </a:r>
            <a:r>
              <a:rPr lang="ko-KR" altLang="en-US" dirty="0"/>
              <a:t>왜 그러한 결과가 나왔는지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30061-6057-48F2-8F5E-D1710EF78B6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00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블랙 박스 모델 </a:t>
            </a:r>
            <a:r>
              <a:rPr lang="en-US" altLang="ko-KR" dirty="0"/>
              <a:t>: </a:t>
            </a:r>
            <a:r>
              <a:rPr lang="ko-KR" altLang="en-US" dirty="0"/>
              <a:t>설명이 어려움 </a:t>
            </a:r>
            <a:r>
              <a:rPr lang="en-US" altLang="ko-KR" dirty="0"/>
              <a:t>(</a:t>
            </a:r>
            <a:r>
              <a:rPr lang="ko-KR" altLang="en-US" dirty="0"/>
              <a:t>왜 그러한 결과가 나왔는지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30061-6057-48F2-8F5E-D1710EF78B6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05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마케팅 전략을 위해선 고객의 어려움을 이해할 필요가 있다 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30061-6057-48F2-8F5E-D1710EF78B6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77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마케팅 전략을 위해선 고객의 어려움을 이해할 필요가 있다 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30061-6057-48F2-8F5E-D1710EF78B6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32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30061-6057-48F2-8F5E-D1710EF78B6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88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30061-6057-48F2-8F5E-D1710EF78B6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9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 분석 방법</a:t>
            </a:r>
            <a:r>
              <a:rPr lang="en-US" altLang="ko-KR" dirty="0"/>
              <a:t>. </a:t>
            </a:r>
            <a:r>
              <a:rPr lang="ko-KR" altLang="en-US" dirty="0"/>
              <a:t>원래 </a:t>
            </a:r>
            <a:r>
              <a:rPr lang="ko-KR" altLang="en-US" dirty="0" err="1"/>
              <a:t>들어가있지않나</a:t>
            </a:r>
            <a:r>
              <a:rPr lang="en-US" altLang="ko-KR" dirty="0"/>
              <a:t>. </a:t>
            </a:r>
            <a:r>
              <a:rPr lang="ko-KR" altLang="en-US" dirty="0" err="1"/>
              <a:t>분석결과랑</a:t>
            </a:r>
            <a:r>
              <a:rPr lang="ko-KR" altLang="en-US" dirty="0"/>
              <a:t> 대체되는게 아니라 분석방법이랑 결과 그대로 </a:t>
            </a:r>
            <a:r>
              <a:rPr lang="ko-KR" altLang="en-US" dirty="0" err="1"/>
              <a:t>들어가야하는거아님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30061-6057-48F2-8F5E-D1710EF78B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113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30061-6057-48F2-8F5E-D1710EF78B6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151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30061-6057-48F2-8F5E-D1710EF78B6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99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30061-6057-48F2-8F5E-D1710EF78B6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980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30061-6057-48F2-8F5E-D1710EF78B6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81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30061-6057-48F2-8F5E-D1710EF78B6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117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ko-KR" altLang="en-US" dirty="0" err="1"/>
              <a:t>펜데믹에</a:t>
            </a:r>
            <a:r>
              <a:rPr lang="ko-KR" altLang="en-US" dirty="0"/>
              <a:t> 맞서 정부</a:t>
            </a:r>
            <a:r>
              <a:rPr lang="en-US" altLang="ko-KR" dirty="0"/>
              <a:t>, </a:t>
            </a:r>
            <a:r>
              <a:rPr lang="ko-KR" altLang="en-US" dirty="0"/>
              <a:t>병원</a:t>
            </a:r>
            <a:r>
              <a:rPr lang="en-US" altLang="ko-KR" dirty="0"/>
              <a:t>, </a:t>
            </a:r>
            <a:r>
              <a:rPr lang="ko-KR" altLang="en-US" dirty="0"/>
              <a:t>제약업체 등에서 대응을 하기 위한 노력들을 했지만 올바른 의사결정을 내리는 것이 쉽지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30061-6057-48F2-8F5E-D1710EF78B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8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줄 </a:t>
            </a:r>
            <a:r>
              <a:rPr lang="en-US" altLang="ko-KR" dirty="0"/>
              <a:t>: </a:t>
            </a:r>
            <a:r>
              <a:rPr lang="ko-KR" altLang="en-US" dirty="0"/>
              <a:t>포항공대의 </a:t>
            </a:r>
            <a:r>
              <a:rPr lang="ko-KR" altLang="en-US" b="0" i="0" dirty="0" err="1">
                <a:effectLst/>
                <a:latin typeface="Arial" panose="020B0604020202020204" pitchFamily="34" charset="0"/>
              </a:rPr>
              <a:t>김기흥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 박사의 연구에 따르면 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~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는 한계를 가진다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30061-6057-48F2-8F5E-D1710EF78B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572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줄 </a:t>
            </a:r>
            <a:r>
              <a:rPr lang="en-US" altLang="ko-KR" dirty="0"/>
              <a:t>: </a:t>
            </a:r>
            <a:r>
              <a:rPr lang="ko-KR" altLang="en-US" dirty="0"/>
              <a:t>포항공대의 </a:t>
            </a:r>
            <a:r>
              <a:rPr lang="ko-KR" altLang="en-US" b="0" i="0" dirty="0" err="1">
                <a:effectLst/>
                <a:latin typeface="Arial" panose="020B0604020202020204" pitchFamily="34" charset="0"/>
              </a:rPr>
              <a:t>김기흥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 박사의 연구에 따르면 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~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는 한계를 가진다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30061-6057-48F2-8F5E-D1710EF78B6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25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펜데믹</a:t>
            </a:r>
            <a:r>
              <a:rPr lang="ko-KR" altLang="en-US" dirty="0"/>
              <a:t> 상황에서 공중보건과 사회질서유지를 위한 의사결정을 하는 정책 결정자들은 자신들의 지지도</a:t>
            </a:r>
            <a:r>
              <a:rPr lang="en-US" altLang="ko-KR" dirty="0"/>
              <a:t>, </a:t>
            </a:r>
            <a:r>
              <a:rPr lang="ko-KR" altLang="en-US" dirty="0"/>
              <a:t>권력과 같은 여러가지 요인들이 겹쳐 의사결정을 되도록이면 신중하고 확실하게 내리고 싶다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기존의 예측 모델은 성능적인 부분에서 믿고 근거로 삼기가 힘든 측면이 있다</a:t>
            </a:r>
            <a:r>
              <a:rPr lang="en-US" altLang="ko-KR" dirty="0"/>
              <a:t>. </a:t>
            </a:r>
            <a:r>
              <a:rPr lang="ko-KR" altLang="en-US" dirty="0"/>
              <a:t>따라서 믿고 </a:t>
            </a:r>
            <a:r>
              <a:rPr lang="ko-KR" altLang="en-US" dirty="0" err="1"/>
              <a:t>신뢰할만한</a:t>
            </a:r>
            <a:r>
              <a:rPr lang="ko-KR" altLang="en-US" dirty="0"/>
              <a:t> 예측 모델이 있다면 정책을 결정하고 감염병에 대응하는데 큰 도움이 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30061-6057-48F2-8F5E-D1710EF78B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4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/>
              <a:t>병원 내 병상 및 인원 배치를 담당하고 있는 의사들은 이러한 의사결정을 위해 좀 더 명확하고 신뢰할 만한 근거를 원한다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왜냐하면 그는 감염병에 </a:t>
            </a:r>
            <a:r>
              <a:rPr lang="ko-KR" altLang="en-US" sz="1000" dirty="0" err="1"/>
              <a:t>확진된</a:t>
            </a:r>
            <a:r>
              <a:rPr lang="ko-KR" altLang="en-US" sz="1000" dirty="0"/>
              <a:t> 환자들이 소외 없이 치료를 받게 하면서도 병원 내의 의료 종사자들의 피로도를 관리해 주어야하는 의무가 있기 때문이다</a:t>
            </a:r>
            <a:r>
              <a:rPr lang="en-US" altLang="ko-KR" sz="1000" dirty="0"/>
              <a:t>. </a:t>
            </a:r>
            <a:r>
              <a:rPr lang="ko-KR" altLang="en-US" sz="1000" dirty="0"/>
              <a:t>그러나 현재의 수리모형을 통한 예측은 </a:t>
            </a:r>
            <a:r>
              <a:rPr lang="ko-KR" altLang="en-US" sz="1000" dirty="0" err="1"/>
              <a:t>펜데믹</a:t>
            </a:r>
            <a:r>
              <a:rPr lang="ko-KR" altLang="en-US" sz="1000" dirty="0"/>
              <a:t> 상황의 감염병 확산이 가지는 수많은 변수들을 모두 고려하지 못하기 때문에 온전히 신뢰하기 힘들다</a:t>
            </a:r>
            <a:r>
              <a:rPr lang="en-US" altLang="ko-KR" sz="1000" dirty="0"/>
              <a:t>. </a:t>
            </a:r>
            <a:r>
              <a:rPr lang="ko-KR" altLang="en-US" sz="1000" dirty="0"/>
              <a:t>따라서</a:t>
            </a:r>
            <a:r>
              <a:rPr lang="en-US" altLang="ko-KR" sz="1000" dirty="0"/>
              <a:t>, </a:t>
            </a:r>
            <a:r>
              <a:rPr lang="ko-KR" altLang="en-US" sz="1000" dirty="0"/>
              <a:t>그보다 좀 더 성능 좋은 예측 모델이 솔루션의 하나가 될 수 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30061-6057-48F2-8F5E-D1710EF78B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79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백신개발을 담당하고 있는 연구원들은 언제</a:t>
            </a:r>
            <a:r>
              <a:rPr lang="en-US" altLang="ko-KR" dirty="0"/>
              <a:t> </a:t>
            </a:r>
            <a:r>
              <a:rPr lang="ko-KR" altLang="en-US" dirty="0"/>
              <a:t>감염병이 정점을 찍을 것인지에 대한 예측을 원한다</a:t>
            </a:r>
            <a:r>
              <a:rPr lang="en-US" altLang="ko-KR" dirty="0"/>
              <a:t>. </a:t>
            </a:r>
            <a:r>
              <a:rPr lang="ko-KR" altLang="en-US" dirty="0"/>
              <a:t>왜냐하면 그들은 연구원들의 능력이나 체력을 고려하여 일정을 짜야 하기 때문이다</a:t>
            </a:r>
            <a:r>
              <a:rPr lang="en-US" altLang="ko-KR" dirty="0"/>
              <a:t>. </a:t>
            </a:r>
            <a:r>
              <a:rPr lang="ko-KR" altLang="en-US" dirty="0"/>
              <a:t>하지만 현재의 수리 모형을 이용한 예측은 오차가 많다</a:t>
            </a:r>
            <a:r>
              <a:rPr lang="en-US" altLang="ko-KR" dirty="0"/>
              <a:t>. </a:t>
            </a:r>
            <a:r>
              <a:rPr lang="ko-KR" altLang="en-US" dirty="0"/>
              <a:t>따라서 신뢰도 높은 예측치는 연구원들에게 있어 개발 일정을 짜는데 효과적인 솔루션이 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30061-6057-48F2-8F5E-D1710EF78B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97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공감지도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30061-6057-48F2-8F5E-D1710EF78B6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2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23A09-0026-4736-A43F-BE4C815E8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F0214B-8F6A-402E-AF00-DE21FB993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4C104-39AF-4326-BEAD-7A9BCC38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80D0-44E8-47D2-924B-961ED0DA7014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0F2FD-A6ED-4316-9477-837A4798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2433C7-E740-4EEF-9DF8-5786EE8A7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26F02-C0D4-4CF0-9296-C406CF4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951733-9FBA-4F44-A3CA-B32122054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FCB66-0308-4481-9E30-60DDC276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E1C5-A1F5-45C8-A7AD-EA7A62CF04B0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212C8-B71B-4130-8F1D-2907D6D9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E1857-C096-42AE-9499-E87F0AB9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78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84D89D-3B31-405B-87AB-BB1544EBB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A2B9A0-0ADD-49C7-862B-A2838C3A8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A6D59-0E29-4CDC-9DDF-C9185C26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3FC7-02DB-4B4D-89B0-AA85E28CDAD9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C2C1-7452-4C5D-A905-9191A4F6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CEFB9-A576-4F19-8FD0-747D22E4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6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F6972-3549-4010-B9D4-C6B534AB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456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C52433C7-E740-4EEF-9DF8-5786EE8A7C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0B696FE-7590-4733-B2FF-2385278D98BB}"/>
              </a:ext>
            </a:extLst>
          </p:cNvPr>
          <p:cNvCxnSpPr/>
          <p:nvPr userDrawn="1"/>
        </p:nvCxnSpPr>
        <p:spPr>
          <a:xfrm flipH="1">
            <a:off x="0" y="673768"/>
            <a:ext cx="12192000" cy="0"/>
          </a:xfrm>
          <a:prstGeom prst="line">
            <a:avLst/>
          </a:prstGeom>
          <a:ln w="38100">
            <a:solidFill>
              <a:srgbClr val="929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C018228-367F-461C-A16B-FC98C891C1E7}"/>
              </a:ext>
            </a:extLst>
          </p:cNvPr>
          <p:cNvCxnSpPr/>
          <p:nvPr userDrawn="1"/>
        </p:nvCxnSpPr>
        <p:spPr>
          <a:xfrm>
            <a:off x="26825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7BC6B6-D38B-449B-81A7-37878A6EA2EF}"/>
              </a:ext>
            </a:extLst>
          </p:cNvPr>
          <p:cNvCxnSpPr/>
          <p:nvPr userDrawn="1"/>
        </p:nvCxnSpPr>
        <p:spPr>
          <a:xfrm>
            <a:off x="1192588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6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E8774-E452-4619-B042-BD8BEC05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259EC-927D-47D4-9FB6-3800E662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BF92D-928A-4908-BBF4-4A1382D5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D3D3-1B93-40E0-A55A-06B1BC22D872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2699D-E0B9-4E93-BF07-0D363099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3AB82-DD7A-4331-8DEB-5AC0CB20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91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8C1C8-55E4-4195-8BC2-E6000763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3E784C-2013-4B79-9189-BA9B66459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17763C-67F2-4ABC-81C0-53243E8F8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3D8CB-A5BB-4E8E-9157-84776128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393-7012-40B4-8A9E-54F63126450E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8E1CE-2069-4436-AD95-6906E16C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FB3D9F-2BA9-4348-8F2D-836F70BF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6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184DF-2A0B-4D4E-98BF-E2C8D19D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A149A2-111E-4DEC-A045-B68310361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CE7DBA-0EAC-4AF4-BF60-6A807FECC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340058-98AA-4ACA-AC95-D366B58ED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35BF77-CB6B-4EE5-AB8B-03DDA0B60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843B5C-78C5-4F22-97D6-7CD493C6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EC27-D8A5-4986-8AD5-9C236A27B38A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7770AA-B11B-4454-8C25-4FA7AE6D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81D0E2-F0A2-48ED-B2C6-2FF3D011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6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41627-357E-4257-9C17-5809ECA6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6B6D21-94F4-40F1-8374-B433A2B0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2303-1E6C-46CB-89A1-DB76347BFCDE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72E9FA-9D73-4D46-A6BB-E5210E84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314F4D-00E0-41EF-9CA6-75FBD2DA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4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77E895-6E0A-4293-8A8B-D7DD82E6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0D14-F913-4892-9079-3A4B741D0C2F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3CBA6B-7BCA-49EE-9683-06B520EF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00E8A-DE27-4678-B195-0713DF78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304906-F181-49D1-8A95-26BEAC011102}"/>
              </a:ext>
            </a:extLst>
          </p:cNvPr>
          <p:cNvCxnSpPr/>
          <p:nvPr userDrawn="1"/>
        </p:nvCxnSpPr>
        <p:spPr>
          <a:xfrm flipH="1">
            <a:off x="0" y="673768"/>
            <a:ext cx="12192000" cy="0"/>
          </a:xfrm>
          <a:prstGeom prst="line">
            <a:avLst/>
          </a:prstGeom>
          <a:ln w="38100">
            <a:solidFill>
              <a:srgbClr val="929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1CC91-EAA2-49FB-BCB8-5E87CAD2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62A6C-D533-452A-927E-0F014FF18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6087FC-49D0-4597-BE89-3AE33DE5F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71372A-7527-4D48-A790-4AEEFF03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5072-B9BB-490F-BBF4-1B64552F1312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EE545-0A62-4397-A65F-AD31E13A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51E71-5527-4803-99F4-8703BA54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4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9DBB7-5E7A-4313-9064-CC793C09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973C73-66FC-43C9-BA43-FF7F9180D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94660A-1508-416A-8AFA-059849F3D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0A39C-12E5-4409-99D7-349ECB6B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D4-36EE-4673-9239-9640DE672C88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F15BB4-9AED-42DE-A837-159461E8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F6B546-A0B9-4082-902A-75C1C5C0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0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844ED8-13D1-48C5-AAEF-BD8389A8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39EA3-799C-4919-948B-B5D23D43F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4D353-C612-43E4-931D-17F091838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B329D-3E7A-444D-B20F-DCCEC8B19D6F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96B48-7286-4B2D-9677-B3B20FD03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52433C7-E740-4EEF-9DF8-5786EE8A7C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4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ystems.jhu.edu/research/public-health/ncov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1281953" y="2322024"/>
            <a:ext cx="96280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UNIT</a:t>
            </a:r>
          </a:p>
          <a:p>
            <a:pPr algn="ctr"/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Uncertain Novel Infectious disease spread prediction Technology :</a:t>
            </a:r>
          </a:p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불확실한 신종 감염병 확산 예측 기술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A65F893-4865-47A8-8CE8-9A6141B7FFAB}"/>
              </a:ext>
            </a:extLst>
          </p:cNvPr>
          <p:cNvGrpSpPr/>
          <p:nvPr/>
        </p:nvGrpSpPr>
        <p:grpSpPr>
          <a:xfrm>
            <a:off x="4458364" y="3977580"/>
            <a:ext cx="3275272" cy="435261"/>
            <a:chOff x="4337108" y="4476297"/>
            <a:chExt cx="3275272" cy="43526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8" y="4511448"/>
              <a:ext cx="32728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+mj-lt"/>
                  <a:ea typeface="210 옴니고딕 030" panose="02020603020101020101" pitchFamily="18" charset="-127"/>
                </a:rPr>
                <a:t>2022-12-12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 rot="10800000">
              <a:off x="4337108" y="4476297"/>
              <a:ext cx="3275272" cy="88579"/>
              <a:chOff x="4337108" y="1769323"/>
              <a:chExt cx="3275272" cy="88579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+mj-lt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36B305E-0F6B-4B99-882A-37313EC9E4AE}"/>
                  </a:ext>
                </a:extLst>
              </p:cNvPr>
              <p:cNvSpPr/>
              <p:nvPr/>
            </p:nvSpPr>
            <p:spPr>
              <a:xfrm>
                <a:off x="6978669" y="181218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72A235-6587-A2ED-98C8-D19049A620E6}"/>
              </a:ext>
            </a:extLst>
          </p:cNvPr>
          <p:cNvSpPr txBox="1"/>
          <p:nvPr/>
        </p:nvSpPr>
        <p:spPr>
          <a:xfrm>
            <a:off x="342437" y="1020594"/>
            <a:ext cx="11507126" cy="164867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참신한 아이디어를 이끌어내기 좋은 </a:t>
            </a:r>
            <a:r>
              <a:rPr lang="ko-KR" altLang="en-US" b="1" dirty="0">
                <a:solidFill>
                  <a:srgbClr val="FF0000"/>
                </a:solidFill>
              </a:rPr>
              <a:t>브레인스토밍</a:t>
            </a:r>
            <a:r>
              <a:rPr lang="ko-KR" altLang="en-US" b="1" dirty="0"/>
              <a:t> </a:t>
            </a:r>
            <a:r>
              <a:rPr lang="en-US" altLang="ko-KR" b="1" dirty="0"/>
              <a:t>+ </a:t>
            </a:r>
            <a:r>
              <a:rPr lang="ko-KR" altLang="en-US" b="1" dirty="0"/>
              <a:t>단계적으로 아이디어를 도출하기 좋은 </a:t>
            </a:r>
            <a:r>
              <a:rPr lang="ko-KR" altLang="en-US" b="1" dirty="0" err="1">
                <a:solidFill>
                  <a:srgbClr val="FF0000"/>
                </a:solidFill>
              </a:rPr>
              <a:t>만다라트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두 가지 도구를 통해 도출해낸 아이디어 중</a:t>
            </a:r>
            <a:r>
              <a:rPr lang="en-US" altLang="ko-KR" b="1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가치를 창출</a:t>
            </a:r>
            <a:r>
              <a:rPr lang="ko-KR" altLang="en-US" b="1" dirty="0"/>
              <a:t>하는데 도움이 되고 </a:t>
            </a:r>
            <a:r>
              <a:rPr lang="ko-KR" altLang="en-US" b="1" dirty="0">
                <a:solidFill>
                  <a:srgbClr val="FF0000"/>
                </a:solidFill>
              </a:rPr>
              <a:t>실현 가능</a:t>
            </a:r>
            <a:r>
              <a:rPr lang="ko-KR" altLang="en-US" b="1" dirty="0"/>
              <a:t>한 아이디어 선택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Tool</a:t>
            </a:r>
            <a:r>
              <a:rPr lang="ko-KR" altLang="en-US" b="1" dirty="0"/>
              <a:t>의 한계</a:t>
            </a:r>
            <a:r>
              <a:rPr lang="en-US" altLang="ko-KR" b="1" dirty="0"/>
              <a:t>, </a:t>
            </a:r>
            <a:r>
              <a:rPr lang="ko-KR" altLang="en-US" b="1" dirty="0"/>
              <a:t>심신의 피로</a:t>
            </a:r>
            <a:r>
              <a:rPr lang="en-US" altLang="ko-KR" b="1" dirty="0"/>
              <a:t>, </a:t>
            </a:r>
            <a:r>
              <a:rPr lang="ko-KR" altLang="en-US" b="1" dirty="0"/>
              <a:t>의사결정시 애로사항을 해결하는 측면에서 각각 </a:t>
            </a:r>
            <a:r>
              <a:rPr lang="en-US" altLang="ko-KR" b="1" dirty="0"/>
              <a:t>3</a:t>
            </a:r>
            <a:r>
              <a:rPr lang="ko-KR" altLang="en-US" b="1" dirty="0"/>
              <a:t>가지 아이디어 선택</a:t>
            </a:r>
            <a:endParaRPr lang="en-US" altLang="ko-KR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59209-53A2-4D00-AC04-FFFD24A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6C6F6-CAA4-4398-AD92-CF40C13E6733}"/>
              </a:ext>
            </a:extLst>
          </p:cNvPr>
          <p:cNvSpPr txBox="1"/>
          <p:nvPr/>
        </p:nvSpPr>
        <p:spPr>
          <a:xfrm>
            <a:off x="0" y="200994"/>
            <a:ext cx="6096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lvl="0" algn="l"/>
            <a:r>
              <a:rPr lang="en-US" altLang="ko-KR" sz="2000" b="1" dirty="0"/>
              <a:t>2.3 How?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ED62E-D42B-4FA1-9819-A7A22CF6367E}"/>
              </a:ext>
            </a:extLst>
          </p:cNvPr>
          <p:cNvSpPr txBox="1"/>
          <p:nvPr/>
        </p:nvSpPr>
        <p:spPr>
          <a:xfrm>
            <a:off x="5919538" y="279898"/>
            <a:ext cx="609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0" algn="r"/>
            <a:r>
              <a:rPr lang="en-US" altLang="ko-KR" sz="1600" b="1" dirty="0"/>
              <a:t>2. </a:t>
            </a:r>
            <a:r>
              <a:rPr lang="ko-KR" altLang="en-US" sz="1600" b="1" dirty="0"/>
              <a:t>문제 정의 및 아이디어 도출</a:t>
            </a: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0F17F602-9D55-8803-7674-A25B3D8E3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44175"/>
              </p:ext>
            </p:extLst>
          </p:nvPr>
        </p:nvGraphicFramePr>
        <p:xfrm>
          <a:off x="743495" y="3099950"/>
          <a:ext cx="3062696" cy="33929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62696">
                  <a:extLst>
                    <a:ext uri="{9D8B030D-6E8A-4147-A177-3AD203B41FA5}">
                      <a16:colId xmlns:a16="http://schemas.microsoft.com/office/drawing/2014/main" val="2322366587"/>
                    </a:ext>
                  </a:extLst>
                </a:gridCol>
              </a:tblGrid>
              <a:tr h="434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Tool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한계</a:t>
                      </a:r>
                    </a:p>
                  </a:txBody>
                  <a:tcPr marL="131325" marR="131325" marT="0" marB="6566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85920"/>
                  </a:ext>
                </a:extLst>
              </a:tr>
              <a:tr h="986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의사결정자들을 위한 감염병 추이 예측 서비스 제공</a:t>
                      </a:r>
                      <a:endParaRPr lang="ko-KR" altLang="ko-KR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325" marR="131325" marT="0" marB="6566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990130"/>
                  </a:ext>
                </a:extLst>
              </a:tr>
              <a:tr h="986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LSTM, TCN, RNN </a:t>
                      </a: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딥러닝 모델 적극 사용</a:t>
                      </a:r>
                      <a:endParaRPr lang="ko-KR" altLang="ko-KR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325" marR="131325" marT="65663" marB="6566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83982"/>
                  </a:ext>
                </a:extLst>
              </a:tr>
              <a:tr h="986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설명력 향상을 위한 </a:t>
                      </a:r>
                      <a:r>
                        <a:rPr lang="en-US" altLang="ko-K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</a:t>
                      </a:r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  </a:t>
                      </a: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수치 활용</a:t>
                      </a:r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성능 향상을 위한 앙상블 학습 기법 활용</a:t>
                      </a:r>
                      <a:endParaRPr lang="ko-KR" altLang="ko-KR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325" marR="131325" marT="0" marB="6566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206530"/>
                  </a:ext>
                </a:extLst>
              </a:tr>
            </a:tbl>
          </a:graphicData>
        </a:graphic>
      </p:graphicFrame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8DDB31F9-ED74-1CB5-EEA7-EF249670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955714"/>
              </p:ext>
            </p:extLst>
          </p:nvPr>
        </p:nvGraphicFramePr>
        <p:xfrm>
          <a:off x="4388190" y="3099950"/>
          <a:ext cx="3062696" cy="33929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62696">
                  <a:extLst>
                    <a:ext uri="{9D8B030D-6E8A-4147-A177-3AD203B41FA5}">
                      <a16:colId xmlns:a16="http://schemas.microsoft.com/office/drawing/2014/main" val="2322366587"/>
                    </a:ext>
                  </a:extLst>
                </a:gridCol>
              </a:tblGrid>
              <a:tr h="4392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심신의 피로</a:t>
                      </a:r>
                    </a:p>
                  </a:txBody>
                  <a:tcPr marL="131325" marR="131325" marT="0" marB="6566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85920"/>
                  </a:ext>
                </a:extLst>
              </a:tr>
              <a:tr h="984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이용자로 하여금 자신이 공익 실현</a:t>
                      </a:r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질서 유지에 기여하고 있다는 심적 가치 제공</a:t>
                      </a:r>
                      <a:endParaRPr lang="ko-KR" altLang="ko-KR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325" marR="131325" marT="0" marB="6566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990130"/>
                  </a:ext>
                </a:extLst>
              </a:tr>
              <a:tr h="984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전문가인 이용자들간 소통을 위한 커뮤니티 서비스 제공</a:t>
                      </a:r>
                      <a:endParaRPr lang="ko-KR" altLang="ko-KR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325" marR="131325" marT="65663" marB="6566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83982"/>
                  </a:ext>
                </a:extLst>
              </a:tr>
              <a:tr h="984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직관적이고 간결한 웹 디자인을      통해 시각적</a:t>
                      </a:r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학습 측면에서의     피로도 최소화</a:t>
                      </a:r>
                      <a:endParaRPr lang="ko-KR" altLang="ko-KR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325" marR="131325" marT="0" marB="6566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206530"/>
                  </a:ext>
                </a:extLst>
              </a:tr>
            </a:tbl>
          </a:graphicData>
        </a:graphic>
      </p:graphicFrame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7BBB9A4E-2D5D-FEE9-7A88-A842F8AFC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484031"/>
              </p:ext>
            </p:extLst>
          </p:nvPr>
        </p:nvGraphicFramePr>
        <p:xfrm>
          <a:off x="8032885" y="3099950"/>
          <a:ext cx="3062696" cy="33929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62696">
                  <a:extLst>
                    <a:ext uri="{9D8B030D-6E8A-4147-A177-3AD203B41FA5}">
                      <a16:colId xmlns:a16="http://schemas.microsoft.com/office/drawing/2014/main" val="2322366587"/>
                    </a:ext>
                  </a:extLst>
                </a:gridCol>
              </a:tblGrid>
              <a:tr h="4392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의사결정시 애로사항</a:t>
                      </a:r>
                    </a:p>
                  </a:txBody>
                  <a:tcPr marL="131325" marR="131325" marT="0" marB="6566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85920"/>
                  </a:ext>
                </a:extLst>
              </a:tr>
              <a:tr h="984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예측 그래프 시각화</a:t>
                      </a:r>
                      <a:endParaRPr lang="ko-KR" altLang="ko-KR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325" marR="131325" marT="0" marB="6566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990130"/>
                  </a:ext>
                </a:extLst>
              </a:tr>
              <a:tr h="984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대조군과 비교가 가능하도록 함</a:t>
                      </a:r>
                      <a:endParaRPr lang="ko-KR" altLang="ko-KR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325" marR="131325" marT="65663" marB="6566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83982"/>
                  </a:ext>
                </a:extLst>
              </a:tr>
              <a:tr h="984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모델의 높은 성능 강조</a:t>
                      </a:r>
                      <a:endParaRPr lang="ko-KR" altLang="ko-KR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325" marR="131325" marT="0" marB="6566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206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14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59209-53A2-4D00-AC04-FFFD24A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6C6F6-CAA4-4398-AD92-CF40C13E6733}"/>
              </a:ext>
            </a:extLst>
          </p:cNvPr>
          <p:cNvSpPr txBox="1"/>
          <p:nvPr/>
        </p:nvSpPr>
        <p:spPr>
          <a:xfrm>
            <a:off x="0" y="200994"/>
            <a:ext cx="6096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lvl="0" algn="l"/>
            <a:r>
              <a:rPr lang="en-US" altLang="ko-KR" sz="2000" b="1" dirty="0"/>
              <a:t>2.2 Why?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ED62E-D42B-4FA1-9819-A7A22CF6367E}"/>
              </a:ext>
            </a:extLst>
          </p:cNvPr>
          <p:cNvSpPr txBox="1"/>
          <p:nvPr/>
        </p:nvSpPr>
        <p:spPr>
          <a:xfrm>
            <a:off x="5919538" y="279898"/>
            <a:ext cx="609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0" algn="r"/>
            <a:r>
              <a:rPr lang="en-US" altLang="ko-KR" sz="1600" b="1" dirty="0"/>
              <a:t>2. </a:t>
            </a:r>
            <a:r>
              <a:rPr lang="ko-KR" altLang="en-US" sz="1600" b="1" dirty="0"/>
              <a:t>문제 정의 및 아이디어 도출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516724-90B0-DB4E-B3ED-F97AD782B4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6" y="1204595"/>
            <a:ext cx="10631384" cy="42677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C95755-8FE4-250F-42A2-8A362C9E65A3}"/>
              </a:ext>
            </a:extLst>
          </p:cNvPr>
          <p:cNvSpPr txBox="1"/>
          <p:nvPr/>
        </p:nvSpPr>
        <p:spPr>
          <a:xfrm>
            <a:off x="1748790" y="5577840"/>
            <a:ext cx="865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→ 무엇으로 </a:t>
            </a:r>
            <a:r>
              <a:rPr lang="ko-KR" altLang="en-US" sz="2800" b="1" dirty="0">
                <a:solidFill>
                  <a:srgbClr val="FF0000"/>
                </a:solidFill>
              </a:rPr>
              <a:t>어떻게</a:t>
            </a:r>
            <a:r>
              <a:rPr lang="ko-KR" altLang="en-US" sz="2800" b="1" dirty="0"/>
              <a:t> 해결할 것인가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631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59209-53A2-4D00-AC04-FFFD24A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6C6F6-CAA4-4398-AD92-CF40C13E6733}"/>
              </a:ext>
            </a:extLst>
          </p:cNvPr>
          <p:cNvSpPr txBox="1"/>
          <p:nvPr/>
        </p:nvSpPr>
        <p:spPr>
          <a:xfrm>
            <a:off x="0" y="200994"/>
            <a:ext cx="6096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lvl="0" algn="l"/>
            <a:r>
              <a:rPr lang="en-US" altLang="ko-KR" sz="2000" b="1" dirty="0"/>
              <a:t>3.1 </a:t>
            </a:r>
            <a:r>
              <a:rPr lang="ko-KR" altLang="en-US" sz="2000" b="1" dirty="0"/>
              <a:t>모델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ED62E-D42B-4FA1-9819-A7A22CF6367E}"/>
              </a:ext>
            </a:extLst>
          </p:cNvPr>
          <p:cNvSpPr txBox="1"/>
          <p:nvPr/>
        </p:nvSpPr>
        <p:spPr>
          <a:xfrm>
            <a:off x="5919538" y="279898"/>
            <a:ext cx="609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0" algn="r"/>
            <a:r>
              <a:rPr lang="en-US" altLang="ko-KR" sz="1600" b="1" dirty="0"/>
              <a:t>3. </a:t>
            </a:r>
            <a:r>
              <a:rPr lang="ko-KR" altLang="en-US" sz="1600" b="1" dirty="0"/>
              <a:t>아이디어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1E5FA-D454-2AE8-37B8-62DCC1FE7DB5}"/>
              </a:ext>
            </a:extLst>
          </p:cNvPr>
          <p:cNvSpPr txBox="1"/>
          <p:nvPr/>
        </p:nvSpPr>
        <p:spPr>
          <a:xfrm>
            <a:off x="342437" y="1020594"/>
            <a:ext cx="11507126" cy="164867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LSTM,</a:t>
            </a:r>
            <a:r>
              <a:rPr lang="ko-KR" altLang="en-US" b="1" dirty="0"/>
              <a:t> </a:t>
            </a:r>
            <a:r>
              <a:rPr lang="en-US" altLang="ko-KR" b="1" dirty="0"/>
              <a:t>TCN</a:t>
            </a:r>
            <a:r>
              <a:rPr lang="ko-KR" altLang="en-US" b="1" dirty="0"/>
              <a:t> 등의 수리모델보다 우수한 딥러닝 모델 활용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시계열 예측에서 높은 성능을 보여주는 </a:t>
            </a:r>
            <a:r>
              <a:rPr lang="en-US" altLang="ko-KR" b="1" dirty="0"/>
              <a:t>LSTM</a:t>
            </a:r>
            <a:r>
              <a:rPr lang="ko-KR" altLang="en-US" b="1" dirty="0"/>
              <a:t>과 </a:t>
            </a:r>
            <a:r>
              <a:rPr lang="en-US" altLang="ko-KR" b="1" dirty="0"/>
              <a:t>TCN </a:t>
            </a:r>
            <a:r>
              <a:rPr lang="ko-KR" altLang="en-US" b="1" dirty="0"/>
              <a:t>모델 활용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각 모델의 연산시간</a:t>
            </a:r>
            <a:r>
              <a:rPr lang="en-US" altLang="ko-KR" b="1" dirty="0"/>
              <a:t>,  R-squared, RMSE</a:t>
            </a:r>
            <a:r>
              <a:rPr lang="ko-KR" altLang="en-US" b="1" dirty="0"/>
              <a:t>를 측정해 성능을 각각 비교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ko-KR" sz="1600" b="1" dirty="0"/>
              <a:t>→</a:t>
            </a:r>
            <a:r>
              <a:rPr lang="en-US" altLang="ko-KR" sz="1600" b="1" dirty="0"/>
              <a:t> TCN &gt; LSTM &gt; ARIMA </a:t>
            </a:r>
            <a:r>
              <a:rPr lang="ko-KR" altLang="en-US" sz="1600" b="1" dirty="0"/>
              <a:t>순으로 성능과 효율성 측면에서 우수한 결과를 보임</a:t>
            </a:r>
            <a:endParaRPr lang="en-US" altLang="ko-KR" sz="1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69536C-861A-D6D4-01AC-03BCC949A3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37" y="2908963"/>
            <a:ext cx="6454600" cy="3551784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E5A55A87-1F13-788B-D340-9349F35BC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907690"/>
              </p:ext>
            </p:extLst>
          </p:nvPr>
        </p:nvGraphicFramePr>
        <p:xfrm>
          <a:off x="7379970" y="3188970"/>
          <a:ext cx="3817620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405">
                  <a:extLst>
                    <a:ext uri="{9D8B030D-6E8A-4147-A177-3AD203B41FA5}">
                      <a16:colId xmlns:a16="http://schemas.microsoft.com/office/drawing/2014/main" val="1720071901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3061221212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136196477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454626739"/>
                    </a:ext>
                  </a:extLst>
                </a:gridCol>
              </a:tblGrid>
              <a:tr h="5508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ARIMA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LSTM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TCN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202169"/>
                  </a:ext>
                </a:extLst>
              </a:tr>
              <a:tr h="787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연산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57’496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21’030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8’700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800847"/>
                  </a:ext>
                </a:extLst>
              </a:tr>
              <a:tr h="787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R-squared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0.666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0.868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263359"/>
                  </a:ext>
                </a:extLst>
              </a:tr>
              <a:tr h="787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RMSE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38.183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19.505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12.218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7925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CDDDBA1-83B2-ED52-E449-B40E01DA6860}"/>
              </a:ext>
            </a:extLst>
          </p:cNvPr>
          <p:cNvSpPr txBox="1"/>
          <p:nvPr/>
        </p:nvSpPr>
        <p:spPr>
          <a:xfrm>
            <a:off x="1599000" y="6424213"/>
            <a:ext cx="449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&lt;ARIMA, LSTM, TCN</a:t>
            </a:r>
            <a:r>
              <a:rPr lang="ko-KR" altLang="en-US" sz="1400" b="1" dirty="0"/>
              <a:t>를 실제 추이와 비교한 그래프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436D4-5FA0-26DB-533D-6F063FED591F}"/>
              </a:ext>
            </a:extLst>
          </p:cNvPr>
          <p:cNvSpPr txBox="1"/>
          <p:nvPr/>
        </p:nvSpPr>
        <p:spPr>
          <a:xfrm>
            <a:off x="7040280" y="6424213"/>
            <a:ext cx="449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&lt;ARIMA, LSTM, TCN</a:t>
            </a:r>
            <a:r>
              <a:rPr lang="ko-KR" altLang="en-US" sz="1400" b="1" dirty="0"/>
              <a:t>의 성능을 나타낸 정량적 지표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1253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59209-53A2-4D00-AC04-FFFD24A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6C6F6-CAA4-4398-AD92-CF40C13E6733}"/>
              </a:ext>
            </a:extLst>
          </p:cNvPr>
          <p:cNvSpPr txBox="1"/>
          <p:nvPr/>
        </p:nvSpPr>
        <p:spPr>
          <a:xfrm>
            <a:off x="0" y="200994"/>
            <a:ext cx="6096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lvl="0" algn="l"/>
            <a:r>
              <a:rPr lang="en-US" altLang="ko-KR" sz="2000" b="1" dirty="0"/>
              <a:t>3.1 </a:t>
            </a:r>
            <a:r>
              <a:rPr lang="ko-KR" altLang="en-US" sz="2000" b="1" dirty="0"/>
              <a:t>모델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ED62E-D42B-4FA1-9819-A7A22CF6367E}"/>
              </a:ext>
            </a:extLst>
          </p:cNvPr>
          <p:cNvSpPr txBox="1"/>
          <p:nvPr/>
        </p:nvSpPr>
        <p:spPr>
          <a:xfrm>
            <a:off x="5919538" y="279898"/>
            <a:ext cx="609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0" algn="r"/>
            <a:r>
              <a:rPr lang="en-US" altLang="ko-KR" sz="1600" b="1" dirty="0"/>
              <a:t>3. </a:t>
            </a:r>
            <a:r>
              <a:rPr lang="ko-KR" altLang="en-US" sz="1600" b="1" dirty="0"/>
              <a:t>아이디어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1E5FA-D454-2AE8-37B8-62DCC1FE7DB5}"/>
              </a:ext>
            </a:extLst>
          </p:cNvPr>
          <p:cNvSpPr txBox="1"/>
          <p:nvPr/>
        </p:nvSpPr>
        <p:spPr>
          <a:xfrm>
            <a:off x="342437" y="1020594"/>
            <a:ext cx="11507126" cy="164867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독립변수로서 양성율과 사망률</a:t>
            </a:r>
            <a:r>
              <a:rPr lang="en-US" altLang="ko-KR" b="1" dirty="0"/>
              <a:t>, </a:t>
            </a:r>
            <a:r>
              <a:rPr lang="ko-KR" altLang="en-US" b="1" dirty="0"/>
              <a:t>기후 데이터 </a:t>
            </a:r>
            <a:r>
              <a:rPr lang="en-US" altLang="ko-KR" b="1" dirty="0"/>
              <a:t>(</a:t>
            </a:r>
            <a:r>
              <a:rPr lang="ko-KR" altLang="en-US" b="1" dirty="0"/>
              <a:t>기온</a:t>
            </a:r>
            <a:r>
              <a:rPr lang="en-US" altLang="ko-KR" b="1" dirty="0"/>
              <a:t>, </a:t>
            </a:r>
            <a:r>
              <a:rPr lang="ko-KR" altLang="en-US" b="1" dirty="0"/>
              <a:t>습도</a:t>
            </a:r>
            <a:r>
              <a:rPr lang="en-US" altLang="ko-KR" b="1" dirty="0"/>
              <a:t>) </a:t>
            </a:r>
            <a:r>
              <a:rPr lang="ko-KR" altLang="en-US" b="1" dirty="0"/>
              <a:t>사용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온도와 습도는 </a:t>
            </a:r>
            <a:r>
              <a:rPr lang="en-US" altLang="ko-KR" b="1" dirty="0" err="1"/>
              <a:t>Malki</a:t>
            </a:r>
            <a:r>
              <a:rPr lang="en-US" altLang="ko-KR" b="1" dirty="0"/>
              <a:t>, z. et al</a:t>
            </a:r>
            <a:r>
              <a:rPr lang="ko-KR" altLang="en-US" b="1" dirty="0"/>
              <a:t>의 연구를 통해 코로나 발생과 밀접한 연관이 있음이 증명됨</a:t>
            </a:r>
            <a:r>
              <a:rPr lang="en-US" altLang="ko-KR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/>
              <a:t>Shap</a:t>
            </a:r>
            <a:r>
              <a:rPr lang="en-US" altLang="ko-KR" b="1" dirty="0"/>
              <a:t> Value</a:t>
            </a:r>
            <a:r>
              <a:rPr lang="ko-KR" altLang="en-US" b="1" dirty="0"/>
              <a:t>를 통해 각 변수가 예측 결과에 얼마나 영향을 미치는지 확인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AECA89-868F-4A93-403B-D61CC23F6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31" y="2613992"/>
            <a:ext cx="6130899" cy="3810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DBE362-C600-D262-6D09-989B6BBC19BC}"/>
              </a:ext>
            </a:extLst>
          </p:cNvPr>
          <p:cNvSpPr txBox="1"/>
          <p:nvPr/>
        </p:nvSpPr>
        <p:spPr>
          <a:xfrm>
            <a:off x="4803719" y="6424213"/>
            <a:ext cx="2231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</a:t>
            </a:r>
            <a:r>
              <a:rPr lang="ko-KR" altLang="en-US" sz="1400" b="1" dirty="0"/>
              <a:t>각 변수의 </a:t>
            </a:r>
            <a:r>
              <a:rPr lang="en-US" altLang="ko-KR" sz="1400" b="1" dirty="0" err="1"/>
              <a:t>Shap</a:t>
            </a:r>
            <a:r>
              <a:rPr lang="en-US" altLang="ko-KR" sz="1400" b="1" dirty="0"/>
              <a:t> Value&gt;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4327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59209-53A2-4D00-AC04-FFFD24A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6C6F6-CAA4-4398-AD92-CF40C13E6733}"/>
              </a:ext>
            </a:extLst>
          </p:cNvPr>
          <p:cNvSpPr txBox="1"/>
          <p:nvPr/>
        </p:nvSpPr>
        <p:spPr>
          <a:xfrm>
            <a:off x="0" y="200994"/>
            <a:ext cx="6096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lvl="0" algn="l"/>
            <a:r>
              <a:rPr lang="en-US" altLang="ko-KR" sz="2000" b="1" dirty="0"/>
              <a:t>3.2 UI/UX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ED62E-D42B-4FA1-9819-A7A22CF6367E}"/>
              </a:ext>
            </a:extLst>
          </p:cNvPr>
          <p:cNvSpPr txBox="1"/>
          <p:nvPr/>
        </p:nvSpPr>
        <p:spPr>
          <a:xfrm>
            <a:off x="5919538" y="279898"/>
            <a:ext cx="609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0" algn="r"/>
            <a:r>
              <a:rPr lang="en-US" altLang="ko-KR" sz="1600" b="1" dirty="0"/>
              <a:t>3. </a:t>
            </a:r>
            <a:r>
              <a:rPr lang="ko-KR" altLang="en-US" sz="1600" b="1" dirty="0"/>
              <a:t>서비스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EEE2E8-C9A1-EFC0-D1BF-D46789536DA2}"/>
              </a:ext>
            </a:extLst>
          </p:cNvPr>
          <p:cNvSpPr txBox="1"/>
          <p:nvPr/>
        </p:nvSpPr>
        <p:spPr>
          <a:xfrm>
            <a:off x="342437" y="968798"/>
            <a:ext cx="11507126" cy="1945852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41A29-A98B-F6C2-585A-D44904C8FDD8}"/>
              </a:ext>
            </a:extLst>
          </p:cNvPr>
          <p:cNvSpPr txBox="1"/>
          <p:nvPr/>
        </p:nvSpPr>
        <p:spPr>
          <a:xfrm>
            <a:off x="342437" y="1020594"/>
            <a:ext cx="11507126" cy="164867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간결하고 직관적인 </a:t>
            </a:r>
            <a:r>
              <a:rPr lang="en-US" altLang="ko-KR" b="1" dirty="0"/>
              <a:t>UI</a:t>
            </a:r>
            <a:r>
              <a:rPr lang="ko-KR" altLang="en-US" b="1" dirty="0"/>
              <a:t>를 통해 전문가인 이용자들이 사용하는데 피로가 없도록 디자인 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감염병 대시보드를 통해 감염병 추이에 대한 가독성 극대화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커뮤니티 서비스를 통해 전문가인 이용자들간 소통 유도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9D2ECF-CE58-C28A-BEDC-97A8F6953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99" y="3120390"/>
            <a:ext cx="4059171" cy="3243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A91189-502E-ECA0-F535-BC39F8A4E40E}"/>
              </a:ext>
            </a:extLst>
          </p:cNvPr>
          <p:cNvSpPr txBox="1"/>
          <p:nvPr/>
        </p:nvSpPr>
        <p:spPr>
          <a:xfrm>
            <a:off x="2055270" y="6403186"/>
            <a:ext cx="315382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출처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JohnsHopkins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COVID-19 Content Portal</a:t>
            </a:r>
            <a:endParaRPr lang="ko-KR" altLang="en-US" sz="800" b="0" i="0" dirty="0">
              <a:solidFill>
                <a:srgbClr val="000000"/>
              </a:solidFill>
              <a:effectLst/>
              <a:latin typeface="Noto Sans Medium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8315BB8-E9CC-29B5-8935-B1DD940BE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32" y="3120865"/>
            <a:ext cx="3081698" cy="32432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11A029-75EF-9A4F-AB30-9D0A1813B386}"/>
              </a:ext>
            </a:extLst>
          </p:cNvPr>
          <p:cNvSpPr txBox="1"/>
          <p:nvPr/>
        </p:nvSpPr>
        <p:spPr>
          <a:xfrm>
            <a:off x="6530232" y="6403186"/>
            <a:ext cx="315382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출처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직장인 커뮤니티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블라인드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b="0" i="0" dirty="0">
              <a:solidFill>
                <a:srgbClr val="000000"/>
              </a:solidFill>
              <a:effectLst/>
              <a:latin typeface="Noto Sans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CAB37-4BEB-E613-4BD2-C3161A6F1D55}"/>
              </a:ext>
            </a:extLst>
          </p:cNvPr>
          <p:cNvSpPr txBox="1"/>
          <p:nvPr/>
        </p:nvSpPr>
        <p:spPr>
          <a:xfrm>
            <a:off x="2127015" y="2760761"/>
            <a:ext cx="308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존스홉킨스의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코로나 포털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0438B-014A-C8BA-5BFF-086A66AFE364}"/>
              </a:ext>
            </a:extLst>
          </p:cNvPr>
          <p:cNvSpPr txBox="1"/>
          <p:nvPr/>
        </p:nvSpPr>
        <p:spPr>
          <a:xfrm>
            <a:off x="6601977" y="2760761"/>
            <a:ext cx="308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직장인 커뮤니티 캡쳐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59209-53A2-4D00-AC04-FFFD24A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6C6F6-CAA4-4398-AD92-CF40C13E6733}"/>
              </a:ext>
            </a:extLst>
          </p:cNvPr>
          <p:cNvSpPr txBox="1"/>
          <p:nvPr/>
        </p:nvSpPr>
        <p:spPr>
          <a:xfrm>
            <a:off x="0" y="200994"/>
            <a:ext cx="6096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lvl="0" algn="l"/>
            <a:r>
              <a:rPr lang="en-US" altLang="ko-KR" sz="2000" b="1" dirty="0"/>
              <a:t>3.2 UI/UX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ED62E-D42B-4FA1-9819-A7A22CF6367E}"/>
              </a:ext>
            </a:extLst>
          </p:cNvPr>
          <p:cNvSpPr txBox="1"/>
          <p:nvPr/>
        </p:nvSpPr>
        <p:spPr>
          <a:xfrm>
            <a:off x="5919538" y="279898"/>
            <a:ext cx="609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0" algn="r"/>
            <a:r>
              <a:rPr lang="en-US" altLang="ko-KR" sz="1600" b="1" dirty="0"/>
              <a:t>3. </a:t>
            </a:r>
            <a:r>
              <a:rPr lang="ko-KR" altLang="en-US" sz="1600" b="1" dirty="0"/>
              <a:t>서비스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EEE2E8-C9A1-EFC0-D1BF-D46789536DA2}"/>
              </a:ext>
            </a:extLst>
          </p:cNvPr>
          <p:cNvSpPr txBox="1"/>
          <p:nvPr/>
        </p:nvSpPr>
        <p:spPr>
          <a:xfrm>
            <a:off x="342437" y="968798"/>
            <a:ext cx="11507126" cy="568820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873D78C5-8C9B-E2FA-20C5-B52385D6EE9F}"/>
              </a:ext>
            </a:extLst>
          </p:cNvPr>
          <p:cNvGrpSpPr/>
          <p:nvPr/>
        </p:nvGrpSpPr>
        <p:grpSpPr>
          <a:xfrm>
            <a:off x="340935" y="943352"/>
            <a:ext cx="11420535" cy="5658913"/>
            <a:chOff x="340935" y="113122"/>
            <a:chExt cx="11510128" cy="6489144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EC9F44B-4B05-89FE-8346-B1E3F0C88F60}"/>
                </a:ext>
              </a:extLst>
            </p:cNvPr>
            <p:cNvSpPr txBox="1"/>
            <p:nvPr/>
          </p:nvSpPr>
          <p:spPr>
            <a:xfrm>
              <a:off x="10871466" y="5429625"/>
              <a:ext cx="5854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ARIMA</a:t>
              </a:r>
              <a:endParaRPr lang="ko-KR" altLang="en-US" sz="1000" dirty="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6A5E81C8-3455-EAC9-B0BA-57C98890BED1}"/>
                </a:ext>
              </a:extLst>
            </p:cNvPr>
            <p:cNvSpPr/>
            <p:nvPr/>
          </p:nvSpPr>
          <p:spPr>
            <a:xfrm>
              <a:off x="340936" y="446563"/>
              <a:ext cx="11510127" cy="6155703"/>
            </a:xfrm>
            <a:prstGeom prst="rect">
              <a:avLst/>
            </a:prstGeom>
            <a:noFill/>
            <a:ln w="444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사각형: 잘린 한쪽 모서리 162">
              <a:extLst>
                <a:ext uri="{FF2B5EF4-FFF2-40B4-BE49-F238E27FC236}">
                  <a16:creationId xmlns:a16="http://schemas.microsoft.com/office/drawing/2014/main" id="{2B8C50E8-20FF-91F6-6F89-8AF3A2203824}"/>
                </a:ext>
              </a:extLst>
            </p:cNvPr>
            <p:cNvSpPr/>
            <p:nvPr/>
          </p:nvSpPr>
          <p:spPr>
            <a:xfrm>
              <a:off x="340935" y="113122"/>
              <a:ext cx="3118701" cy="333441"/>
            </a:xfrm>
            <a:prstGeom prst="snip1Rect">
              <a:avLst/>
            </a:prstGeom>
            <a:solidFill>
              <a:schemeClr val="accent5">
                <a:lumMod val="50000"/>
              </a:schemeClr>
            </a:solidFill>
            <a:ln w="444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국내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주요 감염병 발생 추이</a:t>
              </a:r>
            </a:p>
          </p:txBody>
        </p: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54E33E2E-88AC-CACC-CB63-7A000E9F4ABA}"/>
                </a:ext>
              </a:extLst>
            </p:cNvPr>
            <p:cNvGrpSpPr/>
            <p:nvPr/>
          </p:nvGrpSpPr>
          <p:grpSpPr>
            <a:xfrm>
              <a:off x="4483176" y="2093480"/>
              <a:ext cx="3357022" cy="4374037"/>
              <a:chOff x="4483177" y="2093480"/>
              <a:chExt cx="3357022" cy="4374037"/>
            </a:xfrm>
          </p:grpSpPr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B0373238-3D23-E97E-5F83-6DFE43DA3998}"/>
                  </a:ext>
                </a:extLst>
              </p:cNvPr>
              <p:cNvSpPr/>
              <p:nvPr/>
            </p:nvSpPr>
            <p:spPr>
              <a:xfrm>
                <a:off x="4483525" y="2093480"/>
                <a:ext cx="3224949" cy="4374037"/>
              </a:xfrm>
              <a:prstGeom prst="rect">
                <a:avLst/>
              </a:prstGeom>
              <a:noFill/>
              <a:ln w="444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10" name="그림 309">
                <a:extLst>
                  <a:ext uri="{FF2B5EF4-FFF2-40B4-BE49-F238E27FC236}">
                    <a16:creationId xmlns:a16="http://schemas.microsoft.com/office/drawing/2014/main" id="{E5F58C5A-545D-F06C-29A1-5D45E0BF64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DFDFB"/>
                  </a:clrFrom>
                  <a:clrTo>
                    <a:srgbClr val="FDFDFB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290" r="418" b="4317"/>
              <a:stretch/>
            </p:blipFill>
            <p:spPr>
              <a:xfrm>
                <a:off x="4615250" y="2784146"/>
                <a:ext cx="3224949" cy="3629320"/>
              </a:xfrm>
              <a:prstGeom prst="rect">
                <a:avLst/>
              </a:prstGeom>
            </p:spPr>
          </p:pic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A98EAAD7-538D-C481-32CE-2DE1FA283D2C}"/>
                  </a:ext>
                </a:extLst>
              </p:cNvPr>
              <p:cNvSpPr/>
              <p:nvPr/>
            </p:nvSpPr>
            <p:spPr>
              <a:xfrm>
                <a:off x="4483177" y="5834613"/>
                <a:ext cx="354525" cy="609915"/>
              </a:xfrm>
              <a:prstGeom prst="rect">
                <a:avLst/>
              </a:prstGeom>
              <a:noFill/>
              <a:ln w="444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E7CA596E-F2D3-2740-2A7D-3D3B7413C660}"/>
                </a:ext>
              </a:extLst>
            </p:cNvPr>
            <p:cNvGrpSpPr/>
            <p:nvPr/>
          </p:nvGrpSpPr>
          <p:grpSpPr>
            <a:xfrm>
              <a:off x="516951" y="557512"/>
              <a:ext cx="3790557" cy="2871487"/>
              <a:chOff x="508064" y="557512"/>
              <a:chExt cx="3790557" cy="2871487"/>
            </a:xfrm>
          </p:grpSpPr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D93BE121-65C6-305A-3255-01C801C2AEEB}"/>
                  </a:ext>
                </a:extLst>
              </p:cNvPr>
              <p:cNvSpPr/>
              <p:nvPr/>
            </p:nvSpPr>
            <p:spPr>
              <a:xfrm flipV="1">
                <a:off x="508065" y="557512"/>
                <a:ext cx="3790556" cy="2871487"/>
              </a:xfrm>
              <a:prstGeom prst="rect">
                <a:avLst/>
              </a:prstGeom>
              <a:noFill/>
              <a:ln w="444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800C96A9-FB9C-5583-EA39-7E247BF186DD}"/>
                  </a:ext>
                </a:extLst>
              </p:cNvPr>
              <p:cNvSpPr/>
              <p:nvPr/>
            </p:nvSpPr>
            <p:spPr>
              <a:xfrm>
                <a:off x="508064" y="557512"/>
                <a:ext cx="3790556" cy="66797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444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TOTAL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14CB809F-0750-A4C9-16DD-54210D43CF4A}"/>
                  </a:ext>
                </a:extLst>
              </p:cNvPr>
              <p:cNvSpPr/>
              <p:nvPr/>
            </p:nvSpPr>
            <p:spPr>
              <a:xfrm>
                <a:off x="754142" y="1472167"/>
                <a:ext cx="989815" cy="1710149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ko-KR" altLang="en-US" sz="1400" b="1" dirty="0" err="1">
                    <a:solidFill>
                      <a:schemeClr val="tx1"/>
                    </a:solidFill>
                  </a:rPr>
                  <a:t>확진자</a:t>
                </a:r>
                <a:endParaRPr lang="en-US" altLang="ko-KR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323,210</a:t>
                </a:r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3C8C6CB0-2E38-6846-50B0-D50661BE26F9}"/>
                  </a:ext>
                </a:extLst>
              </p:cNvPr>
              <p:cNvSpPr/>
              <p:nvPr/>
            </p:nvSpPr>
            <p:spPr>
              <a:xfrm>
                <a:off x="1908434" y="1472167"/>
                <a:ext cx="989815" cy="1710149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사망자</a:t>
                </a:r>
                <a:endParaRPr lang="en-US" altLang="ko-KR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1,320</a:t>
                </a: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6229F2C2-87C8-BC61-24C4-D126DAE12FA0}"/>
                  </a:ext>
                </a:extLst>
              </p:cNvPr>
              <p:cNvSpPr/>
              <p:nvPr/>
            </p:nvSpPr>
            <p:spPr>
              <a:xfrm>
                <a:off x="3057521" y="1472168"/>
                <a:ext cx="989815" cy="171014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백신접종</a:t>
                </a:r>
                <a:endParaRPr lang="en-US" altLang="ko-KR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72%</a:t>
                </a:r>
              </a:p>
            </p:txBody>
          </p: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FF6A41D9-39D0-E63C-448E-51ECD7E5089F}"/>
                </a:ext>
              </a:extLst>
            </p:cNvPr>
            <p:cNvGrpSpPr/>
            <p:nvPr/>
          </p:nvGrpSpPr>
          <p:grpSpPr>
            <a:xfrm>
              <a:off x="516951" y="3596030"/>
              <a:ext cx="3790557" cy="2871487"/>
              <a:chOff x="508064" y="557512"/>
              <a:chExt cx="3790557" cy="2871487"/>
            </a:xfrm>
          </p:grpSpPr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25461F8C-2BDA-6FD1-B709-F8A91C1CA467}"/>
                  </a:ext>
                </a:extLst>
              </p:cNvPr>
              <p:cNvSpPr/>
              <p:nvPr/>
            </p:nvSpPr>
            <p:spPr>
              <a:xfrm flipV="1">
                <a:off x="508065" y="557512"/>
                <a:ext cx="3790556" cy="2871487"/>
              </a:xfrm>
              <a:prstGeom prst="rect">
                <a:avLst/>
              </a:prstGeom>
              <a:noFill/>
              <a:ln w="444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061852B0-EA56-8DF8-38DB-763D104814D2}"/>
                  </a:ext>
                </a:extLst>
              </p:cNvPr>
              <p:cNvSpPr/>
              <p:nvPr/>
            </p:nvSpPr>
            <p:spPr>
              <a:xfrm>
                <a:off x="508064" y="557512"/>
                <a:ext cx="3790556" cy="66797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444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Monthly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95D6F8CE-E0B4-D9A6-4775-E1B0C81948CE}"/>
                  </a:ext>
                </a:extLst>
              </p:cNvPr>
              <p:cNvSpPr/>
              <p:nvPr/>
            </p:nvSpPr>
            <p:spPr>
              <a:xfrm>
                <a:off x="754142" y="1472167"/>
                <a:ext cx="989815" cy="1710149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>
                    <a:solidFill>
                      <a:schemeClr val="tx1"/>
                    </a:solidFill>
                  </a:rPr>
                  <a:t>확진자</a:t>
                </a:r>
                <a:endParaRPr lang="en-US" altLang="ko-KR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82,240</a:t>
                </a: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D1C5B754-C3B7-ACF5-7726-D4416A413736}"/>
                  </a:ext>
                </a:extLst>
              </p:cNvPr>
              <p:cNvSpPr/>
              <p:nvPr/>
            </p:nvSpPr>
            <p:spPr>
              <a:xfrm>
                <a:off x="1908434" y="1472167"/>
                <a:ext cx="989815" cy="1710149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사망자</a:t>
                </a:r>
                <a:endParaRPr lang="en-US" altLang="ko-KR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820</a:t>
                </a:r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2AA5012F-3653-026B-2203-8F287F92AFD8}"/>
                  </a:ext>
                </a:extLst>
              </p:cNvPr>
              <p:cNvSpPr/>
              <p:nvPr/>
            </p:nvSpPr>
            <p:spPr>
              <a:xfrm>
                <a:off x="3057521" y="1472168"/>
                <a:ext cx="989815" cy="171014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백신접종</a:t>
                </a:r>
                <a:endParaRPr lang="en-US" altLang="ko-KR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14%</a:t>
                </a:r>
              </a:p>
            </p:txBody>
          </p: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D167F068-D0AE-193C-5546-14CA4DCD9A9C}"/>
                </a:ext>
              </a:extLst>
            </p:cNvPr>
            <p:cNvGrpSpPr/>
            <p:nvPr/>
          </p:nvGrpSpPr>
          <p:grpSpPr>
            <a:xfrm>
              <a:off x="7884490" y="557512"/>
              <a:ext cx="3790555" cy="2871487"/>
              <a:chOff x="7884490" y="557512"/>
              <a:chExt cx="3790555" cy="2871487"/>
            </a:xfrm>
          </p:grpSpPr>
          <p:sp>
            <p:nvSpPr>
              <p:cNvPr id="291" name="자유형: 도형 290">
                <a:extLst>
                  <a:ext uri="{FF2B5EF4-FFF2-40B4-BE49-F238E27FC236}">
                    <a16:creationId xmlns:a16="http://schemas.microsoft.com/office/drawing/2014/main" id="{960C4CB2-5707-B871-90D0-F5DA0B237399}"/>
                  </a:ext>
                </a:extLst>
              </p:cNvPr>
              <p:cNvSpPr/>
              <p:nvPr/>
            </p:nvSpPr>
            <p:spPr>
              <a:xfrm>
                <a:off x="8276733" y="1534077"/>
                <a:ext cx="3162447" cy="1553378"/>
              </a:xfrm>
              <a:custGeom>
                <a:avLst/>
                <a:gdLst>
                  <a:gd name="connsiteX0" fmla="*/ 0 w 3162447"/>
                  <a:gd name="connsiteY0" fmla="*/ 1377108 h 1553378"/>
                  <a:gd name="connsiteX1" fmla="*/ 0 w 3162447"/>
                  <a:gd name="connsiteY1" fmla="*/ 1377108 h 1553378"/>
                  <a:gd name="connsiteX2" fmla="*/ 99152 w 3162447"/>
                  <a:gd name="connsiteY2" fmla="*/ 1388125 h 1553378"/>
                  <a:gd name="connsiteX3" fmla="*/ 209321 w 3162447"/>
                  <a:gd name="connsiteY3" fmla="*/ 1344057 h 1553378"/>
                  <a:gd name="connsiteX4" fmla="*/ 297456 w 3162447"/>
                  <a:gd name="connsiteY4" fmla="*/ 1311007 h 1553378"/>
                  <a:gd name="connsiteX5" fmla="*/ 330506 w 3162447"/>
                  <a:gd name="connsiteY5" fmla="*/ 1299990 h 1553378"/>
                  <a:gd name="connsiteX6" fmla="*/ 363557 w 3162447"/>
                  <a:gd name="connsiteY6" fmla="*/ 1255922 h 1553378"/>
                  <a:gd name="connsiteX7" fmla="*/ 473726 w 3162447"/>
                  <a:gd name="connsiteY7" fmla="*/ 1156771 h 1553378"/>
                  <a:gd name="connsiteX8" fmla="*/ 528810 w 3162447"/>
                  <a:gd name="connsiteY8" fmla="*/ 1079653 h 1553378"/>
                  <a:gd name="connsiteX9" fmla="*/ 616945 w 3162447"/>
                  <a:gd name="connsiteY9" fmla="*/ 1024568 h 1553378"/>
                  <a:gd name="connsiteX10" fmla="*/ 649996 w 3162447"/>
                  <a:gd name="connsiteY10" fmla="*/ 991518 h 1553378"/>
                  <a:gd name="connsiteX11" fmla="*/ 705080 w 3162447"/>
                  <a:gd name="connsiteY11" fmla="*/ 980501 h 1553378"/>
                  <a:gd name="connsiteX12" fmla="*/ 760164 w 3162447"/>
                  <a:gd name="connsiteY12" fmla="*/ 958467 h 1553378"/>
                  <a:gd name="connsiteX13" fmla="*/ 980502 w 3162447"/>
                  <a:gd name="connsiteY13" fmla="*/ 980501 h 1553378"/>
                  <a:gd name="connsiteX14" fmla="*/ 1013552 w 3162447"/>
                  <a:gd name="connsiteY14" fmla="*/ 1002535 h 1553378"/>
                  <a:gd name="connsiteX15" fmla="*/ 1222873 w 3162447"/>
                  <a:gd name="connsiteY15" fmla="*/ 991518 h 1553378"/>
                  <a:gd name="connsiteX16" fmla="*/ 1266940 w 3162447"/>
                  <a:gd name="connsiteY16" fmla="*/ 980501 h 1553378"/>
                  <a:gd name="connsiteX17" fmla="*/ 1355075 w 3162447"/>
                  <a:gd name="connsiteY17" fmla="*/ 881349 h 1553378"/>
                  <a:gd name="connsiteX18" fmla="*/ 1388126 w 3162447"/>
                  <a:gd name="connsiteY18" fmla="*/ 837282 h 1553378"/>
                  <a:gd name="connsiteX19" fmla="*/ 1487278 w 3162447"/>
                  <a:gd name="connsiteY19" fmla="*/ 528809 h 1553378"/>
                  <a:gd name="connsiteX20" fmla="*/ 1553379 w 3162447"/>
                  <a:gd name="connsiteY20" fmla="*/ 396607 h 1553378"/>
                  <a:gd name="connsiteX21" fmla="*/ 1575413 w 3162447"/>
                  <a:gd name="connsiteY21" fmla="*/ 352539 h 1553378"/>
                  <a:gd name="connsiteX22" fmla="*/ 1597446 w 3162447"/>
                  <a:gd name="connsiteY22" fmla="*/ 319489 h 1553378"/>
                  <a:gd name="connsiteX23" fmla="*/ 1619480 w 3162447"/>
                  <a:gd name="connsiteY23" fmla="*/ 220337 h 1553378"/>
                  <a:gd name="connsiteX24" fmla="*/ 1630497 w 3162447"/>
                  <a:gd name="connsiteY24" fmla="*/ 176269 h 1553378"/>
                  <a:gd name="connsiteX25" fmla="*/ 1652531 w 3162447"/>
                  <a:gd name="connsiteY25" fmla="*/ 132202 h 1553378"/>
                  <a:gd name="connsiteX26" fmla="*/ 1685581 w 3162447"/>
                  <a:gd name="connsiteY26" fmla="*/ 44067 h 1553378"/>
                  <a:gd name="connsiteX27" fmla="*/ 1718632 w 3162447"/>
                  <a:gd name="connsiteY27" fmla="*/ 11016 h 1553378"/>
                  <a:gd name="connsiteX28" fmla="*/ 1751682 w 3162447"/>
                  <a:gd name="connsiteY28" fmla="*/ 0 h 1553378"/>
                  <a:gd name="connsiteX29" fmla="*/ 1817784 w 3162447"/>
                  <a:gd name="connsiteY29" fmla="*/ 22033 h 1553378"/>
                  <a:gd name="connsiteX30" fmla="*/ 1850834 w 3162447"/>
                  <a:gd name="connsiteY30" fmla="*/ 154236 h 1553378"/>
                  <a:gd name="connsiteX31" fmla="*/ 1861851 w 3162447"/>
                  <a:gd name="connsiteY31" fmla="*/ 187286 h 1553378"/>
                  <a:gd name="connsiteX32" fmla="*/ 1894902 w 3162447"/>
                  <a:gd name="connsiteY32" fmla="*/ 275421 h 1553378"/>
                  <a:gd name="connsiteX33" fmla="*/ 1994053 w 3162447"/>
                  <a:gd name="connsiteY33" fmla="*/ 330506 h 1553378"/>
                  <a:gd name="connsiteX34" fmla="*/ 2159306 w 3162447"/>
                  <a:gd name="connsiteY34" fmla="*/ 352539 h 1553378"/>
                  <a:gd name="connsiteX35" fmla="*/ 2192357 w 3162447"/>
                  <a:gd name="connsiteY35" fmla="*/ 363556 h 1553378"/>
                  <a:gd name="connsiteX36" fmla="*/ 2258458 w 3162447"/>
                  <a:gd name="connsiteY36" fmla="*/ 418641 h 1553378"/>
                  <a:gd name="connsiteX37" fmla="*/ 2291509 w 3162447"/>
                  <a:gd name="connsiteY37" fmla="*/ 495759 h 1553378"/>
                  <a:gd name="connsiteX38" fmla="*/ 2368627 w 3162447"/>
                  <a:gd name="connsiteY38" fmla="*/ 572877 h 1553378"/>
                  <a:gd name="connsiteX39" fmla="*/ 2566931 w 3162447"/>
                  <a:gd name="connsiteY39" fmla="*/ 561860 h 1553378"/>
                  <a:gd name="connsiteX40" fmla="*/ 2644049 w 3162447"/>
                  <a:gd name="connsiteY40" fmla="*/ 484742 h 1553378"/>
                  <a:gd name="connsiteX41" fmla="*/ 2677099 w 3162447"/>
                  <a:gd name="connsiteY41" fmla="*/ 462708 h 1553378"/>
                  <a:gd name="connsiteX42" fmla="*/ 2699133 w 3162447"/>
                  <a:gd name="connsiteY42" fmla="*/ 429657 h 1553378"/>
                  <a:gd name="connsiteX43" fmla="*/ 2798285 w 3162447"/>
                  <a:gd name="connsiteY43" fmla="*/ 407624 h 1553378"/>
                  <a:gd name="connsiteX44" fmla="*/ 3117774 w 3162447"/>
                  <a:gd name="connsiteY44" fmla="*/ 396607 h 1553378"/>
                  <a:gd name="connsiteX45" fmla="*/ 3161841 w 3162447"/>
                  <a:gd name="connsiteY45" fmla="*/ 319489 h 1553378"/>
                  <a:gd name="connsiteX46" fmla="*/ 3161841 w 3162447"/>
                  <a:gd name="connsiteY46" fmla="*/ 308472 h 1553378"/>
                  <a:gd name="connsiteX47" fmla="*/ 3150825 w 3162447"/>
                  <a:gd name="connsiteY47" fmla="*/ 1553378 h 1553378"/>
                  <a:gd name="connsiteX48" fmla="*/ 0 w 3162447"/>
                  <a:gd name="connsiteY48" fmla="*/ 1553378 h 1553378"/>
                  <a:gd name="connsiteX49" fmla="*/ 0 w 3162447"/>
                  <a:gd name="connsiteY49" fmla="*/ 1377108 h 1553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162447" h="1553378">
                    <a:moveTo>
                      <a:pt x="0" y="1377108"/>
                    </a:moveTo>
                    <a:lnTo>
                      <a:pt x="0" y="1377108"/>
                    </a:lnTo>
                    <a:cubicBezTo>
                      <a:pt x="33051" y="1380780"/>
                      <a:pt x="-42231" y="1395469"/>
                      <a:pt x="99152" y="1388125"/>
                    </a:cubicBezTo>
                    <a:lnTo>
                      <a:pt x="209321" y="1344057"/>
                    </a:lnTo>
                    <a:lnTo>
                      <a:pt x="297456" y="1311007"/>
                    </a:lnTo>
                    <a:cubicBezTo>
                      <a:pt x="308369" y="1307038"/>
                      <a:pt x="321585" y="1307424"/>
                      <a:pt x="330506" y="1299990"/>
                    </a:cubicBezTo>
                    <a:cubicBezTo>
                      <a:pt x="344612" y="1288235"/>
                      <a:pt x="351274" y="1269570"/>
                      <a:pt x="363557" y="1255922"/>
                    </a:cubicBezTo>
                    <a:cubicBezTo>
                      <a:pt x="418309" y="1195086"/>
                      <a:pt x="419068" y="1197764"/>
                      <a:pt x="473726" y="1156771"/>
                    </a:cubicBezTo>
                    <a:cubicBezTo>
                      <a:pt x="483609" y="1141947"/>
                      <a:pt x="518790" y="1087852"/>
                      <a:pt x="528810" y="1079653"/>
                    </a:cubicBezTo>
                    <a:cubicBezTo>
                      <a:pt x="555623" y="1057715"/>
                      <a:pt x="592447" y="1049065"/>
                      <a:pt x="616945" y="1024568"/>
                    </a:cubicBezTo>
                    <a:cubicBezTo>
                      <a:pt x="627962" y="1013551"/>
                      <a:pt x="636061" y="998486"/>
                      <a:pt x="649996" y="991518"/>
                    </a:cubicBezTo>
                    <a:cubicBezTo>
                      <a:pt x="666744" y="983144"/>
                      <a:pt x="687145" y="985882"/>
                      <a:pt x="705080" y="980501"/>
                    </a:cubicBezTo>
                    <a:cubicBezTo>
                      <a:pt x="724022" y="974818"/>
                      <a:pt x="741803" y="965812"/>
                      <a:pt x="760164" y="958467"/>
                    </a:cubicBezTo>
                    <a:cubicBezTo>
                      <a:pt x="833610" y="965812"/>
                      <a:pt x="907781" y="967854"/>
                      <a:pt x="980502" y="980501"/>
                    </a:cubicBezTo>
                    <a:cubicBezTo>
                      <a:pt x="993547" y="982770"/>
                      <a:pt x="1000325" y="1001934"/>
                      <a:pt x="1013552" y="1002535"/>
                    </a:cubicBezTo>
                    <a:lnTo>
                      <a:pt x="1222873" y="991518"/>
                    </a:lnTo>
                    <a:cubicBezTo>
                      <a:pt x="1237562" y="987846"/>
                      <a:pt x="1253397" y="987272"/>
                      <a:pt x="1266940" y="980501"/>
                    </a:cubicBezTo>
                    <a:cubicBezTo>
                      <a:pt x="1320142" y="953900"/>
                      <a:pt x="1318202" y="930512"/>
                      <a:pt x="1355075" y="881349"/>
                    </a:cubicBezTo>
                    <a:lnTo>
                      <a:pt x="1388126" y="837282"/>
                    </a:lnTo>
                    <a:lnTo>
                      <a:pt x="1487278" y="528809"/>
                    </a:lnTo>
                    <a:lnTo>
                      <a:pt x="1553379" y="396607"/>
                    </a:lnTo>
                    <a:cubicBezTo>
                      <a:pt x="1560724" y="381918"/>
                      <a:pt x="1566303" y="366204"/>
                      <a:pt x="1575413" y="352539"/>
                    </a:cubicBezTo>
                    <a:lnTo>
                      <a:pt x="1597446" y="319489"/>
                    </a:lnTo>
                    <a:cubicBezTo>
                      <a:pt x="1624314" y="212016"/>
                      <a:pt x="1591507" y="346214"/>
                      <a:pt x="1619480" y="220337"/>
                    </a:cubicBezTo>
                    <a:cubicBezTo>
                      <a:pt x="1622765" y="205556"/>
                      <a:pt x="1625180" y="190446"/>
                      <a:pt x="1630497" y="176269"/>
                    </a:cubicBezTo>
                    <a:cubicBezTo>
                      <a:pt x="1636264" y="160892"/>
                      <a:pt x="1646062" y="147297"/>
                      <a:pt x="1652531" y="132202"/>
                    </a:cubicBezTo>
                    <a:cubicBezTo>
                      <a:pt x="1666518" y="99565"/>
                      <a:pt x="1664824" y="77279"/>
                      <a:pt x="1685581" y="44067"/>
                    </a:cubicBezTo>
                    <a:cubicBezTo>
                      <a:pt x="1693839" y="30855"/>
                      <a:pt x="1705668" y="19658"/>
                      <a:pt x="1718632" y="11016"/>
                    </a:cubicBezTo>
                    <a:cubicBezTo>
                      <a:pt x="1728294" y="4575"/>
                      <a:pt x="1740665" y="3672"/>
                      <a:pt x="1751682" y="0"/>
                    </a:cubicBezTo>
                    <a:cubicBezTo>
                      <a:pt x="1773716" y="7344"/>
                      <a:pt x="1800305" y="6739"/>
                      <a:pt x="1817784" y="22033"/>
                    </a:cubicBezTo>
                    <a:cubicBezTo>
                      <a:pt x="1842082" y="43293"/>
                      <a:pt x="1846709" y="133612"/>
                      <a:pt x="1850834" y="154236"/>
                    </a:cubicBezTo>
                    <a:cubicBezTo>
                      <a:pt x="1853111" y="165623"/>
                      <a:pt x="1858661" y="176120"/>
                      <a:pt x="1861851" y="187286"/>
                    </a:cubicBezTo>
                    <a:cubicBezTo>
                      <a:pt x="1872836" y="225731"/>
                      <a:pt x="1870452" y="241191"/>
                      <a:pt x="1894902" y="275421"/>
                    </a:cubicBezTo>
                    <a:cubicBezTo>
                      <a:pt x="1924741" y="317196"/>
                      <a:pt x="1942439" y="315022"/>
                      <a:pt x="1994053" y="330506"/>
                    </a:cubicBezTo>
                    <a:cubicBezTo>
                      <a:pt x="2057517" y="349545"/>
                      <a:pt x="2076499" y="345011"/>
                      <a:pt x="2159306" y="352539"/>
                    </a:cubicBezTo>
                    <a:cubicBezTo>
                      <a:pt x="2170323" y="356211"/>
                      <a:pt x="2181970" y="358363"/>
                      <a:pt x="2192357" y="363556"/>
                    </a:cubicBezTo>
                    <a:cubicBezTo>
                      <a:pt x="2223034" y="378895"/>
                      <a:pt x="2234092" y="394275"/>
                      <a:pt x="2258458" y="418641"/>
                    </a:cubicBezTo>
                    <a:cubicBezTo>
                      <a:pt x="2266245" y="442002"/>
                      <a:pt x="2276194" y="477041"/>
                      <a:pt x="2291509" y="495759"/>
                    </a:cubicBezTo>
                    <a:cubicBezTo>
                      <a:pt x="2314530" y="523895"/>
                      <a:pt x="2368627" y="572877"/>
                      <a:pt x="2368627" y="572877"/>
                    </a:cubicBezTo>
                    <a:cubicBezTo>
                      <a:pt x="2434728" y="569205"/>
                      <a:pt x="2503877" y="582037"/>
                      <a:pt x="2566931" y="561860"/>
                    </a:cubicBezTo>
                    <a:cubicBezTo>
                      <a:pt x="2601555" y="550780"/>
                      <a:pt x="2613801" y="504908"/>
                      <a:pt x="2644049" y="484742"/>
                    </a:cubicBezTo>
                    <a:lnTo>
                      <a:pt x="2677099" y="462708"/>
                    </a:lnTo>
                    <a:cubicBezTo>
                      <a:pt x="2684444" y="451691"/>
                      <a:pt x="2687079" y="435136"/>
                      <a:pt x="2699133" y="429657"/>
                    </a:cubicBezTo>
                    <a:cubicBezTo>
                      <a:pt x="2729955" y="415647"/>
                      <a:pt x="2764533" y="410289"/>
                      <a:pt x="2798285" y="407624"/>
                    </a:cubicBezTo>
                    <a:cubicBezTo>
                      <a:pt x="2904514" y="399238"/>
                      <a:pt x="3011278" y="400279"/>
                      <a:pt x="3117774" y="396607"/>
                    </a:cubicBezTo>
                    <a:cubicBezTo>
                      <a:pt x="3137649" y="366795"/>
                      <a:pt x="3147864" y="354434"/>
                      <a:pt x="3161841" y="319489"/>
                    </a:cubicBezTo>
                    <a:cubicBezTo>
                      <a:pt x="3163205" y="316079"/>
                      <a:pt x="3161841" y="312144"/>
                      <a:pt x="3161841" y="308472"/>
                    </a:cubicBezTo>
                    <a:lnTo>
                      <a:pt x="3150825" y="1553378"/>
                    </a:lnTo>
                    <a:lnTo>
                      <a:pt x="0" y="1553378"/>
                    </a:lnTo>
                    <a:lnTo>
                      <a:pt x="0" y="1377108"/>
                    </a:lnTo>
                    <a:close/>
                  </a:path>
                </a:pathLst>
              </a:custGeom>
              <a:solidFill>
                <a:srgbClr val="FF8989"/>
              </a:solidFill>
              <a:ln>
                <a:solidFill>
                  <a:srgbClr val="FF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92" name="그룹 291">
                <a:extLst>
                  <a:ext uri="{FF2B5EF4-FFF2-40B4-BE49-F238E27FC236}">
                    <a16:creationId xmlns:a16="http://schemas.microsoft.com/office/drawing/2014/main" id="{415191B4-AFBC-F8D8-1015-14F074C1CD7D}"/>
                  </a:ext>
                </a:extLst>
              </p:cNvPr>
              <p:cNvGrpSpPr/>
              <p:nvPr/>
            </p:nvGrpSpPr>
            <p:grpSpPr>
              <a:xfrm>
                <a:off x="7884490" y="557512"/>
                <a:ext cx="3790555" cy="2871487"/>
                <a:chOff x="7884490" y="557512"/>
                <a:chExt cx="3790555" cy="2871487"/>
              </a:xfrm>
            </p:grpSpPr>
            <p:sp>
              <p:nvSpPr>
                <p:cNvPr id="295" name="사각형: 잘린 한쪽 모서리 294">
                  <a:extLst>
                    <a:ext uri="{FF2B5EF4-FFF2-40B4-BE49-F238E27FC236}">
                      <a16:creationId xmlns:a16="http://schemas.microsoft.com/office/drawing/2014/main" id="{221312A5-03D3-52D5-8B5F-2F59FD641249}"/>
                    </a:ext>
                  </a:extLst>
                </p:cNvPr>
                <p:cNvSpPr/>
                <p:nvPr/>
              </p:nvSpPr>
              <p:spPr>
                <a:xfrm>
                  <a:off x="7884491" y="557512"/>
                  <a:ext cx="3402634" cy="319877"/>
                </a:xfrm>
                <a:prstGeom prst="snip1Rect">
                  <a:avLst/>
                </a:prstGeom>
                <a:solidFill>
                  <a:schemeClr val="accent5">
                    <a:lumMod val="50000"/>
                  </a:schemeClr>
                </a:solidFill>
                <a:ln w="444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400" b="1" dirty="0">
                      <a:solidFill>
                        <a:schemeClr val="bg1"/>
                      </a:solidFill>
                    </a:rPr>
                    <a:t>OOO </a:t>
                  </a:r>
                  <a:r>
                    <a:rPr lang="ko-KR" altLang="en-US" sz="1400" b="1" dirty="0">
                      <a:solidFill>
                        <a:schemeClr val="bg1"/>
                      </a:solidFill>
                    </a:rPr>
                    <a:t>전체 감염 추이 </a:t>
                  </a:r>
                  <a:r>
                    <a:rPr lang="en-US" altLang="ko-KR" sz="1400" b="1" dirty="0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sz="1400" b="1" dirty="0">
                      <a:solidFill>
                        <a:schemeClr val="bg1"/>
                      </a:solidFill>
                    </a:rPr>
                    <a:t>발생 시점 </a:t>
                  </a:r>
                  <a:r>
                    <a:rPr lang="en-US" altLang="ko-KR" sz="1400" b="1" dirty="0">
                      <a:solidFill>
                        <a:schemeClr val="bg1"/>
                      </a:solidFill>
                    </a:rPr>
                    <a:t>~)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B58ADEA7-3FAA-AAD9-23ED-62242377A86D}"/>
                    </a:ext>
                  </a:extLst>
                </p:cNvPr>
                <p:cNvSpPr/>
                <p:nvPr/>
              </p:nvSpPr>
              <p:spPr>
                <a:xfrm>
                  <a:off x="7884490" y="914399"/>
                  <a:ext cx="3790555" cy="2514600"/>
                </a:xfrm>
                <a:prstGeom prst="rect">
                  <a:avLst/>
                </a:prstGeom>
                <a:noFill/>
                <a:ln w="444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97" name="직선 화살표 연결선 296">
                  <a:extLst>
                    <a:ext uri="{FF2B5EF4-FFF2-40B4-BE49-F238E27FC236}">
                      <a16:creationId xmlns:a16="http://schemas.microsoft.com/office/drawing/2014/main" id="{D6F9B6E2-6560-8409-3F9C-EF3F1348F1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6734" y="1055802"/>
                  <a:ext cx="0" cy="20316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직선 화살표 연결선 297">
                  <a:extLst>
                    <a:ext uri="{FF2B5EF4-FFF2-40B4-BE49-F238E27FC236}">
                      <a16:creationId xmlns:a16="http://schemas.microsoft.com/office/drawing/2014/main" id="{B5FA27B3-50CC-DBD5-95FE-DEF127DC0D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6734" y="3087455"/>
                  <a:ext cx="327110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6E5E4013-8B5E-4D1D-49D7-56029D32CBD3}"/>
                  </a:ext>
                </a:extLst>
              </p:cNvPr>
              <p:cNvSpPr txBox="1"/>
              <p:nvPr/>
            </p:nvSpPr>
            <p:spPr>
              <a:xfrm>
                <a:off x="7924931" y="1055802"/>
                <a:ext cx="338554" cy="185265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ko-KR" altLang="en-US" sz="1000" dirty="0"/>
                  <a:t>일별 신규 감염자 수</a:t>
                </a: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1A095933-AA23-1460-DC5D-C39D2D15EAD6}"/>
                  </a:ext>
                </a:extLst>
              </p:cNvPr>
              <p:cNvSpPr txBox="1"/>
              <p:nvPr/>
            </p:nvSpPr>
            <p:spPr>
              <a:xfrm>
                <a:off x="11101335" y="3145768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일자</a:t>
                </a:r>
              </a:p>
            </p:txBody>
          </p: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A010CC1D-0872-46AA-D6E0-72CC7313A9BB}"/>
                </a:ext>
              </a:extLst>
            </p:cNvPr>
            <p:cNvGrpSpPr/>
            <p:nvPr/>
          </p:nvGrpSpPr>
          <p:grpSpPr>
            <a:xfrm>
              <a:off x="7884490" y="3596029"/>
              <a:ext cx="3790555" cy="2871487"/>
              <a:chOff x="7884490" y="557512"/>
              <a:chExt cx="3790555" cy="2871487"/>
            </a:xfrm>
          </p:grpSpPr>
          <p:grpSp>
            <p:nvGrpSpPr>
              <p:cNvPr id="284" name="그룹 283">
                <a:extLst>
                  <a:ext uri="{FF2B5EF4-FFF2-40B4-BE49-F238E27FC236}">
                    <a16:creationId xmlns:a16="http://schemas.microsoft.com/office/drawing/2014/main" id="{5813D4E0-0C4C-0C02-7397-0576A6195A4D}"/>
                  </a:ext>
                </a:extLst>
              </p:cNvPr>
              <p:cNvGrpSpPr/>
              <p:nvPr/>
            </p:nvGrpSpPr>
            <p:grpSpPr>
              <a:xfrm>
                <a:off x="7884490" y="557512"/>
                <a:ext cx="3790555" cy="2871487"/>
                <a:chOff x="7884490" y="557512"/>
                <a:chExt cx="3790555" cy="2871487"/>
              </a:xfrm>
            </p:grpSpPr>
            <p:sp>
              <p:nvSpPr>
                <p:cNvPr id="287" name="사각형: 잘린 한쪽 모서리 286">
                  <a:extLst>
                    <a:ext uri="{FF2B5EF4-FFF2-40B4-BE49-F238E27FC236}">
                      <a16:creationId xmlns:a16="http://schemas.microsoft.com/office/drawing/2014/main" id="{2006C21B-2005-BBFC-EC6B-6C15217FEDC9}"/>
                    </a:ext>
                  </a:extLst>
                </p:cNvPr>
                <p:cNvSpPr/>
                <p:nvPr/>
              </p:nvSpPr>
              <p:spPr>
                <a:xfrm>
                  <a:off x="7884491" y="557512"/>
                  <a:ext cx="3402634" cy="356886"/>
                </a:xfrm>
                <a:prstGeom prst="snip1Rect">
                  <a:avLst/>
                </a:prstGeom>
                <a:solidFill>
                  <a:schemeClr val="accent5">
                    <a:lumMod val="50000"/>
                  </a:schemeClr>
                </a:solidFill>
                <a:ln w="444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>
                      <a:solidFill>
                        <a:schemeClr val="bg1"/>
                      </a:solidFill>
                    </a:rPr>
                    <a:t>한 달 간 누적 감염 및 추이 예측치</a:t>
                  </a: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3D6DC373-C5C0-7652-72BB-A5825DB04106}"/>
                    </a:ext>
                  </a:extLst>
                </p:cNvPr>
                <p:cNvSpPr/>
                <p:nvPr/>
              </p:nvSpPr>
              <p:spPr>
                <a:xfrm>
                  <a:off x="7884490" y="914399"/>
                  <a:ext cx="3790555" cy="2514600"/>
                </a:xfrm>
                <a:prstGeom prst="rect">
                  <a:avLst/>
                </a:prstGeom>
                <a:noFill/>
                <a:ln w="444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89" name="직선 화살표 연결선 288">
                  <a:extLst>
                    <a:ext uri="{FF2B5EF4-FFF2-40B4-BE49-F238E27FC236}">
                      <a16:creationId xmlns:a16="http://schemas.microsoft.com/office/drawing/2014/main" id="{9DE31FC6-9084-C694-6FD3-785495B7A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6734" y="1055802"/>
                  <a:ext cx="0" cy="20316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직선 화살표 연결선 289">
                  <a:extLst>
                    <a:ext uri="{FF2B5EF4-FFF2-40B4-BE49-F238E27FC236}">
                      <a16:creationId xmlns:a16="http://schemas.microsoft.com/office/drawing/2014/main" id="{81E0AA74-6EA9-70B4-2E16-A4535761D0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6734" y="3087455"/>
                  <a:ext cx="327110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887B659A-6489-C3CA-4B7A-69C0BC468960}"/>
                  </a:ext>
                </a:extLst>
              </p:cNvPr>
              <p:cNvSpPr txBox="1"/>
              <p:nvPr/>
            </p:nvSpPr>
            <p:spPr>
              <a:xfrm>
                <a:off x="7924931" y="1055802"/>
                <a:ext cx="338554" cy="185265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ko-KR" altLang="en-US" sz="1000" dirty="0"/>
                  <a:t>일별 신규 감염자 수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9B65388-F810-0613-C1A6-6A17663BB933}"/>
                  </a:ext>
                </a:extLst>
              </p:cNvPr>
              <p:cNvSpPr txBox="1"/>
              <p:nvPr/>
            </p:nvSpPr>
            <p:spPr>
              <a:xfrm>
                <a:off x="11101335" y="3145768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일자</a:t>
                </a:r>
              </a:p>
            </p:txBody>
          </p:sp>
        </p:grp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A2820D4F-D0F0-22A9-010D-09163C94366F}"/>
                </a:ext>
              </a:extLst>
            </p:cNvPr>
            <p:cNvSpPr/>
            <p:nvPr/>
          </p:nvSpPr>
          <p:spPr>
            <a:xfrm>
              <a:off x="8281066" y="5917263"/>
              <a:ext cx="45719" cy="45719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F5502A4B-84DA-2C32-FC34-A4C7E9340973}"/>
                </a:ext>
              </a:extLst>
            </p:cNvPr>
            <p:cNvSpPr/>
            <p:nvPr/>
          </p:nvSpPr>
          <p:spPr>
            <a:xfrm>
              <a:off x="8395632" y="5798805"/>
              <a:ext cx="45719" cy="45719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53C831ED-2FAA-6D56-0FA8-18ACB2704A1F}"/>
                </a:ext>
              </a:extLst>
            </p:cNvPr>
            <p:cNvSpPr/>
            <p:nvPr/>
          </p:nvSpPr>
          <p:spPr>
            <a:xfrm>
              <a:off x="8498470" y="5687213"/>
              <a:ext cx="45719" cy="45719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BD467C33-EF8F-2F39-048F-EB642814EF52}"/>
                </a:ext>
              </a:extLst>
            </p:cNvPr>
            <p:cNvSpPr/>
            <p:nvPr/>
          </p:nvSpPr>
          <p:spPr>
            <a:xfrm>
              <a:off x="8610010" y="5556336"/>
              <a:ext cx="45719" cy="45719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3D2DA6C3-DF52-EDA9-BDB8-D4C83F6A7626}"/>
                </a:ext>
              </a:extLst>
            </p:cNvPr>
            <p:cNvSpPr/>
            <p:nvPr/>
          </p:nvSpPr>
          <p:spPr>
            <a:xfrm>
              <a:off x="8781460" y="5491019"/>
              <a:ext cx="45719" cy="45719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7989054F-31CD-7A2E-D1FF-532676AAA408}"/>
                </a:ext>
              </a:extLst>
            </p:cNvPr>
            <p:cNvSpPr/>
            <p:nvPr/>
          </p:nvSpPr>
          <p:spPr>
            <a:xfrm>
              <a:off x="8938623" y="5414933"/>
              <a:ext cx="45719" cy="45719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BC3BF0B-205B-A196-4DEC-BED5F705EAEA}"/>
                </a:ext>
              </a:extLst>
            </p:cNvPr>
            <p:cNvSpPr/>
            <p:nvPr/>
          </p:nvSpPr>
          <p:spPr>
            <a:xfrm>
              <a:off x="9072926" y="5294652"/>
              <a:ext cx="45719" cy="45719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A13839D-0B6B-8228-E910-A1A2FACB3F9E}"/>
                </a:ext>
              </a:extLst>
            </p:cNvPr>
            <p:cNvSpPr/>
            <p:nvPr/>
          </p:nvSpPr>
          <p:spPr>
            <a:xfrm>
              <a:off x="9184369" y="5278204"/>
              <a:ext cx="45719" cy="45719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0A424A58-27BF-6FF7-1035-E21EDFFA1401}"/>
                </a:ext>
              </a:extLst>
            </p:cNvPr>
            <p:cNvSpPr/>
            <p:nvPr/>
          </p:nvSpPr>
          <p:spPr>
            <a:xfrm>
              <a:off x="9307238" y="5198639"/>
              <a:ext cx="45719" cy="45719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C7CEE1A6-ABDC-61E7-948B-E020AB4D9AB6}"/>
                </a:ext>
              </a:extLst>
            </p:cNvPr>
            <p:cNvSpPr/>
            <p:nvPr/>
          </p:nvSpPr>
          <p:spPr>
            <a:xfrm>
              <a:off x="9384768" y="5108524"/>
              <a:ext cx="45719" cy="45719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7E2B1B5-B5AD-FB30-905E-01EF97F31E62}"/>
                </a:ext>
              </a:extLst>
            </p:cNvPr>
            <p:cNvSpPr/>
            <p:nvPr/>
          </p:nvSpPr>
          <p:spPr>
            <a:xfrm>
              <a:off x="9540089" y="4970866"/>
              <a:ext cx="45719" cy="45719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06ABDCDE-5FD3-F195-45DE-881A2634790B}"/>
                </a:ext>
              </a:extLst>
            </p:cNvPr>
            <p:cNvSpPr/>
            <p:nvPr/>
          </p:nvSpPr>
          <p:spPr>
            <a:xfrm>
              <a:off x="9652934" y="4948006"/>
              <a:ext cx="45719" cy="45719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3376C441-910D-E0B9-50C9-7B59161F005D}"/>
                </a:ext>
              </a:extLst>
            </p:cNvPr>
            <p:cNvSpPr/>
            <p:nvPr/>
          </p:nvSpPr>
          <p:spPr>
            <a:xfrm>
              <a:off x="9468950" y="5031773"/>
              <a:ext cx="45719" cy="45719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EB806771-A461-796D-9DAF-E009897FC4C1}"/>
                </a:ext>
              </a:extLst>
            </p:cNvPr>
            <p:cNvSpPr/>
            <p:nvPr/>
          </p:nvSpPr>
          <p:spPr>
            <a:xfrm>
              <a:off x="9781102" y="4878925"/>
              <a:ext cx="45719" cy="45719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6724AF80-4C47-F47A-51F9-0DC69696B816}"/>
                </a:ext>
              </a:extLst>
            </p:cNvPr>
            <p:cNvSpPr/>
            <p:nvPr/>
          </p:nvSpPr>
          <p:spPr>
            <a:xfrm>
              <a:off x="9878911" y="4788810"/>
              <a:ext cx="45719" cy="45719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BC0362E1-80FF-4D64-2805-D1821141F772}"/>
                </a:ext>
              </a:extLst>
            </p:cNvPr>
            <p:cNvSpPr/>
            <p:nvPr/>
          </p:nvSpPr>
          <p:spPr>
            <a:xfrm>
              <a:off x="9953562" y="4715656"/>
              <a:ext cx="45719" cy="45719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C6B58897-C049-FA7B-7A1D-9DDA56044D7D}"/>
                </a:ext>
              </a:extLst>
            </p:cNvPr>
            <p:cNvSpPr/>
            <p:nvPr/>
          </p:nvSpPr>
          <p:spPr>
            <a:xfrm>
              <a:off x="10068176" y="4665002"/>
              <a:ext cx="45719" cy="45719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CA0F13DE-B8F8-7247-6243-04F8CC09BA96}"/>
                </a:ext>
              </a:extLst>
            </p:cNvPr>
            <p:cNvSpPr/>
            <p:nvPr/>
          </p:nvSpPr>
          <p:spPr>
            <a:xfrm>
              <a:off x="10198730" y="4595114"/>
              <a:ext cx="45719" cy="45719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67A849CF-D12D-9428-B642-7570BBEF3AC7}"/>
                </a:ext>
              </a:extLst>
            </p:cNvPr>
            <p:cNvSpPr/>
            <p:nvPr/>
          </p:nvSpPr>
          <p:spPr>
            <a:xfrm>
              <a:off x="10309598" y="4564356"/>
              <a:ext cx="45719" cy="45719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02FB476-00ED-40A4-3F51-839A55A0DE8B}"/>
                </a:ext>
              </a:extLst>
            </p:cNvPr>
            <p:cNvSpPr/>
            <p:nvPr/>
          </p:nvSpPr>
          <p:spPr>
            <a:xfrm>
              <a:off x="10423060" y="4533518"/>
              <a:ext cx="45719" cy="45719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363A268B-B580-72EF-E8A3-63A75D09958B}"/>
                </a:ext>
              </a:extLst>
            </p:cNvPr>
            <p:cNvSpPr/>
            <p:nvPr/>
          </p:nvSpPr>
          <p:spPr>
            <a:xfrm>
              <a:off x="10544257" y="4507086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5FDFD0FF-F113-9E19-C2F4-D5FFA3B2CFD2}"/>
                </a:ext>
              </a:extLst>
            </p:cNvPr>
            <p:cNvSpPr/>
            <p:nvPr/>
          </p:nvSpPr>
          <p:spPr>
            <a:xfrm>
              <a:off x="10598629" y="4452052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07A77CA3-5660-F318-8E2C-9F0F10609FBE}"/>
                </a:ext>
              </a:extLst>
            </p:cNvPr>
            <p:cNvSpPr/>
            <p:nvPr/>
          </p:nvSpPr>
          <p:spPr>
            <a:xfrm>
              <a:off x="10701085" y="4429192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723F105-60B9-B69D-18DB-DFDFE41653BD}"/>
                </a:ext>
              </a:extLst>
            </p:cNvPr>
            <p:cNvSpPr/>
            <p:nvPr/>
          </p:nvSpPr>
          <p:spPr>
            <a:xfrm>
              <a:off x="10755123" y="4373249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5D2F0635-3073-C495-AC12-FBF8EC8B1393}"/>
                </a:ext>
              </a:extLst>
            </p:cNvPr>
            <p:cNvSpPr/>
            <p:nvPr/>
          </p:nvSpPr>
          <p:spPr>
            <a:xfrm>
              <a:off x="10856910" y="4360455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9F132686-C5D4-4158-C950-680E49389261}"/>
                </a:ext>
              </a:extLst>
            </p:cNvPr>
            <p:cNvSpPr/>
            <p:nvPr/>
          </p:nvSpPr>
          <p:spPr>
            <a:xfrm>
              <a:off x="10967778" y="4303417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8317DAD-66BF-1782-4E79-CE67C667B5AD}"/>
                </a:ext>
              </a:extLst>
            </p:cNvPr>
            <p:cNvSpPr/>
            <p:nvPr/>
          </p:nvSpPr>
          <p:spPr>
            <a:xfrm>
              <a:off x="11078646" y="4246289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441564C1-600B-0DFB-25E7-5FD0E30575C7}"/>
                </a:ext>
              </a:extLst>
            </p:cNvPr>
            <p:cNvSpPr/>
            <p:nvPr/>
          </p:nvSpPr>
          <p:spPr>
            <a:xfrm>
              <a:off x="10544257" y="4448774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75BF2336-1525-FD11-BA8A-A2B4C9279A27}"/>
                </a:ext>
              </a:extLst>
            </p:cNvPr>
            <p:cNvSpPr/>
            <p:nvPr/>
          </p:nvSpPr>
          <p:spPr>
            <a:xfrm>
              <a:off x="10598629" y="4360455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5594F657-B949-6DBC-9486-D4C523F6FD33}"/>
                </a:ext>
              </a:extLst>
            </p:cNvPr>
            <p:cNvSpPr/>
            <p:nvPr/>
          </p:nvSpPr>
          <p:spPr>
            <a:xfrm>
              <a:off x="10701084" y="4260465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CFC94458-8EEA-5FAC-C317-49FAD21DC800}"/>
                </a:ext>
              </a:extLst>
            </p:cNvPr>
            <p:cNvSpPr/>
            <p:nvPr/>
          </p:nvSpPr>
          <p:spPr>
            <a:xfrm>
              <a:off x="10755123" y="4173983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836EC98A-5DE5-B703-5B29-708611E7BDA5}"/>
                </a:ext>
              </a:extLst>
            </p:cNvPr>
            <p:cNvSpPr/>
            <p:nvPr/>
          </p:nvSpPr>
          <p:spPr>
            <a:xfrm>
              <a:off x="10856909" y="4100827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A4206054-7942-6E1A-8B28-EA244CCAE094}"/>
                </a:ext>
              </a:extLst>
            </p:cNvPr>
            <p:cNvSpPr/>
            <p:nvPr/>
          </p:nvSpPr>
          <p:spPr>
            <a:xfrm>
              <a:off x="10967778" y="4100827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4E66ECC4-BD2D-2FC8-E710-E37125538CEE}"/>
                </a:ext>
              </a:extLst>
            </p:cNvPr>
            <p:cNvSpPr/>
            <p:nvPr/>
          </p:nvSpPr>
          <p:spPr>
            <a:xfrm>
              <a:off x="11078646" y="4043275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0DE40102-5161-C73C-5BBD-6316DDB13428}"/>
                </a:ext>
              </a:extLst>
            </p:cNvPr>
            <p:cNvSpPr/>
            <p:nvPr/>
          </p:nvSpPr>
          <p:spPr>
            <a:xfrm>
              <a:off x="10544257" y="4378898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F812B9EE-37BC-43EC-D3C8-CB3D4630ADE7}"/>
                </a:ext>
              </a:extLst>
            </p:cNvPr>
            <p:cNvSpPr/>
            <p:nvPr/>
          </p:nvSpPr>
          <p:spPr>
            <a:xfrm>
              <a:off x="10598628" y="429444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D8FDF0FF-14F6-F919-4B4B-84EFC964DA10}"/>
                </a:ext>
              </a:extLst>
            </p:cNvPr>
            <p:cNvSpPr/>
            <p:nvPr/>
          </p:nvSpPr>
          <p:spPr>
            <a:xfrm>
              <a:off x="10700991" y="429444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B3398135-4F1E-373F-2370-3D56E45EE6E8}"/>
                </a:ext>
              </a:extLst>
            </p:cNvPr>
            <p:cNvSpPr/>
            <p:nvPr/>
          </p:nvSpPr>
          <p:spPr>
            <a:xfrm>
              <a:off x="10755123" y="423725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D0116948-54D0-49D6-F183-19646E3FF346}"/>
                </a:ext>
              </a:extLst>
            </p:cNvPr>
            <p:cNvSpPr/>
            <p:nvPr/>
          </p:nvSpPr>
          <p:spPr>
            <a:xfrm>
              <a:off x="10856908" y="417998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BFE39E5A-29E0-63C5-FA39-9735C65E20D0}"/>
                </a:ext>
              </a:extLst>
            </p:cNvPr>
            <p:cNvSpPr/>
            <p:nvPr/>
          </p:nvSpPr>
          <p:spPr>
            <a:xfrm>
              <a:off x="10969550" y="415143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2DDC8015-C6F7-D93A-D322-B08F5806F98B}"/>
                </a:ext>
              </a:extLst>
            </p:cNvPr>
            <p:cNvSpPr/>
            <p:nvPr/>
          </p:nvSpPr>
          <p:spPr>
            <a:xfrm>
              <a:off x="11071336" y="4107749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5B3931EB-5875-D40B-FF7F-7C69649A2897}"/>
                </a:ext>
              </a:extLst>
            </p:cNvPr>
            <p:cNvCxnSpPr>
              <a:stCxn id="169" idx="0"/>
            </p:cNvCxnSpPr>
            <p:nvPr/>
          </p:nvCxnSpPr>
          <p:spPr>
            <a:xfrm flipV="1">
              <a:off x="8303926" y="5844524"/>
              <a:ext cx="114565" cy="72739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554954F8-902E-A44C-1F39-2EFE40A432CA}"/>
                </a:ext>
              </a:extLst>
            </p:cNvPr>
            <p:cNvCxnSpPr>
              <a:stCxn id="170" idx="0"/>
              <a:endCxn id="171" idx="1"/>
            </p:cNvCxnSpPr>
            <p:nvPr/>
          </p:nvCxnSpPr>
          <p:spPr>
            <a:xfrm flipV="1">
              <a:off x="8418492" y="5693908"/>
              <a:ext cx="86673" cy="104897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4FBBB6B5-9580-BB94-B7E3-69EF750A7112}"/>
                </a:ext>
              </a:extLst>
            </p:cNvPr>
            <p:cNvCxnSpPr>
              <a:endCxn id="172" idx="1"/>
            </p:cNvCxnSpPr>
            <p:nvPr/>
          </p:nvCxnSpPr>
          <p:spPr>
            <a:xfrm flipV="1">
              <a:off x="8498470" y="5579196"/>
              <a:ext cx="111540" cy="114712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8DBFC450-864F-5C2F-0A1E-BB6AE89312C0}"/>
                </a:ext>
              </a:extLst>
            </p:cNvPr>
            <p:cNvCxnSpPr>
              <a:stCxn id="172" idx="2"/>
            </p:cNvCxnSpPr>
            <p:nvPr/>
          </p:nvCxnSpPr>
          <p:spPr>
            <a:xfrm flipV="1">
              <a:off x="8610010" y="5491019"/>
              <a:ext cx="217169" cy="88177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FA85A48D-2AE8-819B-68A1-A9EA1E203126}"/>
                </a:ext>
              </a:extLst>
            </p:cNvPr>
            <p:cNvCxnSpPr>
              <a:stCxn id="173" idx="7"/>
              <a:endCxn id="174" idx="5"/>
            </p:cNvCxnSpPr>
            <p:nvPr/>
          </p:nvCxnSpPr>
          <p:spPr>
            <a:xfrm flipV="1">
              <a:off x="8820484" y="5421628"/>
              <a:ext cx="157163" cy="76086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0382CADA-A1BD-AACB-C75B-0828E1F0123F}"/>
                </a:ext>
              </a:extLst>
            </p:cNvPr>
            <p:cNvCxnSpPr>
              <a:endCxn id="175" idx="3"/>
            </p:cNvCxnSpPr>
            <p:nvPr/>
          </p:nvCxnSpPr>
          <p:spPr>
            <a:xfrm flipV="1">
              <a:off x="8984342" y="5333676"/>
              <a:ext cx="95279" cy="81257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A2BDB05D-C38C-273C-A436-6D660E0EE3B4}"/>
                </a:ext>
              </a:extLst>
            </p:cNvPr>
            <p:cNvCxnSpPr>
              <a:stCxn id="175" idx="2"/>
              <a:endCxn id="176" idx="2"/>
            </p:cNvCxnSpPr>
            <p:nvPr/>
          </p:nvCxnSpPr>
          <p:spPr>
            <a:xfrm flipV="1">
              <a:off x="9072926" y="5301064"/>
              <a:ext cx="111443" cy="16448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E62563E9-A124-D33B-C887-69ECDEC7BAA3}"/>
                </a:ext>
              </a:extLst>
            </p:cNvPr>
            <p:cNvCxnSpPr>
              <a:stCxn id="176" idx="0"/>
              <a:endCxn id="177" idx="2"/>
            </p:cNvCxnSpPr>
            <p:nvPr/>
          </p:nvCxnSpPr>
          <p:spPr>
            <a:xfrm flipV="1">
              <a:off x="9207229" y="5221499"/>
              <a:ext cx="100009" cy="5670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87F51093-1F1F-858A-C25C-96EDDF0DD5C0}"/>
                </a:ext>
              </a:extLst>
            </p:cNvPr>
            <p:cNvCxnSpPr>
              <a:stCxn id="178" idx="3"/>
              <a:endCxn id="177" idx="0"/>
            </p:cNvCxnSpPr>
            <p:nvPr/>
          </p:nvCxnSpPr>
          <p:spPr>
            <a:xfrm flipH="1">
              <a:off x="9330098" y="5147548"/>
              <a:ext cx="61365" cy="51091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EB0B0CFD-A4FE-2DA0-980B-1ECB4C8A6B09}"/>
                </a:ext>
              </a:extLst>
            </p:cNvPr>
            <p:cNvCxnSpPr>
              <a:endCxn id="181" idx="4"/>
            </p:cNvCxnSpPr>
            <p:nvPr/>
          </p:nvCxnSpPr>
          <p:spPr>
            <a:xfrm flipV="1">
              <a:off x="9430487" y="5077492"/>
              <a:ext cx="61323" cy="31032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FBAAE6A2-1CCA-922B-6B0C-0AB987D8197F}"/>
                </a:ext>
              </a:extLst>
            </p:cNvPr>
            <p:cNvCxnSpPr>
              <a:stCxn id="178" idx="4"/>
              <a:endCxn id="181" idx="3"/>
            </p:cNvCxnSpPr>
            <p:nvPr/>
          </p:nvCxnSpPr>
          <p:spPr>
            <a:xfrm flipV="1">
              <a:off x="9407628" y="5070797"/>
              <a:ext cx="68017" cy="83446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311A7A0C-5EA3-3186-B1C1-7FCA02112192}"/>
                </a:ext>
              </a:extLst>
            </p:cNvPr>
            <p:cNvCxnSpPr>
              <a:cxnSpLocks/>
              <a:stCxn id="179" idx="1"/>
              <a:endCxn id="180" idx="7"/>
            </p:cNvCxnSpPr>
            <p:nvPr/>
          </p:nvCxnSpPr>
          <p:spPr>
            <a:xfrm flipV="1">
              <a:off x="9546784" y="4954701"/>
              <a:ext cx="145174" cy="22860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5583B41E-B70F-E235-4004-074E1F45A9AB}"/>
                </a:ext>
              </a:extLst>
            </p:cNvPr>
            <p:cNvCxnSpPr>
              <a:cxnSpLocks/>
              <a:stCxn id="181" idx="5"/>
              <a:endCxn id="179" idx="2"/>
            </p:cNvCxnSpPr>
            <p:nvPr/>
          </p:nvCxnSpPr>
          <p:spPr>
            <a:xfrm flipV="1">
              <a:off x="9507974" y="4993726"/>
              <a:ext cx="32115" cy="77071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B0DE171B-7135-F24D-D6E0-73C6CBDBBDEB}"/>
                </a:ext>
              </a:extLst>
            </p:cNvPr>
            <p:cNvCxnSpPr>
              <a:cxnSpLocks/>
              <a:stCxn id="184" idx="7"/>
              <a:endCxn id="185" idx="6"/>
            </p:cNvCxnSpPr>
            <p:nvPr/>
          </p:nvCxnSpPr>
          <p:spPr>
            <a:xfrm flipV="1">
              <a:off x="9992586" y="4687862"/>
              <a:ext cx="121309" cy="34489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A5621FD8-998A-38BA-BF4B-2BF1A8518D2C}"/>
                </a:ext>
              </a:extLst>
            </p:cNvPr>
            <p:cNvCxnSpPr>
              <a:cxnSpLocks/>
              <a:stCxn id="183" idx="5"/>
            </p:cNvCxnSpPr>
            <p:nvPr/>
          </p:nvCxnSpPr>
          <p:spPr>
            <a:xfrm flipV="1">
              <a:off x="9917935" y="4698657"/>
              <a:ext cx="52090" cy="129177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3DFD9E43-63A8-0058-B114-5E4345B41360}"/>
                </a:ext>
              </a:extLst>
            </p:cNvPr>
            <p:cNvCxnSpPr>
              <a:cxnSpLocks/>
              <a:endCxn id="183" idx="2"/>
            </p:cNvCxnSpPr>
            <p:nvPr/>
          </p:nvCxnSpPr>
          <p:spPr>
            <a:xfrm flipV="1">
              <a:off x="9826821" y="4811670"/>
              <a:ext cx="52090" cy="85076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8D560B10-7582-FF72-2B31-4CBE651B6C0D}"/>
                </a:ext>
              </a:extLst>
            </p:cNvPr>
            <p:cNvCxnSpPr>
              <a:cxnSpLocks/>
              <a:stCxn id="180" idx="0"/>
              <a:endCxn id="182" idx="5"/>
            </p:cNvCxnSpPr>
            <p:nvPr/>
          </p:nvCxnSpPr>
          <p:spPr>
            <a:xfrm flipV="1">
              <a:off x="9675794" y="4917949"/>
              <a:ext cx="144332" cy="30057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30900FC6-AEA9-074C-7554-C36A51B7E560}"/>
                </a:ext>
              </a:extLst>
            </p:cNvPr>
            <p:cNvCxnSpPr>
              <a:cxnSpLocks/>
              <a:stCxn id="187" idx="2"/>
              <a:endCxn id="188" idx="7"/>
            </p:cNvCxnSpPr>
            <p:nvPr/>
          </p:nvCxnSpPr>
          <p:spPr>
            <a:xfrm flipV="1">
              <a:off x="10309598" y="4540213"/>
              <a:ext cx="152486" cy="47003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C31A709D-D2AD-DDB9-0B2D-4F57E9CEAAEA}"/>
                </a:ext>
              </a:extLst>
            </p:cNvPr>
            <p:cNvCxnSpPr>
              <a:cxnSpLocks/>
              <a:stCxn id="186" idx="4"/>
              <a:endCxn id="187" idx="4"/>
            </p:cNvCxnSpPr>
            <p:nvPr/>
          </p:nvCxnSpPr>
          <p:spPr>
            <a:xfrm flipV="1">
              <a:off x="10221590" y="4610075"/>
              <a:ext cx="110868" cy="30758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DA8C32CE-6ACD-4390-29AA-B307B93B3B15}"/>
                </a:ext>
              </a:extLst>
            </p:cNvPr>
            <p:cNvCxnSpPr>
              <a:cxnSpLocks/>
              <a:stCxn id="185" idx="6"/>
              <a:endCxn id="186" idx="3"/>
            </p:cNvCxnSpPr>
            <p:nvPr/>
          </p:nvCxnSpPr>
          <p:spPr>
            <a:xfrm flipV="1">
              <a:off x="10113895" y="4634138"/>
              <a:ext cx="91530" cy="53724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DE1CCD14-B53C-19F8-29D6-4BD77CDA74BA}"/>
                </a:ext>
              </a:extLst>
            </p:cNvPr>
            <p:cNvCxnSpPr>
              <a:cxnSpLocks/>
              <a:stCxn id="188" idx="1"/>
              <a:endCxn id="189" idx="4"/>
            </p:cNvCxnSpPr>
            <p:nvPr/>
          </p:nvCxnSpPr>
          <p:spPr>
            <a:xfrm>
              <a:off x="10429755" y="4540213"/>
              <a:ext cx="137362" cy="1259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55A9C7EA-1411-1C4D-DC16-8818A60BC14C}"/>
                </a:ext>
              </a:extLst>
            </p:cNvPr>
            <p:cNvCxnSpPr>
              <a:cxnSpLocks/>
              <a:stCxn id="190" idx="4"/>
              <a:endCxn id="191" idx="4"/>
            </p:cNvCxnSpPr>
            <p:nvPr/>
          </p:nvCxnSpPr>
          <p:spPr>
            <a:xfrm flipV="1">
              <a:off x="10621489" y="4474911"/>
              <a:ext cx="102456" cy="2286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784DA0FC-3731-2584-F9FC-9F56CCC04D7C}"/>
                </a:ext>
              </a:extLst>
            </p:cNvPr>
            <p:cNvCxnSpPr>
              <a:cxnSpLocks/>
              <a:stCxn id="192" idx="4"/>
              <a:endCxn id="193" idx="4"/>
            </p:cNvCxnSpPr>
            <p:nvPr/>
          </p:nvCxnSpPr>
          <p:spPr>
            <a:xfrm flipV="1">
              <a:off x="10777983" y="4406174"/>
              <a:ext cx="101787" cy="1279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2A9304BB-591D-412C-0434-C98B56248EFE}"/>
                </a:ext>
              </a:extLst>
            </p:cNvPr>
            <p:cNvCxnSpPr>
              <a:cxnSpLocks/>
              <a:stCxn id="189" idx="5"/>
              <a:endCxn id="190" idx="5"/>
            </p:cNvCxnSpPr>
            <p:nvPr/>
          </p:nvCxnSpPr>
          <p:spPr>
            <a:xfrm flipV="1">
              <a:off x="10583281" y="4491076"/>
              <a:ext cx="54372" cy="5503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528C52F1-E78F-A604-4651-9AE20A4FF981}"/>
                </a:ext>
              </a:extLst>
            </p:cNvPr>
            <p:cNvCxnSpPr>
              <a:cxnSpLocks/>
              <a:stCxn id="191" idx="4"/>
              <a:endCxn id="192" idx="4"/>
            </p:cNvCxnSpPr>
            <p:nvPr/>
          </p:nvCxnSpPr>
          <p:spPr>
            <a:xfrm flipV="1">
              <a:off x="10723945" y="4418968"/>
              <a:ext cx="54038" cy="5594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id="{0116A1DB-DC58-A698-5B35-4CC16EE12816}"/>
                </a:ext>
              </a:extLst>
            </p:cNvPr>
            <p:cNvCxnSpPr>
              <a:cxnSpLocks/>
              <a:stCxn id="195" idx="4"/>
              <a:endCxn id="194" idx="4"/>
            </p:cNvCxnSpPr>
            <p:nvPr/>
          </p:nvCxnSpPr>
          <p:spPr>
            <a:xfrm flipH="1">
              <a:off x="10990638" y="4292008"/>
              <a:ext cx="110868" cy="5712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39273C6F-2D7D-9805-8367-7703C3C8C93C}"/>
                </a:ext>
              </a:extLst>
            </p:cNvPr>
            <p:cNvCxnSpPr>
              <a:cxnSpLocks/>
              <a:stCxn id="196" idx="1"/>
              <a:endCxn id="188" idx="5"/>
            </p:cNvCxnSpPr>
            <p:nvPr/>
          </p:nvCxnSpPr>
          <p:spPr>
            <a:xfrm flipH="1">
              <a:off x="10462084" y="4455469"/>
              <a:ext cx="88868" cy="11707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8E50AE61-29A6-FB67-BDA5-224865437405}"/>
                </a:ext>
              </a:extLst>
            </p:cNvPr>
            <p:cNvCxnSpPr>
              <a:cxnSpLocks/>
              <a:stCxn id="194" idx="4"/>
              <a:endCxn id="193" idx="4"/>
            </p:cNvCxnSpPr>
            <p:nvPr/>
          </p:nvCxnSpPr>
          <p:spPr>
            <a:xfrm flipH="1">
              <a:off x="10879770" y="4349136"/>
              <a:ext cx="110868" cy="5703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4E401F82-5E28-981B-D6C6-42263452FAA1}"/>
                </a:ext>
              </a:extLst>
            </p:cNvPr>
            <p:cNvCxnSpPr>
              <a:cxnSpLocks/>
              <a:stCxn id="198" idx="1"/>
              <a:endCxn id="197" idx="4"/>
            </p:cNvCxnSpPr>
            <p:nvPr/>
          </p:nvCxnSpPr>
          <p:spPr>
            <a:xfrm flipH="1">
              <a:off x="10621489" y="4267160"/>
              <a:ext cx="86290" cy="1390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921F4B15-C773-480C-36B6-97F2C7992342}"/>
                </a:ext>
              </a:extLst>
            </p:cNvPr>
            <p:cNvCxnSpPr>
              <a:cxnSpLocks/>
              <a:stCxn id="196" idx="1"/>
              <a:endCxn id="197" idx="5"/>
            </p:cNvCxnSpPr>
            <p:nvPr/>
          </p:nvCxnSpPr>
          <p:spPr>
            <a:xfrm flipV="1">
              <a:off x="10550952" y="4399479"/>
              <a:ext cx="86701" cy="5599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F3BFC72B-1B18-3840-9218-6ECE5A8B747D}"/>
                </a:ext>
              </a:extLst>
            </p:cNvPr>
            <p:cNvCxnSpPr>
              <a:cxnSpLocks/>
              <a:stCxn id="200" idx="1"/>
              <a:endCxn id="199" idx="0"/>
            </p:cNvCxnSpPr>
            <p:nvPr/>
          </p:nvCxnSpPr>
          <p:spPr>
            <a:xfrm flipH="1">
              <a:off x="10777983" y="4107522"/>
              <a:ext cx="85621" cy="66461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28E6880E-A772-582C-0D5F-735605FCFE12}"/>
                </a:ext>
              </a:extLst>
            </p:cNvPr>
            <p:cNvCxnSpPr>
              <a:cxnSpLocks/>
              <a:stCxn id="208" idx="4"/>
              <a:endCxn id="209" idx="4"/>
            </p:cNvCxnSpPr>
            <p:nvPr/>
          </p:nvCxnSpPr>
          <p:spPr>
            <a:xfrm flipV="1">
              <a:off x="10992410" y="4153468"/>
              <a:ext cx="101786" cy="436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52BCD188-CC76-2666-3F2C-4BE98553A36E}"/>
                </a:ext>
              </a:extLst>
            </p:cNvPr>
            <p:cNvCxnSpPr>
              <a:cxnSpLocks/>
              <a:stCxn id="202" idx="7"/>
              <a:endCxn id="201" idx="2"/>
            </p:cNvCxnSpPr>
            <p:nvPr/>
          </p:nvCxnSpPr>
          <p:spPr>
            <a:xfrm flipH="1">
              <a:off x="10967778" y="4049970"/>
              <a:ext cx="149892" cy="7371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1FDB44E7-7644-77A1-FF50-2762F64E6C2C}"/>
                </a:ext>
              </a:extLst>
            </p:cNvPr>
            <p:cNvCxnSpPr>
              <a:cxnSpLocks/>
              <a:stCxn id="201" idx="7"/>
              <a:endCxn id="200" idx="7"/>
            </p:cNvCxnSpPr>
            <p:nvPr/>
          </p:nvCxnSpPr>
          <p:spPr>
            <a:xfrm flipH="1">
              <a:off x="10895933" y="4107522"/>
              <a:ext cx="110869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945F699F-F069-AEBB-0390-B54DF58A1F44}"/>
                </a:ext>
              </a:extLst>
            </p:cNvPr>
            <p:cNvCxnSpPr>
              <a:cxnSpLocks/>
              <a:stCxn id="199" idx="1"/>
              <a:endCxn id="198" idx="1"/>
            </p:cNvCxnSpPr>
            <p:nvPr/>
          </p:nvCxnSpPr>
          <p:spPr>
            <a:xfrm flipH="1">
              <a:off x="10707779" y="4180678"/>
              <a:ext cx="54039" cy="8648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84D62164-DD11-0A0D-B4B4-E7810EB16A30}"/>
                </a:ext>
              </a:extLst>
            </p:cNvPr>
            <p:cNvCxnSpPr>
              <a:cxnSpLocks/>
              <a:stCxn id="204" idx="1"/>
              <a:endCxn id="203" idx="2"/>
            </p:cNvCxnSpPr>
            <p:nvPr/>
          </p:nvCxnSpPr>
          <p:spPr>
            <a:xfrm flipH="1">
              <a:off x="10544257" y="4301137"/>
              <a:ext cx="61066" cy="1006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31572206-85D5-5F0F-E5AD-548ABE937991}"/>
                </a:ext>
              </a:extLst>
            </p:cNvPr>
            <p:cNvCxnSpPr>
              <a:cxnSpLocks/>
              <a:stCxn id="206" idx="6"/>
              <a:endCxn id="205" idx="3"/>
            </p:cNvCxnSpPr>
            <p:nvPr/>
          </p:nvCxnSpPr>
          <p:spPr>
            <a:xfrm flipH="1">
              <a:off x="10707686" y="4260115"/>
              <a:ext cx="93156" cy="733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0B13820D-9B06-84BD-5AD2-EFBE09524BDF}"/>
                </a:ext>
              </a:extLst>
            </p:cNvPr>
            <p:cNvCxnSpPr>
              <a:cxnSpLocks/>
              <a:stCxn id="205" idx="2"/>
              <a:endCxn id="204" idx="0"/>
            </p:cNvCxnSpPr>
            <p:nvPr/>
          </p:nvCxnSpPr>
          <p:spPr>
            <a:xfrm flipH="1" flipV="1">
              <a:off x="10621488" y="4294442"/>
              <a:ext cx="79503" cy="228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CED38C62-D3AA-DFAF-C09D-64A6E1E3BC8F}"/>
                </a:ext>
              </a:extLst>
            </p:cNvPr>
            <p:cNvCxnSpPr>
              <a:cxnSpLocks/>
              <a:stCxn id="203" idx="1"/>
              <a:endCxn id="188" idx="4"/>
            </p:cNvCxnSpPr>
            <p:nvPr/>
          </p:nvCxnSpPr>
          <p:spPr>
            <a:xfrm flipH="1">
              <a:off x="10445920" y="4385593"/>
              <a:ext cx="105032" cy="19364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023852A5-2473-6EB1-988A-564C6F4F2644}"/>
                </a:ext>
              </a:extLst>
            </p:cNvPr>
            <p:cNvCxnSpPr>
              <a:cxnSpLocks/>
              <a:stCxn id="208" idx="3"/>
              <a:endCxn id="207" idx="4"/>
            </p:cNvCxnSpPr>
            <p:nvPr/>
          </p:nvCxnSpPr>
          <p:spPr>
            <a:xfrm flipH="1">
              <a:off x="10879768" y="4190459"/>
              <a:ext cx="96477" cy="3524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>
              <a:extLst>
                <a:ext uri="{FF2B5EF4-FFF2-40B4-BE49-F238E27FC236}">
                  <a16:creationId xmlns:a16="http://schemas.microsoft.com/office/drawing/2014/main" id="{8BDC26DA-66F2-67EC-56A0-CD59CF17E1E0}"/>
                </a:ext>
              </a:extLst>
            </p:cNvPr>
            <p:cNvCxnSpPr>
              <a:cxnSpLocks/>
              <a:stCxn id="207" idx="5"/>
              <a:endCxn id="206" idx="4"/>
            </p:cNvCxnSpPr>
            <p:nvPr/>
          </p:nvCxnSpPr>
          <p:spPr>
            <a:xfrm flipH="1">
              <a:off x="10777983" y="4219010"/>
              <a:ext cx="117949" cy="639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>
              <a:extLst>
                <a:ext uri="{FF2B5EF4-FFF2-40B4-BE49-F238E27FC236}">
                  <a16:creationId xmlns:a16="http://schemas.microsoft.com/office/drawing/2014/main" id="{2D0CC116-7B5B-9D16-D90D-9F3A647F3F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7960" y="5820359"/>
              <a:ext cx="265666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17F3E864-7409-9064-C35D-1CB4B7A0F206}"/>
                </a:ext>
              </a:extLst>
            </p:cNvPr>
            <p:cNvSpPr txBox="1"/>
            <p:nvPr/>
          </p:nvSpPr>
          <p:spPr>
            <a:xfrm>
              <a:off x="10922246" y="5574138"/>
              <a:ext cx="5004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LSTM</a:t>
              </a:r>
              <a:endParaRPr lang="ko-KR" altLang="en-US" sz="1000" dirty="0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FF94C05-F83C-F59E-DB5D-F6EF4590A644}"/>
                </a:ext>
              </a:extLst>
            </p:cNvPr>
            <p:cNvSpPr txBox="1"/>
            <p:nvPr/>
          </p:nvSpPr>
          <p:spPr>
            <a:xfrm>
              <a:off x="10955910" y="5711503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TCN</a:t>
              </a:r>
              <a:endParaRPr lang="ko-KR" altLang="en-US" sz="1000" dirty="0"/>
            </a:p>
          </p:txBody>
        </p:sp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AEC26572-B364-C15B-CAFB-2B6BFFC569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7960" y="5693908"/>
              <a:ext cx="265666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id="{4CC422A5-3FC2-34DE-6AC3-BF6566686B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7960" y="5552735"/>
              <a:ext cx="265666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DE45A200-465E-EE4D-79B2-990AE0962BAA}"/>
                </a:ext>
              </a:extLst>
            </p:cNvPr>
            <p:cNvSpPr/>
            <p:nvPr/>
          </p:nvSpPr>
          <p:spPr>
            <a:xfrm>
              <a:off x="10637653" y="5437792"/>
              <a:ext cx="819230" cy="5395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C6F7C53D-C1DF-FDFB-B239-8843F124A444}"/>
                </a:ext>
              </a:extLst>
            </p:cNvPr>
            <p:cNvSpPr/>
            <p:nvPr/>
          </p:nvSpPr>
          <p:spPr>
            <a:xfrm>
              <a:off x="4469097" y="537071"/>
              <a:ext cx="3253806" cy="1421660"/>
            </a:xfrm>
            <a:prstGeom prst="rect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</a:rPr>
                <a:t>서울</a:t>
              </a:r>
              <a:endParaRPr lang="en-US" altLang="ko-KR" sz="28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1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신규 </a:t>
              </a:r>
              <a:r>
                <a:rPr lang="ko-KR" altLang="en-US" dirty="0" err="1">
                  <a:solidFill>
                    <a:schemeClr val="bg1"/>
                  </a:solidFill>
                </a:rPr>
                <a:t>확진자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</a:rPr>
                <a:t>: 8,210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누적 </a:t>
              </a:r>
              <a:r>
                <a:rPr lang="ko-KR" altLang="en-US" dirty="0" err="1">
                  <a:solidFill>
                    <a:schemeClr val="bg1"/>
                  </a:solidFill>
                </a:rPr>
                <a:t>확진자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</a:rPr>
                <a:t>: 142,500</a:t>
              </a: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C34B2839-A22B-5763-D882-0417588A3D55}"/>
                </a:ext>
              </a:extLst>
            </p:cNvPr>
            <p:cNvSpPr/>
            <p:nvPr/>
          </p:nvSpPr>
          <p:spPr>
            <a:xfrm>
              <a:off x="4615250" y="2292172"/>
              <a:ext cx="105957" cy="1009828"/>
            </a:xfrm>
            <a:prstGeom prst="rect">
              <a:avLst/>
            </a:prstGeom>
            <a:gradFill flip="none" rotWithShape="1">
              <a:gsLst>
                <a:gs pos="0">
                  <a:schemeClr val="bg2"/>
                </a:gs>
                <a:gs pos="41000">
                  <a:srgbClr val="E76F6F"/>
                </a:gs>
                <a:gs pos="70000">
                  <a:srgbClr val="DC3030"/>
                </a:gs>
                <a:gs pos="100000">
                  <a:srgbClr val="8B1717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794D8348-3257-32AC-3218-2ECF92E6DED7}"/>
                </a:ext>
              </a:extLst>
            </p:cNvPr>
            <p:cNvSpPr txBox="1"/>
            <p:nvPr/>
          </p:nvSpPr>
          <p:spPr>
            <a:xfrm>
              <a:off x="4771739" y="2941831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2,500</a:t>
              </a:r>
              <a:endParaRPr lang="ko-KR" altLang="en-US" sz="1000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759F371-DEDB-B0AD-5C1C-3E5E956D9CE6}"/>
                </a:ext>
              </a:extLst>
            </p:cNvPr>
            <p:cNvSpPr txBox="1"/>
            <p:nvPr/>
          </p:nvSpPr>
          <p:spPr>
            <a:xfrm>
              <a:off x="4771739" y="2683971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5,000</a:t>
              </a:r>
              <a:endParaRPr lang="ko-KR" altLang="en-US" sz="1000" dirty="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79FB8332-5D95-652A-3CA7-9B972EEED6F3}"/>
                </a:ext>
              </a:extLst>
            </p:cNvPr>
            <p:cNvSpPr txBox="1"/>
            <p:nvPr/>
          </p:nvSpPr>
          <p:spPr>
            <a:xfrm>
              <a:off x="4771739" y="2449857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7,500</a:t>
              </a:r>
              <a:endParaRPr lang="ko-KR" altLang="en-US" sz="1000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524196E9-AD08-98ED-E1EE-A7F392DD40FD}"/>
                </a:ext>
              </a:extLst>
            </p:cNvPr>
            <p:cNvSpPr txBox="1"/>
            <p:nvPr/>
          </p:nvSpPr>
          <p:spPr>
            <a:xfrm>
              <a:off x="4771739" y="2203636"/>
              <a:ext cx="5661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10,000</a:t>
              </a:r>
              <a:endParaRPr lang="ko-KR" altLang="en-US" sz="1000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93A529DE-BECC-EEF2-7B4A-54D7AAC37D36}"/>
                </a:ext>
              </a:extLst>
            </p:cNvPr>
            <p:cNvSpPr txBox="1"/>
            <p:nvPr/>
          </p:nvSpPr>
          <p:spPr>
            <a:xfrm>
              <a:off x="4771739" y="318496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0</a:t>
              </a:r>
              <a:endParaRPr lang="ko-KR" altLang="en-US" sz="1000" dirty="0"/>
            </a:p>
          </p:txBody>
        </p:sp>
        <p:pic>
          <p:nvPicPr>
            <p:cNvPr id="264" name="그림 263">
              <a:extLst>
                <a:ext uri="{FF2B5EF4-FFF2-40B4-BE49-F238E27FC236}">
                  <a16:creationId xmlns:a16="http://schemas.microsoft.com/office/drawing/2014/main" id="{DBC8D8B3-1961-D597-6C6A-3CD188E34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322" y="2649397"/>
              <a:ext cx="104817" cy="933827"/>
            </a:xfrm>
            <a:prstGeom prst="rect">
              <a:avLst/>
            </a:prstGeom>
          </p:spPr>
        </p:pic>
        <p:pic>
          <p:nvPicPr>
            <p:cNvPr id="265" name="그림 264">
              <a:extLst>
                <a:ext uri="{FF2B5EF4-FFF2-40B4-BE49-F238E27FC236}">
                  <a16:creationId xmlns:a16="http://schemas.microsoft.com/office/drawing/2014/main" id="{2E2A1A50-8CC4-10AB-DEBC-92532831B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90" t="78636" r="-1"/>
            <a:stretch/>
          </p:blipFill>
          <p:spPr>
            <a:xfrm>
              <a:off x="6716643" y="3583224"/>
              <a:ext cx="108163" cy="199502"/>
            </a:xfrm>
            <a:prstGeom prst="rect">
              <a:avLst/>
            </a:prstGeom>
          </p:spPr>
        </p:pic>
        <p:pic>
          <p:nvPicPr>
            <p:cNvPr id="266" name="그림 265">
              <a:extLst>
                <a:ext uri="{FF2B5EF4-FFF2-40B4-BE49-F238E27FC236}">
                  <a16:creationId xmlns:a16="http://schemas.microsoft.com/office/drawing/2014/main" id="{E27306C7-B87D-8E69-C5D1-8AFB892EC9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280" t="72662"/>
            <a:stretch/>
          </p:blipFill>
          <p:spPr>
            <a:xfrm>
              <a:off x="7030208" y="4572542"/>
              <a:ext cx="109303" cy="255292"/>
            </a:xfrm>
            <a:prstGeom prst="rect">
              <a:avLst/>
            </a:prstGeom>
          </p:spPr>
        </p:pic>
        <p:pic>
          <p:nvPicPr>
            <p:cNvPr id="267" name="그림 266">
              <a:extLst>
                <a:ext uri="{FF2B5EF4-FFF2-40B4-BE49-F238E27FC236}">
                  <a16:creationId xmlns:a16="http://schemas.microsoft.com/office/drawing/2014/main" id="{F59CB249-F9D8-A878-999E-0D7C0D910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53807" r="-1"/>
            <a:stretch/>
          </p:blipFill>
          <p:spPr>
            <a:xfrm>
              <a:off x="6780746" y="4661000"/>
              <a:ext cx="104817" cy="431367"/>
            </a:xfrm>
            <a:prstGeom prst="rect">
              <a:avLst/>
            </a:prstGeom>
          </p:spPr>
        </p:pic>
        <p:pic>
          <p:nvPicPr>
            <p:cNvPr id="268" name="그림 267">
              <a:extLst>
                <a:ext uri="{FF2B5EF4-FFF2-40B4-BE49-F238E27FC236}">
                  <a16:creationId xmlns:a16="http://schemas.microsoft.com/office/drawing/2014/main" id="{905AC235-8BD9-A5D6-E6AA-66732D946C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279" t="57338" r="-1"/>
            <a:stretch/>
          </p:blipFill>
          <p:spPr>
            <a:xfrm>
              <a:off x="7294423" y="4948006"/>
              <a:ext cx="109303" cy="398392"/>
            </a:xfrm>
            <a:prstGeom prst="rect">
              <a:avLst/>
            </a:prstGeom>
          </p:spPr>
        </p:pic>
        <p:pic>
          <p:nvPicPr>
            <p:cNvPr id="269" name="그림 268">
              <a:extLst>
                <a:ext uri="{FF2B5EF4-FFF2-40B4-BE49-F238E27FC236}">
                  <a16:creationId xmlns:a16="http://schemas.microsoft.com/office/drawing/2014/main" id="{9EB5B50E-88D4-9D2B-8194-75853679A7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279" t="40249" r="-1"/>
            <a:stretch/>
          </p:blipFill>
          <p:spPr>
            <a:xfrm>
              <a:off x="7101201" y="5147548"/>
              <a:ext cx="109303" cy="557967"/>
            </a:xfrm>
            <a:prstGeom prst="rect">
              <a:avLst/>
            </a:prstGeom>
          </p:spPr>
        </p:pic>
        <p:pic>
          <p:nvPicPr>
            <p:cNvPr id="270" name="그림 269">
              <a:extLst>
                <a:ext uri="{FF2B5EF4-FFF2-40B4-BE49-F238E27FC236}">
                  <a16:creationId xmlns:a16="http://schemas.microsoft.com/office/drawing/2014/main" id="{2AE839F0-1604-2F5B-301C-935924BE9E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37" t="67167"/>
            <a:stretch/>
          </p:blipFill>
          <p:spPr>
            <a:xfrm>
              <a:off x="6427943" y="5340371"/>
              <a:ext cx="112298" cy="306604"/>
            </a:xfrm>
            <a:prstGeom prst="rect">
              <a:avLst/>
            </a:prstGeom>
          </p:spPr>
        </p:pic>
        <p:pic>
          <p:nvPicPr>
            <p:cNvPr id="271" name="그림 270">
              <a:extLst>
                <a:ext uri="{FF2B5EF4-FFF2-40B4-BE49-F238E27FC236}">
                  <a16:creationId xmlns:a16="http://schemas.microsoft.com/office/drawing/2014/main" id="{CA0CDCC4-06C8-8D0D-CEAC-59AB6C356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2" t="71767"/>
            <a:stretch/>
          </p:blipFill>
          <p:spPr>
            <a:xfrm>
              <a:off x="5866697" y="5594827"/>
              <a:ext cx="94638" cy="263644"/>
            </a:xfrm>
            <a:prstGeom prst="rect">
              <a:avLst/>
            </a:prstGeom>
          </p:spPr>
        </p:pic>
        <p:pic>
          <p:nvPicPr>
            <p:cNvPr id="272" name="그림 271">
              <a:extLst>
                <a:ext uri="{FF2B5EF4-FFF2-40B4-BE49-F238E27FC236}">
                  <a16:creationId xmlns:a16="http://schemas.microsoft.com/office/drawing/2014/main" id="{6985F3BB-25BE-3DB2-94BA-556235661C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439" t="61009" r="-1"/>
            <a:stretch/>
          </p:blipFill>
          <p:spPr>
            <a:xfrm>
              <a:off x="5676782" y="4834529"/>
              <a:ext cx="111567" cy="364110"/>
            </a:xfrm>
            <a:prstGeom prst="rect">
              <a:avLst/>
            </a:prstGeom>
          </p:spPr>
        </p:pic>
        <p:pic>
          <p:nvPicPr>
            <p:cNvPr id="273" name="그림 272">
              <a:extLst>
                <a:ext uri="{FF2B5EF4-FFF2-40B4-BE49-F238E27FC236}">
                  <a16:creationId xmlns:a16="http://schemas.microsoft.com/office/drawing/2014/main" id="{B96A08D6-919A-DA95-0634-5CC0EC67F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986" t="52819"/>
            <a:stretch/>
          </p:blipFill>
          <p:spPr>
            <a:xfrm>
              <a:off x="5493887" y="5154243"/>
              <a:ext cx="121573" cy="440584"/>
            </a:xfrm>
            <a:prstGeom prst="rect">
              <a:avLst/>
            </a:prstGeom>
          </p:spPr>
        </p:pic>
        <p:pic>
          <p:nvPicPr>
            <p:cNvPr id="274" name="그림 273">
              <a:extLst>
                <a:ext uri="{FF2B5EF4-FFF2-40B4-BE49-F238E27FC236}">
                  <a16:creationId xmlns:a16="http://schemas.microsoft.com/office/drawing/2014/main" id="{A9546348-D69D-0BAC-2FC5-8779E7414F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952" t="72409"/>
            <a:stretch/>
          </p:blipFill>
          <p:spPr>
            <a:xfrm>
              <a:off x="5460141" y="4292008"/>
              <a:ext cx="115250" cy="257656"/>
            </a:xfrm>
            <a:prstGeom prst="rect">
              <a:avLst/>
            </a:prstGeom>
          </p:spPr>
        </p:pic>
        <p:pic>
          <p:nvPicPr>
            <p:cNvPr id="275" name="그림 274">
              <a:extLst>
                <a:ext uri="{FF2B5EF4-FFF2-40B4-BE49-F238E27FC236}">
                  <a16:creationId xmlns:a16="http://schemas.microsoft.com/office/drawing/2014/main" id="{9B0DAB8C-CB4C-1323-EF14-9BCBDC0B0E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8" t="11732" r="-1"/>
            <a:stretch/>
          </p:blipFill>
          <p:spPr>
            <a:xfrm>
              <a:off x="5600457" y="2730095"/>
              <a:ext cx="98175" cy="824273"/>
            </a:xfrm>
            <a:prstGeom prst="rect">
              <a:avLst/>
            </a:prstGeom>
          </p:spPr>
        </p:pic>
        <p:pic>
          <p:nvPicPr>
            <p:cNvPr id="276" name="그림 275">
              <a:extLst>
                <a:ext uri="{FF2B5EF4-FFF2-40B4-BE49-F238E27FC236}">
                  <a16:creationId xmlns:a16="http://schemas.microsoft.com/office/drawing/2014/main" id="{4781771A-E1E8-5F3B-C0B0-21A26070D7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3" t="16470" r="-1"/>
            <a:stretch/>
          </p:blipFill>
          <p:spPr>
            <a:xfrm>
              <a:off x="6117155" y="2595346"/>
              <a:ext cx="98463" cy="780020"/>
            </a:xfrm>
            <a:prstGeom prst="rect">
              <a:avLst/>
            </a:prstGeom>
          </p:spPr>
        </p:pic>
        <p:pic>
          <p:nvPicPr>
            <p:cNvPr id="277" name="그림 276">
              <a:extLst>
                <a:ext uri="{FF2B5EF4-FFF2-40B4-BE49-F238E27FC236}">
                  <a16:creationId xmlns:a16="http://schemas.microsoft.com/office/drawing/2014/main" id="{86EFDCBF-95C2-8B8D-3D14-7B344E1AA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503" t="67167" r="-1"/>
            <a:stretch/>
          </p:blipFill>
          <p:spPr>
            <a:xfrm>
              <a:off x="6427944" y="3843585"/>
              <a:ext cx="112684" cy="306604"/>
            </a:xfrm>
            <a:prstGeom prst="rect">
              <a:avLst/>
            </a:prstGeom>
          </p:spPr>
        </p:pic>
        <p:pic>
          <p:nvPicPr>
            <p:cNvPr id="278" name="그림 277">
              <a:extLst>
                <a:ext uri="{FF2B5EF4-FFF2-40B4-BE49-F238E27FC236}">
                  <a16:creationId xmlns:a16="http://schemas.microsoft.com/office/drawing/2014/main" id="{9B6889EC-8462-E65B-00FB-D9E65FBAF7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277" t="54645" r="-1"/>
            <a:stretch/>
          </p:blipFill>
          <p:spPr>
            <a:xfrm>
              <a:off x="5984552" y="4173983"/>
              <a:ext cx="109302" cy="423538"/>
            </a:xfrm>
            <a:prstGeom prst="rect">
              <a:avLst/>
            </a:prstGeom>
          </p:spPr>
        </p:pic>
        <p:pic>
          <p:nvPicPr>
            <p:cNvPr id="279" name="그림 278">
              <a:extLst>
                <a:ext uri="{FF2B5EF4-FFF2-40B4-BE49-F238E27FC236}">
                  <a16:creationId xmlns:a16="http://schemas.microsoft.com/office/drawing/2014/main" id="{629B289F-5F6A-168C-D6E8-4137690FD1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87" t="84127" r="-1"/>
            <a:stretch/>
          </p:blipFill>
          <p:spPr>
            <a:xfrm>
              <a:off x="4607459" y="6125972"/>
              <a:ext cx="105957" cy="148226"/>
            </a:xfrm>
            <a:prstGeom prst="rect">
              <a:avLst/>
            </a:prstGeom>
          </p:spPr>
        </p:pic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39EF34F-2490-0630-7363-757202D49DB8}"/>
                </a:ext>
              </a:extLst>
            </p:cNvPr>
            <p:cNvSpPr txBox="1"/>
            <p:nvPr/>
          </p:nvSpPr>
          <p:spPr>
            <a:xfrm>
              <a:off x="4448467" y="58445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/>
                <a:t>제주</a:t>
              </a:r>
              <a:endParaRPr lang="ko-KR" altLang="en-US" sz="1000" dirty="0"/>
            </a:p>
          </p:txBody>
        </p:sp>
        <p:sp>
          <p:nvSpPr>
            <p:cNvPr id="281" name="순서도: 수행의 시작/종료 280">
              <a:extLst>
                <a:ext uri="{FF2B5EF4-FFF2-40B4-BE49-F238E27FC236}">
                  <a16:creationId xmlns:a16="http://schemas.microsoft.com/office/drawing/2014/main" id="{3A9A767A-F5E3-0410-F7D9-122A275E4D31}"/>
                </a:ext>
              </a:extLst>
            </p:cNvPr>
            <p:cNvSpPr/>
            <p:nvPr/>
          </p:nvSpPr>
          <p:spPr>
            <a:xfrm>
              <a:off x="7030208" y="2203636"/>
              <a:ext cx="495649" cy="260796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7021750-8F5A-F422-9819-2E5C4B3C033F}"/>
                </a:ext>
              </a:extLst>
            </p:cNvPr>
            <p:cNvSpPr txBox="1"/>
            <p:nvPr/>
          </p:nvSpPr>
          <p:spPr>
            <a:xfrm>
              <a:off x="6902969" y="2467598"/>
              <a:ext cx="7451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/>
                <a:t>추이 재생</a:t>
              </a:r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DA436EDB-8C64-BA49-AFBE-E30FB9C2E75E}"/>
                </a:ext>
              </a:extLst>
            </p:cNvPr>
            <p:cNvSpPr/>
            <p:nvPr/>
          </p:nvSpPr>
          <p:spPr>
            <a:xfrm>
              <a:off x="7031090" y="2202120"/>
              <a:ext cx="281446" cy="2814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518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59209-53A2-4D00-AC04-FFFD24A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6C6F6-CAA4-4398-AD92-CF40C13E6733}"/>
              </a:ext>
            </a:extLst>
          </p:cNvPr>
          <p:cNvSpPr txBox="1"/>
          <p:nvPr/>
        </p:nvSpPr>
        <p:spPr>
          <a:xfrm>
            <a:off x="0" y="200994"/>
            <a:ext cx="6096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lvl="0" algn="l"/>
            <a:r>
              <a:rPr lang="en-US" altLang="ko-KR" sz="2000" b="1" dirty="0"/>
              <a:t>3.3 </a:t>
            </a:r>
            <a:r>
              <a:rPr lang="ko-KR" altLang="en-US" sz="2000" b="1" dirty="0"/>
              <a:t>마케팅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ED62E-D42B-4FA1-9819-A7A22CF6367E}"/>
              </a:ext>
            </a:extLst>
          </p:cNvPr>
          <p:cNvSpPr txBox="1"/>
          <p:nvPr/>
        </p:nvSpPr>
        <p:spPr>
          <a:xfrm>
            <a:off x="5919538" y="279898"/>
            <a:ext cx="609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0" algn="r"/>
            <a:r>
              <a:rPr lang="en-US" altLang="ko-KR" sz="1600" b="1" dirty="0"/>
              <a:t>3. </a:t>
            </a:r>
            <a:r>
              <a:rPr lang="ko-KR" altLang="en-US" sz="1600" b="1" dirty="0"/>
              <a:t>서비스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81A7755-DFF7-1930-EE43-01DE9273CA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9"/>
          <a:stretch/>
        </p:blipFill>
        <p:spPr>
          <a:xfrm>
            <a:off x="1704594" y="3161030"/>
            <a:ext cx="8782812" cy="341707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5EFCB8E-FF13-E9DB-A5F3-E42070BC3156}"/>
              </a:ext>
            </a:extLst>
          </p:cNvPr>
          <p:cNvSpPr/>
          <p:nvPr/>
        </p:nvSpPr>
        <p:spPr>
          <a:xfrm>
            <a:off x="468630" y="1348740"/>
            <a:ext cx="4914900" cy="1360170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tx1"/>
                </a:solidFill>
              </a:rPr>
              <a:t>의사결정을 위한 근거가 부족하다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tx1"/>
                </a:solidFill>
              </a:rPr>
              <a:t>들이는 노력에 비해 국민의 평가가 박하다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0EFA490-44F8-8100-6434-208F07508E05}"/>
              </a:ext>
            </a:extLst>
          </p:cNvPr>
          <p:cNvSpPr/>
          <p:nvPr/>
        </p:nvSpPr>
        <p:spPr>
          <a:xfrm>
            <a:off x="6808470" y="1348740"/>
            <a:ext cx="4914900" cy="1360170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tx1"/>
                </a:solidFill>
              </a:rPr>
              <a:t>확실한 근거가 될 수 있다는 점을 강조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tx1"/>
                </a:solidFill>
              </a:rPr>
              <a:t>서비스 이용 시 심적 만족감 유도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9FC06B2-855E-33F1-515B-9E13BEF1555C}"/>
              </a:ext>
            </a:extLst>
          </p:cNvPr>
          <p:cNvSpPr/>
          <p:nvPr/>
        </p:nvSpPr>
        <p:spPr>
          <a:xfrm>
            <a:off x="5644515" y="1794510"/>
            <a:ext cx="902970" cy="5143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35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59209-53A2-4D00-AC04-FFFD24A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6C6F6-CAA4-4398-AD92-CF40C13E6733}"/>
              </a:ext>
            </a:extLst>
          </p:cNvPr>
          <p:cNvSpPr txBox="1"/>
          <p:nvPr/>
        </p:nvSpPr>
        <p:spPr>
          <a:xfrm>
            <a:off x="0" y="200994"/>
            <a:ext cx="6096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lvl="0" algn="l"/>
            <a:r>
              <a:rPr lang="en-US" altLang="ko-KR" sz="2000" b="1" dirty="0"/>
              <a:t>3.3 </a:t>
            </a:r>
            <a:r>
              <a:rPr lang="ko-KR" altLang="en-US" sz="2000" b="1" dirty="0"/>
              <a:t>마케팅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ED62E-D42B-4FA1-9819-A7A22CF6367E}"/>
              </a:ext>
            </a:extLst>
          </p:cNvPr>
          <p:cNvSpPr txBox="1"/>
          <p:nvPr/>
        </p:nvSpPr>
        <p:spPr>
          <a:xfrm>
            <a:off x="5919538" y="279898"/>
            <a:ext cx="609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0" algn="r"/>
            <a:r>
              <a:rPr lang="en-US" altLang="ko-KR" sz="1600" b="1" dirty="0"/>
              <a:t>3. </a:t>
            </a:r>
            <a:r>
              <a:rPr lang="ko-KR" altLang="en-US" sz="1600" b="1" dirty="0"/>
              <a:t>서비스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93802-8B73-BE98-C223-140BCC3B143E}"/>
              </a:ext>
            </a:extLst>
          </p:cNvPr>
          <p:cNvSpPr txBox="1"/>
          <p:nvPr/>
        </p:nvSpPr>
        <p:spPr>
          <a:xfrm>
            <a:off x="3155990" y="1585200"/>
            <a:ext cx="8286862" cy="1970463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/>
              <a:t>성능 강조 측면</a:t>
            </a:r>
            <a:endParaRPr lang="en-US" altLang="ko-KR" sz="18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/>
              <a:t>대조군인 수리 모델과의 비교를 통한 딥러닝 모델의 높은 성능 강조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/>
              <a:t>꾸준한 업데이트를 통해 성능 향상에 노력하고 있음 강조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D8B3A-C6E9-5099-AA5A-548FB6970EE4}"/>
              </a:ext>
            </a:extLst>
          </p:cNvPr>
          <p:cNvSpPr txBox="1"/>
          <p:nvPr/>
        </p:nvSpPr>
        <p:spPr>
          <a:xfrm>
            <a:off x="749148" y="3935211"/>
            <a:ext cx="8466051" cy="200049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심적 가치</a:t>
            </a:r>
            <a:r>
              <a:rPr lang="ko-KR" altLang="en-US" sz="1800" b="1" dirty="0"/>
              <a:t> 강조 측면</a:t>
            </a:r>
            <a:endParaRPr lang="en-US" altLang="ko-KR" sz="18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이용자로 하여금 자신이 공익 실현</a:t>
            </a:r>
            <a:r>
              <a:rPr lang="en-US" altLang="ko-KR" sz="18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8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질서 유지에 기여하고 있다는         심적 가치 제공</a:t>
            </a:r>
            <a:endParaRPr lang="ko-KR" altLang="ko-KR" sz="1800" b="1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/>
              <a:t>낮은 가격대를 최대한 유지해 공익성이 훼손되지 않도록 함</a:t>
            </a:r>
            <a:endParaRPr lang="en-US" altLang="ko-KR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9DBBDC7-426C-0896-90FF-E25F3DF2A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199" y="3882056"/>
            <a:ext cx="2106799" cy="210679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5E6F75-E90A-A0CA-7505-2326E5595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8" y="1462800"/>
            <a:ext cx="1868115" cy="186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5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564ED9-E23A-8650-6D90-8A018D7E662D}"/>
              </a:ext>
            </a:extLst>
          </p:cNvPr>
          <p:cNvSpPr txBox="1"/>
          <p:nvPr/>
        </p:nvSpPr>
        <p:spPr>
          <a:xfrm>
            <a:off x="342437" y="1020594"/>
            <a:ext cx="11507126" cy="561963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ERRC </a:t>
            </a:r>
            <a:r>
              <a:rPr lang="ko-KR" altLang="en-US" b="1" dirty="0"/>
              <a:t>모델을 통한 개선 방안 탐색</a:t>
            </a:r>
            <a:endParaRPr lang="en-US" altLang="ko-KR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59209-53A2-4D00-AC04-FFFD24A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6C6F6-CAA4-4398-AD92-CF40C13E6733}"/>
              </a:ext>
            </a:extLst>
          </p:cNvPr>
          <p:cNvSpPr txBox="1"/>
          <p:nvPr/>
        </p:nvSpPr>
        <p:spPr>
          <a:xfrm>
            <a:off x="0" y="200994"/>
            <a:ext cx="6096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lvl="0" algn="l"/>
            <a:r>
              <a:rPr lang="en-US" altLang="ko-KR" sz="2000" b="1" dirty="0"/>
              <a:t>3.4 </a:t>
            </a:r>
            <a:r>
              <a:rPr lang="ko-KR" altLang="en-US" sz="2000" b="1" dirty="0"/>
              <a:t>개선안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ED62E-D42B-4FA1-9819-A7A22CF6367E}"/>
              </a:ext>
            </a:extLst>
          </p:cNvPr>
          <p:cNvSpPr txBox="1"/>
          <p:nvPr/>
        </p:nvSpPr>
        <p:spPr>
          <a:xfrm>
            <a:off x="5919538" y="279898"/>
            <a:ext cx="609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0" algn="r"/>
            <a:r>
              <a:rPr lang="en-US" altLang="ko-KR" sz="1600" b="1" dirty="0"/>
              <a:t>3. </a:t>
            </a:r>
            <a:r>
              <a:rPr lang="ko-KR" altLang="en-US" sz="1600" b="1" dirty="0"/>
              <a:t>추진 계획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8DFFC3D-4B31-7F3C-A320-182D0E456BAF}"/>
              </a:ext>
            </a:extLst>
          </p:cNvPr>
          <p:cNvGrpSpPr/>
          <p:nvPr/>
        </p:nvGrpSpPr>
        <p:grpSpPr>
          <a:xfrm>
            <a:off x="569258" y="2097847"/>
            <a:ext cx="2578752" cy="3682409"/>
            <a:chOff x="1130300" y="3754436"/>
            <a:chExt cx="1917700" cy="273843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6068005-3F8F-1EEA-0AF1-FF1CED12A14F}"/>
                </a:ext>
              </a:extLst>
            </p:cNvPr>
            <p:cNvGrpSpPr/>
            <p:nvPr/>
          </p:nvGrpSpPr>
          <p:grpSpPr>
            <a:xfrm>
              <a:off x="1130300" y="3754436"/>
              <a:ext cx="1917700" cy="2738439"/>
              <a:chOff x="876300" y="1376361"/>
              <a:chExt cx="4343400" cy="4999038"/>
            </a:xfrm>
          </p:grpSpPr>
          <p:sp>
            <p:nvSpPr>
              <p:cNvPr id="3" name="이등변 삼각형 2">
                <a:extLst>
                  <a:ext uri="{FF2B5EF4-FFF2-40B4-BE49-F238E27FC236}">
                    <a16:creationId xmlns:a16="http://schemas.microsoft.com/office/drawing/2014/main" id="{2D0B5813-C5B0-B613-8060-9F58E06827E5}"/>
                  </a:ext>
                </a:extLst>
              </p:cNvPr>
              <p:cNvSpPr/>
              <p:nvPr/>
            </p:nvSpPr>
            <p:spPr>
              <a:xfrm flipV="1">
                <a:off x="876300" y="1376361"/>
                <a:ext cx="4343400" cy="348773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이등변 삼각형 5">
                <a:extLst>
                  <a:ext uri="{FF2B5EF4-FFF2-40B4-BE49-F238E27FC236}">
                    <a16:creationId xmlns:a16="http://schemas.microsoft.com/office/drawing/2014/main" id="{F5950059-1AFA-C12F-FD95-594D5733786F}"/>
                  </a:ext>
                </a:extLst>
              </p:cNvPr>
              <p:cNvSpPr/>
              <p:nvPr/>
            </p:nvSpPr>
            <p:spPr>
              <a:xfrm>
                <a:off x="876300" y="2887661"/>
                <a:ext cx="4343400" cy="348773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Value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다이아몬드 6">
                <a:extLst>
                  <a:ext uri="{FF2B5EF4-FFF2-40B4-BE49-F238E27FC236}">
                    <a16:creationId xmlns:a16="http://schemas.microsoft.com/office/drawing/2014/main" id="{9408CA48-E56A-D0C4-C3E0-6B2054E573AC}"/>
                  </a:ext>
                </a:extLst>
              </p:cNvPr>
              <p:cNvSpPr/>
              <p:nvPr/>
            </p:nvSpPr>
            <p:spPr>
              <a:xfrm>
                <a:off x="2451100" y="2887661"/>
                <a:ext cx="1219200" cy="1976438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VI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466243-980D-0F92-7D7C-D439872126FA}"/>
                </a:ext>
              </a:extLst>
            </p:cNvPr>
            <p:cNvSpPr txBox="1"/>
            <p:nvPr/>
          </p:nvSpPr>
          <p:spPr>
            <a:xfrm>
              <a:off x="1851107" y="3983710"/>
              <a:ext cx="498528" cy="274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Cost</a:t>
              </a:r>
              <a:endParaRPr lang="ko-KR" altLang="en-US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835D60B-14D6-ACF9-DE63-A4ADC760F8C5}"/>
              </a:ext>
            </a:extLst>
          </p:cNvPr>
          <p:cNvSpPr txBox="1"/>
          <p:nvPr/>
        </p:nvSpPr>
        <p:spPr>
          <a:xfrm>
            <a:off x="3364071" y="2526539"/>
            <a:ext cx="6806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Elimination</a:t>
            </a:r>
            <a:r>
              <a:rPr lang="en-US" altLang="ko-KR" sz="1600" dirty="0"/>
              <a:t> : </a:t>
            </a:r>
            <a:r>
              <a:rPr lang="ko-KR" altLang="en-US" sz="1600" dirty="0"/>
              <a:t>모델 성능에 도움이 되지 않는 </a:t>
            </a:r>
            <a:r>
              <a:rPr lang="ko-KR" altLang="en-US" sz="1600" dirty="0">
                <a:solidFill>
                  <a:srgbClr val="FF0000"/>
                </a:solidFill>
              </a:rPr>
              <a:t>요소를 찾아 </a:t>
            </a:r>
            <a:r>
              <a:rPr lang="ko-KR" altLang="en-US" sz="1600" dirty="0"/>
              <a:t>제거해야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E8845D-71F9-0C67-5ABC-B10C420C56FD}"/>
              </a:ext>
            </a:extLst>
          </p:cNvPr>
          <p:cNvSpPr txBox="1"/>
          <p:nvPr/>
        </p:nvSpPr>
        <p:spPr>
          <a:xfrm>
            <a:off x="2993072" y="3332570"/>
            <a:ext cx="9045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Reduce</a:t>
            </a:r>
            <a:r>
              <a:rPr lang="en-US" altLang="ko-KR" sz="1600" dirty="0"/>
              <a:t> : </a:t>
            </a:r>
            <a:r>
              <a:rPr lang="ko-KR" altLang="en-US" sz="1600" dirty="0"/>
              <a:t>모델의 </a:t>
            </a:r>
            <a:r>
              <a:rPr lang="ko-KR" altLang="en-US" sz="1600" dirty="0" err="1"/>
              <a:t>연산량을</a:t>
            </a:r>
            <a:r>
              <a:rPr lang="ko-KR" altLang="en-US" sz="1600" dirty="0"/>
              <a:t> 최적화하여</a:t>
            </a:r>
            <a:r>
              <a:rPr lang="en-US" altLang="ko-KR" sz="1600" dirty="0"/>
              <a:t>,</a:t>
            </a:r>
            <a:r>
              <a:rPr lang="ko-KR" altLang="en-US" sz="1600" dirty="0"/>
              <a:t> 결과를 예측하는데 드는 시간적</a:t>
            </a:r>
            <a:r>
              <a:rPr lang="en-US" altLang="ko-KR" sz="1600" dirty="0"/>
              <a:t>, </a:t>
            </a:r>
            <a:r>
              <a:rPr lang="ko-KR" altLang="en-US" sz="1600" dirty="0"/>
              <a:t>공간적 </a:t>
            </a:r>
            <a:r>
              <a:rPr lang="ko-KR" altLang="en-US" sz="1600" dirty="0">
                <a:solidFill>
                  <a:srgbClr val="FF0000"/>
                </a:solidFill>
              </a:rPr>
              <a:t>비용</a:t>
            </a:r>
            <a:r>
              <a:rPr lang="ko-KR" altLang="en-US" sz="1600" dirty="0"/>
              <a:t>을 절약한다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C8DFDB-5451-EC42-6C6E-2F4DECD2CA25}"/>
              </a:ext>
            </a:extLst>
          </p:cNvPr>
          <p:cNvSpPr txBox="1"/>
          <p:nvPr/>
        </p:nvSpPr>
        <p:spPr>
          <a:xfrm>
            <a:off x="2993072" y="4138601"/>
            <a:ext cx="7455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Raise</a:t>
            </a:r>
            <a:r>
              <a:rPr lang="en-US" altLang="ko-KR" sz="1600" dirty="0"/>
              <a:t> : </a:t>
            </a:r>
            <a:r>
              <a:rPr lang="ko-KR" altLang="en-US" sz="1600" dirty="0"/>
              <a:t>성능에 따라 서비스의 성패 여부가 결정되므로 </a:t>
            </a:r>
            <a:r>
              <a:rPr lang="ko-KR" altLang="en-US" sz="1600" dirty="0">
                <a:solidFill>
                  <a:srgbClr val="FF0000"/>
                </a:solidFill>
              </a:rPr>
              <a:t>성능</a:t>
            </a:r>
            <a:r>
              <a:rPr lang="ko-KR" altLang="en-US" sz="1600" dirty="0"/>
              <a:t>을 향상시켜야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AB716-123A-E53C-50FC-ADA12CF60E17}"/>
              </a:ext>
            </a:extLst>
          </p:cNvPr>
          <p:cNvSpPr txBox="1"/>
          <p:nvPr/>
        </p:nvSpPr>
        <p:spPr>
          <a:xfrm>
            <a:off x="3364071" y="4944632"/>
            <a:ext cx="8258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Create</a:t>
            </a:r>
            <a:r>
              <a:rPr lang="en-US" altLang="ko-KR" sz="1600" dirty="0"/>
              <a:t> : </a:t>
            </a:r>
            <a:r>
              <a:rPr lang="ko-KR" altLang="en-US" sz="1600" dirty="0"/>
              <a:t>비전문가가 보아도 이해를 할 수 있을 만한 </a:t>
            </a:r>
            <a:r>
              <a:rPr lang="ko-KR" altLang="en-US" sz="1600" dirty="0">
                <a:solidFill>
                  <a:srgbClr val="FF0000"/>
                </a:solidFill>
              </a:rPr>
              <a:t>직관성</a:t>
            </a:r>
            <a:r>
              <a:rPr lang="ko-KR" altLang="en-US" sz="1600" dirty="0"/>
              <a:t>이나 </a:t>
            </a:r>
            <a:r>
              <a:rPr lang="ko-KR" altLang="en-US" sz="1600" dirty="0">
                <a:solidFill>
                  <a:srgbClr val="FF0000"/>
                </a:solidFill>
              </a:rPr>
              <a:t>가독성</a:t>
            </a:r>
            <a:r>
              <a:rPr lang="ko-KR" altLang="en-US" sz="1600" dirty="0"/>
              <a:t>을 만들어야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8914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564ED9-E23A-8650-6D90-8A018D7E662D}"/>
              </a:ext>
            </a:extLst>
          </p:cNvPr>
          <p:cNvSpPr txBox="1"/>
          <p:nvPr/>
        </p:nvSpPr>
        <p:spPr>
          <a:xfrm>
            <a:off x="342437" y="930458"/>
            <a:ext cx="11507126" cy="349425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/>
              <a:t>Elimination</a:t>
            </a:r>
            <a:r>
              <a:rPr lang="en-US" altLang="ko-KR" sz="1800" dirty="0"/>
              <a:t> : </a:t>
            </a:r>
            <a:r>
              <a:rPr lang="ko-KR" altLang="en-US" sz="1800" dirty="0"/>
              <a:t>모델 성능에 도움이 되지 않는 </a:t>
            </a:r>
            <a:r>
              <a:rPr lang="ko-KR" altLang="en-US" sz="1800" dirty="0">
                <a:solidFill>
                  <a:srgbClr val="FF0000"/>
                </a:solidFill>
              </a:rPr>
              <a:t>요소를 찾아 </a:t>
            </a:r>
            <a:r>
              <a:rPr lang="ko-KR" altLang="en-US" sz="1800" dirty="0"/>
              <a:t>제거해야 한다</a:t>
            </a:r>
            <a:endParaRPr lang="en-US" altLang="ko-KR" sz="18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Shap</a:t>
            </a:r>
            <a:r>
              <a:rPr lang="en-US" altLang="ko-KR" dirty="0"/>
              <a:t> Value</a:t>
            </a:r>
            <a:r>
              <a:rPr lang="ko-KR" altLang="en-US" dirty="0"/>
              <a:t>가 떨어지는 기온</a:t>
            </a:r>
            <a:r>
              <a:rPr lang="en-US" altLang="ko-KR" dirty="0"/>
              <a:t>, </a:t>
            </a:r>
            <a:r>
              <a:rPr lang="ko-KR" altLang="en-US" dirty="0"/>
              <a:t>습도와 같은 변수를 제거 후</a:t>
            </a:r>
            <a:r>
              <a:rPr lang="en-US" altLang="ko-KR" dirty="0"/>
              <a:t>, </a:t>
            </a:r>
            <a:r>
              <a:rPr lang="ko-KR" altLang="en-US" dirty="0"/>
              <a:t>성능 향상을 위해 새로운 변수를 탐색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/>
              <a:t>Reduce</a:t>
            </a:r>
            <a:r>
              <a:rPr lang="en-US" altLang="ko-KR" sz="1800" dirty="0"/>
              <a:t> : </a:t>
            </a:r>
            <a:r>
              <a:rPr lang="ko-KR" altLang="en-US" sz="1800" dirty="0"/>
              <a:t>모델의 </a:t>
            </a:r>
            <a:r>
              <a:rPr lang="ko-KR" altLang="en-US" sz="1800" dirty="0" err="1"/>
              <a:t>연산량을</a:t>
            </a:r>
            <a:r>
              <a:rPr lang="ko-KR" altLang="en-US" sz="1800" dirty="0"/>
              <a:t> 최적화하여</a:t>
            </a:r>
            <a:r>
              <a:rPr lang="en-US" altLang="ko-KR" sz="1800" dirty="0"/>
              <a:t>,</a:t>
            </a:r>
            <a:r>
              <a:rPr lang="ko-KR" altLang="en-US" sz="1800" dirty="0"/>
              <a:t> 결과를 예측하는데 드는 시간적</a:t>
            </a:r>
            <a:r>
              <a:rPr lang="en-US" altLang="ko-KR" sz="1800" dirty="0"/>
              <a:t>, </a:t>
            </a:r>
            <a:r>
              <a:rPr lang="ko-KR" altLang="en-US" sz="1800" dirty="0"/>
              <a:t>공간적 </a:t>
            </a:r>
            <a:r>
              <a:rPr lang="ko-KR" altLang="en-US" sz="1800" dirty="0">
                <a:solidFill>
                  <a:srgbClr val="FF0000"/>
                </a:solidFill>
              </a:rPr>
              <a:t>비용</a:t>
            </a:r>
            <a:r>
              <a:rPr lang="ko-KR" altLang="en-US" sz="1800" dirty="0"/>
              <a:t>을 절약한다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유전 알고리즘 등의 최적화 기법을 사용해 예측 비용 절약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/>
              <a:t>Raise</a:t>
            </a:r>
            <a:r>
              <a:rPr lang="en-US" altLang="ko-KR" sz="1800" dirty="0"/>
              <a:t> : </a:t>
            </a:r>
            <a:r>
              <a:rPr lang="ko-KR" altLang="en-US" sz="1800" dirty="0"/>
              <a:t>성능에 따라 서비스의 성패 여부가 결정되므로 </a:t>
            </a:r>
            <a:r>
              <a:rPr lang="ko-KR" altLang="en-US" sz="1800" dirty="0">
                <a:solidFill>
                  <a:srgbClr val="FF0000"/>
                </a:solidFill>
              </a:rPr>
              <a:t>성능</a:t>
            </a:r>
            <a:r>
              <a:rPr lang="ko-KR" altLang="en-US" sz="1800" dirty="0"/>
              <a:t>을 향상시켜야 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새로운 예측 모델을 찾아 빠르게 적용시킴으로써 예측 성능을 향상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/>
              <a:t>Create</a:t>
            </a:r>
            <a:r>
              <a:rPr lang="en-US" altLang="ko-KR" sz="1800" dirty="0"/>
              <a:t> : </a:t>
            </a:r>
            <a:r>
              <a:rPr lang="ko-KR" altLang="en-US" sz="1800" dirty="0"/>
              <a:t>비전문가가 보아도 이해를 할 수 있을 만한 </a:t>
            </a:r>
            <a:r>
              <a:rPr lang="ko-KR" altLang="en-US" sz="1800" dirty="0">
                <a:solidFill>
                  <a:srgbClr val="FF0000"/>
                </a:solidFill>
              </a:rPr>
              <a:t>직관성</a:t>
            </a:r>
            <a:r>
              <a:rPr lang="ko-KR" altLang="en-US" sz="1800" dirty="0"/>
              <a:t>이나 </a:t>
            </a:r>
            <a:r>
              <a:rPr lang="ko-KR" altLang="en-US" sz="1800" dirty="0">
                <a:solidFill>
                  <a:srgbClr val="FF0000"/>
                </a:solidFill>
              </a:rPr>
              <a:t>가독성</a:t>
            </a:r>
            <a:r>
              <a:rPr lang="ko-KR" altLang="en-US" sz="1800" dirty="0"/>
              <a:t>을 만들어야 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장기 예측치는 새로운 대시보드를 통해 모델 선택과 예측 일수를 조절 가능하도록 제작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59209-53A2-4D00-AC04-FFFD24A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6C6F6-CAA4-4398-AD92-CF40C13E6733}"/>
              </a:ext>
            </a:extLst>
          </p:cNvPr>
          <p:cNvSpPr txBox="1"/>
          <p:nvPr/>
        </p:nvSpPr>
        <p:spPr>
          <a:xfrm>
            <a:off x="0" y="200994"/>
            <a:ext cx="6096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lvl="0" algn="l"/>
            <a:r>
              <a:rPr lang="en-US" altLang="ko-KR" sz="2000" b="1" dirty="0"/>
              <a:t>3.4 </a:t>
            </a:r>
            <a:r>
              <a:rPr lang="ko-KR" altLang="en-US" sz="2000" b="1" dirty="0"/>
              <a:t>개선안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ED62E-D42B-4FA1-9819-A7A22CF6367E}"/>
              </a:ext>
            </a:extLst>
          </p:cNvPr>
          <p:cNvSpPr txBox="1"/>
          <p:nvPr/>
        </p:nvSpPr>
        <p:spPr>
          <a:xfrm>
            <a:off x="5919538" y="279898"/>
            <a:ext cx="609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0" algn="r"/>
            <a:r>
              <a:rPr lang="en-US" altLang="ko-KR" sz="1600" b="1" dirty="0"/>
              <a:t>3. </a:t>
            </a:r>
            <a:r>
              <a:rPr lang="ko-KR" altLang="en-US" sz="1600" b="1" dirty="0"/>
              <a:t>추진 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A815E7-0C37-5AEB-220C-2161D3F6D11D}"/>
              </a:ext>
            </a:extLst>
          </p:cNvPr>
          <p:cNvSpPr txBox="1"/>
          <p:nvPr/>
        </p:nvSpPr>
        <p:spPr>
          <a:xfrm>
            <a:off x="342437" y="5706725"/>
            <a:ext cx="11507126" cy="83405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 dirty="0"/>
              <a:t>Value Innovation</a:t>
            </a:r>
            <a:endParaRPr lang="ko-KR" altLang="en-US" sz="1800" dirty="0"/>
          </a:p>
          <a:p>
            <a:pPr algn="ctr">
              <a:lnSpc>
                <a:spcPct val="150000"/>
              </a:lnSpc>
            </a:pPr>
            <a:r>
              <a:rPr lang="ko-KR" altLang="en-US" sz="1800" b="1" dirty="0"/>
              <a:t>고려할 변수가 많은 감염병의 추이를 좋은 성능으로 예측한다</a:t>
            </a:r>
            <a:endParaRPr lang="en-US" altLang="ko-KR" b="1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B165EFFD-EB07-0C32-26DF-27A9650D3AE2}"/>
              </a:ext>
            </a:extLst>
          </p:cNvPr>
          <p:cNvSpPr/>
          <p:nvPr/>
        </p:nvSpPr>
        <p:spPr>
          <a:xfrm>
            <a:off x="5604510" y="4645967"/>
            <a:ext cx="982980" cy="914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A5D791FA-7802-4046-A99E-332A8105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8E72C-46E8-4F67-86B4-2D87B0E2B529}"/>
              </a:ext>
            </a:extLst>
          </p:cNvPr>
          <p:cNvSpPr txBox="1"/>
          <p:nvPr/>
        </p:nvSpPr>
        <p:spPr>
          <a:xfrm>
            <a:off x="999546" y="1663132"/>
            <a:ext cx="4418272" cy="35317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l" rtl="0" eaLnBrk="1" fontAlgn="ctr" latinLnBrk="1" hangingPunct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400" b="1" dirty="0">
                <a:solidFill>
                  <a:srgbClr val="000000"/>
                </a:solidFill>
                <a:latin typeface="+mj-ea"/>
                <a:ea typeface="+mj-ea"/>
              </a:rPr>
              <a:t>개요</a:t>
            </a:r>
            <a:endParaRPr lang="en-US" altLang="ko-KR" sz="24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457200" marR="0" lvl="1" indent="0" algn="l" defTabSz="914400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.1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현황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.2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방식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0" algn="l" defTabSz="914400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algn="l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b="1" i="0" u="none" strike="noStrike" kern="12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2. </a:t>
            </a:r>
            <a:r>
              <a:rPr lang="ko-KR" altLang="en-US" sz="2400" b="1" dirty="0">
                <a:solidFill>
                  <a:srgbClr val="000000"/>
                </a:solidFill>
                <a:latin typeface="+mj-ea"/>
                <a:ea typeface="+mj-ea"/>
              </a:rPr>
              <a:t>문제 정의 및 아이디어 도출</a:t>
            </a:r>
            <a:endParaRPr lang="en-US" altLang="ko-KR" sz="2400" b="1" i="0" u="none" strike="noStrike" kern="120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lvl="1" fontAlgn="ctr">
              <a:lnSpc>
                <a:spcPct val="150000"/>
              </a:lnSpc>
            </a:pPr>
            <a:r>
              <a:rPr lang="en-US" altLang="ko-KR" b="1" i="0" u="none" strike="noStrike" kern="12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2.1 Who?</a:t>
            </a:r>
          </a:p>
          <a:p>
            <a:pPr lvl="1" fontAlgn="ctr"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2.2 Why?</a:t>
            </a:r>
          </a:p>
          <a:p>
            <a:pPr lvl="1" fontAlgn="ctr">
              <a:lnSpc>
                <a:spcPct val="150000"/>
              </a:lnSpc>
            </a:pPr>
            <a:r>
              <a:rPr lang="en-US" altLang="ko-KR" b="1" i="0" u="none" strike="noStrike" kern="12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2.3 How?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08F71-1E28-4CE7-8362-053EA127DFB5}"/>
              </a:ext>
            </a:extLst>
          </p:cNvPr>
          <p:cNvSpPr txBox="1"/>
          <p:nvPr/>
        </p:nvSpPr>
        <p:spPr>
          <a:xfrm>
            <a:off x="6659883" y="738711"/>
            <a:ext cx="3627117" cy="568617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fontAlgn="ctr"/>
            <a:r>
              <a:rPr lang="en-US" altLang="ko-KR" sz="2500" b="1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en-US" altLang="ko-KR" sz="24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ko-KR" altLang="ko-KR" sz="24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j-ea"/>
                <a:ea typeface="+mj-ea"/>
              </a:rPr>
              <a:t>아이디어 구성</a:t>
            </a:r>
            <a:endParaRPr lang="en-US" altLang="ko-KR" sz="24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 fontAlgn="ctr"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3.1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예측 모델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 fontAlgn="ctr"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3.2 UI/UX</a:t>
            </a:r>
          </a:p>
          <a:p>
            <a:pPr lvl="1" fontAlgn="ctr"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3.3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마케팅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 fontAlgn="ctr">
              <a:lnSpc>
                <a:spcPct val="150000"/>
              </a:lnSpc>
            </a:pPr>
            <a:r>
              <a:rPr lang="en-US" altLang="ko-KR" b="1" i="0" u="none" strike="noStrike" kern="12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3.4 </a:t>
            </a:r>
            <a:r>
              <a:rPr lang="ko-KR" altLang="en-US" b="1" i="0" u="none" strike="noStrike" kern="12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개선안</a:t>
            </a:r>
            <a:endParaRPr lang="en-US" altLang="ko-KR" b="1" i="0" u="none" strike="noStrike" kern="120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fontAlgn="ctr"/>
            <a:endParaRPr lang="en-US" altLang="ko-KR" sz="2500" b="1" i="0" u="none" strike="noStrike" kern="120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2500" b="1" i="0" u="none" strike="noStrike" kern="12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4</a:t>
            </a:r>
            <a:r>
              <a:rPr lang="en-US" altLang="ko-KR" sz="2400" b="1" i="0" u="none" strike="noStrike" kern="12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2400" b="1" dirty="0">
                <a:solidFill>
                  <a:srgbClr val="000000"/>
                </a:solidFill>
                <a:latin typeface="+mj-ea"/>
                <a:ea typeface="+mj-ea"/>
              </a:rPr>
              <a:t>비즈니스 모델</a:t>
            </a:r>
            <a:endParaRPr lang="en-US" altLang="ko-KR" sz="2400" b="1" i="0" u="none" strike="noStrike" kern="120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lvl="1" fontAlgn="ctr">
              <a:lnSpc>
                <a:spcPct val="150000"/>
              </a:lnSpc>
            </a:pPr>
            <a:r>
              <a:rPr lang="en-US" altLang="ko-KR" b="1" i="0" u="none" strike="noStrike" kern="12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4.1 </a:t>
            </a:r>
            <a:r>
              <a:rPr lang="ko-KR" altLang="en-US" b="1" dirty="0" err="1">
                <a:solidFill>
                  <a:srgbClr val="000000"/>
                </a:solidFill>
                <a:latin typeface="+mj-ea"/>
                <a:ea typeface="+mj-ea"/>
              </a:rPr>
              <a:t>고객군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및 고객 관리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 fontAlgn="ctr"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4.2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가치제안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 fontAlgn="ctr">
              <a:lnSpc>
                <a:spcPct val="150000"/>
              </a:lnSpc>
            </a:pPr>
            <a:r>
              <a:rPr lang="en-US" altLang="ko-KR" b="1" i="0" u="none" strike="noStrike" kern="12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4.3 </a:t>
            </a:r>
            <a:r>
              <a:rPr lang="ko-KR" altLang="en-US" b="1" i="0" u="none" strike="noStrike" kern="12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비용구조 및 </a:t>
            </a:r>
            <a:r>
              <a:rPr lang="ko-KR" altLang="en-US" b="1" dirty="0" err="1">
                <a:solidFill>
                  <a:srgbClr val="000000"/>
                </a:solidFill>
                <a:latin typeface="+mj-ea"/>
                <a:ea typeface="+mj-ea"/>
              </a:rPr>
              <a:t>수익원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 fontAlgn="ctr">
              <a:lnSpc>
                <a:spcPct val="150000"/>
              </a:lnSpc>
            </a:pPr>
            <a:r>
              <a:rPr lang="en-US" altLang="ko-KR" b="1" i="0" u="none" strike="noStrike" kern="12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4.4 </a:t>
            </a:r>
            <a:r>
              <a:rPr lang="ko-KR" altLang="en-US" b="1" i="0" u="none" strike="noStrike" kern="12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비즈니스 모델 </a:t>
            </a:r>
            <a:r>
              <a:rPr lang="ko-KR" altLang="en-US" b="1" i="0" u="none" strike="noStrike" kern="12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컨버스</a:t>
            </a:r>
            <a:endParaRPr lang="en-US" altLang="ko-KR" b="1" i="0" u="none" strike="noStrike" kern="120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lvl="1" fontAlgn="ctr">
              <a:lnSpc>
                <a:spcPct val="150000"/>
              </a:lnSpc>
            </a:pPr>
            <a:endParaRPr lang="en-US" altLang="ko-KR" b="1" i="0" u="none" strike="noStrike" kern="120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algn="l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2200" b="1" i="0" u="none" strike="noStrike" kern="12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참고문헌</a:t>
            </a:r>
            <a:endParaRPr lang="en-US" altLang="ko-KR" sz="2200" b="1" i="0" u="none" strike="noStrike" kern="120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3F4E4-ACFA-4405-B72E-2A7B0A78A578}"/>
              </a:ext>
            </a:extLst>
          </p:cNvPr>
          <p:cNvSpPr txBox="1"/>
          <p:nvPr/>
        </p:nvSpPr>
        <p:spPr>
          <a:xfrm>
            <a:off x="76200" y="246268"/>
            <a:ext cx="609600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lvl="0" algn="l"/>
            <a:r>
              <a:rPr lang="ko-KR" altLang="en-US" sz="2600" b="1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214986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72A235-6587-A2ED-98C8-D19049A620E6}"/>
              </a:ext>
            </a:extLst>
          </p:cNvPr>
          <p:cNvSpPr txBox="1"/>
          <p:nvPr/>
        </p:nvSpPr>
        <p:spPr>
          <a:xfrm>
            <a:off x="4557499" y="1054815"/>
            <a:ext cx="6096000" cy="249947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b="1" dirty="0" err="1"/>
              <a:t>고객군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펜데믹</a:t>
            </a:r>
            <a:r>
              <a:rPr lang="ko-KR" altLang="en-US" b="1" dirty="0"/>
              <a:t> 상황에서 의사결정을 </a:t>
            </a:r>
            <a:r>
              <a:rPr lang="ko-KR" altLang="en-US" b="1" dirty="0" err="1"/>
              <a:t>해야하는</a:t>
            </a:r>
            <a:r>
              <a:rPr lang="ko-KR" altLang="en-US" b="1" dirty="0"/>
              <a:t> 고객</a:t>
            </a:r>
            <a:endParaRPr lang="en-US" altLang="ko-KR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정책결정자</a:t>
            </a:r>
            <a:endParaRPr lang="en-US" altLang="ko-KR" sz="1600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의사 및 병원 운영자</a:t>
            </a:r>
            <a:endParaRPr lang="en-US" altLang="ko-KR" sz="1600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연구실 </a:t>
            </a:r>
            <a:r>
              <a:rPr lang="en-US" altLang="ko-KR" sz="1600" b="1" dirty="0"/>
              <a:t>PM </a:t>
            </a:r>
            <a:r>
              <a:rPr lang="ko-KR" altLang="en-US" sz="1600" b="1" dirty="0"/>
              <a:t>및 관계자</a:t>
            </a:r>
            <a:endParaRPr lang="en-US" altLang="ko-KR" sz="1600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잠재 고객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해외 의사결정자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데이터 </a:t>
            </a:r>
            <a:r>
              <a:rPr lang="ko-KR" altLang="en-US" sz="1600" b="1" dirty="0" err="1"/>
              <a:t>사이언티스트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59209-53A2-4D00-AC04-FFFD24A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6C6F6-CAA4-4398-AD92-CF40C13E6733}"/>
              </a:ext>
            </a:extLst>
          </p:cNvPr>
          <p:cNvSpPr txBox="1"/>
          <p:nvPr/>
        </p:nvSpPr>
        <p:spPr>
          <a:xfrm>
            <a:off x="0" y="200994"/>
            <a:ext cx="6096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lvl="0" algn="l"/>
            <a:r>
              <a:rPr lang="en-US" altLang="ko-KR" sz="2000" b="1" dirty="0"/>
              <a:t>4.1 </a:t>
            </a:r>
            <a:r>
              <a:rPr lang="ko-KR" altLang="en-US" sz="2000" b="1" dirty="0" err="1"/>
              <a:t>고객군</a:t>
            </a:r>
            <a:r>
              <a:rPr lang="ko-KR" altLang="en-US" sz="2000" b="1" dirty="0"/>
              <a:t> 및 고객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ED62E-D42B-4FA1-9819-A7A22CF6367E}"/>
              </a:ext>
            </a:extLst>
          </p:cNvPr>
          <p:cNvSpPr txBox="1"/>
          <p:nvPr/>
        </p:nvSpPr>
        <p:spPr>
          <a:xfrm>
            <a:off x="5919538" y="279898"/>
            <a:ext cx="609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0" algn="r"/>
            <a:r>
              <a:rPr lang="en-US" altLang="ko-KR" sz="1600" b="1" dirty="0"/>
              <a:t>4. </a:t>
            </a:r>
            <a:r>
              <a:rPr lang="ko-KR" altLang="en-US" sz="1600" b="1" dirty="0"/>
              <a:t>비즈니스 모델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6F6454-5D4E-BAFC-BAAA-C439EDDC5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01" y="1539545"/>
            <a:ext cx="1775155" cy="17751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C65F16-6954-4975-502B-114FCAB58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368" y="4133548"/>
            <a:ext cx="1959203" cy="19592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904BC8-D2DD-4E3D-E9E9-F397514B8A78}"/>
              </a:ext>
            </a:extLst>
          </p:cNvPr>
          <p:cNvSpPr txBox="1"/>
          <p:nvPr/>
        </p:nvSpPr>
        <p:spPr>
          <a:xfrm>
            <a:off x="1085851" y="3954416"/>
            <a:ext cx="6835140" cy="249947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고객관리 </a:t>
            </a:r>
            <a:r>
              <a:rPr lang="en-US" altLang="ko-KR" b="1" dirty="0"/>
              <a:t>: </a:t>
            </a:r>
            <a:r>
              <a:rPr lang="ko-KR" altLang="en-US" b="1" dirty="0"/>
              <a:t>충성고객 및 꾸준한 신규고객 유입을 위한 서비스</a:t>
            </a:r>
            <a:endParaRPr lang="en-US" altLang="ko-KR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꾸준한 모니터링을 통한 고객 불만 해결</a:t>
            </a:r>
            <a:endParaRPr lang="en-US" altLang="ko-KR" sz="1600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지속적인 </a:t>
            </a:r>
            <a:r>
              <a:rPr lang="en-US" altLang="ko-KR" sz="1600" b="1" dirty="0"/>
              <a:t>R&amp;D</a:t>
            </a:r>
            <a:r>
              <a:rPr lang="ko-KR" altLang="en-US" sz="1600" b="1" dirty="0"/>
              <a:t>를 통한 예측 성능 개선</a:t>
            </a:r>
            <a:endParaRPr lang="en-US" altLang="ko-KR" sz="1600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새로운 감염병 </a:t>
            </a:r>
            <a:r>
              <a:rPr lang="ko-KR" altLang="en-US" sz="1600" b="1" dirty="0" err="1"/>
              <a:t>관측시</a:t>
            </a:r>
            <a:r>
              <a:rPr lang="ko-KR" altLang="en-US" sz="1600" b="1" dirty="0"/>
              <a:t> 빠른 탑재</a:t>
            </a:r>
            <a:endParaRPr lang="en-US" altLang="ko-KR" sz="1600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펜데믹</a:t>
            </a:r>
            <a:r>
              <a:rPr lang="ko-KR" altLang="en-US" sz="1600" b="1" dirty="0"/>
              <a:t> 상황이 종료될 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커뮤니티로서 기능할 수 있도록 함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3FB6FF-D97C-1220-04CC-879B232A8746}"/>
              </a:ext>
            </a:extLst>
          </p:cNvPr>
          <p:cNvCxnSpPr/>
          <p:nvPr/>
        </p:nvCxnSpPr>
        <p:spPr>
          <a:xfrm>
            <a:off x="685800" y="3733426"/>
            <a:ext cx="1052703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780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72A235-6587-A2ED-98C8-D19049A620E6}"/>
              </a:ext>
            </a:extLst>
          </p:cNvPr>
          <p:cNvSpPr txBox="1"/>
          <p:nvPr/>
        </p:nvSpPr>
        <p:spPr>
          <a:xfrm>
            <a:off x="3202189" y="1168853"/>
            <a:ext cx="2377903" cy="40011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/>
            <a:r>
              <a:rPr lang="ko-KR" altLang="en-US" b="1" dirty="0"/>
              <a:t>기존의 어려움</a:t>
            </a:r>
            <a:endParaRPr lang="en-US" altLang="ko-KR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59209-53A2-4D00-AC04-FFFD24A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6C6F6-CAA4-4398-AD92-CF40C13E6733}"/>
              </a:ext>
            </a:extLst>
          </p:cNvPr>
          <p:cNvSpPr txBox="1"/>
          <p:nvPr/>
        </p:nvSpPr>
        <p:spPr>
          <a:xfrm>
            <a:off x="0" y="200994"/>
            <a:ext cx="6096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lvl="0" algn="l"/>
            <a:r>
              <a:rPr lang="en-US" altLang="ko-KR" sz="2000" b="1" dirty="0"/>
              <a:t>4.2 </a:t>
            </a:r>
            <a:r>
              <a:rPr lang="ko-KR" altLang="en-US" sz="2000" b="1" dirty="0"/>
              <a:t>가치제안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ED62E-D42B-4FA1-9819-A7A22CF6367E}"/>
              </a:ext>
            </a:extLst>
          </p:cNvPr>
          <p:cNvSpPr txBox="1"/>
          <p:nvPr/>
        </p:nvSpPr>
        <p:spPr>
          <a:xfrm>
            <a:off x="5919538" y="279898"/>
            <a:ext cx="609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0" algn="r"/>
            <a:r>
              <a:rPr lang="en-US" altLang="ko-KR" sz="1600" b="1" dirty="0"/>
              <a:t>4. </a:t>
            </a:r>
            <a:r>
              <a:rPr lang="ko-KR" altLang="en-US" sz="1600" b="1" dirty="0"/>
              <a:t>비즈니스 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811492-580B-1047-B761-4439805BBF5D}"/>
              </a:ext>
            </a:extLst>
          </p:cNvPr>
          <p:cNvSpPr txBox="1"/>
          <p:nvPr/>
        </p:nvSpPr>
        <p:spPr>
          <a:xfrm>
            <a:off x="7800859" y="1168853"/>
            <a:ext cx="2377903" cy="40011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/>
            <a:r>
              <a:rPr lang="ko-KR" altLang="en-US" b="1" dirty="0"/>
              <a:t>새로운 가치 제안</a:t>
            </a:r>
            <a:endParaRPr lang="en-US" altLang="ko-KR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015DC4F-5CDA-9F3F-EA57-C7E6B999CB7F}"/>
              </a:ext>
            </a:extLst>
          </p:cNvPr>
          <p:cNvSpPr/>
          <p:nvPr/>
        </p:nvSpPr>
        <p:spPr>
          <a:xfrm>
            <a:off x="2328026" y="1817370"/>
            <a:ext cx="4126230" cy="1165860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성능이 떨어지는 수리 모델로 인한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모델 </a:t>
            </a:r>
            <a:r>
              <a:rPr lang="ko-KR" altLang="en-US" sz="1600" b="1" dirty="0" err="1">
                <a:solidFill>
                  <a:schemeClr val="tx1"/>
                </a:solidFill>
              </a:rPr>
              <a:t>활용력</a:t>
            </a:r>
            <a:r>
              <a:rPr lang="ko-KR" altLang="en-US" sz="1600" b="1" dirty="0">
                <a:solidFill>
                  <a:schemeClr val="tx1"/>
                </a:solidFill>
              </a:rPr>
              <a:t> 저조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2D53ABE-6267-F864-A907-350EC45BD135}"/>
              </a:ext>
            </a:extLst>
          </p:cNvPr>
          <p:cNvSpPr/>
          <p:nvPr/>
        </p:nvSpPr>
        <p:spPr>
          <a:xfrm>
            <a:off x="2328026" y="3429000"/>
            <a:ext cx="4126230" cy="1165860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노력에 비해 국민들의 박한 평가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지속된 </a:t>
            </a:r>
            <a:r>
              <a:rPr lang="ko-KR" altLang="en-US" sz="1600" b="1" dirty="0" err="1">
                <a:solidFill>
                  <a:schemeClr val="tx1"/>
                </a:solidFill>
              </a:rPr>
              <a:t>팬데믹으로</a:t>
            </a:r>
            <a:r>
              <a:rPr lang="ko-KR" altLang="en-US" sz="1600" b="1" dirty="0">
                <a:solidFill>
                  <a:schemeClr val="tx1"/>
                </a:solidFill>
              </a:rPr>
              <a:t> 인한 </a:t>
            </a:r>
            <a:r>
              <a:rPr lang="ko-KR" altLang="en-US" sz="1600" b="1" dirty="0" err="1">
                <a:solidFill>
                  <a:schemeClr val="tx1"/>
                </a:solidFill>
              </a:rPr>
              <a:t>번아웃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91FDF10-9401-FEC1-10E4-1D0A8798CFD5}"/>
              </a:ext>
            </a:extLst>
          </p:cNvPr>
          <p:cNvSpPr/>
          <p:nvPr/>
        </p:nvSpPr>
        <p:spPr>
          <a:xfrm>
            <a:off x="2328026" y="5040630"/>
            <a:ext cx="4126230" cy="1165860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복잡한 이해관계와 많은 변수로 인한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의사 결정 내리기 쉽지 않음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020942A-75DD-7497-D480-88271373BBFE}"/>
              </a:ext>
            </a:extLst>
          </p:cNvPr>
          <p:cNvSpPr/>
          <p:nvPr/>
        </p:nvSpPr>
        <p:spPr>
          <a:xfrm>
            <a:off x="1139074" y="1817370"/>
            <a:ext cx="716512" cy="1165860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Tool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A64153D-B893-DB72-A870-A354AA597D2D}"/>
              </a:ext>
            </a:extLst>
          </p:cNvPr>
          <p:cNvSpPr/>
          <p:nvPr/>
        </p:nvSpPr>
        <p:spPr>
          <a:xfrm>
            <a:off x="1139074" y="3429000"/>
            <a:ext cx="716512" cy="1165860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피로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10F3C23-9D9B-3C7F-025D-3BB973EC5F9C}"/>
              </a:ext>
            </a:extLst>
          </p:cNvPr>
          <p:cNvSpPr/>
          <p:nvPr/>
        </p:nvSpPr>
        <p:spPr>
          <a:xfrm>
            <a:off x="1139074" y="5040630"/>
            <a:ext cx="716512" cy="1165860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의사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결정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근거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5D59A8D-D8E4-F591-E591-46F03A87B706}"/>
              </a:ext>
            </a:extLst>
          </p:cNvPr>
          <p:cNvSpPr/>
          <p:nvPr/>
        </p:nvSpPr>
        <p:spPr>
          <a:xfrm>
            <a:off x="6926696" y="1817370"/>
            <a:ext cx="4126230" cy="1165860"/>
          </a:xfrm>
          <a:prstGeom prst="roundRect">
            <a:avLst/>
          </a:prstGeom>
          <a:solidFill>
            <a:schemeClr val="accent3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성능 좋은 딥러닝 모델을 통한 학습으로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모델 </a:t>
            </a:r>
            <a:r>
              <a:rPr lang="ko-KR" altLang="en-US" sz="1600" b="1" dirty="0" err="1">
                <a:solidFill>
                  <a:schemeClr val="bg1"/>
                </a:solidFill>
              </a:rPr>
              <a:t>활용력</a:t>
            </a:r>
            <a:r>
              <a:rPr lang="ko-KR" altLang="en-US" sz="1600" b="1" dirty="0">
                <a:solidFill>
                  <a:schemeClr val="bg1"/>
                </a:solidFill>
              </a:rPr>
              <a:t> 비약적으로 증가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D3CF9B3-1BC0-F186-CEB8-EB2A7A1BA8E5}"/>
              </a:ext>
            </a:extLst>
          </p:cNvPr>
          <p:cNvSpPr/>
          <p:nvPr/>
        </p:nvSpPr>
        <p:spPr>
          <a:xfrm>
            <a:off x="6926696" y="3429000"/>
            <a:ext cx="4126230" cy="1165860"/>
          </a:xfrm>
          <a:prstGeom prst="roundRect">
            <a:avLst/>
          </a:prstGeom>
          <a:solidFill>
            <a:schemeClr val="accent3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고성능의 예측 모델을 통해 보다 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효율적이고 합리적인 계획 수립 가능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94C6AD2-8B87-190F-072F-F67FDC7156C0}"/>
              </a:ext>
            </a:extLst>
          </p:cNvPr>
          <p:cNvSpPr/>
          <p:nvPr/>
        </p:nvSpPr>
        <p:spPr>
          <a:xfrm>
            <a:off x="6926696" y="5040630"/>
            <a:ext cx="4126230" cy="1165860"/>
          </a:xfrm>
          <a:prstGeom prst="roundRect">
            <a:avLst/>
          </a:prstGeom>
          <a:solidFill>
            <a:schemeClr val="accent3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설명력을 가지는 수치들을 근거로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빠르고 정확한 의사결정 가능 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6879D7-46C8-C994-9E92-1D08183BD7DA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1855586" y="2400300"/>
            <a:ext cx="4724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CDEEC57-07C2-D28E-6BEF-3E544B23478F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1855586" y="4011930"/>
            <a:ext cx="4724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0689C91-B054-8C0F-5FE1-CC983BCBEB29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1855586" y="5623560"/>
            <a:ext cx="4724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4DD1199-F2EB-C2B6-AA17-DD91EC0FB4E9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6454256" y="4011930"/>
            <a:ext cx="4724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E730B10-595D-F7C9-58F3-A6F5A0979DD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6454256" y="2400300"/>
            <a:ext cx="4724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30AF167-79AE-737A-0BE4-3784E737BEC6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6454256" y="5623560"/>
            <a:ext cx="4724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39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72A235-6587-A2ED-98C8-D19049A620E6}"/>
              </a:ext>
            </a:extLst>
          </p:cNvPr>
          <p:cNvSpPr txBox="1"/>
          <p:nvPr/>
        </p:nvSpPr>
        <p:spPr>
          <a:xfrm>
            <a:off x="342437" y="968798"/>
            <a:ext cx="11507126" cy="594513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비용 구조 </a:t>
            </a:r>
            <a:r>
              <a:rPr lang="en-US" altLang="ko-KR" b="1" dirty="0"/>
              <a:t>: </a:t>
            </a:r>
            <a:r>
              <a:rPr lang="ko-KR" altLang="en-US" b="1" dirty="0"/>
              <a:t>개발비용</a:t>
            </a:r>
            <a:r>
              <a:rPr lang="en-US" altLang="ko-KR" b="1" dirty="0"/>
              <a:t> </a:t>
            </a:r>
            <a:r>
              <a:rPr lang="ko-KR" altLang="en-US" b="1" dirty="0"/>
              <a:t>등 초기 비용</a:t>
            </a:r>
            <a:r>
              <a:rPr lang="en-US" altLang="ko-KR" b="1" dirty="0"/>
              <a:t>, </a:t>
            </a:r>
            <a:r>
              <a:rPr lang="ko-KR" altLang="en-US" b="1" dirty="0"/>
              <a:t>서버비용 등 고정비용</a:t>
            </a:r>
            <a:r>
              <a:rPr lang="en-US" altLang="ko-KR" b="1" dirty="0"/>
              <a:t>, </a:t>
            </a:r>
            <a:r>
              <a:rPr lang="ko-KR" altLang="en-US" b="1" dirty="0"/>
              <a:t>고객지원 등 사업유지비 필요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endParaRPr lang="en-US" altLang="ko-KR" sz="1600" b="1" dirty="0"/>
          </a:p>
          <a:p>
            <a:pPr lvl="1">
              <a:lnSpc>
                <a:spcPct val="150000"/>
              </a:lnSpc>
            </a:pPr>
            <a:endParaRPr lang="en-US" altLang="ko-KR" sz="16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59209-53A2-4D00-AC04-FFFD24A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6C6F6-CAA4-4398-AD92-CF40C13E6733}"/>
              </a:ext>
            </a:extLst>
          </p:cNvPr>
          <p:cNvSpPr txBox="1"/>
          <p:nvPr/>
        </p:nvSpPr>
        <p:spPr>
          <a:xfrm>
            <a:off x="0" y="200994"/>
            <a:ext cx="6096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lvl="0" algn="l"/>
            <a:r>
              <a:rPr lang="en-US" altLang="ko-KR" sz="2000" b="1" dirty="0"/>
              <a:t>4.3 </a:t>
            </a:r>
            <a:r>
              <a:rPr lang="ko-KR" altLang="en-US" sz="2000" b="1" dirty="0"/>
              <a:t>비용구조 및 </a:t>
            </a:r>
            <a:r>
              <a:rPr lang="ko-KR" altLang="en-US" sz="2000" b="1" dirty="0" err="1"/>
              <a:t>수익원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ED62E-D42B-4FA1-9819-A7A22CF6367E}"/>
              </a:ext>
            </a:extLst>
          </p:cNvPr>
          <p:cNvSpPr txBox="1"/>
          <p:nvPr/>
        </p:nvSpPr>
        <p:spPr>
          <a:xfrm>
            <a:off x="5919538" y="279898"/>
            <a:ext cx="609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0" algn="r"/>
            <a:r>
              <a:rPr lang="en-US" altLang="ko-KR" sz="1600" b="1" dirty="0"/>
              <a:t>4. </a:t>
            </a:r>
            <a:r>
              <a:rPr lang="ko-KR" altLang="en-US" sz="1600" b="1" dirty="0"/>
              <a:t>비즈니스 모델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C5E5DEE-BD76-D2BE-D1BB-25C5C15C4E80}"/>
              </a:ext>
            </a:extLst>
          </p:cNvPr>
          <p:cNvSpPr/>
          <p:nvPr/>
        </p:nvSpPr>
        <p:spPr>
          <a:xfrm>
            <a:off x="949290" y="1791560"/>
            <a:ext cx="1158164" cy="1554480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999A8A-A540-D77A-C8E5-5B441DAB2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3" y="1929401"/>
            <a:ext cx="887578" cy="88757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0A0F50F-C3B3-26C6-08A3-9C352D75CDE1}"/>
              </a:ext>
            </a:extLst>
          </p:cNvPr>
          <p:cNvCxnSpPr>
            <a:cxnSpLocks/>
          </p:cNvCxnSpPr>
          <p:nvPr/>
        </p:nvCxnSpPr>
        <p:spPr>
          <a:xfrm>
            <a:off x="1062656" y="2874129"/>
            <a:ext cx="931431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8E6E7B-5463-58FF-229E-DCA8D56DB1FB}"/>
              </a:ext>
            </a:extLst>
          </p:cNvPr>
          <p:cNvSpPr txBox="1"/>
          <p:nvPr/>
        </p:nvSpPr>
        <p:spPr>
          <a:xfrm>
            <a:off x="1062656" y="2954820"/>
            <a:ext cx="93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개발 비용</a:t>
            </a:r>
            <a:endParaRPr lang="ko-KR" altLang="en-US" sz="12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962112F-26E3-4219-1EF0-CC09B21EF4FF}"/>
              </a:ext>
            </a:extLst>
          </p:cNvPr>
          <p:cNvSpPr/>
          <p:nvPr/>
        </p:nvSpPr>
        <p:spPr>
          <a:xfrm>
            <a:off x="2776341" y="1791560"/>
            <a:ext cx="1158164" cy="1554480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303BE33-C1F9-4C39-CDF1-2DBBD5E49F6D}"/>
              </a:ext>
            </a:extLst>
          </p:cNvPr>
          <p:cNvCxnSpPr>
            <a:cxnSpLocks/>
          </p:cNvCxnSpPr>
          <p:nvPr/>
        </p:nvCxnSpPr>
        <p:spPr>
          <a:xfrm>
            <a:off x="2889707" y="2874129"/>
            <a:ext cx="931431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42B24F-FD65-606E-4E4F-54803C27286F}"/>
              </a:ext>
            </a:extLst>
          </p:cNvPr>
          <p:cNvSpPr txBox="1"/>
          <p:nvPr/>
        </p:nvSpPr>
        <p:spPr>
          <a:xfrm>
            <a:off x="2889707" y="2954820"/>
            <a:ext cx="93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서버 비용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8B4DEFC-CFE7-853A-5B64-EFC6FE226EF9}"/>
              </a:ext>
            </a:extLst>
          </p:cNvPr>
          <p:cNvSpPr/>
          <p:nvPr/>
        </p:nvSpPr>
        <p:spPr>
          <a:xfrm>
            <a:off x="4603392" y="1791560"/>
            <a:ext cx="1158164" cy="1554480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E605FAE-AD30-1484-3FE9-D45DEDEB3A41}"/>
              </a:ext>
            </a:extLst>
          </p:cNvPr>
          <p:cNvCxnSpPr>
            <a:cxnSpLocks/>
          </p:cNvCxnSpPr>
          <p:nvPr/>
        </p:nvCxnSpPr>
        <p:spPr>
          <a:xfrm>
            <a:off x="4716758" y="2874129"/>
            <a:ext cx="931431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63AE7A-E6C9-9808-5258-1126D344D911}"/>
              </a:ext>
            </a:extLst>
          </p:cNvPr>
          <p:cNvSpPr txBox="1"/>
          <p:nvPr/>
        </p:nvSpPr>
        <p:spPr>
          <a:xfrm>
            <a:off x="4716758" y="2884375"/>
            <a:ext cx="93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데이터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유지 비용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FA194E3-B5C5-48EE-8ECE-950CC2E273DA}"/>
              </a:ext>
            </a:extLst>
          </p:cNvPr>
          <p:cNvSpPr/>
          <p:nvPr/>
        </p:nvSpPr>
        <p:spPr>
          <a:xfrm>
            <a:off x="6430443" y="1791560"/>
            <a:ext cx="1158164" cy="1554480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192BB92-CEDA-0FA3-82EC-8C53C006971B}"/>
              </a:ext>
            </a:extLst>
          </p:cNvPr>
          <p:cNvCxnSpPr>
            <a:cxnSpLocks/>
          </p:cNvCxnSpPr>
          <p:nvPr/>
        </p:nvCxnSpPr>
        <p:spPr>
          <a:xfrm>
            <a:off x="6543809" y="2874129"/>
            <a:ext cx="931431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64BB01-49BC-13A9-402B-2F6CC4E3B292}"/>
              </a:ext>
            </a:extLst>
          </p:cNvPr>
          <p:cNvSpPr txBox="1"/>
          <p:nvPr/>
        </p:nvSpPr>
        <p:spPr>
          <a:xfrm>
            <a:off x="6543809" y="2954820"/>
            <a:ext cx="93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고객 지원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D165766-2D85-ECB6-C7ED-DDE6DFCEB83F}"/>
              </a:ext>
            </a:extLst>
          </p:cNvPr>
          <p:cNvSpPr/>
          <p:nvPr/>
        </p:nvSpPr>
        <p:spPr>
          <a:xfrm>
            <a:off x="8257494" y="1791560"/>
            <a:ext cx="1158164" cy="1554480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70B2B6C-CD5F-1D12-7356-9F6A6B98C19F}"/>
              </a:ext>
            </a:extLst>
          </p:cNvPr>
          <p:cNvCxnSpPr>
            <a:cxnSpLocks/>
          </p:cNvCxnSpPr>
          <p:nvPr/>
        </p:nvCxnSpPr>
        <p:spPr>
          <a:xfrm>
            <a:off x="8370860" y="2874129"/>
            <a:ext cx="931431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F06FC76-B1C0-F97A-8AE7-730D48FB8058}"/>
              </a:ext>
            </a:extLst>
          </p:cNvPr>
          <p:cNvSpPr txBox="1"/>
          <p:nvPr/>
        </p:nvSpPr>
        <p:spPr>
          <a:xfrm>
            <a:off x="8367677" y="2884375"/>
            <a:ext cx="93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법률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서비스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F0D737F-199C-CD0E-0843-C0EC27F11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84" y="1894179"/>
            <a:ext cx="887578" cy="88757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8987ACB-C7AF-EB17-869D-A3B535B2E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61" y="1926984"/>
            <a:ext cx="887577" cy="88757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5A53E83-ABA7-E26E-6EA5-8B467E4BA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530" y="1894179"/>
            <a:ext cx="887578" cy="88757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AAD6A8E-09D6-B339-C510-B2DE97B89A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35" y="1894294"/>
            <a:ext cx="887578" cy="887578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690C930-BA5B-1D5D-9967-0636E286453E}"/>
              </a:ext>
            </a:extLst>
          </p:cNvPr>
          <p:cNvSpPr/>
          <p:nvPr/>
        </p:nvSpPr>
        <p:spPr>
          <a:xfrm>
            <a:off x="10084545" y="1791560"/>
            <a:ext cx="1158164" cy="1554480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C6A5B5A-C667-50B2-3E25-C533DFFC78FE}"/>
              </a:ext>
            </a:extLst>
          </p:cNvPr>
          <p:cNvCxnSpPr>
            <a:cxnSpLocks/>
          </p:cNvCxnSpPr>
          <p:nvPr/>
        </p:nvCxnSpPr>
        <p:spPr>
          <a:xfrm>
            <a:off x="10197911" y="2874129"/>
            <a:ext cx="931431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82FF38-1399-8A57-9EDB-776821F3D456}"/>
              </a:ext>
            </a:extLst>
          </p:cNvPr>
          <p:cNvSpPr txBox="1"/>
          <p:nvPr/>
        </p:nvSpPr>
        <p:spPr>
          <a:xfrm>
            <a:off x="10194728" y="2884375"/>
            <a:ext cx="93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보험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서비스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862306C-35F2-67AE-D018-560364A0FD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653" y="1894178"/>
            <a:ext cx="887579" cy="88757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7F0C4D2-0B66-714F-59E7-183FAB265EA1}"/>
              </a:ext>
            </a:extLst>
          </p:cNvPr>
          <p:cNvSpPr txBox="1"/>
          <p:nvPr/>
        </p:nvSpPr>
        <p:spPr>
          <a:xfrm>
            <a:off x="342437" y="3758674"/>
            <a:ext cx="11507126" cy="594513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수익 구조 </a:t>
            </a:r>
            <a:r>
              <a:rPr lang="en-US" altLang="ko-KR" b="1" dirty="0"/>
              <a:t>: </a:t>
            </a:r>
            <a:r>
              <a:rPr lang="ko-KR" altLang="en-US" b="1" dirty="0" err="1"/>
              <a:t>구독제</a:t>
            </a:r>
            <a:r>
              <a:rPr lang="en-US" altLang="ko-KR" b="1" dirty="0"/>
              <a:t>(</a:t>
            </a:r>
            <a:r>
              <a:rPr lang="ko-KR" altLang="en-US" b="1" dirty="0"/>
              <a:t>주 수입원</a:t>
            </a:r>
            <a:r>
              <a:rPr lang="en-US" altLang="ko-KR" b="1" dirty="0"/>
              <a:t>) </a:t>
            </a:r>
            <a:r>
              <a:rPr lang="ko-KR" altLang="en-US" b="1" dirty="0"/>
              <a:t>및 후원금</a:t>
            </a:r>
            <a:r>
              <a:rPr lang="en-US" altLang="ko-KR" b="1" dirty="0"/>
              <a:t>, </a:t>
            </a:r>
            <a:r>
              <a:rPr lang="ko-KR" altLang="en-US" b="1" dirty="0"/>
              <a:t>데이터 판매</a:t>
            </a:r>
            <a:r>
              <a:rPr lang="en-US" altLang="ko-KR" b="1" dirty="0"/>
              <a:t>(</a:t>
            </a:r>
            <a:r>
              <a:rPr lang="ko-KR" altLang="en-US" b="1" dirty="0"/>
              <a:t>부 수입원</a:t>
            </a:r>
            <a:r>
              <a:rPr lang="en-US" altLang="ko-KR" b="1" dirty="0"/>
              <a:t>)</a:t>
            </a:r>
            <a:r>
              <a:rPr lang="ko-KR" altLang="en-US" b="1" dirty="0"/>
              <a:t>를 통하여 수익 창출 예정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endParaRPr lang="en-US" altLang="ko-KR" sz="1600" b="1" dirty="0"/>
          </a:p>
          <a:p>
            <a:pPr lvl="1">
              <a:lnSpc>
                <a:spcPct val="150000"/>
              </a:lnSpc>
            </a:pPr>
            <a:endParaRPr lang="en-US" altLang="ko-KR" sz="1600" b="1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17003A4-0730-C71C-51CE-E803EC9D6338}"/>
              </a:ext>
            </a:extLst>
          </p:cNvPr>
          <p:cNvGrpSpPr/>
          <p:nvPr/>
        </p:nvGrpSpPr>
        <p:grpSpPr>
          <a:xfrm>
            <a:off x="3689867" y="4645791"/>
            <a:ext cx="4812266" cy="1554480"/>
            <a:chOff x="3711852" y="4672757"/>
            <a:chExt cx="4812266" cy="155448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EEB574CF-47F5-D96D-1B25-2C98F26A4E9A}"/>
                </a:ext>
              </a:extLst>
            </p:cNvPr>
            <p:cNvSpPr/>
            <p:nvPr/>
          </p:nvSpPr>
          <p:spPr>
            <a:xfrm>
              <a:off x="3711852" y="4672757"/>
              <a:ext cx="1158164" cy="1554480"/>
            </a:xfrm>
            <a:prstGeom prst="round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EEE34069-05FA-B03A-ACA8-BCDADB1FB690}"/>
                </a:ext>
              </a:extLst>
            </p:cNvPr>
            <p:cNvCxnSpPr>
              <a:cxnSpLocks/>
            </p:cNvCxnSpPr>
            <p:nvPr/>
          </p:nvCxnSpPr>
          <p:spPr>
            <a:xfrm>
              <a:off x="3825218" y="5755326"/>
              <a:ext cx="931431" cy="0"/>
            </a:xfrm>
            <a:prstGeom prst="line">
              <a:avLst/>
            </a:prstGeom>
            <a:ln w="349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00DCD8D-3091-E814-54AF-47B6B00AEB9B}"/>
                </a:ext>
              </a:extLst>
            </p:cNvPr>
            <p:cNvSpPr txBox="1"/>
            <p:nvPr/>
          </p:nvSpPr>
          <p:spPr>
            <a:xfrm>
              <a:off x="3822035" y="5843936"/>
              <a:ext cx="93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/>
                <a:t>구독제</a:t>
              </a:r>
              <a:endParaRPr lang="ko-KR" altLang="en-US" sz="1200" b="1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8A94D4E-E9A3-2FBC-6DDF-535BC0F292D0}"/>
                </a:ext>
              </a:extLst>
            </p:cNvPr>
            <p:cNvSpPr/>
            <p:nvPr/>
          </p:nvSpPr>
          <p:spPr>
            <a:xfrm>
              <a:off x="5538903" y="4672757"/>
              <a:ext cx="1158164" cy="1554480"/>
            </a:xfrm>
            <a:prstGeom prst="round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017C8B35-B8C2-3F70-0BA8-6D53466C023A}"/>
                </a:ext>
              </a:extLst>
            </p:cNvPr>
            <p:cNvCxnSpPr>
              <a:cxnSpLocks/>
            </p:cNvCxnSpPr>
            <p:nvPr/>
          </p:nvCxnSpPr>
          <p:spPr>
            <a:xfrm>
              <a:off x="5652269" y="5755326"/>
              <a:ext cx="931431" cy="0"/>
            </a:xfrm>
            <a:prstGeom prst="line">
              <a:avLst/>
            </a:prstGeom>
            <a:ln w="349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44A2C03-E2F2-93C3-012D-21611CA77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975" y="4762993"/>
              <a:ext cx="903724" cy="903724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81B2E727-82CF-0CF2-D568-AAD0C0B94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961" y="4779139"/>
              <a:ext cx="887578" cy="887578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944ECFE-776A-5B41-5260-DDFBA0F85D65}"/>
                </a:ext>
              </a:extLst>
            </p:cNvPr>
            <p:cNvSpPr txBox="1"/>
            <p:nvPr/>
          </p:nvSpPr>
          <p:spPr>
            <a:xfrm>
              <a:off x="5652268" y="5843936"/>
              <a:ext cx="93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후원금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CBBF5541-1C14-F732-424F-B79D0DB8B6E0}"/>
                </a:ext>
              </a:extLst>
            </p:cNvPr>
            <p:cNvSpPr/>
            <p:nvPr/>
          </p:nvSpPr>
          <p:spPr>
            <a:xfrm>
              <a:off x="7365954" y="4672757"/>
              <a:ext cx="1158164" cy="1554480"/>
            </a:xfrm>
            <a:prstGeom prst="round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5E646A56-8FFD-646E-AEE8-DE6B5830CB50}"/>
                </a:ext>
              </a:extLst>
            </p:cNvPr>
            <p:cNvCxnSpPr>
              <a:cxnSpLocks/>
            </p:cNvCxnSpPr>
            <p:nvPr/>
          </p:nvCxnSpPr>
          <p:spPr>
            <a:xfrm>
              <a:off x="7479320" y="5755326"/>
              <a:ext cx="931431" cy="0"/>
            </a:xfrm>
            <a:prstGeom prst="line">
              <a:avLst/>
            </a:prstGeom>
            <a:ln w="349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6911BC-B6D4-5EDC-6E80-EAC1AF9D6780}"/>
                </a:ext>
              </a:extLst>
            </p:cNvPr>
            <p:cNvSpPr txBox="1"/>
            <p:nvPr/>
          </p:nvSpPr>
          <p:spPr>
            <a:xfrm>
              <a:off x="7476137" y="5765572"/>
              <a:ext cx="9314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데이터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판매</a:t>
              </a: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0C3441F2-2F35-3C8C-E6D3-606AADC82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0164" y="4762993"/>
              <a:ext cx="903376" cy="903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538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59209-53A2-4D00-AC04-FFFD24A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6C6F6-CAA4-4398-AD92-CF40C13E6733}"/>
              </a:ext>
            </a:extLst>
          </p:cNvPr>
          <p:cNvSpPr txBox="1"/>
          <p:nvPr/>
        </p:nvSpPr>
        <p:spPr>
          <a:xfrm>
            <a:off x="0" y="200994"/>
            <a:ext cx="6096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lvl="0" algn="l"/>
            <a:r>
              <a:rPr lang="en-US" altLang="ko-KR" sz="2000" b="1" dirty="0"/>
              <a:t>4.4 </a:t>
            </a:r>
            <a:r>
              <a:rPr lang="ko-KR" altLang="en-US" sz="2000" b="1" dirty="0"/>
              <a:t>비즈니스 모델 </a:t>
            </a:r>
            <a:r>
              <a:rPr lang="ko-KR" altLang="en-US" sz="2000" b="1" dirty="0" err="1"/>
              <a:t>컨버스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ED62E-D42B-4FA1-9819-A7A22CF6367E}"/>
              </a:ext>
            </a:extLst>
          </p:cNvPr>
          <p:cNvSpPr txBox="1"/>
          <p:nvPr/>
        </p:nvSpPr>
        <p:spPr>
          <a:xfrm>
            <a:off x="5919538" y="279898"/>
            <a:ext cx="609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0" algn="r"/>
            <a:r>
              <a:rPr lang="en-US" altLang="ko-KR" sz="1600" b="1" dirty="0"/>
              <a:t>4. </a:t>
            </a:r>
            <a:r>
              <a:rPr lang="ko-KR" altLang="en-US" sz="1600" b="1" dirty="0"/>
              <a:t>예상산출물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34E45CB-BA9D-03A9-2315-1DD316F14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29764"/>
              </p:ext>
            </p:extLst>
          </p:nvPr>
        </p:nvGraphicFramePr>
        <p:xfrm>
          <a:off x="203198" y="810820"/>
          <a:ext cx="11825040" cy="568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8">
                  <a:extLst>
                    <a:ext uri="{9D8B030D-6E8A-4147-A177-3AD203B41FA5}">
                      <a16:colId xmlns:a16="http://schemas.microsoft.com/office/drawing/2014/main" val="1469008205"/>
                    </a:ext>
                  </a:extLst>
                </a:gridCol>
                <a:gridCol w="2365008">
                  <a:extLst>
                    <a:ext uri="{9D8B030D-6E8A-4147-A177-3AD203B41FA5}">
                      <a16:colId xmlns:a16="http://schemas.microsoft.com/office/drawing/2014/main" val="1787002471"/>
                    </a:ext>
                  </a:extLst>
                </a:gridCol>
                <a:gridCol w="1182504">
                  <a:extLst>
                    <a:ext uri="{9D8B030D-6E8A-4147-A177-3AD203B41FA5}">
                      <a16:colId xmlns:a16="http://schemas.microsoft.com/office/drawing/2014/main" val="3570142099"/>
                    </a:ext>
                  </a:extLst>
                </a:gridCol>
                <a:gridCol w="1182504">
                  <a:extLst>
                    <a:ext uri="{9D8B030D-6E8A-4147-A177-3AD203B41FA5}">
                      <a16:colId xmlns:a16="http://schemas.microsoft.com/office/drawing/2014/main" val="3617916613"/>
                    </a:ext>
                  </a:extLst>
                </a:gridCol>
                <a:gridCol w="2365008">
                  <a:extLst>
                    <a:ext uri="{9D8B030D-6E8A-4147-A177-3AD203B41FA5}">
                      <a16:colId xmlns:a16="http://schemas.microsoft.com/office/drawing/2014/main" val="893327993"/>
                    </a:ext>
                  </a:extLst>
                </a:gridCol>
                <a:gridCol w="2365008">
                  <a:extLst>
                    <a:ext uri="{9D8B030D-6E8A-4147-A177-3AD203B41FA5}">
                      <a16:colId xmlns:a16="http://schemas.microsoft.com/office/drawing/2014/main" val="1301778952"/>
                    </a:ext>
                  </a:extLst>
                </a:gridCol>
              </a:tblGrid>
              <a:tr h="189322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핵심 파트너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클라우드 서버 관리 업체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유료 데이터라면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 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데이터 제공 업체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핵심 활동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감염병 확산 추이에 대한 예측치 제공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직관적인 현재 추이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현황판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제공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가치 제안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감염병에 관련한   의사결정에 있어   신뢰할 만한 근거  마련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현장의 질 높은     데이터 수집 및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추합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고객 관계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전문가들의 의견에 맞춰 꾸준한 모델  개발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지속적인 업데이트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고객 세그먼트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의사 결정자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정책 결정자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의사 및 병원장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제약회사 및 연구소 책임 연구원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연구자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임상역학에 대해   연구하는 교수 및  연구원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643870"/>
                  </a:ext>
                </a:extLst>
              </a:tr>
              <a:tr h="18956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핵심 자원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현장의 질 높은     데이터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성능 좋은 예측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채널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웹사이트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클라우드 서버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380723"/>
                  </a:ext>
                </a:extLst>
              </a:tr>
              <a:tr h="18932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비용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서버 비용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개발 비용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데이터 유지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비용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수익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구독제를 통한 수익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4463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320426F-1A56-207A-BB60-08B4EA7A84B3}"/>
              </a:ext>
            </a:extLst>
          </p:cNvPr>
          <p:cNvSpPr txBox="1"/>
          <p:nvPr/>
        </p:nvSpPr>
        <p:spPr>
          <a:xfrm>
            <a:off x="3162300" y="5130800"/>
            <a:ext cx="233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법률 및 보험 서비스</a:t>
            </a:r>
            <a:endParaRPr lang="en-US" altLang="ko-KR" sz="1600" dirty="0"/>
          </a:p>
          <a:p>
            <a:pPr marL="285750" indent="-285750"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고객지원</a:t>
            </a:r>
          </a:p>
        </p:txBody>
      </p:sp>
    </p:spTree>
    <p:extLst>
      <p:ext uri="{BB962C8B-B14F-4D97-AF65-F5344CB8AC3E}">
        <p14:creationId xmlns:p14="http://schemas.microsoft.com/office/powerpoint/2010/main" val="3545821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59209-53A2-4D00-AC04-FFFD24A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AC01A-A374-4170-A34D-4CC99BA52CE5}"/>
              </a:ext>
            </a:extLst>
          </p:cNvPr>
          <p:cNvSpPr txBox="1"/>
          <p:nvPr/>
        </p:nvSpPr>
        <p:spPr>
          <a:xfrm>
            <a:off x="0" y="1448468"/>
            <a:ext cx="1219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400" b="0" dirty="0" err="1">
                <a:effectLst/>
                <a:latin typeface="+mn-ea"/>
              </a:rPr>
              <a:t>dataSOM</a:t>
            </a:r>
            <a:r>
              <a:rPr lang="en-US" altLang="ko-KR" sz="1400" b="0" dirty="0">
                <a:effectLst/>
                <a:latin typeface="+mn-ea"/>
              </a:rPr>
              <a:t>, </a:t>
            </a:r>
            <a:r>
              <a:rPr lang="ko-KR" altLang="en-US" sz="1400" b="0" dirty="0">
                <a:effectLst/>
                <a:latin typeface="+mn-ea"/>
              </a:rPr>
              <a:t>코로나</a:t>
            </a:r>
            <a:r>
              <a:rPr lang="en-US" altLang="ko-KR" sz="1400" b="0" dirty="0">
                <a:effectLst/>
                <a:latin typeface="+mn-ea"/>
              </a:rPr>
              <a:t>19 </a:t>
            </a:r>
            <a:r>
              <a:rPr lang="ko-KR" altLang="en-US" sz="1400" b="0" dirty="0">
                <a:effectLst/>
                <a:latin typeface="+mn-ea"/>
              </a:rPr>
              <a:t>장기화</a:t>
            </a:r>
            <a:r>
              <a:rPr lang="en-US" altLang="ko-KR" sz="1400" b="0" dirty="0">
                <a:effectLst/>
                <a:latin typeface="+mn-ea"/>
              </a:rPr>
              <a:t>...</a:t>
            </a:r>
            <a:r>
              <a:rPr lang="ko-KR" altLang="en-US" sz="1400" b="0" dirty="0">
                <a:effectLst/>
                <a:latin typeface="+mn-ea"/>
              </a:rPr>
              <a:t>성인남녀 </a:t>
            </a:r>
            <a:r>
              <a:rPr lang="en-US" altLang="ko-KR" sz="1400" b="0" dirty="0">
                <a:effectLst/>
                <a:latin typeface="+mn-ea"/>
              </a:rPr>
              <a:t>70% "</a:t>
            </a:r>
            <a:r>
              <a:rPr lang="ko-KR" altLang="en-US" sz="1400" b="0" dirty="0">
                <a:effectLst/>
                <a:latin typeface="+mn-ea"/>
              </a:rPr>
              <a:t>코로나 블루 경험“</a:t>
            </a:r>
            <a:r>
              <a:rPr lang="en-US" altLang="ko-KR" sz="1400" b="0" dirty="0">
                <a:effectLst/>
                <a:latin typeface="+mn-ea"/>
              </a:rPr>
              <a:t>, 2020.06.03</a:t>
            </a:r>
          </a:p>
          <a:p>
            <a:pPr marL="228600" indent="-2286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400" b="0" dirty="0">
                <a:effectLst/>
                <a:latin typeface="+mn-ea"/>
              </a:rPr>
              <a:t>KBS, [</a:t>
            </a:r>
            <a:r>
              <a:rPr lang="ko-KR" altLang="en-US" sz="1400" b="0" dirty="0">
                <a:effectLst/>
                <a:latin typeface="+mn-ea"/>
              </a:rPr>
              <a:t>신년 여론조사</a:t>
            </a:r>
            <a:r>
              <a:rPr lang="en-US" altLang="ko-KR" sz="1400" b="0" dirty="0">
                <a:effectLst/>
                <a:latin typeface="+mn-ea"/>
              </a:rPr>
              <a:t>]① “</a:t>
            </a:r>
            <a:r>
              <a:rPr lang="ko-KR" altLang="en-US" sz="1400" b="0" dirty="0">
                <a:effectLst/>
                <a:latin typeface="+mn-ea"/>
              </a:rPr>
              <a:t>코로나 블루 심해졌다” </a:t>
            </a:r>
            <a:r>
              <a:rPr lang="en-US" altLang="ko-KR" sz="1400" b="0" dirty="0">
                <a:effectLst/>
                <a:latin typeface="+mn-ea"/>
              </a:rPr>
              <a:t>61.9%… </a:t>
            </a:r>
            <a:r>
              <a:rPr lang="ko-KR" altLang="en-US" sz="1400" b="0" dirty="0">
                <a:effectLst/>
                <a:latin typeface="+mn-ea"/>
              </a:rPr>
              <a:t>자영업자</a:t>
            </a:r>
            <a:r>
              <a:rPr lang="en-US" altLang="ko-KR" sz="1400" b="0" dirty="0">
                <a:effectLst/>
                <a:latin typeface="+mn-ea"/>
              </a:rPr>
              <a:t>·</a:t>
            </a:r>
            <a:r>
              <a:rPr lang="ko-KR" altLang="en-US" sz="1400" b="0" dirty="0">
                <a:effectLst/>
                <a:latin typeface="+mn-ea"/>
              </a:rPr>
              <a:t>주부 더 ‘취약’</a:t>
            </a:r>
            <a:r>
              <a:rPr lang="en-US" altLang="ko-KR" sz="1400" b="0" dirty="0">
                <a:effectLst/>
                <a:latin typeface="+mn-ea"/>
              </a:rPr>
              <a:t>, 2021.01.02</a:t>
            </a:r>
          </a:p>
          <a:p>
            <a:pPr marL="228600" indent="-2286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400" dirty="0">
                <a:latin typeface="+mn-ea"/>
              </a:rPr>
              <a:t>ARIMA </a:t>
            </a:r>
            <a:r>
              <a:rPr lang="ko-KR" altLang="en-US" sz="1400" dirty="0">
                <a:latin typeface="+mn-ea"/>
              </a:rPr>
              <a:t>모델 </a:t>
            </a:r>
            <a:r>
              <a:rPr lang="en-US" altLang="ko-KR" sz="1400" dirty="0">
                <a:latin typeface="+mn-ea"/>
              </a:rPr>
              <a:t>(https://towardsdatascience.com/time-series-forecasting-predicting-stock-prices-using-an-arima-model-2e3b3080bd70)</a:t>
            </a:r>
            <a:endParaRPr lang="en-US" altLang="ko-KR" sz="1400" b="0" dirty="0">
              <a:effectLst/>
              <a:latin typeface="+mn-ea"/>
            </a:endParaRPr>
          </a:p>
          <a:p>
            <a:pPr marL="228600" indent="-2286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400" b="0" dirty="0">
                <a:effectLst/>
                <a:latin typeface="+mn-ea"/>
              </a:rPr>
              <a:t>SEIR </a:t>
            </a:r>
            <a:r>
              <a:rPr lang="ko-KR" altLang="en-US" sz="1400" b="0" dirty="0">
                <a:effectLst/>
                <a:latin typeface="+mn-ea"/>
              </a:rPr>
              <a:t>모델 </a:t>
            </a:r>
            <a:r>
              <a:rPr lang="en-US" altLang="ko-KR" sz="1400" b="0" dirty="0">
                <a:effectLst/>
                <a:latin typeface="+mn-ea"/>
              </a:rPr>
              <a:t>(https://www.maplesoft.com/Applications/Detail.aspx?id=153879)</a:t>
            </a:r>
          </a:p>
          <a:p>
            <a:pPr marL="228600" indent="-2286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400" b="0" dirty="0">
                <a:effectLst/>
                <a:latin typeface="+mn-ea"/>
              </a:rPr>
              <a:t>일요신문</a:t>
            </a:r>
            <a:r>
              <a:rPr lang="en-US" altLang="ko-KR" sz="1400" b="0" dirty="0">
                <a:effectLst/>
                <a:latin typeface="+mn-ea"/>
              </a:rPr>
              <a:t>, [</a:t>
            </a:r>
            <a:r>
              <a:rPr lang="ko-KR" altLang="en-US" sz="1400" b="0" dirty="0">
                <a:effectLst/>
                <a:latin typeface="+mn-ea"/>
              </a:rPr>
              <a:t>여론조사</a:t>
            </a:r>
            <a:r>
              <a:rPr lang="en-US" altLang="ko-KR" sz="1400" b="0" dirty="0">
                <a:effectLst/>
                <a:latin typeface="+mn-ea"/>
              </a:rPr>
              <a:t>] ‘</a:t>
            </a:r>
            <a:r>
              <a:rPr lang="ko-KR" altLang="en-US" sz="1400" b="0" dirty="0">
                <a:effectLst/>
                <a:latin typeface="+mn-ea"/>
              </a:rPr>
              <a:t>코로나</a:t>
            </a:r>
            <a:r>
              <a:rPr lang="en-US" altLang="ko-KR" sz="1400" b="0" dirty="0">
                <a:effectLst/>
                <a:latin typeface="+mn-ea"/>
              </a:rPr>
              <a:t>19 </a:t>
            </a:r>
            <a:r>
              <a:rPr lang="ko-KR" altLang="en-US" sz="1400" b="0" dirty="0">
                <a:effectLst/>
                <a:latin typeface="+mn-ea"/>
              </a:rPr>
              <a:t>대응’ 잘한다 </a:t>
            </a:r>
            <a:r>
              <a:rPr lang="en-US" altLang="ko-KR" sz="1400" b="0" dirty="0">
                <a:effectLst/>
                <a:latin typeface="+mn-ea"/>
              </a:rPr>
              <a:t>43.2% vs </a:t>
            </a:r>
            <a:r>
              <a:rPr lang="ko-KR" altLang="en-US" sz="1400" b="0" dirty="0">
                <a:effectLst/>
                <a:latin typeface="+mn-ea"/>
              </a:rPr>
              <a:t>잘못한다 </a:t>
            </a:r>
            <a:r>
              <a:rPr lang="en-US" altLang="ko-KR" sz="1400" b="0" dirty="0">
                <a:effectLst/>
                <a:latin typeface="+mn-ea"/>
              </a:rPr>
              <a:t>48.7%’, ****.**.**</a:t>
            </a:r>
          </a:p>
          <a:p>
            <a:pPr marL="228600" indent="-2286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400" b="0" dirty="0">
                <a:effectLst/>
                <a:latin typeface="+mn-ea"/>
              </a:rPr>
              <a:t>서울신문</a:t>
            </a:r>
            <a:r>
              <a:rPr lang="en-US" altLang="ko-KR" sz="1400" b="0" dirty="0">
                <a:effectLst/>
                <a:latin typeface="+mn-ea"/>
              </a:rPr>
              <a:t>, </a:t>
            </a:r>
            <a:r>
              <a:rPr lang="ko-KR" altLang="en-US" sz="1400" b="0" dirty="0">
                <a:effectLst/>
                <a:latin typeface="+mn-ea"/>
              </a:rPr>
              <a:t>코로나</a:t>
            </a:r>
            <a:r>
              <a:rPr lang="en-US" altLang="ko-KR" sz="1400" b="0" dirty="0">
                <a:effectLst/>
                <a:latin typeface="+mn-ea"/>
              </a:rPr>
              <a:t>19 </a:t>
            </a:r>
            <a:r>
              <a:rPr lang="ko-KR" altLang="en-US" sz="1400" b="0" dirty="0">
                <a:effectLst/>
                <a:latin typeface="+mn-ea"/>
              </a:rPr>
              <a:t>발생 예측 왜 어렵나</a:t>
            </a:r>
            <a:r>
              <a:rPr lang="en-US" altLang="ko-KR" sz="1400" b="0" dirty="0">
                <a:effectLst/>
                <a:latin typeface="+mn-ea"/>
              </a:rPr>
              <a:t>…</a:t>
            </a:r>
            <a:r>
              <a:rPr lang="ko-KR" altLang="en-US" sz="1400" b="0" dirty="0">
                <a:effectLst/>
                <a:latin typeface="+mn-ea"/>
              </a:rPr>
              <a:t>정기석 “일기 예보도 잘 맞지 않아”</a:t>
            </a:r>
            <a:r>
              <a:rPr lang="en-US" altLang="ko-KR" sz="1400" b="0" dirty="0">
                <a:effectLst/>
                <a:latin typeface="+mn-ea"/>
              </a:rPr>
              <a:t>, 2022.08.20</a:t>
            </a:r>
          </a:p>
          <a:p>
            <a:pPr marL="228600" indent="-2286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400" b="0" dirty="0" err="1">
                <a:effectLst/>
                <a:latin typeface="+mn-ea"/>
              </a:rPr>
              <a:t>Malki</a:t>
            </a:r>
            <a:r>
              <a:rPr lang="en-US" altLang="ko-KR" sz="1400" b="0" dirty="0">
                <a:effectLst/>
                <a:latin typeface="+mn-ea"/>
              </a:rPr>
              <a:t>, Z., </a:t>
            </a:r>
            <a:r>
              <a:rPr lang="en-US" altLang="ko-KR" sz="1400" b="0" dirty="0" err="1">
                <a:effectLst/>
                <a:latin typeface="+mn-ea"/>
              </a:rPr>
              <a:t>Atlam</a:t>
            </a:r>
            <a:r>
              <a:rPr lang="en-US" altLang="ko-KR" sz="1400" b="0" dirty="0">
                <a:effectLst/>
                <a:latin typeface="+mn-ea"/>
              </a:rPr>
              <a:t>, E. S., </a:t>
            </a:r>
            <a:r>
              <a:rPr lang="en-US" altLang="ko-KR" sz="1400" b="0" dirty="0" err="1">
                <a:effectLst/>
                <a:latin typeface="+mn-ea"/>
              </a:rPr>
              <a:t>Hassanien</a:t>
            </a:r>
            <a:r>
              <a:rPr lang="en-US" altLang="ko-KR" sz="1400" b="0" dirty="0">
                <a:effectLst/>
                <a:latin typeface="+mn-ea"/>
              </a:rPr>
              <a:t>, A. E., </a:t>
            </a:r>
            <a:r>
              <a:rPr lang="en-US" altLang="ko-KR" sz="1400" b="0" dirty="0" err="1">
                <a:effectLst/>
                <a:latin typeface="+mn-ea"/>
              </a:rPr>
              <a:t>Dagnew</a:t>
            </a:r>
            <a:r>
              <a:rPr lang="en-US" altLang="ko-KR" sz="1400" b="0" dirty="0">
                <a:effectLst/>
                <a:latin typeface="+mn-ea"/>
              </a:rPr>
              <a:t>, G., </a:t>
            </a:r>
            <a:r>
              <a:rPr lang="en-US" altLang="ko-KR" sz="1400" b="0" dirty="0" err="1">
                <a:effectLst/>
                <a:latin typeface="+mn-ea"/>
              </a:rPr>
              <a:t>Elhosseini</a:t>
            </a:r>
            <a:r>
              <a:rPr lang="en-US" altLang="ko-KR" sz="1400" b="0" dirty="0">
                <a:effectLst/>
                <a:latin typeface="+mn-ea"/>
              </a:rPr>
              <a:t>, M. A., &amp; Gad, I. (2020). Association between weather data and COVID-19 pandemic predicting mortality rate: Machine learning approaches. Chaos, Solitons &amp; Fractals, 138, 110137.</a:t>
            </a:r>
          </a:p>
          <a:p>
            <a:pPr marL="228600" indent="-228600" algn="just" fontAlgn="base">
              <a:buFont typeface="+mj-lt"/>
              <a:buAutoNum type="arabicPeriod"/>
            </a:pPr>
            <a:r>
              <a:rPr lang="en-US" altLang="ko-KR" sz="1400" dirty="0">
                <a:latin typeface="+mn-ea"/>
              </a:rPr>
              <a:t>Johns Hopkins COIVD-19 Content Portal (</a:t>
            </a:r>
            <a:r>
              <a:rPr lang="en-US" altLang="ko-KR" sz="1400" dirty="0">
                <a:latin typeface="+mn-ea"/>
                <a:hlinkClick r:id="rId3"/>
              </a:rPr>
              <a:t>https://systems.jhu.edu/research/public-health/ncov/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228600" indent="-228600" algn="just" fontAlgn="base">
              <a:buFont typeface="+mj-lt"/>
              <a:buAutoNum type="arabicPeriod"/>
            </a:pPr>
            <a:r>
              <a:rPr lang="ko-KR" altLang="en-US" sz="1400" b="0" dirty="0">
                <a:effectLst/>
                <a:latin typeface="+mn-ea"/>
              </a:rPr>
              <a:t>직장인 커뮤니티 </a:t>
            </a:r>
            <a:r>
              <a:rPr lang="en-US" altLang="ko-KR" sz="1400" dirty="0">
                <a:latin typeface="+mn-ea"/>
              </a:rPr>
              <a:t>&lt;</a:t>
            </a:r>
            <a:r>
              <a:rPr lang="ko-KR" altLang="en-US" sz="1400" dirty="0">
                <a:latin typeface="+mn-ea"/>
              </a:rPr>
              <a:t>블라인드</a:t>
            </a:r>
            <a:r>
              <a:rPr lang="en-US" altLang="ko-KR" sz="1400" dirty="0">
                <a:latin typeface="+mn-ea"/>
              </a:rPr>
              <a:t>&gt; (https://www.teamblind.com/kr/)</a:t>
            </a:r>
            <a:endParaRPr lang="en-US" altLang="ko-KR" sz="1400" b="0" dirty="0">
              <a:effectLst/>
              <a:latin typeface="+mn-ea"/>
            </a:endParaRPr>
          </a:p>
          <a:p>
            <a:pPr marL="228600" indent="-2286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400" b="0" dirty="0">
                <a:effectLst/>
                <a:latin typeface="+mn-ea"/>
              </a:rPr>
              <a:t>한국경제</a:t>
            </a:r>
            <a:r>
              <a:rPr lang="en-US" altLang="ko-KR" sz="1400" b="0" dirty="0">
                <a:effectLst/>
                <a:latin typeface="+mn-ea"/>
              </a:rPr>
              <a:t>, </a:t>
            </a:r>
            <a:r>
              <a:rPr lang="ko-KR" altLang="en-US" sz="1400" b="0" dirty="0">
                <a:effectLst/>
                <a:latin typeface="+mn-ea"/>
              </a:rPr>
              <a:t>중증화 예측 </a:t>
            </a:r>
            <a:r>
              <a:rPr lang="ko-KR" altLang="en-US" sz="1400" b="0" dirty="0" err="1">
                <a:effectLst/>
                <a:latin typeface="+mn-ea"/>
              </a:rPr>
              <a:t>실패→병상</a:t>
            </a:r>
            <a:r>
              <a:rPr lang="ko-KR" altLang="en-US" sz="1400" b="0" dirty="0">
                <a:effectLst/>
                <a:latin typeface="+mn-ea"/>
              </a:rPr>
              <a:t> 확보 차질→</a:t>
            </a:r>
            <a:r>
              <a:rPr lang="en-US" altLang="ko-KR" sz="1400" b="0" dirty="0">
                <a:effectLst/>
                <a:latin typeface="+mn-ea"/>
              </a:rPr>
              <a:t>40</a:t>
            </a:r>
            <a:r>
              <a:rPr lang="ko-KR" altLang="en-US" sz="1400" b="0" dirty="0">
                <a:effectLst/>
                <a:latin typeface="+mn-ea"/>
              </a:rPr>
              <a:t>일간 </a:t>
            </a:r>
            <a:r>
              <a:rPr lang="en-US" altLang="ko-KR" sz="1400" b="0" dirty="0">
                <a:effectLst/>
                <a:latin typeface="+mn-ea"/>
              </a:rPr>
              <a:t>1219</a:t>
            </a:r>
            <a:r>
              <a:rPr lang="ko-KR" altLang="en-US" sz="1400" b="0" dirty="0">
                <a:effectLst/>
                <a:latin typeface="+mn-ea"/>
              </a:rPr>
              <a:t>명 사망’</a:t>
            </a:r>
            <a:r>
              <a:rPr lang="en-US" altLang="ko-KR" sz="1400" b="0" dirty="0">
                <a:effectLst/>
                <a:latin typeface="+mn-ea"/>
              </a:rPr>
              <a:t>, 2021.12.17</a:t>
            </a:r>
          </a:p>
          <a:p>
            <a:pPr marL="228600" indent="-2286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400" dirty="0">
                <a:latin typeface="+mn-ea"/>
              </a:rPr>
              <a:t>아시아경제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번아웃</a:t>
            </a:r>
            <a:r>
              <a:rPr lang="ko-KR" altLang="en-US" sz="1400" dirty="0">
                <a:latin typeface="+mn-ea"/>
              </a:rPr>
              <a:t> 호소하는 의료진</a:t>
            </a:r>
            <a:r>
              <a:rPr lang="en-US" altLang="ko-KR" sz="1400" dirty="0">
                <a:latin typeface="+mn-ea"/>
              </a:rPr>
              <a:t>…</a:t>
            </a:r>
            <a:r>
              <a:rPr lang="ko-KR" altLang="en-US" sz="1400" dirty="0">
                <a:latin typeface="+mn-ea"/>
              </a:rPr>
              <a:t>요양병원 의료붕괴 현실화</a:t>
            </a:r>
            <a:r>
              <a:rPr lang="en-US" altLang="ko-KR" sz="1400" dirty="0">
                <a:latin typeface="+mn-ea"/>
              </a:rPr>
              <a:t>, 2022.02.22</a:t>
            </a:r>
          </a:p>
          <a:p>
            <a:pPr marL="228600" indent="-2286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400" b="0" dirty="0">
                <a:effectLst/>
                <a:latin typeface="+mn-ea"/>
              </a:rPr>
              <a:t>중소기업신문</a:t>
            </a:r>
            <a:r>
              <a:rPr lang="en-US" altLang="ko-KR" sz="1400" b="0" dirty="0">
                <a:effectLst/>
                <a:latin typeface="+mn-ea"/>
              </a:rPr>
              <a:t>, </a:t>
            </a:r>
            <a:r>
              <a:rPr lang="ko-KR" altLang="en-US" sz="1400" b="0" dirty="0">
                <a:effectLst/>
                <a:latin typeface="+mn-ea"/>
              </a:rPr>
              <a:t>모더나 백신 공급차질</a:t>
            </a:r>
            <a:r>
              <a:rPr lang="en-US" altLang="ko-KR" sz="1400" b="0" dirty="0">
                <a:effectLst/>
                <a:latin typeface="+mn-ea"/>
              </a:rPr>
              <a:t>…</a:t>
            </a:r>
            <a:r>
              <a:rPr lang="ko-KR" altLang="en-US" sz="1400" b="0" dirty="0">
                <a:effectLst/>
                <a:latin typeface="+mn-ea"/>
              </a:rPr>
              <a:t>접종계획 일부 변경 불가피</a:t>
            </a:r>
            <a:r>
              <a:rPr lang="en-US" altLang="ko-KR" sz="1400" b="0" dirty="0">
                <a:effectLst/>
                <a:latin typeface="+mn-ea"/>
              </a:rPr>
              <a:t>, 2021.07.27</a:t>
            </a:r>
          </a:p>
          <a:p>
            <a:pPr marL="228600" indent="-2286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400" b="0" dirty="0" err="1">
                <a:effectLst/>
                <a:latin typeface="+mn-ea"/>
              </a:rPr>
              <a:t>스카이데일리</a:t>
            </a:r>
            <a:r>
              <a:rPr lang="en-US" altLang="ko-KR" sz="1400" b="0" dirty="0">
                <a:effectLst/>
                <a:latin typeface="+mn-ea"/>
              </a:rPr>
              <a:t>, </a:t>
            </a:r>
            <a:r>
              <a:rPr lang="ko-KR" altLang="en-US" sz="1400" b="0" dirty="0">
                <a:effectLst/>
                <a:latin typeface="+mn-ea"/>
              </a:rPr>
              <a:t>코로나 사태로 흔들리고 있는 각국의 리더십</a:t>
            </a:r>
            <a:r>
              <a:rPr lang="en-US" altLang="ko-KR" sz="1400" b="0" dirty="0">
                <a:effectLst/>
                <a:latin typeface="+mn-ea"/>
              </a:rPr>
              <a:t>, 2020.07.26</a:t>
            </a:r>
          </a:p>
          <a:p>
            <a:pPr marL="228600" indent="-2286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400" b="0" dirty="0" err="1">
                <a:effectLst/>
                <a:latin typeface="+mn-ea"/>
              </a:rPr>
              <a:t>김기흥</a:t>
            </a:r>
            <a:r>
              <a:rPr lang="en-US" altLang="ko-KR" sz="1400" b="0" dirty="0">
                <a:effectLst/>
                <a:latin typeface="+mn-ea"/>
              </a:rPr>
              <a:t>, </a:t>
            </a:r>
            <a:r>
              <a:rPr lang="ko-KR" altLang="en-US" sz="1400" b="0" dirty="0">
                <a:effectLst/>
                <a:latin typeface="+mn-ea"/>
              </a:rPr>
              <a:t>코로나바이러스 </a:t>
            </a:r>
            <a:r>
              <a:rPr lang="ko-KR" altLang="en-US" sz="1400" b="0" dirty="0" err="1">
                <a:effectLst/>
                <a:latin typeface="+mn-ea"/>
              </a:rPr>
              <a:t>모댈링의</a:t>
            </a:r>
            <a:r>
              <a:rPr lang="ko-KR" altLang="en-US" sz="1400" b="0" dirty="0">
                <a:effectLst/>
                <a:latin typeface="+mn-ea"/>
              </a:rPr>
              <a:t> 사회학 </a:t>
            </a:r>
            <a:r>
              <a:rPr lang="en-US" altLang="ko-KR" sz="1400" b="0" dirty="0">
                <a:effectLst/>
                <a:latin typeface="+mn-ea"/>
              </a:rPr>
              <a:t>: </a:t>
            </a:r>
            <a:r>
              <a:rPr lang="ko-KR" altLang="en-US" sz="1400" b="0" dirty="0">
                <a:effectLst/>
                <a:latin typeface="+mn-ea"/>
              </a:rPr>
              <a:t>영국의 수학적 모델은 왜 초기방역에 실패했는가</a:t>
            </a:r>
            <a:r>
              <a:rPr lang="en-US" altLang="ko-KR" sz="1400" b="0" dirty="0">
                <a:effectLst/>
                <a:latin typeface="+mn-ea"/>
              </a:rPr>
              <a:t>?, </a:t>
            </a:r>
            <a:r>
              <a:rPr lang="ko-KR" altLang="en-US" sz="1400" b="0" dirty="0" err="1">
                <a:effectLst/>
                <a:latin typeface="+mn-ea"/>
              </a:rPr>
              <a:t>사회와이론</a:t>
            </a:r>
            <a:r>
              <a:rPr lang="en-US" altLang="ko-KR" sz="1400" b="0" dirty="0">
                <a:effectLst/>
                <a:latin typeface="+mn-ea"/>
              </a:rPr>
              <a:t>, 37</a:t>
            </a:r>
            <a:r>
              <a:rPr lang="ko-KR" altLang="en-US" sz="1400" b="0" dirty="0">
                <a:effectLst/>
                <a:latin typeface="+mn-ea"/>
              </a:rPr>
              <a:t>집</a:t>
            </a:r>
            <a:r>
              <a:rPr lang="en-US" altLang="ko-KR" sz="1400" b="0" dirty="0">
                <a:effectLst/>
                <a:latin typeface="+mn-ea"/>
              </a:rPr>
              <a:t>, 2020.11, pp.263-302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F2A60-8D6D-4AD6-8860-C5D3222D09E5}"/>
              </a:ext>
            </a:extLst>
          </p:cNvPr>
          <p:cNvSpPr txBox="1"/>
          <p:nvPr/>
        </p:nvSpPr>
        <p:spPr>
          <a:xfrm>
            <a:off x="0" y="170217"/>
            <a:ext cx="6096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lvl="0" algn="l"/>
            <a:r>
              <a:rPr lang="ko-KR" altLang="en-US" sz="2400" b="1" dirty="0"/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423752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59209-53A2-4D00-AC04-FFFD24A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6C6F6-CAA4-4398-AD92-CF40C13E6733}"/>
              </a:ext>
            </a:extLst>
          </p:cNvPr>
          <p:cNvSpPr txBox="1"/>
          <p:nvPr/>
        </p:nvSpPr>
        <p:spPr>
          <a:xfrm>
            <a:off x="0" y="200994"/>
            <a:ext cx="6096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lvl="0" algn="l"/>
            <a:r>
              <a:rPr lang="en-US" altLang="ko-KR" sz="2000" b="1" dirty="0"/>
              <a:t>1.1 </a:t>
            </a:r>
            <a:r>
              <a:rPr lang="ko-KR" altLang="en-US" sz="2000" b="1" dirty="0"/>
              <a:t>현황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ED62E-D42B-4FA1-9819-A7A22CF6367E}"/>
              </a:ext>
            </a:extLst>
          </p:cNvPr>
          <p:cNvSpPr txBox="1"/>
          <p:nvPr/>
        </p:nvSpPr>
        <p:spPr>
          <a:xfrm>
            <a:off x="5919538" y="279898"/>
            <a:ext cx="609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0" algn="r"/>
            <a:r>
              <a:rPr lang="en-US" altLang="ko-KR" sz="1600" b="1" dirty="0"/>
              <a:t>1. </a:t>
            </a:r>
            <a:r>
              <a:rPr lang="ko-KR" altLang="en-US" sz="1600" b="1" dirty="0"/>
              <a:t>제안 배경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24318-A23F-50C2-6565-704CA1270B43}"/>
              </a:ext>
            </a:extLst>
          </p:cNvPr>
          <p:cNvSpPr txBox="1"/>
          <p:nvPr/>
        </p:nvSpPr>
        <p:spPr>
          <a:xfrm>
            <a:off x="342437" y="986146"/>
            <a:ext cx="11507126" cy="164895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코로나 </a:t>
            </a:r>
            <a:r>
              <a:rPr lang="ko-KR" altLang="en-US" b="1" dirty="0" err="1"/>
              <a:t>펜데믹으로</a:t>
            </a:r>
            <a:r>
              <a:rPr lang="ko-KR" altLang="en-US" b="1" dirty="0"/>
              <a:t> 인한 국민들의 우울감은 심각할 정도 </a:t>
            </a:r>
            <a:r>
              <a:rPr lang="en-US" altLang="ko-KR" b="1" dirty="0"/>
              <a:t>-&gt; </a:t>
            </a:r>
            <a:r>
              <a:rPr lang="ko-KR" altLang="en-US" b="1" dirty="0"/>
              <a:t>코로나 블루를 경험해본 응답자가 약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70%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코로나 블루의 여러 원인 중 하나로 경기 침체 소득 감소가 주 원인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 -&gt; </a:t>
            </a:r>
            <a:r>
              <a:rPr lang="ko-KR" altLang="en-US" b="1" dirty="0"/>
              <a:t>소득이 정체되거나 감소한 비율이 모든 계층에서 </a:t>
            </a:r>
            <a:r>
              <a:rPr lang="en-US" altLang="ko-KR" b="1" dirty="0">
                <a:solidFill>
                  <a:srgbClr val="FF0000"/>
                </a:solidFill>
              </a:rPr>
              <a:t>90% </a:t>
            </a:r>
            <a:r>
              <a:rPr lang="ko-KR" altLang="en-US" b="1" dirty="0"/>
              <a:t>이상을 차지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국민의 </a:t>
            </a:r>
            <a:r>
              <a:rPr lang="ko-KR" altLang="en-US" b="1" dirty="0">
                <a:solidFill>
                  <a:srgbClr val="FF0000"/>
                </a:solidFill>
              </a:rPr>
              <a:t>절반</a:t>
            </a:r>
            <a:r>
              <a:rPr lang="ko-KR" altLang="en-US" b="1" dirty="0"/>
              <a:t> 수준이 의사결정자들의 대응에 부정적 평가</a:t>
            </a:r>
            <a:endParaRPr lang="en-US" altLang="ko-KR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69F1C4-95D9-A534-1EC8-510C65E97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52" y="3921849"/>
            <a:ext cx="3225571" cy="23788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F064A1-2AEB-1986-64C3-C226D69CF632}"/>
              </a:ext>
            </a:extLst>
          </p:cNvPr>
          <p:cNvSpPr txBox="1"/>
          <p:nvPr/>
        </p:nvSpPr>
        <p:spPr>
          <a:xfrm>
            <a:off x="757687" y="3429000"/>
            <a:ext cx="308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코로나 블루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경험률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추이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3B28E8-8517-773B-F57F-46F3B8FB98F5}"/>
              </a:ext>
            </a:extLst>
          </p:cNvPr>
          <p:cNvSpPr txBox="1"/>
          <p:nvPr/>
        </p:nvSpPr>
        <p:spPr>
          <a:xfrm>
            <a:off x="4378496" y="3429000"/>
            <a:ext cx="308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코로나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펜데믹으로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인한 소득 변화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D7F84B-76BD-D6B9-7919-7C3540FA751E}"/>
              </a:ext>
            </a:extLst>
          </p:cNvPr>
          <p:cNvSpPr txBox="1"/>
          <p:nvPr/>
        </p:nvSpPr>
        <p:spPr>
          <a:xfrm>
            <a:off x="4378495" y="6300708"/>
            <a:ext cx="31538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출처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KBS,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oto Sans Medium"/>
              </a:rPr>
              <a:t>[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Noto Sans Medium"/>
              </a:rPr>
              <a:t>신년 여론조사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oto Sans Medium"/>
              </a:rPr>
              <a:t>]① “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Noto Sans Medium"/>
              </a:rPr>
              <a:t>코로나 블루 심해졌다”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oto Sans Medium"/>
              </a:rPr>
              <a:t>61.9%…</a:t>
            </a:r>
          </a:p>
          <a:p>
            <a:pPr algn="ctr"/>
            <a:r>
              <a:rPr lang="ko-KR" altLang="en-US" sz="800" b="0" i="0" dirty="0">
                <a:solidFill>
                  <a:srgbClr val="000000"/>
                </a:solidFill>
                <a:effectLst/>
                <a:latin typeface="Noto Sans Medium"/>
              </a:rPr>
              <a:t>자영업자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oto Sans Medium"/>
              </a:rPr>
              <a:t>·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Noto Sans Medium"/>
              </a:rPr>
              <a:t>주부 더 ‘취약’</a:t>
            </a:r>
            <a:r>
              <a:rPr lang="en-US" altLang="ko-KR" sz="800" dirty="0">
                <a:solidFill>
                  <a:srgbClr val="000000"/>
                </a:solidFill>
                <a:latin typeface="Noto Sans Medium"/>
              </a:rPr>
              <a:t>,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Noto Sans Medium"/>
              </a:rPr>
              <a:t>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oto Sans Medium"/>
              </a:rPr>
              <a:t>2021.01.02</a:t>
            </a:r>
            <a:endParaRPr lang="ko-KR" altLang="en-US" sz="800" b="0" i="0" dirty="0">
              <a:solidFill>
                <a:srgbClr val="000000"/>
              </a:solidFill>
              <a:effectLst/>
              <a:latin typeface="Noto Sans Medium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35A9AD5-DAF6-46BE-E29C-CB72857E3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43" y="4025749"/>
            <a:ext cx="3225571" cy="21710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AFF6EC-B7CF-DAED-7A80-6F09F86C63D6}"/>
              </a:ext>
            </a:extLst>
          </p:cNvPr>
          <p:cNvSpPr txBox="1"/>
          <p:nvPr/>
        </p:nvSpPr>
        <p:spPr>
          <a:xfrm>
            <a:off x="772184" y="6300708"/>
            <a:ext cx="31538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출처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dataSOM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8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코로나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19 </a:t>
            </a:r>
            <a:r>
              <a:rPr lang="ko-KR" altLang="en-US" sz="8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장기화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...</a:t>
            </a:r>
            <a:r>
              <a:rPr lang="ko-KR" altLang="en-US" sz="8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성인남녀 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70%</a:t>
            </a:r>
          </a:p>
          <a:p>
            <a:pPr algn="ctr"/>
            <a:r>
              <a:rPr lang="en-US" altLang="ko-KR" sz="8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sz="8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코로나 블루 경험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“, 2020.06.03</a:t>
            </a:r>
            <a:endParaRPr lang="ko-KR" altLang="en-US" sz="800" b="0" i="0" dirty="0">
              <a:solidFill>
                <a:srgbClr val="000000"/>
              </a:solidFill>
              <a:effectLst/>
              <a:latin typeface="Noto Sans Medium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1C80CA8-814B-96F9-C9D2-9EB7C64065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5" t="1" r="19516" b="1948"/>
          <a:stretch/>
        </p:blipFill>
        <p:spPr>
          <a:xfrm>
            <a:off x="7827602" y="4194264"/>
            <a:ext cx="3425485" cy="16489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AC4B65F-589B-811D-86A2-D3E1B21FA0A4}"/>
              </a:ext>
            </a:extLst>
          </p:cNvPr>
          <p:cNvSpPr txBox="1"/>
          <p:nvPr/>
        </p:nvSpPr>
        <p:spPr>
          <a:xfrm>
            <a:off x="7999305" y="3429000"/>
            <a:ext cx="308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코로나 대응에 대한 국민 여론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8DF49E-B975-B5C2-FA60-BBC5C88FFC17}"/>
              </a:ext>
            </a:extLst>
          </p:cNvPr>
          <p:cNvSpPr txBox="1"/>
          <p:nvPr/>
        </p:nvSpPr>
        <p:spPr>
          <a:xfrm>
            <a:off x="7963432" y="6300708"/>
            <a:ext cx="31538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출처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일요신문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여론조사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‘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코로나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대응’ 잘한다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43.2% vs </a:t>
            </a:r>
          </a:p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잘못한다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48.7%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Noto Sans Medium"/>
              </a:rPr>
              <a:t>’</a:t>
            </a:r>
            <a:r>
              <a:rPr lang="en-US" altLang="ko-KR" sz="800" i="0" dirty="0">
                <a:solidFill>
                  <a:srgbClr val="000000"/>
                </a:solidFill>
                <a:effectLst/>
                <a:latin typeface="Noto Sans Medium"/>
              </a:rPr>
              <a:t>, ****.**.**</a:t>
            </a:r>
            <a:endParaRPr lang="ko-KR" altLang="en-US" sz="800" i="0" dirty="0">
              <a:solidFill>
                <a:srgbClr val="000000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6484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59209-53A2-4D00-AC04-FFFD24A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6C6F6-CAA4-4398-AD92-CF40C13E6733}"/>
              </a:ext>
            </a:extLst>
          </p:cNvPr>
          <p:cNvSpPr txBox="1"/>
          <p:nvPr/>
        </p:nvSpPr>
        <p:spPr>
          <a:xfrm>
            <a:off x="0" y="200994"/>
            <a:ext cx="6096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lvl="0" algn="l"/>
            <a:r>
              <a:rPr lang="en-US" altLang="ko-KR" sz="2000" b="1" dirty="0"/>
              <a:t>1.2 </a:t>
            </a:r>
            <a:r>
              <a:rPr lang="ko-KR" altLang="en-US" sz="2000" b="1" dirty="0"/>
              <a:t>기존 방식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ED62E-D42B-4FA1-9819-A7A22CF6367E}"/>
              </a:ext>
            </a:extLst>
          </p:cNvPr>
          <p:cNvSpPr txBox="1"/>
          <p:nvPr/>
        </p:nvSpPr>
        <p:spPr>
          <a:xfrm>
            <a:off x="5919538" y="279898"/>
            <a:ext cx="609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0" algn="r"/>
            <a:r>
              <a:rPr lang="en-US" altLang="ko-KR" sz="1600" b="1" dirty="0"/>
              <a:t>1. </a:t>
            </a:r>
            <a:r>
              <a:rPr lang="ko-KR" altLang="en-US" sz="1600" b="1" dirty="0"/>
              <a:t>제안 배경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24318-A23F-50C2-6565-704CA1270B43}"/>
              </a:ext>
            </a:extLst>
          </p:cNvPr>
          <p:cNvSpPr txBox="1"/>
          <p:nvPr/>
        </p:nvSpPr>
        <p:spPr>
          <a:xfrm>
            <a:off x="342000" y="986400"/>
            <a:ext cx="11507126" cy="15831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기존의 감염병 추이 예측은 수학적 역학모델 </a:t>
            </a:r>
            <a:r>
              <a:rPr lang="en-US" altLang="ko-KR" b="1" dirty="0"/>
              <a:t>(=</a:t>
            </a:r>
            <a:r>
              <a:rPr lang="ko-KR" altLang="en-US" b="1" dirty="0"/>
              <a:t>수리 모델</a:t>
            </a:r>
            <a:r>
              <a:rPr lang="en-US" altLang="ko-KR" b="1" dirty="0"/>
              <a:t>)</a:t>
            </a:r>
            <a:r>
              <a:rPr lang="ko-KR" altLang="en-US" b="1" dirty="0"/>
              <a:t>을 이용하여 진행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err="1"/>
              <a:t>자기회귀누적이동평균</a:t>
            </a:r>
            <a:r>
              <a:rPr lang="en-US" altLang="ko-KR" b="1" dirty="0"/>
              <a:t>(ARIMA)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시계열에 따른 관측 대상의 변화를 분석하고 예측하는데 장점을 보이는  수리 모델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SEIR </a:t>
            </a:r>
            <a:r>
              <a:rPr lang="ko-KR" altLang="en-US" b="1" dirty="0"/>
              <a:t>모델 </a:t>
            </a:r>
            <a:r>
              <a:rPr lang="en-US" altLang="ko-KR" b="1" dirty="0"/>
              <a:t>: </a:t>
            </a:r>
            <a:r>
              <a:rPr lang="ko-KR" altLang="en-US" b="1" dirty="0"/>
              <a:t>수학적 모델링을 통해 전염병 확산을 설명하기 위해 개발된 역학 모델</a:t>
            </a:r>
            <a:endParaRPr lang="en-US" altLang="ko-KR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D7F84B-76BD-D6B9-7919-7C3540FA751E}"/>
              </a:ext>
            </a:extLst>
          </p:cNvPr>
          <p:cNvSpPr txBox="1"/>
          <p:nvPr/>
        </p:nvSpPr>
        <p:spPr>
          <a:xfrm>
            <a:off x="1700089" y="6136973"/>
            <a:ext cx="31538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출처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towardsdatascience.com, </a:t>
            </a:r>
            <a:r>
              <a:rPr lang="en-US" altLang="ko-KR" sz="800" b="1" i="0" dirty="0">
                <a:solidFill>
                  <a:srgbClr val="292929"/>
                </a:solidFill>
                <a:effectLst/>
                <a:latin typeface="sohne"/>
              </a:rPr>
              <a:t>Time-Series Forecasting: Predicting Stock Prices Using An ARIMA Model</a:t>
            </a:r>
            <a:r>
              <a:rPr lang="en-US" altLang="ko-KR" sz="800" dirty="0">
                <a:solidFill>
                  <a:srgbClr val="000000"/>
                </a:solidFill>
                <a:latin typeface="Noto Sans Medium"/>
              </a:rPr>
              <a:t>,</a:t>
            </a:r>
            <a:r>
              <a:rPr lang="ko-KR" altLang="en-US" sz="800" dirty="0">
                <a:solidFill>
                  <a:srgbClr val="000000"/>
                </a:solidFill>
                <a:latin typeface="Noto Sans Medium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Noto Sans Medium"/>
              </a:rPr>
              <a:t>Serafeim</a:t>
            </a:r>
            <a:r>
              <a:rPr lang="ko-KR" altLang="en-US" sz="800" dirty="0">
                <a:solidFill>
                  <a:srgbClr val="000000"/>
                </a:solidFill>
                <a:latin typeface="Noto Sans Medium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Noto Sans Medium"/>
              </a:rPr>
              <a:t>Loukas</a:t>
            </a:r>
            <a:endParaRPr lang="en-US" altLang="ko-KR" sz="800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AFF6EC-B7CF-DAED-7A80-6F09F86C63D6}"/>
              </a:ext>
            </a:extLst>
          </p:cNvPr>
          <p:cNvSpPr txBox="1"/>
          <p:nvPr/>
        </p:nvSpPr>
        <p:spPr>
          <a:xfrm>
            <a:off x="7118550" y="6136973"/>
            <a:ext cx="31538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출처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Maplesoft, The SEIR model with births and deaths, Günter </a:t>
            </a: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Edenharter</a:t>
            </a:r>
            <a:endParaRPr lang="ko-KR" altLang="en-US" sz="800" b="0" i="0" dirty="0">
              <a:solidFill>
                <a:srgbClr val="000000"/>
              </a:solidFill>
              <a:effectLst/>
              <a:latin typeface="Noto Sans Mediu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0D5D34-0F3D-8A0A-F501-D898F06D4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91" y="3560117"/>
            <a:ext cx="3511546" cy="23581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802DA2-10D7-690A-C4B3-3C3C291A7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92" y="3535938"/>
            <a:ext cx="3950619" cy="23978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2DFA79-47C5-C87F-8040-8A0D127C6C19}"/>
              </a:ext>
            </a:extLst>
          </p:cNvPr>
          <p:cNvSpPr txBox="1"/>
          <p:nvPr/>
        </p:nvSpPr>
        <p:spPr>
          <a:xfrm>
            <a:off x="1735960" y="3239591"/>
            <a:ext cx="308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[ARIMA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예측 그래프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3A24F6-79A7-E074-F2DC-937C0A24A037}"/>
              </a:ext>
            </a:extLst>
          </p:cNvPr>
          <p:cNvSpPr txBox="1"/>
          <p:nvPr/>
        </p:nvSpPr>
        <p:spPr>
          <a:xfrm>
            <a:off x="7154422" y="3239591"/>
            <a:ext cx="308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[SEIR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예측 그래프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96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59209-53A2-4D00-AC04-FFFD24A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6C6F6-CAA4-4398-AD92-CF40C13E6733}"/>
              </a:ext>
            </a:extLst>
          </p:cNvPr>
          <p:cNvSpPr txBox="1"/>
          <p:nvPr/>
        </p:nvSpPr>
        <p:spPr>
          <a:xfrm>
            <a:off x="0" y="200994"/>
            <a:ext cx="6096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lvl="0" algn="l"/>
            <a:r>
              <a:rPr lang="en-US" altLang="ko-KR" sz="2000" b="1" dirty="0"/>
              <a:t>1.2 </a:t>
            </a:r>
            <a:r>
              <a:rPr lang="ko-KR" altLang="en-US" sz="2000" b="1" dirty="0"/>
              <a:t>기존 방식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ED62E-D42B-4FA1-9819-A7A22CF6367E}"/>
              </a:ext>
            </a:extLst>
          </p:cNvPr>
          <p:cNvSpPr txBox="1"/>
          <p:nvPr/>
        </p:nvSpPr>
        <p:spPr>
          <a:xfrm>
            <a:off x="5919538" y="279898"/>
            <a:ext cx="609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0" algn="r"/>
            <a:r>
              <a:rPr lang="en-US" altLang="ko-KR" sz="1600" b="1" dirty="0"/>
              <a:t>1. </a:t>
            </a:r>
            <a:r>
              <a:rPr lang="ko-KR" altLang="en-US" sz="1600" b="1" dirty="0"/>
              <a:t>제안 배경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24318-A23F-50C2-6565-704CA1270B43}"/>
              </a:ext>
            </a:extLst>
          </p:cNvPr>
          <p:cNvSpPr txBox="1"/>
          <p:nvPr/>
        </p:nvSpPr>
        <p:spPr>
          <a:xfrm>
            <a:off x="342000" y="986400"/>
            <a:ext cx="11507126" cy="15831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기존의 수리 모델은 융통성 없고 견고한 형태로 구축되어 신종감염병의 확산에 대처하기 위한                방역 전략이나 제도의 유연한 대처의 가능성은 떨어진다</a:t>
            </a:r>
            <a:r>
              <a:rPr lang="en-US" altLang="ko-KR" b="1" dirty="0"/>
              <a:t>. -&gt; </a:t>
            </a:r>
            <a:r>
              <a:rPr lang="ko-KR" altLang="en-US" b="1" dirty="0">
                <a:solidFill>
                  <a:srgbClr val="FF0000"/>
                </a:solidFill>
              </a:rPr>
              <a:t>예측 성능이 부족함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감염병의 경우 </a:t>
            </a:r>
            <a:r>
              <a:rPr lang="ko-KR" altLang="en-US" b="1" dirty="0">
                <a:solidFill>
                  <a:srgbClr val="FF0000"/>
                </a:solidFill>
              </a:rPr>
              <a:t>신속한 선제 대응</a:t>
            </a:r>
            <a:r>
              <a:rPr lang="ko-KR" altLang="en-US" b="1" dirty="0"/>
              <a:t>을 통해 초기 조치가 제일 중요하다</a:t>
            </a:r>
            <a:r>
              <a:rPr lang="en-US" altLang="ko-KR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감염병의 비선형적</a:t>
            </a:r>
            <a:r>
              <a:rPr lang="en-US" altLang="ko-KR" b="1" dirty="0"/>
              <a:t>, </a:t>
            </a:r>
            <a:r>
              <a:rPr lang="ko-KR" altLang="en-US" b="1" dirty="0"/>
              <a:t>불규칙한 패턴으로 인해 의사 결정자들은 많은 문제에 직면한다</a:t>
            </a:r>
            <a:r>
              <a:rPr lang="en-US" altLang="ko-KR" b="1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064A1-2AEB-1986-64C3-C226D69CF632}"/>
              </a:ext>
            </a:extLst>
          </p:cNvPr>
          <p:cNvSpPr txBox="1"/>
          <p:nvPr/>
        </p:nvSpPr>
        <p:spPr>
          <a:xfrm>
            <a:off x="1720688" y="3429000"/>
            <a:ext cx="308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코로나 예측을 위한 수리 모델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3B28E8-8517-773B-F57F-46F3B8FB98F5}"/>
              </a:ext>
            </a:extLst>
          </p:cNvPr>
          <p:cNvSpPr txBox="1"/>
          <p:nvPr/>
        </p:nvSpPr>
        <p:spPr>
          <a:xfrm>
            <a:off x="7343894" y="3429000"/>
            <a:ext cx="308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코로나 예측 실패로 인한 결과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D7F84B-76BD-D6B9-7919-7C3540FA751E}"/>
              </a:ext>
            </a:extLst>
          </p:cNvPr>
          <p:cNvSpPr txBox="1"/>
          <p:nvPr/>
        </p:nvSpPr>
        <p:spPr>
          <a:xfrm>
            <a:off x="7308022" y="6300708"/>
            <a:ext cx="31538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출처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한국경제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Noto Sans Medium"/>
              </a:rPr>
              <a:t>중증화 예측 </a:t>
            </a:r>
            <a:r>
              <a:rPr lang="ko-KR" altLang="en-US" sz="800" b="0" i="0" dirty="0" err="1">
                <a:solidFill>
                  <a:srgbClr val="000000"/>
                </a:solidFill>
                <a:effectLst/>
                <a:latin typeface="Noto Sans Medium"/>
              </a:rPr>
              <a:t>실패→병상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Noto Sans Medium"/>
              </a:rPr>
              <a:t> 확보 차질→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oto Sans Medium"/>
              </a:rPr>
              <a:t>40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Noto Sans Medium"/>
              </a:rPr>
              <a:t>일간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oto Sans Medium"/>
              </a:rPr>
              <a:t>1219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Noto Sans Medium"/>
              </a:rPr>
              <a:t>명 사망’</a:t>
            </a:r>
            <a:r>
              <a:rPr lang="en-US" altLang="ko-KR" sz="800" dirty="0">
                <a:solidFill>
                  <a:srgbClr val="000000"/>
                </a:solidFill>
                <a:latin typeface="Noto Sans Medium"/>
              </a:rPr>
              <a:t>,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Noto Sans Medium"/>
              </a:rPr>
              <a:t>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oto Sans Medium"/>
              </a:rPr>
              <a:t>2021.12.17</a:t>
            </a:r>
            <a:endParaRPr lang="ko-KR" altLang="en-US" sz="800" b="0" i="0" dirty="0">
              <a:solidFill>
                <a:srgbClr val="000000"/>
              </a:solidFill>
              <a:effectLst/>
              <a:latin typeface="Noto Sans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AFF6EC-B7CF-DAED-7A80-6F09F86C63D6}"/>
              </a:ext>
            </a:extLst>
          </p:cNvPr>
          <p:cNvSpPr txBox="1"/>
          <p:nvPr/>
        </p:nvSpPr>
        <p:spPr>
          <a:xfrm>
            <a:off x="1684816" y="6300708"/>
            <a:ext cx="31538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출처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서울신문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8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코로나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19 </a:t>
            </a:r>
            <a:r>
              <a:rPr lang="ko-KR" altLang="en-US" sz="8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발생 예측 왜 어렵나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…</a:t>
            </a:r>
            <a:r>
              <a:rPr lang="ko-KR" altLang="en-US" sz="8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정기석 “일기 예보도 잘 맞지 않아”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2022.08.20</a:t>
            </a:r>
            <a:endParaRPr lang="ko-KR" altLang="en-US" sz="800" b="0" i="0" dirty="0">
              <a:solidFill>
                <a:srgbClr val="000000"/>
              </a:solidFill>
              <a:effectLst/>
              <a:latin typeface="Noto Sans Mediu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6C4715-9521-92AD-C92E-677129AAF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36" y="4007139"/>
            <a:ext cx="4509989" cy="19474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B96040-1B95-E388-EDCC-B75929F64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609" y="4007139"/>
            <a:ext cx="4600655" cy="195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9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59209-53A2-4D00-AC04-FFFD24A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6C6F6-CAA4-4398-AD92-CF40C13E6733}"/>
              </a:ext>
            </a:extLst>
          </p:cNvPr>
          <p:cNvSpPr txBox="1"/>
          <p:nvPr/>
        </p:nvSpPr>
        <p:spPr>
          <a:xfrm>
            <a:off x="0" y="200994"/>
            <a:ext cx="6096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lvl="0" algn="l"/>
            <a:r>
              <a:rPr lang="en-US" altLang="ko-KR" sz="2000" b="1" dirty="0"/>
              <a:t>2.1 Who?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ED62E-D42B-4FA1-9819-A7A22CF6367E}"/>
              </a:ext>
            </a:extLst>
          </p:cNvPr>
          <p:cNvSpPr txBox="1"/>
          <p:nvPr/>
        </p:nvSpPr>
        <p:spPr>
          <a:xfrm>
            <a:off x="5919538" y="279898"/>
            <a:ext cx="609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0" algn="r"/>
            <a:r>
              <a:rPr lang="en-US" altLang="ko-KR" sz="1600" b="1" dirty="0"/>
              <a:t>2. </a:t>
            </a:r>
            <a:r>
              <a:rPr lang="ko-KR" altLang="en-US" sz="1600" b="1" dirty="0"/>
              <a:t>문제 정의 및 아이디어 도출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7027F204-AE02-49C4-CA16-099603F4CF75}"/>
              </a:ext>
            </a:extLst>
          </p:cNvPr>
          <p:cNvGraphicFramePr>
            <a:graphicFrameLocks noGrp="1"/>
          </p:cNvGraphicFramePr>
          <p:nvPr/>
        </p:nvGraphicFramePr>
        <p:xfrm>
          <a:off x="6741677" y="1185876"/>
          <a:ext cx="5097600" cy="2775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315">
                  <a:extLst>
                    <a:ext uri="{9D8B030D-6E8A-4147-A177-3AD203B41FA5}">
                      <a16:colId xmlns:a16="http://schemas.microsoft.com/office/drawing/2014/main" val="4220952219"/>
                    </a:ext>
                  </a:extLst>
                </a:gridCol>
                <a:gridCol w="3857285">
                  <a:extLst>
                    <a:ext uri="{9D8B030D-6E8A-4147-A177-3AD203B41FA5}">
                      <a16:colId xmlns:a16="http://schemas.microsoft.com/office/drawing/2014/main" val="271422120"/>
                    </a:ext>
                  </a:extLst>
                </a:gridCol>
              </a:tblGrid>
              <a:tr h="4984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ore-KR" altLang="en-US" sz="16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600" dirty="0" err="1"/>
                        <a:t>김홍재</a:t>
                      </a:r>
                      <a:r>
                        <a:rPr lang="en-US" altLang="en-US" sz="1600" dirty="0"/>
                        <a:t> (64</a:t>
                      </a:r>
                      <a:r>
                        <a:rPr lang="ko-KR" altLang="en-US" sz="1600" dirty="0"/>
                        <a:t>세</a:t>
                      </a:r>
                      <a:r>
                        <a:rPr lang="en-US" altLang="ko-KR" sz="1600" dirty="0"/>
                        <a:t>)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374214"/>
                  </a:ext>
                </a:extLst>
              </a:tr>
              <a:tr h="4984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ore-KR" altLang="en-US" sz="1600" dirty="0"/>
                        <a:t>가족관계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sz="1600" dirty="0"/>
                        <a:t>4</a:t>
                      </a:r>
                      <a:r>
                        <a:rPr lang="ko-Kore-KR" altLang="en-US" sz="1600" dirty="0"/>
                        <a:t>인 가구</a:t>
                      </a:r>
                      <a:r>
                        <a:rPr lang="en-US" altLang="ko-Kore-KR" sz="1400" dirty="0"/>
                        <a:t>(</a:t>
                      </a:r>
                      <a:r>
                        <a:rPr lang="ko-Kore-KR" altLang="en-US" sz="1400" dirty="0"/>
                        <a:t>아내</a:t>
                      </a:r>
                      <a:r>
                        <a:rPr lang="en-US" altLang="ko-Kore-KR" sz="1400" dirty="0"/>
                        <a:t>, </a:t>
                      </a:r>
                      <a:r>
                        <a:rPr lang="ko-Kore-KR" altLang="en-US" sz="1400" dirty="0"/>
                        <a:t>자식</a:t>
                      </a:r>
                      <a:r>
                        <a:rPr lang="en-US" altLang="ko-Kore-KR" sz="1400" dirty="0"/>
                        <a:t>(</a:t>
                      </a:r>
                      <a:r>
                        <a:rPr lang="ko-Kore-KR" altLang="en-US" sz="1400" dirty="0"/>
                        <a:t>남</a:t>
                      </a:r>
                      <a:r>
                        <a:rPr lang="en-US" altLang="en-US" sz="1400" dirty="0"/>
                        <a:t>2</a:t>
                      </a:r>
                      <a:r>
                        <a:rPr lang="en-US" altLang="ko-KR" sz="1400" dirty="0"/>
                        <a:t>)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55359"/>
                  </a:ext>
                </a:extLst>
              </a:tr>
              <a:tr h="4984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ore-KR" altLang="en-US" sz="1600" dirty="0"/>
                        <a:t>직업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대한민국 보건복지부 장관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493722"/>
                  </a:ext>
                </a:extLst>
              </a:tr>
              <a:tr h="4984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ore-KR" altLang="en-US" sz="1600" dirty="0"/>
                        <a:t>성향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정의로움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끈질김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115241"/>
                  </a:ext>
                </a:extLst>
              </a:tr>
              <a:tr h="7818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특이사항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600" dirty="0" err="1"/>
                        <a:t>펜데믹</a:t>
                      </a:r>
                      <a:r>
                        <a:rPr lang="ko-KR" altLang="en-US" sz="1600" dirty="0"/>
                        <a:t> 상황에서 대통령에게 공중보건</a:t>
                      </a:r>
                      <a:endParaRPr lang="en-US" altLang="ko-KR" sz="16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관련 정책을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번번이 거절 당하고 있다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715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A3E1C5-749A-5992-ACB7-5D1FF63DF483}"/>
              </a:ext>
            </a:extLst>
          </p:cNvPr>
          <p:cNvSpPr/>
          <p:nvPr/>
        </p:nvSpPr>
        <p:spPr>
          <a:xfrm>
            <a:off x="4449630" y="4015726"/>
            <a:ext cx="7389647" cy="2396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tx1"/>
                </a:solidFill>
              </a:rPr>
              <a:t>User : </a:t>
            </a:r>
            <a:r>
              <a:rPr kumimoji="1" lang="ko-KR" altLang="en-US" sz="1400" dirty="0" err="1">
                <a:solidFill>
                  <a:schemeClr val="tx1"/>
                </a:solidFill>
              </a:rPr>
              <a:t>펜데믹</a:t>
            </a:r>
            <a:r>
              <a:rPr kumimoji="1" lang="ko-KR" altLang="en-US" sz="1400" dirty="0">
                <a:solidFill>
                  <a:schemeClr val="tx1"/>
                </a:solidFill>
              </a:rPr>
              <a:t> 상황 속에 대통령에게 자신의 정책안을 설득해야 하는 정책 결정자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tx1"/>
                </a:solidFill>
              </a:rPr>
              <a:t>Need : </a:t>
            </a:r>
            <a:r>
              <a:rPr kumimoji="1" lang="ko-KR" altLang="en-US" sz="1400" dirty="0">
                <a:solidFill>
                  <a:schemeClr val="tx1"/>
                </a:solidFill>
              </a:rPr>
              <a:t>자신의 안을 대통령에게 납득시키기 위한 확실한 근거가 필요하다</a:t>
            </a:r>
            <a:r>
              <a:rPr kumimoji="1"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tx1"/>
                </a:solidFill>
              </a:rPr>
              <a:t>Insight : </a:t>
            </a:r>
            <a:r>
              <a:rPr kumimoji="1" lang="ko-KR" altLang="en-US" sz="1400" dirty="0">
                <a:solidFill>
                  <a:schemeClr val="tx1"/>
                </a:solidFill>
              </a:rPr>
              <a:t>사용자는 사회적 거리두기</a:t>
            </a:r>
            <a:r>
              <a:rPr kumimoji="1" lang="en-US" altLang="ko-KR" sz="1400" dirty="0">
                <a:solidFill>
                  <a:schemeClr val="tx1"/>
                </a:solidFill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</a:rPr>
              <a:t>마스크 착용 등의 정책과 백신 수입 물량에 관한 의사결정을 내리고 이에 관한 결정을 대통령에게 설득해야 한다</a:t>
            </a:r>
            <a:r>
              <a:rPr kumimoji="1" lang="en-US" altLang="ko-KR" sz="1400" dirty="0">
                <a:solidFill>
                  <a:schemeClr val="tx1"/>
                </a:solidFill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</a:rPr>
              <a:t>하지만 고려해야할 사항들이 많은 대통령을 설득시키는 것은 쉽지 않다</a:t>
            </a:r>
            <a:r>
              <a:rPr kumimoji="1" lang="en-US" altLang="ko-KR" sz="1400" dirty="0">
                <a:solidFill>
                  <a:schemeClr val="tx1"/>
                </a:solidFill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</a:rPr>
              <a:t>대통령을 설득할 수 </a:t>
            </a:r>
            <a:r>
              <a:rPr kumimoji="1" lang="ko-KR" altLang="en-US" sz="1400" dirty="0" err="1">
                <a:solidFill>
                  <a:schemeClr val="tx1"/>
                </a:solidFill>
              </a:rPr>
              <a:t>있을만한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ko-KR" altLang="en-US" sz="1400" dirty="0" err="1">
                <a:solidFill>
                  <a:schemeClr val="tx1"/>
                </a:solidFill>
              </a:rPr>
              <a:t>설득력있는</a:t>
            </a:r>
            <a:r>
              <a:rPr kumimoji="1" lang="ko-KR" altLang="en-US" sz="1400" dirty="0">
                <a:solidFill>
                  <a:schemeClr val="tx1"/>
                </a:solidFill>
              </a:rPr>
              <a:t> 근거가 필요하다</a:t>
            </a:r>
            <a:r>
              <a:rPr kumimoji="1"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53D1001-156C-8871-ABBA-689BF6674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7" t="544" r="26382" b="-544"/>
          <a:stretch/>
        </p:blipFill>
        <p:spPr bwMode="auto">
          <a:xfrm>
            <a:off x="280113" y="1180171"/>
            <a:ext cx="4079589" cy="52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>
            <a:extLst>
              <a:ext uri="{FF2B5EF4-FFF2-40B4-BE49-F238E27FC236}">
                <a16:creationId xmlns:a16="http://schemas.microsoft.com/office/drawing/2014/main" id="{AE84573A-1B3F-DB76-E6C8-20FC0A5CC7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7" t="9962" r="14917" b="29196"/>
          <a:stretch/>
        </p:blipFill>
        <p:spPr bwMode="auto">
          <a:xfrm>
            <a:off x="4464676" y="1180170"/>
            <a:ext cx="2187073" cy="27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06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59209-53A2-4D00-AC04-FFFD24A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6C6F6-CAA4-4398-AD92-CF40C13E6733}"/>
              </a:ext>
            </a:extLst>
          </p:cNvPr>
          <p:cNvSpPr txBox="1"/>
          <p:nvPr/>
        </p:nvSpPr>
        <p:spPr>
          <a:xfrm>
            <a:off x="0" y="200994"/>
            <a:ext cx="6096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lvl="0" algn="l"/>
            <a:r>
              <a:rPr lang="en-US" altLang="ko-KR" sz="2000" b="1" dirty="0"/>
              <a:t>2.1 Who?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ED62E-D42B-4FA1-9819-A7A22CF6367E}"/>
              </a:ext>
            </a:extLst>
          </p:cNvPr>
          <p:cNvSpPr txBox="1"/>
          <p:nvPr/>
        </p:nvSpPr>
        <p:spPr>
          <a:xfrm>
            <a:off x="5919538" y="279898"/>
            <a:ext cx="609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0" algn="r"/>
            <a:r>
              <a:rPr lang="en-US" altLang="ko-KR" sz="1600" b="1" dirty="0"/>
              <a:t>2. </a:t>
            </a:r>
            <a:r>
              <a:rPr lang="ko-KR" altLang="en-US" sz="1600" b="1" dirty="0"/>
              <a:t>문제 정의 및 아이디어 도출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7027F204-AE02-49C4-CA16-099603F4CF75}"/>
              </a:ext>
            </a:extLst>
          </p:cNvPr>
          <p:cNvGraphicFramePr>
            <a:graphicFrameLocks noGrp="1"/>
          </p:cNvGraphicFramePr>
          <p:nvPr/>
        </p:nvGraphicFramePr>
        <p:xfrm>
          <a:off x="6742444" y="1185876"/>
          <a:ext cx="5096833" cy="2774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128">
                  <a:extLst>
                    <a:ext uri="{9D8B030D-6E8A-4147-A177-3AD203B41FA5}">
                      <a16:colId xmlns:a16="http://schemas.microsoft.com/office/drawing/2014/main" val="4220952219"/>
                    </a:ext>
                  </a:extLst>
                </a:gridCol>
                <a:gridCol w="3856705">
                  <a:extLst>
                    <a:ext uri="{9D8B030D-6E8A-4147-A177-3AD203B41FA5}">
                      <a16:colId xmlns:a16="http://schemas.microsoft.com/office/drawing/2014/main" val="271422120"/>
                    </a:ext>
                  </a:extLst>
                </a:gridCol>
              </a:tblGrid>
              <a:tr h="4996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ore-KR" altLang="en-US" sz="16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ore-KR" altLang="en-US" sz="1600" dirty="0"/>
                        <a:t>황철민</a:t>
                      </a:r>
                      <a:r>
                        <a:rPr lang="en-US" altLang="en-US" sz="1600" dirty="0"/>
                        <a:t> (53</a:t>
                      </a:r>
                      <a:r>
                        <a:rPr lang="ko-KR" altLang="en-US" sz="1600" dirty="0"/>
                        <a:t>세</a:t>
                      </a:r>
                      <a:r>
                        <a:rPr lang="en-US" altLang="ko-KR" sz="1600" dirty="0"/>
                        <a:t>)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374214"/>
                  </a:ext>
                </a:extLst>
              </a:tr>
              <a:tr h="4996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ore-KR" altLang="en-US" sz="1600" dirty="0"/>
                        <a:t>가족관계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sz="1600" dirty="0"/>
                        <a:t>4</a:t>
                      </a:r>
                      <a:r>
                        <a:rPr lang="ko-Kore-KR" altLang="en-US" sz="1600" dirty="0"/>
                        <a:t>인 가구</a:t>
                      </a:r>
                      <a:r>
                        <a:rPr lang="en-US" altLang="ko-Kore-KR" sz="1400" dirty="0"/>
                        <a:t>(</a:t>
                      </a:r>
                      <a:r>
                        <a:rPr lang="ko-Kore-KR" altLang="en-US" sz="1400" dirty="0"/>
                        <a:t>아내</a:t>
                      </a:r>
                      <a:r>
                        <a:rPr lang="en-US" altLang="ko-Kore-KR" sz="1400" dirty="0"/>
                        <a:t>, </a:t>
                      </a:r>
                      <a:r>
                        <a:rPr lang="ko-Kore-KR" altLang="en-US" sz="1400" dirty="0"/>
                        <a:t>자식</a:t>
                      </a:r>
                      <a:r>
                        <a:rPr lang="en-US" altLang="ko-Kore-KR" sz="1400" dirty="0"/>
                        <a:t>(</a:t>
                      </a:r>
                      <a:r>
                        <a:rPr lang="ko-Kore-KR" altLang="en-US" sz="1400" dirty="0"/>
                        <a:t>남</a:t>
                      </a:r>
                      <a:r>
                        <a:rPr lang="en-US" altLang="ko-Kore-KR" sz="1400" dirty="0"/>
                        <a:t>1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여</a:t>
                      </a:r>
                      <a:r>
                        <a:rPr lang="en-US" altLang="ko-KR" sz="1400" dirty="0"/>
                        <a:t>1)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55359"/>
                  </a:ext>
                </a:extLst>
              </a:tr>
              <a:tr h="4996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ore-KR" altLang="en-US" sz="1600" dirty="0"/>
                        <a:t>직업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ore-KR" altLang="en-US" sz="1600" dirty="0"/>
                        <a:t>대학병원 내과 전문의</a:t>
                      </a:r>
                      <a:r>
                        <a:rPr lang="en-US" altLang="ko-Kore-KR" sz="1600" dirty="0"/>
                        <a:t>(</a:t>
                      </a:r>
                      <a:r>
                        <a:rPr lang="ko-Kore-KR" altLang="en-US" sz="1400" dirty="0"/>
                        <a:t>교수</a:t>
                      </a:r>
                      <a:r>
                        <a:rPr lang="en-US" altLang="ko-Kore-KR" sz="1400" dirty="0"/>
                        <a:t>)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493722"/>
                  </a:ext>
                </a:extLst>
              </a:tr>
              <a:tr h="4996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ore-KR" altLang="en-US" sz="1600" dirty="0"/>
                        <a:t>성향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계산적임</a:t>
                      </a:r>
                      <a:r>
                        <a:rPr lang="en-US" altLang="en-US" sz="1600" dirty="0"/>
                        <a:t>, </a:t>
                      </a:r>
                      <a:r>
                        <a:rPr lang="ko-Kore-KR" altLang="en-US" sz="1600" dirty="0"/>
                        <a:t>규율과 규칙 중시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115241"/>
                  </a:ext>
                </a:extLst>
              </a:tr>
              <a:tr h="7713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특이사항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이번 </a:t>
                      </a:r>
                      <a:r>
                        <a:rPr lang="ko-KR" altLang="en-US" sz="1600" dirty="0" err="1"/>
                        <a:t>펜데믹</a:t>
                      </a:r>
                      <a:r>
                        <a:rPr lang="ko-KR" altLang="en-US" sz="1600" dirty="0"/>
                        <a:t> 상황에서 병상 및 인원</a:t>
                      </a:r>
                      <a:endParaRPr lang="en-US" altLang="ko-KR" sz="16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배치를 담당하고 있다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71501"/>
                  </a:ext>
                </a:extLst>
              </a:tr>
            </a:tbl>
          </a:graphicData>
        </a:graphic>
      </p:graphicFrame>
      <p:pic>
        <p:nvPicPr>
          <p:cNvPr id="3" name="Picture 4">
            <a:extLst>
              <a:ext uri="{FF2B5EF4-FFF2-40B4-BE49-F238E27FC236}">
                <a16:creationId xmlns:a16="http://schemas.microsoft.com/office/drawing/2014/main" id="{84B55FBE-AA98-D128-8DCB-8C5117516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9" r="12360"/>
          <a:stretch/>
        </p:blipFill>
        <p:spPr bwMode="auto">
          <a:xfrm>
            <a:off x="4479722" y="1185876"/>
            <a:ext cx="2175641" cy="277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A3E1C5-749A-5992-ACB7-5D1FF63DF483}"/>
              </a:ext>
            </a:extLst>
          </p:cNvPr>
          <p:cNvSpPr/>
          <p:nvPr/>
        </p:nvSpPr>
        <p:spPr>
          <a:xfrm>
            <a:off x="4449630" y="4015726"/>
            <a:ext cx="7389647" cy="2396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tx1"/>
                </a:solidFill>
              </a:rPr>
              <a:t>User : </a:t>
            </a:r>
            <a:r>
              <a:rPr kumimoji="1" lang="ko-KR" altLang="en-US" sz="1400" dirty="0">
                <a:solidFill>
                  <a:schemeClr val="tx1"/>
                </a:solidFill>
              </a:rPr>
              <a:t>병원 내에서 병상 및 인원 배치를 담담하고 있는 의사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tx1"/>
                </a:solidFill>
              </a:rPr>
              <a:t>Need : </a:t>
            </a:r>
            <a:r>
              <a:rPr kumimoji="1" lang="ko-KR" altLang="en-US" sz="1400" dirty="0">
                <a:solidFill>
                  <a:schemeClr val="tx1"/>
                </a:solidFill>
              </a:rPr>
              <a:t>병원 내 의사결정을 위한 좀 더 명확하고 신뢰할 만한 근거가 필요하다</a:t>
            </a:r>
            <a:r>
              <a:rPr kumimoji="1"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tx1"/>
                </a:solidFill>
              </a:rPr>
              <a:t>Insight : </a:t>
            </a:r>
            <a:r>
              <a:rPr kumimoji="1" lang="ko-KR" altLang="en-US" sz="1400" dirty="0">
                <a:solidFill>
                  <a:schemeClr val="tx1"/>
                </a:solidFill>
              </a:rPr>
              <a:t>사용자는 병원 내 의료 종사자들의 피로도와 감염병에 </a:t>
            </a:r>
            <a:r>
              <a:rPr kumimoji="1" lang="ko-KR" altLang="en-US" sz="1400" dirty="0" err="1">
                <a:solidFill>
                  <a:schemeClr val="tx1"/>
                </a:solidFill>
              </a:rPr>
              <a:t>확진된</a:t>
            </a:r>
            <a:r>
              <a:rPr kumimoji="1" lang="ko-KR" altLang="en-US" sz="1400" dirty="0">
                <a:solidFill>
                  <a:schemeClr val="tx1"/>
                </a:solidFill>
              </a:rPr>
              <a:t> 환자들을 소외 없이 치료해야 하는 의무 사이에서 적절한 균형을 맞춰야 한다</a:t>
            </a:r>
            <a:r>
              <a:rPr kumimoji="1" lang="en-US" altLang="ko-KR" sz="1400" dirty="0">
                <a:solidFill>
                  <a:schemeClr val="tx1"/>
                </a:solidFill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</a:rPr>
              <a:t>하지만 기존의 수리 모형을 통한 예측은 </a:t>
            </a:r>
            <a:r>
              <a:rPr kumimoji="1" lang="ko-KR" altLang="en-US" sz="1400" dirty="0" err="1">
                <a:solidFill>
                  <a:schemeClr val="tx1"/>
                </a:solidFill>
              </a:rPr>
              <a:t>펜데믹</a:t>
            </a:r>
            <a:r>
              <a:rPr kumimoji="1" lang="ko-KR" altLang="en-US" sz="1400" dirty="0">
                <a:solidFill>
                  <a:schemeClr val="tx1"/>
                </a:solidFill>
              </a:rPr>
              <a:t> 상황의 감염병 확산이 가지는 수많은 변수들을 모두 고려하지 못하기 때문에 온전히 신뢰하기 힘들다</a:t>
            </a:r>
            <a:r>
              <a:rPr kumimoji="1" lang="en-US" altLang="ko-KR" sz="1400" dirty="0">
                <a:solidFill>
                  <a:schemeClr val="tx1"/>
                </a:solidFill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</a:rPr>
              <a:t>좀 더 성능 좋은 예측모델이 사용자에게는 필요하다</a:t>
            </a:r>
            <a:r>
              <a:rPr kumimoji="1"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7" name="Picture 14">
            <a:extLst>
              <a:ext uri="{FF2B5EF4-FFF2-40B4-BE49-F238E27FC236}">
                <a16:creationId xmlns:a16="http://schemas.microsoft.com/office/drawing/2014/main" id="{25A558C9-C171-0DEA-116F-A6DD4A51E1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5" t="460" r="10712" b="-460"/>
          <a:stretch/>
        </p:blipFill>
        <p:spPr bwMode="auto">
          <a:xfrm>
            <a:off x="279279" y="1185876"/>
            <a:ext cx="4083270" cy="522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52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6072D3-E2F9-D5A0-6330-7BDF93F89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" t="5862" r="18057" b="8850"/>
          <a:stretch/>
        </p:blipFill>
        <p:spPr bwMode="auto">
          <a:xfrm>
            <a:off x="4477367" y="1180170"/>
            <a:ext cx="2174382" cy="27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59209-53A2-4D00-AC04-FFFD24A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6C6F6-CAA4-4398-AD92-CF40C13E6733}"/>
              </a:ext>
            </a:extLst>
          </p:cNvPr>
          <p:cNvSpPr txBox="1"/>
          <p:nvPr/>
        </p:nvSpPr>
        <p:spPr>
          <a:xfrm>
            <a:off x="0" y="200994"/>
            <a:ext cx="6096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lvl="0" algn="l"/>
            <a:r>
              <a:rPr lang="en-US" altLang="ko-KR" sz="2000" b="1" dirty="0"/>
              <a:t>2.1 Who?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ED62E-D42B-4FA1-9819-A7A22CF6367E}"/>
              </a:ext>
            </a:extLst>
          </p:cNvPr>
          <p:cNvSpPr txBox="1"/>
          <p:nvPr/>
        </p:nvSpPr>
        <p:spPr>
          <a:xfrm>
            <a:off x="5919538" y="279898"/>
            <a:ext cx="609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0" algn="r"/>
            <a:r>
              <a:rPr lang="en-US" altLang="ko-KR" sz="1600" b="1" dirty="0"/>
              <a:t>2. </a:t>
            </a:r>
            <a:r>
              <a:rPr lang="ko-KR" altLang="en-US" sz="1600" b="1" dirty="0"/>
              <a:t>문제 정의 및 아이디어 도출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7027F204-AE02-49C4-CA16-099603F4CF75}"/>
              </a:ext>
            </a:extLst>
          </p:cNvPr>
          <p:cNvGraphicFramePr>
            <a:graphicFrameLocks noGrp="1"/>
          </p:cNvGraphicFramePr>
          <p:nvPr/>
        </p:nvGraphicFramePr>
        <p:xfrm>
          <a:off x="6741677" y="1185876"/>
          <a:ext cx="5097600" cy="2775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315">
                  <a:extLst>
                    <a:ext uri="{9D8B030D-6E8A-4147-A177-3AD203B41FA5}">
                      <a16:colId xmlns:a16="http://schemas.microsoft.com/office/drawing/2014/main" val="4220952219"/>
                    </a:ext>
                  </a:extLst>
                </a:gridCol>
                <a:gridCol w="3857285">
                  <a:extLst>
                    <a:ext uri="{9D8B030D-6E8A-4147-A177-3AD203B41FA5}">
                      <a16:colId xmlns:a16="http://schemas.microsoft.com/office/drawing/2014/main" val="271422120"/>
                    </a:ext>
                  </a:extLst>
                </a:gridCol>
              </a:tblGrid>
              <a:tr h="4984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ore-KR" altLang="en-US" sz="16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이동훈</a:t>
                      </a:r>
                      <a:r>
                        <a:rPr lang="en-US" altLang="en-US" sz="1600" dirty="0"/>
                        <a:t> (49</a:t>
                      </a:r>
                      <a:r>
                        <a:rPr lang="ko-KR" altLang="en-US" sz="1600" dirty="0"/>
                        <a:t>세</a:t>
                      </a:r>
                      <a:r>
                        <a:rPr lang="en-US" altLang="ko-KR" sz="1600" dirty="0"/>
                        <a:t>)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374214"/>
                  </a:ext>
                </a:extLst>
              </a:tr>
              <a:tr h="4984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ore-KR" altLang="en-US" sz="1600" dirty="0"/>
                        <a:t>가족관계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2</a:t>
                      </a:r>
                      <a:r>
                        <a:rPr lang="ko-Kore-KR" altLang="en-US" sz="1600" dirty="0"/>
                        <a:t>인 가구</a:t>
                      </a:r>
                      <a:r>
                        <a:rPr lang="en-US" altLang="ko-Kore-KR" sz="1400" dirty="0"/>
                        <a:t>(</a:t>
                      </a:r>
                      <a:r>
                        <a:rPr lang="ko-Kore-KR" altLang="en-US" sz="1400" dirty="0"/>
                        <a:t>아내</a:t>
                      </a:r>
                      <a:r>
                        <a:rPr lang="en-US" altLang="ko-KR" sz="1400" dirty="0"/>
                        <a:t>)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55359"/>
                  </a:ext>
                </a:extLst>
              </a:tr>
              <a:tr h="4984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ore-KR" altLang="en-US" sz="1600" dirty="0"/>
                        <a:t>직업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ore-KR" altLang="en-US" sz="1600" dirty="0"/>
                        <a:t> </a:t>
                      </a:r>
                      <a:r>
                        <a:rPr lang="en-US" altLang="ko-Kore-KR" sz="1600" dirty="0"/>
                        <a:t>D. </a:t>
                      </a:r>
                      <a:r>
                        <a:rPr lang="ko-Kore-KR" altLang="en-US" sz="1600" dirty="0"/>
                        <a:t>제약 연구소 소속 수석 연구원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493722"/>
                  </a:ext>
                </a:extLst>
              </a:tr>
              <a:tr h="4984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ore-KR" altLang="en-US" sz="1600" dirty="0"/>
                        <a:t>성향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ore-KR" altLang="en-US" sz="1600" dirty="0"/>
                        <a:t>올빼미형</a:t>
                      </a:r>
                      <a:r>
                        <a:rPr lang="en-US" altLang="ko-Kore-KR" sz="1600" dirty="0"/>
                        <a:t>, </a:t>
                      </a:r>
                      <a:r>
                        <a:rPr lang="ko-Kore-KR" altLang="en-US" sz="1600" dirty="0"/>
                        <a:t>원리원칙 주의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115241"/>
                  </a:ext>
                </a:extLst>
              </a:tr>
              <a:tr h="7818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특이사항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이번 백신개발 프로젝트에서</a:t>
                      </a:r>
                      <a:endParaRPr lang="en-US" altLang="ko-KR" sz="16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en-US" sz="1600" dirty="0"/>
                        <a:t>PM</a:t>
                      </a:r>
                      <a:r>
                        <a:rPr lang="ko-KR" altLang="en-US" sz="1600" dirty="0"/>
                        <a:t>을 맡게 되었다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715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A3E1C5-749A-5992-ACB7-5D1FF63DF483}"/>
              </a:ext>
            </a:extLst>
          </p:cNvPr>
          <p:cNvSpPr/>
          <p:nvPr/>
        </p:nvSpPr>
        <p:spPr>
          <a:xfrm>
            <a:off x="4449630" y="4015726"/>
            <a:ext cx="7389647" cy="2396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tx1"/>
                </a:solidFill>
              </a:rPr>
              <a:t>User : D. </a:t>
            </a:r>
            <a:r>
              <a:rPr kumimoji="1" lang="ko-KR" altLang="en-US" sz="1400" dirty="0">
                <a:solidFill>
                  <a:schemeClr val="tx1"/>
                </a:solidFill>
              </a:rPr>
              <a:t>제약 연구소의 백신개발 프로젝트에서 </a:t>
            </a:r>
            <a:r>
              <a:rPr kumimoji="1" lang="en-US" altLang="ko-KR" sz="1400" dirty="0">
                <a:solidFill>
                  <a:schemeClr val="tx1"/>
                </a:solidFill>
              </a:rPr>
              <a:t>PM</a:t>
            </a:r>
            <a:r>
              <a:rPr kumimoji="1" lang="ko-KR" altLang="en-US" sz="1400" dirty="0">
                <a:solidFill>
                  <a:schemeClr val="tx1"/>
                </a:solidFill>
              </a:rPr>
              <a:t>을 맡게 된 수석 연구원 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tx1"/>
                </a:solidFill>
              </a:rPr>
              <a:t>Need : </a:t>
            </a:r>
            <a:r>
              <a:rPr kumimoji="1" lang="ko-KR" altLang="en-US" sz="1400" dirty="0">
                <a:solidFill>
                  <a:schemeClr val="tx1"/>
                </a:solidFill>
              </a:rPr>
              <a:t>개발 일정을 짜기 수월하도록 신뢰도 높은 감염병 추이 예측치가 필요하다</a:t>
            </a:r>
            <a:r>
              <a:rPr kumimoji="1"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tx1"/>
                </a:solidFill>
              </a:rPr>
              <a:t>Insight : </a:t>
            </a:r>
            <a:r>
              <a:rPr kumimoji="1" lang="ko-KR" altLang="en-US" sz="1400" dirty="0">
                <a:solidFill>
                  <a:schemeClr val="tx1"/>
                </a:solidFill>
              </a:rPr>
              <a:t>사용자는 제약 연구소의 수석 연구원으로서 이번 </a:t>
            </a:r>
            <a:r>
              <a:rPr kumimoji="1" lang="ko-KR" altLang="en-US" sz="1400" dirty="0" err="1">
                <a:solidFill>
                  <a:schemeClr val="tx1"/>
                </a:solidFill>
              </a:rPr>
              <a:t>펜데믹이</a:t>
            </a:r>
            <a:r>
              <a:rPr kumimoji="1" lang="ko-KR" altLang="en-US" sz="1400" dirty="0">
                <a:solidFill>
                  <a:schemeClr val="tx1"/>
                </a:solidFill>
              </a:rPr>
              <a:t> 최악의 상황에 치닫기 전에 백신개발을 성공해야만 한다</a:t>
            </a:r>
            <a:r>
              <a:rPr kumimoji="1" lang="en-US" altLang="ko-KR" sz="1400" dirty="0">
                <a:solidFill>
                  <a:schemeClr val="tx1"/>
                </a:solidFill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</a:rPr>
              <a:t>하지만 연구원들의 피로도를 생각하면 매번 야근을 시킬 수도 없다</a:t>
            </a:r>
            <a:r>
              <a:rPr kumimoji="1" lang="en-US" altLang="ko-KR" sz="1400" dirty="0">
                <a:solidFill>
                  <a:schemeClr val="tx1"/>
                </a:solidFill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</a:rPr>
              <a:t>신뢰도 높은 감염병 추이 예측치가 있으면 연구원들의 피로도를 고려한 프로젝트 일정을 짜는데 도움이 될 것이다</a:t>
            </a:r>
            <a:r>
              <a:rPr kumimoji="1" lang="en-US" altLang="ko-KR" sz="1400" dirty="0">
                <a:solidFill>
                  <a:schemeClr val="tx1"/>
                </a:solidFill>
              </a:rPr>
              <a:t>. </a:t>
            </a:r>
            <a:r>
              <a:rPr kumimoji="1" lang="ko-KR" altLang="en-US" sz="1400" dirty="0" err="1">
                <a:solidFill>
                  <a:schemeClr val="tx1"/>
                </a:solidFill>
              </a:rPr>
              <a:t>신뢰할만한</a:t>
            </a:r>
            <a:r>
              <a:rPr kumimoji="1" lang="ko-KR" altLang="en-US" sz="1400" dirty="0">
                <a:solidFill>
                  <a:schemeClr val="tx1"/>
                </a:solidFill>
              </a:rPr>
              <a:t> 예측치가 사용자에게는 필요하다</a:t>
            </a:r>
            <a:r>
              <a:rPr kumimoji="1"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C9FF6CB-3E5C-27CF-AE73-F5D1E0CC6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25" t="23472" r="13465" b="27120"/>
          <a:stretch/>
        </p:blipFill>
        <p:spPr bwMode="auto">
          <a:xfrm>
            <a:off x="352723" y="1180170"/>
            <a:ext cx="3979359" cy="52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31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59209-53A2-4D00-AC04-FFFD24A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33C7-E740-4EEF-9DF8-5786EE8A7C4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6C6F6-CAA4-4398-AD92-CF40C13E6733}"/>
              </a:ext>
            </a:extLst>
          </p:cNvPr>
          <p:cNvSpPr txBox="1"/>
          <p:nvPr/>
        </p:nvSpPr>
        <p:spPr>
          <a:xfrm>
            <a:off x="0" y="200994"/>
            <a:ext cx="6096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lvl="0" algn="l"/>
            <a:r>
              <a:rPr lang="en-US" altLang="ko-KR" sz="2000" b="1" dirty="0"/>
              <a:t>2.2 Why? 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ED62E-D42B-4FA1-9819-A7A22CF6367E}"/>
              </a:ext>
            </a:extLst>
          </p:cNvPr>
          <p:cNvSpPr txBox="1"/>
          <p:nvPr/>
        </p:nvSpPr>
        <p:spPr>
          <a:xfrm>
            <a:off x="5919538" y="279898"/>
            <a:ext cx="609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0" algn="r"/>
            <a:r>
              <a:rPr lang="en-US" altLang="ko-KR" sz="1600" b="1" dirty="0"/>
              <a:t>2. </a:t>
            </a:r>
            <a:r>
              <a:rPr lang="ko-KR" altLang="en-US" sz="1600" b="1" dirty="0"/>
              <a:t>문제 정의 및 아이디어 도출</a:t>
            </a:r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CEF25E03-4D73-D01B-747B-250FA42BD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13354"/>
              </p:ext>
            </p:extLst>
          </p:nvPr>
        </p:nvGraphicFramePr>
        <p:xfrm>
          <a:off x="446761" y="889348"/>
          <a:ext cx="11298478" cy="560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239">
                  <a:extLst>
                    <a:ext uri="{9D8B030D-6E8A-4147-A177-3AD203B41FA5}">
                      <a16:colId xmlns:a16="http://schemas.microsoft.com/office/drawing/2014/main" val="402674353"/>
                    </a:ext>
                  </a:extLst>
                </a:gridCol>
                <a:gridCol w="5649239">
                  <a:extLst>
                    <a:ext uri="{9D8B030D-6E8A-4147-A177-3AD203B41FA5}">
                      <a16:colId xmlns:a16="http://schemas.microsoft.com/office/drawing/2014/main" val="3448387974"/>
                    </a:ext>
                  </a:extLst>
                </a:gridCol>
              </a:tblGrid>
              <a:tr h="4048071">
                <a:tc gridSpan="2">
                  <a:txBody>
                    <a:bodyPr/>
                    <a:lstStyle/>
                    <a:p>
                      <a:pPr latinLnBrk="1"/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065813"/>
                  </a:ext>
                </a:extLst>
              </a:tr>
              <a:tr h="15554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1" dirty="0">
                          <a:latin typeface="+mn-ea"/>
                          <a:ea typeface="+mn-ea"/>
                        </a:rPr>
                        <a:t>PAIN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b="0" dirty="0" err="1">
                          <a:latin typeface="+mn-ea"/>
                          <a:ea typeface="+mn-ea"/>
                        </a:rPr>
                        <a:t>펜데믹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 상황에서 잘못된 의사결정으로 인한 인명 및  재산 피해</a:t>
                      </a:r>
                      <a:endParaRPr lang="en-US" altLang="ko-KR" sz="1600" b="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의사결정의 근거가 될 만한 예측 모델의 부재</a:t>
                      </a:r>
                      <a:endParaRPr lang="en-US" altLang="ko-KR" sz="1600" b="0" dirty="0">
                        <a:latin typeface="+mn-ea"/>
                        <a:ea typeface="+mn-ea"/>
                      </a:endParaRPr>
                    </a:p>
                  </a:txBody>
                  <a:tcPr marL="180000" marR="18000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1" dirty="0">
                          <a:latin typeface="+mn-ea"/>
                          <a:ea typeface="+mn-ea"/>
                        </a:rPr>
                        <a:t>GAIN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b="0" dirty="0" err="1">
                          <a:latin typeface="+mn-ea"/>
                          <a:ea typeface="+mn-ea"/>
                        </a:rPr>
                        <a:t>펜데믹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 상황에서 의사결정의 근거가 될 만한 성능 좋은 예측 모델</a:t>
                      </a:r>
                    </a:p>
                  </a:txBody>
                  <a:tcPr marL="180000" marR="18000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855274"/>
                  </a:ext>
                </a:extLst>
              </a:tr>
            </a:tbl>
          </a:graphicData>
        </a:graphic>
      </p:graphicFrame>
      <p:sp>
        <p:nvSpPr>
          <p:cNvPr id="25" name="웃는 얼굴 24">
            <a:extLst>
              <a:ext uri="{FF2B5EF4-FFF2-40B4-BE49-F238E27FC236}">
                <a16:creationId xmlns:a16="http://schemas.microsoft.com/office/drawing/2014/main" id="{B738E125-C534-0A11-45DF-09D6498871CD}"/>
              </a:ext>
            </a:extLst>
          </p:cNvPr>
          <p:cNvSpPr/>
          <p:nvPr/>
        </p:nvSpPr>
        <p:spPr>
          <a:xfrm>
            <a:off x="5346253" y="2204580"/>
            <a:ext cx="1499493" cy="1478072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CD99D-8C79-56D3-5A46-18530D6DF3C8}"/>
              </a:ext>
            </a:extLst>
          </p:cNvPr>
          <p:cNvSpPr txBox="1"/>
          <p:nvPr/>
        </p:nvSpPr>
        <p:spPr>
          <a:xfrm>
            <a:off x="3402903" y="869856"/>
            <a:ext cx="53861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Think &amp; Feel</a:t>
            </a:r>
          </a:p>
          <a:p>
            <a:pPr algn="ctr"/>
            <a:endParaRPr lang="en-US" altLang="ko-KR" sz="1000" b="1" dirty="0"/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+mn-ea"/>
              </a:rPr>
              <a:t>코로나와 같은 다음 감염병 창궐 상황에서도 잘못된 의사결정 때문에 입을 피해가 두렵다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>
                <a:latin typeface="+mn-ea"/>
              </a:rPr>
              <a:t>펜데믹</a:t>
            </a:r>
            <a:r>
              <a:rPr lang="ko-KR" altLang="en-US" sz="1600" dirty="0">
                <a:latin typeface="+mn-ea"/>
              </a:rPr>
              <a:t> 상황에서 올바른 의사결정을 내리고 싶다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038069-1F5F-312E-759F-E851099D77AB}"/>
              </a:ext>
            </a:extLst>
          </p:cNvPr>
          <p:cNvSpPr txBox="1"/>
          <p:nvPr/>
        </p:nvSpPr>
        <p:spPr>
          <a:xfrm>
            <a:off x="3402903" y="3680316"/>
            <a:ext cx="53861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Say &amp; Do</a:t>
            </a:r>
          </a:p>
          <a:p>
            <a:pPr algn="ctr"/>
            <a:endParaRPr lang="en-US" altLang="ko-KR" sz="1000" b="1" dirty="0"/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+mn-ea"/>
              </a:rPr>
              <a:t>최선을 다한 대응에 국민의 반응이 좋지 않아         속상하다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+mn-ea"/>
              </a:rPr>
              <a:t>코로나 </a:t>
            </a:r>
            <a:r>
              <a:rPr lang="ko-KR" altLang="en-US" sz="1600" dirty="0" err="1">
                <a:latin typeface="+mn-ea"/>
              </a:rPr>
              <a:t>펜데믹</a:t>
            </a:r>
            <a:r>
              <a:rPr lang="ko-KR" altLang="en-US" sz="1600" dirty="0">
                <a:latin typeface="+mn-ea"/>
              </a:rPr>
              <a:t> 지속으로 인한 </a:t>
            </a:r>
            <a:r>
              <a:rPr lang="ko-KR" altLang="en-US" sz="1600" dirty="0" err="1">
                <a:latin typeface="+mn-ea"/>
              </a:rPr>
              <a:t>번아웃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64C5E1-AA7A-D6C5-BF26-6DE1A535190F}"/>
              </a:ext>
            </a:extLst>
          </p:cNvPr>
          <p:cNvSpPr txBox="1"/>
          <p:nvPr/>
        </p:nvSpPr>
        <p:spPr>
          <a:xfrm>
            <a:off x="446759" y="2189563"/>
            <a:ext cx="32180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Hear</a:t>
            </a:r>
          </a:p>
          <a:p>
            <a:pPr algn="ctr"/>
            <a:endParaRPr lang="en-US" altLang="ko-KR" sz="1000" b="1" dirty="0"/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+mn-ea"/>
              </a:rPr>
              <a:t>‘</a:t>
            </a:r>
            <a:r>
              <a:rPr lang="ko-KR" altLang="en-US" sz="1600" dirty="0">
                <a:latin typeface="+mn-ea"/>
              </a:rPr>
              <a:t>기존의 수리 모델은 성능이 떨어진다</a:t>
            </a:r>
            <a:r>
              <a:rPr lang="en-US" altLang="ko-KR" sz="1600" dirty="0">
                <a:latin typeface="+mn-ea"/>
              </a:rPr>
              <a:t>.’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+mn-ea"/>
              </a:rPr>
              <a:t>국민들의 코로나 대응에 대한 부정적인 평가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AE893D-FDD2-4C34-C947-C73A2DF5389F}"/>
              </a:ext>
            </a:extLst>
          </p:cNvPr>
          <p:cNvSpPr txBox="1"/>
          <p:nvPr/>
        </p:nvSpPr>
        <p:spPr>
          <a:xfrm>
            <a:off x="8673366" y="2204580"/>
            <a:ext cx="307187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See</a:t>
            </a:r>
          </a:p>
          <a:p>
            <a:pPr algn="ctr"/>
            <a:endParaRPr lang="en-US" altLang="ko-KR" sz="1000" b="1" dirty="0"/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+mn-ea"/>
              </a:rPr>
              <a:t>잘못된 의사결정을 비난하는 언론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+mn-ea"/>
              </a:rPr>
              <a:t>감염병을 예측하는데 어려움을 주는 수많은 변수</a:t>
            </a:r>
          </a:p>
        </p:txBody>
      </p:sp>
    </p:spTree>
    <p:extLst>
      <p:ext uri="{BB962C8B-B14F-4D97-AF65-F5344CB8AC3E}">
        <p14:creationId xmlns:p14="http://schemas.microsoft.com/office/powerpoint/2010/main" val="408285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28477</TotalTime>
  <Words>2547</Words>
  <Application>Microsoft Office PowerPoint</Application>
  <PresentationFormat>와이드스크린</PresentationFormat>
  <Paragraphs>443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Noto Sans Medium</vt:lpstr>
      <vt:lpstr>sohne</vt:lpstr>
      <vt:lpstr>Malgun Gothic</vt:lpstr>
      <vt:lpstr>Malgun Gothic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혜량</dc:creator>
  <cp:lastModifiedBy>승엽 오</cp:lastModifiedBy>
  <cp:revision>918</cp:revision>
  <dcterms:created xsi:type="dcterms:W3CDTF">2021-02-02T04:13:50Z</dcterms:created>
  <dcterms:modified xsi:type="dcterms:W3CDTF">2023-06-13T02:41:20Z</dcterms:modified>
</cp:coreProperties>
</file>