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1107" r:id="rId2"/>
    <p:sldId id="1115" r:id="rId3"/>
    <p:sldId id="270" r:id="rId4"/>
    <p:sldId id="1108" r:id="rId5"/>
    <p:sldId id="1109" r:id="rId6"/>
    <p:sldId id="1110" r:id="rId7"/>
    <p:sldId id="271" r:id="rId8"/>
    <p:sldId id="1112" r:id="rId9"/>
    <p:sldId id="1113" r:id="rId10"/>
    <p:sldId id="1117" r:id="rId11"/>
    <p:sldId id="1116" r:id="rId12"/>
    <p:sldId id="1114" r:id="rId13"/>
    <p:sldId id="28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57A7"/>
    <a:srgbClr val="89ABD9"/>
    <a:srgbClr val="165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94"/>
  </p:normalViewPr>
  <p:slideViewPr>
    <p:cSldViewPr snapToGrid="0">
      <p:cViewPr varScale="1">
        <p:scale>
          <a:sx n="117" d="100"/>
          <a:sy n="117" d="100"/>
        </p:scale>
        <p:origin x="29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0E689-9B0B-4EC8-AFFE-44327679F6D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7BAD7-DFF6-4F23-BEB1-0238E52F7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08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분석에서는 워터펌프의 잔여수명에 해당하는 변수인 </a:t>
            </a:r>
            <a:r>
              <a:rPr lang="en-US" altLang="ko-KR" dirty="0" err="1"/>
              <a:t>rul</a:t>
            </a:r>
            <a:r>
              <a:rPr lang="ko-KR" altLang="en-US" dirty="0"/>
              <a:t>을 예측하는 것을 목표로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7BAD7-DFF6-4F23-BEB1-0238E52F708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638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7BAD7-DFF6-4F23-BEB1-0238E52F708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880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C3E0-AB12-41D5-A486-E93FAFA53E65}" type="datetime1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6572-42D0-46AF-A4F8-C51BB9E18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75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01E5-4942-40C8-8ED5-60ADD8BC1E96}" type="datetime1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6572-42D0-46AF-A4F8-C51BB9E18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7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B5C2-F0DD-4451-ACDB-D4434B67246A}" type="datetime1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6572-42D0-46AF-A4F8-C51BB9E18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871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1DA406F-5AF2-424C-AA1B-491D1FF564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04"/>
          <a:stretch/>
        </p:blipFill>
        <p:spPr>
          <a:xfrm>
            <a:off x="3210655" y="1519685"/>
            <a:ext cx="5768876" cy="4246349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A56E77A6-8ADD-4EB1-8F4F-C3B85B33B8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293" y="2393021"/>
            <a:ext cx="10515600" cy="584775"/>
          </a:xfrm>
          <a:prstGeom prst="rect">
            <a:avLst/>
          </a:prstGeom>
        </p:spPr>
        <p:txBody>
          <a:bodyPr/>
          <a:lstStyle>
            <a:lvl1pPr algn="ctr">
              <a:defRPr sz="4400" b="1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연구현황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E85EB95-C844-463B-BCAC-C87C11FA9B41}"/>
              </a:ext>
            </a:extLst>
          </p:cNvPr>
          <p:cNvSpPr txBox="1">
            <a:spLocks/>
          </p:cNvSpPr>
          <p:nvPr userDrawn="1"/>
        </p:nvSpPr>
        <p:spPr>
          <a:xfrm>
            <a:off x="837293" y="3108202"/>
            <a:ext cx="10515600" cy="58477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en-US" altLang="ko-KR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Water Pump</a:t>
            </a:r>
            <a:r>
              <a: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잔여수명 데이터 예측</a:t>
            </a:r>
          </a:p>
        </p:txBody>
      </p:sp>
    </p:spTree>
    <p:extLst>
      <p:ext uri="{BB962C8B-B14F-4D97-AF65-F5344CB8AC3E}">
        <p14:creationId xmlns:p14="http://schemas.microsoft.com/office/powerpoint/2010/main" val="179480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49F25-7379-491C-A77A-856CC9C2BF1B}" type="datetime1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6572-42D0-46AF-A4F8-C51BB9E18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88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9107-9206-47C9-B96A-CD2DF95E9078}" type="datetime1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6572-42D0-46AF-A4F8-C51BB9E18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92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A494-4608-46D0-8E87-77C64A92A67F}" type="datetime1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6572-42D0-46AF-A4F8-C51BB9E18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48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482C-71B2-4FC2-AD7B-3D747FEAB1A6}" type="datetime1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6572-42D0-46AF-A4F8-C51BB9E18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0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0F0-AAB2-4E90-9323-A96B7BCBFFC2}" type="datetime1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6572-42D0-46AF-A4F8-C51BB9E18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57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1C93-9347-4A9C-B168-72DD0FC947C0}" type="datetime1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6572-42D0-46AF-A4F8-C51BB9E18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94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5453-85D1-4941-B713-EB692FDF8EC7}" type="datetime1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6572-42D0-46AF-A4F8-C51BB9E18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40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1BDD-DBA2-4793-9228-8D829F2951A5}" type="datetime1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6572-42D0-46AF-A4F8-C51BB9E18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6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1D51B-D02E-4B37-874A-3857E5075861}" type="datetime1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26572-42D0-46AF-A4F8-C51BB9E18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39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B319A-C448-4D4D-81BD-6572E906D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293" y="1535771"/>
            <a:ext cx="10515600" cy="58477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4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빅데이터 분석 실무 </a:t>
            </a:r>
            <a:r>
              <a:rPr lang="en-US" altLang="ko-KR" sz="4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4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기말 프로젝트</a:t>
            </a:r>
          </a:p>
        </p:txBody>
      </p:sp>
    </p:spTree>
    <p:extLst>
      <p:ext uri="{BB962C8B-B14F-4D97-AF65-F5344CB8AC3E}">
        <p14:creationId xmlns:p14="http://schemas.microsoft.com/office/powerpoint/2010/main" val="2836748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7BF7D5-C44F-8AAB-2F55-19713C855DDF}"/>
              </a:ext>
            </a:extLst>
          </p:cNvPr>
          <p:cNvSpPr/>
          <p:nvPr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0D57A7"/>
          </a:solidFill>
          <a:ln>
            <a:solidFill>
              <a:srgbClr val="0D5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Modeling</a:t>
            </a:r>
            <a:r>
              <a:rPr lang="ko-KR" altLang="en-US" sz="3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</a:t>
            </a:r>
            <a:r>
              <a:rPr lang="ko-KR" altLang="en-US" sz="3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Prediction</a:t>
            </a:r>
            <a:endParaRPr lang="ko-KR" altLang="en-US" sz="32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A43B6D-2B19-A50C-81B7-B650C67F7A3E}"/>
              </a:ext>
            </a:extLst>
          </p:cNvPr>
          <p:cNvSpPr/>
          <p:nvPr/>
        </p:nvSpPr>
        <p:spPr>
          <a:xfrm>
            <a:off x="0" y="6617368"/>
            <a:ext cx="12192000" cy="240632"/>
          </a:xfrm>
          <a:prstGeom prst="rect">
            <a:avLst/>
          </a:prstGeom>
          <a:solidFill>
            <a:srgbClr val="0D57A7"/>
          </a:solidFill>
          <a:ln>
            <a:solidFill>
              <a:srgbClr val="0D5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- 10 -</a:t>
            </a:r>
            <a:endParaRPr lang="ko-KR" altLang="en-US" sz="11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4FDB23-7E37-A126-669F-D4A2AE1B77DC}"/>
              </a:ext>
            </a:extLst>
          </p:cNvPr>
          <p:cNvSpPr txBox="1"/>
          <p:nvPr/>
        </p:nvSpPr>
        <p:spPr>
          <a:xfrm>
            <a:off x="10058401" y="78908"/>
            <a:ext cx="1953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DNN</a:t>
            </a:r>
            <a:endParaRPr lang="ko-KR" altLang="en-US" sz="28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CA8C8E-1CAC-33B6-6216-60BB906206EA}"/>
              </a:ext>
            </a:extLst>
          </p:cNvPr>
          <p:cNvSpPr txBox="1"/>
          <p:nvPr/>
        </p:nvSpPr>
        <p:spPr>
          <a:xfrm>
            <a:off x="416491" y="887656"/>
            <a:ext cx="10869129" cy="1525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DNN (Deep Neural Network) Architecture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DNN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: Input Layer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Output Layer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사이에 두 개 이상의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Hidden Layer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가진 인공 신경망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4264D2-6515-927A-C0B2-D835B1AC55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16" y="2711061"/>
            <a:ext cx="3606611" cy="3608191"/>
          </a:xfrm>
          <a:prstGeom prst="rect">
            <a:avLst/>
          </a:prstGeom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id="{26AE3594-9B6E-F2F2-3743-5E5C3F74006D}"/>
              </a:ext>
            </a:extLst>
          </p:cNvPr>
          <p:cNvGrpSpPr/>
          <p:nvPr/>
        </p:nvGrpSpPr>
        <p:grpSpPr>
          <a:xfrm>
            <a:off x="5522295" y="2548486"/>
            <a:ext cx="5763325" cy="3469092"/>
            <a:chOff x="5578642" y="2531965"/>
            <a:chExt cx="5763325" cy="34690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0C0FDF8-EED6-C507-7995-7D0CBA90F3E6}"/>
                </a:ext>
              </a:extLst>
            </p:cNvPr>
            <p:cNvSpPr/>
            <p:nvPr/>
          </p:nvSpPr>
          <p:spPr>
            <a:xfrm>
              <a:off x="5578642" y="3202144"/>
              <a:ext cx="1744777" cy="4522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Dense</a:t>
              </a:r>
            </a:p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3D4A2A4-12D6-E0E2-6721-5FD30F7A56E1}"/>
                </a:ext>
              </a:extLst>
            </p:cNvPr>
            <p:cNvSpPr/>
            <p:nvPr/>
          </p:nvSpPr>
          <p:spPr>
            <a:xfrm>
              <a:off x="5578642" y="4766645"/>
              <a:ext cx="1744777" cy="45227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ReLU</a:t>
              </a:r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57320C2-6F88-20D3-FAFA-ED3F1AB65241}"/>
                </a:ext>
              </a:extLst>
            </p:cNvPr>
            <p:cNvSpPr/>
            <p:nvPr/>
          </p:nvSpPr>
          <p:spPr>
            <a:xfrm>
              <a:off x="5578642" y="3969220"/>
              <a:ext cx="1744777" cy="4522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Batch</a:t>
              </a:r>
            </a:p>
            <a:p>
              <a:pPr algn="ctr"/>
              <a:r>
                <a:rPr lang="en-US" altLang="ko-KR" dirty="0"/>
                <a:t>Norm.</a:t>
              </a:r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02FD5DB-4493-0DA2-0A0D-07492F214DF6}"/>
                </a:ext>
              </a:extLst>
            </p:cNvPr>
            <p:cNvSpPr/>
            <p:nvPr/>
          </p:nvSpPr>
          <p:spPr>
            <a:xfrm>
              <a:off x="5578642" y="5548787"/>
              <a:ext cx="1744777" cy="4522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Dropout</a:t>
              </a:r>
            </a:p>
            <a:p>
              <a:pPr algn="ctr"/>
              <a:r>
                <a:rPr lang="en-US" altLang="ko-KR" dirty="0"/>
                <a:t>0.2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039D816-1B3D-3447-B768-6BDB85FDBC92}"/>
                </a:ext>
              </a:extLst>
            </p:cNvPr>
            <p:cNvSpPr/>
            <p:nvPr/>
          </p:nvSpPr>
          <p:spPr>
            <a:xfrm>
              <a:off x="7587916" y="3202144"/>
              <a:ext cx="1744777" cy="4522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Dense</a:t>
              </a:r>
            </a:p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46396DB-E600-3656-A33D-8EE6F62A0B4A}"/>
                </a:ext>
              </a:extLst>
            </p:cNvPr>
            <p:cNvSpPr/>
            <p:nvPr/>
          </p:nvSpPr>
          <p:spPr>
            <a:xfrm>
              <a:off x="7587916" y="4766645"/>
              <a:ext cx="1744777" cy="45227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ReLU</a:t>
              </a:r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CE87DE6-0E0E-5386-DA1C-1DD48ACCBA61}"/>
                </a:ext>
              </a:extLst>
            </p:cNvPr>
            <p:cNvSpPr/>
            <p:nvPr/>
          </p:nvSpPr>
          <p:spPr>
            <a:xfrm>
              <a:off x="7587916" y="3969220"/>
              <a:ext cx="1744777" cy="4522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Batch</a:t>
              </a:r>
            </a:p>
            <a:p>
              <a:pPr algn="ctr"/>
              <a:r>
                <a:rPr lang="en-US" altLang="ko-KR" dirty="0"/>
                <a:t>Norm.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2B4BD91-A70D-EB76-A5BA-095353C48EC1}"/>
                </a:ext>
              </a:extLst>
            </p:cNvPr>
            <p:cNvSpPr/>
            <p:nvPr/>
          </p:nvSpPr>
          <p:spPr>
            <a:xfrm>
              <a:off x="7587916" y="5548787"/>
              <a:ext cx="1744777" cy="4522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Dropout</a:t>
              </a:r>
            </a:p>
            <a:p>
              <a:pPr algn="ctr"/>
              <a:r>
                <a:rPr lang="en-US" altLang="ko-KR" dirty="0"/>
                <a:t>0.2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62F7B51-04D2-E8D0-014F-0C65DC76CEF0}"/>
                </a:ext>
              </a:extLst>
            </p:cNvPr>
            <p:cNvSpPr/>
            <p:nvPr/>
          </p:nvSpPr>
          <p:spPr>
            <a:xfrm>
              <a:off x="9597190" y="3202144"/>
              <a:ext cx="1744777" cy="4522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Dense</a:t>
              </a:r>
            </a:p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964EEF6-93A0-91D2-A666-50A0CAA85BDE}"/>
                </a:ext>
              </a:extLst>
            </p:cNvPr>
            <p:cNvSpPr/>
            <p:nvPr/>
          </p:nvSpPr>
          <p:spPr>
            <a:xfrm>
              <a:off x="9597190" y="3969220"/>
              <a:ext cx="1744777" cy="4522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Loss</a:t>
              </a:r>
            </a:p>
            <a:p>
              <a:pPr algn="ctr"/>
              <a:r>
                <a:rPr lang="en-US" altLang="ko-KR" dirty="0"/>
                <a:t>MSE</a:t>
              </a:r>
              <a:endParaRPr lang="ko-KR" altLang="en-US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760B4E89-D90D-F650-6606-FA1597E92132}"/>
                </a:ext>
              </a:extLst>
            </p:cNvPr>
            <p:cNvCxnSpPr>
              <a:stCxn id="10" idx="2"/>
              <a:endCxn id="17" idx="0"/>
            </p:cNvCxnSpPr>
            <p:nvPr/>
          </p:nvCxnSpPr>
          <p:spPr>
            <a:xfrm>
              <a:off x="6451031" y="3654414"/>
              <a:ext cx="0" cy="31480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45A15DBE-2C20-140A-F115-A84EE9EB64B0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6451031" y="5218915"/>
              <a:ext cx="0" cy="329872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EF084ACB-0CA7-6C3C-8182-66B719F0D244}"/>
                </a:ext>
              </a:extLst>
            </p:cNvPr>
            <p:cNvCxnSpPr>
              <a:cxnSpLocks/>
              <a:stCxn id="17" idx="2"/>
              <a:endCxn id="16" idx="0"/>
            </p:cNvCxnSpPr>
            <p:nvPr/>
          </p:nvCxnSpPr>
          <p:spPr>
            <a:xfrm>
              <a:off x="6451031" y="4421490"/>
              <a:ext cx="0" cy="345155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76FC8DA8-E39B-83B4-4A84-A83FE0ABAB1D}"/>
                </a:ext>
              </a:extLst>
            </p:cNvPr>
            <p:cNvCxnSpPr>
              <a:cxnSpLocks/>
              <a:stCxn id="23" idx="2"/>
              <a:endCxn id="25" idx="0"/>
            </p:cNvCxnSpPr>
            <p:nvPr/>
          </p:nvCxnSpPr>
          <p:spPr>
            <a:xfrm>
              <a:off x="8460305" y="3654414"/>
              <a:ext cx="0" cy="31480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45F8F03C-8D81-7A53-9513-68ACACB1A8A1}"/>
                </a:ext>
              </a:extLst>
            </p:cNvPr>
            <p:cNvCxnSpPr>
              <a:cxnSpLocks/>
              <a:stCxn id="24" idx="2"/>
              <a:endCxn id="26" idx="0"/>
            </p:cNvCxnSpPr>
            <p:nvPr/>
          </p:nvCxnSpPr>
          <p:spPr>
            <a:xfrm>
              <a:off x="8460305" y="5218915"/>
              <a:ext cx="0" cy="329872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3C94BEC2-D12B-939C-ED0D-3F2B631EAB84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>
              <a:off x="10469579" y="3654414"/>
              <a:ext cx="0" cy="31480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2A778B83-4EDD-1C51-411C-97E0B4F808A2}"/>
                </a:ext>
              </a:extLst>
            </p:cNvPr>
            <p:cNvCxnSpPr>
              <a:cxnSpLocks/>
              <a:stCxn id="25" idx="2"/>
              <a:endCxn id="24" idx="0"/>
            </p:cNvCxnSpPr>
            <p:nvPr/>
          </p:nvCxnSpPr>
          <p:spPr>
            <a:xfrm>
              <a:off x="8460305" y="4421490"/>
              <a:ext cx="0" cy="345155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D54C2131-6D93-5742-8A3D-AC8CEB288189}"/>
                </a:ext>
              </a:extLst>
            </p:cNvPr>
            <p:cNvCxnSpPr>
              <a:cxnSpLocks/>
              <a:stCxn id="18" idx="2"/>
              <a:endCxn id="23" idx="0"/>
            </p:cNvCxnSpPr>
            <p:nvPr/>
          </p:nvCxnSpPr>
          <p:spPr>
            <a:xfrm rot="5400000" flipH="1" flipV="1">
              <a:off x="6056211" y="3596964"/>
              <a:ext cx="2798913" cy="2009274"/>
            </a:xfrm>
            <a:prstGeom prst="bentConnector5">
              <a:avLst>
                <a:gd name="adj1" fmla="val -8167"/>
                <a:gd name="adj2" fmla="val 50000"/>
                <a:gd name="adj3" fmla="val 108167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1180EF97-FC41-08E7-01F4-55D0989D1C97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>
            <a:xfrm rot="5400000" flipH="1" flipV="1">
              <a:off x="8065485" y="3596964"/>
              <a:ext cx="2798913" cy="2009274"/>
            </a:xfrm>
            <a:prstGeom prst="bentConnector5">
              <a:avLst>
                <a:gd name="adj1" fmla="val -8167"/>
                <a:gd name="adj2" fmla="val 50000"/>
                <a:gd name="adj3" fmla="val 108167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F893196-2404-B24E-1588-9971ED836F63}"/>
                </a:ext>
              </a:extLst>
            </p:cNvPr>
            <p:cNvSpPr/>
            <p:nvPr/>
          </p:nvSpPr>
          <p:spPr>
            <a:xfrm>
              <a:off x="5578642" y="2531965"/>
              <a:ext cx="1744777" cy="452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sensor_data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994AABF-C63C-D72D-B8A4-E4F8FD61BC94}"/>
                </a:ext>
              </a:extLst>
            </p:cNvPr>
            <p:cNvSpPr/>
            <p:nvPr/>
          </p:nvSpPr>
          <p:spPr>
            <a:xfrm>
              <a:off x="9597190" y="4766645"/>
              <a:ext cx="1744777" cy="452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rul_data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2EF4710-C7AB-7DB9-8906-CD0A46BF6F03}"/>
                </a:ext>
              </a:extLst>
            </p:cNvPr>
            <p:cNvCxnSpPr>
              <a:cxnSpLocks/>
              <a:stCxn id="28" idx="2"/>
              <a:endCxn id="61" idx="0"/>
            </p:cNvCxnSpPr>
            <p:nvPr/>
          </p:nvCxnSpPr>
          <p:spPr>
            <a:xfrm>
              <a:off x="10469579" y="4421490"/>
              <a:ext cx="0" cy="345155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9B282BF0-1F6D-5335-320C-AA5A0B4CE842}"/>
                </a:ext>
              </a:extLst>
            </p:cNvPr>
            <p:cNvCxnSpPr>
              <a:cxnSpLocks/>
              <a:stCxn id="60" idx="2"/>
              <a:endCxn id="10" idx="0"/>
            </p:cNvCxnSpPr>
            <p:nvPr/>
          </p:nvCxnSpPr>
          <p:spPr>
            <a:xfrm>
              <a:off x="6451031" y="2984235"/>
              <a:ext cx="0" cy="21790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505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7BF7D5-C44F-8AAB-2F55-19713C855DDF}"/>
              </a:ext>
            </a:extLst>
          </p:cNvPr>
          <p:cNvSpPr/>
          <p:nvPr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0D57A7"/>
          </a:solidFill>
          <a:ln>
            <a:solidFill>
              <a:srgbClr val="0D5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Modeling</a:t>
            </a:r>
            <a:r>
              <a:rPr lang="ko-KR" altLang="en-US" sz="3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</a:t>
            </a:r>
            <a:r>
              <a:rPr lang="ko-KR" altLang="en-US" sz="3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Prediction</a:t>
            </a:r>
            <a:endParaRPr lang="ko-KR" altLang="en-US" sz="32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A43B6D-2B19-A50C-81B7-B650C67F7A3E}"/>
              </a:ext>
            </a:extLst>
          </p:cNvPr>
          <p:cNvSpPr/>
          <p:nvPr/>
        </p:nvSpPr>
        <p:spPr>
          <a:xfrm>
            <a:off x="0" y="6617368"/>
            <a:ext cx="12192000" cy="240632"/>
          </a:xfrm>
          <a:prstGeom prst="rect">
            <a:avLst/>
          </a:prstGeom>
          <a:solidFill>
            <a:srgbClr val="0D57A7"/>
          </a:solidFill>
          <a:ln>
            <a:solidFill>
              <a:srgbClr val="0D5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- 11 -</a:t>
            </a:r>
            <a:endParaRPr lang="ko-KR" altLang="en-US" sz="11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4FDB23-7E37-A126-669F-D4A2AE1B77DC}"/>
              </a:ext>
            </a:extLst>
          </p:cNvPr>
          <p:cNvSpPr txBox="1"/>
          <p:nvPr/>
        </p:nvSpPr>
        <p:spPr>
          <a:xfrm>
            <a:off x="10058401" y="78908"/>
            <a:ext cx="1953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DNN</a:t>
            </a:r>
            <a:endParaRPr lang="ko-KR" altLang="en-US" sz="28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CA8C8E-1CAC-33B6-6216-60BB906206EA}"/>
              </a:ext>
            </a:extLst>
          </p:cNvPr>
          <p:cNvSpPr txBox="1"/>
          <p:nvPr/>
        </p:nvSpPr>
        <p:spPr>
          <a:xfrm>
            <a:off x="416491" y="887656"/>
            <a:ext cx="10869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Results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C89A25-58DC-F9D6-671A-DD0A134E9E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98" y="1796928"/>
            <a:ext cx="3361325" cy="25034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6867223-6E7B-251C-BE1C-E50D4D9801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337" y="1795442"/>
            <a:ext cx="3361325" cy="25049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D5D95F-BF71-93D8-176B-52A9BCACEE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876" y="1795442"/>
            <a:ext cx="3361325" cy="25049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42946A-E417-7AD5-746A-929B28A8C48B}"/>
              </a:ext>
            </a:extLst>
          </p:cNvPr>
          <p:cNvSpPr txBox="1"/>
          <p:nvPr/>
        </p:nvSpPr>
        <p:spPr>
          <a:xfrm>
            <a:off x="661182" y="1472075"/>
            <a:ext cx="3264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&lt;Loss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Validation Loss&gt;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825E43-9321-9A12-83A0-CFCC52802629}"/>
              </a:ext>
            </a:extLst>
          </p:cNvPr>
          <p:cNvSpPr txBox="1"/>
          <p:nvPr/>
        </p:nvSpPr>
        <p:spPr>
          <a:xfrm>
            <a:off x="4463721" y="1472075"/>
            <a:ext cx="3264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&lt;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실측치와 예측치의 개형을 나타낸 그래프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AB982A-4191-4B7C-A5EE-0B2871EA8F5D}"/>
              </a:ext>
            </a:extLst>
          </p:cNvPr>
          <p:cNvSpPr txBox="1"/>
          <p:nvPr/>
        </p:nvSpPr>
        <p:spPr>
          <a:xfrm>
            <a:off x="8266263" y="1472075"/>
            <a:ext cx="3264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&lt;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실측치와 예측치의 개형을 나타낸 그래프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261201CA-F182-BBEA-9B26-A756ECD54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585902"/>
              </p:ext>
            </p:extLst>
          </p:nvPr>
        </p:nvGraphicFramePr>
        <p:xfrm>
          <a:off x="1914355" y="4447971"/>
          <a:ext cx="8363286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762">
                  <a:extLst>
                    <a:ext uri="{9D8B030D-6E8A-4147-A177-3AD203B41FA5}">
                      <a16:colId xmlns:a16="http://schemas.microsoft.com/office/drawing/2014/main" val="785373789"/>
                    </a:ext>
                  </a:extLst>
                </a:gridCol>
                <a:gridCol w="2787762">
                  <a:extLst>
                    <a:ext uri="{9D8B030D-6E8A-4147-A177-3AD203B41FA5}">
                      <a16:colId xmlns:a16="http://schemas.microsoft.com/office/drawing/2014/main" val="1056156626"/>
                    </a:ext>
                  </a:extLst>
                </a:gridCol>
                <a:gridCol w="2787762">
                  <a:extLst>
                    <a:ext uri="{9D8B030D-6E8A-4147-A177-3AD203B41FA5}">
                      <a16:colId xmlns:a16="http://schemas.microsoft.com/office/drawing/2014/main" val="244979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R-squared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RMSE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37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Linear Regression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독립변수 전체 사용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0.4527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166.9975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72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Linear Regression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(VIF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에 따라 변수 선정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0.1144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212.4362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65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DNN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0.8335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91.9772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68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19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7BF7D5-C44F-8AAB-2F55-19713C855DDF}"/>
              </a:ext>
            </a:extLst>
          </p:cNvPr>
          <p:cNvSpPr/>
          <p:nvPr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0D57A7"/>
          </a:solidFill>
          <a:ln>
            <a:solidFill>
              <a:srgbClr val="0D5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Conclusion</a:t>
            </a:r>
            <a:endParaRPr lang="ko-KR" altLang="en-US" sz="32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A43B6D-2B19-A50C-81B7-B650C67F7A3E}"/>
              </a:ext>
            </a:extLst>
          </p:cNvPr>
          <p:cNvSpPr/>
          <p:nvPr/>
        </p:nvSpPr>
        <p:spPr>
          <a:xfrm>
            <a:off x="0" y="6617368"/>
            <a:ext cx="12192000" cy="240632"/>
          </a:xfrm>
          <a:prstGeom prst="rect">
            <a:avLst/>
          </a:prstGeom>
          <a:solidFill>
            <a:srgbClr val="0D57A7"/>
          </a:solidFill>
          <a:ln>
            <a:solidFill>
              <a:srgbClr val="0D5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- 9 -</a:t>
            </a:r>
            <a:endParaRPr lang="ko-KR" altLang="en-US" sz="11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4FDB23-7E37-A126-669F-D4A2AE1B77DC}"/>
              </a:ext>
            </a:extLst>
          </p:cNvPr>
          <p:cNvSpPr txBox="1"/>
          <p:nvPr/>
        </p:nvSpPr>
        <p:spPr>
          <a:xfrm>
            <a:off x="10058401" y="78908"/>
            <a:ext cx="1953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DNN</a:t>
            </a:r>
            <a:endParaRPr lang="ko-KR" altLang="en-US" sz="28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B61C6D5-E55E-0A9A-5543-4D715F9A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2408"/>
            <a:ext cx="10515600" cy="529761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결론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계절성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비선형적 특징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내포한 데이터를 선형 회귀 모형으로 분석 및 예측 시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성능이 떨어지는 한계를 보임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선형 회귀 모형으로 분석 및 예측 시 성능이 떨어지는 데이터를 딥러닝 모델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(DNN)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통해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 시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성능이 크게 개선됨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향후 연구 방향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RNN, LSTM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같은 시계열 모형 사용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계절성 분해를 통해 시계열 분석 및 예측 성능 향상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그래프의 개형과 상관관계를 기준으로 분류한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sensor group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기반으로 변수 선정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1F5FA0-B642-BD5B-179D-7131A57FC9B8}"/>
              </a:ext>
            </a:extLst>
          </p:cNvPr>
          <p:cNvSpPr/>
          <p:nvPr/>
        </p:nvSpPr>
        <p:spPr>
          <a:xfrm>
            <a:off x="0" y="6617368"/>
            <a:ext cx="12192000" cy="240632"/>
          </a:xfrm>
          <a:prstGeom prst="rect">
            <a:avLst/>
          </a:prstGeom>
          <a:solidFill>
            <a:srgbClr val="0D57A7"/>
          </a:solidFill>
          <a:ln>
            <a:solidFill>
              <a:srgbClr val="0D5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- 12 -</a:t>
            </a:r>
            <a:endParaRPr lang="ko-KR" altLang="en-US" sz="11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378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AF51A20-B3AC-961C-4640-03C5C54AAA62}"/>
              </a:ext>
            </a:extLst>
          </p:cNvPr>
          <p:cNvSpPr/>
          <p:nvPr/>
        </p:nvSpPr>
        <p:spPr>
          <a:xfrm>
            <a:off x="4358862" y="2534179"/>
            <a:ext cx="3474275" cy="1789642"/>
          </a:xfrm>
          <a:prstGeom prst="rect">
            <a:avLst/>
          </a:prstGeom>
          <a:noFill/>
          <a:ln w="53975">
            <a:solidFill>
              <a:srgbClr val="0D5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감사합니다</a:t>
            </a:r>
            <a:endParaRPr lang="en-US" altLang="ko-KR" sz="3200" b="1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8F26CA-0EA7-1E7F-1CBF-56574875E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179" y="6292294"/>
            <a:ext cx="2658821" cy="56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7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61116"/>
            <a:ext cx="10515600" cy="557617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목표</a:t>
            </a:r>
            <a:endParaRPr lang="en-US" altLang="ko-KR" sz="24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20000"/>
              </a:lnSpc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선형회귀 모델과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DNN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모델을 활용한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Water Pump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잔여수명 예측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방법</a:t>
            </a:r>
            <a:endParaRPr lang="en-US" altLang="ko-KR" sz="24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EDA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및 모델링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</a:p>
          <a:p>
            <a:pPr lvl="2">
              <a:lnSpc>
                <a:spcPct val="120000"/>
              </a:lnSpc>
            </a:pP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EDA</a:t>
            </a:r>
          </a:p>
          <a:p>
            <a:pPr lvl="3">
              <a:lnSpc>
                <a:spcPct val="120000"/>
              </a:lnSpc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기술통계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3">
              <a:lnSpc>
                <a:spcPct val="120000"/>
              </a:lnSpc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상관관계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3">
              <a:lnSpc>
                <a:spcPct val="120000"/>
              </a:lnSpc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>
              <a:lnSpc>
                <a:spcPct val="120000"/>
              </a:lnSpc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3">
              <a:lnSpc>
                <a:spcPct val="120000"/>
              </a:lnSpc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다중 선형회귀 모델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3">
              <a:lnSpc>
                <a:spcPct val="120000"/>
              </a:lnSpc>
            </a:pP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DNN( Deep-Neural-Network)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7BF7D5-C44F-8AAB-2F55-19713C855DDF}"/>
              </a:ext>
            </a:extLst>
          </p:cNvPr>
          <p:cNvSpPr/>
          <p:nvPr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0D57A7"/>
          </a:solidFill>
          <a:ln>
            <a:solidFill>
              <a:srgbClr val="0D5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Overview</a:t>
            </a:r>
            <a:endParaRPr lang="ko-KR" altLang="en-US" sz="32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A43B6D-2B19-A50C-81B7-B650C67F7A3E}"/>
              </a:ext>
            </a:extLst>
          </p:cNvPr>
          <p:cNvSpPr/>
          <p:nvPr/>
        </p:nvSpPr>
        <p:spPr>
          <a:xfrm>
            <a:off x="0" y="6617368"/>
            <a:ext cx="12192000" cy="240632"/>
          </a:xfrm>
          <a:prstGeom prst="rect">
            <a:avLst/>
          </a:prstGeom>
          <a:solidFill>
            <a:srgbClr val="0D57A7"/>
          </a:solidFill>
          <a:ln>
            <a:solidFill>
              <a:srgbClr val="0D5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- 2 -</a:t>
            </a:r>
            <a:endParaRPr lang="ko-KR" altLang="en-US" sz="11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68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7BF7D5-C44F-8AAB-2F55-19713C855DDF}"/>
              </a:ext>
            </a:extLst>
          </p:cNvPr>
          <p:cNvSpPr/>
          <p:nvPr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0D57A7"/>
          </a:solidFill>
          <a:ln>
            <a:solidFill>
              <a:srgbClr val="0D5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 Overview</a:t>
            </a:r>
            <a:endParaRPr lang="ko-KR" altLang="en-US" sz="32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A43B6D-2B19-A50C-81B7-B650C67F7A3E}"/>
              </a:ext>
            </a:extLst>
          </p:cNvPr>
          <p:cNvSpPr/>
          <p:nvPr/>
        </p:nvSpPr>
        <p:spPr>
          <a:xfrm>
            <a:off x="0" y="6617368"/>
            <a:ext cx="12192000" cy="240632"/>
          </a:xfrm>
          <a:prstGeom prst="rect">
            <a:avLst/>
          </a:prstGeom>
          <a:solidFill>
            <a:srgbClr val="0D57A7"/>
          </a:solidFill>
          <a:ln>
            <a:solidFill>
              <a:srgbClr val="0D5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- 3 -</a:t>
            </a:r>
            <a:endParaRPr lang="ko-KR" altLang="en-US" sz="11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71C222-59D5-8EFB-8520-D4D0B1B9840C}"/>
              </a:ext>
            </a:extLst>
          </p:cNvPr>
          <p:cNvSpPr txBox="1"/>
          <p:nvPr/>
        </p:nvSpPr>
        <p:spPr>
          <a:xfrm>
            <a:off x="1027802" y="1444292"/>
            <a:ext cx="10136395" cy="2980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나눔스퀘어라운드 Bold" panose="020B0600000101010101" pitchFamily="50" charset="-127"/>
              <a:buChar char="-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개요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센서의 측정치와 그에 따른 워터펌프의 잔여 수명을 기록한 데이터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나눔스퀘어라운드 Bold" panose="020B0600000101010101" pitchFamily="50" charset="-127"/>
              <a:buChar char="-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관측치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6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결측치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없이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166440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나눔스퀘어라운드 Bold" panose="020B0600000101010101" pitchFamily="50" charset="-127"/>
              <a:buChar char="-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시간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00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 정각부터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25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14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 정각까지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2,774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시간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해상도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분당 데이터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나눔스퀘어라운드 Bold" panose="020B0600000101010101" pitchFamily="50" charset="-127"/>
              <a:buChar char="-"/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Columns : 52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 변수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8221F6-9E22-ECD2-6738-22B31F9383F6}"/>
              </a:ext>
            </a:extLst>
          </p:cNvPr>
          <p:cNvSpPr txBox="1"/>
          <p:nvPr/>
        </p:nvSpPr>
        <p:spPr>
          <a:xfrm>
            <a:off x="365104" y="928038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rul_hrs.csv</a:t>
            </a:r>
            <a:endParaRPr lang="ko-KR" altLang="en-US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5FB7EE32-D40B-51A7-3B21-C88B7A96F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000979"/>
              </p:ext>
            </p:extLst>
          </p:nvPr>
        </p:nvGraphicFramePr>
        <p:xfrm>
          <a:off x="1481888" y="4672028"/>
          <a:ext cx="92282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6074">
                  <a:extLst>
                    <a:ext uri="{9D8B030D-6E8A-4147-A177-3AD203B41FA5}">
                      <a16:colId xmlns:a16="http://schemas.microsoft.com/office/drawing/2014/main" val="3165495390"/>
                    </a:ext>
                  </a:extLst>
                </a:gridCol>
                <a:gridCol w="6152147">
                  <a:extLst>
                    <a:ext uri="{9D8B030D-6E8A-4147-A177-3AD203B41FA5}">
                      <a16:colId xmlns:a16="http://schemas.microsoft.com/office/drawing/2014/main" val="4016437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Attribute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37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timestamp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각 측정치를 측정한 시간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연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 시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초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1118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sensor_00 ~ sensor_51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각 센서의 측정치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번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50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번은 결번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06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rul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Remaining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Useful Life :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잔여수명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638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3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7BF7D5-C44F-8AAB-2F55-19713C855DDF}"/>
              </a:ext>
            </a:extLst>
          </p:cNvPr>
          <p:cNvSpPr/>
          <p:nvPr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0D57A7"/>
          </a:solidFill>
          <a:ln>
            <a:solidFill>
              <a:srgbClr val="0D5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EDA</a:t>
            </a:r>
            <a:endParaRPr lang="ko-KR" altLang="en-US" sz="32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A43B6D-2B19-A50C-81B7-B650C67F7A3E}"/>
              </a:ext>
            </a:extLst>
          </p:cNvPr>
          <p:cNvSpPr/>
          <p:nvPr/>
        </p:nvSpPr>
        <p:spPr>
          <a:xfrm>
            <a:off x="0" y="6617368"/>
            <a:ext cx="12192000" cy="240632"/>
          </a:xfrm>
          <a:prstGeom prst="rect">
            <a:avLst/>
          </a:prstGeom>
          <a:solidFill>
            <a:srgbClr val="0D57A7"/>
          </a:solidFill>
          <a:ln>
            <a:solidFill>
              <a:srgbClr val="0D5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- 4 -</a:t>
            </a:r>
            <a:endParaRPr lang="ko-KR" altLang="en-US" sz="11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4FDB23-7E37-A126-669F-D4A2AE1B77DC}"/>
              </a:ext>
            </a:extLst>
          </p:cNvPr>
          <p:cNvSpPr txBox="1"/>
          <p:nvPr/>
        </p:nvSpPr>
        <p:spPr>
          <a:xfrm>
            <a:off x="10058401" y="78908"/>
            <a:ext cx="1953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기술통계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C41B329-2BBB-E078-63DE-0B79E7560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730605"/>
              </p:ext>
            </p:extLst>
          </p:nvPr>
        </p:nvGraphicFramePr>
        <p:xfrm>
          <a:off x="861596" y="1018540"/>
          <a:ext cx="1046880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544">
                  <a:extLst>
                    <a:ext uri="{9D8B030D-6E8A-4147-A177-3AD203B41FA5}">
                      <a16:colId xmlns:a16="http://schemas.microsoft.com/office/drawing/2014/main" val="51213370"/>
                    </a:ext>
                  </a:extLst>
                </a:gridCol>
                <a:gridCol w="1495544">
                  <a:extLst>
                    <a:ext uri="{9D8B030D-6E8A-4147-A177-3AD203B41FA5}">
                      <a16:colId xmlns:a16="http://schemas.microsoft.com/office/drawing/2014/main" val="4094766496"/>
                    </a:ext>
                  </a:extLst>
                </a:gridCol>
                <a:gridCol w="1495544">
                  <a:extLst>
                    <a:ext uri="{9D8B030D-6E8A-4147-A177-3AD203B41FA5}">
                      <a16:colId xmlns:a16="http://schemas.microsoft.com/office/drawing/2014/main" val="1785153367"/>
                    </a:ext>
                  </a:extLst>
                </a:gridCol>
                <a:gridCol w="1495544">
                  <a:extLst>
                    <a:ext uri="{9D8B030D-6E8A-4147-A177-3AD203B41FA5}">
                      <a16:colId xmlns:a16="http://schemas.microsoft.com/office/drawing/2014/main" val="715512631"/>
                    </a:ext>
                  </a:extLst>
                </a:gridCol>
                <a:gridCol w="1495544">
                  <a:extLst>
                    <a:ext uri="{9D8B030D-6E8A-4147-A177-3AD203B41FA5}">
                      <a16:colId xmlns:a16="http://schemas.microsoft.com/office/drawing/2014/main" val="735236821"/>
                    </a:ext>
                  </a:extLst>
                </a:gridCol>
                <a:gridCol w="1495544">
                  <a:extLst>
                    <a:ext uri="{9D8B030D-6E8A-4147-A177-3AD203B41FA5}">
                      <a16:colId xmlns:a16="http://schemas.microsoft.com/office/drawing/2014/main" val="3769638984"/>
                    </a:ext>
                  </a:extLst>
                </a:gridCol>
                <a:gridCol w="1495544">
                  <a:extLst>
                    <a:ext uri="{9D8B030D-6E8A-4147-A177-3AD203B41FA5}">
                      <a16:colId xmlns:a16="http://schemas.microsoft.com/office/drawing/2014/main" val="2176313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Mean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Median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Max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Skewness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Kurtosis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30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sensor_00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2.349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2.456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2.549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-4.45847498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19.0535737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7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sensor_01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47.02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47.61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22.44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55.77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-1.64326795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4.0142438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454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sensor_02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50.63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51.65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33.16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56.03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-2.42550740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5.8924964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14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sensor_03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43.34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43.79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31.64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48.22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-1.65748959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3.8015949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18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sensor_04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577.716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631.713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2.798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800.000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-2.86485528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6.6852282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758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sensor_05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74.27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77.36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100.00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-2.68820323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8.0026430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322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08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sensor_47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43.25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41.96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27.20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220.49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4.80866638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50.9317647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42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sensor_48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122.10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109.95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26.33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502.31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0.77352081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0.4217238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46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sensor_49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52.64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50.93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26.62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458.62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4.31980049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62.3688458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127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sensor_51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202.06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197.92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27.78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1000.00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5.27071785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33.6182216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37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rul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288.63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226.25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837.48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0.68787030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-0.6714996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61966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F78F254-2B5F-A3FF-34DD-D57143978CBA}"/>
              </a:ext>
            </a:extLst>
          </p:cNvPr>
          <p:cNvSpPr txBox="1"/>
          <p:nvPr/>
        </p:nvSpPr>
        <p:spPr>
          <a:xfrm>
            <a:off x="1493603" y="3681663"/>
            <a:ext cx="553998" cy="2406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517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7BF7D5-C44F-8AAB-2F55-19713C855DDF}"/>
              </a:ext>
            </a:extLst>
          </p:cNvPr>
          <p:cNvSpPr/>
          <p:nvPr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0D57A7"/>
          </a:solidFill>
          <a:ln>
            <a:solidFill>
              <a:srgbClr val="0D5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EDA</a:t>
            </a:r>
            <a:endParaRPr lang="ko-KR" altLang="en-US" sz="32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A43B6D-2B19-A50C-81B7-B650C67F7A3E}"/>
              </a:ext>
            </a:extLst>
          </p:cNvPr>
          <p:cNvSpPr/>
          <p:nvPr/>
        </p:nvSpPr>
        <p:spPr>
          <a:xfrm>
            <a:off x="0" y="6617368"/>
            <a:ext cx="12192000" cy="240632"/>
          </a:xfrm>
          <a:prstGeom prst="rect">
            <a:avLst/>
          </a:prstGeom>
          <a:solidFill>
            <a:srgbClr val="0D57A7"/>
          </a:solidFill>
          <a:ln>
            <a:solidFill>
              <a:srgbClr val="0D5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- 5 -</a:t>
            </a:r>
            <a:endParaRPr lang="ko-KR" altLang="en-US" sz="11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4FDB23-7E37-A126-669F-D4A2AE1B77DC}"/>
              </a:ext>
            </a:extLst>
          </p:cNvPr>
          <p:cNvSpPr txBox="1"/>
          <p:nvPr/>
        </p:nvSpPr>
        <p:spPr>
          <a:xfrm>
            <a:off x="10058401" y="78908"/>
            <a:ext cx="1953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상관관계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E9A8C05-47FC-744F-1A2E-A8A7164E531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51" y="1648326"/>
            <a:ext cx="5433764" cy="42471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7F63FE4-690E-6F86-1ED9-5A9005D9B5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66" y="962527"/>
            <a:ext cx="2462897" cy="19250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CA3F2B6-67FE-E5F4-85CD-20EC7DE7CF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66" y="2809372"/>
            <a:ext cx="2462897" cy="192505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93F76F6-4829-8707-615B-11F8C946E3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67" y="4589704"/>
            <a:ext cx="2462896" cy="192505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B842084-6CE4-A94C-0A3E-39E791B9FB32}"/>
              </a:ext>
            </a:extLst>
          </p:cNvPr>
          <p:cNvSpPr/>
          <p:nvPr/>
        </p:nvSpPr>
        <p:spPr>
          <a:xfrm>
            <a:off x="721895" y="1648326"/>
            <a:ext cx="1684421" cy="102268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6BDB3E-4685-8F82-7B43-386049E2D077}"/>
              </a:ext>
            </a:extLst>
          </p:cNvPr>
          <p:cNvSpPr/>
          <p:nvPr/>
        </p:nvSpPr>
        <p:spPr>
          <a:xfrm>
            <a:off x="2091722" y="2726747"/>
            <a:ext cx="1684421" cy="168407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C88CB3-97F1-A5A7-D298-04B9F16E2FC2}"/>
              </a:ext>
            </a:extLst>
          </p:cNvPr>
          <p:cNvSpPr/>
          <p:nvPr/>
        </p:nvSpPr>
        <p:spPr>
          <a:xfrm>
            <a:off x="3548758" y="4410825"/>
            <a:ext cx="1401372" cy="86467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CB15573-B928-D104-F830-785038965CB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406316" y="2159669"/>
            <a:ext cx="413487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458BE79-C446-8B9C-C146-4AF287F56D0E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776143" y="3568786"/>
            <a:ext cx="276504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8B3802A-F1BA-157B-1C75-E765B00E7CFD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950130" y="4843164"/>
            <a:ext cx="159105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B4883DD-C263-D202-A5BA-E0140DDCF188}"/>
              </a:ext>
            </a:extLst>
          </p:cNvPr>
          <p:cNvSpPr txBox="1"/>
          <p:nvPr/>
        </p:nvSpPr>
        <p:spPr>
          <a:xfrm>
            <a:off x="8752301" y="1473255"/>
            <a:ext cx="3259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sensor_group1</a:t>
            </a: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sensor00 ~ sensor13</a:t>
            </a:r>
            <a:endParaRPr lang="ko-KR" altLang="en-US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54DFE0-3BE0-3DEE-884E-3F68CE3874FC}"/>
              </a:ext>
            </a:extLst>
          </p:cNvPr>
          <p:cNvSpPr txBox="1"/>
          <p:nvPr/>
        </p:nvSpPr>
        <p:spPr>
          <a:xfrm>
            <a:off x="8752301" y="3193976"/>
            <a:ext cx="3259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sensor_group2</a:t>
            </a: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sensor14 ~ sensor36</a:t>
            </a:r>
            <a:endParaRPr lang="ko-KR" altLang="en-US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A296E7-4B8C-1A6C-9038-B4B90AE5D0AB}"/>
              </a:ext>
            </a:extLst>
          </p:cNvPr>
          <p:cNvSpPr txBox="1"/>
          <p:nvPr/>
        </p:nvSpPr>
        <p:spPr>
          <a:xfrm>
            <a:off x="8752301" y="5136731"/>
            <a:ext cx="3259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sensor_group3</a:t>
            </a: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sensor37 ~ sensor51</a:t>
            </a:r>
            <a:endParaRPr lang="ko-KR" altLang="en-US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EE8B9C-1153-2306-50F6-114F33899BAD}"/>
              </a:ext>
            </a:extLst>
          </p:cNvPr>
          <p:cNvSpPr txBox="1"/>
          <p:nvPr/>
        </p:nvSpPr>
        <p:spPr>
          <a:xfrm>
            <a:off x="2723144" y="1258561"/>
            <a:ext cx="36840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강한 상관관계를 가지는 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Sensor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세 그룹으로 분류</a:t>
            </a:r>
          </a:p>
        </p:txBody>
      </p:sp>
    </p:spTree>
    <p:extLst>
      <p:ext uri="{BB962C8B-B14F-4D97-AF65-F5344CB8AC3E}">
        <p14:creationId xmlns:p14="http://schemas.microsoft.com/office/powerpoint/2010/main" val="411408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7BF7D5-C44F-8AAB-2F55-19713C855DDF}"/>
              </a:ext>
            </a:extLst>
          </p:cNvPr>
          <p:cNvSpPr/>
          <p:nvPr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0D57A7"/>
          </a:solidFill>
          <a:ln>
            <a:solidFill>
              <a:srgbClr val="0D5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EDA</a:t>
            </a:r>
            <a:endParaRPr lang="ko-KR" altLang="en-US" sz="32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A43B6D-2B19-A50C-81B7-B650C67F7A3E}"/>
              </a:ext>
            </a:extLst>
          </p:cNvPr>
          <p:cNvSpPr/>
          <p:nvPr/>
        </p:nvSpPr>
        <p:spPr>
          <a:xfrm>
            <a:off x="0" y="6617368"/>
            <a:ext cx="12192000" cy="240632"/>
          </a:xfrm>
          <a:prstGeom prst="rect">
            <a:avLst/>
          </a:prstGeom>
          <a:solidFill>
            <a:srgbClr val="0D57A7"/>
          </a:solidFill>
          <a:ln>
            <a:solidFill>
              <a:srgbClr val="0D5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- 6 -</a:t>
            </a:r>
            <a:endParaRPr lang="ko-KR" altLang="en-US" sz="11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4FDB23-7E37-A126-669F-D4A2AE1B77DC}"/>
              </a:ext>
            </a:extLst>
          </p:cNvPr>
          <p:cNvSpPr txBox="1"/>
          <p:nvPr/>
        </p:nvSpPr>
        <p:spPr>
          <a:xfrm>
            <a:off x="10058401" y="78908"/>
            <a:ext cx="1953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EE8B9C-1153-2306-50F6-114F33899BAD}"/>
              </a:ext>
            </a:extLst>
          </p:cNvPr>
          <p:cNvSpPr txBox="1"/>
          <p:nvPr/>
        </p:nvSpPr>
        <p:spPr>
          <a:xfrm>
            <a:off x="382412" y="903784"/>
            <a:ext cx="2389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sensor_group1</a:t>
            </a:r>
            <a:endParaRPr lang="ko-KR" altLang="en-US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C19A2A-9972-C903-F80B-53C76EC845B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15" y="1258559"/>
            <a:ext cx="6737810" cy="526641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965DBF4-C888-987F-6E65-9B81520845B0}"/>
              </a:ext>
            </a:extLst>
          </p:cNvPr>
          <p:cNvSpPr/>
          <p:nvPr/>
        </p:nvSpPr>
        <p:spPr>
          <a:xfrm>
            <a:off x="519614" y="1472339"/>
            <a:ext cx="2115097" cy="50526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E87379B-6B14-0527-7B0B-51153EBDEBCD}"/>
              </a:ext>
            </a:extLst>
          </p:cNvPr>
          <p:cNvSpPr/>
          <p:nvPr/>
        </p:nvSpPr>
        <p:spPr>
          <a:xfrm>
            <a:off x="5018228" y="1472339"/>
            <a:ext cx="2115097" cy="50526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183D7B5-6FE8-9FD3-CF6D-E032372B1C82}"/>
              </a:ext>
            </a:extLst>
          </p:cNvPr>
          <p:cNvSpPr/>
          <p:nvPr/>
        </p:nvSpPr>
        <p:spPr>
          <a:xfrm>
            <a:off x="2779032" y="1472339"/>
            <a:ext cx="2115097" cy="50526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1CA6DB-BCD6-06C6-E485-1335DA57150E}"/>
              </a:ext>
            </a:extLst>
          </p:cNvPr>
          <p:cNvSpPr txBox="1"/>
          <p:nvPr/>
        </p:nvSpPr>
        <p:spPr>
          <a:xfrm>
            <a:off x="2693769" y="903784"/>
            <a:ext cx="2389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sensor_group2</a:t>
            </a:r>
            <a:endParaRPr lang="ko-KR" altLang="en-US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875A81-FC5A-5E00-9866-34D762F12D9C}"/>
              </a:ext>
            </a:extLst>
          </p:cNvPr>
          <p:cNvSpPr txBox="1"/>
          <p:nvPr/>
        </p:nvSpPr>
        <p:spPr>
          <a:xfrm>
            <a:off x="4946066" y="903784"/>
            <a:ext cx="2389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sensor_group3</a:t>
            </a:r>
            <a:endParaRPr lang="ko-KR" altLang="en-US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6E2F89-9274-8F8D-28B5-DE39E9292523}"/>
              </a:ext>
            </a:extLst>
          </p:cNvPr>
          <p:cNvSpPr txBox="1"/>
          <p:nvPr/>
        </p:nvSpPr>
        <p:spPr>
          <a:xfrm>
            <a:off x="7647472" y="1501268"/>
            <a:ext cx="4024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sensor group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plot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비슷한 개형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sensor_13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sensor_37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예외적인 개형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CF99C8D3-C94A-362F-FD55-37383FF64CF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134" y="3386569"/>
            <a:ext cx="4015251" cy="313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7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7BF7D5-C44F-8AAB-2F55-19713C855DDF}"/>
              </a:ext>
            </a:extLst>
          </p:cNvPr>
          <p:cNvSpPr/>
          <p:nvPr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0D57A7"/>
          </a:solidFill>
          <a:ln>
            <a:solidFill>
              <a:srgbClr val="0D5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EDA</a:t>
            </a:r>
            <a:endParaRPr lang="ko-KR" altLang="en-US" sz="32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A43B6D-2B19-A50C-81B7-B650C67F7A3E}"/>
              </a:ext>
            </a:extLst>
          </p:cNvPr>
          <p:cNvSpPr/>
          <p:nvPr/>
        </p:nvSpPr>
        <p:spPr>
          <a:xfrm>
            <a:off x="0" y="6617368"/>
            <a:ext cx="12192000" cy="240632"/>
          </a:xfrm>
          <a:prstGeom prst="rect">
            <a:avLst/>
          </a:prstGeom>
          <a:solidFill>
            <a:srgbClr val="0D57A7"/>
          </a:solidFill>
          <a:ln>
            <a:solidFill>
              <a:srgbClr val="0D5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- 7 -</a:t>
            </a:r>
            <a:endParaRPr lang="ko-KR" altLang="en-US" sz="11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4FDB23-7E37-A126-669F-D4A2AE1B77DC}"/>
              </a:ext>
            </a:extLst>
          </p:cNvPr>
          <p:cNvSpPr txBox="1"/>
          <p:nvPr/>
        </p:nvSpPr>
        <p:spPr>
          <a:xfrm>
            <a:off x="10058401" y="78908"/>
            <a:ext cx="1953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</a:t>
            </a:r>
          </a:p>
        </p:txBody>
      </p:sp>
      <p:pic>
        <p:nvPicPr>
          <p:cNvPr id="7" name="그림 6" descr="텍스트, 안테나이(가) 표시된 사진&#10;&#10;자동 생성된 설명">
            <a:extLst>
              <a:ext uri="{FF2B5EF4-FFF2-40B4-BE49-F238E27FC236}">
                <a16:creationId xmlns:a16="http://schemas.microsoft.com/office/drawing/2014/main" id="{74EAD271-B854-CA56-6B19-4F7F2EB92F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8" y="964508"/>
            <a:ext cx="6869550" cy="53693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5CAD98-0C74-A9EB-F334-CD534C5330A3}"/>
              </a:ext>
            </a:extLst>
          </p:cNvPr>
          <p:cNvSpPr txBox="1"/>
          <p:nvPr/>
        </p:nvSpPr>
        <p:spPr>
          <a:xfrm>
            <a:off x="7146758" y="1538134"/>
            <a:ext cx="4661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rul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데이터를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plot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으로 나타냈을 때 계절성을 가지고 있음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0A700230-EFB6-B7C8-6759-F832BAC610C2}"/>
              </a:ext>
            </a:extLst>
          </p:cNvPr>
          <p:cNvSpPr/>
          <p:nvPr/>
        </p:nvSpPr>
        <p:spPr>
          <a:xfrm>
            <a:off x="8939463" y="3107781"/>
            <a:ext cx="878305" cy="117180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67483A-C4C6-1955-6245-C3542AE5AC2A}"/>
              </a:ext>
            </a:extLst>
          </p:cNvPr>
          <p:cNvSpPr txBox="1"/>
          <p:nvPr/>
        </p:nvSpPr>
        <p:spPr>
          <a:xfrm>
            <a:off x="7249025" y="4679735"/>
            <a:ext cx="4259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단순 선형 회귀로는 모델 성능이 떨어질 것으로 예상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5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7BF7D5-C44F-8AAB-2F55-19713C855DDF}"/>
              </a:ext>
            </a:extLst>
          </p:cNvPr>
          <p:cNvSpPr/>
          <p:nvPr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0D57A7"/>
          </a:solidFill>
          <a:ln>
            <a:solidFill>
              <a:srgbClr val="0D5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Modeling &amp; Prediction</a:t>
            </a:r>
            <a:endParaRPr lang="ko-KR" altLang="en-US" sz="32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A43B6D-2B19-A50C-81B7-B650C67F7A3E}"/>
              </a:ext>
            </a:extLst>
          </p:cNvPr>
          <p:cNvSpPr/>
          <p:nvPr/>
        </p:nvSpPr>
        <p:spPr>
          <a:xfrm>
            <a:off x="0" y="6617368"/>
            <a:ext cx="12192000" cy="240632"/>
          </a:xfrm>
          <a:prstGeom prst="rect">
            <a:avLst/>
          </a:prstGeom>
          <a:solidFill>
            <a:srgbClr val="0D57A7"/>
          </a:solidFill>
          <a:ln>
            <a:solidFill>
              <a:srgbClr val="0D5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- 8 -</a:t>
            </a:r>
            <a:endParaRPr lang="ko-KR" altLang="en-US" sz="11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4FDB23-7E37-A126-669F-D4A2AE1B77DC}"/>
              </a:ext>
            </a:extLst>
          </p:cNvPr>
          <p:cNvSpPr txBox="1"/>
          <p:nvPr/>
        </p:nvSpPr>
        <p:spPr>
          <a:xfrm>
            <a:off x="10058401" y="78908"/>
            <a:ext cx="1953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VIF</a:t>
            </a:r>
            <a:endParaRPr lang="ko-KR" altLang="en-US" sz="28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19E94FF7-48DD-AE28-915E-35B21732C425}"/>
              </a:ext>
            </a:extLst>
          </p:cNvPr>
          <p:cNvGraphicFramePr>
            <a:graphicFrameLocks noGrp="1"/>
          </p:cNvGraphicFramePr>
          <p:nvPr/>
        </p:nvGraphicFramePr>
        <p:xfrm>
          <a:off x="383674" y="986589"/>
          <a:ext cx="4380831" cy="527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905">
                  <a:extLst>
                    <a:ext uri="{9D8B030D-6E8A-4147-A177-3AD203B41FA5}">
                      <a16:colId xmlns:a16="http://schemas.microsoft.com/office/drawing/2014/main" val="2812917901"/>
                    </a:ext>
                  </a:extLst>
                </a:gridCol>
                <a:gridCol w="3019926">
                  <a:extLst>
                    <a:ext uri="{9D8B030D-6E8A-4147-A177-3AD203B41FA5}">
                      <a16:colId xmlns:a16="http://schemas.microsoft.com/office/drawing/2014/main" val="3116297160"/>
                    </a:ext>
                  </a:extLst>
                </a:gridCol>
              </a:tblGrid>
              <a:tr h="439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Attribute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VIF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17760"/>
                  </a:ext>
                </a:extLst>
              </a:tr>
              <a:tr h="439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sensor_00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2.762308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827352"/>
                  </a:ext>
                </a:extLst>
              </a:tr>
              <a:tr h="439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sensor_01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4.266951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042416"/>
                  </a:ext>
                </a:extLst>
              </a:tr>
              <a:tr h="439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sensor_02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9.826170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060178"/>
                  </a:ext>
                </a:extLst>
              </a:tr>
              <a:tr h="439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sensor_03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5.371843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650924"/>
                  </a:ext>
                </a:extLst>
              </a:tr>
              <a:tr h="439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sensor_04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14.739701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421676"/>
                  </a:ext>
                </a:extLst>
              </a:tr>
              <a:tr h="439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sensor_05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3.067823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956077"/>
                  </a:ext>
                </a:extLst>
              </a:tr>
              <a:tr h="43983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354081"/>
                  </a:ext>
                </a:extLst>
              </a:tr>
              <a:tr h="439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sensor_47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2.399871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077996"/>
                  </a:ext>
                </a:extLst>
              </a:tr>
              <a:tr h="439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sensor_48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2.470487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797142"/>
                  </a:ext>
                </a:extLst>
              </a:tr>
              <a:tr h="439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sensor_49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2.498545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3207281"/>
                  </a:ext>
                </a:extLst>
              </a:tr>
              <a:tr h="439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sensor_51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1.426642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7396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BCA8C8E-1CAC-33B6-6216-60BB906206EA}"/>
              </a:ext>
            </a:extLst>
          </p:cNvPr>
          <p:cNvSpPr txBox="1"/>
          <p:nvPr/>
        </p:nvSpPr>
        <p:spPr>
          <a:xfrm>
            <a:off x="5289281" y="887656"/>
            <a:ext cx="67222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VIF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이용하여 독립변수간 </a:t>
            </a:r>
            <a:r>
              <a:rPr lang="ko-KR" alt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다중공선성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검증 시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sensor_19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sensor_20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경우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600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넘는  </a:t>
            </a:r>
            <a:r>
              <a:rPr lang="ko-KR" alt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다중공선성을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보여 변수 조정이 필요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step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함수를 이용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단계적 선택법을 통해 독립변수 선택을 진행하였을 때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최종 모델은 다음과 같이  결정됨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BCA04-748E-6C2A-710B-B41FDCDE315E}"/>
              </a:ext>
            </a:extLst>
          </p:cNvPr>
          <p:cNvSpPr txBox="1"/>
          <p:nvPr/>
        </p:nvSpPr>
        <p:spPr>
          <a:xfrm>
            <a:off x="928119" y="4090737"/>
            <a:ext cx="553998" cy="2406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AD670233-C73A-5DEA-900E-C10EBBE93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220199"/>
              </p:ext>
            </p:extLst>
          </p:nvPr>
        </p:nvGraphicFramePr>
        <p:xfrm>
          <a:off x="5308950" y="3888413"/>
          <a:ext cx="6702576" cy="237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096">
                  <a:extLst>
                    <a:ext uri="{9D8B030D-6E8A-4147-A177-3AD203B41FA5}">
                      <a16:colId xmlns:a16="http://schemas.microsoft.com/office/drawing/2014/main" val="912511439"/>
                    </a:ext>
                  </a:extLst>
                </a:gridCol>
                <a:gridCol w="1117096">
                  <a:extLst>
                    <a:ext uri="{9D8B030D-6E8A-4147-A177-3AD203B41FA5}">
                      <a16:colId xmlns:a16="http://schemas.microsoft.com/office/drawing/2014/main" val="2020443977"/>
                    </a:ext>
                  </a:extLst>
                </a:gridCol>
                <a:gridCol w="1117096">
                  <a:extLst>
                    <a:ext uri="{9D8B030D-6E8A-4147-A177-3AD203B41FA5}">
                      <a16:colId xmlns:a16="http://schemas.microsoft.com/office/drawing/2014/main" val="3229801598"/>
                    </a:ext>
                  </a:extLst>
                </a:gridCol>
                <a:gridCol w="1117096">
                  <a:extLst>
                    <a:ext uri="{9D8B030D-6E8A-4147-A177-3AD203B41FA5}">
                      <a16:colId xmlns:a16="http://schemas.microsoft.com/office/drawing/2014/main" val="1725741895"/>
                    </a:ext>
                  </a:extLst>
                </a:gridCol>
                <a:gridCol w="1117096">
                  <a:extLst>
                    <a:ext uri="{9D8B030D-6E8A-4147-A177-3AD203B41FA5}">
                      <a16:colId xmlns:a16="http://schemas.microsoft.com/office/drawing/2014/main" val="1932216537"/>
                    </a:ext>
                  </a:extLst>
                </a:gridCol>
                <a:gridCol w="1117096">
                  <a:extLst>
                    <a:ext uri="{9D8B030D-6E8A-4147-A177-3AD203B41FA5}">
                      <a16:colId xmlns:a16="http://schemas.microsoft.com/office/drawing/2014/main" val="697286033"/>
                    </a:ext>
                  </a:extLst>
                </a:gridCol>
              </a:tblGrid>
              <a:tr h="594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Attribute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sensor_00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sensor_08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sensor_13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sensor_27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sensor_36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001647"/>
                  </a:ext>
                </a:extLst>
              </a:tr>
              <a:tr h="594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VIF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1.262295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1.266736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1.105136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1.065746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1.130061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595811"/>
                  </a:ext>
                </a:extLst>
              </a:tr>
              <a:tr h="594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Attribute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sensor_39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sensor_46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sensor_47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sensor_49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sensor_51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423340"/>
                  </a:ext>
                </a:extLst>
              </a:tr>
              <a:tr h="594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VIF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1.110945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1.203959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1.216024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1.159829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1.119013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523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026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7BF7D5-C44F-8AAB-2F55-19713C855DDF}"/>
              </a:ext>
            </a:extLst>
          </p:cNvPr>
          <p:cNvSpPr/>
          <p:nvPr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0D57A7"/>
          </a:solidFill>
          <a:ln>
            <a:solidFill>
              <a:srgbClr val="0D5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Modeling</a:t>
            </a:r>
            <a:r>
              <a:rPr lang="ko-KR" altLang="en-US" sz="3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</a:t>
            </a:r>
            <a:r>
              <a:rPr lang="ko-KR" altLang="en-US" sz="3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Prediction</a:t>
            </a:r>
            <a:endParaRPr lang="ko-KR" altLang="en-US" sz="32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A43B6D-2B19-A50C-81B7-B650C67F7A3E}"/>
              </a:ext>
            </a:extLst>
          </p:cNvPr>
          <p:cNvSpPr/>
          <p:nvPr/>
        </p:nvSpPr>
        <p:spPr>
          <a:xfrm>
            <a:off x="0" y="6617368"/>
            <a:ext cx="12192000" cy="240632"/>
          </a:xfrm>
          <a:prstGeom prst="rect">
            <a:avLst/>
          </a:prstGeom>
          <a:solidFill>
            <a:srgbClr val="0D57A7"/>
          </a:solidFill>
          <a:ln>
            <a:solidFill>
              <a:srgbClr val="0D5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- 9 -</a:t>
            </a:r>
            <a:endParaRPr lang="ko-KR" altLang="en-US" sz="11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4FDB23-7E37-A126-669F-D4A2AE1B77DC}"/>
              </a:ext>
            </a:extLst>
          </p:cNvPr>
          <p:cNvSpPr txBox="1"/>
          <p:nvPr/>
        </p:nvSpPr>
        <p:spPr>
          <a:xfrm>
            <a:off x="10058401" y="78908"/>
            <a:ext cx="1953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회귀분석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CA8C8E-1CAC-33B6-6216-60BB906206EA}"/>
              </a:ext>
            </a:extLst>
          </p:cNvPr>
          <p:cNvSpPr txBox="1"/>
          <p:nvPr/>
        </p:nvSpPr>
        <p:spPr>
          <a:xfrm>
            <a:off x="416491" y="887656"/>
            <a:ext cx="10869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Linear Regression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7D8C0179-4358-9425-5EC3-C922AAB8B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060580"/>
              </p:ext>
            </p:extLst>
          </p:nvPr>
        </p:nvGraphicFramePr>
        <p:xfrm>
          <a:off x="416491" y="1541449"/>
          <a:ext cx="8450785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157">
                  <a:extLst>
                    <a:ext uri="{9D8B030D-6E8A-4147-A177-3AD203B41FA5}">
                      <a16:colId xmlns:a16="http://schemas.microsoft.com/office/drawing/2014/main" val="1988852371"/>
                    </a:ext>
                  </a:extLst>
                </a:gridCol>
                <a:gridCol w="1690157">
                  <a:extLst>
                    <a:ext uri="{9D8B030D-6E8A-4147-A177-3AD203B41FA5}">
                      <a16:colId xmlns:a16="http://schemas.microsoft.com/office/drawing/2014/main" val="2894681177"/>
                    </a:ext>
                  </a:extLst>
                </a:gridCol>
                <a:gridCol w="1690157">
                  <a:extLst>
                    <a:ext uri="{9D8B030D-6E8A-4147-A177-3AD203B41FA5}">
                      <a16:colId xmlns:a16="http://schemas.microsoft.com/office/drawing/2014/main" val="2102190618"/>
                    </a:ext>
                  </a:extLst>
                </a:gridCol>
                <a:gridCol w="1690157">
                  <a:extLst>
                    <a:ext uri="{9D8B030D-6E8A-4147-A177-3AD203B41FA5}">
                      <a16:colId xmlns:a16="http://schemas.microsoft.com/office/drawing/2014/main" val="1031234998"/>
                    </a:ext>
                  </a:extLst>
                </a:gridCol>
                <a:gridCol w="1690157">
                  <a:extLst>
                    <a:ext uri="{9D8B030D-6E8A-4147-A177-3AD203B41FA5}">
                      <a16:colId xmlns:a16="http://schemas.microsoft.com/office/drawing/2014/main" val="1572972022"/>
                    </a:ext>
                  </a:extLst>
                </a:gridCol>
              </a:tblGrid>
              <a:tr h="33128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Estimated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Std. Error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t-value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p-value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332459"/>
                  </a:ext>
                </a:extLst>
              </a:tr>
              <a:tr h="331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(Intercept)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233.288808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4.803e+00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48.567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&lt;2e-16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444459"/>
                  </a:ext>
                </a:extLst>
              </a:tr>
              <a:tr h="331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sensor_00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75.531660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1.309e+00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57.723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&lt;2e-16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460125"/>
                  </a:ext>
                </a:extLst>
              </a:tr>
              <a:tr h="331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sensor_08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-6.254279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2.587e-01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-24.171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&lt;2e-16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868508"/>
                  </a:ext>
                </a:extLst>
              </a:tr>
              <a:tr h="331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sensor_13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-11.247305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9.280e-02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-121.197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&lt;2e-16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36549"/>
                  </a:ext>
                </a:extLst>
              </a:tr>
              <a:tr h="331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sensor_27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-0.014959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3.480e-03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-4.298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1.72e-05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960495"/>
                  </a:ext>
                </a:extLst>
              </a:tr>
              <a:tr h="331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sensor_36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-0.000694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1.819e-03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-0.382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0.703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145453"/>
                  </a:ext>
                </a:extLst>
              </a:tr>
              <a:tr h="331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sensor_39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1.249817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3.341e-02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37.408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&lt;2e-16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993268"/>
                  </a:ext>
                </a:extLst>
              </a:tr>
              <a:tr h="331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sensor_46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0.336459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4.186e-02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8.038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9.22e-16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165386"/>
                  </a:ext>
                </a:extLst>
              </a:tr>
              <a:tr h="331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sensor_47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-0.369838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6.318e-02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-5.853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4.82e-09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34174"/>
                  </a:ext>
                </a:extLst>
              </a:tr>
              <a:tr h="331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sensor_49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0.519994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3.937e-02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13.206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&lt;2e-16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690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sensor_51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-0.200899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4.602e-03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-43.654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&lt;2e-16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572213"/>
                  </a:ext>
                </a:extLst>
              </a:tr>
              <a:tr h="221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Residual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standard error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Multiple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R-squared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Adjusted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R-squared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F-statistic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p-value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774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212.4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0.1144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0.1143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2150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&lt;2.2e-16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89711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EA20A26-7FA2-C2B5-5107-8A59A09733A5}"/>
              </a:ext>
            </a:extLst>
          </p:cNvPr>
          <p:cNvSpPr txBox="1"/>
          <p:nvPr/>
        </p:nvSpPr>
        <p:spPr>
          <a:xfrm>
            <a:off x="9095874" y="1895589"/>
            <a:ext cx="2915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나눔스퀘어라운드 Bold" panose="020B0600000101010101" pitchFamily="50" charset="-127"/>
              <a:buChar char="-"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단순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회귀만으로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Modeling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진행할 시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성능이 매우 떨어지는     모습을 보임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1FA89B1E-6473-F19A-9AC7-35278EDC44A6}"/>
              </a:ext>
            </a:extLst>
          </p:cNvPr>
          <p:cNvSpPr/>
          <p:nvPr/>
        </p:nvSpPr>
        <p:spPr>
          <a:xfrm>
            <a:off x="10114547" y="3544587"/>
            <a:ext cx="878305" cy="117180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B50B56-9F70-5ADD-27C7-3C608320B1C1}"/>
              </a:ext>
            </a:extLst>
          </p:cNvPr>
          <p:cNvSpPr txBox="1"/>
          <p:nvPr/>
        </p:nvSpPr>
        <p:spPr>
          <a:xfrm>
            <a:off x="9095874" y="5240102"/>
            <a:ext cx="2915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DNN (</a:t>
            </a:r>
            <a:r>
              <a: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딥러닝 모델</a:t>
            </a:r>
            <a:r>
              <a:rPr lang="en-US" altLang="ko-KR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</a:t>
            </a:r>
            <a:endParaRPr lang="en-US" altLang="ko-KR" sz="24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채택하여 </a:t>
            </a:r>
            <a:r>
              <a:rPr lang="en-US" altLang="ko-KR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212717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5595</TotalTime>
  <Words>873</Words>
  <Application>Microsoft Office PowerPoint</Application>
  <PresentationFormat>와이드스크린</PresentationFormat>
  <Paragraphs>340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나눔고딕 ExtraBold</vt:lpstr>
      <vt:lpstr>나눔스퀘어라운드 Bold</vt:lpstr>
      <vt:lpstr>나눔스퀘어라운드 ExtraBold</vt:lpstr>
      <vt:lpstr>맑은 고딕</vt:lpstr>
      <vt:lpstr>Arial</vt:lpstr>
      <vt:lpstr>Wingdings</vt:lpstr>
      <vt:lpstr>Office 테마</vt:lpstr>
      <vt:lpstr>빅데이터 분석 실무 : 기말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경영 캡스톤 디자인: 제안서 발표  실시간 객체탐지를 이용한 군중밀집도 기반 위험 경보 시스템</dc:title>
  <dc:creator>권오민</dc:creator>
  <cp:lastModifiedBy>승엽 오</cp:lastModifiedBy>
  <cp:revision>32</cp:revision>
  <dcterms:created xsi:type="dcterms:W3CDTF">2022-11-16T09:02:29Z</dcterms:created>
  <dcterms:modified xsi:type="dcterms:W3CDTF">2023-06-13T02:41:38Z</dcterms:modified>
</cp:coreProperties>
</file>