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33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7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50CCC1D-9F69-46CC-B9F9-91B8085FD0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6939D-6490-416F-BB18-277B75A137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5F65A-8696-439F-8CFA-0CEE171991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0E89EC67-83AC-4B72-8194-F03AC9C50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0AC5C-A8A2-41AB-84C8-4CAB53BCB8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129CD-BB5F-478B-9A17-7249F46145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86C31-7913-4A2E-94A6-E58CC6DE4F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39301-C67F-4D45-9956-BFF29BF7C4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ECC9A2-C2CD-4F39-8088-F386CC073A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E7B0-9F0A-4277-9096-36F8A7C4B9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0D0DD-2DF3-4F4D-B89F-7C30E6DD2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14D73-B87D-4495-B3CE-8A6D147D3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D344F52-46B6-4C2B-8BE8-E4FAB4D1DC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571480"/>
            <a:ext cx="8229600" cy="3929090"/>
          </a:xfrm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7200" dirty="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人工智能导论</a:t>
            </a:r>
            <a:r>
              <a:rPr lang="zh-CN" altLang="en-US" sz="7200" dirty="0"/>
              <a:t/>
            </a:r>
            <a:br>
              <a:rPr lang="zh-CN" altLang="en-US" sz="7200" dirty="0"/>
            </a:br>
            <a:r>
              <a:rPr lang="zh-CN" altLang="en-US" sz="6000" dirty="0">
                <a:solidFill>
                  <a:srgbClr val="FF0000"/>
                </a:solidFill>
                <a:ea typeface="华文彩云" pitchFamily="2" charset="-122"/>
              </a:rPr>
              <a:t>课 程 </a:t>
            </a:r>
            <a:r>
              <a:rPr lang="zh-CN" altLang="en-US" sz="6000" dirty="0" smtClean="0">
                <a:solidFill>
                  <a:srgbClr val="FF0000"/>
                </a:solidFill>
                <a:ea typeface="华文彩云" pitchFamily="2" charset="-122"/>
              </a:rPr>
              <a:t>简 介</a:t>
            </a:r>
            <a:r>
              <a:rPr lang="zh-CN" altLang="en-US" sz="7200" dirty="0" smtClean="0">
                <a:solidFill>
                  <a:srgbClr val="FF0000"/>
                </a:solidFill>
              </a:rPr>
              <a:t>         </a:t>
            </a:r>
            <a:r>
              <a:rPr lang="zh-CN" altLang="en-US" sz="7200" dirty="0"/>
              <a:t/>
            </a:r>
            <a:br>
              <a:rPr lang="zh-CN" altLang="en-US" sz="7200" dirty="0"/>
            </a:br>
            <a:endParaRPr lang="zh-CN" altLang="en-US" sz="3200" dirty="0">
              <a:ea typeface="仿宋_GB2312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14480" y="4643446"/>
            <a:ext cx="6337300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            </a:t>
            </a:r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廉师友 编制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/>
            </a:r>
            <a:b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</a:b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</a:p>
          <a:p>
            <a:pPr algn="ctr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清华大学出版社监制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7" decel="100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7" decel="100000"/>
                                        <p:tgtEl>
                                          <p:spTgt spid="40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7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7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28" accel="100000" fill="hold">
                                          <p:stCondLst>
                                            <p:cond delay="767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549275"/>
            <a:ext cx="8424862" cy="5759450"/>
          </a:xfrm>
          <a:noFill/>
        </p:spPr>
        <p:txBody>
          <a:bodyPr/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一、课程基本信息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适用专业：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人工智能及计算机、自动化和电子信息类专业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课程类别：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专业课</a:t>
            </a: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/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专业基础课     </a:t>
            </a: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课程性质：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必修课</a:t>
            </a: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/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必选课    </a:t>
            </a:r>
            <a:endParaRPr lang="en-US" altLang="zh-CN" sz="2400" spc="-15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计划学时：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82</a:t>
            </a:r>
            <a:r>
              <a:rPr lang="en-US" altLang="zh-CN" sz="24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  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（含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10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学时上机实验）</a:t>
            </a:r>
            <a:r>
              <a:rPr lang="en-US" altLang="zh-CN" sz="2400" dirty="0">
                <a:latin typeface="Arial"/>
                <a:ea typeface="仿宋_GB2312" pitchFamily="49" charset="-122"/>
              </a:rPr>
              <a:t>     </a:t>
            </a: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参考学分：</a:t>
            </a:r>
            <a:r>
              <a:rPr lang="en-US" altLang="zh-CN" sz="2400" dirty="0" smtClean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ea typeface="仿宋_GB2312" pitchFamily="49" charset="-122"/>
              </a:rPr>
              <a:t> </a:t>
            </a:r>
            <a:r>
              <a:rPr lang="en-US" altLang="zh-CN" sz="2400" dirty="0">
                <a:latin typeface="Arial"/>
                <a:ea typeface="仿宋_GB2312" pitchFamily="49" charset="-122"/>
              </a:rPr>
              <a:t>   </a:t>
            </a:r>
            <a:endParaRPr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课程内容：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人工智能基本原理和技术，包括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：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人工智能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概述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、</a:t>
            </a:r>
            <a:endParaRPr lang="en-US" altLang="zh-CN" sz="2400" spc="-15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                           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语言工具与开发平台、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搜索与问题求解、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知识表示   </a:t>
            </a:r>
            <a:endParaRPr lang="en-US" altLang="zh-CN" sz="2400" spc="-15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                           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与机器推理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、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机器学习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与知识发现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、感知</a:t>
            </a:r>
            <a:r>
              <a:rPr lang="en-US" altLang="zh-CN" sz="2400" spc="-150" dirty="0" smtClean="0"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响应与</a:t>
            </a:r>
            <a:endParaRPr lang="en-US" altLang="zh-CN" sz="2400" spc="-15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spcBef>
                <a:spcPts val="1200"/>
              </a:spcBef>
              <a:buNone/>
            </a:pP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                           语言交流、智能系统和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智能化网络。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latin typeface="方正舒体" pitchFamily="2" charset="-122"/>
                <a:ea typeface="方正舒体" pitchFamily="2" charset="-122"/>
              </a:rPr>
              <a:t>所用教材</a:t>
            </a:r>
            <a:r>
              <a:rPr lang="zh-CN" altLang="en-US" sz="2400" dirty="0">
                <a:latin typeface="方正舒体" pitchFamily="2" charset="-122"/>
                <a:ea typeface="方正舒体" pitchFamily="2" charset="-122"/>
              </a:rPr>
              <a:t>：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《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  <a:hlinkClick r:id="rId2" action="ppaction://hlinksldjump"/>
              </a:rPr>
              <a:t>人工智能导论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》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（廉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师友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编著，清华大学出版社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，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2020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2956" y="593519"/>
            <a:ext cx="8229600" cy="5581650"/>
          </a:xfrm>
        </p:spPr>
        <p:txBody>
          <a:bodyPr/>
          <a:lstStyle/>
          <a:p>
            <a:pPr algn="ctr">
              <a:lnSpc>
                <a:spcPct val="15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二、课程任务和目标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  <a:p>
            <a:pPr>
              <a:lnSpc>
                <a:spcPct val="140000"/>
              </a:lnSpc>
              <a:buNone/>
            </a:pPr>
            <a:r>
              <a:rPr lang="zh-CN" altLang="en-US" sz="2600" dirty="0" smtClean="0">
                <a:latin typeface="方正姚体" pitchFamily="2" charset="-122"/>
                <a:ea typeface="方正姚体" pitchFamily="2" charset="-122"/>
              </a:rPr>
              <a:t>            全面讲述人工智能基本原理和技术，引导学生理解人工智能各个分支的原理、方法、应用及发展概况，初步学习和掌握人工智能的基本技术，对人工智能学科有一个全面、概略而具体的认识，获得相关的基本知识和技能，为进一步学习后续课程或从事人工智能的研发奠定宽厚基础，并指引方向。</a:t>
            </a:r>
            <a:endParaRPr lang="zh-CN" altLang="en-US" sz="2600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85794"/>
            <a:ext cx="8229600" cy="5345131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三、章节内容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学时安排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人工智能概述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人工智能程序设计语言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,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含上机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图搜索与问题求解（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学时，含上机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基于遗传算法的随机优化搜索（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基于一阶谓词的机器推理（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6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基于产生式规则的机器推理（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7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几种结构化知识表示及其推理（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不确定和不确切性知识的表示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与推理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9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机器学习：符号学习与交互学习（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6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统计学习（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学时，含上机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785794"/>
            <a:ext cx="8229600" cy="5345131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三、章节内容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学时安排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11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神经网络学习（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学时，含上机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数据挖掘与知识发现（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13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模式识别（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6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数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-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语互换（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15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自然语言处理（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16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专家（知识）系统（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学时，含上机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17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Agent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系统（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学时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）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18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智能机器人（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学时）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第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19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章  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智能化网络（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学时）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3460" y="659637"/>
            <a:ext cx="8136000" cy="5294312"/>
          </a:xfrm>
        </p:spPr>
        <p:txBody>
          <a:bodyPr/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四、课程基本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要求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．遵循教学大纲，突出重点，注意难点，讲练结合，并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辅以上机实验，使学生全面了解、充分理解和初步掌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握各篇、章、节的相应内容、知识要点和基本技术。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．采用启发式教学，师生互动，多媒体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并用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，充分调动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学生的学习积极性和主动性，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提高学生的学习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兴趣，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增强 教学效果。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</a:t>
            </a:r>
            <a:r>
              <a:rPr lang="en-US" altLang="zh-CN" sz="24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．重视各个教学环节，严格考核，合理评判，师生合力，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       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完成教学任务，实现教学目标。</a:t>
            </a:r>
            <a:endParaRPr lang="en-US" altLang="zh-CN" sz="2400" dirty="0" smtClean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765175"/>
            <a:ext cx="7889901" cy="4521214"/>
          </a:xfrm>
        </p:spPr>
        <p:txBody>
          <a:bodyPr/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五、考核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方式与成绩评定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        本课程的教学包括课堂讲授、课外作业、上机实验和 复习考试等教学环节，考核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方式为平时考查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与期末书面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考试相结合，其中平时考查包括课堂表现、课外作业和上机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实验，总成绩</a:t>
            </a: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评定的计算公式为：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                总成绩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=</a:t>
            </a:r>
            <a:r>
              <a:rPr lang="zh-CN" altLang="en-US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平时</a:t>
            </a:r>
            <a:r>
              <a:rPr lang="zh-CN" altLang="en-US" sz="24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成绩</a:t>
            </a:r>
            <a:r>
              <a:rPr lang="en-US" altLang="zh-CN" sz="24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×30% + </a:t>
            </a:r>
            <a:r>
              <a:rPr lang="zh-CN" altLang="en-US" sz="24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期末考试成绩</a:t>
            </a:r>
            <a:r>
              <a:rPr lang="en-US" altLang="zh-CN" sz="2400" dirty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×70</a:t>
            </a:r>
            <a:r>
              <a:rPr lang="en-US" altLang="zh-CN" sz="2400" dirty="0" smtClean="0">
                <a:latin typeface="Times New Roman" pitchFamily="18" charset="0"/>
                <a:ea typeface="方正姚体" pitchFamily="2" charset="-122"/>
                <a:cs typeface="Times New Roman" pitchFamily="18" charset="0"/>
              </a:rPr>
              <a:t>%</a:t>
            </a:r>
            <a:endParaRPr lang="zh-CN" altLang="en-US" sz="2400" dirty="0">
              <a:latin typeface="Times New Roman" pitchFamily="18" charset="0"/>
              <a:ea typeface="方正姚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>
                <a:latin typeface="方正姚体" pitchFamily="2" charset="-122"/>
                <a:ea typeface="方正姚体" pitchFamily="2" charset="-122"/>
              </a:rPr>
              <a:t>    </a:t>
            </a:r>
            <a:r>
              <a:rPr lang="zh-CN" altLang="en-US" sz="2400" dirty="0" smtClean="0">
                <a:latin typeface="方正姚体" pitchFamily="2" charset="-122"/>
                <a:ea typeface="方正姚体" pitchFamily="2" charset="-122"/>
              </a:rPr>
              <a:t>       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平时</a:t>
            </a:r>
            <a:r>
              <a:rPr lang="zh-CN" altLang="en-US" sz="2400" spc="-150" dirty="0">
                <a:latin typeface="方正姚体" pitchFamily="2" charset="-122"/>
                <a:ea typeface="方正姚体" pitchFamily="2" charset="-122"/>
              </a:rPr>
              <a:t>成绩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=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表现成绩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×     +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作业成绩 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×     +</a:t>
            </a:r>
            <a:r>
              <a:rPr lang="zh-CN" altLang="en-US" sz="2400" spc="-150" dirty="0" smtClean="0">
                <a:latin typeface="方正姚体" pitchFamily="2" charset="-122"/>
                <a:ea typeface="方正姚体" pitchFamily="2" charset="-122"/>
              </a:rPr>
              <a:t>实验成绩</a:t>
            </a:r>
            <a:r>
              <a:rPr lang="en-US" altLang="zh-CN" sz="2400" dirty="0" smtClean="0">
                <a:latin typeface="方正姚体" pitchFamily="2" charset="-122"/>
                <a:ea typeface="方正姚体" pitchFamily="2" charset="-122"/>
              </a:rPr>
              <a:t>×</a:t>
            </a:r>
            <a:endParaRPr lang="zh-CN" altLang="en-US" sz="2400" dirty="0">
              <a:latin typeface="方正姚体" pitchFamily="2" charset="-122"/>
              <a:ea typeface="方正姚体" pitchFamily="2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525" name="Rectangle 1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27" name="Rectangle 1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2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31" name="Rectangle 1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538" name="Object 154"/>
          <p:cNvGraphicFramePr>
            <a:graphicFrameLocks noChangeAspect="1"/>
          </p:cNvGraphicFramePr>
          <p:nvPr>
            <p:ph sz="half" idx="2"/>
          </p:nvPr>
        </p:nvGraphicFramePr>
        <p:xfrm>
          <a:off x="5855582" y="4128632"/>
          <a:ext cx="411163" cy="666750"/>
        </p:xfrm>
        <a:graphic>
          <a:graphicData uri="http://schemas.openxmlformats.org/presentationml/2006/ole">
            <p:oleObj spid="_x0000_s16538" name="公式" r:id="rId3" imgW="139680" imgH="393480" progId="Equation.3">
              <p:embed/>
            </p:oleObj>
          </a:graphicData>
        </a:graphic>
      </p:graphicFrame>
      <p:graphicFrame>
        <p:nvGraphicFramePr>
          <p:cNvPr id="16546" name="Object 162"/>
          <p:cNvGraphicFramePr>
            <a:graphicFrameLocks noChangeAspect="1"/>
          </p:cNvGraphicFramePr>
          <p:nvPr/>
        </p:nvGraphicFramePr>
        <p:xfrm>
          <a:off x="4010640" y="4086690"/>
          <a:ext cx="396875" cy="720725"/>
        </p:xfrm>
        <a:graphic>
          <a:graphicData uri="http://schemas.openxmlformats.org/presentationml/2006/ole">
            <p:oleObj spid="_x0000_s16546" name="公式" r:id="rId4" imgW="139680" imgH="393480" progId="Equation.3">
              <p:embed/>
            </p:oleObj>
          </a:graphicData>
        </a:graphic>
      </p:graphicFrame>
      <p:graphicFrame>
        <p:nvGraphicFramePr>
          <p:cNvPr id="16547" name="Object 163"/>
          <p:cNvGraphicFramePr>
            <a:graphicFrameLocks noChangeAspect="1"/>
          </p:cNvGraphicFramePr>
          <p:nvPr/>
        </p:nvGraphicFramePr>
        <p:xfrm>
          <a:off x="7710668" y="4084388"/>
          <a:ext cx="396875" cy="720725"/>
        </p:xfrm>
        <a:graphic>
          <a:graphicData uri="http://schemas.openxmlformats.org/presentationml/2006/ole">
            <p:oleObj spid="_x0000_s16547" name="公式" r:id="rId5" imgW="139680" imgH="393480" progId="Equation.3">
              <p:embed/>
            </p:oleObj>
          </a:graphicData>
        </a:graphic>
      </p:graphicFrame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68313" y="765175"/>
            <a:ext cx="8207375" cy="46799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黑体" pitchFamily="2" charset="-122"/>
                <a:ea typeface="黑体" pitchFamily="2" charset="-122"/>
              </a:rPr>
              <a:t>           </a:t>
            </a:r>
            <a:endParaRPr lang="en-US" altLang="zh-CN" sz="28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525" name="Rectangle 1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27" name="Rectangle 1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29" name="Rectangle 1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531" name="Rectangle 1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" name="动作按钮: 后退或前一项 11">
            <a:hlinkClick r:id="rId2" action="ppaction://hlinksldjump" highlightClick="1"/>
          </p:cNvPr>
          <p:cNvSpPr/>
          <p:nvPr/>
        </p:nvSpPr>
        <p:spPr>
          <a:xfrm>
            <a:off x="357158" y="6072206"/>
            <a:ext cx="857256" cy="180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导论书图.jpg"/>
          <p:cNvPicPr>
            <a:picLocks noChangeAspect="1"/>
          </p:cNvPicPr>
          <p:nvPr/>
        </p:nvPicPr>
        <p:blipFill>
          <a:blip r:embed="rId3"/>
          <a:srcRect l="18521" t="5292" r="17979" b="7395"/>
          <a:stretch>
            <a:fillRect/>
          </a:stretch>
        </p:blipFill>
        <p:spPr>
          <a:xfrm>
            <a:off x="2868799" y="916607"/>
            <a:ext cx="3204000" cy="440548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19708</TotalTime>
  <Words>579</Words>
  <Application>Microsoft Office PowerPoint</Application>
  <PresentationFormat>全屏显示(4:3)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诗情画意</vt:lpstr>
      <vt:lpstr>公式</vt:lpstr>
      <vt:lpstr>人工智能导论 课 程 简 介          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人工智能导论</dc:title>
  <dc:creator>微软用户</dc:creator>
  <cp:lastModifiedBy>dell</cp:lastModifiedBy>
  <cp:revision>534</cp:revision>
  <dcterms:created xsi:type="dcterms:W3CDTF">2007-07-12T23:38:56Z</dcterms:created>
  <dcterms:modified xsi:type="dcterms:W3CDTF">2022-01-23T12:03:27Z</dcterms:modified>
</cp:coreProperties>
</file>