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53" r:id="rId1"/>
  </p:sldMasterIdLst>
  <p:notesMasterIdLst>
    <p:notesMasterId r:id="rId24"/>
  </p:notesMasterIdLst>
  <p:sldIdLst>
    <p:sldId id="369" r:id="rId2"/>
    <p:sldId id="312" r:id="rId3"/>
    <p:sldId id="370" r:id="rId4"/>
    <p:sldId id="309" r:id="rId5"/>
    <p:sldId id="310" r:id="rId6"/>
    <p:sldId id="311" r:id="rId7"/>
    <p:sldId id="357" r:id="rId8"/>
    <p:sldId id="356" r:id="rId9"/>
    <p:sldId id="355" r:id="rId10"/>
    <p:sldId id="354" r:id="rId11"/>
    <p:sldId id="353" r:id="rId12"/>
    <p:sldId id="352" r:id="rId13"/>
    <p:sldId id="351" r:id="rId14"/>
    <p:sldId id="350" r:id="rId15"/>
    <p:sldId id="349" r:id="rId16"/>
    <p:sldId id="358" r:id="rId17"/>
    <p:sldId id="359" r:id="rId18"/>
    <p:sldId id="360" r:id="rId19"/>
    <p:sldId id="361" r:id="rId20"/>
    <p:sldId id="362" r:id="rId21"/>
    <p:sldId id="363" r:id="rId22"/>
    <p:sldId id="364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9" d="100"/>
          <a:sy n="69" d="100"/>
        </p:scale>
        <p:origin x="-858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3B861-B664-40FC-9DC8-B1E179177FBA}" type="datetimeFigureOut">
              <a:rPr lang="zh-CN" altLang="en-US" smtClean="0"/>
              <a:pPr/>
              <a:t>2021/10/26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6AAC8-C42D-4089-93B5-D24F8797E7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6AAC8-C42D-4089-93B5-D24F8797E70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Freeform 2"/>
          <p:cNvSpPr>
            <a:spLocks/>
          </p:cNvSpPr>
          <p:nvPr/>
        </p:nvSpPr>
        <p:spPr bwMode="auto">
          <a:xfrm>
            <a:off x="4760913" y="20638"/>
            <a:ext cx="4438650" cy="4038600"/>
          </a:xfrm>
          <a:custGeom>
            <a:avLst/>
            <a:gdLst/>
            <a:ahLst/>
            <a:cxnLst>
              <a:cxn ang="0">
                <a:pos x="23" y="4"/>
              </a:cxn>
              <a:cxn ang="0">
                <a:pos x="11" y="71"/>
              </a:cxn>
              <a:cxn ang="0">
                <a:pos x="25" y="393"/>
              </a:cxn>
              <a:cxn ang="0">
                <a:pos x="54" y="457"/>
              </a:cxn>
              <a:cxn ang="0">
                <a:pos x="158" y="482"/>
              </a:cxn>
              <a:cxn ang="0">
                <a:pos x="204" y="495"/>
              </a:cxn>
              <a:cxn ang="0">
                <a:pos x="520" y="475"/>
              </a:cxn>
              <a:cxn ang="0">
                <a:pos x="533" y="167"/>
              </a:cxn>
              <a:cxn ang="0">
                <a:pos x="369" y="16"/>
              </a:cxn>
              <a:cxn ang="0">
                <a:pos x="249" y="29"/>
              </a:cxn>
              <a:cxn ang="0">
                <a:pos x="198" y="11"/>
              </a:cxn>
              <a:cxn ang="0">
                <a:pos x="151" y="2"/>
              </a:cxn>
              <a:cxn ang="0">
                <a:pos x="23" y="4"/>
              </a:cxn>
            </a:cxnLst>
            <a:rect l="0" t="0" r="r" b="b"/>
            <a:pathLst>
              <a:path w="546" h="497">
                <a:moveTo>
                  <a:pt x="23" y="4"/>
                </a:moveTo>
                <a:cubicBezTo>
                  <a:pt x="23" y="4"/>
                  <a:pt x="0" y="34"/>
                  <a:pt x="11" y="71"/>
                </a:cubicBezTo>
                <a:cubicBezTo>
                  <a:pt x="19" y="100"/>
                  <a:pt x="25" y="393"/>
                  <a:pt x="25" y="393"/>
                </a:cubicBezTo>
                <a:cubicBezTo>
                  <a:pt x="25" y="393"/>
                  <a:pt x="42" y="452"/>
                  <a:pt x="54" y="457"/>
                </a:cubicBezTo>
                <a:cubicBezTo>
                  <a:pt x="66" y="462"/>
                  <a:pt x="158" y="482"/>
                  <a:pt x="158" y="482"/>
                </a:cubicBezTo>
                <a:cubicBezTo>
                  <a:pt x="158" y="482"/>
                  <a:pt x="191" y="497"/>
                  <a:pt x="204" y="495"/>
                </a:cubicBezTo>
                <a:cubicBezTo>
                  <a:pt x="217" y="494"/>
                  <a:pt x="506" y="487"/>
                  <a:pt x="520" y="475"/>
                </a:cubicBezTo>
                <a:cubicBezTo>
                  <a:pt x="533" y="463"/>
                  <a:pt x="546" y="218"/>
                  <a:pt x="533" y="167"/>
                </a:cubicBezTo>
                <a:cubicBezTo>
                  <a:pt x="520" y="117"/>
                  <a:pt x="404" y="14"/>
                  <a:pt x="369" y="16"/>
                </a:cubicBezTo>
                <a:cubicBezTo>
                  <a:pt x="335" y="17"/>
                  <a:pt x="249" y="29"/>
                  <a:pt x="249" y="29"/>
                </a:cubicBezTo>
                <a:lnTo>
                  <a:pt x="198" y="11"/>
                </a:lnTo>
                <a:lnTo>
                  <a:pt x="151" y="2"/>
                </a:lnTo>
                <a:cubicBezTo>
                  <a:pt x="151" y="2"/>
                  <a:pt x="79" y="0"/>
                  <a:pt x="23" y="4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84995" name="Group 3"/>
          <p:cNvGrpSpPr>
            <a:grpSpLocks/>
          </p:cNvGrpSpPr>
          <p:nvPr/>
        </p:nvGrpSpPr>
        <p:grpSpPr bwMode="auto">
          <a:xfrm>
            <a:off x="4572000" y="28575"/>
            <a:ext cx="4756150" cy="4338638"/>
            <a:chOff x="2918" y="18"/>
            <a:chExt cx="2958" cy="2699"/>
          </a:xfrm>
        </p:grpSpPr>
        <p:sp>
          <p:nvSpPr>
            <p:cNvPr id="84996" name="Freeform 4"/>
            <p:cNvSpPr>
              <a:spLocks/>
            </p:cNvSpPr>
            <p:nvPr/>
          </p:nvSpPr>
          <p:spPr bwMode="auto">
            <a:xfrm>
              <a:off x="3060" y="18"/>
              <a:ext cx="490" cy="187"/>
            </a:xfrm>
            <a:custGeom>
              <a:avLst/>
              <a:gdLst/>
              <a:ahLst/>
              <a:cxnLst>
                <a:cxn ang="0">
                  <a:pos x="71" y="25"/>
                </a:cxn>
                <a:cxn ang="0">
                  <a:pos x="91" y="20"/>
                </a:cxn>
                <a:cxn ang="0">
                  <a:pos x="92" y="17"/>
                </a:cxn>
                <a:cxn ang="0">
                  <a:pos x="88" y="0"/>
                </a:cxn>
                <a:cxn ang="0">
                  <a:pos x="25" y="0"/>
                </a:cxn>
                <a:cxn ang="0">
                  <a:pos x="10" y="22"/>
                </a:cxn>
                <a:cxn ang="0">
                  <a:pos x="71" y="25"/>
                </a:cxn>
              </a:cxnLst>
              <a:rect l="0" t="0" r="r" b="b"/>
              <a:pathLst>
                <a:path w="97" h="37">
                  <a:moveTo>
                    <a:pt x="71" y="25"/>
                  </a:moveTo>
                  <a:cubicBezTo>
                    <a:pt x="81" y="22"/>
                    <a:pt x="87" y="21"/>
                    <a:pt x="91" y="20"/>
                  </a:cubicBezTo>
                  <a:cubicBezTo>
                    <a:pt x="91" y="19"/>
                    <a:pt x="91" y="19"/>
                    <a:pt x="92" y="17"/>
                  </a:cubicBezTo>
                  <a:cubicBezTo>
                    <a:pt x="97" y="11"/>
                    <a:pt x="95" y="4"/>
                    <a:pt x="88" y="0"/>
                  </a:cubicBezTo>
                  <a:lnTo>
                    <a:pt x="25" y="0"/>
                  </a:lnTo>
                  <a:cubicBezTo>
                    <a:pt x="10" y="3"/>
                    <a:pt x="0" y="10"/>
                    <a:pt x="10" y="22"/>
                  </a:cubicBezTo>
                  <a:cubicBezTo>
                    <a:pt x="10" y="22"/>
                    <a:pt x="28" y="37"/>
                    <a:pt x="71" y="25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997" name="Freeform 5"/>
            <p:cNvSpPr>
              <a:spLocks noEditPoints="1"/>
            </p:cNvSpPr>
            <p:nvPr/>
          </p:nvSpPr>
          <p:spPr bwMode="auto">
            <a:xfrm>
              <a:off x="2918" y="18"/>
              <a:ext cx="2958" cy="2699"/>
            </a:xfrm>
            <a:custGeom>
              <a:avLst/>
              <a:gdLst/>
              <a:ahLst/>
              <a:cxnLst>
                <a:cxn ang="0">
                  <a:pos x="504" y="1"/>
                </a:cxn>
                <a:cxn ang="0">
                  <a:pos x="157" y="0"/>
                </a:cxn>
                <a:cxn ang="0">
                  <a:pos x="225" y="21"/>
                </a:cxn>
                <a:cxn ang="0">
                  <a:pos x="174" y="39"/>
                </a:cxn>
                <a:cxn ang="0">
                  <a:pos x="207" y="71"/>
                </a:cxn>
                <a:cxn ang="0">
                  <a:pos x="74" y="60"/>
                </a:cxn>
                <a:cxn ang="0">
                  <a:pos x="26" y="63"/>
                </a:cxn>
                <a:cxn ang="0">
                  <a:pos x="199" y="487"/>
                </a:cxn>
                <a:cxn ang="0">
                  <a:pos x="144" y="341"/>
                </a:cxn>
                <a:cxn ang="0">
                  <a:pos x="105" y="376"/>
                </a:cxn>
                <a:cxn ang="0">
                  <a:pos x="94" y="435"/>
                </a:cxn>
                <a:cxn ang="0">
                  <a:pos x="124" y="265"/>
                </a:cxn>
                <a:cxn ang="0">
                  <a:pos x="153" y="228"/>
                </a:cxn>
                <a:cxn ang="0">
                  <a:pos x="209" y="237"/>
                </a:cxn>
                <a:cxn ang="0">
                  <a:pos x="188" y="306"/>
                </a:cxn>
                <a:cxn ang="0">
                  <a:pos x="192" y="395"/>
                </a:cxn>
                <a:cxn ang="0">
                  <a:pos x="515" y="483"/>
                </a:cxn>
                <a:cxn ang="0">
                  <a:pos x="454" y="427"/>
                </a:cxn>
                <a:cxn ang="0">
                  <a:pos x="425" y="345"/>
                </a:cxn>
                <a:cxn ang="0">
                  <a:pos x="396" y="270"/>
                </a:cxn>
                <a:cxn ang="0">
                  <a:pos x="460" y="256"/>
                </a:cxn>
                <a:cxn ang="0">
                  <a:pos x="407" y="223"/>
                </a:cxn>
                <a:cxn ang="0">
                  <a:pos x="439" y="226"/>
                </a:cxn>
                <a:cxn ang="0">
                  <a:pos x="438" y="209"/>
                </a:cxn>
                <a:cxn ang="0">
                  <a:pos x="376" y="211"/>
                </a:cxn>
                <a:cxn ang="0">
                  <a:pos x="357" y="343"/>
                </a:cxn>
                <a:cxn ang="0">
                  <a:pos x="347" y="230"/>
                </a:cxn>
                <a:cxn ang="0">
                  <a:pos x="331" y="182"/>
                </a:cxn>
                <a:cxn ang="0">
                  <a:pos x="347" y="136"/>
                </a:cxn>
                <a:cxn ang="0">
                  <a:pos x="339" y="99"/>
                </a:cxn>
                <a:cxn ang="0">
                  <a:pos x="331" y="62"/>
                </a:cxn>
                <a:cxn ang="0">
                  <a:pos x="369" y="103"/>
                </a:cxn>
                <a:cxn ang="0">
                  <a:pos x="415" y="47"/>
                </a:cxn>
                <a:cxn ang="0">
                  <a:pos x="409" y="95"/>
                </a:cxn>
                <a:cxn ang="0">
                  <a:pos x="401" y="130"/>
                </a:cxn>
                <a:cxn ang="0">
                  <a:pos x="401" y="181"/>
                </a:cxn>
                <a:cxn ang="0">
                  <a:pos x="558" y="181"/>
                </a:cxn>
                <a:cxn ang="0">
                  <a:pos x="554" y="76"/>
                </a:cxn>
                <a:cxn ang="0">
                  <a:pos x="249" y="69"/>
                </a:cxn>
                <a:cxn ang="0">
                  <a:pos x="293" y="93"/>
                </a:cxn>
                <a:cxn ang="0">
                  <a:pos x="171" y="195"/>
                </a:cxn>
                <a:cxn ang="0">
                  <a:pos x="69" y="98"/>
                </a:cxn>
                <a:cxn ang="0">
                  <a:pos x="191" y="106"/>
                </a:cxn>
                <a:cxn ang="0">
                  <a:pos x="220" y="105"/>
                </a:cxn>
                <a:cxn ang="0">
                  <a:pos x="302" y="121"/>
                </a:cxn>
                <a:cxn ang="0">
                  <a:pos x="276" y="256"/>
                </a:cxn>
                <a:cxn ang="0">
                  <a:pos x="260" y="137"/>
                </a:cxn>
                <a:cxn ang="0">
                  <a:pos x="171" y="195"/>
                </a:cxn>
                <a:cxn ang="0">
                  <a:pos x="223" y="225"/>
                </a:cxn>
                <a:cxn ang="0">
                  <a:pos x="247" y="158"/>
                </a:cxn>
                <a:cxn ang="0">
                  <a:pos x="326" y="292"/>
                </a:cxn>
                <a:cxn ang="0">
                  <a:pos x="215" y="321"/>
                </a:cxn>
                <a:cxn ang="0">
                  <a:pos x="309" y="277"/>
                </a:cxn>
                <a:cxn ang="0">
                  <a:pos x="318" y="133"/>
                </a:cxn>
                <a:cxn ang="0">
                  <a:pos x="313" y="213"/>
                </a:cxn>
                <a:cxn ang="0">
                  <a:pos x="299" y="144"/>
                </a:cxn>
                <a:cxn ang="0">
                  <a:pos x="507" y="179"/>
                </a:cxn>
                <a:cxn ang="0">
                  <a:pos x="461" y="162"/>
                </a:cxn>
              </a:cxnLst>
              <a:rect l="0" t="0" r="r" b="b"/>
              <a:pathLst>
                <a:path w="585" h="534">
                  <a:moveTo>
                    <a:pt x="554" y="76"/>
                  </a:moveTo>
                  <a:cubicBezTo>
                    <a:pt x="551" y="32"/>
                    <a:pt x="543" y="9"/>
                    <a:pt x="504" y="1"/>
                  </a:cubicBezTo>
                  <a:cubicBezTo>
                    <a:pt x="500" y="1"/>
                    <a:pt x="494" y="0"/>
                    <a:pt x="486" y="0"/>
                  </a:cubicBezTo>
                  <a:lnTo>
                    <a:pt x="157" y="0"/>
                  </a:lnTo>
                  <a:cubicBezTo>
                    <a:pt x="156" y="5"/>
                    <a:pt x="153" y="17"/>
                    <a:pt x="158" y="17"/>
                  </a:cubicBezTo>
                  <a:cubicBezTo>
                    <a:pt x="171" y="17"/>
                    <a:pt x="223" y="21"/>
                    <a:pt x="225" y="21"/>
                  </a:cubicBezTo>
                  <a:cubicBezTo>
                    <a:pt x="226" y="21"/>
                    <a:pt x="250" y="16"/>
                    <a:pt x="237" y="28"/>
                  </a:cubicBezTo>
                  <a:cubicBezTo>
                    <a:pt x="223" y="41"/>
                    <a:pt x="192" y="41"/>
                    <a:pt x="174" y="39"/>
                  </a:cubicBezTo>
                  <a:cubicBezTo>
                    <a:pt x="131" y="36"/>
                    <a:pt x="152" y="56"/>
                    <a:pt x="168" y="56"/>
                  </a:cubicBezTo>
                  <a:cubicBezTo>
                    <a:pt x="218" y="56"/>
                    <a:pt x="228" y="68"/>
                    <a:pt x="207" y="71"/>
                  </a:cubicBezTo>
                  <a:cubicBezTo>
                    <a:pt x="186" y="74"/>
                    <a:pt x="182" y="73"/>
                    <a:pt x="162" y="76"/>
                  </a:cubicBezTo>
                  <a:cubicBezTo>
                    <a:pt x="7" y="101"/>
                    <a:pt x="59" y="60"/>
                    <a:pt x="74" y="60"/>
                  </a:cubicBezTo>
                  <a:cubicBezTo>
                    <a:pt x="139" y="59"/>
                    <a:pt x="123" y="37"/>
                    <a:pt x="107" y="42"/>
                  </a:cubicBezTo>
                  <a:cubicBezTo>
                    <a:pt x="91" y="46"/>
                    <a:pt x="34" y="27"/>
                    <a:pt x="26" y="63"/>
                  </a:cubicBezTo>
                  <a:cubicBezTo>
                    <a:pt x="19" y="100"/>
                    <a:pt x="42" y="282"/>
                    <a:pt x="36" y="317"/>
                  </a:cubicBezTo>
                  <a:cubicBezTo>
                    <a:pt x="0" y="534"/>
                    <a:pt x="199" y="487"/>
                    <a:pt x="199" y="487"/>
                  </a:cubicBezTo>
                  <a:cubicBezTo>
                    <a:pt x="156" y="453"/>
                    <a:pt x="174" y="421"/>
                    <a:pt x="171" y="403"/>
                  </a:cubicBezTo>
                  <a:cubicBezTo>
                    <a:pt x="161" y="345"/>
                    <a:pt x="154" y="337"/>
                    <a:pt x="144" y="341"/>
                  </a:cubicBezTo>
                  <a:cubicBezTo>
                    <a:pt x="121" y="352"/>
                    <a:pt x="123" y="358"/>
                    <a:pt x="126" y="367"/>
                  </a:cubicBezTo>
                  <a:cubicBezTo>
                    <a:pt x="142" y="416"/>
                    <a:pt x="105" y="376"/>
                    <a:pt x="105" y="376"/>
                  </a:cubicBezTo>
                  <a:cubicBezTo>
                    <a:pt x="98" y="380"/>
                    <a:pt x="95" y="390"/>
                    <a:pt x="99" y="399"/>
                  </a:cubicBezTo>
                  <a:cubicBezTo>
                    <a:pt x="131" y="463"/>
                    <a:pt x="101" y="446"/>
                    <a:pt x="94" y="435"/>
                  </a:cubicBezTo>
                  <a:cubicBezTo>
                    <a:pt x="61" y="390"/>
                    <a:pt x="92" y="366"/>
                    <a:pt x="88" y="352"/>
                  </a:cubicBezTo>
                  <a:cubicBezTo>
                    <a:pt x="75" y="295"/>
                    <a:pt x="118" y="274"/>
                    <a:pt x="124" y="265"/>
                  </a:cubicBezTo>
                  <a:cubicBezTo>
                    <a:pt x="130" y="256"/>
                    <a:pt x="127" y="253"/>
                    <a:pt x="129" y="234"/>
                  </a:cubicBezTo>
                  <a:cubicBezTo>
                    <a:pt x="136" y="195"/>
                    <a:pt x="155" y="216"/>
                    <a:pt x="153" y="228"/>
                  </a:cubicBezTo>
                  <a:cubicBezTo>
                    <a:pt x="148" y="274"/>
                    <a:pt x="176" y="242"/>
                    <a:pt x="186" y="228"/>
                  </a:cubicBezTo>
                  <a:cubicBezTo>
                    <a:pt x="218" y="186"/>
                    <a:pt x="214" y="229"/>
                    <a:pt x="209" y="237"/>
                  </a:cubicBezTo>
                  <a:cubicBezTo>
                    <a:pt x="203" y="244"/>
                    <a:pt x="198" y="255"/>
                    <a:pt x="200" y="260"/>
                  </a:cubicBezTo>
                  <a:cubicBezTo>
                    <a:pt x="208" y="283"/>
                    <a:pt x="193" y="305"/>
                    <a:pt x="188" y="306"/>
                  </a:cubicBezTo>
                  <a:cubicBezTo>
                    <a:pt x="184" y="308"/>
                    <a:pt x="170" y="314"/>
                    <a:pt x="170" y="332"/>
                  </a:cubicBezTo>
                  <a:cubicBezTo>
                    <a:pt x="171" y="350"/>
                    <a:pt x="192" y="382"/>
                    <a:pt x="192" y="395"/>
                  </a:cubicBezTo>
                  <a:cubicBezTo>
                    <a:pt x="193" y="492"/>
                    <a:pt x="236" y="499"/>
                    <a:pt x="255" y="497"/>
                  </a:cubicBezTo>
                  <a:cubicBezTo>
                    <a:pt x="275" y="496"/>
                    <a:pt x="445" y="490"/>
                    <a:pt x="515" y="483"/>
                  </a:cubicBezTo>
                  <a:cubicBezTo>
                    <a:pt x="585" y="477"/>
                    <a:pt x="538" y="458"/>
                    <a:pt x="518" y="458"/>
                  </a:cubicBezTo>
                  <a:cubicBezTo>
                    <a:pt x="467" y="458"/>
                    <a:pt x="454" y="427"/>
                    <a:pt x="454" y="427"/>
                  </a:cubicBezTo>
                  <a:cubicBezTo>
                    <a:pt x="454" y="427"/>
                    <a:pt x="453" y="405"/>
                    <a:pt x="431" y="400"/>
                  </a:cubicBezTo>
                  <a:cubicBezTo>
                    <a:pt x="376" y="385"/>
                    <a:pt x="411" y="353"/>
                    <a:pt x="425" y="345"/>
                  </a:cubicBezTo>
                  <a:cubicBezTo>
                    <a:pt x="438" y="338"/>
                    <a:pt x="430" y="335"/>
                    <a:pt x="420" y="329"/>
                  </a:cubicBezTo>
                  <a:cubicBezTo>
                    <a:pt x="398" y="316"/>
                    <a:pt x="394" y="300"/>
                    <a:pt x="396" y="270"/>
                  </a:cubicBezTo>
                  <a:cubicBezTo>
                    <a:pt x="397" y="240"/>
                    <a:pt x="416" y="249"/>
                    <a:pt x="416" y="249"/>
                  </a:cubicBezTo>
                  <a:cubicBezTo>
                    <a:pt x="416" y="249"/>
                    <a:pt x="448" y="262"/>
                    <a:pt x="460" y="256"/>
                  </a:cubicBezTo>
                  <a:cubicBezTo>
                    <a:pt x="472" y="250"/>
                    <a:pt x="467" y="239"/>
                    <a:pt x="461" y="244"/>
                  </a:cubicBezTo>
                  <a:cubicBezTo>
                    <a:pt x="455" y="248"/>
                    <a:pt x="412" y="244"/>
                    <a:pt x="407" y="223"/>
                  </a:cubicBezTo>
                  <a:cubicBezTo>
                    <a:pt x="403" y="202"/>
                    <a:pt x="418" y="213"/>
                    <a:pt x="422" y="214"/>
                  </a:cubicBezTo>
                  <a:cubicBezTo>
                    <a:pt x="427" y="216"/>
                    <a:pt x="427" y="220"/>
                    <a:pt x="439" y="226"/>
                  </a:cubicBezTo>
                  <a:cubicBezTo>
                    <a:pt x="468" y="241"/>
                    <a:pt x="454" y="224"/>
                    <a:pt x="454" y="224"/>
                  </a:cubicBezTo>
                  <a:cubicBezTo>
                    <a:pt x="454" y="224"/>
                    <a:pt x="454" y="224"/>
                    <a:pt x="438" y="209"/>
                  </a:cubicBezTo>
                  <a:cubicBezTo>
                    <a:pt x="423" y="194"/>
                    <a:pt x="406" y="199"/>
                    <a:pt x="389" y="199"/>
                  </a:cubicBezTo>
                  <a:cubicBezTo>
                    <a:pt x="373" y="199"/>
                    <a:pt x="376" y="211"/>
                    <a:pt x="376" y="211"/>
                  </a:cubicBezTo>
                  <a:cubicBezTo>
                    <a:pt x="376" y="211"/>
                    <a:pt x="373" y="242"/>
                    <a:pt x="370" y="291"/>
                  </a:cubicBezTo>
                  <a:cubicBezTo>
                    <a:pt x="368" y="341"/>
                    <a:pt x="360" y="347"/>
                    <a:pt x="357" y="343"/>
                  </a:cubicBezTo>
                  <a:cubicBezTo>
                    <a:pt x="354" y="338"/>
                    <a:pt x="350" y="313"/>
                    <a:pt x="350" y="305"/>
                  </a:cubicBezTo>
                  <a:cubicBezTo>
                    <a:pt x="350" y="298"/>
                    <a:pt x="345" y="264"/>
                    <a:pt x="347" y="230"/>
                  </a:cubicBezTo>
                  <a:cubicBezTo>
                    <a:pt x="350" y="195"/>
                    <a:pt x="356" y="210"/>
                    <a:pt x="334" y="201"/>
                  </a:cubicBezTo>
                  <a:cubicBezTo>
                    <a:pt x="311" y="192"/>
                    <a:pt x="323" y="182"/>
                    <a:pt x="331" y="182"/>
                  </a:cubicBezTo>
                  <a:cubicBezTo>
                    <a:pt x="338" y="182"/>
                    <a:pt x="350" y="189"/>
                    <a:pt x="352" y="181"/>
                  </a:cubicBezTo>
                  <a:cubicBezTo>
                    <a:pt x="356" y="160"/>
                    <a:pt x="359" y="141"/>
                    <a:pt x="347" y="136"/>
                  </a:cubicBezTo>
                  <a:cubicBezTo>
                    <a:pt x="322" y="127"/>
                    <a:pt x="332" y="121"/>
                    <a:pt x="341" y="118"/>
                  </a:cubicBezTo>
                  <a:cubicBezTo>
                    <a:pt x="350" y="115"/>
                    <a:pt x="352" y="94"/>
                    <a:pt x="339" y="99"/>
                  </a:cubicBezTo>
                  <a:cubicBezTo>
                    <a:pt x="313" y="107"/>
                    <a:pt x="316" y="85"/>
                    <a:pt x="321" y="82"/>
                  </a:cubicBezTo>
                  <a:cubicBezTo>
                    <a:pt x="325" y="79"/>
                    <a:pt x="334" y="83"/>
                    <a:pt x="331" y="62"/>
                  </a:cubicBezTo>
                  <a:cubicBezTo>
                    <a:pt x="328" y="41"/>
                    <a:pt x="347" y="34"/>
                    <a:pt x="351" y="53"/>
                  </a:cubicBezTo>
                  <a:cubicBezTo>
                    <a:pt x="354" y="73"/>
                    <a:pt x="363" y="112"/>
                    <a:pt x="369" y="103"/>
                  </a:cubicBezTo>
                  <a:cubicBezTo>
                    <a:pt x="375" y="94"/>
                    <a:pt x="385" y="57"/>
                    <a:pt x="395" y="41"/>
                  </a:cubicBezTo>
                  <a:cubicBezTo>
                    <a:pt x="406" y="24"/>
                    <a:pt x="418" y="38"/>
                    <a:pt x="415" y="47"/>
                  </a:cubicBezTo>
                  <a:cubicBezTo>
                    <a:pt x="401" y="88"/>
                    <a:pt x="426" y="90"/>
                    <a:pt x="426" y="90"/>
                  </a:cubicBezTo>
                  <a:cubicBezTo>
                    <a:pt x="426" y="90"/>
                    <a:pt x="423" y="96"/>
                    <a:pt x="409" y="95"/>
                  </a:cubicBezTo>
                  <a:cubicBezTo>
                    <a:pt x="382" y="92"/>
                    <a:pt x="393" y="110"/>
                    <a:pt x="405" y="115"/>
                  </a:cubicBezTo>
                  <a:cubicBezTo>
                    <a:pt x="431" y="124"/>
                    <a:pt x="414" y="130"/>
                    <a:pt x="401" y="130"/>
                  </a:cubicBezTo>
                  <a:cubicBezTo>
                    <a:pt x="387" y="130"/>
                    <a:pt x="381" y="134"/>
                    <a:pt x="378" y="148"/>
                  </a:cubicBezTo>
                  <a:cubicBezTo>
                    <a:pt x="369" y="191"/>
                    <a:pt x="401" y="181"/>
                    <a:pt x="401" y="181"/>
                  </a:cubicBezTo>
                  <a:cubicBezTo>
                    <a:pt x="452" y="195"/>
                    <a:pt x="528" y="188"/>
                    <a:pt x="528" y="188"/>
                  </a:cubicBezTo>
                  <a:cubicBezTo>
                    <a:pt x="543" y="192"/>
                    <a:pt x="552" y="189"/>
                    <a:pt x="558" y="181"/>
                  </a:cubicBezTo>
                  <a:lnTo>
                    <a:pt x="558" y="103"/>
                  </a:lnTo>
                  <a:cubicBezTo>
                    <a:pt x="556" y="93"/>
                    <a:pt x="555" y="84"/>
                    <a:pt x="554" y="76"/>
                  </a:cubicBezTo>
                  <a:close/>
                  <a:moveTo>
                    <a:pt x="231" y="77"/>
                  </a:moveTo>
                  <a:cubicBezTo>
                    <a:pt x="233" y="65"/>
                    <a:pt x="249" y="69"/>
                    <a:pt x="249" y="69"/>
                  </a:cubicBezTo>
                  <a:cubicBezTo>
                    <a:pt x="249" y="69"/>
                    <a:pt x="278" y="79"/>
                    <a:pt x="290" y="78"/>
                  </a:cubicBezTo>
                  <a:cubicBezTo>
                    <a:pt x="301" y="76"/>
                    <a:pt x="318" y="93"/>
                    <a:pt x="293" y="93"/>
                  </a:cubicBezTo>
                  <a:cubicBezTo>
                    <a:pt x="267" y="93"/>
                    <a:pt x="228" y="104"/>
                    <a:pt x="231" y="77"/>
                  </a:cubicBezTo>
                  <a:close/>
                  <a:moveTo>
                    <a:pt x="171" y="195"/>
                  </a:moveTo>
                  <a:cubicBezTo>
                    <a:pt x="153" y="195"/>
                    <a:pt x="46" y="237"/>
                    <a:pt x="45" y="128"/>
                  </a:cubicBezTo>
                  <a:cubicBezTo>
                    <a:pt x="45" y="104"/>
                    <a:pt x="39" y="83"/>
                    <a:pt x="69" y="98"/>
                  </a:cubicBezTo>
                  <a:cubicBezTo>
                    <a:pt x="99" y="112"/>
                    <a:pt x="72" y="111"/>
                    <a:pt x="137" y="108"/>
                  </a:cubicBezTo>
                  <a:cubicBezTo>
                    <a:pt x="137" y="108"/>
                    <a:pt x="184" y="110"/>
                    <a:pt x="191" y="106"/>
                  </a:cubicBezTo>
                  <a:cubicBezTo>
                    <a:pt x="199" y="101"/>
                    <a:pt x="192" y="91"/>
                    <a:pt x="207" y="91"/>
                  </a:cubicBezTo>
                  <a:cubicBezTo>
                    <a:pt x="222" y="90"/>
                    <a:pt x="220" y="105"/>
                    <a:pt x="220" y="105"/>
                  </a:cubicBezTo>
                  <a:cubicBezTo>
                    <a:pt x="220" y="105"/>
                    <a:pt x="207" y="124"/>
                    <a:pt x="305" y="111"/>
                  </a:cubicBezTo>
                  <a:cubicBezTo>
                    <a:pt x="317" y="109"/>
                    <a:pt x="327" y="121"/>
                    <a:pt x="302" y="121"/>
                  </a:cubicBezTo>
                  <a:cubicBezTo>
                    <a:pt x="290" y="122"/>
                    <a:pt x="272" y="128"/>
                    <a:pt x="278" y="143"/>
                  </a:cubicBezTo>
                  <a:cubicBezTo>
                    <a:pt x="284" y="158"/>
                    <a:pt x="276" y="256"/>
                    <a:pt x="276" y="256"/>
                  </a:cubicBezTo>
                  <a:cubicBezTo>
                    <a:pt x="276" y="256"/>
                    <a:pt x="271" y="274"/>
                    <a:pt x="262" y="245"/>
                  </a:cubicBezTo>
                  <a:cubicBezTo>
                    <a:pt x="259" y="235"/>
                    <a:pt x="262" y="144"/>
                    <a:pt x="260" y="137"/>
                  </a:cubicBezTo>
                  <a:cubicBezTo>
                    <a:pt x="259" y="129"/>
                    <a:pt x="217" y="122"/>
                    <a:pt x="215" y="154"/>
                  </a:cubicBezTo>
                  <a:cubicBezTo>
                    <a:pt x="214" y="185"/>
                    <a:pt x="205" y="195"/>
                    <a:pt x="171" y="195"/>
                  </a:cubicBezTo>
                  <a:close/>
                  <a:moveTo>
                    <a:pt x="237" y="231"/>
                  </a:moveTo>
                  <a:cubicBezTo>
                    <a:pt x="230" y="240"/>
                    <a:pt x="219" y="247"/>
                    <a:pt x="223" y="225"/>
                  </a:cubicBezTo>
                  <a:cubicBezTo>
                    <a:pt x="228" y="202"/>
                    <a:pt x="232" y="170"/>
                    <a:pt x="232" y="155"/>
                  </a:cubicBezTo>
                  <a:cubicBezTo>
                    <a:pt x="232" y="155"/>
                    <a:pt x="244" y="135"/>
                    <a:pt x="247" y="158"/>
                  </a:cubicBezTo>
                  <a:cubicBezTo>
                    <a:pt x="250" y="181"/>
                    <a:pt x="244" y="221"/>
                    <a:pt x="237" y="231"/>
                  </a:cubicBezTo>
                  <a:close/>
                  <a:moveTo>
                    <a:pt x="326" y="292"/>
                  </a:moveTo>
                  <a:cubicBezTo>
                    <a:pt x="327" y="320"/>
                    <a:pt x="355" y="400"/>
                    <a:pt x="286" y="399"/>
                  </a:cubicBezTo>
                  <a:cubicBezTo>
                    <a:pt x="217" y="398"/>
                    <a:pt x="214" y="409"/>
                    <a:pt x="215" y="321"/>
                  </a:cubicBezTo>
                  <a:cubicBezTo>
                    <a:pt x="216" y="236"/>
                    <a:pt x="225" y="253"/>
                    <a:pt x="230" y="264"/>
                  </a:cubicBezTo>
                  <a:cubicBezTo>
                    <a:pt x="230" y="264"/>
                    <a:pt x="253" y="318"/>
                    <a:pt x="309" y="277"/>
                  </a:cubicBezTo>
                  <a:cubicBezTo>
                    <a:pt x="319" y="269"/>
                    <a:pt x="324" y="263"/>
                    <a:pt x="326" y="292"/>
                  </a:cubicBezTo>
                  <a:close/>
                  <a:moveTo>
                    <a:pt x="318" y="133"/>
                  </a:moveTo>
                  <a:cubicBezTo>
                    <a:pt x="338" y="148"/>
                    <a:pt x="316" y="165"/>
                    <a:pt x="316" y="165"/>
                  </a:cubicBezTo>
                  <a:cubicBezTo>
                    <a:pt x="316" y="165"/>
                    <a:pt x="302" y="189"/>
                    <a:pt x="313" y="213"/>
                  </a:cubicBezTo>
                  <a:cubicBezTo>
                    <a:pt x="324" y="237"/>
                    <a:pt x="324" y="265"/>
                    <a:pt x="301" y="239"/>
                  </a:cubicBezTo>
                  <a:cubicBezTo>
                    <a:pt x="279" y="214"/>
                    <a:pt x="293" y="156"/>
                    <a:pt x="299" y="144"/>
                  </a:cubicBezTo>
                  <a:cubicBezTo>
                    <a:pt x="299" y="144"/>
                    <a:pt x="299" y="118"/>
                    <a:pt x="318" y="133"/>
                  </a:cubicBezTo>
                  <a:close/>
                  <a:moveTo>
                    <a:pt x="507" y="179"/>
                  </a:moveTo>
                  <a:cubicBezTo>
                    <a:pt x="498" y="185"/>
                    <a:pt x="507" y="179"/>
                    <a:pt x="465" y="177"/>
                  </a:cubicBezTo>
                  <a:cubicBezTo>
                    <a:pt x="423" y="176"/>
                    <a:pt x="461" y="162"/>
                    <a:pt x="461" y="162"/>
                  </a:cubicBezTo>
                  <a:cubicBezTo>
                    <a:pt x="565" y="166"/>
                    <a:pt x="516" y="173"/>
                    <a:pt x="507" y="179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998" name="Freeform 6"/>
            <p:cNvSpPr>
              <a:spLocks/>
            </p:cNvSpPr>
            <p:nvPr/>
          </p:nvSpPr>
          <p:spPr bwMode="auto">
            <a:xfrm>
              <a:off x="3621" y="1287"/>
              <a:ext cx="238" cy="283"/>
            </a:xfrm>
            <a:custGeom>
              <a:avLst/>
              <a:gdLst/>
              <a:ahLst/>
              <a:cxnLst>
                <a:cxn ang="0">
                  <a:pos x="40" y="15"/>
                </a:cxn>
                <a:cxn ang="0">
                  <a:pos x="27" y="56"/>
                </a:cxn>
                <a:cxn ang="0">
                  <a:pos x="40" y="15"/>
                </a:cxn>
              </a:cxnLst>
              <a:rect l="0" t="0" r="r" b="b"/>
              <a:pathLst>
                <a:path w="47" h="56">
                  <a:moveTo>
                    <a:pt x="40" y="15"/>
                  </a:moveTo>
                  <a:cubicBezTo>
                    <a:pt x="37" y="0"/>
                    <a:pt x="0" y="23"/>
                    <a:pt x="27" y="56"/>
                  </a:cubicBezTo>
                  <a:cubicBezTo>
                    <a:pt x="27" y="56"/>
                    <a:pt x="47" y="49"/>
                    <a:pt x="40" y="15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999" name="Freeform 7"/>
            <p:cNvSpPr>
              <a:spLocks/>
            </p:cNvSpPr>
            <p:nvPr/>
          </p:nvSpPr>
          <p:spPr bwMode="auto">
            <a:xfrm>
              <a:off x="3403" y="1403"/>
              <a:ext cx="208" cy="379"/>
            </a:xfrm>
            <a:custGeom>
              <a:avLst/>
              <a:gdLst/>
              <a:ahLst/>
              <a:cxnLst>
                <a:cxn ang="0">
                  <a:pos x="19" y="27"/>
                </a:cxn>
                <a:cxn ang="0">
                  <a:pos x="12" y="69"/>
                </a:cxn>
                <a:cxn ang="0">
                  <a:pos x="40" y="45"/>
                </a:cxn>
                <a:cxn ang="0">
                  <a:pos x="37" y="24"/>
                </a:cxn>
                <a:cxn ang="0">
                  <a:pos x="19" y="27"/>
                </a:cxn>
              </a:cxnLst>
              <a:rect l="0" t="0" r="r" b="b"/>
              <a:pathLst>
                <a:path w="41" h="75">
                  <a:moveTo>
                    <a:pt x="19" y="27"/>
                  </a:moveTo>
                  <a:cubicBezTo>
                    <a:pt x="0" y="54"/>
                    <a:pt x="6" y="63"/>
                    <a:pt x="12" y="69"/>
                  </a:cubicBezTo>
                  <a:cubicBezTo>
                    <a:pt x="18" y="75"/>
                    <a:pt x="30" y="74"/>
                    <a:pt x="40" y="45"/>
                  </a:cubicBezTo>
                  <a:cubicBezTo>
                    <a:pt x="40" y="45"/>
                    <a:pt x="32" y="31"/>
                    <a:pt x="37" y="24"/>
                  </a:cubicBezTo>
                  <a:cubicBezTo>
                    <a:pt x="41" y="16"/>
                    <a:pt x="38" y="0"/>
                    <a:pt x="19" y="27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00" name="Freeform 8"/>
            <p:cNvSpPr>
              <a:spLocks/>
            </p:cNvSpPr>
            <p:nvPr/>
          </p:nvSpPr>
          <p:spPr bwMode="auto">
            <a:xfrm>
              <a:off x="3272" y="645"/>
              <a:ext cx="683" cy="318"/>
            </a:xfrm>
            <a:custGeom>
              <a:avLst/>
              <a:gdLst/>
              <a:ahLst/>
              <a:cxnLst>
                <a:cxn ang="0">
                  <a:pos x="112" y="4"/>
                </a:cxn>
                <a:cxn ang="0">
                  <a:pos x="24" y="4"/>
                </a:cxn>
                <a:cxn ang="0">
                  <a:pos x="2" y="25"/>
                </a:cxn>
                <a:cxn ang="0">
                  <a:pos x="60" y="58"/>
                </a:cxn>
                <a:cxn ang="0">
                  <a:pos x="96" y="54"/>
                </a:cxn>
                <a:cxn ang="0">
                  <a:pos x="113" y="53"/>
                </a:cxn>
                <a:cxn ang="0">
                  <a:pos x="112" y="4"/>
                </a:cxn>
              </a:cxnLst>
              <a:rect l="0" t="0" r="r" b="b"/>
              <a:pathLst>
                <a:path w="135" h="63">
                  <a:moveTo>
                    <a:pt x="112" y="4"/>
                  </a:moveTo>
                  <a:cubicBezTo>
                    <a:pt x="105" y="9"/>
                    <a:pt x="24" y="4"/>
                    <a:pt x="24" y="4"/>
                  </a:cubicBezTo>
                  <a:cubicBezTo>
                    <a:pt x="15" y="4"/>
                    <a:pt x="3" y="1"/>
                    <a:pt x="2" y="25"/>
                  </a:cubicBezTo>
                  <a:cubicBezTo>
                    <a:pt x="0" y="63"/>
                    <a:pt x="48" y="58"/>
                    <a:pt x="60" y="58"/>
                  </a:cubicBezTo>
                  <a:cubicBezTo>
                    <a:pt x="72" y="58"/>
                    <a:pt x="84" y="48"/>
                    <a:pt x="96" y="54"/>
                  </a:cubicBezTo>
                  <a:cubicBezTo>
                    <a:pt x="96" y="54"/>
                    <a:pt x="107" y="63"/>
                    <a:pt x="113" y="53"/>
                  </a:cubicBezTo>
                  <a:cubicBezTo>
                    <a:pt x="135" y="13"/>
                    <a:pt x="120" y="0"/>
                    <a:pt x="112" y="4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01" name="Freeform 9"/>
            <p:cNvSpPr>
              <a:spLocks/>
            </p:cNvSpPr>
            <p:nvPr/>
          </p:nvSpPr>
          <p:spPr bwMode="auto">
            <a:xfrm>
              <a:off x="4046" y="1545"/>
              <a:ext cx="490" cy="515"/>
            </a:xfrm>
            <a:custGeom>
              <a:avLst/>
              <a:gdLst/>
              <a:ahLst/>
              <a:cxnLst>
                <a:cxn ang="0">
                  <a:pos x="67" y="5"/>
                </a:cxn>
                <a:cxn ang="0">
                  <a:pos x="31" y="5"/>
                </a:cxn>
                <a:cxn ang="0">
                  <a:pos x="12" y="57"/>
                </a:cxn>
                <a:cxn ang="0">
                  <a:pos x="79" y="62"/>
                </a:cxn>
                <a:cxn ang="0">
                  <a:pos x="67" y="5"/>
                </a:cxn>
              </a:cxnLst>
              <a:rect l="0" t="0" r="r" b="b"/>
              <a:pathLst>
                <a:path w="97" h="102">
                  <a:moveTo>
                    <a:pt x="67" y="5"/>
                  </a:moveTo>
                  <a:cubicBezTo>
                    <a:pt x="55" y="10"/>
                    <a:pt x="31" y="5"/>
                    <a:pt x="31" y="5"/>
                  </a:cubicBezTo>
                  <a:cubicBezTo>
                    <a:pt x="0" y="6"/>
                    <a:pt x="16" y="39"/>
                    <a:pt x="12" y="57"/>
                  </a:cubicBezTo>
                  <a:cubicBezTo>
                    <a:pt x="8" y="76"/>
                    <a:pt x="63" y="102"/>
                    <a:pt x="79" y="62"/>
                  </a:cubicBezTo>
                  <a:cubicBezTo>
                    <a:pt x="97" y="20"/>
                    <a:pt x="79" y="0"/>
                    <a:pt x="67" y="5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02" name="Freeform 10"/>
            <p:cNvSpPr>
              <a:spLocks/>
            </p:cNvSpPr>
            <p:nvPr/>
          </p:nvSpPr>
          <p:spPr bwMode="auto">
            <a:xfrm>
              <a:off x="5173" y="1024"/>
              <a:ext cx="501" cy="96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40" y="15"/>
                </a:cxn>
                <a:cxn ang="0">
                  <a:pos x="15" y="0"/>
                </a:cxn>
              </a:cxnLst>
              <a:rect l="0" t="0" r="r" b="b"/>
              <a:pathLst>
                <a:path w="99" h="19">
                  <a:moveTo>
                    <a:pt x="15" y="0"/>
                  </a:moveTo>
                  <a:cubicBezTo>
                    <a:pt x="0" y="0"/>
                    <a:pt x="19" y="19"/>
                    <a:pt x="40" y="15"/>
                  </a:cubicBezTo>
                  <a:cubicBezTo>
                    <a:pt x="99" y="1"/>
                    <a:pt x="15" y="0"/>
                    <a:pt x="15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03" name="Freeform 11"/>
            <p:cNvSpPr>
              <a:spLocks/>
            </p:cNvSpPr>
            <p:nvPr/>
          </p:nvSpPr>
          <p:spPr bwMode="auto">
            <a:xfrm>
              <a:off x="5340" y="1004"/>
              <a:ext cx="385" cy="237"/>
            </a:xfrm>
            <a:custGeom>
              <a:avLst/>
              <a:gdLst/>
              <a:ahLst/>
              <a:cxnLst>
                <a:cxn ang="0">
                  <a:pos x="21" y="37"/>
                </a:cxn>
                <a:cxn ang="0">
                  <a:pos x="70" y="17"/>
                </a:cxn>
                <a:cxn ang="0">
                  <a:pos x="48" y="3"/>
                </a:cxn>
                <a:cxn ang="0">
                  <a:pos x="19" y="32"/>
                </a:cxn>
                <a:cxn ang="0">
                  <a:pos x="21" y="37"/>
                </a:cxn>
              </a:cxnLst>
              <a:rect l="0" t="0" r="r" b="b"/>
              <a:pathLst>
                <a:path w="76" h="47">
                  <a:moveTo>
                    <a:pt x="21" y="37"/>
                  </a:moveTo>
                  <a:cubicBezTo>
                    <a:pt x="21" y="37"/>
                    <a:pt x="50" y="47"/>
                    <a:pt x="70" y="17"/>
                  </a:cubicBezTo>
                  <a:cubicBezTo>
                    <a:pt x="76" y="7"/>
                    <a:pt x="65" y="0"/>
                    <a:pt x="48" y="3"/>
                  </a:cubicBezTo>
                  <a:cubicBezTo>
                    <a:pt x="39" y="5"/>
                    <a:pt x="39" y="32"/>
                    <a:pt x="19" y="32"/>
                  </a:cubicBezTo>
                  <a:cubicBezTo>
                    <a:pt x="0" y="32"/>
                    <a:pt x="21" y="37"/>
                    <a:pt x="21" y="37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04" name="Freeform 12"/>
            <p:cNvSpPr>
              <a:spLocks/>
            </p:cNvSpPr>
            <p:nvPr/>
          </p:nvSpPr>
          <p:spPr bwMode="auto">
            <a:xfrm>
              <a:off x="5325" y="1201"/>
              <a:ext cx="415" cy="187"/>
            </a:xfrm>
            <a:custGeom>
              <a:avLst/>
              <a:gdLst/>
              <a:ahLst/>
              <a:cxnLst>
                <a:cxn ang="0">
                  <a:pos x="72" y="6"/>
                </a:cxn>
                <a:cxn ang="0">
                  <a:pos x="24" y="17"/>
                </a:cxn>
                <a:cxn ang="0">
                  <a:pos x="17" y="26"/>
                </a:cxn>
                <a:cxn ang="0">
                  <a:pos x="76" y="23"/>
                </a:cxn>
                <a:cxn ang="0">
                  <a:pos x="82" y="20"/>
                </a:cxn>
                <a:cxn ang="0">
                  <a:pos x="82" y="0"/>
                </a:cxn>
                <a:cxn ang="0">
                  <a:pos x="72" y="6"/>
                </a:cxn>
              </a:cxnLst>
              <a:rect l="0" t="0" r="r" b="b"/>
              <a:pathLst>
                <a:path w="82" h="37">
                  <a:moveTo>
                    <a:pt x="72" y="6"/>
                  </a:moveTo>
                  <a:cubicBezTo>
                    <a:pt x="57" y="23"/>
                    <a:pt x="24" y="17"/>
                    <a:pt x="24" y="17"/>
                  </a:cubicBezTo>
                  <a:cubicBezTo>
                    <a:pt x="24" y="17"/>
                    <a:pt x="0" y="16"/>
                    <a:pt x="17" y="26"/>
                  </a:cubicBezTo>
                  <a:cubicBezTo>
                    <a:pt x="33" y="37"/>
                    <a:pt x="53" y="32"/>
                    <a:pt x="76" y="23"/>
                  </a:cubicBezTo>
                  <a:cubicBezTo>
                    <a:pt x="78" y="22"/>
                    <a:pt x="80" y="21"/>
                    <a:pt x="82" y="20"/>
                  </a:cubicBezTo>
                  <a:lnTo>
                    <a:pt x="82" y="0"/>
                  </a:lnTo>
                  <a:cubicBezTo>
                    <a:pt x="79" y="1"/>
                    <a:pt x="75" y="2"/>
                    <a:pt x="72" y="6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05" name="Freeform 13"/>
            <p:cNvSpPr>
              <a:spLocks/>
            </p:cNvSpPr>
            <p:nvPr/>
          </p:nvSpPr>
          <p:spPr bwMode="auto">
            <a:xfrm>
              <a:off x="5001" y="1378"/>
              <a:ext cx="698" cy="167"/>
            </a:xfrm>
            <a:custGeom>
              <a:avLst/>
              <a:gdLst/>
              <a:ahLst/>
              <a:cxnLst>
                <a:cxn ang="0">
                  <a:pos x="21" y="1"/>
                </a:cxn>
                <a:cxn ang="0">
                  <a:pos x="8" y="14"/>
                </a:cxn>
                <a:cxn ang="0">
                  <a:pos x="57" y="22"/>
                </a:cxn>
                <a:cxn ang="0">
                  <a:pos x="117" y="23"/>
                </a:cxn>
                <a:cxn ang="0">
                  <a:pos x="114" y="8"/>
                </a:cxn>
                <a:cxn ang="0">
                  <a:pos x="82" y="3"/>
                </a:cxn>
                <a:cxn ang="0">
                  <a:pos x="21" y="1"/>
                </a:cxn>
              </a:cxnLst>
              <a:rect l="0" t="0" r="r" b="b"/>
              <a:pathLst>
                <a:path w="138" h="33">
                  <a:moveTo>
                    <a:pt x="21" y="1"/>
                  </a:moveTo>
                  <a:cubicBezTo>
                    <a:pt x="21" y="1"/>
                    <a:pt x="0" y="8"/>
                    <a:pt x="8" y="14"/>
                  </a:cubicBezTo>
                  <a:cubicBezTo>
                    <a:pt x="15" y="20"/>
                    <a:pt x="48" y="22"/>
                    <a:pt x="57" y="22"/>
                  </a:cubicBezTo>
                  <a:cubicBezTo>
                    <a:pt x="66" y="22"/>
                    <a:pt x="96" y="33"/>
                    <a:pt x="117" y="23"/>
                  </a:cubicBezTo>
                  <a:cubicBezTo>
                    <a:pt x="138" y="12"/>
                    <a:pt x="123" y="9"/>
                    <a:pt x="114" y="8"/>
                  </a:cubicBezTo>
                  <a:cubicBezTo>
                    <a:pt x="105" y="6"/>
                    <a:pt x="102" y="0"/>
                    <a:pt x="82" y="3"/>
                  </a:cubicBezTo>
                  <a:cubicBezTo>
                    <a:pt x="37" y="11"/>
                    <a:pt x="21" y="1"/>
                    <a:pt x="21" y="1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06" name="Freeform 14"/>
            <p:cNvSpPr>
              <a:spLocks/>
            </p:cNvSpPr>
            <p:nvPr/>
          </p:nvSpPr>
          <p:spPr bwMode="auto">
            <a:xfrm>
              <a:off x="5077" y="1540"/>
              <a:ext cx="567" cy="146"/>
            </a:xfrm>
            <a:custGeom>
              <a:avLst/>
              <a:gdLst/>
              <a:ahLst/>
              <a:cxnLst>
                <a:cxn ang="0">
                  <a:pos x="98" y="19"/>
                </a:cxn>
                <a:cxn ang="0">
                  <a:pos x="103" y="4"/>
                </a:cxn>
                <a:cxn ang="0">
                  <a:pos x="74" y="10"/>
                </a:cxn>
                <a:cxn ang="0">
                  <a:pos x="36" y="6"/>
                </a:cxn>
                <a:cxn ang="0">
                  <a:pos x="2" y="4"/>
                </a:cxn>
                <a:cxn ang="0">
                  <a:pos x="98" y="19"/>
                </a:cxn>
              </a:cxnLst>
              <a:rect l="0" t="0" r="r" b="b"/>
              <a:pathLst>
                <a:path w="112" h="29">
                  <a:moveTo>
                    <a:pt x="98" y="19"/>
                  </a:moveTo>
                  <a:cubicBezTo>
                    <a:pt x="112" y="13"/>
                    <a:pt x="111" y="0"/>
                    <a:pt x="103" y="4"/>
                  </a:cubicBezTo>
                  <a:cubicBezTo>
                    <a:pt x="96" y="9"/>
                    <a:pt x="83" y="10"/>
                    <a:pt x="74" y="10"/>
                  </a:cubicBezTo>
                  <a:cubicBezTo>
                    <a:pt x="65" y="11"/>
                    <a:pt x="45" y="3"/>
                    <a:pt x="36" y="6"/>
                  </a:cubicBezTo>
                  <a:cubicBezTo>
                    <a:pt x="27" y="9"/>
                    <a:pt x="2" y="4"/>
                    <a:pt x="2" y="4"/>
                  </a:cubicBezTo>
                  <a:cubicBezTo>
                    <a:pt x="0" y="29"/>
                    <a:pt x="83" y="25"/>
                    <a:pt x="98" y="19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07" name="Freeform 15"/>
            <p:cNvSpPr>
              <a:spLocks/>
            </p:cNvSpPr>
            <p:nvPr/>
          </p:nvSpPr>
          <p:spPr bwMode="auto">
            <a:xfrm>
              <a:off x="5042" y="1656"/>
              <a:ext cx="581" cy="480"/>
            </a:xfrm>
            <a:custGeom>
              <a:avLst/>
              <a:gdLst/>
              <a:ahLst/>
              <a:cxnLst>
                <a:cxn ang="0">
                  <a:pos x="3" y="53"/>
                </a:cxn>
                <a:cxn ang="0">
                  <a:pos x="26" y="54"/>
                </a:cxn>
                <a:cxn ang="0">
                  <a:pos x="50" y="77"/>
                </a:cxn>
                <a:cxn ang="0">
                  <a:pos x="59" y="84"/>
                </a:cxn>
                <a:cxn ang="0">
                  <a:pos x="81" y="52"/>
                </a:cxn>
                <a:cxn ang="0">
                  <a:pos x="111" y="52"/>
                </a:cxn>
                <a:cxn ang="0">
                  <a:pos x="79" y="27"/>
                </a:cxn>
                <a:cxn ang="0">
                  <a:pos x="37" y="16"/>
                </a:cxn>
                <a:cxn ang="0">
                  <a:pos x="12" y="41"/>
                </a:cxn>
                <a:cxn ang="0">
                  <a:pos x="3" y="53"/>
                </a:cxn>
              </a:cxnLst>
              <a:rect l="0" t="0" r="r" b="b"/>
              <a:pathLst>
                <a:path w="115" h="95">
                  <a:moveTo>
                    <a:pt x="3" y="53"/>
                  </a:moveTo>
                  <a:cubicBezTo>
                    <a:pt x="5" y="60"/>
                    <a:pt x="14" y="68"/>
                    <a:pt x="26" y="54"/>
                  </a:cubicBezTo>
                  <a:cubicBezTo>
                    <a:pt x="48" y="29"/>
                    <a:pt x="48" y="72"/>
                    <a:pt x="50" y="77"/>
                  </a:cubicBezTo>
                  <a:cubicBezTo>
                    <a:pt x="51" y="81"/>
                    <a:pt x="54" y="95"/>
                    <a:pt x="59" y="84"/>
                  </a:cubicBezTo>
                  <a:cubicBezTo>
                    <a:pt x="63" y="74"/>
                    <a:pt x="70" y="39"/>
                    <a:pt x="81" y="52"/>
                  </a:cubicBezTo>
                  <a:cubicBezTo>
                    <a:pt x="100" y="76"/>
                    <a:pt x="115" y="54"/>
                    <a:pt x="111" y="52"/>
                  </a:cubicBezTo>
                  <a:cubicBezTo>
                    <a:pt x="106" y="51"/>
                    <a:pt x="79" y="37"/>
                    <a:pt x="79" y="27"/>
                  </a:cubicBezTo>
                  <a:cubicBezTo>
                    <a:pt x="79" y="16"/>
                    <a:pt x="42" y="0"/>
                    <a:pt x="37" y="16"/>
                  </a:cubicBezTo>
                  <a:cubicBezTo>
                    <a:pt x="33" y="33"/>
                    <a:pt x="12" y="41"/>
                    <a:pt x="12" y="41"/>
                  </a:cubicBezTo>
                  <a:cubicBezTo>
                    <a:pt x="0" y="44"/>
                    <a:pt x="2" y="45"/>
                    <a:pt x="3" y="5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08" name="Freeform 16"/>
            <p:cNvSpPr>
              <a:spLocks/>
            </p:cNvSpPr>
            <p:nvPr/>
          </p:nvSpPr>
          <p:spPr bwMode="auto">
            <a:xfrm>
              <a:off x="5421" y="1464"/>
              <a:ext cx="329" cy="854"/>
            </a:xfrm>
            <a:custGeom>
              <a:avLst/>
              <a:gdLst/>
              <a:ahLst/>
              <a:cxnLst>
                <a:cxn ang="0">
                  <a:pos x="51" y="40"/>
                </a:cxn>
                <a:cxn ang="0">
                  <a:pos x="22" y="49"/>
                </a:cxn>
                <a:cxn ang="0">
                  <a:pos x="22" y="59"/>
                </a:cxn>
                <a:cxn ang="0">
                  <a:pos x="50" y="90"/>
                </a:cxn>
                <a:cxn ang="0">
                  <a:pos x="34" y="118"/>
                </a:cxn>
                <a:cxn ang="0">
                  <a:pos x="0" y="148"/>
                </a:cxn>
                <a:cxn ang="0">
                  <a:pos x="17" y="155"/>
                </a:cxn>
                <a:cxn ang="0">
                  <a:pos x="47" y="166"/>
                </a:cxn>
                <a:cxn ang="0">
                  <a:pos x="63" y="162"/>
                </a:cxn>
                <a:cxn ang="0">
                  <a:pos x="65" y="0"/>
                </a:cxn>
                <a:cxn ang="0">
                  <a:pos x="51" y="40"/>
                </a:cxn>
              </a:cxnLst>
              <a:rect l="0" t="0" r="r" b="b"/>
              <a:pathLst>
                <a:path w="65" h="169">
                  <a:moveTo>
                    <a:pt x="51" y="40"/>
                  </a:moveTo>
                  <a:cubicBezTo>
                    <a:pt x="44" y="46"/>
                    <a:pt x="30" y="49"/>
                    <a:pt x="22" y="49"/>
                  </a:cubicBezTo>
                  <a:cubicBezTo>
                    <a:pt x="13" y="48"/>
                    <a:pt x="14" y="56"/>
                    <a:pt x="22" y="59"/>
                  </a:cubicBezTo>
                  <a:cubicBezTo>
                    <a:pt x="30" y="62"/>
                    <a:pt x="49" y="75"/>
                    <a:pt x="50" y="90"/>
                  </a:cubicBezTo>
                  <a:cubicBezTo>
                    <a:pt x="50" y="104"/>
                    <a:pt x="51" y="115"/>
                    <a:pt x="34" y="118"/>
                  </a:cubicBezTo>
                  <a:cubicBezTo>
                    <a:pt x="18" y="122"/>
                    <a:pt x="3" y="124"/>
                    <a:pt x="0" y="148"/>
                  </a:cubicBezTo>
                  <a:cubicBezTo>
                    <a:pt x="0" y="148"/>
                    <a:pt x="10" y="154"/>
                    <a:pt x="17" y="155"/>
                  </a:cubicBezTo>
                  <a:cubicBezTo>
                    <a:pt x="23" y="155"/>
                    <a:pt x="42" y="163"/>
                    <a:pt x="47" y="166"/>
                  </a:cubicBezTo>
                  <a:cubicBezTo>
                    <a:pt x="51" y="169"/>
                    <a:pt x="58" y="167"/>
                    <a:pt x="63" y="162"/>
                  </a:cubicBezTo>
                  <a:lnTo>
                    <a:pt x="65" y="0"/>
                  </a:lnTo>
                  <a:cubicBezTo>
                    <a:pt x="64" y="8"/>
                    <a:pt x="58" y="36"/>
                    <a:pt x="51" y="4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5009" name="Group 17"/>
          <p:cNvGrpSpPr>
            <a:grpSpLocks/>
          </p:cNvGrpSpPr>
          <p:nvPr/>
        </p:nvGrpSpPr>
        <p:grpSpPr bwMode="auto">
          <a:xfrm>
            <a:off x="554038" y="36513"/>
            <a:ext cx="7891462" cy="6821487"/>
            <a:chOff x="349" y="23"/>
            <a:chExt cx="4971" cy="4297"/>
          </a:xfrm>
        </p:grpSpPr>
        <p:sp>
          <p:nvSpPr>
            <p:cNvPr id="85010" name="Rectangle 18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11" name="Freeform 19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12" name="Freeform 20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13" name="Freeform 21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14" name="Freeform 22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15" name="Freeform 23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16" name="Freeform 24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17" name="Freeform 25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18" name="Freeform 26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19" name="Freeform 27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20" name="Freeform 28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21" name="Rectangle 29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22" name="Rectangle 30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23" name="Freeform 31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24" name="Freeform 32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25" name="Freeform 33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26" name="Freeform 34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27" name="Freeform 35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28" name="Freeform 36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29" name="Freeform 37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30" name="Freeform 38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31" name="Freeform 39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32" name="Freeform 40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33" name="Rectangle 41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34" name="Rectangle 42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35" name="Freeform 43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36" name="Freeform 44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37" name="Freeform 45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38" name="Freeform 46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39" name="Freeform 47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40" name="Freeform 48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41" name="Freeform 49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42" name="Freeform 50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43" name="Freeform 51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44" name="Freeform 52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45" name="Rectangle 53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46" name="Rectangle 54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47" name="Freeform 55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48" name="Freeform 56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49" name="Freeform 57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50" name="Freeform 58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51" name="Freeform 59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52" name="Freeform 60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53" name="Freeform 61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54" name="Freeform 62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55" name="Freeform 63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56" name="Freeform 64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57" name="Rectangle 65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58" name="Rectangle 66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59" name="Freeform 67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60" name="Freeform 68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61" name="Freeform 69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62" name="Freeform 70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63" name="Freeform 71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64" name="Freeform 72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65" name="Freeform 73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66" name="Freeform 74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67" name="Freeform 75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68" name="Freeform 76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69" name="Rectangle 77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70" name="Rectangle 78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71" name="Freeform 79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72" name="Freeform 80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73" name="Freeform 81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74" name="Freeform 82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75" name="Freeform 83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76" name="Freeform 84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77" name="Freeform 85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78" name="Freeform 86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79" name="Freeform 87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80" name="Freeform 88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81" name="Rectangle 89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82" name="Rectangle 90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83" name="Freeform 91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84" name="Freeform 92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85" name="Freeform 93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86" name="Freeform 94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87" name="Freeform 95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88" name="Freeform 96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89" name="Freeform 97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90" name="Freeform 98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91" name="Freeform 99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92" name="Freeform 100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93" name="Rectangle 101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94" name="Rectangle 102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95" name="Freeform 103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96" name="Freeform 104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97" name="Freeform 105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98" name="Freeform 106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99" name="Freeform 107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00" name="Freeform 108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01" name="Freeform 109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02" name="Freeform 110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03" name="Freeform 111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04" name="Freeform 112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05" name="Rectangle 113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06" name="Rectangle 114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07" name="Freeform 115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08" name="Freeform 116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09" name="Freeform 117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10" name="Freeform 118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11" name="Freeform 119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12" name="Freeform 120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13" name="Freeform 121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14" name="Freeform 122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15" name="Freeform 123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16" name="Freeform 124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17" name="Rectangle 125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18" name="Rectangle 126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19" name="Freeform 127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20" name="Freeform 128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21" name="Freeform 129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22" name="Freeform 130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23" name="Freeform 131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24" name="Freeform 132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25" name="Freeform 133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26" name="Freeform 134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27" name="Freeform 135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28" name="Freeform 136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29" name="Rectangle 137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30" name="Rectangle 138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31" name="Freeform 139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32" name="Freeform 140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33" name="Freeform 141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34" name="Freeform 142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35" name="Freeform 143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36" name="Freeform 144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37" name="Freeform 145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38" name="Freeform 146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39" name="Freeform 147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40" name="Freeform 148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41" name="Rectangle 149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42" name="Rectangle 150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43" name="Freeform 151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44" name="Freeform 152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45" name="Freeform 153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46" name="Freeform 154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47" name="Freeform 155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48" name="Freeform 156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49" name="Freeform 157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50" name="Freeform 158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51" name="Freeform 159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52" name="Freeform 160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53" name="Rectangle 161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54" name="Freeform 162"/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5155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5156" name="Rectangle 164"/>
          <p:cNvSpPr>
            <a:spLocks noGrp="1" noChangeArrowheads="1"/>
          </p:cNvSpPr>
          <p:nvPr>
            <p:ph type="dt" sz="half" idx="2"/>
          </p:nvPr>
        </p:nvSpPr>
        <p:spPr>
          <a:xfrm>
            <a:off x="301625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5157" name="Rectangle 16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5158" name="Rectangle 16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87B09D19-C004-41B6-AAF3-C2F91998F0D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5159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grpSp>
        <p:nvGrpSpPr>
          <p:cNvPr id="85160" name="Group 168"/>
          <p:cNvGrpSpPr>
            <a:grpSpLocks/>
          </p:cNvGrpSpPr>
          <p:nvPr/>
        </p:nvGrpSpPr>
        <p:grpSpPr bwMode="auto">
          <a:xfrm>
            <a:off x="152400" y="4724400"/>
            <a:ext cx="1685925" cy="1557338"/>
            <a:chOff x="96" y="2784"/>
            <a:chExt cx="1062" cy="981"/>
          </a:xfrm>
        </p:grpSpPr>
        <p:sp>
          <p:nvSpPr>
            <p:cNvPr id="85161" name="Freeform 169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37" y="10"/>
                </a:cxn>
                <a:cxn ang="0">
                  <a:pos x="38" y="9"/>
                </a:cxn>
                <a:cxn ang="0">
                  <a:pos x="31" y="1"/>
                </a:cxn>
                <a:cxn ang="0">
                  <a:pos x="8" y="11"/>
                </a:cxn>
                <a:cxn ang="0">
                  <a:pos x="30" y="12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62" name="Freeform 170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/>
              <a:ahLst/>
              <a:cxnLst>
                <a:cxn ang="0">
                  <a:pos x="163" y="155"/>
                </a:cxn>
                <a:cxn ang="0">
                  <a:pos x="152" y="125"/>
                </a:cxn>
                <a:cxn ang="0">
                  <a:pos x="142" y="99"/>
                </a:cxn>
                <a:cxn ang="0">
                  <a:pos x="165" y="93"/>
                </a:cxn>
                <a:cxn ang="0">
                  <a:pos x="146" y="82"/>
                </a:cxn>
                <a:cxn ang="0">
                  <a:pos x="157" y="83"/>
                </a:cxn>
                <a:cxn ang="0">
                  <a:pos x="157" y="77"/>
                </a:cxn>
                <a:cxn ang="0">
                  <a:pos x="135" y="78"/>
                </a:cxn>
                <a:cxn ang="0">
                  <a:pos x="128" y="125"/>
                </a:cxn>
                <a:cxn ang="0">
                  <a:pos x="124" y="84"/>
                </a:cxn>
                <a:cxn ang="0">
                  <a:pos x="118" y="67"/>
                </a:cxn>
                <a:cxn ang="0">
                  <a:pos x="124" y="51"/>
                </a:cxn>
                <a:cxn ang="0">
                  <a:pos x="121" y="37"/>
                </a:cxn>
                <a:cxn ang="0">
                  <a:pos x="119" y="24"/>
                </a:cxn>
                <a:cxn ang="0">
                  <a:pos x="132" y="39"/>
                </a:cxn>
                <a:cxn ang="0">
                  <a:pos x="149" y="18"/>
                </a:cxn>
                <a:cxn ang="0">
                  <a:pos x="147" y="36"/>
                </a:cxn>
                <a:cxn ang="0">
                  <a:pos x="143" y="48"/>
                </a:cxn>
                <a:cxn ang="0">
                  <a:pos x="144" y="67"/>
                </a:cxn>
                <a:cxn ang="0">
                  <a:pos x="199" y="29"/>
                </a:cxn>
                <a:cxn ang="0">
                  <a:pos x="90" y="1"/>
                </a:cxn>
                <a:cxn ang="0">
                  <a:pos x="56" y="8"/>
                </a:cxn>
                <a:cxn ang="0">
                  <a:pos x="85" y="12"/>
                </a:cxn>
                <a:cxn ang="0">
                  <a:pos x="60" y="22"/>
                </a:cxn>
                <a:cxn ang="0">
                  <a:pos x="58" y="29"/>
                </a:cxn>
                <a:cxn ang="0">
                  <a:pos x="38" y="17"/>
                </a:cxn>
                <a:cxn ang="0">
                  <a:pos x="13" y="115"/>
                </a:cxn>
                <a:cxn ang="0">
                  <a:pos x="61" y="146"/>
                </a:cxn>
                <a:cxn ang="0">
                  <a:pos x="45" y="133"/>
                </a:cxn>
                <a:cxn ang="0">
                  <a:pos x="35" y="145"/>
                </a:cxn>
                <a:cxn ang="0">
                  <a:pos x="32" y="128"/>
                </a:cxn>
                <a:cxn ang="0">
                  <a:pos x="46" y="86"/>
                </a:cxn>
                <a:cxn ang="0">
                  <a:pos x="67" y="83"/>
                </a:cxn>
                <a:cxn ang="0">
                  <a:pos x="71" y="95"/>
                </a:cxn>
                <a:cxn ang="0">
                  <a:pos x="61" y="121"/>
                </a:cxn>
                <a:cxn ang="0">
                  <a:pos x="91" y="180"/>
                </a:cxn>
                <a:cxn ang="0">
                  <a:pos x="186" y="166"/>
                </a:cxn>
                <a:cxn ang="0">
                  <a:pos x="182" y="66"/>
                </a:cxn>
                <a:cxn ang="0">
                  <a:pos x="165" y="60"/>
                </a:cxn>
                <a:cxn ang="0">
                  <a:pos x="113" y="61"/>
                </a:cxn>
                <a:cxn ang="0">
                  <a:pos x="108" y="87"/>
                </a:cxn>
                <a:cxn ang="0">
                  <a:pos x="114" y="50"/>
                </a:cxn>
                <a:cxn ang="0">
                  <a:pos x="89" y="26"/>
                </a:cxn>
                <a:cxn ang="0">
                  <a:pos x="105" y="35"/>
                </a:cxn>
                <a:cxn ang="0">
                  <a:pos x="61" y="72"/>
                </a:cxn>
                <a:cxn ang="0">
                  <a:pos x="24" y="37"/>
                </a:cxn>
                <a:cxn ang="0">
                  <a:pos x="68" y="40"/>
                </a:cxn>
                <a:cxn ang="0">
                  <a:pos x="79" y="40"/>
                </a:cxn>
                <a:cxn ang="0">
                  <a:pos x="108" y="45"/>
                </a:cxn>
                <a:cxn ang="0">
                  <a:pos x="99" y="93"/>
                </a:cxn>
                <a:cxn ang="0">
                  <a:pos x="93" y="51"/>
                </a:cxn>
                <a:cxn ang="0">
                  <a:pos x="61" y="72"/>
                </a:cxn>
                <a:cxn ang="0">
                  <a:pos x="80" y="82"/>
                </a:cxn>
                <a:cxn ang="0">
                  <a:pos x="88" y="58"/>
                </a:cxn>
                <a:cxn ang="0">
                  <a:pos x="102" y="145"/>
                </a:cxn>
                <a:cxn ang="0">
                  <a:pos x="82" y="96"/>
                </a:cxn>
                <a:cxn ang="0">
                  <a:pos x="117" y="106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63" name="Freeform 171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9" y="20"/>
                </a:cxn>
                <a:cxn ang="0">
                  <a:pos x="14" y="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64" name="Freeform 172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4" y="25"/>
                </a:cxn>
                <a:cxn ang="0">
                  <a:pos x="15" y="16"/>
                </a:cxn>
                <a:cxn ang="0">
                  <a:pos x="13" y="8"/>
                </a:cxn>
                <a:cxn ang="0">
                  <a:pos x="7" y="10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65" name="Freeform 173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9" y="1"/>
                </a:cxn>
                <a:cxn ang="0">
                  <a:pos x="1" y="9"/>
                </a:cxn>
                <a:cxn ang="0">
                  <a:pos x="22" y="21"/>
                </a:cxn>
                <a:cxn ang="0">
                  <a:pos x="34" y="20"/>
                </a:cxn>
                <a:cxn ang="0">
                  <a:pos x="40" y="19"/>
                </a:cxn>
                <a:cxn ang="0">
                  <a:pos x="40" y="2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66" name="Freeform 174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11" y="2"/>
                </a:cxn>
                <a:cxn ang="0">
                  <a:pos x="4" y="20"/>
                </a:cxn>
                <a:cxn ang="0">
                  <a:pos x="28" y="22"/>
                </a:cxn>
                <a:cxn ang="0">
                  <a:pos x="24" y="2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67" name="Freeform 175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4" y="5"/>
                </a:cxn>
                <a:cxn ang="0">
                  <a:pos x="5" y="0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68" name="Freeform 176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25" y="6"/>
                </a:cxn>
                <a:cxn ang="0">
                  <a:pos x="17" y="1"/>
                </a:cxn>
                <a:cxn ang="0">
                  <a:pos x="7" y="11"/>
                </a:cxn>
                <a:cxn ang="0">
                  <a:pos x="7" y="13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69" name="Freeform 177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/>
              <a:ahLst/>
              <a:cxnLst>
                <a:cxn ang="0">
                  <a:pos x="25" y="6"/>
                </a:cxn>
                <a:cxn ang="0">
                  <a:pos x="8" y="10"/>
                </a:cxn>
                <a:cxn ang="0">
                  <a:pos x="6" y="13"/>
                </a:cxn>
                <a:cxn ang="0">
                  <a:pos x="27" y="12"/>
                </a:cxn>
                <a:cxn ang="0">
                  <a:pos x="25" y="6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70" name="Freeform 178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/>
              <a:ahLst/>
              <a:cxnLst>
                <a:cxn ang="0">
                  <a:pos x="40" y="3"/>
                </a:cxn>
                <a:cxn ang="0">
                  <a:pos x="29" y="1"/>
                </a:cxn>
                <a:cxn ang="0">
                  <a:pos x="7" y="0"/>
                </a:cxn>
                <a:cxn ang="0">
                  <a:pos x="2" y="5"/>
                </a:cxn>
                <a:cxn ang="0">
                  <a:pos x="20" y="8"/>
                </a:cxn>
                <a:cxn ang="0">
                  <a:pos x="41" y="8"/>
                </a:cxn>
                <a:cxn ang="0">
                  <a:pos x="40" y="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71" name="Freeform 179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/>
              <a:ahLst/>
              <a:cxnLst>
                <a:cxn ang="0">
                  <a:pos x="37" y="2"/>
                </a:cxn>
                <a:cxn ang="0">
                  <a:pos x="26" y="4"/>
                </a:cxn>
                <a:cxn ang="0">
                  <a:pos x="13" y="3"/>
                </a:cxn>
                <a:cxn ang="0">
                  <a:pos x="1" y="2"/>
                </a:cxn>
                <a:cxn ang="0">
                  <a:pos x="35" y="8"/>
                </a:cxn>
                <a:cxn ang="0">
                  <a:pos x="37" y="2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72" name="Freeform 180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/>
              <a:ahLst/>
              <a:cxnLst>
                <a:cxn ang="0">
                  <a:pos x="28" y="9"/>
                </a:cxn>
                <a:cxn ang="0">
                  <a:pos x="13" y="6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9" y="19"/>
                </a:cxn>
                <a:cxn ang="0">
                  <a:pos x="17" y="27"/>
                </a:cxn>
                <a:cxn ang="0">
                  <a:pos x="21" y="30"/>
                </a:cxn>
                <a:cxn ang="0">
                  <a:pos x="29" y="19"/>
                </a:cxn>
                <a:cxn ang="0">
                  <a:pos x="39" y="19"/>
                </a:cxn>
                <a:cxn ang="0">
                  <a:pos x="28" y="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73" name="Freeform 181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8" y="17"/>
                </a:cxn>
                <a:cxn ang="0">
                  <a:pos x="7" y="20"/>
                </a:cxn>
                <a:cxn ang="0">
                  <a:pos x="7" y="23"/>
                </a:cxn>
                <a:cxn ang="0">
                  <a:pos x="17" y="34"/>
                </a:cxn>
                <a:cxn ang="0">
                  <a:pos x="12" y="45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6" y="62"/>
                </a:cxn>
                <a:cxn ang="0">
                  <a:pos x="23" y="57"/>
                </a:cxn>
                <a:cxn ang="0">
                  <a:pos x="25" y="14"/>
                </a:cxn>
                <a:cxn ang="0">
                  <a:pos x="25" y="2"/>
                </a:cxn>
                <a:cxn ang="0">
                  <a:pos x="22" y="2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B20F39-17F1-4BD9-ADBC-FD5ABC1F5EE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4013" y="228600"/>
            <a:ext cx="2135187" cy="5870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8450" y="228600"/>
            <a:ext cx="6253163" cy="5870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A73B76-EFF5-4F45-8EFE-07CE4CE077A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450" y="2286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4000500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62500" y="1600200"/>
            <a:ext cx="4000500" cy="2173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62500" y="3925888"/>
            <a:ext cx="4000500" cy="2173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29845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1025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00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96966C7A-7503-46D2-89FE-8E5FFF7BE9F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450" y="2286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4000500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29845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1025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00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86390C9C-3B06-4959-8452-7B4943098E1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A61D50-144C-461A-93AF-22448373D0A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B85932-580B-4B68-8946-1A7AAA05378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73E475-6698-450D-8148-B2FDE82ABE6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6D98F9-B58D-4310-98C9-8CE02EB55F6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311E57-E7E5-4CE7-8192-C6990729F05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2FC34F-5949-41F2-A1E0-7AAF0B765E6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F79CA1-EC13-4734-B277-6AB3D05548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F2A8AF-E866-493D-BA37-1A35532AB8B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970" name="Group 2"/>
          <p:cNvGrpSpPr>
            <a:grpSpLocks/>
          </p:cNvGrpSpPr>
          <p:nvPr/>
        </p:nvGrpSpPr>
        <p:grpSpPr bwMode="auto">
          <a:xfrm>
            <a:off x="566738" y="0"/>
            <a:ext cx="7891462" cy="6821488"/>
            <a:chOff x="349" y="23"/>
            <a:chExt cx="4971" cy="4297"/>
          </a:xfrm>
        </p:grpSpPr>
        <p:sp>
          <p:nvSpPr>
            <p:cNvPr id="83971" name="Rectangle 3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72" name="Freeform 4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73" name="Freeform 5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74" name="Freeform 6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75" name="Freeform 7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76" name="Freeform 8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77" name="Freeform 9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78" name="Freeform 10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79" name="Freeform 11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0" name="Freeform 12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1" name="Freeform 13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2" name="Rectangle 14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3" name="Rectangle 15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4" name="Freeform 16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5" name="Freeform 17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6" name="Freeform 18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7" name="Freeform 19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8" name="Freeform 20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9" name="Freeform 21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90" name="Freeform 22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91" name="Freeform 23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92" name="Freeform 24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93" name="Freeform 25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94" name="Rectangle 26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95" name="Rectangle 27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96" name="Freeform 28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97" name="Freeform 29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98" name="Freeform 30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99" name="Freeform 31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00" name="Freeform 32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01" name="Freeform 33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02" name="Freeform 34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03" name="Freeform 35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04" name="Freeform 36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05" name="Freeform 37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06" name="Rectangle 38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07" name="Rectangle 39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08" name="Freeform 40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09" name="Freeform 41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10" name="Freeform 42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11" name="Freeform 43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12" name="Freeform 44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13" name="Freeform 45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14" name="Freeform 46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15" name="Freeform 47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16" name="Freeform 48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17" name="Freeform 49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18" name="Rectangle 50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19" name="Rectangle 51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20" name="Freeform 52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21" name="Freeform 53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22" name="Freeform 54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23" name="Freeform 55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24" name="Freeform 56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25" name="Freeform 57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26" name="Freeform 58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27" name="Freeform 59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28" name="Freeform 60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29" name="Freeform 61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30" name="Rectangle 62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31" name="Rectangle 63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32" name="Freeform 64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33" name="Freeform 65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34" name="Freeform 66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35" name="Freeform 67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36" name="Freeform 68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37" name="Freeform 69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38" name="Freeform 70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39" name="Freeform 71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40" name="Freeform 72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41" name="Freeform 73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42" name="Rectangle 74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43" name="Rectangle 75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44" name="Freeform 76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45" name="Freeform 77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46" name="Freeform 78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47" name="Freeform 79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48" name="Freeform 80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49" name="Freeform 81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50" name="Freeform 82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51" name="Freeform 83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52" name="Freeform 84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53" name="Freeform 85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54" name="Rectangle 86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55" name="Rectangle 87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56" name="Freeform 88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57" name="Freeform 89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58" name="Freeform 90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59" name="Freeform 91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60" name="Freeform 92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61" name="Freeform 93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62" name="Freeform 94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63" name="Freeform 95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64" name="Freeform 96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65" name="Freeform 97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66" name="Rectangle 98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67" name="Rectangle 99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68" name="Freeform 100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69" name="Freeform 101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70" name="Freeform 102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71" name="Freeform 103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72" name="Freeform 104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73" name="Freeform 105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74" name="Freeform 106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75" name="Freeform 107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76" name="Freeform 108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77" name="Freeform 109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78" name="Rectangle 110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79" name="Rectangle 111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80" name="Freeform 112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81" name="Freeform 113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82" name="Freeform 114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83" name="Freeform 115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84" name="Freeform 116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85" name="Freeform 117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86" name="Freeform 118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87" name="Freeform 119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88" name="Freeform 120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89" name="Freeform 121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90" name="Rectangle 122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91" name="Rectangle 123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92" name="Freeform 124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93" name="Freeform 125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94" name="Freeform 126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95" name="Freeform 127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96" name="Freeform 128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97" name="Freeform 129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98" name="Freeform 130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99" name="Freeform 131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00" name="Freeform 132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01" name="Freeform 133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02" name="Rectangle 134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03" name="Rectangle 135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04" name="Freeform 136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05" name="Freeform 137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06" name="Freeform 138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07" name="Freeform 139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08" name="Freeform 140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09" name="Freeform 141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10" name="Freeform 142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11" name="Freeform 143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12" name="Freeform 144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13" name="Freeform 145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14" name="Rectangle 146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15" name="Freeform 147"/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4116" name="Group 148"/>
          <p:cNvGrpSpPr>
            <a:grpSpLocks/>
          </p:cNvGrpSpPr>
          <p:nvPr/>
        </p:nvGrpSpPr>
        <p:grpSpPr bwMode="auto">
          <a:xfrm>
            <a:off x="1066800" y="3444875"/>
            <a:ext cx="533400" cy="492125"/>
            <a:chOff x="96" y="2784"/>
            <a:chExt cx="1062" cy="981"/>
          </a:xfrm>
        </p:grpSpPr>
        <p:sp>
          <p:nvSpPr>
            <p:cNvPr id="84117" name="Freeform 149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37" y="10"/>
                </a:cxn>
                <a:cxn ang="0">
                  <a:pos x="38" y="9"/>
                </a:cxn>
                <a:cxn ang="0">
                  <a:pos x="31" y="1"/>
                </a:cxn>
                <a:cxn ang="0">
                  <a:pos x="8" y="11"/>
                </a:cxn>
                <a:cxn ang="0">
                  <a:pos x="30" y="12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18" name="Freeform 150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/>
              <a:ahLst/>
              <a:cxnLst>
                <a:cxn ang="0">
                  <a:pos x="163" y="155"/>
                </a:cxn>
                <a:cxn ang="0">
                  <a:pos x="152" y="125"/>
                </a:cxn>
                <a:cxn ang="0">
                  <a:pos x="142" y="99"/>
                </a:cxn>
                <a:cxn ang="0">
                  <a:pos x="165" y="93"/>
                </a:cxn>
                <a:cxn ang="0">
                  <a:pos x="146" y="82"/>
                </a:cxn>
                <a:cxn ang="0">
                  <a:pos x="157" y="83"/>
                </a:cxn>
                <a:cxn ang="0">
                  <a:pos x="157" y="77"/>
                </a:cxn>
                <a:cxn ang="0">
                  <a:pos x="135" y="78"/>
                </a:cxn>
                <a:cxn ang="0">
                  <a:pos x="128" y="125"/>
                </a:cxn>
                <a:cxn ang="0">
                  <a:pos x="124" y="84"/>
                </a:cxn>
                <a:cxn ang="0">
                  <a:pos x="118" y="67"/>
                </a:cxn>
                <a:cxn ang="0">
                  <a:pos x="124" y="51"/>
                </a:cxn>
                <a:cxn ang="0">
                  <a:pos x="121" y="37"/>
                </a:cxn>
                <a:cxn ang="0">
                  <a:pos x="119" y="24"/>
                </a:cxn>
                <a:cxn ang="0">
                  <a:pos x="132" y="39"/>
                </a:cxn>
                <a:cxn ang="0">
                  <a:pos x="149" y="18"/>
                </a:cxn>
                <a:cxn ang="0">
                  <a:pos x="147" y="36"/>
                </a:cxn>
                <a:cxn ang="0">
                  <a:pos x="143" y="48"/>
                </a:cxn>
                <a:cxn ang="0">
                  <a:pos x="144" y="67"/>
                </a:cxn>
                <a:cxn ang="0">
                  <a:pos x="199" y="29"/>
                </a:cxn>
                <a:cxn ang="0">
                  <a:pos x="90" y="1"/>
                </a:cxn>
                <a:cxn ang="0">
                  <a:pos x="56" y="8"/>
                </a:cxn>
                <a:cxn ang="0">
                  <a:pos x="85" y="12"/>
                </a:cxn>
                <a:cxn ang="0">
                  <a:pos x="60" y="22"/>
                </a:cxn>
                <a:cxn ang="0">
                  <a:pos x="58" y="29"/>
                </a:cxn>
                <a:cxn ang="0">
                  <a:pos x="38" y="17"/>
                </a:cxn>
                <a:cxn ang="0">
                  <a:pos x="13" y="115"/>
                </a:cxn>
                <a:cxn ang="0">
                  <a:pos x="61" y="146"/>
                </a:cxn>
                <a:cxn ang="0">
                  <a:pos x="45" y="133"/>
                </a:cxn>
                <a:cxn ang="0">
                  <a:pos x="35" y="145"/>
                </a:cxn>
                <a:cxn ang="0">
                  <a:pos x="32" y="128"/>
                </a:cxn>
                <a:cxn ang="0">
                  <a:pos x="46" y="86"/>
                </a:cxn>
                <a:cxn ang="0">
                  <a:pos x="67" y="83"/>
                </a:cxn>
                <a:cxn ang="0">
                  <a:pos x="71" y="95"/>
                </a:cxn>
                <a:cxn ang="0">
                  <a:pos x="61" y="121"/>
                </a:cxn>
                <a:cxn ang="0">
                  <a:pos x="91" y="180"/>
                </a:cxn>
                <a:cxn ang="0">
                  <a:pos x="186" y="166"/>
                </a:cxn>
                <a:cxn ang="0">
                  <a:pos x="182" y="66"/>
                </a:cxn>
                <a:cxn ang="0">
                  <a:pos x="165" y="60"/>
                </a:cxn>
                <a:cxn ang="0">
                  <a:pos x="113" y="61"/>
                </a:cxn>
                <a:cxn ang="0">
                  <a:pos x="108" y="87"/>
                </a:cxn>
                <a:cxn ang="0">
                  <a:pos x="114" y="50"/>
                </a:cxn>
                <a:cxn ang="0">
                  <a:pos x="89" y="26"/>
                </a:cxn>
                <a:cxn ang="0">
                  <a:pos x="105" y="35"/>
                </a:cxn>
                <a:cxn ang="0">
                  <a:pos x="61" y="72"/>
                </a:cxn>
                <a:cxn ang="0">
                  <a:pos x="24" y="37"/>
                </a:cxn>
                <a:cxn ang="0">
                  <a:pos x="68" y="40"/>
                </a:cxn>
                <a:cxn ang="0">
                  <a:pos x="79" y="40"/>
                </a:cxn>
                <a:cxn ang="0">
                  <a:pos x="108" y="45"/>
                </a:cxn>
                <a:cxn ang="0">
                  <a:pos x="99" y="93"/>
                </a:cxn>
                <a:cxn ang="0">
                  <a:pos x="93" y="51"/>
                </a:cxn>
                <a:cxn ang="0">
                  <a:pos x="61" y="72"/>
                </a:cxn>
                <a:cxn ang="0">
                  <a:pos x="80" y="82"/>
                </a:cxn>
                <a:cxn ang="0">
                  <a:pos x="88" y="58"/>
                </a:cxn>
                <a:cxn ang="0">
                  <a:pos x="102" y="145"/>
                </a:cxn>
                <a:cxn ang="0">
                  <a:pos x="82" y="96"/>
                </a:cxn>
                <a:cxn ang="0">
                  <a:pos x="117" y="106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19" name="Freeform 151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9" y="20"/>
                </a:cxn>
                <a:cxn ang="0">
                  <a:pos x="14" y="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20" name="Freeform 152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4" y="25"/>
                </a:cxn>
                <a:cxn ang="0">
                  <a:pos x="15" y="16"/>
                </a:cxn>
                <a:cxn ang="0">
                  <a:pos x="13" y="8"/>
                </a:cxn>
                <a:cxn ang="0">
                  <a:pos x="7" y="10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21" name="Freeform 153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9" y="1"/>
                </a:cxn>
                <a:cxn ang="0">
                  <a:pos x="1" y="9"/>
                </a:cxn>
                <a:cxn ang="0">
                  <a:pos x="22" y="21"/>
                </a:cxn>
                <a:cxn ang="0">
                  <a:pos x="34" y="20"/>
                </a:cxn>
                <a:cxn ang="0">
                  <a:pos x="40" y="19"/>
                </a:cxn>
                <a:cxn ang="0">
                  <a:pos x="40" y="2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22" name="Freeform 154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11" y="2"/>
                </a:cxn>
                <a:cxn ang="0">
                  <a:pos x="4" y="20"/>
                </a:cxn>
                <a:cxn ang="0">
                  <a:pos x="28" y="22"/>
                </a:cxn>
                <a:cxn ang="0">
                  <a:pos x="24" y="2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23" name="Freeform 155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4" y="5"/>
                </a:cxn>
                <a:cxn ang="0">
                  <a:pos x="5" y="0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24" name="Freeform 156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25" y="6"/>
                </a:cxn>
                <a:cxn ang="0">
                  <a:pos x="17" y="1"/>
                </a:cxn>
                <a:cxn ang="0">
                  <a:pos x="7" y="11"/>
                </a:cxn>
                <a:cxn ang="0">
                  <a:pos x="7" y="13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25" name="Freeform 157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/>
              <a:ahLst/>
              <a:cxnLst>
                <a:cxn ang="0">
                  <a:pos x="25" y="6"/>
                </a:cxn>
                <a:cxn ang="0">
                  <a:pos x="8" y="10"/>
                </a:cxn>
                <a:cxn ang="0">
                  <a:pos x="6" y="13"/>
                </a:cxn>
                <a:cxn ang="0">
                  <a:pos x="27" y="12"/>
                </a:cxn>
                <a:cxn ang="0">
                  <a:pos x="25" y="6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26" name="Freeform 158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/>
              <a:ahLst/>
              <a:cxnLst>
                <a:cxn ang="0">
                  <a:pos x="40" y="3"/>
                </a:cxn>
                <a:cxn ang="0">
                  <a:pos x="29" y="1"/>
                </a:cxn>
                <a:cxn ang="0">
                  <a:pos x="7" y="0"/>
                </a:cxn>
                <a:cxn ang="0">
                  <a:pos x="2" y="5"/>
                </a:cxn>
                <a:cxn ang="0">
                  <a:pos x="20" y="8"/>
                </a:cxn>
                <a:cxn ang="0">
                  <a:pos x="41" y="8"/>
                </a:cxn>
                <a:cxn ang="0">
                  <a:pos x="40" y="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27" name="Freeform 159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/>
              <a:ahLst/>
              <a:cxnLst>
                <a:cxn ang="0">
                  <a:pos x="37" y="2"/>
                </a:cxn>
                <a:cxn ang="0">
                  <a:pos x="26" y="4"/>
                </a:cxn>
                <a:cxn ang="0">
                  <a:pos x="13" y="3"/>
                </a:cxn>
                <a:cxn ang="0">
                  <a:pos x="1" y="2"/>
                </a:cxn>
                <a:cxn ang="0">
                  <a:pos x="35" y="8"/>
                </a:cxn>
                <a:cxn ang="0">
                  <a:pos x="37" y="2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28" name="Freeform 160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/>
              <a:ahLst/>
              <a:cxnLst>
                <a:cxn ang="0">
                  <a:pos x="28" y="9"/>
                </a:cxn>
                <a:cxn ang="0">
                  <a:pos x="13" y="6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9" y="19"/>
                </a:cxn>
                <a:cxn ang="0">
                  <a:pos x="17" y="27"/>
                </a:cxn>
                <a:cxn ang="0">
                  <a:pos x="21" y="30"/>
                </a:cxn>
                <a:cxn ang="0">
                  <a:pos x="29" y="19"/>
                </a:cxn>
                <a:cxn ang="0">
                  <a:pos x="39" y="19"/>
                </a:cxn>
                <a:cxn ang="0">
                  <a:pos x="28" y="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29" name="Freeform 161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8" y="17"/>
                </a:cxn>
                <a:cxn ang="0">
                  <a:pos x="7" y="20"/>
                </a:cxn>
                <a:cxn ang="0">
                  <a:pos x="7" y="23"/>
                </a:cxn>
                <a:cxn ang="0">
                  <a:pos x="17" y="34"/>
                </a:cxn>
                <a:cxn ang="0">
                  <a:pos x="12" y="45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6" y="62"/>
                </a:cxn>
                <a:cxn ang="0">
                  <a:pos x="23" y="57"/>
                </a:cxn>
                <a:cxn ang="0">
                  <a:pos x="25" y="14"/>
                </a:cxn>
                <a:cxn ang="0">
                  <a:pos x="25" y="2"/>
                </a:cxn>
                <a:cxn ang="0">
                  <a:pos x="22" y="2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4130" name="Group 162"/>
          <p:cNvGrpSpPr>
            <a:grpSpLocks/>
          </p:cNvGrpSpPr>
          <p:nvPr/>
        </p:nvGrpSpPr>
        <p:grpSpPr bwMode="auto">
          <a:xfrm>
            <a:off x="1066800" y="4552950"/>
            <a:ext cx="533400" cy="492125"/>
            <a:chOff x="96" y="2784"/>
            <a:chExt cx="1062" cy="981"/>
          </a:xfrm>
        </p:grpSpPr>
        <p:sp>
          <p:nvSpPr>
            <p:cNvPr id="84131" name="Freeform 163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37" y="10"/>
                </a:cxn>
                <a:cxn ang="0">
                  <a:pos x="38" y="9"/>
                </a:cxn>
                <a:cxn ang="0">
                  <a:pos x="31" y="1"/>
                </a:cxn>
                <a:cxn ang="0">
                  <a:pos x="8" y="11"/>
                </a:cxn>
                <a:cxn ang="0">
                  <a:pos x="30" y="12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32" name="Freeform 164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/>
              <a:ahLst/>
              <a:cxnLst>
                <a:cxn ang="0">
                  <a:pos x="163" y="155"/>
                </a:cxn>
                <a:cxn ang="0">
                  <a:pos x="152" y="125"/>
                </a:cxn>
                <a:cxn ang="0">
                  <a:pos x="142" y="99"/>
                </a:cxn>
                <a:cxn ang="0">
                  <a:pos x="165" y="93"/>
                </a:cxn>
                <a:cxn ang="0">
                  <a:pos x="146" y="82"/>
                </a:cxn>
                <a:cxn ang="0">
                  <a:pos x="157" y="83"/>
                </a:cxn>
                <a:cxn ang="0">
                  <a:pos x="157" y="77"/>
                </a:cxn>
                <a:cxn ang="0">
                  <a:pos x="135" y="78"/>
                </a:cxn>
                <a:cxn ang="0">
                  <a:pos x="128" y="125"/>
                </a:cxn>
                <a:cxn ang="0">
                  <a:pos x="124" y="84"/>
                </a:cxn>
                <a:cxn ang="0">
                  <a:pos x="118" y="67"/>
                </a:cxn>
                <a:cxn ang="0">
                  <a:pos x="124" y="51"/>
                </a:cxn>
                <a:cxn ang="0">
                  <a:pos x="121" y="37"/>
                </a:cxn>
                <a:cxn ang="0">
                  <a:pos x="119" y="24"/>
                </a:cxn>
                <a:cxn ang="0">
                  <a:pos x="132" y="39"/>
                </a:cxn>
                <a:cxn ang="0">
                  <a:pos x="149" y="18"/>
                </a:cxn>
                <a:cxn ang="0">
                  <a:pos x="147" y="36"/>
                </a:cxn>
                <a:cxn ang="0">
                  <a:pos x="143" y="48"/>
                </a:cxn>
                <a:cxn ang="0">
                  <a:pos x="144" y="67"/>
                </a:cxn>
                <a:cxn ang="0">
                  <a:pos x="199" y="29"/>
                </a:cxn>
                <a:cxn ang="0">
                  <a:pos x="90" y="1"/>
                </a:cxn>
                <a:cxn ang="0">
                  <a:pos x="56" y="8"/>
                </a:cxn>
                <a:cxn ang="0">
                  <a:pos x="85" y="12"/>
                </a:cxn>
                <a:cxn ang="0">
                  <a:pos x="60" y="22"/>
                </a:cxn>
                <a:cxn ang="0">
                  <a:pos x="58" y="29"/>
                </a:cxn>
                <a:cxn ang="0">
                  <a:pos x="38" y="17"/>
                </a:cxn>
                <a:cxn ang="0">
                  <a:pos x="13" y="115"/>
                </a:cxn>
                <a:cxn ang="0">
                  <a:pos x="61" y="146"/>
                </a:cxn>
                <a:cxn ang="0">
                  <a:pos x="45" y="133"/>
                </a:cxn>
                <a:cxn ang="0">
                  <a:pos x="35" y="145"/>
                </a:cxn>
                <a:cxn ang="0">
                  <a:pos x="32" y="128"/>
                </a:cxn>
                <a:cxn ang="0">
                  <a:pos x="46" y="86"/>
                </a:cxn>
                <a:cxn ang="0">
                  <a:pos x="67" y="83"/>
                </a:cxn>
                <a:cxn ang="0">
                  <a:pos x="71" y="95"/>
                </a:cxn>
                <a:cxn ang="0">
                  <a:pos x="61" y="121"/>
                </a:cxn>
                <a:cxn ang="0">
                  <a:pos x="91" y="180"/>
                </a:cxn>
                <a:cxn ang="0">
                  <a:pos x="186" y="166"/>
                </a:cxn>
                <a:cxn ang="0">
                  <a:pos x="182" y="66"/>
                </a:cxn>
                <a:cxn ang="0">
                  <a:pos x="165" y="60"/>
                </a:cxn>
                <a:cxn ang="0">
                  <a:pos x="113" y="61"/>
                </a:cxn>
                <a:cxn ang="0">
                  <a:pos x="108" y="87"/>
                </a:cxn>
                <a:cxn ang="0">
                  <a:pos x="114" y="50"/>
                </a:cxn>
                <a:cxn ang="0">
                  <a:pos x="89" y="26"/>
                </a:cxn>
                <a:cxn ang="0">
                  <a:pos x="105" y="35"/>
                </a:cxn>
                <a:cxn ang="0">
                  <a:pos x="61" y="72"/>
                </a:cxn>
                <a:cxn ang="0">
                  <a:pos x="24" y="37"/>
                </a:cxn>
                <a:cxn ang="0">
                  <a:pos x="68" y="40"/>
                </a:cxn>
                <a:cxn ang="0">
                  <a:pos x="79" y="40"/>
                </a:cxn>
                <a:cxn ang="0">
                  <a:pos x="108" y="45"/>
                </a:cxn>
                <a:cxn ang="0">
                  <a:pos x="99" y="93"/>
                </a:cxn>
                <a:cxn ang="0">
                  <a:pos x="93" y="51"/>
                </a:cxn>
                <a:cxn ang="0">
                  <a:pos x="61" y="72"/>
                </a:cxn>
                <a:cxn ang="0">
                  <a:pos x="80" y="82"/>
                </a:cxn>
                <a:cxn ang="0">
                  <a:pos x="88" y="58"/>
                </a:cxn>
                <a:cxn ang="0">
                  <a:pos x="102" y="145"/>
                </a:cxn>
                <a:cxn ang="0">
                  <a:pos x="82" y="96"/>
                </a:cxn>
                <a:cxn ang="0">
                  <a:pos x="117" y="106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33" name="Freeform 165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9" y="20"/>
                </a:cxn>
                <a:cxn ang="0">
                  <a:pos x="14" y="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34" name="Freeform 166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4" y="25"/>
                </a:cxn>
                <a:cxn ang="0">
                  <a:pos x="15" y="16"/>
                </a:cxn>
                <a:cxn ang="0">
                  <a:pos x="13" y="8"/>
                </a:cxn>
                <a:cxn ang="0">
                  <a:pos x="7" y="10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35" name="Freeform 167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9" y="1"/>
                </a:cxn>
                <a:cxn ang="0">
                  <a:pos x="1" y="9"/>
                </a:cxn>
                <a:cxn ang="0">
                  <a:pos x="22" y="21"/>
                </a:cxn>
                <a:cxn ang="0">
                  <a:pos x="34" y="20"/>
                </a:cxn>
                <a:cxn ang="0">
                  <a:pos x="40" y="19"/>
                </a:cxn>
                <a:cxn ang="0">
                  <a:pos x="40" y="2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36" name="Freeform 168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11" y="2"/>
                </a:cxn>
                <a:cxn ang="0">
                  <a:pos x="4" y="20"/>
                </a:cxn>
                <a:cxn ang="0">
                  <a:pos x="28" y="22"/>
                </a:cxn>
                <a:cxn ang="0">
                  <a:pos x="24" y="2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37" name="Freeform 169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4" y="5"/>
                </a:cxn>
                <a:cxn ang="0">
                  <a:pos x="5" y="0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38" name="Freeform 170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25" y="6"/>
                </a:cxn>
                <a:cxn ang="0">
                  <a:pos x="17" y="1"/>
                </a:cxn>
                <a:cxn ang="0">
                  <a:pos x="7" y="11"/>
                </a:cxn>
                <a:cxn ang="0">
                  <a:pos x="7" y="13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39" name="Freeform 171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/>
              <a:ahLst/>
              <a:cxnLst>
                <a:cxn ang="0">
                  <a:pos x="25" y="6"/>
                </a:cxn>
                <a:cxn ang="0">
                  <a:pos x="8" y="10"/>
                </a:cxn>
                <a:cxn ang="0">
                  <a:pos x="6" y="13"/>
                </a:cxn>
                <a:cxn ang="0">
                  <a:pos x="27" y="12"/>
                </a:cxn>
                <a:cxn ang="0">
                  <a:pos x="25" y="6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40" name="Freeform 172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/>
              <a:ahLst/>
              <a:cxnLst>
                <a:cxn ang="0">
                  <a:pos x="40" y="3"/>
                </a:cxn>
                <a:cxn ang="0">
                  <a:pos x="29" y="1"/>
                </a:cxn>
                <a:cxn ang="0">
                  <a:pos x="7" y="0"/>
                </a:cxn>
                <a:cxn ang="0">
                  <a:pos x="2" y="5"/>
                </a:cxn>
                <a:cxn ang="0">
                  <a:pos x="20" y="8"/>
                </a:cxn>
                <a:cxn ang="0">
                  <a:pos x="41" y="8"/>
                </a:cxn>
                <a:cxn ang="0">
                  <a:pos x="40" y="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41" name="Freeform 173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/>
              <a:ahLst/>
              <a:cxnLst>
                <a:cxn ang="0">
                  <a:pos x="37" y="2"/>
                </a:cxn>
                <a:cxn ang="0">
                  <a:pos x="26" y="4"/>
                </a:cxn>
                <a:cxn ang="0">
                  <a:pos x="13" y="3"/>
                </a:cxn>
                <a:cxn ang="0">
                  <a:pos x="1" y="2"/>
                </a:cxn>
                <a:cxn ang="0">
                  <a:pos x="35" y="8"/>
                </a:cxn>
                <a:cxn ang="0">
                  <a:pos x="37" y="2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42" name="Freeform 174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/>
              <a:ahLst/>
              <a:cxnLst>
                <a:cxn ang="0">
                  <a:pos x="28" y="9"/>
                </a:cxn>
                <a:cxn ang="0">
                  <a:pos x="13" y="6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9" y="19"/>
                </a:cxn>
                <a:cxn ang="0">
                  <a:pos x="17" y="27"/>
                </a:cxn>
                <a:cxn ang="0">
                  <a:pos x="21" y="30"/>
                </a:cxn>
                <a:cxn ang="0">
                  <a:pos x="29" y="19"/>
                </a:cxn>
                <a:cxn ang="0">
                  <a:pos x="39" y="19"/>
                </a:cxn>
                <a:cxn ang="0">
                  <a:pos x="28" y="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43" name="Freeform 175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8" y="17"/>
                </a:cxn>
                <a:cxn ang="0">
                  <a:pos x="7" y="20"/>
                </a:cxn>
                <a:cxn ang="0">
                  <a:pos x="7" y="23"/>
                </a:cxn>
                <a:cxn ang="0">
                  <a:pos x="17" y="34"/>
                </a:cxn>
                <a:cxn ang="0">
                  <a:pos x="12" y="45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6" y="62"/>
                </a:cxn>
                <a:cxn ang="0">
                  <a:pos x="23" y="57"/>
                </a:cxn>
                <a:cxn ang="0">
                  <a:pos x="25" y="14"/>
                </a:cxn>
                <a:cxn ang="0">
                  <a:pos x="25" y="2"/>
                </a:cxn>
                <a:cxn ang="0">
                  <a:pos x="22" y="2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4144" name="Group 176"/>
          <p:cNvGrpSpPr>
            <a:grpSpLocks/>
          </p:cNvGrpSpPr>
          <p:nvPr/>
        </p:nvGrpSpPr>
        <p:grpSpPr bwMode="auto">
          <a:xfrm>
            <a:off x="1066800" y="5562600"/>
            <a:ext cx="533400" cy="492125"/>
            <a:chOff x="96" y="2784"/>
            <a:chExt cx="1062" cy="981"/>
          </a:xfrm>
        </p:grpSpPr>
        <p:sp>
          <p:nvSpPr>
            <p:cNvPr id="84145" name="Freeform 177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37" y="10"/>
                </a:cxn>
                <a:cxn ang="0">
                  <a:pos x="38" y="9"/>
                </a:cxn>
                <a:cxn ang="0">
                  <a:pos x="31" y="1"/>
                </a:cxn>
                <a:cxn ang="0">
                  <a:pos x="8" y="11"/>
                </a:cxn>
                <a:cxn ang="0">
                  <a:pos x="30" y="12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46" name="Freeform 178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/>
              <a:ahLst/>
              <a:cxnLst>
                <a:cxn ang="0">
                  <a:pos x="163" y="155"/>
                </a:cxn>
                <a:cxn ang="0">
                  <a:pos x="152" y="125"/>
                </a:cxn>
                <a:cxn ang="0">
                  <a:pos x="142" y="99"/>
                </a:cxn>
                <a:cxn ang="0">
                  <a:pos x="165" y="93"/>
                </a:cxn>
                <a:cxn ang="0">
                  <a:pos x="146" y="82"/>
                </a:cxn>
                <a:cxn ang="0">
                  <a:pos x="157" y="83"/>
                </a:cxn>
                <a:cxn ang="0">
                  <a:pos x="157" y="77"/>
                </a:cxn>
                <a:cxn ang="0">
                  <a:pos x="135" y="78"/>
                </a:cxn>
                <a:cxn ang="0">
                  <a:pos x="128" y="125"/>
                </a:cxn>
                <a:cxn ang="0">
                  <a:pos x="124" y="84"/>
                </a:cxn>
                <a:cxn ang="0">
                  <a:pos x="118" y="67"/>
                </a:cxn>
                <a:cxn ang="0">
                  <a:pos x="124" y="51"/>
                </a:cxn>
                <a:cxn ang="0">
                  <a:pos x="121" y="37"/>
                </a:cxn>
                <a:cxn ang="0">
                  <a:pos x="119" y="24"/>
                </a:cxn>
                <a:cxn ang="0">
                  <a:pos x="132" y="39"/>
                </a:cxn>
                <a:cxn ang="0">
                  <a:pos x="149" y="18"/>
                </a:cxn>
                <a:cxn ang="0">
                  <a:pos x="147" y="36"/>
                </a:cxn>
                <a:cxn ang="0">
                  <a:pos x="143" y="48"/>
                </a:cxn>
                <a:cxn ang="0">
                  <a:pos x="144" y="67"/>
                </a:cxn>
                <a:cxn ang="0">
                  <a:pos x="199" y="29"/>
                </a:cxn>
                <a:cxn ang="0">
                  <a:pos x="90" y="1"/>
                </a:cxn>
                <a:cxn ang="0">
                  <a:pos x="56" y="8"/>
                </a:cxn>
                <a:cxn ang="0">
                  <a:pos x="85" y="12"/>
                </a:cxn>
                <a:cxn ang="0">
                  <a:pos x="60" y="22"/>
                </a:cxn>
                <a:cxn ang="0">
                  <a:pos x="58" y="29"/>
                </a:cxn>
                <a:cxn ang="0">
                  <a:pos x="38" y="17"/>
                </a:cxn>
                <a:cxn ang="0">
                  <a:pos x="13" y="115"/>
                </a:cxn>
                <a:cxn ang="0">
                  <a:pos x="61" y="146"/>
                </a:cxn>
                <a:cxn ang="0">
                  <a:pos x="45" y="133"/>
                </a:cxn>
                <a:cxn ang="0">
                  <a:pos x="35" y="145"/>
                </a:cxn>
                <a:cxn ang="0">
                  <a:pos x="32" y="128"/>
                </a:cxn>
                <a:cxn ang="0">
                  <a:pos x="46" y="86"/>
                </a:cxn>
                <a:cxn ang="0">
                  <a:pos x="67" y="83"/>
                </a:cxn>
                <a:cxn ang="0">
                  <a:pos x="71" y="95"/>
                </a:cxn>
                <a:cxn ang="0">
                  <a:pos x="61" y="121"/>
                </a:cxn>
                <a:cxn ang="0">
                  <a:pos x="91" y="180"/>
                </a:cxn>
                <a:cxn ang="0">
                  <a:pos x="186" y="166"/>
                </a:cxn>
                <a:cxn ang="0">
                  <a:pos x="182" y="66"/>
                </a:cxn>
                <a:cxn ang="0">
                  <a:pos x="165" y="60"/>
                </a:cxn>
                <a:cxn ang="0">
                  <a:pos x="113" y="61"/>
                </a:cxn>
                <a:cxn ang="0">
                  <a:pos x="108" y="87"/>
                </a:cxn>
                <a:cxn ang="0">
                  <a:pos x="114" y="50"/>
                </a:cxn>
                <a:cxn ang="0">
                  <a:pos x="89" y="26"/>
                </a:cxn>
                <a:cxn ang="0">
                  <a:pos x="105" y="35"/>
                </a:cxn>
                <a:cxn ang="0">
                  <a:pos x="61" y="72"/>
                </a:cxn>
                <a:cxn ang="0">
                  <a:pos x="24" y="37"/>
                </a:cxn>
                <a:cxn ang="0">
                  <a:pos x="68" y="40"/>
                </a:cxn>
                <a:cxn ang="0">
                  <a:pos x="79" y="40"/>
                </a:cxn>
                <a:cxn ang="0">
                  <a:pos x="108" y="45"/>
                </a:cxn>
                <a:cxn ang="0">
                  <a:pos x="99" y="93"/>
                </a:cxn>
                <a:cxn ang="0">
                  <a:pos x="93" y="51"/>
                </a:cxn>
                <a:cxn ang="0">
                  <a:pos x="61" y="72"/>
                </a:cxn>
                <a:cxn ang="0">
                  <a:pos x="80" y="82"/>
                </a:cxn>
                <a:cxn ang="0">
                  <a:pos x="88" y="58"/>
                </a:cxn>
                <a:cxn ang="0">
                  <a:pos x="102" y="145"/>
                </a:cxn>
                <a:cxn ang="0">
                  <a:pos x="82" y="96"/>
                </a:cxn>
                <a:cxn ang="0">
                  <a:pos x="117" y="106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47" name="Freeform 179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9" y="20"/>
                </a:cxn>
                <a:cxn ang="0">
                  <a:pos x="14" y="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48" name="Freeform 180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4" y="25"/>
                </a:cxn>
                <a:cxn ang="0">
                  <a:pos x="15" y="16"/>
                </a:cxn>
                <a:cxn ang="0">
                  <a:pos x="13" y="8"/>
                </a:cxn>
                <a:cxn ang="0">
                  <a:pos x="7" y="10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49" name="Freeform 181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9" y="1"/>
                </a:cxn>
                <a:cxn ang="0">
                  <a:pos x="1" y="9"/>
                </a:cxn>
                <a:cxn ang="0">
                  <a:pos x="22" y="21"/>
                </a:cxn>
                <a:cxn ang="0">
                  <a:pos x="34" y="20"/>
                </a:cxn>
                <a:cxn ang="0">
                  <a:pos x="40" y="19"/>
                </a:cxn>
                <a:cxn ang="0">
                  <a:pos x="40" y="2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50" name="Freeform 182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11" y="2"/>
                </a:cxn>
                <a:cxn ang="0">
                  <a:pos x="4" y="20"/>
                </a:cxn>
                <a:cxn ang="0">
                  <a:pos x="28" y="22"/>
                </a:cxn>
                <a:cxn ang="0">
                  <a:pos x="24" y="2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51" name="Freeform 183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4" y="5"/>
                </a:cxn>
                <a:cxn ang="0">
                  <a:pos x="5" y="0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52" name="Freeform 184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25" y="6"/>
                </a:cxn>
                <a:cxn ang="0">
                  <a:pos x="17" y="1"/>
                </a:cxn>
                <a:cxn ang="0">
                  <a:pos x="7" y="11"/>
                </a:cxn>
                <a:cxn ang="0">
                  <a:pos x="7" y="13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53" name="Freeform 185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/>
              <a:ahLst/>
              <a:cxnLst>
                <a:cxn ang="0">
                  <a:pos x="25" y="6"/>
                </a:cxn>
                <a:cxn ang="0">
                  <a:pos x="8" y="10"/>
                </a:cxn>
                <a:cxn ang="0">
                  <a:pos x="6" y="13"/>
                </a:cxn>
                <a:cxn ang="0">
                  <a:pos x="27" y="12"/>
                </a:cxn>
                <a:cxn ang="0">
                  <a:pos x="25" y="6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54" name="Freeform 186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/>
              <a:ahLst/>
              <a:cxnLst>
                <a:cxn ang="0">
                  <a:pos x="40" y="3"/>
                </a:cxn>
                <a:cxn ang="0">
                  <a:pos x="29" y="1"/>
                </a:cxn>
                <a:cxn ang="0">
                  <a:pos x="7" y="0"/>
                </a:cxn>
                <a:cxn ang="0">
                  <a:pos x="2" y="5"/>
                </a:cxn>
                <a:cxn ang="0">
                  <a:pos x="20" y="8"/>
                </a:cxn>
                <a:cxn ang="0">
                  <a:pos x="41" y="8"/>
                </a:cxn>
                <a:cxn ang="0">
                  <a:pos x="40" y="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55" name="Freeform 187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/>
              <a:ahLst/>
              <a:cxnLst>
                <a:cxn ang="0">
                  <a:pos x="37" y="2"/>
                </a:cxn>
                <a:cxn ang="0">
                  <a:pos x="26" y="4"/>
                </a:cxn>
                <a:cxn ang="0">
                  <a:pos x="13" y="3"/>
                </a:cxn>
                <a:cxn ang="0">
                  <a:pos x="1" y="2"/>
                </a:cxn>
                <a:cxn ang="0">
                  <a:pos x="35" y="8"/>
                </a:cxn>
                <a:cxn ang="0">
                  <a:pos x="37" y="2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56" name="Freeform 188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/>
              <a:ahLst/>
              <a:cxnLst>
                <a:cxn ang="0">
                  <a:pos x="28" y="9"/>
                </a:cxn>
                <a:cxn ang="0">
                  <a:pos x="13" y="6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9" y="19"/>
                </a:cxn>
                <a:cxn ang="0">
                  <a:pos x="17" y="27"/>
                </a:cxn>
                <a:cxn ang="0">
                  <a:pos x="21" y="30"/>
                </a:cxn>
                <a:cxn ang="0">
                  <a:pos x="29" y="19"/>
                </a:cxn>
                <a:cxn ang="0">
                  <a:pos x="39" y="19"/>
                </a:cxn>
                <a:cxn ang="0">
                  <a:pos x="28" y="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57" name="Freeform 189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8" y="17"/>
                </a:cxn>
                <a:cxn ang="0">
                  <a:pos x="7" y="20"/>
                </a:cxn>
                <a:cxn ang="0">
                  <a:pos x="7" y="23"/>
                </a:cxn>
                <a:cxn ang="0">
                  <a:pos x="17" y="34"/>
                </a:cxn>
                <a:cxn ang="0">
                  <a:pos x="12" y="45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6" y="62"/>
                </a:cxn>
                <a:cxn ang="0">
                  <a:pos x="23" y="57"/>
                </a:cxn>
                <a:cxn ang="0">
                  <a:pos x="25" y="14"/>
                </a:cxn>
                <a:cxn ang="0">
                  <a:pos x="25" y="2"/>
                </a:cxn>
                <a:cxn ang="0">
                  <a:pos x="22" y="2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4158" name="Group 190"/>
          <p:cNvGrpSpPr>
            <a:grpSpLocks/>
          </p:cNvGrpSpPr>
          <p:nvPr/>
        </p:nvGrpSpPr>
        <p:grpSpPr bwMode="auto">
          <a:xfrm>
            <a:off x="381000" y="3962400"/>
            <a:ext cx="533400" cy="492125"/>
            <a:chOff x="96" y="2784"/>
            <a:chExt cx="1062" cy="981"/>
          </a:xfrm>
        </p:grpSpPr>
        <p:sp>
          <p:nvSpPr>
            <p:cNvPr id="84159" name="Freeform 191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37" y="10"/>
                </a:cxn>
                <a:cxn ang="0">
                  <a:pos x="38" y="9"/>
                </a:cxn>
                <a:cxn ang="0">
                  <a:pos x="31" y="1"/>
                </a:cxn>
                <a:cxn ang="0">
                  <a:pos x="8" y="11"/>
                </a:cxn>
                <a:cxn ang="0">
                  <a:pos x="30" y="12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60" name="Freeform 192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/>
              <a:ahLst/>
              <a:cxnLst>
                <a:cxn ang="0">
                  <a:pos x="163" y="155"/>
                </a:cxn>
                <a:cxn ang="0">
                  <a:pos x="152" y="125"/>
                </a:cxn>
                <a:cxn ang="0">
                  <a:pos x="142" y="99"/>
                </a:cxn>
                <a:cxn ang="0">
                  <a:pos x="165" y="93"/>
                </a:cxn>
                <a:cxn ang="0">
                  <a:pos x="146" y="82"/>
                </a:cxn>
                <a:cxn ang="0">
                  <a:pos x="157" y="83"/>
                </a:cxn>
                <a:cxn ang="0">
                  <a:pos x="157" y="77"/>
                </a:cxn>
                <a:cxn ang="0">
                  <a:pos x="135" y="78"/>
                </a:cxn>
                <a:cxn ang="0">
                  <a:pos x="128" y="125"/>
                </a:cxn>
                <a:cxn ang="0">
                  <a:pos x="124" y="84"/>
                </a:cxn>
                <a:cxn ang="0">
                  <a:pos x="118" y="67"/>
                </a:cxn>
                <a:cxn ang="0">
                  <a:pos x="124" y="51"/>
                </a:cxn>
                <a:cxn ang="0">
                  <a:pos x="121" y="37"/>
                </a:cxn>
                <a:cxn ang="0">
                  <a:pos x="119" y="24"/>
                </a:cxn>
                <a:cxn ang="0">
                  <a:pos x="132" y="39"/>
                </a:cxn>
                <a:cxn ang="0">
                  <a:pos x="149" y="18"/>
                </a:cxn>
                <a:cxn ang="0">
                  <a:pos x="147" y="36"/>
                </a:cxn>
                <a:cxn ang="0">
                  <a:pos x="143" y="48"/>
                </a:cxn>
                <a:cxn ang="0">
                  <a:pos x="144" y="67"/>
                </a:cxn>
                <a:cxn ang="0">
                  <a:pos x="199" y="29"/>
                </a:cxn>
                <a:cxn ang="0">
                  <a:pos x="90" y="1"/>
                </a:cxn>
                <a:cxn ang="0">
                  <a:pos x="56" y="8"/>
                </a:cxn>
                <a:cxn ang="0">
                  <a:pos x="85" y="12"/>
                </a:cxn>
                <a:cxn ang="0">
                  <a:pos x="60" y="22"/>
                </a:cxn>
                <a:cxn ang="0">
                  <a:pos x="58" y="29"/>
                </a:cxn>
                <a:cxn ang="0">
                  <a:pos x="38" y="17"/>
                </a:cxn>
                <a:cxn ang="0">
                  <a:pos x="13" y="115"/>
                </a:cxn>
                <a:cxn ang="0">
                  <a:pos x="61" y="146"/>
                </a:cxn>
                <a:cxn ang="0">
                  <a:pos x="45" y="133"/>
                </a:cxn>
                <a:cxn ang="0">
                  <a:pos x="35" y="145"/>
                </a:cxn>
                <a:cxn ang="0">
                  <a:pos x="32" y="128"/>
                </a:cxn>
                <a:cxn ang="0">
                  <a:pos x="46" y="86"/>
                </a:cxn>
                <a:cxn ang="0">
                  <a:pos x="67" y="83"/>
                </a:cxn>
                <a:cxn ang="0">
                  <a:pos x="71" y="95"/>
                </a:cxn>
                <a:cxn ang="0">
                  <a:pos x="61" y="121"/>
                </a:cxn>
                <a:cxn ang="0">
                  <a:pos x="91" y="180"/>
                </a:cxn>
                <a:cxn ang="0">
                  <a:pos x="186" y="166"/>
                </a:cxn>
                <a:cxn ang="0">
                  <a:pos x="182" y="66"/>
                </a:cxn>
                <a:cxn ang="0">
                  <a:pos x="165" y="60"/>
                </a:cxn>
                <a:cxn ang="0">
                  <a:pos x="113" y="61"/>
                </a:cxn>
                <a:cxn ang="0">
                  <a:pos x="108" y="87"/>
                </a:cxn>
                <a:cxn ang="0">
                  <a:pos x="114" y="50"/>
                </a:cxn>
                <a:cxn ang="0">
                  <a:pos x="89" y="26"/>
                </a:cxn>
                <a:cxn ang="0">
                  <a:pos x="105" y="35"/>
                </a:cxn>
                <a:cxn ang="0">
                  <a:pos x="61" y="72"/>
                </a:cxn>
                <a:cxn ang="0">
                  <a:pos x="24" y="37"/>
                </a:cxn>
                <a:cxn ang="0">
                  <a:pos x="68" y="40"/>
                </a:cxn>
                <a:cxn ang="0">
                  <a:pos x="79" y="40"/>
                </a:cxn>
                <a:cxn ang="0">
                  <a:pos x="108" y="45"/>
                </a:cxn>
                <a:cxn ang="0">
                  <a:pos x="99" y="93"/>
                </a:cxn>
                <a:cxn ang="0">
                  <a:pos x="93" y="51"/>
                </a:cxn>
                <a:cxn ang="0">
                  <a:pos x="61" y="72"/>
                </a:cxn>
                <a:cxn ang="0">
                  <a:pos x="80" y="82"/>
                </a:cxn>
                <a:cxn ang="0">
                  <a:pos x="88" y="58"/>
                </a:cxn>
                <a:cxn ang="0">
                  <a:pos x="102" y="145"/>
                </a:cxn>
                <a:cxn ang="0">
                  <a:pos x="82" y="96"/>
                </a:cxn>
                <a:cxn ang="0">
                  <a:pos x="117" y="106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61" name="Freeform 193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9" y="20"/>
                </a:cxn>
                <a:cxn ang="0">
                  <a:pos x="14" y="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62" name="Freeform 194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4" y="25"/>
                </a:cxn>
                <a:cxn ang="0">
                  <a:pos x="15" y="16"/>
                </a:cxn>
                <a:cxn ang="0">
                  <a:pos x="13" y="8"/>
                </a:cxn>
                <a:cxn ang="0">
                  <a:pos x="7" y="10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63" name="Freeform 195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9" y="1"/>
                </a:cxn>
                <a:cxn ang="0">
                  <a:pos x="1" y="9"/>
                </a:cxn>
                <a:cxn ang="0">
                  <a:pos x="22" y="21"/>
                </a:cxn>
                <a:cxn ang="0">
                  <a:pos x="34" y="20"/>
                </a:cxn>
                <a:cxn ang="0">
                  <a:pos x="40" y="19"/>
                </a:cxn>
                <a:cxn ang="0">
                  <a:pos x="40" y="2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64" name="Freeform 196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11" y="2"/>
                </a:cxn>
                <a:cxn ang="0">
                  <a:pos x="4" y="20"/>
                </a:cxn>
                <a:cxn ang="0">
                  <a:pos x="28" y="22"/>
                </a:cxn>
                <a:cxn ang="0">
                  <a:pos x="24" y="2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65" name="Freeform 197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4" y="5"/>
                </a:cxn>
                <a:cxn ang="0">
                  <a:pos x="5" y="0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66" name="Freeform 198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25" y="6"/>
                </a:cxn>
                <a:cxn ang="0">
                  <a:pos x="17" y="1"/>
                </a:cxn>
                <a:cxn ang="0">
                  <a:pos x="7" y="11"/>
                </a:cxn>
                <a:cxn ang="0">
                  <a:pos x="7" y="13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67" name="Freeform 199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/>
              <a:ahLst/>
              <a:cxnLst>
                <a:cxn ang="0">
                  <a:pos x="25" y="6"/>
                </a:cxn>
                <a:cxn ang="0">
                  <a:pos x="8" y="10"/>
                </a:cxn>
                <a:cxn ang="0">
                  <a:pos x="6" y="13"/>
                </a:cxn>
                <a:cxn ang="0">
                  <a:pos x="27" y="12"/>
                </a:cxn>
                <a:cxn ang="0">
                  <a:pos x="25" y="6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68" name="Freeform 200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/>
              <a:ahLst/>
              <a:cxnLst>
                <a:cxn ang="0">
                  <a:pos x="40" y="3"/>
                </a:cxn>
                <a:cxn ang="0">
                  <a:pos x="29" y="1"/>
                </a:cxn>
                <a:cxn ang="0">
                  <a:pos x="7" y="0"/>
                </a:cxn>
                <a:cxn ang="0">
                  <a:pos x="2" y="5"/>
                </a:cxn>
                <a:cxn ang="0">
                  <a:pos x="20" y="8"/>
                </a:cxn>
                <a:cxn ang="0">
                  <a:pos x="41" y="8"/>
                </a:cxn>
                <a:cxn ang="0">
                  <a:pos x="40" y="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69" name="Freeform 201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/>
              <a:ahLst/>
              <a:cxnLst>
                <a:cxn ang="0">
                  <a:pos x="37" y="2"/>
                </a:cxn>
                <a:cxn ang="0">
                  <a:pos x="26" y="4"/>
                </a:cxn>
                <a:cxn ang="0">
                  <a:pos x="13" y="3"/>
                </a:cxn>
                <a:cxn ang="0">
                  <a:pos x="1" y="2"/>
                </a:cxn>
                <a:cxn ang="0">
                  <a:pos x="35" y="8"/>
                </a:cxn>
                <a:cxn ang="0">
                  <a:pos x="37" y="2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70" name="Freeform 202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/>
              <a:ahLst/>
              <a:cxnLst>
                <a:cxn ang="0">
                  <a:pos x="28" y="9"/>
                </a:cxn>
                <a:cxn ang="0">
                  <a:pos x="13" y="6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9" y="19"/>
                </a:cxn>
                <a:cxn ang="0">
                  <a:pos x="17" y="27"/>
                </a:cxn>
                <a:cxn ang="0">
                  <a:pos x="21" y="30"/>
                </a:cxn>
                <a:cxn ang="0">
                  <a:pos x="29" y="19"/>
                </a:cxn>
                <a:cxn ang="0">
                  <a:pos x="39" y="19"/>
                </a:cxn>
                <a:cxn ang="0">
                  <a:pos x="28" y="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71" name="Freeform 203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8" y="17"/>
                </a:cxn>
                <a:cxn ang="0">
                  <a:pos x="7" y="20"/>
                </a:cxn>
                <a:cxn ang="0">
                  <a:pos x="7" y="23"/>
                </a:cxn>
                <a:cxn ang="0">
                  <a:pos x="17" y="34"/>
                </a:cxn>
                <a:cxn ang="0">
                  <a:pos x="12" y="45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6" y="62"/>
                </a:cxn>
                <a:cxn ang="0">
                  <a:pos x="23" y="57"/>
                </a:cxn>
                <a:cxn ang="0">
                  <a:pos x="25" y="14"/>
                </a:cxn>
                <a:cxn ang="0">
                  <a:pos x="25" y="2"/>
                </a:cxn>
                <a:cxn ang="0">
                  <a:pos x="22" y="2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4172" name="Group 204"/>
          <p:cNvGrpSpPr>
            <a:grpSpLocks/>
          </p:cNvGrpSpPr>
          <p:nvPr/>
        </p:nvGrpSpPr>
        <p:grpSpPr bwMode="auto">
          <a:xfrm>
            <a:off x="381000" y="5070475"/>
            <a:ext cx="533400" cy="492125"/>
            <a:chOff x="96" y="2784"/>
            <a:chExt cx="1062" cy="981"/>
          </a:xfrm>
        </p:grpSpPr>
        <p:sp>
          <p:nvSpPr>
            <p:cNvPr id="84173" name="Freeform 205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37" y="10"/>
                </a:cxn>
                <a:cxn ang="0">
                  <a:pos x="38" y="9"/>
                </a:cxn>
                <a:cxn ang="0">
                  <a:pos x="31" y="1"/>
                </a:cxn>
                <a:cxn ang="0">
                  <a:pos x="8" y="11"/>
                </a:cxn>
                <a:cxn ang="0">
                  <a:pos x="30" y="12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74" name="Freeform 206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/>
              <a:ahLst/>
              <a:cxnLst>
                <a:cxn ang="0">
                  <a:pos x="163" y="155"/>
                </a:cxn>
                <a:cxn ang="0">
                  <a:pos x="152" y="125"/>
                </a:cxn>
                <a:cxn ang="0">
                  <a:pos x="142" y="99"/>
                </a:cxn>
                <a:cxn ang="0">
                  <a:pos x="165" y="93"/>
                </a:cxn>
                <a:cxn ang="0">
                  <a:pos x="146" y="82"/>
                </a:cxn>
                <a:cxn ang="0">
                  <a:pos x="157" y="83"/>
                </a:cxn>
                <a:cxn ang="0">
                  <a:pos x="157" y="77"/>
                </a:cxn>
                <a:cxn ang="0">
                  <a:pos x="135" y="78"/>
                </a:cxn>
                <a:cxn ang="0">
                  <a:pos x="128" y="125"/>
                </a:cxn>
                <a:cxn ang="0">
                  <a:pos x="124" y="84"/>
                </a:cxn>
                <a:cxn ang="0">
                  <a:pos x="118" y="67"/>
                </a:cxn>
                <a:cxn ang="0">
                  <a:pos x="124" y="51"/>
                </a:cxn>
                <a:cxn ang="0">
                  <a:pos x="121" y="37"/>
                </a:cxn>
                <a:cxn ang="0">
                  <a:pos x="119" y="24"/>
                </a:cxn>
                <a:cxn ang="0">
                  <a:pos x="132" y="39"/>
                </a:cxn>
                <a:cxn ang="0">
                  <a:pos x="149" y="18"/>
                </a:cxn>
                <a:cxn ang="0">
                  <a:pos x="147" y="36"/>
                </a:cxn>
                <a:cxn ang="0">
                  <a:pos x="143" y="48"/>
                </a:cxn>
                <a:cxn ang="0">
                  <a:pos x="144" y="67"/>
                </a:cxn>
                <a:cxn ang="0">
                  <a:pos x="199" y="29"/>
                </a:cxn>
                <a:cxn ang="0">
                  <a:pos x="90" y="1"/>
                </a:cxn>
                <a:cxn ang="0">
                  <a:pos x="56" y="8"/>
                </a:cxn>
                <a:cxn ang="0">
                  <a:pos x="85" y="12"/>
                </a:cxn>
                <a:cxn ang="0">
                  <a:pos x="60" y="22"/>
                </a:cxn>
                <a:cxn ang="0">
                  <a:pos x="58" y="29"/>
                </a:cxn>
                <a:cxn ang="0">
                  <a:pos x="38" y="17"/>
                </a:cxn>
                <a:cxn ang="0">
                  <a:pos x="13" y="115"/>
                </a:cxn>
                <a:cxn ang="0">
                  <a:pos x="61" y="146"/>
                </a:cxn>
                <a:cxn ang="0">
                  <a:pos x="45" y="133"/>
                </a:cxn>
                <a:cxn ang="0">
                  <a:pos x="35" y="145"/>
                </a:cxn>
                <a:cxn ang="0">
                  <a:pos x="32" y="128"/>
                </a:cxn>
                <a:cxn ang="0">
                  <a:pos x="46" y="86"/>
                </a:cxn>
                <a:cxn ang="0">
                  <a:pos x="67" y="83"/>
                </a:cxn>
                <a:cxn ang="0">
                  <a:pos x="71" y="95"/>
                </a:cxn>
                <a:cxn ang="0">
                  <a:pos x="61" y="121"/>
                </a:cxn>
                <a:cxn ang="0">
                  <a:pos x="91" y="180"/>
                </a:cxn>
                <a:cxn ang="0">
                  <a:pos x="186" y="166"/>
                </a:cxn>
                <a:cxn ang="0">
                  <a:pos x="182" y="66"/>
                </a:cxn>
                <a:cxn ang="0">
                  <a:pos x="165" y="60"/>
                </a:cxn>
                <a:cxn ang="0">
                  <a:pos x="113" y="61"/>
                </a:cxn>
                <a:cxn ang="0">
                  <a:pos x="108" y="87"/>
                </a:cxn>
                <a:cxn ang="0">
                  <a:pos x="114" y="50"/>
                </a:cxn>
                <a:cxn ang="0">
                  <a:pos x="89" y="26"/>
                </a:cxn>
                <a:cxn ang="0">
                  <a:pos x="105" y="35"/>
                </a:cxn>
                <a:cxn ang="0">
                  <a:pos x="61" y="72"/>
                </a:cxn>
                <a:cxn ang="0">
                  <a:pos x="24" y="37"/>
                </a:cxn>
                <a:cxn ang="0">
                  <a:pos x="68" y="40"/>
                </a:cxn>
                <a:cxn ang="0">
                  <a:pos x="79" y="40"/>
                </a:cxn>
                <a:cxn ang="0">
                  <a:pos x="108" y="45"/>
                </a:cxn>
                <a:cxn ang="0">
                  <a:pos x="99" y="93"/>
                </a:cxn>
                <a:cxn ang="0">
                  <a:pos x="93" y="51"/>
                </a:cxn>
                <a:cxn ang="0">
                  <a:pos x="61" y="72"/>
                </a:cxn>
                <a:cxn ang="0">
                  <a:pos x="80" y="82"/>
                </a:cxn>
                <a:cxn ang="0">
                  <a:pos x="88" y="58"/>
                </a:cxn>
                <a:cxn ang="0">
                  <a:pos x="102" y="145"/>
                </a:cxn>
                <a:cxn ang="0">
                  <a:pos x="82" y="96"/>
                </a:cxn>
                <a:cxn ang="0">
                  <a:pos x="117" y="106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75" name="Freeform 207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9" y="20"/>
                </a:cxn>
                <a:cxn ang="0">
                  <a:pos x="14" y="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76" name="Freeform 208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4" y="25"/>
                </a:cxn>
                <a:cxn ang="0">
                  <a:pos x="15" y="16"/>
                </a:cxn>
                <a:cxn ang="0">
                  <a:pos x="13" y="8"/>
                </a:cxn>
                <a:cxn ang="0">
                  <a:pos x="7" y="10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77" name="Freeform 209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9" y="1"/>
                </a:cxn>
                <a:cxn ang="0">
                  <a:pos x="1" y="9"/>
                </a:cxn>
                <a:cxn ang="0">
                  <a:pos x="22" y="21"/>
                </a:cxn>
                <a:cxn ang="0">
                  <a:pos x="34" y="20"/>
                </a:cxn>
                <a:cxn ang="0">
                  <a:pos x="40" y="19"/>
                </a:cxn>
                <a:cxn ang="0">
                  <a:pos x="40" y="2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78" name="Freeform 210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11" y="2"/>
                </a:cxn>
                <a:cxn ang="0">
                  <a:pos x="4" y="20"/>
                </a:cxn>
                <a:cxn ang="0">
                  <a:pos x="28" y="22"/>
                </a:cxn>
                <a:cxn ang="0">
                  <a:pos x="24" y="2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79" name="Freeform 211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4" y="5"/>
                </a:cxn>
                <a:cxn ang="0">
                  <a:pos x="5" y="0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80" name="Freeform 212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25" y="6"/>
                </a:cxn>
                <a:cxn ang="0">
                  <a:pos x="17" y="1"/>
                </a:cxn>
                <a:cxn ang="0">
                  <a:pos x="7" y="11"/>
                </a:cxn>
                <a:cxn ang="0">
                  <a:pos x="7" y="13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81" name="Freeform 213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/>
              <a:ahLst/>
              <a:cxnLst>
                <a:cxn ang="0">
                  <a:pos x="25" y="6"/>
                </a:cxn>
                <a:cxn ang="0">
                  <a:pos x="8" y="10"/>
                </a:cxn>
                <a:cxn ang="0">
                  <a:pos x="6" y="13"/>
                </a:cxn>
                <a:cxn ang="0">
                  <a:pos x="27" y="12"/>
                </a:cxn>
                <a:cxn ang="0">
                  <a:pos x="25" y="6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82" name="Freeform 214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/>
              <a:ahLst/>
              <a:cxnLst>
                <a:cxn ang="0">
                  <a:pos x="40" y="3"/>
                </a:cxn>
                <a:cxn ang="0">
                  <a:pos x="29" y="1"/>
                </a:cxn>
                <a:cxn ang="0">
                  <a:pos x="7" y="0"/>
                </a:cxn>
                <a:cxn ang="0">
                  <a:pos x="2" y="5"/>
                </a:cxn>
                <a:cxn ang="0">
                  <a:pos x="20" y="8"/>
                </a:cxn>
                <a:cxn ang="0">
                  <a:pos x="41" y="8"/>
                </a:cxn>
                <a:cxn ang="0">
                  <a:pos x="40" y="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83" name="Freeform 215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/>
              <a:ahLst/>
              <a:cxnLst>
                <a:cxn ang="0">
                  <a:pos x="37" y="2"/>
                </a:cxn>
                <a:cxn ang="0">
                  <a:pos x="26" y="4"/>
                </a:cxn>
                <a:cxn ang="0">
                  <a:pos x="13" y="3"/>
                </a:cxn>
                <a:cxn ang="0">
                  <a:pos x="1" y="2"/>
                </a:cxn>
                <a:cxn ang="0">
                  <a:pos x="35" y="8"/>
                </a:cxn>
                <a:cxn ang="0">
                  <a:pos x="37" y="2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84" name="Freeform 216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/>
              <a:ahLst/>
              <a:cxnLst>
                <a:cxn ang="0">
                  <a:pos x="28" y="9"/>
                </a:cxn>
                <a:cxn ang="0">
                  <a:pos x="13" y="6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9" y="19"/>
                </a:cxn>
                <a:cxn ang="0">
                  <a:pos x="17" y="27"/>
                </a:cxn>
                <a:cxn ang="0">
                  <a:pos x="21" y="30"/>
                </a:cxn>
                <a:cxn ang="0">
                  <a:pos x="29" y="19"/>
                </a:cxn>
                <a:cxn ang="0">
                  <a:pos x="39" y="19"/>
                </a:cxn>
                <a:cxn ang="0">
                  <a:pos x="28" y="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85" name="Freeform 217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8" y="17"/>
                </a:cxn>
                <a:cxn ang="0">
                  <a:pos x="7" y="20"/>
                </a:cxn>
                <a:cxn ang="0">
                  <a:pos x="7" y="23"/>
                </a:cxn>
                <a:cxn ang="0">
                  <a:pos x="17" y="34"/>
                </a:cxn>
                <a:cxn ang="0">
                  <a:pos x="12" y="45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6" y="62"/>
                </a:cxn>
                <a:cxn ang="0">
                  <a:pos x="23" y="57"/>
                </a:cxn>
                <a:cxn ang="0">
                  <a:pos x="25" y="14"/>
                </a:cxn>
                <a:cxn ang="0">
                  <a:pos x="25" y="2"/>
                </a:cxn>
                <a:cxn ang="0">
                  <a:pos x="22" y="2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4186" name="Group 218"/>
          <p:cNvGrpSpPr>
            <a:grpSpLocks/>
          </p:cNvGrpSpPr>
          <p:nvPr/>
        </p:nvGrpSpPr>
        <p:grpSpPr bwMode="auto">
          <a:xfrm>
            <a:off x="381000" y="6121400"/>
            <a:ext cx="533400" cy="492125"/>
            <a:chOff x="96" y="2784"/>
            <a:chExt cx="1062" cy="981"/>
          </a:xfrm>
        </p:grpSpPr>
        <p:sp>
          <p:nvSpPr>
            <p:cNvPr id="84187" name="Freeform 219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37" y="10"/>
                </a:cxn>
                <a:cxn ang="0">
                  <a:pos x="38" y="9"/>
                </a:cxn>
                <a:cxn ang="0">
                  <a:pos x="31" y="1"/>
                </a:cxn>
                <a:cxn ang="0">
                  <a:pos x="8" y="11"/>
                </a:cxn>
                <a:cxn ang="0">
                  <a:pos x="30" y="12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88" name="Freeform 220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/>
              <a:ahLst/>
              <a:cxnLst>
                <a:cxn ang="0">
                  <a:pos x="163" y="155"/>
                </a:cxn>
                <a:cxn ang="0">
                  <a:pos x="152" y="125"/>
                </a:cxn>
                <a:cxn ang="0">
                  <a:pos x="142" y="99"/>
                </a:cxn>
                <a:cxn ang="0">
                  <a:pos x="165" y="93"/>
                </a:cxn>
                <a:cxn ang="0">
                  <a:pos x="146" y="82"/>
                </a:cxn>
                <a:cxn ang="0">
                  <a:pos x="157" y="83"/>
                </a:cxn>
                <a:cxn ang="0">
                  <a:pos x="157" y="77"/>
                </a:cxn>
                <a:cxn ang="0">
                  <a:pos x="135" y="78"/>
                </a:cxn>
                <a:cxn ang="0">
                  <a:pos x="128" y="125"/>
                </a:cxn>
                <a:cxn ang="0">
                  <a:pos x="124" y="84"/>
                </a:cxn>
                <a:cxn ang="0">
                  <a:pos x="118" y="67"/>
                </a:cxn>
                <a:cxn ang="0">
                  <a:pos x="124" y="51"/>
                </a:cxn>
                <a:cxn ang="0">
                  <a:pos x="121" y="37"/>
                </a:cxn>
                <a:cxn ang="0">
                  <a:pos x="119" y="24"/>
                </a:cxn>
                <a:cxn ang="0">
                  <a:pos x="132" y="39"/>
                </a:cxn>
                <a:cxn ang="0">
                  <a:pos x="149" y="18"/>
                </a:cxn>
                <a:cxn ang="0">
                  <a:pos x="147" y="36"/>
                </a:cxn>
                <a:cxn ang="0">
                  <a:pos x="143" y="48"/>
                </a:cxn>
                <a:cxn ang="0">
                  <a:pos x="144" y="67"/>
                </a:cxn>
                <a:cxn ang="0">
                  <a:pos x="199" y="29"/>
                </a:cxn>
                <a:cxn ang="0">
                  <a:pos x="90" y="1"/>
                </a:cxn>
                <a:cxn ang="0">
                  <a:pos x="56" y="8"/>
                </a:cxn>
                <a:cxn ang="0">
                  <a:pos x="85" y="12"/>
                </a:cxn>
                <a:cxn ang="0">
                  <a:pos x="60" y="22"/>
                </a:cxn>
                <a:cxn ang="0">
                  <a:pos x="58" y="29"/>
                </a:cxn>
                <a:cxn ang="0">
                  <a:pos x="38" y="17"/>
                </a:cxn>
                <a:cxn ang="0">
                  <a:pos x="13" y="115"/>
                </a:cxn>
                <a:cxn ang="0">
                  <a:pos x="61" y="146"/>
                </a:cxn>
                <a:cxn ang="0">
                  <a:pos x="45" y="133"/>
                </a:cxn>
                <a:cxn ang="0">
                  <a:pos x="35" y="145"/>
                </a:cxn>
                <a:cxn ang="0">
                  <a:pos x="32" y="128"/>
                </a:cxn>
                <a:cxn ang="0">
                  <a:pos x="46" y="86"/>
                </a:cxn>
                <a:cxn ang="0">
                  <a:pos x="67" y="83"/>
                </a:cxn>
                <a:cxn ang="0">
                  <a:pos x="71" y="95"/>
                </a:cxn>
                <a:cxn ang="0">
                  <a:pos x="61" y="121"/>
                </a:cxn>
                <a:cxn ang="0">
                  <a:pos x="91" y="180"/>
                </a:cxn>
                <a:cxn ang="0">
                  <a:pos x="186" y="166"/>
                </a:cxn>
                <a:cxn ang="0">
                  <a:pos x="182" y="66"/>
                </a:cxn>
                <a:cxn ang="0">
                  <a:pos x="165" y="60"/>
                </a:cxn>
                <a:cxn ang="0">
                  <a:pos x="113" y="61"/>
                </a:cxn>
                <a:cxn ang="0">
                  <a:pos x="108" y="87"/>
                </a:cxn>
                <a:cxn ang="0">
                  <a:pos x="114" y="50"/>
                </a:cxn>
                <a:cxn ang="0">
                  <a:pos x="89" y="26"/>
                </a:cxn>
                <a:cxn ang="0">
                  <a:pos x="105" y="35"/>
                </a:cxn>
                <a:cxn ang="0">
                  <a:pos x="61" y="72"/>
                </a:cxn>
                <a:cxn ang="0">
                  <a:pos x="24" y="37"/>
                </a:cxn>
                <a:cxn ang="0">
                  <a:pos x="68" y="40"/>
                </a:cxn>
                <a:cxn ang="0">
                  <a:pos x="79" y="40"/>
                </a:cxn>
                <a:cxn ang="0">
                  <a:pos x="108" y="45"/>
                </a:cxn>
                <a:cxn ang="0">
                  <a:pos x="99" y="93"/>
                </a:cxn>
                <a:cxn ang="0">
                  <a:pos x="93" y="51"/>
                </a:cxn>
                <a:cxn ang="0">
                  <a:pos x="61" y="72"/>
                </a:cxn>
                <a:cxn ang="0">
                  <a:pos x="80" y="82"/>
                </a:cxn>
                <a:cxn ang="0">
                  <a:pos x="88" y="58"/>
                </a:cxn>
                <a:cxn ang="0">
                  <a:pos x="102" y="145"/>
                </a:cxn>
                <a:cxn ang="0">
                  <a:pos x="82" y="96"/>
                </a:cxn>
                <a:cxn ang="0">
                  <a:pos x="117" y="106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89" name="Freeform 221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9" y="20"/>
                </a:cxn>
                <a:cxn ang="0">
                  <a:pos x="14" y="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90" name="Freeform 222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4" y="25"/>
                </a:cxn>
                <a:cxn ang="0">
                  <a:pos x="15" y="16"/>
                </a:cxn>
                <a:cxn ang="0">
                  <a:pos x="13" y="8"/>
                </a:cxn>
                <a:cxn ang="0">
                  <a:pos x="7" y="10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91" name="Freeform 223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9" y="1"/>
                </a:cxn>
                <a:cxn ang="0">
                  <a:pos x="1" y="9"/>
                </a:cxn>
                <a:cxn ang="0">
                  <a:pos x="22" y="21"/>
                </a:cxn>
                <a:cxn ang="0">
                  <a:pos x="34" y="20"/>
                </a:cxn>
                <a:cxn ang="0">
                  <a:pos x="40" y="19"/>
                </a:cxn>
                <a:cxn ang="0">
                  <a:pos x="40" y="2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92" name="Freeform 224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11" y="2"/>
                </a:cxn>
                <a:cxn ang="0">
                  <a:pos x="4" y="20"/>
                </a:cxn>
                <a:cxn ang="0">
                  <a:pos x="28" y="22"/>
                </a:cxn>
                <a:cxn ang="0">
                  <a:pos x="24" y="2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93" name="Freeform 225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4" y="5"/>
                </a:cxn>
                <a:cxn ang="0">
                  <a:pos x="5" y="0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94" name="Freeform 226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25" y="6"/>
                </a:cxn>
                <a:cxn ang="0">
                  <a:pos x="17" y="1"/>
                </a:cxn>
                <a:cxn ang="0">
                  <a:pos x="7" y="11"/>
                </a:cxn>
                <a:cxn ang="0">
                  <a:pos x="7" y="13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95" name="Freeform 227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/>
              <a:ahLst/>
              <a:cxnLst>
                <a:cxn ang="0">
                  <a:pos x="25" y="6"/>
                </a:cxn>
                <a:cxn ang="0">
                  <a:pos x="8" y="10"/>
                </a:cxn>
                <a:cxn ang="0">
                  <a:pos x="6" y="13"/>
                </a:cxn>
                <a:cxn ang="0">
                  <a:pos x="27" y="12"/>
                </a:cxn>
                <a:cxn ang="0">
                  <a:pos x="25" y="6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96" name="Freeform 228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/>
              <a:ahLst/>
              <a:cxnLst>
                <a:cxn ang="0">
                  <a:pos x="40" y="3"/>
                </a:cxn>
                <a:cxn ang="0">
                  <a:pos x="29" y="1"/>
                </a:cxn>
                <a:cxn ang="0">
                  <a:pos x="7" y="0"/>
                </a:cxn>
                <a:cxn ang="0">
                  <a:pos x="2" y="5"/>
                </a:cxn>
                <a:cxn ang="0">
                  <a:pos x="20" y="8"/>
                </a:cxn>
                <a:cxn ang="0">
                  <a:pos x="41" y="8"/>
                </a:cxn>
                <a:cxn ang="0">
                  <a:pos x="40" y="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97" name="Freeform 229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/>
              <a:ahLst/>
              <a:cxnLst>
                <a:cxn ang="0">
                  <a:pos x="37" y="2"/>
                </a:cxn>
                <a:cxn ang="0">
                  <a:pos x="26" y="4"/>
                </a:cxn>
                <a:cxn ang="0">
                  <a:pos x="13" y="3"/>
                </a:cxn>
                <a:cxn ang="0">
                  <a:pos x="1" y="2"/>
                </a:cxn>
                <a:cxn ang="0">
                  <a:pos x="35" y="8"/>
                </a:cxn>
                <a:cxn ang="0">
                  <a:pos x="37" y="2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98" name="Freeform 230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/>
              <a:ahLst/>
              <a:cxnLst>
                <a:cxn ang="0">
                  <a:pos x="28" y="9"/>
                </a:cxn>
                <a:cxn ang="0">
                  <a:pos x="13" y="6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9" y="19"/>
                </a:cxn>
                <a:cxn ang="0">
                  <a:pos x="17" y="27"/>
                </a:cxn>
                <a:cxn ang="0">
                  <a:pos x="21" y="30"/>
                </a:cxn>
                <a:cxn ang="0">
                  <a:pos x="29" y="19"/>
                </a:cxn>
                <a:cxn ang="0">
                  <a:pos x="39" y="19"/>
                </a:cxn>
                <a:cxn ang="0">
                  <a:pos x="28" y="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199" name="Freeform 231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8" y="17"/>
                </a:cxn>
                <a:cxn ang="0">
                  <a:pos x="7" y="20"/>
                </a:cxn>
                <a:cxn ang="0">
                  <a:pos x="7" y="23"/>
                </a:cxn>
                <a:cxn ang="0">
                  <a:pos x="17" y="34"/>
                </a:cxn>
                <a:cxn ang="0">
                  <a:pos x="12" y="45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6" y="62"/>
                </a:cxn>
                <a:cxn ang="0">
                  <a:pos x="23" y="57"/>
                </a:cxn>
                <a:cxn ang="0">
                  <a:pos x="25" y="14"/>
                </a:cxn>
                <a:cxn ang="0">
                  <a:pos x="25" y="2"/>
                </a:cxn>
                <a:cxn ang="0">
                  <a:pos x="22" y="2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4200" name="Group 232"/>
          <p:cNvGrpSpPr>
            <a:grpSpLocks/>
          </p:cNvGrpSpPr>
          <p:nvPr/>
        </p:nvGrpSpPr>
        <p:grpSpPr bwMode="auto">
          <a:xfrm>
            <a:off x="6934200" y="-7938"/>
            <a:ext cx="2317750" cy="2063751"/>
            <a:chOff x="4080" y="-5"/>
            <a:chExt cx="1748" cy="1556"/>
          </a:xfrm>
        </p:grpSpPr>
        <p:sp>
          <p:nvSpPr>
            <p:cNvPr id="84201" name="Freeform 233"/>
            <p:cNvSpPr>
              <a:spLocks/>
            </p:cNvSpPr>
            <p:nvPr userDrawn="1"/>
          </p:nvSpPr>
          <p:spPr bwMode="auto">
            <a:xfrm>
              <a:off x="4161" y="-5"/>
              <a:ext cx="1586" cy="1443"/>
            </a:xfrm>
            <a:custGeom>
              <a:avLst/>
              <a:gdLst/>
              <a:ahLst/>
              <a:cxnLst>
                <a:cxn ang="0">
                  <a:pos x="23" y="4"/>
                </a:cxn>
                <a:cxn ang="0">
                  <a:pos x="11" y="71"/>
                </a:cxn>
                <a:cxn ang="0">
                  <a:pos x="25" y="393"/>
                </a:cxn>
                <a:cxn ang="0">
                  <a:pos x="54" y="457"/>
                </a:cxn>
                <a:cxn ang="0">
                  <a:pos x="158" y="482"/>
                </a:cxn>
                <a:cxn ang="0">
                  <a:pos x="204" y="495"/>
                </a:cxn>
                <a:cxn ang="0">
                  <a:pos x="520" y="475"/>
                </a:cxn>
                <a:cxn ang="0">
                  <a:pos x="533" y="167"/>
                </a:cxn>
                <a:cxn ang="0">
                  <a:pos x="369" y="16"/>
                </a:cxn>
                <a:cxn ang="0">
                  <a:pos x="249" y="29"/>
                </a:cxn>
                <a:cxn ang="0">
                  <a:pos x="198" y="11"/>
                </a:cxn>
                <a:cxn ang="0">
                  <a:pos x="151" y="2"/>
                </a:cxn>
                <a:cxn ang="0">
                  <a:pos x="23" y="4"/>
                </a:cxn>
              </a:cxnLst>
              <a:rect l="0" t="0" r="r" b="b"/>
              <a:pathLst>
                <a:path w="546" h="497">
                  <a:moveTo>
                    <a:pt x="23" y="4"/>
                  </a:moveTo>
                  <a:cubicBezTo>
                    <a:pt x="23" y="4"/>
                    <a:pt x="0" y="34"/>
                    <a:pt x="11" y="71"/>
                  </a:cubicBezTo>
                  <a:cubicBezTo>
                    <a:pt x="19" y="100"/>
                    <a:pt x="25" y="393"/>
                    <a:pt x="25" y="393"/>
                  </a:cubicBezTo>
                  <a:cubicBezTo>
                    <a:pt x="25" y="393"/>
                    <a:pt x="42" y="452"/>
                    <a:pt x="54" y="457"/>
                  </a:cubicBezTo>
                  <a:cubicBezTo>
                    <a:pt x="66" y="462"/>
                    <a:pt x="158" y="482"/>
                    <a:pt x="158" y="482"/>
                  </a:cubicBezTo>
                  <a:cubicBezTo>
                    <a:pt x="158" y="482"/>
                    <a:pt x="191" y="497"/>
                    <a:pt x="204" y="495"/>
                  </a:cubicBezTo>
                  <a:cubicBezTo>
                    <a:pt x="217" y="494"/>
                    <a:pt x="506" y="487"/>
                    <a:pt x="520" y="475"/>
                  </a:cubicBezTo>
                  <a:cubicBezTo>
                    <a:pt x="533" y="463"/>
                    <a:pt x="546" y="218"/>
                    <a:pt x="533" y="167"/>
                  </a:cubicBezTo>
                  <a:cubicBezTo>
                    <a:pt x="520" y="117"/>
                    <a:pt x="404" y="14"/>
                    <a:pt x="369" y="16"/>
                  </a:cubicBezTo>
                  <a:cubicBezTo>
                    <a:pt x="335" y="17"/>
                    <a:pt x="249" y="29"/>
                    <a:pt x="249" y="29"/>
                  </a:cubicBezTo>
                  <a:lnTo>
                    <a:pt x="198" y="11"/>
                  </a:lnTo>
                  <a:lnTo>
                    <a:pt x="151" y="2"/>
                  </a:lnTo>
                  <a:cubicBezTo>
                    <a:pt x="151" y="2"/>
                    <a:pt x="79" y="0"/>
                    <a:pt x="23" y="4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4202" name="Group 234"/>
            <p:cNvGrpSpPr>
              <a:grpSpLocks/>
            </p:cNvGrpSpPr>
            <p:nvPr userDrawn="1"/>
          </p:nvGrpSpPr>
          <p:grpSpPr bwMode="auto">
            <a:xfrm>
              <a:off x="4080" y="0"/>
              <a:ext cx="1748" cy="1551"/>
              <a:chOff x="2918" y="18"/>
              <a:chExt cx="2958" cy="2699"/>
            </a:xfrm>
          </p:grpSpPr>
          <p:sp>
            <p:nvSpPr>
              <p:cNvPr id="84203" name="Freeform 235"/>
              <p:cNvSpPr>
                <a:spLocks/>
              </p:cNvSpPr>
              <p:nvPr/>
            </p:nvSpPr>
            <p:spPr bwMode="auto">
              <a:xfrm>
                <a:off x="3060" y="18"/>
                <a:ext cx="490" cy="187"/>
              </a:xfrm>
              <a:custGeom>
                <a:avLst/>
                <a:gdLst/>
                <a:ahLst/>
                <a:cxnLst>
                  <a:cxn ang="0">
                    <a:pos x="71" y="25"/>
                  </a:cxn>
                  <a:cxn ang="0">
                    <a:pos x="91" y="20"/>
                  </a:cxn>
                  <a:cxn ang="0">
                    <a:pos x="92" y="17"/>
                  </a:cxn>
                  <a:cxn ang="0">
                    <a:pos x="88" y="0"/>
                  </a:cxn>
                  <a:cxn ang="0">
                    <a:pos x="25" y="0"/>
                  </a:cxn>
                  <a:cxn ang="0">
                    <a:pos x="10" y="22"/>
                  </a:cxn>
                  <a:cxn ang="0">
                    <a:pos x="71" y="25"/>
                  </a:cxn>
                </a:cxnLst>
                <a:rect l="0" t="0" r="r" b="b"/>
                <a:pathLst>
                  <a:path w="97" h="37">
                    <a:moveTo>
                      <a:pt x="71" y="25"/>
                    </a:moveTo>
                    <a:cubicBezTo>
                      <a:pt x="81" y="22"/>
                      <a:pt x="87" y="21"/>
                      <a:pt x="91" y="20"/>
                    </a:cubicBezTo>
                    <a:cubicBezTo>
                      <a:pt x="91" y="19"/>
                      <a:pt x="91" y="19"/>
                      <a:pt x="92" y="17"/>
                    </a:cubicBezTo>
                    <a:cubicBezTo>
                      <a:pt x="97" y="11"/>
                      <a:pt x="95" y="4"/>
                      <a:pt x="88" y="0"/>
                    </a:cubicBezTo>
                    <a:lnTo>
                      <a:pt x="25" y="0"/>
                    </a:lnTo>
                    <a:cubicBezTo>
                      <a:pt x="10" y="3"/>
                      <a:pt x="0" y="10"/>
                      <a:pt x="10" y="22"/>
                    </a:cubicBezTo>
                    <a:cubicBezTo>
                      <a:pt x="10" y="22"/>
                      <a:pt x="28" y="37"/>
                      <a:pt x="71" y="25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204" name="Freeform 236"/>
              <p:cNvSpPr>
                <a:spLocks noEditPoints="1"/>
              </p:cNvSpPr>
              <p:nvPr/>
            </p:nvSpPr>
            <p:spPr bwMode="auto">
              <a:xfrm>
                <a:off x="2918" y="18"/>
                <a:ext cx="2958" cy="2699"/>
              </a:xfrm>
              <a:custGeom>
                <a:avLst/>
                <a:gdLst/>
                <a:ahLst/>
                <a:cxnLst>
                  <a:cxn ang="0">
                    <a:pos x="504" y="1"/>
                  </a:cxn>
                  <a:cxn ang="0">
                    <a:pos x="157" y="0"/>
                  </a:cxn>
                  <a:cxn ang="0">
                    <a:pos x="225" y="21"/>
                  </a:cxn>
                  <a:cxn ang="0">
                    <a:pos x="174" y="39"/>
                  </a:cxn>
                  <a:cxn ang="0">
                    <a:pos x="207" y="71"/>
                  </a:cxn>
                  <a:cxn ang="0">
                    <a:pos x="74" y="60"/>
                  </a:cxn>
                  <a:cxn ang="0">
                    <a:pos x="26" y="63"/>
                  </a:cxn>
                  <a:cxn ang="0">
                    <a:pos x="199" y="487"/>
                  </a:cxn>
                  <a:cxn ang="0">
                    <a:pos x="144" y="341"/>
                  </a:cxn>
                  <a:cxn ang="0">
                    <a:pos x="105" y="376"/>
                  </a:cxn>
                  <a:cxn ang="0">
                    <a:pos x="94" y="435"/>
                  </a:cxn>
                  <a:cxn ang="0">
                    <a:pos x="124" y="265"/>
                  </a:cxn>
                  <a:cxn ang="0">
                    <a:pos x="153" y="228"/>
                  </a:cxn>
                  <a:cxn ang="0">
                    <a:pos x="209" y="237"/>
                  </a:cxn>
                  <a:cxn ang="0">
                    <a:pos x="188" y="306"/>
                  </a:cxn>
                  <a:cxn ang="0">
                    <a:pos x="192" y="395"/>
                  </a:cxn>
                  <a:cxn ang="0">
                    <a:pos x="515" y="483"/>
                  </a:cxn>
                  <a:cxn ang="0">
                    <a:pos x="454" y="427"/>
                  </a:cxn>
                  <a:cxn ang="0">
                    <a:pos x="425" y="345"/>
                  </a:cxn>
                  <a:cxn ang="0">
                    <a:pos x="396" y="270"/>
                  </a:cxn>
                  <a:cxn ang="0">
                    <a:pos x="460" y="256"/>
                  </a:cxn>
                  <a:cxn ang="0">
                    <a:pos x="407" y="223"/>
                  </a:cxn>
                  <a:cxn ang="0">
                    <a:pos x="439" y="226"/>
                  </a:cxn>
                  <a:cxn ang="0">
                    <a:pos x="438" y="209"/>
                  </a:cxn>
                  <a:cxn ang="0">
                    <a:pos x="376" y="211"/>
                  </a:cxn>
                  <a:cxn ang="0">
                    <a:pos x="357" y="343"/>
                  </a:cxn>
                  <a:cxn ang="0">
                    <a:pos x="347" y="230"/>
                  </a:cxn>
                  <a:cxn ang="0">
                    <a:pos x="331" y="182"/>
                  </a:cxn>
                  <a:cxn ang="0">
                    <a:pos x="347" y="136"/>
                  </a:cxn>
                  <a:cxn ang="0">
                    <a:pos x="339" y="99"/>
                  </a:cxn>
                  <a:cxn ang="0">
                    <a:pos x="331" y="62"/>
                  </a:cxn>
                  <a:cxn ang="0">
                    <a:pos x="369" y="103"/>
                  </a:cxn>
                  <a:cxn ang="0">
                    <a:pos x="415" y="47"/>
                  </a:cxn>
                  <a:cxn ang="0">
                    <a:pos x="409" y="95"/>
                  </a:cxn>
                  <a:cxn ang="0">
                    <a:pos x="401" y="130"/>
                  </a:cxn>
                  <a:cxn ang="0">
                    <a:pos x="401" y="181"/>
                  </a:cxn>
                  <a:cxn ang="0">
                    <a:pos x="558" y="181"/>
                  </a:cxn>
                  <a:cxn ang="0">
                    <a:pos x="554" y="76"/>
                  </a:cxn>
                  <a:cxn ang="0">
                    <a:pos x="249" y="69"/>
                  </a:cxn>
                  <a:cxn ang="0">
                    <a:pos x="293" y="93"/>
                  </a:cxn>
                  <a:cxn ang="0">
                    <a:pos x="171" y="195"/>
                  </a:cxn>
                  <a:cxn ang="0">
                    <a:pos x="69" y="98"/>
                  </a:cxn>
                  <a:cxn ang="0">
                    <a:pos x="191" y="106"/>
                  </a:cxn>
                  <a:cxn ang="0">
                    <a:pos x="220" y="105"/>
                  </a:cxn>
                  <a:cxn ang="0">
                    <a:pos x="302" y="121"/>
                  </a:cxn>
                  <a:cxn ang="0">
                    <a:pos x="276" y="256"/>
                  </a:cxn>
                  <a:cxn ang="0">
                    <a:pos x="260" y="137"/>
                  </a:cxn>
                  <a:cxn ang="0">
                    <a:pos x="171" y="195"/>
                  </a:cxn>
                  <a:cxn ang="0">
                    <a:pos x="223" y="225"/>
                  </a:cxn>
                  <a:cxn ang="0">
                    <a:pos x="247" y="158"/>
                  </a:cxn>
                  <a:cxn ang="0">
                    <a:pos x="326" y="292"/>
                  </a:cxn>
                  <a:cxn ang="0">
                    <a:pos x="215" y="321"/>
                  </a:cxn>
                  <a:cxn ang="0">
                    <a:pos x="309" y="277"/>
                  </a:cxn>
                  <a:cxn ang="0">
                    <a:pos x="318" y="133"/>
                  </a:cxn>
                  <a:cxn ang="0">
                    <a:pos x="313" y="213"/>
                  </a:cxn>
                  <a:cxn ang="0">
                    <a:pos x="299" y="144"/>
                  </a:cxn>
                  <a:cxn ang="0">
                    <a:pos x="507" y="179"/>
                  </a:cxn>
                  <a:cxn ang="0">
                    <a:pos x="461" y="162"/>
                  </a:cxn>
                </a:cxnLst>
                <a:rect l="0" t="0" r="r" b="b"/>
                <a:pathLst>
                  <a:path w="585" h="534">
                    <a:moveTo>
                      <a:pt x="554" y="76"/>
                    </a:moveTo>
                    <a:cubicBezTo>
                      <a:pt x="551" y="32"/>
                      <a:pt x="543" y="9"/>
                      <a:pt x="504" y="1"/>
                    </a:cubicBezTo>
                    <a:cubicBezTo>
                      <a:pt x="500" y="1"/>
                      <a:pt x="494" y="0"/>
                      <a:pt x="486" y="0"/>
                    </a:cubicBezTo>
                    <a:lnTo>
                      <a:pt x="157" y="0"/>
                    </a:lnTo>
                    <a:cubicBezTo>
                      <a:pt x="156" y="5"/>
                      <a:pt x="153" y="17"/>
                      <a:pt x="158" y="17"/>
                    </a:cubicBezTo>
                    <a:cubicBezTo>
                      <a:pt x="171" y="17"/>
                      <a:pt x="223" y="21"/>
                      <a:pt x="225" y="21"/>
                    </a:cubicBezTo>
                    <a:cubicBezTo>
                      <a:pt x="226" y="21"/>
                      <a:pt x="250" y="16"/>
                      <a:pt x="237" y="28"/>
                    </a:cubicBezTo>
                    <a:cubicBezTo>
                      <a:pt x="223" y="41"/>
                      <a:pt x="192" y="41"/>
                      <a:pt x="174" y="39"/>
                    </a:cubicBezTo>
                    <a:cubicBezTo>
                      <a:pt x="131" y="36"/>
                      <a:pt x="152" y="56"/>
                      <a:pt x="168" y="56"/>
                    </a:cubicBezTo>
                    <a:cubicBezTo>
                      <a:pt x="218" y="56"/>
                      <a:pt x="228" y="68"/>
                      <a:pt x="207" y="71"/>
                    </a:cubicBezTo>
                    <a:cubicBezTo>
                      <a:pt x="186" y="74"/>
                      <a:pt x="182" y="73"/>
                      <a:pt x="162" y="76"/>
                    </a:cubicBezTo>
                    <a:cubicBezTo>
                      <a:pt x="7" y="101"/>
                      <a:pt x="59" y="60"/>
                      <a:pt x="74" y="60"/>
                    </a:cubicBezTo>
                    <a:cubicBezTo>
                      <a:pt x="139" y="59"/>
                      <a:pt x="123" y="37"/>
                      <a:pt x="107" y="42"/>
                    </a:cubicBezTo>
                    <a:cubicBezTo>
                      <a:pt x="91" y="46"/>
                      <a:pt x="34" y="27"/>
                      <a:pt x="26" y="63"/>
                    </a:cubicBezTo>
                    <a:cubicBezTo>
                      <a:pt x="19" y="100"/>
                      <a:pt x="42" y="282"/>
                      <a:pt x="36" y="317"/>
                    </a:cubicBezTo>
                    <a:cubicBezTo>
                      <a:pt x="0" y="534"/>
                      <a:pt x="199" y="487"/>
                      <a:pt x="199" y="487"/>
                    </a:cubicBezTo>
                    <a:cubicBezTo>
                      <a:pt x="156" y="453"/>
                      <a:pt x="174" y="421"/>
                      <a:pt x="171" y="403"/>
                    </a:cubicBezTo>
                    <a:cubicBezTo>
                      <a:pt x="161" y="345"/>
                      <a:pt x="154" y="337"/>
                      <a:pt x="144" y="341"/>
                    </a:cubicBezTo>
                    <a:cubicBezTo>
                      <a:pt x="121" y="352"/>
                      <a:pt x="123" y="358"/>
                      <a:pt x="126" y="367"/>
                    </a:cubicBezTo>
                    <a:cubicBezTo>
                      <a:pt x="142" y="416"/>
                      <a:pt x="105" y="376"/>
                      <a:pt x="105" y="376"/>
                    </a:cubicBezTo>
                    <a:cubicBezTo>
                      <a:pt x="98" y="380"/>
                      <a:pt x="95" y="390"/>
                      <a:pt x="99" y="399"/>
                    </a:cubicBezTo>
                    <a:cubicBezTo>
                      <a:pt x="131" y="463"/>
                      <a:pt x="101" y="446"/>
                      <a:pt x="94" y="435"/>
                    </a:cubicBezTo>
                    <a:cubicBezTo>
                      <a:pt x="61" y="390"/>
                      <a:pt x="92" y="366"/>
                      <a:pt x="88" y="352"/>
                    </a:cubicBezTo>
                    <a:cubicBezTo>
                      <a:pt x="75" y="295"/>
                      <a:pt x="118" y="274"/>
                      <a:pt x="124" y="265"/>
                    </a:cubicBezTo>
                    <a:cubicBezTo>
                      <a:pt x="130" y="256"/>
                      <a:pt x="127" y="253"/>
                      <a:pt x="129" y="234"/>
                    </a:cubicBezTo>
                    <a:cubicBezTo>
                      <a:pt x="136" y="195"/>
                      <a:pt x="155" y="216"/>
                      <a:pt x="153" y="228"/>
                    </a:cubicBezTo>
                    <a:cubicBezTo>
                      <a:pt x="148" y="274"/>
                      <a:pt x="176" y="242"/>
                      <a:pt x="186" y="228"/>
                    </a:cubicBezTo>
                    <a:cubicBezTo>
                      <a:pt x="218" y="186"/>
                      <a:pt x="214" y="229"/>
                      <a:pt x="209" y="237"/>
                    </a:cubicBezTo>
                    <a:cubicBezTo>
                      <a:pt x="203" y="244"/>
                      <a:pt x="198" y="255"/>
                      <a:pt x="200" y="260"/>
                    </a:cubicBezTo>
                    <a:cubicBezTo>
                      <a:pt x="208" y="283"/>
                      <a:pt x="193" y="305"/>
                      <a:pt x="188" y="306"/>
                    </a:cubicBezTo>
                    <a:cubicBezTo>
                      <a:pt x="184" y="308"/>
                      <a:pt x="170" y="314"/>
                      <a:pt x="170" y="332"/>
                    </a:cubicBezTo>
                    <a:cubicBezTo>
                      <a:pt x="171" y="350"/>
                      <a:pt x="192" y="382"/>
                      <a:pt x="192" y="395"/>
                    </a:cubicBezTo>
                    <a:cubicBezTo>
                      <a:pt x="193" y="492"/>
                      <a:pt x="236" y="499"/>
                      <a:pt x="255" y="497"/>
                    </a:cubicBezTo>
                    <a:cubicBezTo>
                      <a:pt x="275" y="496"/>
                      <a:pt x="445" y="490"/>
                      <a:pt x="515" y="483"/>
                    </a:cubicBezTo>
                    <a:cubicBezTo>
                      <a:pt x="585" y="477"/>
                      <a:pt x="538" y="458"/>
                      <a:pt x="518" y="458"/>
                    </a:cubicBezTo>
                    <a:cubicBezTo>
                      <a:pt x="467" y="458"/>
                      <a:pt x="454" y="427"/>
                      <a:pt x="454" y="427"/>
                    </a:cubicBezTo>
                    <a:cubicBezTo>
                      <a:pt x="454" y="427"/>
                      <a:pt x="453" y="405"/>
                      <a:pt x="431" y="400"/>
                    </a:cubicBezTo>
                    <a:cubicBezTo>
                      <a:pt x="376" y="385"/>
                      <a:pt x="411" y="353"/>
                      <a:pt x="425" y="345"/>
                    </a:cubicBezTo>
                    <a:cubicBezTo>
                      <a:pt x="438" y="338"/>
                      <a:pt x="430" y="335"/>
                      <a:pt x="420" y="329"/>
                    </a:cubicBezTo>
                    <a:cubicBezTo>
                      <a:pt x="398" y="316"/>
                      <a:pt x="394" y="300"/>
                      <a:pt x="396" y="270"/>
                    </a:cubicBezTo>
                    <a:cubicBezTo>
                      <a:pt x="397" y="240"/>
                      <a:pt x="416" y="249"/>
                      <a:pt x="416" y="249"/>
                    </a:cubicBezTo>
                    <a:cubicBezTo>
                      <a:pt x="416" y="249"/>
                      <a:pt x="448" y="262"/>
                      <a:pt x="460" y="256"/>
                    </a:cubicBezTo>
                    <a:cubicBezTo>
                      <a:pt x="472" y="250"/>
                      <a:pt x="467" y="239"/>
                      <a:pt x="461" y="244"/>
                    </a:cubicBezTo>
                    <a:cubicBezTo>
                      <a:pt x="455" y="248"/>
                      <a:pt x="412" y="244"/>
                      <a:pt x="407" y="223"/>
                    </a:cubicBezTo>
                    <a:cubicBezTo>
                      <a:pt x="403" y="202"/>
                      <a:pt x="418" y="213"/>
                      <a:pt x="422" y="214"/>
                    </a:cubicBezTo>
                    <a:cubicBezTo>
                      <a:pt x="427" y="216"/>
                      <a:pt x="427" y="220"/>
                      <a:pt x="439" y="226"/>
                    </a:cubicBezTo>
                    <a:cubicBezTo>
                      <a:pt x="468" y="241"/>
                      <a:pt x="454" y="224"/>
                      <a:pt x="454" y="224"/>
                    </a:cubicBezTo>
                    <a:cubicBezTo>
                      <a:pt x="454" y="224"/>
                      <a:pt x="454" y="224"/>
                      <a:pt x="438" y="209"/>
                    </a:cubicBezTo>
                    <a:cubicBezTo>
                      <a:pt x="423" y="194"/>
                      <a:pt x="406" y="199"/>
                      <a:pt x="389" y="199"/>
                    </a:cubicBezTo>
                    <a:cubicBezTo>
                      <a:pt x="373" y="199"/>
                      <a:pt x="376" y="211"/>
                      <a:pt x="376" y="211"/>
                    </a:cubicBezTo>
                    <a:cubicBezTo>
                      <a:pt x="376" y="211"/>
                      <a:pt x="373" y="242"/>
                      <a:pt x="370" y="291"/>
                    </a:cubicBezTo>
                    <a:cubicBezTo>
                      <a:pt x="368" y="341"/>
                      <a:pt x="360" y="347"/>
                      <a:pt x="357" y="343"/>
                    </a:cubicBezTo>
                    <a:cubicBezTo>
                      <a:pt x="354" y="338"/>
                      <a:pt x="350" y="313"/>
                      <a:pt x="350" y="305"/>
                    </a:cubicBezTo>
                    <a:cubicBezTo>
                      <a:pt x="350" y="298"/>
                      <a:pt x="345" y="264"/>
                      <a:pt x="347" y="230"/>
                    </a:cubicBezTo>
                    <a:cubicBezTo>
                      <a:pt x="350" y="195"/>
                      <a:pt x="356" y="210"/>
                      <a:pt x="334" y="201"/>
                    </a:cubicBezTo>
                    <a:cubicBezTo>
                      <a:pt x="311" y="192"/>
                      <a:pt x="323" y="182"/>
                      <a:pt x="331" y="182"/>
                    </a:cubicBezTo>
                    <a:cubicBezTo>
                      <a:pt x="338" y="182"/>
                      <a:pt x="350" y="189"/>
                      <a:pt x="352" y="181"/>
                    </a:cubicBezTo>
                    <a:cubicBezTo>
                      <a:pt x="356" y="160"/>
                      <a:pt x="359" y="141"/>
                      <a:pt x="347" y="136"/>
                    </a:cubicBezTo>
                    <a:cubicBezTo>
                      <a:pt x="322" y="127"/>
                      <a:pt x="332" y="121"/>
                      <a:pt x="341" y="118"/>
                    </a:cubicBezTo>
                    <a:cubicBezTo>
                      <a:pt x="350" y="115"/>
                      <a:pt x="352" y="94"/>
                      <a:pt x="339" y="99"/>
                    </a:cubicBezTo>
                    <a:cubicBezTo>
                      <a:pt x="313" y="107"/>
                      <a:pt x="316" y="85"/>
                      <a:pt x="321" y="82"/>
                    </a:cubicBezTo>
                    <a:cubicBezTo>
                      <a:pt x="325" y="79"/>
                      <a:pt x="334" y="83"/>
                      <a:pt x="331" y="62"/>
                    </a:cubicBezTo>
                    <a:cubicBezTo>
                      <a:pt x="328" y="41"/>
                      <a:pt x="347" y="34"/>
                      <a:pt x="351" y="53"/>
                    </a:cubicBezTo>
                    <a:cubicBezTo>
                      <a:pt x="354" y="73"/>
                      <a:pt x="363" y="112"/>
                      <a:pt x="369" y="103"/>
                    </a:cubicBezTo>
                    <a:cubicBezTo>
                      <a:pt x="375" y="94"/>
                      <a:pt x="385" y="57"/>
                      <a:pt x="395" y="41"/>
                    </a:cubicBezTo>
                    <a:cubicBezTo>
                      <a:pt x="406" y="24"/>
                      <a:pt x="418" y="38"/>
                      <a:pt x="415" y="47"/>
                    </a:cubicBezTo>
                    <a:cubicBezTo>
                      <a:pt x="401" y="88"/>
                      <a:pt x="426" y="90"/>
                      <a:pt x="426" y="90"/>
                    </a:cubicBezTo>
                    <a:cubicBezTo>
                      <a:pt x="426" y="90"/>
                      <a:pt x="423" y="96"/>
                      <a:pt x="409" y="95"/>
                    </a:cubicBezTo>
                    <a:cubicBezTo>
                      <a:pt x="382" y="92"/>
                      <a:pt x="393" y="110"/>
                      <a:pt x="405" y="115"/>
                    </a:cubicBezTo>
                    <a:cubicBezTo>
                      <a:pt x="431" y="124"/>
                      <a:pt x="414" y="130"/>
                      <a:pt x="401" y="130"/>
                    </a:cubicBezTo>
                    <a:cubicBezTo>
                      <a:pt x="387" y="130"/>
                      <a:pt x="381" y="134"/>
                      <a:pt x="378" y="148"/>
                    </a:cubicBezTo>
                    <a:cubicBezTo>
                      <a:pt x="369" y="191"/>
                      <a:pt x="401" y="181"/>
                      <a:pt x="401" y="181"/>
                    </a:cubicBezTo>
                    <a:cubicBezTo>
                      <a:pt x="452" y="195"/>
                      <a:pt x="528" y="188"/>
                      <a:pt x="528" y="188"/>
                    </a:cubicBezTo>
                    <a:cubicBezTo>
                      <a:pt x="543" y="192"/>
                      <a:pt x="552" y="189"/>
                      <a:pt x="558" y="181"/>
                    </a:cubicBezTo>
                    <a:lnTo>
                      <a:pt x="558" y="103"/>
                    </a:lnTo>
                    <a:cubicBezTo>
                      <a:pt x="556" y="93"/>
                      <a:pt x="555" y="84"/>
                      <a:pt x="554" y="76"/>
                    </a:cubicBezTo>
                    <a:close/>
                    <a:moveTo>
                      <a:pt x="231" y="77"/>
                    </a:moveTo>
                    <a:cubicBezTo>
                      <a:pt x="233" y="65"/>
                      <a:pt x="249" y="69"/>
                      <a:pt x="249" y="69"/>
                    </a:cubicBezTo>
                    <a:cubicBezTo>
                      <a:pt x="249" y="69"/>
                      <a:pt x="278" y="79"/>
                      <a:pt x="290" y="78"/>
                    </a:cubicBezTo>
                    <a:cubicBezTo>
                      <a:pt x="301" y="76"/>
                      <a:pt x="318" y="93"/>
                      <a:pt x="293" y="93"/>
                    </a:cubicBezTo>
                    <a:cubicBezTo>
                      <a:pt x="267" y="93"/>
                      <a:pt x="228" y="104"/>
                      <a:pt x="231" y="77"/>
                    </a:cubicBezTo>
                    <a:close/>
                    <a:moveTo>
                      <a:pt x="171" y="195"/>
                    </a:moveTo>
                    <a:cubicBezTo>
                      <a:pt x="153" y="195"/>
                      <a:pt x="46" y="237"/>
                      <a:pt x="45" y="128"/>
                    </a:cubicBezTo>
                    <a:cubicBezTo>
                      <a:pt x="45" y="104"/>
                      <a:pt x="39" y="83"/>
                      <a:pt x="69" y="98"/>
                    </a:cubicBezTo>
                    <a:cubicBezTo>
                      <a:pt x="99" y="112"/>
                      <a:pt x="72" y="111"/>
                      <a:pt x="137" y="108"/>
                    </a:cubicBezTo>
                    <a:cubicBezTo>
                      <a:pt x="137" y="108"/>
                      <a:pt x="184" y="110"/>
                      <a:pt x="191" y="106"/>
                    </a:cubicBezTo>
                    <a:cubicBezTo>
                      <a:pt x="199" y="101"/>
                      <a:pt x="192" y="91"/>
                      <a:pt x="207" y="91"/>
                    </a:cubicBezTo>
                    <a:cubicBezTo>
                      <a:pt x="222" y="90"/>
                      <a:pt x="220" y="105"/>
                      <a:pt x="220" y="105"/>
                    </a:cubicBezTo>
                    <a:cubicBezTo>
                      <a:pt x="220" y="105"/>
                      <a:pt x="207" y="124"/>
                      <a:pt x="305" y="111"/>
                    </a:cubicBezTo>
                    <a:cubicBezTo>
                      <a:pt x="317" y="109"/>
                      <a:pt x="327" y="121"/>
                      <a:pt x="302" y="121"/>
                    </a:cubicBezTo>
                    <a:cubicBezTo>
                      <a:pt x="290" y="122"/>
                      <a:pt x="272" y="128"/>
                      <a:pt x="278" y="143"/>
                    </a:cubicBezTo>
                    <a:cubicBezTo>
                      <a:pt x="284" y="158"/>
                      <a:pt x="276" y="256"/>
                      <a:pt x="276" y="256"/>
                    </a:cubicBezTo>
                    <a:cubicBezTo>
                      <a:pt x="276" y="256"/>
                      <a:pt x="271" y="274"/>
                      <a:pt x="262" y="245"/>
                    </a:cubicBezTo>
                    <a:cubicBezTo>
                      <a:pt x="259" y="235"/>
                      <a:pt x="262" y="144"/>
                      <a:pt x="260" y="137"/>
                    </a:cubicBezTo>
                    <a:cubicBezTo>
                      <a:pt x="259" y="129"/>
                      <a:pt x="217" y="122"/>
                      <a:pt x="215" y="154"/>
                    </a:cubicBezTo>
                    <a:cubicBezTo>
                      <a:pt x="214" y="185"/>
                      <a:pt x="205" y="195"/>
                      <a:pt x="171" y="195"/>
                    </a:cubicBezTo>
                    <a:close/>
                    <a:moveTo>
                      <a:pt x="237" y="231"/>
                    </a:moveTo>
                    <a:cubicBezTo>
                      <a:pt x="230" y="240"/>
                      <a:pt x="219" y="247"/>
                      <a:pt x="223" y="225"/>
                    </a:cubicBezTo>
                    <a:cubicBezTo>
                      <a:pt x="228" y="202"/>
                      <a:pt x="232" y="170"/>
                      <a:pt x="232" y="155"/>
                    </a:cubicBezTo>
                    <a:cubicBezTo>
                      <a:pt x="232" y="155"/>
                      <a:pt x="244" y="135"/>
                      <a:pt x="247" y="158"/>
                    </a:cubicBezTo>
                    <a:cubicBezTo>
                      <a:pt x="250" y="181"/>
                      <a:pt x="244" y="221"/>
                      <a:pt x="237" y="231"/>
                    </a:cubicBezTo>
                    <a:close/>
                    <a:moveTo>
                      <a:pt x="326" y="292"/>
                    </a:moveTo>
                    <a:cubicBezTo>
                      <a:pt x="327" y="320"/>
                      <a:pt x="355" y="400"/>
                      <a:pt x="286" y="399"/>
                    </a:cubicBezTo>
                    <a:cubicBezTo>
                      <a:pt x="217" y="398"/>
                      <a:pt x="214" y="409"/>
                      <a:pt x="215" y="321"/>
                    </a:cubicBezTo>
                    <a:cubicBezTo>
                      <a:pt x="216" y="236"/>
                      <a:pt x="225" y="253"/>
                      <a:pt x="230" y="264"/>
                    </a:cubicBezTo>
                    <a:cubicBezTo>
                      <a:pt x="230" y="264"/>
                      <a:pt x="253" y="318"/>
                      <a:pt x="309" y="277"/>
                    </a:cubicBezTo>
                    <a:cubicBezTo>
                      <a:pt x="319" y="269"/>
                      <a:pt x="324" y="263"/>
                      <a:pt x="326" y="292"/>
                    </a:cubicBezTo>
                    <a:close/>
                    <a:moveTo>
                      <a:pt x="318" y="133"/>
                    </a:moveTo>
                    <a:cubicBezTo>
                      <a:pt x="338" y="148"/>
                      <a:pt x="316" y="165"/>
                      <a:pt x="316" y="165"/>
                    </a:cubicBezTo>
                    <a:cubicBezTo>
                      <a:pt x="316" y="165"/>
                      <a:pt x="302" y="189"/>
                      <a:pt x="313" y="213"/>
                    </a:cubicBezTo>
                    <a:cubicBezTo>
                      <a:pt x="324" y="237"/>
                      <a:pt x="324" y="265"/>
                      <a:pt x="301" y="239"/>
                    </a:cubicBezTo>
                    <a:cubicBezTo>
                      <a:pt x="279" y="214"/>
                      <a:pt x="293" y="156"/>
                      <a:pt x="299" y="144"/>
                    </a:cubicBezTo>
                    <a:cubicBezTo>
                      <a:pt x="299" y="144"/>
                      <a:pt x="299" y="118"/>
                      <a:pt x="318" y="133"/>
                    </a:cubicBezTo>
                    <a:close/>
                    <a:moveTo>
                      <a:pt x="507" y="179"/>
                    </a:moveTo>
                    <a:cubicBezTo>
                      <a:pt x="498" y="185"/>
                      <a:pt x="507" y="179"/>
                      <a:pt x="465" y="177"/>
                    </a:cubicBezTo>
                    <a:cubicBezTo>
                      <a:pt x="423" y="176"/>
                      <a:pt x="461" y="162"/>
                      <a:pt x="461" y="162"/>
                    </a:cubicBezTo>
                    <a:cubicBezTo>
                      <a:pt x="565" y="166"/>
                      <a:pt x="516" y="173"/>
                      <a:pt x="507" y="179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205" name="Freeform 237"/>
              <p:cNvSpPr>
                <a:spLocks/>
              </p:cNvSpPr>
              <p:nvPr/>
            </p:nvSpPr>
            <p:spPr bwMode="auto">
              <a:xfrm>
                <a:off x="3621" y="1287"/>
                <a:ext cx="238" cy="283"/>
              </a:xfrm>
              <a:custGeom>
                <a:avLst/>
                <a:gdLst/>
                <a:ahLst/>
                <a:cxnLst>
                  <a:cxn ang="0">
                    <a:pos x="40" y="15"/>
                  </a:cxn>
                  <a:cxn ang="0">
                    <a:pos x="27" y="56"/>
                  </a:cxn>
                  <a:cxn ang="0">
                    <a:pos x="40" y="15"/>
                  </a:cxn>
                </a:cxnLst>
                <a:rect l="0" t="0" r="r" b="b"/>
                <a:pathLst>
                  <a:path w="47" h="56">
                    <a:moveTo>
                      <a:pt x="40" y="15"/>
                    </a:moveTo>
                    <a:cubicBezTo>
                      <a:pt x="37" y="0"/>
                      <a:pt x="0" y="23"/>
                      <a:pt x="27" y="56"/>
                    </a:cubicBezTo>
                    <a:cubicBezTo>
                      <a:pt x="27" y="56"/>
                      <a:pt x="47" y="49"/>
                      <a:pt x="40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206" name="Freeform 238"/>
              <p:cNvSpPr>
                <a:spLocks/>
              </p:cNvSpPr>
              <p:nvPr/>
            </p:nvSpPr>
            <p:spPr bwMode="auto">
              <a:xfrm>
                <a:off x="3403" y="1403"/>
                <a:ext cx="208" cy="379"/>
              </a:xfrm>
              <a:custGeom>
                <a:avLst/>
                <a:gdLst/>
                <a:ahLst/>
                <a:cxnLst>
                  <a:cxn ang="0">
                    <a:pos x="19" y="27"/>
                  </a:cxn>
                  <a:cxn ang="0">
                    <a:pos x="12" y="69"/>
                  </a:cxn>
                  <a:cxn ang="0">
                    <a:pos x="40" y="45"/>
                  </a:cxn>
                  <a:cxn ang="0">
                    <a:pos x="37" y="24"/>
                  </a:cxn>
                  <a:cxn ang="0">
                    <a:pos x="19" y="27"/>
                  </a:cxn>
                </a:cxnLst>
                <a:rect l="0" t="0" r="r" b="b"/>
                <a:pathLst>
                  <a:path w="41" h="75">
                    <a:moveTo>
                      <a:pt x="19" y="27"/>
                    </a:moveTo>
                    <a:cubicBezTo>
                      <a:pt x="0" y="54"/>
                      <a:pt x="6" y="63"/>
                      <a:pt x="12" y="69"/>
                    </a:cubicBezTo>
                    <a:cubicBezTo>
                      <a:pt x="18" y="75"/>
                      <a:pt x="30" y="74"/>
                      <a:pt x="40" y="45"/>
                    </a:cubicBezTo>
                    <a:cubicBezTo>
                      <a:pt x="40" y="45"/>
                      <a:pt x="32" y="31"/>
                      <a:pt x="37" y="24"/>
                    </a:cubicBezTo>
                    <a:cubicBezTo>
                      <a:pt x="41" y="16"/>
                      <a:pt x="38" y="0"/>
                      <a:pt x="19" y="27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207" name="Freeform 239"/>
              <p:cNvSpPr>
                <a:spLocks/>
              </p:cNvSpPr>
              <p:nvPr/>
            </p:nvSpPr>
            <p:spPr bwMode="auto">
              <a:xfrm>
                <a:off x="3272" y="645"/>
                <a:ext cx="683" cy="318"/>
              </a:xfrm>
              <a:custGeom>
                <a:avLst/>
                <a:gdLst/>
                <a:ahLst/>
                <a:cxnLst>
                  <a:cxn ang="0">
                    <a:pos x="112" y="4"/>
                  </a:cxn>
                  <a:cxn ang="0">
                    <a:pos x="24" y="4"/>
                  </a:cxn>
                  <a:cxn ang="0">
                    <a:pos x="2" y="25"/>
                  </a:cxn>
                  <a:cxn ang="0">
                    <a:pos x="60" y="58"/>
                  </a:cxn>
                  <a:cxn ang="0">
                    <a:pos x="96" y="54"/>
                  </a:cxn>
                  <a:cxn ang="0">
                    <a:pos x="113" y="53"/>
                  </a:cxn>
                  <a:cxn ang="0">
                    <a:pos x="112" y="4"/>
                  </a:cxn>
                </a:cxnLst>
                <a:rect l="0" t="0" r="r" b="b"/>
                <a:pathLst>
                  <a:path w="135" h="63">
                    <a:moveTo>
                      <a:pt x="112" y="4"/>
                    </a:moveTo>
                    <a:cubicBezTo>
                      <a:pt x="105" y="9"/>
                      <a:pt x="24" y="4"/>
                      <a:pt x="24" y="4"/>
                    </a:cubicBezTo>
                    <a:cubicBezTo>
                      <a:pt x="15" y="4"/>
                      <a:pt x="3" y="1"/>
                      <a:pt x="2" y="25"/>
                    </a:cubicBezTo>
                    <a:cubicBezTo>
                      <a:pt x="0" y="63"/>
                      <a:pt x="48" y="58"/>
                      <a:pt x="60" y="58"/>
                    </a:cubicBezTo>
                    <a:cubicBezTo>
                      <a:pt x="72" y="58"/>
                      <a:pt x="84" y="48"/>
                      <a:pt x="96" y="54"/>
                    </a:cubicBezTo>
                    <a:cubicBezTo>
                      <a:pt x="96" y="54"/>
                      <a:pt x="107" y="63"/>
                      <a:pt x="113" y="53"/>
                    </a:cubicBezTo>
                    <a:cubicBezTo>
                      <a:pt x="135" y="13"/>
                      <a:pt x="120" y="0"/>
                      <a:pt x="112" y="4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208" name="Freeform 240"/>
              <p:cNvSpPr>
                <a:spLocks/>
              </p:cNvSpPr>
              <p:nvPr/>
            </p:nvSpPr>
            <p:spPr bwMode="auto">
              <a:xfrm>
                <a:off x="4046" y="1545"/>
                <a:ext cx="490" cy="515"/>
              </a:xfrm>
              <a:custGeom>
                <a:avLst/>
                <a:gdLst/>
                <a:ahLst/>
                <a:cxnLst>
                  <a:cxn ang="0">
                    <a:pos x="67" y="5"/>
                  </a:cxn>
                  <a:cxn ang="0">
                    <a:pos x="31" y="5"/>
                  </a:cxn>
                  <a:cxn ang="0">
                    <a:pos x="12" y="57"/>
                  </a:cxn>
                  <a:cxn ang="0">
                    <a:pos x="79" y="62"/>
                  </a:cxn>
                  <a:cxn ang="0">
                    <a:pos x="67" y="5"/>
                  </a:cxn>
                </a:cxnLst>
                <a:rect l="0" t="0" r="r" b="b"/>
                <a:pathLst>
                  <a:path w="97" h="102">
                    <a:moveTo>
                      <a:pt x="67" y="5"/>
                    </a:moveTo>
                    <a:cubicBezTo>
                      <a:pt x="55" y="10"/>
                      <a:pt x="31" y="5"/>
                      <a:pt x="31" y="5"/>
                    </a:cubicBezTo>
                    <a:cubicBezTo>
                      <a:pt x="0" y="6"/>
                      <a:pt x="16" y="39"/>
                      <a:pt x="12" y="57"/>
                    </a:cubicBezTo>
                    <a:cubicBezTo>
                      <a:pt x="8" y="76"/>
                      <a:pt x="63" y="102"/>
                      <a:pt x="79" y="62"/>
                    </a:cubicBezTo>
                    <a:cubicBezTo>
                      <a:pt x="97" y="20"/>
                      <a:pt x="79" y="0"/>
                      <a:pt x="67" y="5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209" name="Freeform 241"/>
              <p:cNvSpPr>
                <a:spLocks/>
              </p:cNvSpPr>
              <p:nvPr/>
            </p:nvSpPr>
            <p:spPr bwMode="auto">
              <a:xfrm>
                <a:off x="5173" y="1024"/>
                <a:ext cx="501" cy="96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40" y="15"/>
                  </a:cxn>
                  <a:cxn ang="0">
                    <a:pos x="15" y="0"/>
                  </a:cxn>
                </a:cxnLst>
                <a:rect l="0" t="0" r="r" b="b"/>
                <a:pathLst>
                  <a:path w="99" h="19">
                    <a:moveTo>
                      <a:pt x="15" y="0"/>
                    </a:moveTo>
                    <a:cubicBezTo>
                      <a:pt x="0" y="0"/>
                      <a:pt x="19" y="19"/>
                      <a:pt x="40" y="15"/>
                    </a:cubicBezTo>
                    <a:cubicBezTo>
                      <a:pt x="99" y="1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210" name="Freeform 242"/>
              <p:cNvSpPr>
                <a:spLocks/>
              </p:cNvSpPr>
              <p:nvPr/>
            </p:nvSpPr>
            <p:spPr bwMode="auto">
              <a:xfrm>
                <a:off x="5340" y="1004"/>
                <a:ext cx="385" cy="237"/>
              </a:xfrm>
              <a:custGeom>
                <a:avLst/>
                <a:gdLst/>
                <a:ahLst/>
                <a:cxnLst>
                  <a:cxn ang="0">
                    <a:pos x="21" y="37"/>
                  </a:cxn>
                  <a:cxn ang="0">
                    <a:pos x="70" y="17"/>
                  </a:cxn>
                  <a:cxn ang="0">
                    <a:pos x="48" y="3"/>
                  </a:cxn>
                  <a:cxn ang="0">
                    <a:pos x="19" y="32"/>
                  </a:cxn>
                  <a:cxn ang="0">
                    <a:pos x="21" y="37"/>
                  </a:cxn>
                </a:cxnLst>
                <a:rect l="0" t="0" r="r" b="b"/>
                <a:pathLst>
                  <a:path w="76" h="47">
                    <a:moveTo>
                      <a:pt x="21" y="37"/>
                    </a:moveTo>
                    <a:cubicBezTo>
                      <a:pt x="21" y="37"/>
                      <a:pt x="50" y="47"/>
                      <a:pt x="70" y="17"/>
                    </a:cubicBezTo>
                    <a:cubicBezTo>
                      <a:pt x="76" y="7"/>
                      <a:pt x="65" y="0"/>
                      <a:pt x="48" y="3"/>
                    </a:cubicBezTo>
                    <a:cubicBezTo>
                      <a:pt x="39" y="5"/>
                      <a:pt x="39" y="32"/>
                      <a:pt x="19" y="32"/>
                    </a:cubicBezTo>
                    <a:cubicBezTo>
                      <a:pt x="0" y="32"/>
                      <a:pt x="21" y="37"/>
                      <a:pt x="21" y="37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211" name="Freeform 243"/>
              <p:cNvSpPr>
                <a:spLocks/>
              </p:cNvSpPr>
              <p:nvPr/>
            </p:nvSpPr>
            <p:spPr bwMode="auto">
              <a:xfrm>
                <a:off x="5325" y="1201"/>
                <a:ext cx="415" cy="187"/>
              </a:xfrm>
              <a:custGeom>
                <a:avLst/>
                <a:gdLst/>
                <a:ahLst/>
                <a:cxnLst>
                  <a:cxn ang="0">
                    <a:pos x="72" y="6"/>
                  </a:cxn>
                  <a:cxn ang="0">
                    <a:pos x="24" y="17"/>
                  </a:cxn>
                  <a:cxn ang="0">
                    <a:pos x="17" y="26"/>
                  </a:cxn>
                  <a:cxn ang="0">
                    <a:pos x="76" y="23"/>
                  </a:cxn>
                  <a:cxn ang="0">
                    <a:pos x="82" y="20"/>
                  </a:cxn>
                  <a:cxn ang="0">
                    <a:pos x="82" y="0"/>
                  </a:cxn>
                  <a:cxn ang="0">
                    <a:pos x="72" y="6"/>
                  </a:cxn>
                </a:cxnLst>
                <a:rect l="0" t="0" r="r" b="b"/>
                <a:pathLst>
                  <a:path w="82" h="37">
                    <a:moveTo>
                      <a:pt x="72" y="6"/>
                    </a:moveTo>
                    <a:cubicBezTo>
                      <a:pt x="57" y="23"/>
                      <a:pt x="24" y="17"/>
                      <a:pt x="24" y="17"/>
                    </a:cubicBezTo>
                    <a:cubicBezTo>
                      <a:pt x="24" y="17"/>
                      <a:pt x="0" y="16"/>
                      <a:pt x="17" y="26"/>
                    </a:cubicBezTo>
                    <a:cubicBezTo>
                      <a:pt x="33" y="37"/>
                      <a:pt x="53" y="32"/>
                      <a:pt x="76" y="23"/>
                    </a:cubicBezTo>
                    <a:cubicBezTo>
                      <a:pt x="78" y="22"/>
                      <a:pt x="80" y="21"/>
                      <a:pt x="82" y="20"/>
                    </a:cubicBezTo>
                    <a:lnTo>
                      <a:pt x="82" y="0"/>
                    </a:lnTo>
                    <a:cubicBezTo>
                      <a:pt x="79" y="1"/>
                      <a:pt x="75" y="2"/>
                      <a:pt x="72" y="6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212" name="Freeform 244"/>
              <p:cNvSpPr>
                <a:spLocks/>
              </p:cNvSpPr>
              <p:nvPr/>
            </p:nvSpPr>
            <p:spPr bwMode="auto">
              <a:xfrm>
                <a:off x="5001" y="1378"/>
                <a:ext cx="698" cy="167"/>
              </a:xfrm>
              <a:custGeom>
                <a:avLst/>
                <a:gdLst/>
                <a:ahLst/>
                <a:cxnLst>
                  <a:cxn ang="0">
                    <a:pos x="21" y="1"/>
                  </a:cxn>
                  <a:cxn ang="0">
                    <a:pos x="8" y="14"/>
                  </a:cxn>
                  <a:cxn ang="0">
                    <a:pos x="57" y="22"/>
                  </a:cxn>
                  <a:cxn ang="0">
                    <a:pos x="117" y="23"/>
                  </a:cxn>
                  <a:cxn ang="0">
                    <a:pos x="114" y="8"/>
                  </a:cxn>
                  <a:cxn ang="0">
                    <a:pos x="82" y="3"/>
                  </a:cxn>
                  <a:cxn ang="0">
                    <a:pos x="21" y="1"/>
                  </a:cxn>
                </a:cxnLst>
                <a:rect l="0" t="0" r="r" b="b"/>
                <a:pathLst>
                  <a:path w="138" h="33">
                    <a:moveTo>
                      <a:pt x="21" y="1"/>
                    </a:moveTo>
                    <a:cubicBezTo>
                      <a:pt x="21" y="1"/>
                      <a:pt x="0" y="8"/>
                      <a:pt x="8" y="14"/>
                    </a:cubicBezTo>
                    <a:cubicBezTo>
                      <a:pt x="15" y="20"/>
                      <a:pt x="48" y="22"/>
                      <a:pt x="57" y="22"/>
                    </a:cubicBezTo>
                    <a:cubicBezTo>
                      <a:pt x="66" y="22"/>
                      <a:pt x="96" y="33"/>
                      <a:pt x="117" y="23"/>
                    </a:cubicBezTo>
                    <a:cubicBezTo>
                      <a:pt x="138" y="12"/>
                      <a:pt x="123" y="9"/>
                      <a:pt x="114" y="8"/>
                    </a:cubicBezTo>
                    <a:cubicBezTo>
                      <a:pt x="105" y="6"/>
                      <a:pt x="102" y="0"/>
                      <a:pt x="82" y="3"/>
                    </a:cubicBezTo>
                    <a:cubicBezTo>
                      <a:pt x="37" y="11"/>
                      <a:pt x="21" y="1"/>
                      <a:pt x="2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213" name="Freeform 245"/>
              <p:cNvSpPr>
                <a:spLocks/>
              </p:cNvSpPr>
              <p:nvPr/>
            </p:nvSpPr>
            <p:spPr bwMode="auto">
              <a:xfrm>
                <a:off x="5077" y="1540"/>
                <a:ext cx="567" cy="146"/>
              </a:xfrm>
              <a:custGeom>
                <a:avLst/>
                <a:gdLst/>
                <a:ahLst/>
                <a:cxnLst>
                  <a:cxn ang="0">
                    <a:pos x="98" y="19"/>
                  </a:cxn>
                  <a:cxn ang="0">
                    <a:pos x="103" y="4"/>
                  </a:cxn>
                  <a:cxn ang="0">
                    <a:pos x="74" y="10"/>
                  </a:cxn>
                  <a:cxn ang="0">
                    <a:pos x="36" y="6"/>
                  </a:cxn>
                  <a:cxn ang="0">
                    <a:pos x="2" y="4"/>
                  </a:cxn>
                  <a:cxn ang="0">
                    <a:pos x="98" y="19"/>
                  </a:cxn>
                </a:cxnLst>
                <a:rect l="0" t="0" r="r" b="b"/>
                <a:pathLst>
                  <a:path w="112" h="29">
                    <a:moveTo>
                      <a:pt x="98" y="19"/>
                    </a:moveTo>
                    <a:cubicBezTo>
                      <a:pt x="112" y="13"/>
                      <a:pt x="111" y="0"/>
                      <a:pt x="103" y="4"/>
                    </a:cubicBezTo>
                    <a:cubicBezTo>
                      <a:pt x="96" y="9"/>
                      <a:pt x="83" y="10"/>
                      <a:pt x="74" y="10"/>
                    </a:cubicBezTo>
                    <a:cubicBezTo>
                      <a:pt x="65" y="11"/>
                      <a:pt x="45" y="3"/>
                      <a:pt x="36" y="6"/>
                    </a:cubicBezTo>
                    <a:cubicBezTo>
                      <a:pt x="27" y="9"/>
                      <a:pt x="2" y="4"/>
                      <a:pt x="2" y="4"/>
                    </a:cubicBezTo>
                    <a:cubicBezTo>
                      <a:pt x="0" y="29"/>
                      <a:pt x="83" y="25"/>
                      <a:pt x="98" y="19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214" name="Freeform 246"/>
              <p:cNvSpPr>
                <a:spLocks/>
              </p:cNvSpPr>
              <p:nvPr/>
            </p:nvSpPr>
            <p:spPr bwMode="auto">
              <a:xfrm>
                <a:off x="5042" y="1656"/>
                <a:ext cx="581" cy="480"/>
              </a:xfrm>
              <a:custGeom>
                <a:avLst/>
                <a:gdLst/>
                <a:ahLst/>
                <a:cxnLst>
                  <a:cxn ang="0">
                    <a:pos x="3" y="53"/>
                  </a:cxn>
                  <a:cxn ang="0">
                    <a:pos x="26" y="54"/>
                  </a:cxn>
                  <a:cxn ang="0">
                    <a:pos x="50" y="77"/>
                  </a:cxn>
                  <a:cxn ang="0">
                    <a:pos x="59" y="84"/>
                  </a:cxn>
                  <a:cxn ang="0">
                    <a:pos x="81" y="52"/>
                  </a:cxn>
                  <a:cxn ang="0">
                    <a:pos x="111" y="52"/>
                  </a:cxn>
                  <a:cxn ang="0">
                    <a:pos x="79" y="27"/>
                  </a:cxn>
                  <a:cxn ang="0">
                    <a:pos x="37" y="16"/>
                  </a:cxn>
                  <a:cxn ang="0">
                    <a:pos x="12" y="41"/>
                  </a:cxn>
                  <a:cxn ang="0">
                    <a:pos x="3" y="53"/>
                  </a:cxn>
                </a:cxnLst>
                <a:rect l="0" t="0" r="r" b="b"/>
                <a:pathLst>
                  <a:path w="115" h="95">
                    <a:moveTo>
                      <a:pt x="3" y="53"/>
                    </a:moveTo>
                    <a:cubicBezTo>
                      <a:pt x="5" y="60"/>
                      <a:pt x="14" y="68"/>
                      <a:pt x="26" y="54"/>
                    </a:cubicBezTo>
                    <a:cubicBezTo>
                      <a:pt x="48" y="29"/>
                      <a:pt x="48" y="72"/>
                      <a:pt x="50" y="77"/>
                    </a:cubicBezTo>
                    <a:cubicBezTo>
                      <a:pt x="51" y="81"/>
                      <a:pt x="54" y="95"/>
                      <a:pt x="59" y="84"/>
                    </a:cubicBezTo>
                    <a:cubicBezTo>
                      <a:pt x="63" y="74"/>
                      <a:pt x="70" y="39"/>
                      <a:pt x="81" y="52"/>
                    </a:cubicBezTo>
                    <a:cubicBezTo>
                      <a:pt x="100" y="76"/>
                      <a:pt x="115" y="54"/>
                      <a:pt x="111" y="52"/>
                    </a:cubicBezTo>
                    <a:cubicBezTo>
                      <a:pt x="106" y="51"/>
                      <a:pt x="79" y="37"/>
                      <a:pt x="79" y="27"/>
                    </a:cubicBezTo>
                    <a:cubicBezTo>
                      <a:pt x="79" y="16"/>
                      <a:pt x="42" y="0"/>
                      <a:pt x="37" y="16"/>
                    </a:cubicBezTo>
                    <a:cubicBezTo>
                      <a:pt x="33" y="33"/>
                      <a:pt x="12" y="41"/>
                      <a:pt x="12" y="41"/>
                    </a:cubicBezTo>
                    <a:cubicBezTo>
                      <a:pt x="0" y="44"/>
                      <a:pt x="2" y="45"/>
                      <a:pt x="3" y="53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215" name="Freeform 247"/>
              <p:cNvSpPr>
                <a:spLocks/>
              </p:cNvSpPr>
              <p:nvPr/>
            </p:nvSpPr>
            <p:spPr bwMode="auto">
              <a:xfrm>
                <a:off x="5421" y="1464"/>
                <a:ext cx="329" cy="854"/>
              </a:xfrm>
              <a:custGeom>
                <a:avLst/>
                <a:gdLst/>
                <a:ahLst/>
                <a:cxnLst>
                  <a:cxn ang="0">
                    <a:pos x="51" y="40"/>
                  </a:cxn>
                  <a:cxn ang="0">
                    <a:pos x="22" y="49"/>
                  </a:cxn>
                  <a:cxn ang="0">
                    <a:pos x="22" y="59"/>
                  </a:cxn>
                  <a:cxn ang="0">
                    <a:pos x="50" y="90"/>
                  </a:cxn>
                  <a:cxn ang="0">
                    <a:pos x="34" y="118"/>
                  </a:cxn>
                  <a:cxn ang="0">
                    <a:pos x="0" y="148"/>
                  </a:cxn>
                  <a:cxn ang="0">
                    <a:pos x="17" y="155"/>
                  </a:cxn>
                  <a:cxn ang="0">
                    <a:pos x="47" y="166"/>
                  </a:cxn>
                  <a:cxn ang="0">
                    <a:pos x="63" y="162"/>
                  </a:cxn>
                  <a:cxn ang="0">
                    <a:pos x="65" y="0"/>
                  </a:cxn>
                  <a:cxn ang="0">
                    <a:pos x="51" y="40"/>
                  </a:cxn>
                </a:cxnLst>
                <a:rect l="0" t="0" r="r" b="b"/>
                <a:pathLst>
                  <a:path w="65" h="169">
                    <a:moveTo>
                      <a:pt x="51" y="40"/>
                    </a:moveTo>
                    <a:cubicBezTo>
                      <a:pt x="44" y="46"/>
                      <a:pt x="30" y="49"/>
                      <a:pt x="22" y="49"/>
                    </a:cubicBezTo>
                    <a:cubicBezTo>
                      <a:pt x="13" y="48"/>
                      <a:pt x="14" y="56"/>
                      <a:pt x="22" y="59"/>
                    </a:cubicBezTo>
                    <a:cubicBezTo>
                      <a:pt x="30" y="62"/>
                      <a:pt x="49" y="75"/>
                      <a:pt x="50" y="90"/>
                    </a:cubicBezTo>
                    <a:cubicBezTo>
                      <a:pt x="50" y="104"/>
                      <a:pt x="51" y="115"/>
                      <a:pt x="34" y="118"/>
                    </a:cubicBezTo>
                    <a:cubicBezTo>
                      <a:pt x="18" y="122"/>
                      <a:pt x="3" y="124"/>
                      <a:pt x="0" y="148"/>
                    </a:cubicBezTo>
                    <a:cubicBezTo>
                      <a:pt x="0" y="148"/>
                      <a:pt x="10" y="154"/>
                      <a:pt x="17" y="155"/>
                    </a:cubicBezTo>
                    <a:cubicBezTo>
                      <a:pt x="23" y="155"/>
                      <a:pt x="42" y="163"/>
                      <a:pt x="47" y="166"/>
                    </a:cubicBezTo>
                    <a:cubicBezTo>
                      <a:pt x="51" y="169"/>
                      <a:pt x="58" y="167"/>
                      <a:pt x="63" y="162"/>
                    </a:cubicBezTo>
                    <a:lnTo>
                      <a:pt x="65" y="0"/>
                    </a:lnTo>
                    <a:cubicBezTo>
                      <a:pt x="64" y="8"/>
                      <a:pt x="58" y="36"/>
                      <a:pt x="51" y="40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84216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298450" y="228600"/>
            <a:ext cx="854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421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609600" y="1600200"/>
            <a:ext cx="8153400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4218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98450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84219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1025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84220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0025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22FFA49-D06F-4496-8BBD-017C761ACF7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1.xml"/><Relationship Id="rId4" Type="http://schemas.openxmlformats.org/officeDocument/2006/relationships/slide" Target="slide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260350"/>
            <a:ext cx="8497887" cy="5597542"/>
          </a:xfrm>
        </p:spPr>
        <p:txBody>
          <a:bodyPr/>
          <a:lstStyle/>
          <a:p>
            <a:pPr>
              <a:lnSpc>
                <a:spcPct val="200000"/>
              </a:lnSpc>
              <a:buFont typeface="Wingdings" pitchFamily="2" charset="2"/>
              <a:buNone/>
            </a:pPr>
            <a:r>
              <a:rPr lang="en-US" altLang="zh-CN" sz="4000" dirty="0"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36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章 基于遗传算法的随机优化搜索</a:t>
            </a:r>
            <a:endParaRPr lang="zh-CN" altLang="en-US" sz="3600" dirty="0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sz="3000" dirty="0">
                <a:latin typeface="黑体" pitchFamily="49" charset="-122"/>
                <a:ea typeface="黑体" pitchFamily="49" charset="-122"/>
              </a:rPr>
              <a:t>         </a:t>
            </a:r>
            <a:r>
              <a:rPr lang="zh-CN" altLang="en-US" sz="3000" dirty="0" smtClean="0">
                <a:latin typeface="黑体" pitchFamily="49" charset="-122"/>
                <a:ea typeface="黑体" pitchFamily="49" charset="-122"/>
              </a:rPr>
              <a:t>    </a:t>
            </a:r>
            <a:r>
              <a:rPr lang="en-US" altLang="zh-CN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  <a:hlinkClick r:id="rId2" action="ppaction://hlinksldjump"/>
              </a:rPr>
              <a:t>4.1 </a:t>
            </a:r>
            <a:r>
              <a:rPr lang="zh-CN" alt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  <a:hlinkClick r:id="rId2" action="ppaction://hlinksldjump"/>
              </a:rPr>
              <a:t>基本概念</a:t>
            </a:r>
            <a:endParaRPr lang="zh-CN" alt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      </a:t>
            </a:r>
            <a:r>
              <a:rPr lang="zh-CN" alt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              </a:t>
            </a:r>
            <a:r>
              <a:rPr lang="en-US" altLang="zh-CN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  <a:hlinkClick r:id="rId3" action="ppaction://hlinksldjump"/>
              </a:rPr>
              <a:t>4.2 </a:t>
            </a:r>
            <a:r>
              <a:rPr lang="zh-CN" alt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  <a:hlinkClick r:id="rId3" action="ppaction://hlinksldjump"/>
              </a:rPr>
              <a:t>基本遗传算法</a:t>
            </a:r>
            <a:endParaRPr lang="zh-CN" alt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     </a:t>
            </a:r>
            <a:r>
              <a:rPr lang="zh-CN" alt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               </a:t>
            </a:r>
            <a:r>
              <a:rPr lang="en-US" altLang="zh-CN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  <a:hlinkClick r:id="rId4" action="ppaction://hlinksldjump"/>
              </a:rPr>
              <a:t>4.3 </a:t>
            </a:r>
            <a:r>
              <a:rPr lang="zh-CN" alt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  <a:hlinkClick r:id="rId4" action="ppaction://hlinksldjump"/>
              </a:rPr>
              <a:t>遗传算法应用举例</a:t>
            </a:r>
            <a:endParaRPr lang="zh-CN" alt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     </a:t>
            </a:r>
            <a:r>
              <a:rPr lang="zh-CN" alt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rPr>
              <a:t>                  </a:t>
            </a:r>
            <a:r>
              <a:rPr lang="en-US" altLang="zh-CN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  <a:hlinkClick r:id="rId5" action="ppaction://hlinksldjump"/>
              </a:rPr>
              <a:t>4.4 </a:t>
            </a:r>
            <a:r>
              <a:rPr lang="zh-CN" altLang="en-US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  <a:hlinkClick r:id="rId5" action="ppaction://hlinksldjump"/>
              </a:rPr>
              <a:t>遗传算法的特点与优势</a:t>
            </a:r>
            <a:endParaRPr lang="zh-CN" alt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81853" y="357166"/>
            <a:ext cx="8143932" cy="6072230"/>
          </a:xfrm>
        </p:spPr>
        <p:txBody>
          <a:bodyPr/>
          <a:lstStyle/>
          <a:p>
            <a:pPr algn="ctr">
              <a:lnSpc>
                <a:spcPct val="150000"/>
              </a:lnSpc>
              <a:buNone/>
            </a:pPr>
            <a:r>
              <a:rPr lang="en-US" sz="28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4.3 </a:t>
            </a:r>
            <a:r>
              <a:rPr lang="zh-CN" altLang="en-US" sz="28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遗传算法应用举例</a:t>
            </a:r>
            <a:endParaRPr lang="en-US" altLang="zh-CN" sz="2800" dirty="0" smtClean="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ts val="3200"/>
              </a:lnSpc>
              <a:buNone/>
            </a:pPr>
            <a:r>
              <a:rPr lang="zh-CN" altLang="en-US" sz="2300" dirty="0" smtClean="0">
                <a:solidFill>
                  <a:srgbClr val="0070C0"/>
                </a:solidFill>
              </a:rPr>
              <a:t>            </a:t>
            </a:r>
            <a:r>
              <a:rPr lang="zh-CN" altLang="en-US" sz="23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例 </a:t>
            </a:r>
            <a:r>
              <a:rPr lang="en-US" altLang="zh-CN" sz="2300" dirty="0" smtClean="0">
                <a:solidFill>
                  <a:srgbClr val="0070C0"/>
                </a:solidFill>
              </a:rPr>
              <a:t>4</a:t>
            </a:r>
            <a:r>
              <a:rPr lang="en-US" sz="2300" dirty="0" smtClean="0">
                <a:solidFill>
                  <a:srgbClr val="0070C0"/>
                </a:solidFill>
              </a:rPr>
              <a:t>-1 </a:t>
            </a:r>
            <a:r>
              <a:rPr lang="zh-CN" altLang="en-US" sz="23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利用遗传算法求区间</a:t>
            </a:r>
            <a:r>
              <a:rPr lang="en-US" sz="23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[0,31]</a:t>
            </a:r>
            <a:r>
              <a:rPr lang="zh-CN" altLang="en-US" sz="23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上的二次函数</a:t>
            </a:r>
            <a:r>
              <a:rPr lang="en-US" sz="23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3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3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300" baseline="30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3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的最大值。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300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          解 </a:t>
            </a:r>
            <a:r>
              <a:rPr lang="en-US" sz="23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(1) </a:t>
            </a:r>
            <a:r>
              <a:rPr lang="zh-CN" altLang="en-US" sz="23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定义适应度函数，编码染色体。</a:t>
            </a:r>
          </a:p>
          <a:p>
            <a:pPr>
              <a:lnSpc>
                <a:spcPct val="110000"/>
              </a:lnSpc>
              <a:buNone/>
            </a:pPr>
            <a:r>
              <a:rPr lang="zh-CN" altLang="en-US" sz="2300" dirty="0" smtClean="0">
                <a:latin typeface="Times New Roman" pitchFamily="18" charset="0"/>
                <a:cs typeface="Times New Roman" pitchFamily="18" charset="0"/>
              </a:rPr>
              <a:t>                         </a:t>
            </a:r>
            <a:r>
              <a:rPr lang="zh-CN" altLang="en-US" sz="23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将函数</a:t>
            </a:r>
            <a:r>
              <a:rPr lang="en-US" sz="23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3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3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sz="23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300" baseline="30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3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就可作为空间</a:t>
            </a:r>
            <a:r>
              <a:rPr lang="en-US" sz="23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sz="23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上的适应度函数。</a:t>
            </a:r>
            <a:endParaRPr lang="en-US" altLang="zh-CN" sz="23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sz="23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(2) </a:t>
            </a:r>
            <a:r>
              <a:rPr lang="zh-CN" altLang="en-US" sz="23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设定种群规模，产生初始种群。</a:t>
            </a:r>
          </a:p>
          <a:p>
            <a:pPr>
              <a:lnSpc>
                <a:spcPct val="110000"/>
              </a:lnSpc>
              <a:buNone/>
            </a:pPr>
            <a:r>
              <a:rPr lang="zh-CN" altLang="en-US" sz="23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将种群规模设定为</a:t>
            </a:r>
            <a:r>
              <a:rPr lang="en-US" sz="23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3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，取染色体</a:t>
            </a:r>
            <a:endParaRPr lang="en-US" altLang="zh-CN" sz="23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200"/>
              </a:lnSpc>
              <a:spcBef>
                <a:spcPts val="0"/>
              </a:spcBef>
              <a:buNone/>
            </a:pPr>
            <a:r>
              <a:rPr lang="en-US" sz="23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 s</a:t>
            </a:r>
            <a:r>
              <a:rPr lang="en-US" sz="2300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3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 01101</a:t>
            </a:r>
            <a:r>
              <a:rPr lang="zh-CN" altLang="en-US" sz="23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sz="23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zh-CN" altLang="en-US" sz="23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sz="23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  </a:t>
            </a:r>
            <a:r>
              <a:rPr lang="en-US" sz="23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300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3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=11000</a:t>
            </a:r>
            <a:r>
              <a:rPr lang="zh-CN" altLang="en-US" sz="23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sz="23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24</a:t>
            </a:r>
            <a:r>
              <a:rPr lang="zh-CN" altLang="en-US" sz="23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23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200"/>
              </a:lnSpc>
              <a:spcBef>
                <a:spcPts val="0"/>
              </a:spcBef>
              <a:buNone/>
            </a:pPr>
            <a:r>
              <a:rPr lang="en-US" sz="23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 </a:t>
            </a:r>
            <a:r>
              <a:rPr lang="en-US" sz="23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300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3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 01000</a:t>
            </a:r>
            <a:r>
              <a:rPr lang="zh-CN" altLang="en-US" sz="23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sz="23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zh-CN" altLang="en-US" sz="23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sz="23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    </a:t>
            </a:r>
            <a:r>
              <a:rPr lang="en-US" sz="23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300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3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=10011</a:t>
            </a:r>
            <a:r>
              <a:rPr lang="zh-CN" altLang="en-US" sz="23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sz="23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19</a:t>
            </a:r>
            <a:r>
              <a:rPr lang="zh-CN" altLang="en-US" sz="23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23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3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组成初始种群</a:t>
            </a:r>
            <a:r>
              <a:rPr lang="en-US" sz="23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300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3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3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3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(3) </a:t>
            </a:r>
            <a:r>
              <a:rPr lang="zh-CN" altLang="en-US" sz="23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计算各代种群中的各染色体的适应度，并进行遗传操作，直到适应度最高的染色体（该问题中显然为“</a:t>
            </a:r>
            <a:r>
              <a:rPr lang="en-US" sz="23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11111</a:t>
            </a:r>
            <a:r>
              <a:rPr lang="zh-CN" altLang="en-US" sz="23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sz="23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=31</a:t>
            </a:r>
            <a:r>
              <a:rPr lang="zh-CN" altLang="en-US" sz="23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）出现为止。</a:t>
            </a:r>
          </a:p>
          <a:p>
            <a:pPr>
              <a:lnSpc>
                <a:spcPts val="3200"/>
              </a:lnSpc>
              <a:buNone/>
            </a:pPr>
            <a:endParaRPr lang="zh-CN" altLang="en-US" sz="23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9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9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9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9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42910" y="470169"/>
            <a:ext cx="7715304" cy="1143008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2400" dirty="0" smtClean="0">
                <a:solidFill>
                  <a:srgbClr val="0070C0"/>
                </a:solidFill>
              </a:rPr>
              <a:t>计算</a:t>
            </a:r>
            <a:r>
              <a:rPr lang="en-US" sz="2400" i="1" dirty="0" smtClean="0">
                <a:solidFill>
                  <a:srgbClr val="0070C0"/>
                </a:solidFill>
              </a:rPr>
              <a:t>S</a:t>
            </a:r>
            <a:r>
              <a:rPr lang="en-US" sz="2400" baseline="-25000" dirty="0" smtClean="0">
                <a:solidFill>
                  <a:srgbClr val="0070C0"/>
                </a:solidFill>
              </a:rPr>
              <a:t>1</a:t>
            </a:r>
            <a:r>
              <a:rPr lang="zh-CN" altLang="en-US" sz="2400" dirty="0" smtClean="0">
                <a:solidFill>
                  <a:srgbClr val="0070C0"/>
                </a:solidFill>
              </a:rPr>
              <a:t>中各染色体的适应度、选择概率、积累概率等并列表于表</a:t>
            </a:r>
            <a:r>
              <a:rPr lang="en-US" altLang="zh-CN" sz="2400" dirty="0" smtClean="0">
                <a:solidFill>
                  <a:srgbClr val="0070C0"/>
                </a:solidFill>
              </a:rPr>
              <a:t>4</a:t>
            </a:r>
            <a:r>
              <a:rPr lang="en-US" sz="2400" dirty="0" smtClean="0">
                <a:solidFill>
                  <a:srgbClr val="0070C0"/>
                </a:solidFill>
              </a:rPr>
              <a:t>-1</a:t>
            </a:r>
            <a:r>
              <a:rPr lang="zh-CN" altLang="en-US" sz="2400" dirty="0" smtClean="0">
                <a:solidFill>
                  <a:srgbClr val="0070C0"/>
                </a:solidFill>
              </a:rPr>
              <a:t>中。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643050"/>
            <a:ext cx="8643998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4" y="456314"/>
            <a:ext cx="7858180" cy="592935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选择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-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复制 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设从区间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[0,1]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中产生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个随机数如下：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=0.450126, 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=0.110347, 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=0.572496, 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=0.98503</a:t>
            </a:r>
            <a:endParaRPr lang="zh-CN" altLang="en-US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按赌轮选择法，染色体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的被选中次数依次为：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1, 2, 0, 1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。经复制得群体：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s</a:t>
            </a:r>
            <a:r>
              <a:rPr lang="en-US" sz="2400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=11000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24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  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 01101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=11000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24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  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=10011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19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ts val="3800"/>
              </a:lnSpc>
              <a:spcBef>
                <a:spcPts val="600"/>
              </a:spcBef>
            </a:pP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交叉 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设交叉率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i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=100%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，即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中的全体染色体都参加交叉运算。将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配对，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配对，分别交换后两位基因，得新染色体：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s</a:t>
            </a:r>
            <a:r>
              <a:rPr lang="en-US" sz="2400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’’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=11001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25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’’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=01100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’’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=11011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27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’’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=10000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  <a:p>
            <a:pPr>
              <a:lnSpc>
                <a:spcPct val="150000"/>
              </a:lnSpc>
              <a:buNone/>
            </a:pPr>
            <a:endParaRPr lang="zh-CN" altLang="en-US" sz="2400" dirty="0" smtClean="0">
              <a:solidFill>
                <a:srgbClr val="0070C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785786" y="527752"/>
            <a:ext cx="7901014" cy="472918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变异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设变异率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i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=0.001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。这样，群体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中共有</a:t>
            </a:r>
            <a:endParaRPr lang="en-US" altLang="zh-CN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5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 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0.001=0.02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位基因可以变异。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0.02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位显然不足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位，所以本轮遗传操作不做变异。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现在，得到了第二代种群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</a:p>
          <a:p>
            <a:pPr>
              <a:lnSpc>
                <a:spcPct val="150000"/>
              </a:lnSpc>
              <a:buNone/>
            </a:pP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s</a:t>
            </a:r>
            <a:r>
              <a:rPr lang="en-US" sz="2400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=11001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25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 01100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=11011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27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=10000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计算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中各染色体的适应度、选择概率、积累概率等并列表于表</a:t>
            </a:r>
            <a:r>
              <a:rPr lang="en-US" altLang="zh-CN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-2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中。</a:t>
            </a:r>
            <a:endParaRPr lang="zh-CN" alt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42918"/>
            <a:ext cx="8929654" cy="4286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71472" y="642918"/>
            <a:ext cx="7929618" cy="5929354"/>
          </a:xfrm>
        </p:spPr>
        <p:txBody>
          <a:bodyPr/>
          <a:lstStyle/>
          <a:p>
            <a:pPr>
              <a:lnSpc>
                <a:spcPts val="3600"/>
              </a:lnSpc>
              <a:buNone/>
            </a:pPr>
            <a:r>
              <a:rPr lang="en-US" sz="2800" dirty="0" smtClean="0"/>
              <a:t>          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假设这一轮选择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复制操作中，种群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中的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个染色体都被选中，则得到群体：</a:t>
            </a:r>
          </a:p>
          <a:p>
            <a:pPr>
              <a:lnSpc>
                <a:spcPts val="3600"/>
              </a:lnSpc>
              <a:spcBef>
                <a:spcPts val="0"/>
              </a:spcBef>
              <a:buNone/>
            </a:pP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s</a:t>
            </a:r>
            <a:r>
              <a:rPr lang="en-US" sz="2400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=11001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25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 01100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ts val="3600"/>
              </a:lnSpc>
              <a:spcBef>
                <a:spcPts val="0"/>
              </a:spcBef>
              <a:buNone/>
            </a:pP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s</a:t>
            </a:r>
            <a:r>
              <a:rPr lang="en-US" sz="2400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=11011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27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en-US" sz="2400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=10000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  <a:p>
            <a:pPr>
              <a:lnSpc>
                <a:spcPts val="3600"/>
              </a:lnSpc>
              <a:spcBef>
                <a:spcPts val="600"/>
              </a:spcBef>
              <a:buNone/>
            </a:pP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然后，做交叉运算，让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分别配对并交换后三位基因，得</a:t>
            </a:r>
          </a:p>
          <a:p>
            <a:pPr>
              <a:lnSpc>
                <a:spcPts val="3600"/>
              </a:lnSpc>
              <a:spcBef>
                <a:spcPts val="0"/>
              </a:spcBef>
              <a:buNone/>
            </a:pP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s</a:t>
            </a:r>
            <a:r>
              <a:rPr lang="en-US" sz="2400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’’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=11100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28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’’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 01001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6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’’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=11000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24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en-US" sz="2400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’’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=10011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19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  <a:p>
            <a:pPr>
              <a:lnSpc>
                <a:spcPts val="3600"/>
              </a:lnSpc>
              <a:spcBef>
                <a:spcPts val="600"/>
              </a:spcBef>
              <a:buNone/>
            </a:pP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这一轮仍然不会发生变异。于是，得第三代种群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</a:p>
          <a:p>
            <a:pPr>
              <a:lnSpc>
                <a:spcPts val="3600"/>
              </a:lnSpc>
              <a:buNone/>
            </a:pP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s</a:t>
            </a:r>
            <a:r>
              <a:rPr lang="en-US" sz="2400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=11100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28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 01001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600"/>
              </a:lnSpc>
              <a:buNone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=11000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24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  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=10011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19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sz="2400" b="1" dirty="0">
              <a:solidFill>
                <a:srgbClr val="0070C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9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714348" y="527752"/>
            <a:ext cx="7643812" cy="1000132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rgbClr val="0070C0"/>
                </a:solidFill>
              </a:rPr>
              <a:t>    计算</a:t>
            </a:r>
            <a:r>
              <a:rPr lang="en-US" sz="2400" i="1" dirty="0" smtClean="0">
                <a:solidFill>
                  <a:srgbClr val="0070C0"/>
                </a:solidFill>
              </a:rPr>
              <a:t>S</a:t>
            </a:r>
            <a:r>
              <a:rPr lang="en-US" sz="2400" baseline="-25000" dirty="0" smtClean="0">
                <a:solidFill>
                  <a:srgbClr val="0070C0"/>
                </a:solidFill>
              </a:rPr>
              <a:t>3</a:t>
            </a:r>
            <a:r>
              <a:rPr lang="zh-CN" altLang="en-US" sz="2400" dirty="0" smtClean="0">
                <a:solidFill>
                  <a:srgbClr val="0070C0"/>
                </a:solidFill>
              </a:rPr>
              <a:t>中各染色体的适应度、选择概率、积累概率等并列表于表</a:t>
            </a:r>
            <a:r>
              <a:rPr lang="en-US" altLang="zh-CN" sz="2400" dirty="0" smtClean="0">
                <a:solidFill>
                  <a:srgbClr val="0070C0"/>
                </a:solidFill>
              </a:rPr>
              <a:t>4</a:t>
            </a:r>
            <a:r>
              <a:rPr lang="en-US" sz="2400" dirty="0" smtClean="0">
                <a:solidFill>
                  <a:srgbClr val="0070C0"/>
                </a:solidFill>
              </a:rPr>
              <a:t>-3</a:t>
            </a:r>
            <a:r>
              <a:rPr lang="zh-CN" altLang="en-US" sz="2400" dirty="0" smtClean="0">
                <a:solidFill>
                  <a:srgbClr val="0070C0"/>
                </a:solidFill>
              </a:rPr>
              <a:t>中。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endParaRPr lang="zh-CN" altLang="en-US" sz="2800" b="1" dirty="0">
              <a:solidFill>
                <a:srgbClr val="0070C0"/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1" y="1785926"/>
            <a:ext cx="8572560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42910" y="285728"/>
            <a:ext cx="7858126" cy="6215106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rgbClr val="0070C0"/>
                </a:solidFill>
              </a:rPr>
              <a:t>         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设这一轮的选择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复制结果为：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s</a:t>
            </a:r>
            <a:r>
              <a:rPr lang="en-US" sz="2400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=11100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28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=11100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28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s</a:t>
            </a:r>
            <a:r>
              <a:rPr lang="en-US" sz="2400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=11000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24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=10011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19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然后，做交叉运算，让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分别交换后两位基因，得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s</a:t>
            </a:r>
            <a:r>
              <a:rPr lang="en-US" sz="2400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’’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=11111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31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’’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=11100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28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’’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=11000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24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’’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=10000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这一轮仍然不会发生变异。于是，得第四代种群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s</a:t>
            </a:r>
            <a:r>
              <a:rPr lang="en-US" sz="2400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=11111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31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=11100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28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=11000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24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=10000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endParaRPr lang="zh-CN" altLang="en-US" sz="2800" b="1" dirty="0">
              <a:solidFill>
                <a:srgbClr val="0070C0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9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43762" y="569317"/>
            <a:ext cx="7786688" cy="5857916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rgbClr val="0070C0"/>
                </a:solidFill>
              </a:rPr>
              <a:t>           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显然，在这一代种群中已经出现了适应度最高的染色体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=11111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。于是，遗传操作终止，将染色体“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11111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”作为最终结果输出。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然后，将染色体“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11111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”解码为表现型，即得所求的最优解：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31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。将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31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代入函数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30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中，即得原问题的解，即函数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30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的最大值为 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961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endParaRPr lang="zh-CN" altLang="en-US" sz="2800" b="1" dirty="0">
              <a:solidFill>
                <a:srgbClr val="0070C0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8330" y="500042"/>
            <a:ext cx="7603662" cy="6000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动作按钮: 后退或前一项 5">
            <a:hlinkClick r:id="" action="ppaction://hlinkshowjump?jump=firstslide" highlightClick="1"/>
          </p:cNvPr>
          <p:cNvSpPr/>
          <p:nvPr/>
        </p:nvSpPr>
        <p:spPr>
          <a:xfrm>
            <a:off x="7715272" y="6357958"/>
            <a:ext cx="720000" cy="14287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25581" y="103450"/>
            <a:ext cx="7856017" cy="642942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               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4.1 </a:t>
            </a:r>
            <a:r>
              <a:rPr lang="zh-CN" altLang="en-US" sz="28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基本概念</a:t>
            </a:r>
            <a:endParaRPr lang="zh-CN" altLang="en-US" sz="2800" dirty="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sz="2400" dirty="0" smtClean="0"/>
              <a:t>    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．</a:t>
            </a:r>
            <a:r>
              <a:rPr lang="zh-CN" altLang="en-US" sz="2400" b="1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染色体及其编码</a:t>
            </a:r>
            <a:endParaRPr lang="en-US" altLang="zh-CN" sz="2400" b="1" dirty="0" smtClean="0">
              <a:solidFill>
                <a:srgbClr val="0070C0"/>
              </a:solidFill>
              <a:latin typeface="楷体" pitchFamily="49" charset="-122"/>
              <a:ea typeface="楷体" pitchFamily="49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300" dirty="0" smtClean="0">
                <a:solidFill>
                  <a:srgbClr val="0070C0"/>
                </a:solidFill>
              </a:rPr>
              <a:t>            遗传算法以生物细胞中的染色体</a:t>
            </a:r>
            <a:r>
              <a:rPr lang="en-US" sz="2300" dirty="0" smtClean="0">
                <a:solidFill>
                  <a:srgbClr val="0070C0"/>
                </a:solidFill>
              </a:rPr>
              <a:t>(chromosome)</a:t>
            </a:r>
            <a:r>
              <a:rPr lang="zh-CN" altLang="en-US" sz="2300" dirty="0" smtClean="0">
                <a:solidFill>
                  <a:srgbClr val="0070C0"/>
                </a:solidFill>
              </a:rPr>
              <a:t>代表问题中个体对象（即可能解）。一般用字符串表示，而基因也就是字符串中的一个个字符。例如，假设数字</a:t>
            </a:r>
            <a:r>
              <a:rPr lang="en-US" sz="2300" dirty="0" smtClean="0">
                <a:solidFill>
                  <a:srgbClr val="0070C0"/>
                </a:solidFill>
              </a:rPr>
              <a:t>9</a:t>
            </a:r>
            <a:r>
              <a:rPr lang="zh-CN" altLang="en-US" sz="2300" dirty="0" smtClean="0">
                <a:solidFill>
                  <a:srgbClr val="0070C0"/>
                </a:solidFill>
              </a:rPr>
              <a:t>是某问题中的个体对象，则我们就可以用它的二进制数串</a:t>
            </a:r>
            <a:r>
              <a:rPr lang="en-US" sz="2300" dirty="0" smtClean="0">
                <a:solidFill>
                  <a:srgbClr val="0070C0"/>
                </a:solidFill>
              </a:rPr>
              <a:t>1001</a:t>
            </a:r>
            <a:r>
              <a:rPr lang="zh-CN" altLang="en-US" sz="2300" dirty="0" smtClean="0">
                <a:solidFill>
                  <a:srgbClr val="0070C0"/>
                </a:solidFill>
              </a:rPr>
              <a:t>作为它的染色体编码。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 </a:t>
            </a:r>
            <a:r>
              <a:rPr lang="en-US" sz="24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2</a:t>
            </a:r>
            <a:r>
              <a:rPr lang="en-US" sz="24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. </a:t>
            </a:r>
            <a:r>
              <a:rPr lang="zh-CN" altLang="en-US" sz="2400" b="1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适应度与适应度函数</a:t>
            </a:r>
            <a:endParaRPr lang="en-US" altLang="zh-CN" sz="2400" b="1" dirty="0" smtClean="0">
              <a:solidFill>
                <a:srgbClr val="0070C0"/>
              </a:solidFill>
              <a:latin typeface="楷体" pitchFamily="49" charset="-122"/>
              <a:ea typeface="楷体" pitchFamily="49" charset="-122"/>
            </a:endParaRPr>
          </a:p>
          <a:p>
            <a:pPr algn="just">
              <a:lnSpc>
                <a:spcPct val="120000"/>
              </a:lnSpc>
              <a:buNone/>
            </a:pPr>
            <a:r>
              <a:rPr lang="zh-CN" altLang="en-US" sz="2300" dirty="0" smtClean="0">
                <a:solidFill>
                  <a:srgbClr val="0070C0"/>
                </a:solidFill>
              </a:rPr>
              <a:t>            适应度</a:t>
            </a:r>
            <a:r>
              <a:rPr lang="en-US" sz="2300" dirty="0" smtClean="0">
                <a:solidFill>
                  <a:srgbClr val="0070C0"/>
                </a:solidFill>
              </a:rPr>
              <a:t>(fitness)</a:t>
            </a:r>
            <a:r>
              <a:rPr lang="zh-CN" altLang="en-US" sz="2300" dirty="0" smtClean="0">
                <a:solidFill>
                  <a:srgbClr val="0070C0"/>
                </a:solidFill>
              </a:rPr>
              <a:t>就是借鉴生物个体对环境的适应程度，而对所求解问题中的对象（即染色体）设计的一种表征优劣的测度。适应度函数</a:t>
            </a:r>
            <a:r>
              <a:rPr lang="en-US" sz="2300" dirty="0" smtClean="0">
                <a:solidFill>
                  <a:srgbClr val="0070C0"/>
                </a:solidFill>
              </a:rPr>
              <a:t>(fitness function)</a:t>
            </a:r>
            <a:r>
              <a:rPr lang="zh-CN" altLang="en-US" sz="2300" dirty="0" smtClean="0">
                <a:solidFill>
                  <a:srgbClr val="0070C0"/>
                </a:solidFill>
              </a:rPr>
              <a:t>就是问题中的全体对象与其适应度之间的一个对应关系，即对象集合到适应度集合的一个映射。</a:t>
            </a:r>
            <a:endParaRPr lang="zh-CN" altLang="en-US" sz="2300" b="1" dirty="0" smtClean="0">
              <a:solidFill>
                <a:srgbClr val="0070C0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28596" y="454152"/>
            <a:ext cx="8334404" cy="2071702"/>
          </a:xfrm>
        </p:spPr>
        <p:txBody>
          <a:bodyPr/>
          <a:lstStyle/>
          <a:p>
            <a:pPr>
              <a:buNone/>
            </a:pPr>
            <a:r>
              <a:rPr lang="zh-CN" altLang="en-US" sz="2400" dirty="0" smtClean="0"/>
              <a:t>    </a:t>
            </a:r>
            <a:r>
              <a:rPr lang="zh-CN" altLang="en-US" sz="2400" dirty="0" smtClean="0"/>
              <a:t>        </a:t>
            </a:r>
            <a:r>
              <a:rPr lang="zh-CN" altLang="en-US" sz="24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例 </a:t>
            </a:r>
            <a:r>
              <a:rPr lang="en-US" altLang="zh-CN" sz="24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lang="en-US" sz="2400" dirty="0" smtClean="0">
                <a:solidFill>
                  <a:srgbClr val="0070C0"/>
                </a:solidFill>
              </a:rPr>
              <a:t>-2  </a:t>
            </a:r>
            <a:r>
              <a:rPr lang="zh-CN" altLang="en-US" sz="2400" dirty="0" smtClean="0">
                <a:solidFill>
                  <a:srgbClr val="0070C0"/>
                </a:solidFill>
              </a:rPr>
              <a:t>用遗传算法求解</a:t>
            </a:r>
            <a:r>
              <a:rPr lang="en-US" sz="2400" dirty="0" smtClean="0">
                <a:solidFill>
                  <a:srgbClr val="0070C0"/>
                </a:solidFill>
              </a:rPr>
              <a:t>TSP</a:t>
            </a:r>
            <a:r>
              <a:rPr lang="zh-CN" altLang="en-US" sz="2400" dirty="0" smtClean="0">
                <a:solidFill>
                  <a:srgbClr val="0070C0"/>
                </a:solidFill>
              </a:rPr>
              <a:t>。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>
              <a:lnSpc>
                <a:spcPts val="3000"/>
              </a:lnSpc>
              <a:spcBef>
                <a:spcPts val="1200"/>
              </a:spcBef>
              <a:buNone/>
            </a:pPr>
            <a:r>
              <a:rPr lang="zh-CN" altLang="en-US" sz="2400" dirty="0" smtClean="0">
                <a:solidFill>
                  <a:srgbClr val="0070C0"/>
                </a:solidFill>
              </a:rPr>
              <a:t>    </a:t>
            </a:r>
            <a:r>
              <a:rPr lang="zh-CN" altLang="en-US" sz="2400" dirty="0" smtClean="0">
                <a:solidFill>
                  <a:srgbClr val="0070C0"/>
                </a:solidFill>
              </a:rPr>
              <a:t>        </a:t>
            </a:r>
            <a:r>
              <a:rPr lang="zh-CN" altLang="en-US" sz="23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解</a:t>
            </a:r>
            <a:r>
              <a:rPr lang="zh-CN" altLang="en-US" sz="2300" dirty="0" smtClean="0">
                <a:solidFill>
                  <a:srgbClr val="0070C0"/>
                </a:solidFill>
              </a:rPr>
              <a:t> </a:t>
            </a:r>
            <a:r>
              <a:rPr lang="zh-CN" altLang="en-US" sz="2300" dirty="0" smtClean="0">
                <a:solidFill>
                  <a:srgbClr val="0070C0"/>
                </a:solidFill>
              </a:rPr>
              <a:t>将一个合法的城市序列</a:t>
            </a:r>
            <a:r>
              <a:rPr lang="en-US" sz="2300" i="1" dirty="0" smtClean="0">
                <a:solidFill>
                  <a:srgbClr val="0070C0"/>
                </a:solidFill>
              </a:rPr>
              <a:t>s </a:t>
            </a:r>
            <a:r>
              <a:rPr lang="en-US" sz="2300" dirty="0" smtClean="0">
                <a:solidFill>
                  <a:srgbClr val="0070C0"/>
                </a:solidFill>
              </a:rPr>
              <a:t>=</a:t>
            </a:r>
            <a:r>
              <a:rPr lang="en-US" altLang="zh-CN" sz="2300" dirty="0" smtClean="0">
                <a:solidFill>
                  <a:srgbClr val="0070C0"/>
                </a:solidFill>
              </a:rPr>
              <a:t>(</a:t>
            </a:r>
            <a:r>
              <a:rPr lang="en-US" sz="2300" i="1" dirty="0" smtClean="0">
                <a:solidFill>
                  <a:srgbClr val="0070C0"/>
                </a:solidFill>
              </a:rPr>
              <a:t>c</a:t>
            </a:r>
            <a:r>
              <a:rPr lang="en-US" sz="2300" baseline="-25000" dirty="0" smtClean="0">
                <a:solidFill>
                  <a:srgbClr val="0070C0"/>
                </a:solidFill>
              </a:rPr>
              <a:t>1</a:t>
            </a:r>
            <a:r>
              <a:rPr lang="en-US" sz="2300" dirty="0" smtClean="0">
                <a:solidFill>
                  <a:srgbClr val="0070C0"/>
                </a:solidFill>
              </a:rPr>
              <a:t>, </a:t>
            </a:r>
            <a:r>
              <a:rPr lang="en-US" sz="2300" i="1" dirty="0" smtClean="0">
                <a:solidFill>
                  <a:srgbClr val="0070C0"/>
                </a:solidFill>
              </a:rPr>
              <a:t>c</a:t>
            </a:r>
            <a:r>
              <a:rPr lang="en-US" sz="2300" baseline="-25000" dirty="0" smtClean="0">
                <a:solidFill>
                  <a:srgbClr val="0070C0"/>
                </a:solidFill>
              </a:rPr>
              <a:t>2</a:t>
            </a:r>
            <a:r>
              <a:rPr lang="en-US" sz="2300" dirty="0" smtClean="0">
                <a:solidFill>
                  <a:srgbClr val="0070C0"/>
                </a:solidFill>
              </a:rPr>
              <a:t>, …, </a:t>
            </a:r>
            <a:r>
              <a:rPr lang="en-US" sz="2300" i="1" dirty="0" err="1" smtClean="0">
                <a:solidFill>
                  <a:srgbClr val="0070C0"/>
                </a:solidFill>
              </a:rPr>
              <a:t>c</a:t>
            </a:r>
            <a:r>
              <a:rPr lang="en-US" sz="2300" i="1" baseline="-25000" dirty="0" err="1" smtClean="0">
                <a:solidFill>
                  <a:srgbClr val="0070C0"/>
                </a:solidFill>
              </a:rPr>
              <a:t>n</a:t>
            </a:r>
            <a:r>
              <a:rPr lang="en-US" sz="2300" dirty="0" smtClean="0">
                <a:solidFill>
                  <a:srgbClr val="0070C0"/>
                </a:solidFill>
              </a:rPr>
              <a:t>, </a:t>
            </a:r>
            <a:r>
              <a:rPr lang="en-US" sz="2300" i="1" dirty="0" smtClean="0">
                <a:solidFill>
                  <a:srgbClr val="0070C0"/>
                </a:solidFill>
              </a:rPr>
              <a:t>c</a:t>
            </a:r>
            <a:r>
              <a:rPr lang="en-US" sz="2300" i="1" baseline="-25000" dirty="0" smtClean="0">
                <a:solidFill>
                  <a:srgbClr val="0070C0"/>
                </a:solidFill>
              </a:rPr>
              <a:t>n</a:t>
            </a:r>
            <a:r>
              <a:rPr lang="en-US" sz="2300" baseline="-25000" dirty="0" smtClean="0">
                <a:solidFill>
                  <a:srgbClr val="0070C0"/>
                </a:solidFill>
              </a:rPr>
              <a:t>+1</a:t>
            </a:r>
            <a:r>
              <a:rPr lang="en-US" sz="2300" dirty="0" smtClean="0">
                <a:solidFill>
                  <a:srgbClr val="0070C0"/>
                </a:solidFill>
              </a:rPr>
              <a:t>)(</a:t>
            </a:r>
            <a:r>
              <a:rPr lang="en-US" sz="2300" i="1" dirty="0" smtClean="0">
                <a:solidFill>
                  <a:srgbClr val="0070C0"/>
                </a:solidFill>
              </a:rPr>
              <a:t>c</a:t>
            </a:r>
            <a:r>
              <a:rPr lang="en-US" sz="2300" i="1" baseline="-25000" dirty="0" smtClean="0">
                <a:solidFill>
                  <a:srgbClr val="0070C0"/>
                </a:solidFill>
              </a:rPr>
              <a:t>n</a:t>
            </a:r>
            <a:r>
              <a:rPr lang="en-US" sz="2300" baseline="-25000" dirty="0" smtClean="0">
                <a:solidFill>
                  <a:srgbClr val="0070C0"/>
                </a:solidFill>
              </a:rPr>
              <a:t>+1</a:t>
            </a:r>
            <a:r>
              <a:rPr lang="zh-CN" altLang="en-US" sz="2300" dirty="0" smtClean="0">
                <a:solidFill>
                  <a:srgbClr val="0070C0"/>
                </a:solidFill>
              </a:rPr>
              <a:t>就是</a:t>
            </a:r>
            <a:r>
              <a:rPr lang="en-US" sz="2300" i="1" dirty="0" smtClean="0">
                <a:solidFill>
                  <a:srgbClr val="0070C0"/>
                </a:solidFill>
              </a:rPr>
              <a:t>c</a:t>
            </a:r>
            <a:r>
              <a:rPr lang="en-US" sz="2300" baseline="-25000" dirty="0" smtClean="0">
                <a:solidFill>
                  <a:srgbClr val="0070C0"/>
                </a:solidFill>
              </a:rPr>
              <a:t>1</a:t>
            </a:r>
            <a:r>
              <a:rPr lang="en-US" sz="2300" dirty="0" smtClean="0">
                <a:solidFill>
                  <a:srgbClr val="0070C0"/>
                </a:solidFill>
              </a:rPr>
              <a:t>)</a:t>
            </a:r>
            <a:r>
              <a:rPr lang="zh-CN" altLang="en-US" sz="2300" dirty="0" smtClean="0">
                <a:solidFill>
                  <a:srgbClr val="0070C0"/>
                </a:solidFill>
              </a:rPr>
              <a:t>作为一个个体。这个序列中相邻两城之间的距离之和的倒数就可作为相应个体</a:t>
            </a:r>
            <a:r>
              <a:rPr lang="en-US" sz="2300" i="1" dirty="0" smtClean="0">
                <a:solidFill>
                  <a:srgbClr val="0070C0"/>
                </a:solidFill>
              </a:rPr>
              <a:t>s</a:t>
            </a:r>
            <a:r>
              <a:rPr lang="zh-CN" altLang="en-US" sz="2300" dirty="0" smtClean="0">
                <a:solidFill>
                  <a:srgbClr val="0070C0"/>
                </a:solidFill>
              </a:rPr>
              <a:t>的适应度，从而适应度函数就是</a:t>
            </a:r>
            <a:endParaRPr lang="zh-CN" altLang="en-US" sz="2300" dirty="0">
              <a:solidFill>
                <a:srgbClr val="0070C0"/>
              </a:solidFill>
            </a:endParaRP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3" y="2043968"/>
            <a:ext cx="8786847" cy="10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714348" y="2921568"/>
            <a:ext cx="8001056" cy="3137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300" dirty="0" smtClean="0">
                <a:solidFill>
                  <a:srgbClr val="0070C0"/>
                </a:solidFill>
              </a:rPr>
              <a:t>用符号</a:t>
            </a:r>
            <a:r>
              <a:rPr lang="en-US" sz="2300" dirty="0" smtClean="0">
                <a:solidFill>
                  <a:srgbClr val="0070C0"/>
                </a:solidFill>
              </a:rPr>
              <a:t>A</a:t>
            </a:r>
            <a:r>
              <a:rPr lang="zh-CN" altLang="en-US" sz="2300" dirty="0" smtClean="0">
                <a:solidFill>
                  <a:srgbClr val="0070C0"/>
                </a:solidFill>
              </a:rPr>
              <a:t>、</a:t>
            </a:r>
            <a:r>
              <a:rPr lang="en-US" sz="2300" dirty="0" smtClean="0">
                <a:solidFill>
                  <a:srgbClr val="0070C0"/>
                </a:solidFill>
              </a:rPr>
              <a:t>B</a:t>
            </a:r>
            <a:r>
              <a:rPr lang="zh-CN" altLang="en-US" sz="2300" dirty="0" smtClean="0">
                <a:solidFill>
                  <a:srgbClr val="0070C0"/>
                </a:solidFill>
              </a:rPr>
              <a:t>、</a:t>
            </a:r>
            <a:r>
              <a:rPr lang="en-US" sz="2300" dirty="0" smtClean="0">
                <a:solidFill>
                  <a:srgbClr val="0070C0"/>
                </a:solidFill>
              </a:rPr>
              <a:t>C</a:t>
            </a:r>
            <a:r>
              <a:rPr lang="zh-CN" altLang="en-US" sz="2300" dirty="0" smtClean="0">
                <a:solidFill>
                  <a:srgbClr val="0070C0"/>
                </a:solidFill>
              </a:rPr>
              <a:t>、</a:t>
            </a:r>
            <a:r>
              <a:rPr lang="en-US" sz="2300" dirty="0" smtClean="0">
                <a:solidFill>
                  <a:srgbClr val="0070C0"/>
                </a:solidFill>
              </a:rPr>
              <a:t>D</a:t>
            </a:r>
            <a:r>
              <a:rPr lang="zh-CN" altLang="en-US" sz="2300" dirty="0" smtClean="0">
                <a:solidFill>
                  <a:srgbClr val="0070C0"/>
                </a:solidFill>
              </a:rPr>
              <a:t>、</a:t>
            </a:r>
            <a:r>
              <a:rPr lang="en-US" sz="2300" dirty="0" smtClean="0">
                <a:solidFill>
                  <a:srgbClr val="0070C0"/>
                </a:solidFill>
              </a:rPr>
              <a:t>E</a:t>
            </a:r>
            <a:r>
              <a:rPr lang="zh-CN" altLang="en-US" sz="2300" dirty="0" smtClean="0">
                <a:solidFill>
                  <a:srgbClr val="0070C0"/>
                </a:solidFill>
              </a:rPr>
              <a:t>代表相应的城市，用这</a:t>
            </a:r>
            <a:r>
              <a:rPr lang="en-US" sz="2300" dirty="0" smtClean="0">
                <a:solidFill>
                  <a:srgbClr val="0070C0"/>
                </a:solidFill>
              </a:rPr>
              <a:t>5</a:t>
            </a:r>
            <a:r>
              <a:rPr lang="zh-CN" altLang="en-US" sz="2300" dirty="0" smtClean="0">
                <a:solidFill>
                  <a:srgbClr val="0070C0"/>
                </a:solidFill>
              </a:rPr>
              <a:t>个符号的序列表示可能解即染色体。然后设计合适的染色体和相应的遗传运算，使得这些遗传运算对染色体集合封闭。为此，人们针对</a:t>
            </a:r>
            <a:r>
              <a:rPr lang="en-US" sz="2300" dirty="0" smtClean="0">
                <a:solidFill>
                  <a:srgbClr val="0070C0"/>
                </a:solidFill>
              </a:rPr>
              <a:t>TSP</a:t>
            </a:r>
            <a:r>
              <a:rPr lang="zh-CN" altLang="en-US" sz="2300" dirty="0" smtClean="0">
                <a:solidFill>
                  <a:srgbClr val="0070C0"/>
                </a:solidFill>
              </a:rPr>
              <a:t>提出了许多编码方法和相应的特殊化了的交叉、变异操作，如顺序编码或整数编码、随机键编码、部分映射交叉、顺序交叉、循环交叉、位置交叉、反转变异、移位变异、互换变异等等。从而巧妙地用遗传算法解决了</a:t>
            </a:r>
            <a:r>
              <a:rPr lang="en-US" sz="2300" dirty="0" smtClean="0">
                <a:solidFill>
                  <a:srgbClr val="0070C0"/>
                </a:solidFill>
              </a:rPr>
              <a:t>TSP</a:t>
            </a:r>
            <a:r>
              <a:rPr lang="zh-CN" altLang="en-US" sz="2300" dirty="0" smtClean="0">
                <a:solidFill>
                  <a:srgbClr val="0070C0"/>
                </a:solidFill>
              </a:rPr>
              <a:t>。同时，也发展和完善了遗传算法，进一步扩展了它的应用。</a:t>
            </a:r>
            <a:endParaRPr lang="zh-CN" altLang="en-US" sz="23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98760" y="403057"/>
            <a:ext cx="7930892" cy="5857916"/>
          </a:xfrm>
        </p:spPr>
        <p:txBody>
          <a:bodyPr/>
          <a:lstStyle/>
          <a:p>
            <a:pPr algn="ctr">
              <a:lnSpc>
                <a:spcPct val="150000"/>
              </a:lnSpc>
              <a:buNone/>
            </a:pPr>
            <a:r>
              <a:rPr lang="en-US" sz="28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4.4 </a:t>
            </a:r>
            <a:r>
              <a:rPr lang="zh-CN" altLang="en-US" sz="28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遗传算法的特点与优势</a:t>
            </a:r>
            <a:endParaRPr lang="en-US" altLang="zh-CN" sz="2800" dirty="0" smtClean="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  <a:p>
            <a:pPr algn="just">
              <a:lnSpc>
                <a:spcPts val="3600"/>
              </a:lnSpc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0070C0"/>
                </a:solidFill>
                <a:sym typeface="Symbol"/>
              </a:rPr>
              <a:t>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zh-CN" altLang="en-US" sz="2400" dirty="0" smtClean="0">
                <a:solidFill>
                  <a:srgbClr val="0070C0"/>
                </a:solidFill>
              </a:rPr>
              <a:t>遗传算法一般是直接在解空间搜索，而不像图搜索那样一般是在问题空间搜索，最后才找到解（如果搜索成功的话）。</a:t>
            </a:r>
          </a:p>
          <a:p>
            <a:pPr algn="just">
              <a:lnSpc>
                <a:spcPts val="3600"/>
              </a:lnSpc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0070C0"/>
                </a:solidFill>
                <a:sym typeface="Symbol"/>
              </a:rPr>
              <a:t>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zh-CN" altLang="en-US" sz="2400" dirty="0" smtClean="0">
                <a:solidFill>
                  <a:srgbClr val="0070C0"/>
                </a:solidFill>
              </a:rPr>
              <a:t>遗传算法的搜索随机地始于搜索空间的一个点集，而不像图搜索那样固定地始于搜索空间的初始节点或终止节点。所以，遗传算法是一种随机搜索算法。</a:t>
            </a:r>
          </a:p>
          <a:p>
            <a:pPr algn="just">
              <a:lnSpc>
                <a:spcPts val="3600"/>
              </a:lnSpc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0070C0"/>
                </a:solidFill>
                <a:sym typeface="Symbol"/>
              </a:rPr>
              <a:t>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zh-CN" altLang="en-US" sz="2400" dirty="0" smtClean="0">
                <a:solidFill>
                  <a:srgbClr val="0070C0"/>
                </a:solidFill>
              </a:rPr>
              <a:t>遗传算法总是在寻找优解（最优解或次优解），而不像图搜索那样并非总是要求优解，而一般是设法尽快找到解（当然包括优解）。所以，遗传算法又是一种优化搜索算法。</a:t>
            </a:r>
          </a:p>
          <a:p>
            <a:pPr>
              <a:buNone/>
            </a:pPr>
            <a:endParaRPr lang="zh-CN" altLang="en-US" sz="2800" dirty="0" smtClean="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44615" y="714357"/>
            <a:ext cx="7913600" cy="5072098"/>
          </a:xfrm>
        </p:spPr>
        <p:txBody>
          <a:bodyPr/>
          <a:lstStyle/>
          <a:p>
            <a:pPr algn="just">
              <a:lnSpc>
                <a:spcPts val="3600"/>
              </a:lnSpc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0070C0"/>
                </a:solidFill>
                <a:sym typeface="Symbol"/>
              </a:rPr>
              <a:t></a:t>
            </a:r>
            <a:r>
              <a:rPr lang="en-US" sz="2400" dirty="0" smtClean="0">
                <a:solidFill>
                  <a:srgbClr val="0070C0"/>
                </a:solidFill>
              </a:rPr>
              <a:t>  </a:t>
            </a:r>
            <a:r>
              <a:rPr lang="zh-CN" altLang="en-US" sz="2400" dirty="0" smtClean="0">
                <a:solidFill>
                  <a:srgbClr val="0070C0"/>
                </a:solidFill>
              </a:rPr>
              <a:t>遗传算法的搜索过程是从空间的一个点集（种群）到另一个点集（种群）的搜索，而不像图搜索那样一般是从空间的一个点到另一个点地搜索。因而它实际是一种并行搜索，适合大规模并行计算，而且这种种群到种群的搜索有能力跳出局部最优解。</a:t>
            </a:r>
          </a:p>
          <a:p>
            <a:pPr algn="just">
              <a:lnSpc>
                <a:spcPts val="3600"/>
              </a:lnSpc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0070C0"/>
                </a:solidFill>
                <a:sym typeface="Symbol"/>
              </a:rPr>
              <a:t></a:t>
            </a:r>
            <a:r>
              <a:rPr lang="en-US" sz="2400" dirty="0" smtClean="0">
                <a:solidFill>
                  <a:srgbClr val="0070C0"/>
                </a:solidFill>
              </a:rPr>
              <a:t>  </a:t>
            </a:r>
            <a:r>
              <a:rPr lang="zh-CN" altLang="en-US" sz="2400" dirty="0" smtClean="0">
                <a:solidFill>
                  <a:srgbClr val="0070C0"/>
                </a:solidFill>
              </a:rPr>
              <a:t>遗传算法的适应性强，除需知适应度函数外，几乎不需要其他的先验知识。</a:t>
            </a:r>
          </a:p>
          <a:p>
            <a:pPr algn="just">
              <a:lnSpc>
                <a:spcPts val="3600"/>
              </a:lnSpc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0070C0"/>
                </a:solidFill>
                <a:sym typeface="Symbol"/>
              </a:rPr>
              <a:t></a:t>
            </a:r>
            <a:r>
              <a:rPr lang="en-US" sz="2400" dirty="0" smtClean="0">
                <a:solidFill>
                  <a:srgbClr val="0070C0"/>
                </a:solidFill>
              </a:rPr>
              <a:t>  </a:t>
            </a:r>
            <a:r>
              <a:rPr lang="zh-CN" altLang="en-US" sz="2400" dirty="0" smtClean="0">
                <a:solidFill>
                  <a:srgbClr val="0070C0"/>
                </a:solidFill>
              </a:rPr>
              <a:t>遗传算法长于全局搜索，它不受搜索空间的限制性假设的约束，不要求连续性，能以很大的概率从离散的、多极值的、含有噪声的高维问题中找到全局最优解。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5" name="动作按钮: 后退或前一项 4">
            <a:hlinkClick r:id="" action="ppaction://hlinkshowjump?jump=firstslide" highlightClick="1"/>
          </p:cNvPr>
          <p:cNvSpPr/>
          <p:nvPr/>
        </p:nvSpPr>
        <p:spPr>
          <a:xfrm>
            <a:off x="7715272" y="6357958"/>
            <a:ext cx="720000" cy="142876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57158" y="315601"/>
            <a:ext cx="8301038" cy="4470722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 </a:t>
            </a:r>
            <a:r>
              <a:rPr lang="en-US" sz="24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3</a:t>
            </a:r>
            <a:r>
              <a:rPr lang="en-US" sz="24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. </a:t>
            </a:r>
            <a:r>
              <a:rPr lang="zh-CN" altLang="en-US" sz="2400" b="1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种群</a:t>
            </a:r>
            <a:endParaRPr lang="en-US" altLang="zh-CN" sz="2400" b="1" dirty="0" smtClean="0">
              <a:solidFill>
                <a:srgbClr val="0070C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ts val="3200"/>
              </a:lnSpc>
              <a:spcBef>
                <a:spcPts val="0"/>
              </a:spcBef>
              <a:buNone/>
            </a:pPr>
            <a:r>
              <a:rPr lang="zh-CN" altLang="en-US" sz="2300" dirty="0" smtClean="0">
                <a:solidFill>
                  <a:srgbClr val="0070C0"/>
                </a:solidFill>
              </a:rPr>
              <a:t>            种群（</a:t>
            </a:r>
            <a:r>
              <a:rPr lang="en-US" sz="2300" dirty="0" smtClean="0">
                <a:solidFill>
                  <a:srgbClr val="0070C0"/>
                </a:solidFill>
              </a:rPr>
              <a:t>population</a:t>
            </a:r>
            <a:r>
              <a:rPr lang="zh-CN" altLang="en-US" sz="2300" dirty="0" smtClean="0">
                <a:solidFill>
                  <a:srgbClr val="0070C0"/>
                </a:solidFill>
              </a:rPr>
              <a:t>）就是模拟生物种群而由若干个染色体组成的群体，它一般是整个论域空间的一个很小的子集。遗传算法就是通过在种群上实施所称的遗传操作，使其不断更新换代而实现对整个论域空间的搜索。</a:t>
            </a: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 </a:t>
            </a:r>
            <a:r>
              <a:rPr lang="en-US" sz="24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4</a:t>
            </a:r>
            <a:r>
              <a:rPr lang="en-US" sz="24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. </a:t>
            </a:r>
            <a:r>
              <a:rPr lang="zh-CN" altLang="en-US" sz="2400" b="1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遗传操作</a:t>
            </a:r>
            <a:endParaRPr lang="en-US" altLang="zh-CN" sz="2400" b="1" dirty="0" smtClean="0">
              <a:solidFill>
                <a:srgbClr val="0070C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ts val="3200"/>
              </a:lnSpc>
              <a:buNone/>
            </a:pPr>
            <a:r>
              <a:rPr lang="zh-CN" altLang="en-US" sz="2300" dirty="0" smtClean="0"/>
              <a:t>           </a:t>
            </a:r>
            <a:r>
              <a:rPr lang="zh-CN" altLang="en-US" sz="2300" dirty="0" smtClean="0">
                <a:solidFill>
                  <a:srgbClr val="0070C0"/>
                </a:solidFill>
              </a:rPr>
              <a:t>遗传算法中有三种关于染色体的运算：选择</a:t>
            </a:r>
            <a:r>
              <a:rPr lang="en-US" sz="2300" dirty="0" smtClean="0">
                <a:solidFill>
                  <a:srgbClr val="0070C0"/>
                </a:solidFill>
              </a:rPr>
              <a:t>-</a:t>
            </a:r>
            <a:r>
              <a:rPr lang="zh-CN" altLang="en-US" sz="2300" dirty="0" smtClean="0">
                <a:solidFill>
                  <a:srgbClr val="0070C0"/>
                </a:solidFill>
              </a:rPr>
              <a:t>复制</a:t>
            </a:r>
            <a:r>
              <a:rPr lang="en-US" sz="2300" baseline="30000" dirty="0" smtClean="0">
                <a:solidFill>
                  <a:srgbClr val="0070C0"/>
                </a:solidFill>
              </a:rPr>
              <a:t>*</a:t>
            </a:r>
            <a:r>
              <a:rPr lang="zh-CN" altLang="en-US" sz="2300" dirty="0" smtClean="0">
                <a:solidFill>
                  <a:srgbClr val="0070C0"/>
                </a:solidFill>
              </a:rPr>
              <a:t>、交叉和变异，称为遗传操作或遗传算子（</a:t>
            </a:r>
            <a:r>
              <a:rPr lang="en-US" sz="2300" dirty="0" smtClean="0">
                <a:solidFill>
                  <a:srgbClr val="0070C0"/>
                </a:solidFill>
              </a:rPr>
              <a:t>genetic operator</a:t>
            </a:r>
            <a:r>
              <a:rPr lang="zh-CN" altLang="en-US" sz="2300" dirty="0" smtClean="0">
                <a:solidFill>
                  <a:srgbClr val="0070C0"/>
                </a:solidFill>
              </a:rPr>
              <a:t>）</a:t>
            </a:r>
            <a:r>
              <a:rPr lang="zh-CN" altLang="en-US" sz="2400" dirty="0" smtClean="0">
                <a:solidFill>
                  <a:srgbClr val="0070C0"/>
                </a:solidFill>
              </a:rPr>
              <a:t>。</a:t>
            </a:r>
            <a:endParaRPr lang="zh-CN" altLang="en-US" sz="2400" b="1" dirty="0" smtClean="0">
              <a:solidFill>
                <a:srgbClr val="0070C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/>
              <a:t>   </a:t>
            </a:r>
            <a:r>
              <a:rPr lang="zh-CN" altLang="en-US" sz="2400" dirty="0" smtClean="0"/>
              <a:t>    </a:t>
            </a:r>
            <a:r>
              <a:rPr lang="zh-CN" altLang="en-US" sz="2400" dirty="0" smtClean="0">
                <a:solidFill>
                  <a:srgbClr val="0070C0"/>
                </a:solidFill>
                <a:sym typeface="Symbol"/>
              </a:rPr>
              <a:t></a:t>
            </a:r>
            <a:r>
              <a:rPr lang="zh-CN" altLang="en-US" sz="24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选择</a:t>
            </a:r>
            <a:r>
              <a:rPr lang="en-US" sz="2400" b="1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24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复制</a:t>
            </a:r>
            <a:endParaRPr lang="en-US" altLang="zh-CN" sz="2400" dirty="0" smtClean="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rgbClr val="0070C0"/>
                </a:solidFill>
              </a:rPr>
              <a:t>   </a:t>
            </a:r>
            <a:r>
              <a:rPr lang="zh-CN" altLang="en-US" sz="2400" dirty="0" smtClean="0">
                <a:solidFill>
                  <a:srgbClr val="0070C0"/>
                </a:solidFill>
              </a:rPr>
              <a:t>       </a:t>
            </a:r>
            <a:r>
              <a:rPr lang="zh-CN" altLang="en-US" sz="2300" dirty="0" smtClean="0">
                <a:solidFill>
                  <a:srgbClr val="0070C0"/>
                </a:solidFill>
              </a:rPr>
              <a:t>选择</a:t>
            </a:r>
            <a:r>
              <a:rPr lang="zh-CN" altLang="en-US" sz="2300" dirty="0" smtClean="0">
                <a:solidFill>
                  <a:srgbClr val="0070C0"/>
                </a:solidFill>
              </a:rPr>
              <a:t>概率</a:t>
            </a:r>
            <a:r>
              <a:rPr lang="en-US" sz="23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3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3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300" i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3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300" dirty="0" smtClean="0">
                <a:solidFill>
                  <a:srgbClr val="0070C0"/>
                </a:solidFill>
              </a:rPr>
              <a:t>的计算公式为</a:t>
            </a:r>
            <a:endParaRPr lang="en-US" altLang="zh-CN" sz="2300" dirty="0">
              <a:solidFill>
                <a:srgbClr val="0070C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96626" y="5626683"/>
            <a:ext cx="58817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0070C0"/>
                </a:solidFill>
              </a:rPr>
              <a:t>其中，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为适应度函数，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sz="24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400" dirty="0" smtClean="0">
                <a:solidFill>
                  <a:srgbClr val="0070C0"/>
                </a:solidFill>
              </a:rPr>
              <a:t>适应度。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4513548"/>
            <a:ext cx="6643734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428604"/>
            <a:ext cx="4471990" cy="4714908"/>
          </a:xfrm>
        </p:spPr>
        <p:txBody>
          <a:bodyPr/>
          <a:lstStyle/>
          <a:p>
            <a:pPr>
              <a:lnSpc>
                <a:spcPts val="3000"/>
              </a:lnSpc>
              <a:buNone/>
            </a:pPr>
            <a:r>
              <a:rPr lang="zh-CN" altLang="en-US" sz="2400" dirty="0" smtClean="0"/>
              <a:t>    </a:t>
            </a:r>
            <a:r>
              <a:rPr lang="zh-CN" altLang="en-US" sz="2400" dirty="0" smtClean="0"/>
              <a:t>       </a:t>
            </a:r>
            <a:r>
              <a:rPr lang="zh-CN" altLang="en-US" sz="2300" dirty="0" smtClean="0">
                <a:solidFill>
                  <a:srgbClr val="0070C0"/>
                </a:solidFill>
              </a:rPr>
              <a:t>按</a:t>
            </a:r>
            <a:r>
              <a:rPr lang="zh-CN" altLang="en-US" sz="2300" dirty="0" smtClean="0">
                <a:solidFill>
                  <a:srgbClr val="0070C0"/>
                </a:solidFill>
              </a:rPr>
              <a:t>概率选择的方法可用一种称为赌轮的原理来实现。算法中赌轮选择法可用下面的子过程来模拟：</a:t>
            </a:r>
          </a:p>
          <a:p>
            <a:pPr>
              <a:lnSpc>
                <a:spcPts val="3000"/>
              </a:lnSpc>
              <a:buNone/>
            </a:pPr>
            <a:r>
              <a:rPr lang="zh-CN" altLang="en-US" sz="2300" dirty="0" smtClean="0">
                <a:solidFill>
                  <a:srgbClr val="0070C0"/>
                </a:solidFill>
              </a:rPr>
              <a:t>    ① 在</a:t>
            </a:r>
            <a:r>
              <a:rPr lang="en-US" sz="2300" dirty="0" smtClean="0">
                <a:solidFill>
                  <a:srgbClr val="0070C0"/>
                </a:solidFill>
              </a:rPr>
              <a:t>[0,1]</a:t>
            </a:r>
            <a:r>
              <a:rPr lang="zh-CN" altLang="en-US" sz="2300" dirty="0" smtClean="0">
                <a:solidFill>
                  <a:srgbClr val="0070C0"/>
                </a:solidFill>
              </a:rPr>
              <a:t>区间内产生一个均匀分布的伪随机数</a:t>
            </a:r>
            <a:r>
              <a:rPr lang="en-US" sz="2300" i="1" dirty="0" smtClean="0">
                <a:solidFill>
                  <a:srgbClr val="0070C0"/>
                </a:solidFill>
              </a:rPr>
              <a:t>r</a:t>
            </a:r>
            <a:r>
              <a:rPr lang="zh-CN" altLang="en-US" sz="2300" dirty="0" smtClean="0">
                <a:solidFill>
                  <a:srgbClr val="0070C0"/>
                </a:solidFill>
              </a:rPr>
              <a:t>；</a:t>
            </a:r>
          </a:p>
          <a:p>
            <a:pPr>
              <a:lnSpc>
                <a:spcPts val="3000"/>
              </a:lnSpc>
              <a:buNone/>
            </a:pPr>
            <a:r>
              <a:rPr lang="zh-CN" altLang="en-US" sz="2300" dirty="0" smtClean="0">
                <a:solidFill>
                  <a:srgbClr val="0070C0"/>
                </a:solidFill>
              </a:rPr>
              <a:t>    ② 若</a:t>
            </a:r>
            <a:r>
              <a:rPr lang="en-US" sz="2300" i="1" dirty="0" smtClean="0">
                <a:solidFill>
                  <a:srgbClr val="0070C0"/>
                </a:solidFill>
              </a:rPr>
              <a:t>r</a:t>
            </a:r>
            <a:r>
              <a:rPr lang="zh-CN" altLang="en-US" sz="2300" dirty="0" smtClean="0">
                <a:solidFill>
                  <a:srgbClr val="0070C0"/>
                </a:solidFill>
              </a:rPr>
              <a:t>≤</a:t>
            </a:r>
            <a:r>
              <a:rPr lang="en-US" sz="2300" i="1" dirty="0" smtClean="0">
                <a:solidFill>
                  <a:srgbClr val="0070C0"/>
                </a:solidFill>
              </a:rPr>
              <a:t>q</a:t>
            </a:r>
            <a:r>
              <a:rPr lang="en-US" sz="2300" baseline="-25000" dirty="0" smtClean="0">
                <a:solidFill>
                  <a:srgbClr val="0070C0"/>
                </a:solidFill>
              </a:rPr>
              <a:t>1</a:t>
            </a:r>
            <a:r>
              <a:rPr lang="zh-CN" altLang="en-US" sz="2300" dirty="0" smtClean="0">
                <a:solidFill>
                  <a:srgbClr val="0070C0"/>
                </a:solidFill>
              </a:rPr>
              <a:t>，则染色体</a:t>
            </a:r>
            <a:r>
              <a:rPr lang="en-US" sz="2300" i="1" dirty="0" smtClean="0">
                <a:solidFill>
                  <a:srgbClr val="0070C0"/>
                </a:solidFill>
              </a:rPr>
              <a:t>x</a:t>
            </a:r>
            <a:r>
              <a:rPr lang="en-US" sz="2300" baseline="-25000" dirty="0" smtClean="0">
                <a:solidFill>
                  <a:srgbClr val="0070C0"/>
                </a:solidFill>
              </a:rPr>
              <a:t>1</a:t>
            </a:r>
            <a:r>
              <a:rPr lang="zh-CN" altLang="en-US" sz="2300" dirty="0" smtClean="0">
                <a:solidFill>
                  <a:srgbClr val="0070C0"/>
                </a:solidFill>
              </a:rPr>
              <a:t>被选中；</a:t>
            </a:r>
          </a:p>
          <a:p>
            <a:pPr>
              <a:lnSpc>
                <a:spcPts val="3000"/>
              </a:lnSpc>
              <a:buNone/>
            </a:pPr>
            <a:r>
              <a:rPr lang="zh-CN" altLang="en-US" sz="2300" dirty="0" smtClean="0">
                <a:solidFill>
                  <a:srgbClr val="0070C0"/>
                </a:solidFill>
              </a:rPr>
              <a:t>    ③ 若</a:t>
            </a:r>
            <a:r>
              <a:rPr lang="en-US" sz="2300" i="1" dirty="0" smtClean="0">
                <a:solidFill>
                  <a:srgbClr val="0070C0"/>
                </a:solidFill>
              </a:rPr>
              <a:t>q</a:t>
            </a:r>
            <a:r>
              <a:rPr lang="en-US" sz="2300" i="1" baseline="-25000" dirty="0" smtClean="0">
                <a:solidFill>
                  <a:srgbClr val="0070C0"/>
                </a:solidFill>
              </a:rPr>
              <a:t>k</a:t>
            </a:r>
            <a:r>
              <a:rPr lang="en-US" sz="2300" baseline="-25000" dirty="0" smtClean="0">
                <a:solidFill>
                  <a:srgbClr val="0070C0"/>
                </a:solidFill>
              </a:rPr>
              <a:t>-1</a:t>
            </a:r>
            <a:r>
              <a:rPr lang="en-US" sz="2300" dirty="0" smtClean="0">
                <a:solidFill>
                  <a:srgbClr val="0070C0"/>
                </a:solidFill>
              </a:rPr>
              <a:t>&lt;</a:t>
            </a:r>
            <a:r>
              <a:rPr lang="en-US" sz="2300" i="1" dirty="0" smtClean="0">
                <a:solidFill>
                  <a:srgbClr val="0070C0"/>
                </a:solidFill>
              </a:rPr>
              <a:t>r</a:t>
            </a:r>
            <a:r>
              <a:rPr lang="zh-CN" altLang="en-US" sz="2300" dirty="0" smtClean="0">
                <a:solidFill>
                  <a:srgbClr val="0070C0"/>
                </a:solidFill>
              </a:rPr>
              <a:t>≤</a:t>
            </a:r>
            <a:r>
              <a:rPr lang="en-US" sz="2300" i="1" dirty="0" err="1" smtClean="0">
                <a:solidFill>
                  <a:srgbClr val="0070C0"/>
                </a:solidFill>
              </a:rPr>
              <a:t>q</a:t>
            </a:r>
            <a:r>
              <a:rPr lang="en-US" sz="2300" i="1" baseline="-25000" dirty="0" err="1" smtClean="0">
                <a:solidFill>
                  <a:srgbClr val="0070C0"/>
                </a:solidFill>
              </a:rPr>
              <a:t>k</a:t>
            </a:r>
            <a:r>
              <a:rPr lang="en-US" sz="2300" dirty="0" smtClean="0">
                <a:solidFill>
                  <a:srgbClr val="0070C0"/>
                </a:solidFill>
              </a:rPr>
              <a:t> (2</a:t>
            </a:r>
            <a:r>
              <a:rPr lang="zh-CN" altLang="en-US" sz="2300" dirty="0" smtClean="0">
                <a:solidFill>
                  <a:srgbClr val="0070C0"/>
                </a:solidFill>
              </a:rPr>
              <a:t>≤</a:t>
            </a:r>
            <a:r>
              <a:rPr lang="en-US" sz="2300" i="1" dirty="0" smtClean="0">
                <a:solidFill>
                  <a:srgbClr val="0070C0"/>
                </a:solidFill>
              </a:rPr>
              <a:t>k</a:t>
            </a:r>
            <a:r>
              <a:rPr lang="zh-CN" altLang="en-US" sz="2300" dirty="0" smtClean="0">
                <a:solidFill>
                  <a:srgbClr val="0070C0"/>
                </a:solidFill>
              </a:rPr>
              <a:t>≤</a:t>
            </a:r>
            <a:r>
              <a:rPr lang="en-US" sz="2300" i="1" dirty="0" smtClean="0">
                <a:solidFill>
                  <a:srgbClr val="0070C0"/>
                </a:solidFill>
              </a:rPr>
              <a:t>N</a:t>
            </a:r>
            <a:r>
              <a:rPr lang="en-US" sz="2300" dirty="0" smtClean="0">
                <a:solidFill>
                  <a:srgbClr val="0070C0"/>
                </a:solidFill>
              </a:rPr>
              <a:t>)</a:t>
            </a:r>
            <a:r>
              <a:rPr lang="zh-CN" altLang="en-US" sz="2300" dirty="0" smtClean="0">
                <a:solidFill>
                  <a:srgbClr val="0070C0"/>
                </a:solidFill>
              </a:rPr>
              <a:t>，则染色体</a:t>
            </a:r>
            <a:r>
              <a:rPr lang="en-US" sz="2300" i="1" dirty="0" err="1" smtClean="0">
                <a:solidFill>
                  <a:srgbClr val="0070C0"/>
                </a:solidFill>
              </a:rPr>
              <a:t>x</a:t>
            </a:r>
            <a:r>
              <a:rPr lang="en-US" sz="2300" i="1" baseline="-25000" dirty="0" err="1" smtClean="0">
                <a:solidFill>
                  <a:srgbClr val="0070C0"/>
                </a:solidFill>
              </a:rPr>
              <a:t>k</a:t>
            </a:r>
            <a:r>
              <a:rPr lang="zh-CN" altLang="en-US" sz="2300" dirty="0" smtClean="0">
                <a:solidFill>
                  <a:srgbClr val="0070C0"/>
                </a:solidFill>
              </a:rPr>
              <a:t>被选中。</a:t>
            </a:r>
          </a:p>
          <a:p>
            <a:pPr>
              <a:lnSpc>
                <a:spcPts val="3000"/>
              </a:lnSpc>
              <a:buNone/>
            </a:pPr>
            <a:r>
              <a:rPr lang="zh-CN" altLang="en-US" sz="2300" dirty="0" smtClean="0">
                <a:solidFill>
                  <a:srgbClr val="0070C0"/>
                </a:solidFill>
              </a:rPr>
              <a:t>     其中的</a:t>
            </a:r>
            <a:r>
              <a:rPr lang="en-US" sz="2300" i="1" dirty="0" err="1" smtClean="0">
                <a:solidFill>
                  <a:srgbClr val="0070C0"/>
                </a:solidFill>
              </a:rPr>
              <a:t>q</a:t>
            </a:r>
            <a:r>
              <a:rPr lang="en-US" sz="2300" i="1" baseline="-25000" dirty="0" err="1" smtClean="0">
                <a:solidFill>
                  <a:srgbClr val="0070C0"/>
                </a:solidFill>
              </a:rPr>
              <a:t>i</a:t>
            </a:r>
            <a:r>
              <a:rPr lang="zh-CN" altLang="en-US" sz="2300" dirty="0" smtClean="0">
                <a:solidFill>
                  <a:srgbClr val="0070C0"/>
                </a:solidFill>
              </a:rPr>
              <a:t>称为染色体</a:t>
            </a:r>
            <a:r>
              <a:rPr lang="en-US" sz="2300" i="1" dirty="0" smtClean="0">
                <a:solidFill>
                  <a:srgbClr val="0070C0"/>
                </a:solidFill>
              </a:rPr>
              <a:t>x</a:t>
            </a:r>
            <a:r>
              <a:rPr lang="en-US" sz="2300" i="1" baseline="-25000" dirty="0" smtClean="0">
                <a:solidFill>
                  <a:srgbClr val="0070C0"/>
                </a:solidFill>
              </a:rPr>
              <a:t>i</a:t>
            </a:r>
            <a:r>
              <a:rPr lang="zh-CN" altLang="en-US" sz="2300" dirty="0" smtClean="0">
                <a:solidFill>
                  <a:srgbClr val="0070C0"/>
                </a:solidFill>
              </a:rPr>
              <a:t>（</a:t>
            </a:r>
            <a:r>
              <a:rPr lang="en-US" sz="2300" i="1" dirty="0" err="1" smtClean="0">
                <a:solidFill>
                  <a:srgbClr val="0070C0"/>
                </a:solidFill>
              </a:rPr>
              <a:t>i</a:t>
            </a:r>
            <a:r>
              <a:rPr lang="en-US" sz="2300" dirty="0" smtClean="0">
                <a:solidFill>
                  <a:srgbClr val="0070C0"/>
                </a:solidFill>
              </a:rPr>
              <a:t>=1, 2, …, n</a:t>
            </a:r>
            <a:r>
              <a:rPr lang="zh-CN" altLang="en-US" sz="2300" dirty="0" smtClean="0">
                <a:solidFill>
                  <a:srgbClr val="0070C0"/>
                </a:solidFill>
              </a:rPr>
              <a:t>）的积累概率，其计算公式为</a:t>
            </a:r>
          </a:p>
          <a:p>
            <a:pPr>
              <a:buNone/>
            </a:pPr>
            <a:endParaRPr lang="zh-CN" altLang="en-US" sz="2400" b="1" dirty="0">
              <a:solidFill>
                <a:srgbClr val="0070C0"/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5072074"/>
            <a:ext cx="7500990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49141" y="1357298"/>
            <a:ext cx="3143272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642918"/>
            <a:ext cx="8568000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72783" y="428604"/>
            <a:ext cx="7756869" cy="2428892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Symbol"/>
              </a:rPr>
              <a:t></a:t>
            </a:r>
            <a:r>
              <a:rPr lang="zh-CN" altLang="en-US" sz="24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交叉</a:t>
            </a:r>
            <a:r>
              <a:rPr lang="zh-CN" altLang="en-US" sz="2400" dirty="0" smtClean="0">
                <a:solidFill>
                  <a:srgbClr val="0070C0"/>
                </a:solidFill>
              </a:rPr>
              <a:t> 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 algn="just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rgbClr val="0070C0"/>
                </a:solidFill>
              </a:rPr>
              <a:t>           </a:t>
            </a:r>
            <a:r>
              <a:rPr lang="zh-CN" altLang="en-US" sz="2400" dirty="0" smtClean="0">
                <a:solidFill>
                  <a:srgbClr val="0070C0"/>
                </a:solidFill>
              </a:rPr>
              <a:t>交叉</a:t>
            </a:r>
            <a:r>
              <a:rPr lang="en-US" sz="2400" dirty="0" smtClean="0">
                <a:solidFill>
                  <a:srgbClr val="0070C0"/>
                </a:solidFill>
              </a:rPr>
              <a:t>(crossover)</a:t>
            </a:r>
            <a:r>
              <a:rPr lang="zh-CN" altLang="en-US" sz="2400" dirty="0" smtClean="0">
                <a:solidFill>
                  <a:srgbClr val="0070C0"/>
                </a:solidFill>
              </a:rPr>
              <a:t>亦称交换、交配或杂交，就是互换两个染色体某些位上的基因。例如，设染色体</a:t>
            </a:r>
            <a:r>
              <a:rPr lang="en-US" sz="2400" i="1" dirty="0" smtClean="0">
                <a:solidFill>
                  <a:srgbClr val="0070C0"/>
                </a:solidFill>
              </a:rPr>
              <a:t>s</a:t>
            </a:r>
            <a:r>
              <a:rPr lang="en-US" sz="2400" baseline="-25000" dirty="0" smtClean="0">
                <a:solidFill>
                  <a:srgbClr val="0070C0"/>
                </a:solidFill>
              </a:rPr>
              <a:t>1</a:t>
            </a:r>
            <a:r>
              <a:rPr lang="en-US" sz="2400" dirty="0" smtClean="0">
                <a:solidFill>
                  <a:srgbClr val="0070C0"/>
                </a:solidFill>
              </a:rPr>
              <a:t>=01001011</a:t>
            </a:r>
            <a:r>
              <a:rPr lang="zh-CN" altLang="en-US" sz="2400" dirty="0" smtClean="0">
                <a:solidFill>
                  <a:srgbClr val="0070C0"/>
                </a:solidFill>
              </a:rPr>
              <a:t>，</a:t>
            </a:r>
            <a:r>
              <a:rPr lang="en-US" sz="2400" i="1" dirty="0" smtClean="0">
                <a:solidFill>
                  <a:srgbClr val="0070C0"/>
                </a:solidFill>
              </a:rPr>
              <a:t>s</a:t>
            </a:r>
            <a:r>
              <a:rPr lang="en-US" sz="2400" baseline="-25000" dirty="0" smtClean="0">
                <a:solidFill>
                  <a:srgbClr val="0070C0"/>
                </a:solidFill>
              </a:rPr>
              <a:t>2</a:t>
            </a:r>
            <a:r>
              <a:rPr lang="en-US" sz="2400" dirty="0" smtClean="0">
                <a:solidFill>
                  <a:srgbClr val="0070C0"/>
                </a:solidFill>
              </a:rPr>
              <a:t>=10010101</a:t>
            </a:r>
            <a:r>
              <a:rPr lang="zh-CN" altLang="en-US" sz="2400" dirty="0" smtClean="0">
                <a:solidFill>
                  <a:srgbClr val="0070C0"/>
                </a:solidFill>
              </a:rPr>
              <a:t>，交换其后</a:t>
            </a:r>
            <a:r>
              <a:rPr lang="en-US" sz="2400" dirty="0" smtClean="0">
                <a:solidFill>
                  <a:srgbClr val="0070C0"/>
                </a:solidFill>
              </a:rPr>
              <a:t>4</a:t>
            </a:r>
            <a:r>
              <a:rPr lang="zh-CN" altLang="en-US" sz="2400" dirty="0" smtClean="0">
                <a:solidFill>
                  <a:srgbClr val="0070C0"/>
                </a:solidFill>
              </a:rPr>
              <a:t>位基因，即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endParaRPr lang="zh-CN" altLang="en-US" sz="2800" b="1" dirty="0">
              <a:solidFill>
                <a:srgbClr val="0070C0"/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762674"/>
            <a:ext cx="9109938" cy="136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071538" y="4429132"/>
            <a:ext cx="7429552" cy="112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宋体" pitchFamily="2" charset="-122"/>
                <a:cs typeface="Courier New" pitchFamily="49" charset="0"/>
              </a:rPr>
              <a:t>则得新串</a:t>
            </a:r>
            <a:r>
              <a:rPr kumimoji="0" lang="en-US" altLang="zh-CN" sz="2400" b="0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</a:t>
            </a:r>
            <a:r>
              <a:rPr kumimoji="0" lang="en-US" altLang="zh-CN" sz="2400" b="0" i="0" u="none" strike="noStrike" cap="none" normalizeH="0" baseline="-3000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/>
                <a:ea typeface="宋体" pitchFamily="2" charset="-122"/>
                <a:cs typeface="Courier New" pitchFamily="49" charset="0"/>
              </a:rPr>
              <a:t>’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=01000101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宋体" pitchFamily="2" charset="-122"/>
                <a:cs typeface="Courier New" pitchFamily="49" charset="0"/>
              </a:rPr>
              <a:t>，</a:t>
            </a:r>
            <a:r>
              <a:rPr kumimoji="0" lang="en-US" altLang="zh-CN" sz="2400" b="0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</a:t>
            </a:r>
            <a:r>
              <a:rPr kumimoji="0" lang="en-US" altLang="zh-CN" sz="2400" b="0" i="0" u="none" strike="noStrike" cap="none" normalizeH="0" baseline="-3000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/>
                <a:ea typeface="宋体" pitchFamily="2" charset="-122"/>
                <a:cs typeface="Courier New" pitchFamily="49" charset="0"/>
              </a:rPr>
              <a:t>’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=10011011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r>
              <a:rPr kumimoji="0" lang="en-US" altLang="zh-CN" sz="2400" b="0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</a:t>
            </a:r>
            <a:r>
              <a:rPr kumimoji="0" lang="en-US" altLang="zh-CN" sz="2400" b="0" i="0" u="none" strike="noStrike" cap="none" normalizeH="0" baseline="-3000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/>
                <a:ea typeface="宋体" pitchFamily="2" charset="-122"/>
                <a:cs typeface="Courier New" pitchFamily="49" charset="0"/>
              </a:rPr>
              <a:t>’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宋体" pitchFamily="2" charset="-122"/>
                <a:cs typeface="Courier New" pitchFamily="49" charset="0"/>
              </a:rPr>
              <a:t>和</a:t>
            </a:r>
            <a:r>
              <a:rPr kumimoji="0" lang="en-US" altLang="zh-CN" sz="2400" b="0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</a:t>
            </a:r>
            <a:r>
              <a:rPr kumimoji="0" lang="en-US" altLang="zh-CN" sz="2400" b="0" i="0" u="none" strike="noStrike" cap="none" normalizeH="0" baseline="-3000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/>
                <a:ea typeface="宋体" pitchFamily="2" charset="-122"/>
                <a:cs typeface="Courier New" pitchFamily="49" charset="0"/>
              </a:rPr>
              <a:t>’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可以看作是原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itchFamily="34" charset="0"/>
                <a:ea typeface="宋体" pitchFamily="2" charset="-122"/>
                <a:cs typeface="Courier New" pitchFamily="49" charset="0"/>
              </a:rPr>
              <a:t>染色体</a:t>
            </a:r>
            <a:r>
              <a:rPr kumimoji="0" lang="en-US" altLang="zh-CN" sz="2400" b="0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</a:t>
            </a:r>
            <a:r>
              <a:rPr kumimoji="0" lang="en-US" altLang="zh-CN" sz="2400" b="0" i="0" u="none" strike="noStrike" cap="none" normalizeH="0" baseline="-3000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</a:t>
            </a:r>
            <a:r>
              <a:rPr kumimoji="0" lang="en-US" altLang="zh-CN" sz="2400" b="0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</a:t>
            </a:r>
            <a:r>
              <a:rPr kumimoji="0" lang="en-US" altLang="zh-CN" sz="2400" b="0" i="0" u="none" strike="noStrike" cap="none" normalizeH="0" baseline="-3000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的子代染色体。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uiExpand="1" build="p"/>
      <p:bldP spid="2150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785786" y="836613"/>
            <a:ext cx="7786742" cy="4092586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rgbClr val="0070C0"/>
                </a:solidFill>
                <a:sym typeface="Symbol"/>
              </a:rPr>
              <a:t></a:t>
            </a:r>
            <a:r>
              <a:rPr lang="zh-CN" altLang="en-US" sz="2400" dirty="0" smtClean="0">
                <a:solidFill>
                  <a:srgbClr val="0070C0"/>
                </a:solidFill>
              </a:rPr>
              <a:t> </a:t>
            </a:r>
            <a:r>
              <a:rPr lang="zh-CN" altLang="en-US" sz="24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变异</a:t>
            </a:r>
            <a:r>
              <a:rPr lang="zh-CN" altLang="en-US" sz="2400" dirty="0" smtClean="0">
                <a:solidFill>
                  <a:srgbClr val="0070C0"/>
                </a:solidFill>
              </a:rPr>
              <a:t> 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 dirty="0" smtClean="0">
                <a:solidFill>
                  <a:srgbClr val="0070C0"/>
                </a:solidFill>
              </a:rPr>
              <a:t>    </a:t>
            </a:r>
            <a:r>
              <a:rPr lang="zh-CN" altLang="en-US" sz="2400" dirty="0" smtClean="0">
                <a:solidFill>
                  <a:srgbClr val="0070C0"/>
                </a:solidFill>
              </a:rPr>
              <a:t>变异</a:t>
            </a:r>
            <a:r>
              <a:rPr lang="en-US" sz="2400" dirty="0" smtClean="0">
                <a:solidFill>
                  <a:srgbClr val="0070C0"/>
                </a:solidFill>
              </a:rPr>
              <a:t>(Mutation)</a:t>
            </a:r>
            <a:r>
              <a:rPr lang="zh-CN" altLang="en-US" sz="2400" dirty="0" smtClean="0">
                <a:solidFill>
                  <a:srgbClr val="0070C0"/>
                </a:solidFill>
              </a:rPr>
              <a:t>亦称突变，就是改变染色体某个（些）位上的基因。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 dirty="0" smtClean="0">
                <a:solidFill>
                  <a:srgbClr val="0070C0"/>
                </a:solidFill>
              </a:rPr>
              <a:t>     </a:t>
            </a:r>
            <a:r>
              <a:rPr lang="zh-CN" altLang="en-US" sz="2400" dirty="0" smtClean="0">
                <a:solidFill>
                  <a:srgbClr val="0070C0"/>
                </a:solidFill>
              </a:rPr>
              <a:t>例如，把染色体</a:t>
            </a:r>
            <a:r>
              <a:rPr lang="en-US" sz="2400" i="1" dirty="0" smtClean="0">
                <a:solidFill>
                  <a:srgbClr val="0070C0"/>
                </a:solidFill>
              </a:rPr>
              <a:t>s</a:t>
            </a:r>
            <a:r>
              <a:rPr lang="en-US" sz="2400" dirty="0" smtClean="0">
                <a:solidFill>
                  <a:srgbClr val="0070C0"/>
                </a:solidFill>
              </a:rPr>
              <a:t>=11001101</a:t>
            </a:r>
            <a:r>
              <a:rPr lang="zh-CN" altLang="en-US" sz="2400" dirty="0" smtClean="0">
                <a:solidFill>
                  <a:srgbClr val="0070C0"/>
                </a:solidFill>
              </a:rPr>
              <a:t>的第三位上的</a:t>
            </a:r>
            <a:r>
              <a:rPr lang="en-US" sz="2400" dirty="0" smtClean="0">
                <a:solidFill>
                  <a:srgbClr val="0070C0"/>
                </a:solidFill>
              </a:rPr>
              <a:t>0</a:t>
            </a:r>
            <a:r>
              <a:rPr lang="zh-CN" altLang="en-US" sz="2400" dirty="0" smtClean="0">
                <a:solidFill>
                  <a:srgbClr val="0070C0"/>
                </a:solidFill>
              </a:rPr>
              <a:t>变为</a:t>
            </a:r>
            <a:r>
              <a:rPr lang="en-US" sz="2400" dirty="0" smtClean="0">
                <a:solidFill>
                  <a:srgbClr val="0070C0"/>
                </a:solidFill>
              </a:rPr>
              <a:t>1</a:t>
            </a:r>
            <a:r>
              <a:rPr lang="zh-CN" altLang="en-US" sz="2400" dirty="0" smtClean="0">
                <a:solidFill>
                  <a:srgbClr val="0070C0"/>
                </a:solidFill>
              </a:rPr>
              <a:t>，则得到新染色体</a:t>
            </a:r>
            <a:r>
              <a:rPr lang="en-US" sz="2400" i="1" dirty="0" smtClean="0">
                <a:solidFill>
                  <a:srgbClr val="0070C0"/>
                </a:solidFill>
              </a:rPr>
              <a:t>s</a:t>
            </a:r>
            <a:r>
              <a:rPr lang="en-US" sz="2400" dirty="0" smtClean="0">
                <a:solidFill>
                  <a:srgbClr val="0070C0"/>
                </a:solidFill>
              </a:rPr>
              <a:t>’=11101101</a:t>
            </a:r>
            <a:r>
              <a:rPr lang="zh-CN" altLang="en-US" sz="2400" dirty="0" smtClean="0">
                <a:solidFill>
                  <a:srgbClr val="0070C0"/>
                </a:solidFill>
              </a:rPr>
              <a:t>。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4" name="动作按钮: 后退或前一项 3">
            <a:hlinkClick r:id="" action="ppaction://hlinkshowjump?jump=firstslide" highlightClick="1"/>
          </p:cNvPr>
          <p:cNvSpPr/>
          <p:nvPr/>
        </p:nvSpPr>
        <p:spPr>
          <a:xfrm>
            <a:off x="7849496" y="6210756"/>
            <a:ext cx="720000" cy="1440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uiExpand="1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71472" y="428604"/>
            <a:ext cx="1785950" cy="2357454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 4.2 </a:t>
            </a:r>
          </a:p>
          <a:p>
            <a:pPr>
              <a:buNone/>
            </a:pPr>
            <a:r>
              <a:rPr lang="en-US" altLang="zh-CN" sz="28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     </a:t>
            </a:r>
            <a:r>
              <a:rPr lang="zh-CN" altLang="en-US" sz="28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基本</a:t>
            </a:r>
            <a:endParaRPr lang="en-US" altLang="zh-CN" sz="2800" dirty="0" smtClean="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en-US" altLang="zh-CN" sz="28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    遗传</a:t>
            </a:r>
            <a:endParaRPr lang="en-US" altLang="zh-CN" sz="2800" dirty="0" smtClean="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en-US" altLang="zh-CN" sz="28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    </a:t>
            </a:r>
            <a:r>
              <a:rPr lang="zh-CN" altLang="en-US" sz="28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 算法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endParaRPr lang="zh-CN" altLang="en-US" sz="2800" b="1" dirty="0">
              <a:solidFill>
                <a:srgbClr val="0070C0"/>
              </a:solidFill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571480"/>
            <a:ext cx="5072098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028" y="5715016"/>
            <a:ext cx="3499656" cy="509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85728"/>
            <a:ext cx="8501122" cy="6000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动作按钮: 后退或前一项 4">
            <a:hlinkClick r:id="" action="ppaction://hlinkshowjump?jump=firstslide" highlightClick="1"/>
          </p:cNvPr>
          <p:cNvSpPr/>
          <p:nvPr/>
        </p:nvSpPr>
        <p:spPr>
          <a:xfrm>
            <a:off x="7849496" y="6210756"/>
            <a:ext cx="720000" cy="1440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吉祥如意">
  <a:themeElements>
    <a:clrScheme name="吉祥如意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CDESIGNN</Template>
  <TotalTime>7741</TotalTime>
  <Words>1812</Words>
  <Application>Microsoft Office PowerPoint</Application>
  <PresentationFormat>全屏显示(4:3)</PresentationFormat>
  <Paragraphs>89</Paragraphs>
  <Slides>22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吉祥如意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dell</cp:lastModifiedBy>
  <cp:revision>168</cp:revision>
  <dcterms:created xsi:type="dcterms:W3CDTF">2007-08-07T01:47:04Z</dcterms:created>
  <dcterms:modified xsi:type="dcterms:W3CDTF">2021-10-26T02:49:07Z</dcterms:modified>
</cp:coreProperties>
</file>