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tiff" ContentType="image/tif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434" r:id="rId2"/>
    <p:sldId id="409" r:id="rId3"/>
    <p:sldId id="516" r:id="rId4"/>
    <p:sldId id="521" r:id="rId5"/>
    <p:sldId id="517" r:id="rId6"/>
    <p:sldId id="518" r:id="rId7"/>
    <p:sldId id="523" r:id="rId8"/>
    <p:sldId id="522" r:id="rId9"/>
    <p:sldId id="519" r:id="rId10"/>
    <p:sldId id="520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272" r:id="rId23"/>
    <p:sldId id="348" r:id="rId24"/>
    <p:sldId id="535" r:id="rId25"/>
    <p:sldId id="410" r:id="rId26"/>
    <p:sldId id="411" r:id="rId27"/>
    <p:sldId id="357" r:id="rId28"/>
    <p:sldId id="536" r:id="rId29"/>
    <p:sldId id="537" r:id="rId30"/>
    <p:sldId id="361" r:id="rId31"/>
    <p:sldId id="362" r:id="rId32"/>
    <p:sldId id="413" r:id="rId33"/>
    <p:sldId id="367" r:id="rId34"/>
    <p:sldId id="538" r:id="rId35"/>
    <p:sldId id="370" r:id="rId36"/>
    <p:sldId id="371" r:id="rId37"/>
    <p:sldId id="380" r:id="rId38"/>
    <p:sldId id="381" r:id="rId39"/>
    <p:sldId id="382" r:id="rId40"/>
    <p:sldId id="384" r:id="rId41"/>
    <p:sldId id="385" r:id="rId42"/>
    <p:sldId id="386" r:id="rId43"/>
    <p:sldId id="387" r:id="rId44"/>
    <p:sldId id="388" r:id="rId45"/>
    <p:sldId id="389" r:id="rId46"/>
    <p:sldId id="391" r:id="rId47"/>
    <p:sldId id="392" r:id="rId48"/>
    <p:sldId id="408" r:id="rId49"/>
    <p:sldId id="414" r:id="rId50"/>
    <p:sldId id="415" r:id="rId51"/>
    <p:sldId id="416" r:id="rId52"/>
    <p:sldId id="417" r:id="rId53"/>
    <p:sldId id="420" r:id="rId54"/>
    <p:sldId id="539" r:id="rId55"/>
    <p:sldId id="541" r:id="rId56"/>
    <p:sldId id="421" r:id="rId57"/>
    <p:sldId id="425" r:id="rId58"/>
    <p:sldId id="426" r:id="rId59"/>
    <p:sldId id="429" r:id="rId60"/>
    <p:sldId id="430" r:id="rId61"/>
    <p:sldId id="431" r:id="rId62"/>
    <p:sldId id="432" r:id="rId63"/>
    <p:sldId id="433" r:id="rId64"/>
    <p:sldId id="435" r:id="rId65"/>
    <p:sldId id="436" r:id="rId66"/>
    <p:sldId id="437" r:id="rId67"/>
    <p:sldId id="438" r:id="rId68"/>
    <p:sldId id="439" r:id="rId69"/>
    <p:sldId id="441" r:id="rId70"/>
    <p:sldId id="442" r:id="rId71"/>
    <p:sldId id="443" r:id="rId72"/>
    <p:sldId id="444" r:id="rId73"/>
    <p:sldId id="445" r:id="rId74"/>
    <p:sldId id="446" r:id="rId75"/>
    <p:sldId id="447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78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13" Type="http://schemas.openxmlformats.org/officeDocument/2006/relationships/slide" Target="slides/slide37.xml"/><Relationship Id="rId18" Type="http://schemas.openxmlformats.org/officeDocument/2006/relationships/slide" Target="slides/slide42.xml"/><Relationship Id="rId3" Type="http://schemas.openxmlformats.org/officeDocument/2006/relationships/slide" Target="slides/slide24.xml"/><Relationship Id="rId21" Type="http://schemas.openxmlformats.org/officeDocument/2006/relationships/slide" Target="slides/slide45.xml"/><Relationship Id="rId7" Type="http://schemas.openxmlformats.org/officeDocument/2006/relationships/slide" Target="slides/slide30.xml"/><Relationship Id="rId12" Type="http://schemas.openxmlformats.org/officeDocument/2006/relationships/slide" Target="slides/slide36.xml"/><Relationship Id="rId17" Type="http://schemas.openxmlformats.org/officeDocument/2006/relationships/slide" Target="slides/slide41.xml"/><Relationship Id="rId2" Type="http://schemas.openxmlformats.org/officeDocument/2006/relationships/slide" Target="slides/slide23.xml"/><Relationship Id="rId16" Type="http://schemas.openxmlformats.org/officeDocument/2006/relationships/slide" Target="slides/slide40.xml"/><Relationship Id="rId20" Type="http://schemas.openxmlformats.org/officeDocument/2006/relationships/slide" Target="slides/slide44.xml"/><Relationship Id="rId1" Type="http://schemas.openxmlformats.org/officeDocument/2006/relationships/slide" Target="slides/slide22.xml"/><Relationship Id="rId6" Type="http://schemas.openxmlformats.org/officeDocument/2006/relationships/slide" Target="slides/slide29.xml"/><Relationship Id="rId11" Type="http://schemas.openxmlformats.org/officeDocument/2006/relationships/slide" Target="slides/slide35.xml"/><Relationship Id="rId24" Type="http://schemas.openxmlformats.org/officeDocument/2006/relationships/slide" Target="slides/slide69.xml"/><Relationship Id="rId5" Type="http://schemas.openxmlformats.org/officeDocument/2006/relationships/slide" Target="slides/slide28.xml"/><Relationship Id="rId15" Type="http://schemas.openxmlformats.org/officeDocument/2006/relationships/slide" Target="slides/slide39.xml"/><Relationship Id="rId23" Type="http://schemas.openxmlformats.org/officeDocument/2006/relationships/slide" Target="slides/slide47.xml"/><Relationship Id="rId10" Type="http://schemas.openxmlformats.org/officeDocument/2006/relationships/slide" Target="slides/slide34.xml"/><Relationship Id="rId19" Type="http://schemas.openxmlformats.org/officeDocument/2006/relationships/slide" Target="slides/slide43.xml"/><Relationship Id="rId4" Type="http://schemas.openxmlformats.org/officeDocument/2006/relationships/slide" Target="slides/slide27.xml"/><Relationship Id="rId9" Type="http://schemas.openxmlformats.org/officeDocument/2006/relationships/slide" Target="slides/slide33.xml"/><Relationship Id="rId14" Type="http://schemas.openxmlformats.org/officeDocument/2006/relationships/slide" Target="slides/slide38.xml"/><Relationship Id="rId22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69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CE9B28A-95EE-41FB-A226-9CFD17B702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69319" name="Picture 7" descr="BJ2048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</p:spPr>
      </p:pic>
      <p:pic>
        <p:nvPicPr>
          <p:cNvPr id="269320" name="Picture 8" descr="BJ209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</p:spPr>
      </p:pic>
      <p:pic>
        <p:nvPicPr>
          <p:cNvPr id="269321" name="Picture 9" descr="GIF-396"/>
          <p:cNvPicPr>
            <a:picLocks noChangeAspect="1" noChangeArrowheads="1" noCrop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33388"/>
            <a:ext cx="4800600" cy="100012"/>
          </a:xfrm>
          <a:prstGeom prst="rect">
            <a:avLst/>
          </a:prstGeom>
          <a:noFill/>
        </p:spPr>
      </p:pic>
      <p:pic>
        <p:nvPicPr>
          <p:cNvPr id="269322" name="Picture 10" descr="GIF-450"/>
          <p:cNvPicPr>
            <a:picLocks noChangeAspect="1" noChangeArrowheads="1" noCrop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</p:spPr>
      </p:pic>
      <p:sp>
        <p:nvSpPr>
          <p:cNvPr id="269323" name="Text Box 11"/>
          <p:cNvSpPr txBox="1">
            <a:spLocks noChangeArrowheads="1"/>
          </p:cNvSpPr>
          <p:nvPr userDrawn="1"/>
        </p:nvSpPr>
        <p:spPr bwMode="auto">
          <a:xfrm>
            <a:off x="419100" y="1905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章 基于产生式规则的机器推理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行楷" pitchFamily="2" charset="-122"/>
              </a:rPr>
              <a:t> 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9CCF5-8AA2-46C0-A6EA-18F930D85B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D866-B562-464A-BF0D-E3983D7CC6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BC681AE-9F67-4E23-BC3D-FEE44A1178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FACFD-7752-4FE0-B515-1B182DB3E7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FD459-3476-4212-96DA-192393D860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35085-CAC4-49C7-9234-BE82D9F968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0610-0DC9-4F65-8991-A1FA4A046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61A1E-70B5-45B9-BB02-339CFC1B3E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6EF09-B722-478D-92A4-1DDDC69729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DC41B-0B84-46F3-A2B6-7783F8C32A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732C2-A7C0-4BA1-AC34-F5FAF7DB87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DA0464-E558-497E-8AA0-FA388236F1F6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68295" name="Picture 7" descr="BJ2048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</p:spPr>
      </p:pic>
      <p:pic>
        <p:nvPicPr>
          <p:cNvPr id="268296" name="Picture 8" descr="BJ209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29600" y="0"/>
            <a:ext cx="914400" cy="685800"/>
          </a:xfrm>
          <a:prstGeom prst="rect">
            <a:avLst/>
          </a:prstGeom>
          <a:noFill/>
        </p:spPr>
      </p:pic>
      <p:pic>
        <p:nvPicPr>
          <p:cNvPr id="268297" name="Picture 9" descr="GIF-396"/>
          <p:cNvPicPr>
            <a:picLocks noChangeAspect="1" noChangeArrowheads="1" noCrop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381000" y="433388"/>
            <a:ext cx="4800600" cy="100012"/>
          </a:xfrm>
          <a:prstGeom prst="rect">
            <a:avLst/>
          </a:prstGeom>
          <a:noFill/>
        </p:spPr>
      </p:pic>
      <p:pic>
        <p:nvPicPr>
          <p:cNvPr id="268298" name="Picture 10" descr="GIF-450"/>
          <p:cNvPicPr>
            <a:picLocks noChangeAspect="1" noChangeArrowheads="1" noCrop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</p:spPr>
      </p:pic>
      <p:sp>
        <p:nvSpPr>
          <p:cNvPr id="268299" name="Text Box 11"/>
          <p:cNvSpPr txBox="1">
            <a:spLocks noChangeArrowheads="1"/>
          </p:cNvSpPr>
          <p:nvPr userDrawn="1"/>
        </p:nvSpPr>
        <p:spPr bwMode="auto">
          <a:xfrm>
            <a:off x="419100" y="1905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第 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6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章 基于产生式规则的机器推理 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华文行楷" pitchFamily="2" charset="-122"/>
              </a:rPr>
              <a:t> 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22.xml"/><Relationship Id="rId7" Type="http://schemas.openxmlformats.org/officeDocument/2006/relationships/slide" Target="slide7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8.xml"/><Relationship Id="rId5" Type="http://schemas.openxmlformats.org/officeDocument/2006/relationships/slide" Target="slide53.xml"/><Relationship Id="rId4" Type="http://schemas.openxmlformats.org/officeDocument/2006/relationships/slide" Target="slide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22274"/>
            <a:ext cx="8229600" cy="5880121"/>
          </a:xfrm>
        </p:spPr>
        <p:txBody>
          <a:bodyPr/>
          <a:lstStyle/>
          <a:p>
            <a:pPr algn="r">
              <a:buNone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第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篇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知识与推理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 smtClean="0">
                <a:sym typeface="Symbol"/>
              </a:rPr>
              <a:t>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导语</a:t>
            </a:r>
            <a:r>
              <a:rPr lang="en-US" dirty="0" smtClean="0">
                <a:sym typeface="Symbol"/>
              </a:rPr>
              <a:t></a:t>
            </a:r>
            <a:endParaRPr lang="zh-CN" altLang="en-US" dirty="0" smtClean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kumimoji="1" lang="en-US" altLang="zh-CN" sz="240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知识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及其表示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dirty="0"/>
              <a:t>    </a:t>
            </a:r>
            <a:r>
              <a:rPr kumimoji="1" lang="zh-CN" altLang="en-US" sz="2400" dirty="0" smtClean="0"/>
              <a:t>  </a:t>
            </a:r>
            <a:r>
              <a:rPr kumimoji="1" lang="zh-CN" altLang="en-US" sz="2000" dirty="0" smtClean="0">
                <a:solidFill>
                  <a:srgbClr val="FF9933"/>
                </a:solidFill>
                <a:latin typeface="仿宋_GB2312" pitchFamily="49" charset="-122"/>
                <a:ea typeface="仿宋_GB2312" pitchFamily="49" charset="-122"/>
              </a:rPr>
              <a:t>◆ </a:t>
            </a:r>
            <a:r>
              <a:rPr kumimoji="1" lang="zh-CN" altLang="en-US" sz="2400" dirty="0" smtClean="0">
                <a:latin typeface="仿宋_GB2312" pitchFamily="49" charset="-122"/>
                <a:ea typeface="仿宋_GB2312" pitchFamily="49" charset="-122"/>
              </a:rPr>
              <a:t>一些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常用的知识表示形式：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一阶</a:t>
            </a:r>
            <a:r>
              <a:rPr kumimoji="1" lang="zh-CN" altLang="en-US" sz="2400" dirty="0" smtClean="0">
                <a:latin typeface="楷体" pitchFamily="49" charset="-122"/>
                <a:ea typeface="楷体" pitchFamily="49" charset="-122"/>
              </a:rPr>
              <a:t>谓词、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产生式规则、框架、语义网络、类和对象</a:t>
            </a:r>
            <a:r>
              <a:rPr kumimoji="1" lang="zh-CN" altLang="en-US" sz="2400" dirty="0" smtClean="0">
                <a:latin typeface="楷体" pitchFamily="49" charset="-122"/>
                <a:ea typeface="楷体" pitchFamily="49" charset="-122"/>
              </a:rPr>
              <a:t>、 贝叶斯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网络、脚本、</a:t>
            </a:r>
            <a:r>
              <a:rPr kumimoji="1" lang="zh-CN" altLang="en-US" sz="2400" dirty="0" smtClean="0">
                <a:latin typeface="楷体" pitchFamily="49" charset="-122"/>
                <a:ea typeface="楷体" pitchFamily="49" charset="-122"/>
              </a:rPr>
              <a:t>过程、软集合等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。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      </a:t>
            </a:r>
            <a:r>
              <a:rPr kumimoji="1" lang="en-US" altLang="zh-CN" sz="240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kumimoji="1" lang="zh-CN" altLang="en-US" sz="2400" b="1" dirty="0" smtClean="0">
                <a:latin typeface="楷体" pitchFamily="49" charset="-122"/>
                <a:ea typeface="楷体" pitchFamily="49" charset="-122"/>
              </a:rPr>
              <a:t>机器</a:t>
            </a:r>
            <a:r>
              <a:rPr kumimoji="1" lang="zh-CN" altLang="en-US" sz="2400" b="1" dirty="0">
                <a:latin typeface="楷体" pitchFamily="49" charset="-122"/>
                <a:ea typeface="楷体" pitchFamily="49" charset="-122"/>
              </a:rPr>
              <a:t>推理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dirty="0"/>
              <a:t>    </a:t>
            </a:r>
            <a:r>
              <a:rPr kumimoji="1" lang="zh-CN" altLang="en-US" sz="2400" dirty="0" smtClean="0"/>
              <a:t>  </a:t>
            </a:r>
            <a:r>
              <a:rPr kumimoji="1" lang="zh-CN" altLang="en-US" sz="2000" dirty="0" smtClean="0">
                <a:solidFill>
                  <a:srgbClr val="FF9933"/>
                </a:solidFill>
                <a:latin typeface="仿宋_GB2312" pitchFamily="49" charset="-122"/>
                <a:ea typeface="仿宋_GB2312" pitchFamily="49" charset="-122"/>
              </a:rPr>
              <a:t>◆ </a:t>
            </a:r>
            <a:r>
              <a:rPr kumimoji="1" lang="zh-CN" altLang="en-US" sz="2400" dirty="0" smtClean="0">
                <a:solidFill>
                  <a:srgbClr val="0070C0"/>
                </a:solidFill>
                <a:latin typeface="仿宋_GB2312" pitchFamily="49" charset="-122"/>
                <a:ea typeface="仿宋_GB2312" pitchFamily="49" charset="-122"/>
              </a:rPr>
              <a:t>机器推理涉及的各种推理</a:t>
            </a:r>
            <a:endParaRPr kumimoji="1" lang="en-US" altLang="zh-CN" sz="2400" dirty="0" smtClean="0">
              <a:solidFill>
                <a:srgbClr val="0070C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FF9933"/>
                </a:solidFill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演绎推理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、归纳推理和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类比推理；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方正姚体" pitchFamily="2" charset="-122"/>
                <a:ea typeface="方正姚体" pitchFamily="2" charset="-122"/>
              </a:rPr>
              <a:t>    </a:t>
            </a:r>
            <a:r>
              <a:rPr kumimoji="1" lang="zh-CN" altLang="en-US" sz="2400" dirty="0" smtClean="0">
                <a:latin typeface="方正姚体" pitchFamily="2" charset="-122"/>
                <a:ea typeface="方正姚体" pitchFamily="2" charset="-122"/>
              </a:rPr>
              <a:t> 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不确定性推理、不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确切性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推理；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    </a:t>
            </a:r>
            <a:r>
              <a:rPr kumimoji="1" lang="zh-CN" altLang="en-US" sz="2400" dirty="0" smtClean="0">
                <a:solidFill>
                  <a:srgbClr val="FF9933"/>
                </a:solidFill>
                <a:latin typeface="方正姚体" pitchFamily="2" charset="-122"/>
                <a:ea typeface="方正姚体" pitchFamily="2" charset="-122"/>
              </a:rPr>
              <a:t> 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约束推理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、定性推理、范例推理、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非单调推理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…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6358" y="642918"/>
            <a:ext cx="8358246" cy="564991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-6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为如下形式的命题公式：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…∨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其中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2,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形如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=1, 2,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为原子公式或其否定，则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称为析取范式。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例如：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就是一个析取范式。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dirty="0" smtClean="0"/>
              <a:t>          应用逻辑等价式，任一谓词公式都可以化为与之等价的析取范式，这个析取范式就称为原公式的析取范式。同样，一个谓词公式的析取范式一般也不唯一。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42844" y="571480"/>
            <a:ext cx="8572560" cy="6024584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-7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谓词公式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在个体域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中的一个解释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是指：</a:t>
            </a:r>
          </a:p>
          <a:p>
            <a:pPr>
              <a:lnSpc>
                <a:spcPct val="140000"/>
              </a:lnSpc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(1) 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中每一个常元符号指定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中的一个元素；</a:t>
            </a:r>
          </a:p>
          <a:p>
            <a:pPr>
              <a:lnSpc>
                <a:spcPct val="140000"/>
              </a:lnSpc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(2) 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中每一个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元函数符号指定一个函数，即</a:t>
            </a:r>
            <a:r>
              <a:rPr lang="en-US" sz="21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的一个映射；</a:t>
            </a:r>
          </a:p>
          <a:p>
            <a:pPr>
              <a:lnSpc>
                <a:spcPct val="140000"/>
              </a:lnSpc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        (3) 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对每个</a:t>
            </a:r>
            <a:r>
              <a:rPr lang="en-US" sz="21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元谓词符号指定一个谓词，即</a:t>
            </a:r>
            <a:r>
              <a:rPr lang="en-US" sz="2100" i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1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{T, F}</a:t>
            </a:r>
            <a:r>
              <a:rPr lang="zh-CN" altLang="en-US" sz="2100" dirty="0" smtClean="0">
                <a:latin typeface="Times New Roman" pitchFamily="18" charset="0"/>
                <a:cs typeface="Times New Roman" pitchFamily="18" charset="0"/>
              </a:rPr>
              <a:t>的一个映射。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设谓词公式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，给出如下的一  个解释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8662" y="3700466"/>
            <a:ext cx="7929618" cy="245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642918"/>
            <a:ext cx="8072494" cy="5429288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时，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(1, 2)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= 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= T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所以，谓词公式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下为真。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5-8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是两个谓词公式，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是它们的公共个体域，若对于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中的任一解释，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有相同的真值，则称公式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在个体域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上逻辑等价。若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在所有个体域上等价，则称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逻辑等价，记为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36575"/>
            <a:ext cx="7901014" cy="4608513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5-9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是两个谓词公式，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是它们的公共个体域，若对于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中的任一解释，当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真时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也真，则称在个体域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逻辑蕴涵公式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。若在所有个体域上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都逻辑蕴涵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逻辑蕴涵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，或称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的逻辑结果，记为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是两个谓词公式，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的充分必要条件是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2800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444480"/>
            <a:ext cx="8002614" cy="592935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5.1.3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永真式与推理规则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5-10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为谓词公式，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为其个体域，对于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中的任一解释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algn="just"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(1)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恒为真，则称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上永真（或有效）或是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上的永真式。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(2)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恒为假，则称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上永假（或不可满足）或是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上的永假式。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(3)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若至少有一个解释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可使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为真， 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上可满足或是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上的可满足式。</a:t>
            </a:r>
          </a:p>
          <a:p>
            <a:pPr>
              <a:spcBef>
                <a:spcPts val="120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5-11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为谓词公式，对于任何个体域：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(1)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都永真，则称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为永真式。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(2)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都永假，则称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为永假式。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(3)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都可满足，则称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为可满足式。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2800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8800" y="533380"/>
            <a:ext cx="7972452" cy="592935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5-2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是两个谓词公式，则</a:t>
            </a:r>
          </a:p>
          <a:p>
            <a:pPr>
              <a:lnSpc>
                <a:spcPct val="150000"/>
              </a:lnSpc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←→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永真的充分必要条件是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永真的充分必要条件是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5-3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一个推理形式正确，当切仅当其对应的蕴涵式永真。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kumimoji="1" lang="zh-CN" altLang="en-US" sz="2800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00042"/>
            <a:ext cx="8115328" cy="6000791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.1.4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自然语言命题的谓词形式表示</a:t>
            </a: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zh-CN" altLang="en-US" sz="2400" dirty="0" smtClean="0"/>
              <a:t>一般方法：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(1) 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简单命题可以直接用原子公式来表示；</a:t>
            </a:r>
          </a:p>
          <a:p>
            <a:pPr>
              <a:lnSpc>
                <a:spcPts val="3200"/>
              </a:lnSpc>
              <a:buNone/>
            </a:pP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      (2) 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复合命题则需要先找出支命题，并将其符号化为原子公式，然 后根据支命题之间的逻辑关系选用合适的连接词（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  <a:sym typeface="Symbol"/>
              </a:rPr>
              <a:t>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 ,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∧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∨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, 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→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,  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←→）和量词（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  <a:sym typeface="Symbol"/>
              </a:rPr>
              <a:t> 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</a:rPr>
              <a:t> ,</a:t>
            </a:r>
            <a:r>
              <a:rPr lang="en-US" sz="2300" i="1" spc="-150" dirty="0" smtClean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sz="2300" spc="-150" dirty="0" smtClean="0">
                <a:latin typeface="方正姚体" pitchFamily="2" charset="-122"/>
                <a:ea typeface="方正姚体" pitchFamily="2" charset="-122"/>
                <a:sym typeface="Symbol"/>
              </a:rPr>
              <a:t></a:t>
            </a:r>
            <a:r>
              <a:rPr lang="zh-CN" altLang="en-US" sz="2300" spc="-150" dirty="0" smtClean="0">
                <a:latin typeface="方正姚体" pitchFamily="2" charset="-122"/>
                <a:ea typeface="方正姚体" pitchFamily="2" charset="-122"/>
              </a:rPr>
              <a:t>）将这些原子公式连接起来。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-2  </a:t>
            </a:r>
            <a:r>
              <a:rPr lang="zh-CN" altLang="en-US" sz="2400" dirty="0" smtClean="0"/>
              <a:t>用谓词公式表示命题：不存在最大的整数。</a:t>
            </a:r>
          </a:p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是整数，用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大于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。则原命题就可形式化为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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或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)))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372" y="452418"/>
            <a:ext cx="8229600" cy="6000791"/>
          </a:xfrm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zh-CN" altLang="en-US" sz="2400" dirty="0" smtClean="0"/>
              <a:t> 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5-3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设有命题：对于所有的自然数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，均有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。用谓词公式表示之。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是整数，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S(x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表示函数：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大于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，则原命题可形式化为谓词公式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5-4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将命题“某些人对某些食物过敏”用谓词公式表示。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是人，用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是食物，用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过敏。则原命题可用谓词公式表示为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19100" y="500042"/>
            <a:ext cx="8153428" cy="595314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5.1.5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基于谓词公式的形式演绎推理</a:t>
            </a:r>
          </a:p>
          <a:p>
            <a:pPr>
              <a:buNone/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5-5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设有前提：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凡是大学生都学过计算机；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小王是大学生。</a:t>
            </a: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试问：小王学过计算机吗？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令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是大学生；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学过计算机；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表示：小王。则上面的两个命题可用谓词公式表示为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(2)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549275"/>
            <a:ext cx="8208963" cy="56880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下面遵循有关推理规则进行符号变换和推理：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(2)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[(1), US]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(3)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(4)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[(2), (3),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得结果：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，即“小王学过计算机”。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42918"/>
            <a:ext cx="8147050" cy="595473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dirty="0"/>
              <a:t>        </a:t>
            </a:r>
            <a:r>
              <a:rPr kumimoji="1" lang="en-US" altLang="zh-CN" dirty="0" smtClean="0"/>
              <a:t>    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 基于一阶谓词的机器推理</a:t>
            </a:r>
            <a:endParaRPr kumimoji="1"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3600"/>
              </a:spcBef>
              <a:buFont typeface="Wingdings" pitchFamily="2" charset="2"/>
              <a:buNone/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5.1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一阶谓词逻辑</a:t>
            </a:r>
            <a:endParaRPr kumimoji="1"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3" action="ppaction://hlinksldjump"/>
              </a:rPr>
              <a:t>5.2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3" action="ppaction://hlinksldjump"/>
              </a:rPr>
              <a:t>归结演绎推理</a:t>
            </a:r>
            <a:endParaRPr kumimoji="1"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4" action="ppaction://hlinksldjump"/>
              </a:rPr>
              <a:t>5.3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4" action="ppaction://hlinksldjump"/>
              </a:rPr>
              <a:t>应用归结原理求取问题答案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4" action="ppaction://hlinksldjump"/>
              </a:rPr>
              <a:t> </a:t>
            </a:r>
            <a:endParaRPr kumimoji="1"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5" action="ppaction://hlinksldjump"/>
              </a:rPr>
              <a:t>5.4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5" action="ppaction://hlinksldjump"/>
              </a:rPr>
              <a:t>归结策略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6" action="ppaction://hlinksldjump"/>
              </a:rPr>
              <a:t>5.5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6" action="ppaction://hlinksldjump"/>
              </a:rPr>
              <a:t>归结反演程序举例</a:t>
            </a:r>
            <a:endParaRPr lang="en-US" altLang="zh-CN" sz="2800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7" action="ppaction://hlinksldjump"/>
              </a:rPr>
              <a:t>5.6 Horn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7" action="ppaction://hlinksldjump"/>
              </a:rPr>
              <a:t>子句逻辑与逻辑程序设计语言</a:t>
            </a:r>
            <a:endParaRPr lang="en-US" altLang="zh-CN" sz="2800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hlinkClick r:id="rId8" action="ppaction://hlinksldjump"/>
              </a:rPr>
              <a:t>延伸学习导引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400050"/>
            <a:ext cx="7531126" cy="54340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证明：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的逻辑结果。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(2)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   [(1), US]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(3)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[(2), US]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(4)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(a, b)              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(5)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(a, b)                 [(3), (4),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4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4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229600" cy="509589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-7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证明：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证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(2)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[(1), US]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(3)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[(2),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逆否变换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(4)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(5)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[(4), US]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(6)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[(3), (5), I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(7)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[(6), UG]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40000"/>
              </a:lnSpc>
            </a:pPr>
            <a:endParaRPr lang="en-US" altLang="zh-CN" sz="20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7643834" y="62865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8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8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8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23888" y="476250"/>
            <a:ext cx="7769225" cy="5540375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</a:t>
            </a: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归结演绎推理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5.2.1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子句集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5-12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原子谓词公式及其否定称为文字，若干个文字的一个析取式称为一个子句，由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个文字组成的子句叫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r-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文字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子句，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1-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文字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子句叫单元子句，不含任何文字的子句称为空子句，记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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或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NIL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 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lang="zh-CN" altLang="zh-CN" sz="2400" dirty="0"/>
              <a:t>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R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                       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)∨</a:t>
            </a:r>
            <a:r>
              <a:rPr lang="zh-CN" altLang="zh-CN" sz="2400" dirty="0"/>
              <a:t>﹁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5588" y="550842"/>
            <a:ext cx="8245502" cy="5715040"/>
          </a:xfrm>
        </p:spPr>
        <p:txBody>
          <a:bodyPr/>
          <a:lstStyle/>
          <a:p>
            <a:pPr algn="just">
              <a:lnSpc>
                <a:spcPts val="3600"/>
              </a:lnSpc>
              <a:spcBef>
                <a:spcPct val="1000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5-13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对一个谓词公式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，通过以下步骤所得的子句集合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，称为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的子句集。</a:t>
            </a:r>
          </a:p>
          <a:p>
            <a:pPr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en-US" altLang="zh-CN" sz="2400" spc="-150" dirty="0">
                <a:latin typeface="方正姚体" pitchFamily="2" charset="-122"/>
                <a:ea typeface="方正姚体" pitchFamily="2" charset="-122"/>
              </a:rPr>
              <a:t>(1</a:t>
            </a: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消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去蕴含词→和等值词←→。</a:t>
            </a:r>
          </a:p>
          <a:p>
            <a:pPr algn="just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(2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缩小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否定词</a:t>
            </a:r>
            <a:r>
              <a:rPr kumimoji="1" lang="zh-CN" altLang="zh-CN" sz="2400" spc="-150" dirty="0">
                <a:latin typeface="方正姚体" pitchFamily="2" charset="-122"/>
                <a:ea typeface="方正姚体" pitchFamily="2" charset="-122"/>
              </a:rPr>
              <a:t>﹁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的作用范围，直到其仅作用于原子公式。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(3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适当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改名，使量词间不含同名指导变元和约束变元。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(4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消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去存在量词。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(5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消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去所有全称量词。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(6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化公式为合取范式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(7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适当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改名，使子句间无同名变元。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 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(8</a:t>
            </a:r>
            <a:r>
              <a:rPr kumimoji="1" lang="en-US" altLang="zh-CN" sz="2400" spc="-150" dirty="0" smtClean="0">
                <a:latin typeface="方正姚体" pitchFamily="2" charset="-122"/>
                <a:ea typeface="方正姚体" pitchFamily="2" charset="-122"/>
              </a:rPr>
              <a:t>) </a:t>
            </a:r>
            <a:r>
              <a:rPr kumimoji="1" lang="zh-CN" altLang="en-US" sz="2400" spc="-150" dirty="0" smtClean="0">
                <a:latin typeface="方正姚体" pitchFamily="2" charset="-122"/>
                <a:ea typeface="方正姚体" pitchFamily="2" charset="-122"/>
              </a:rPr>
              <a:t>消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去合取词∧，以子句为元素组成集合</a:t>
            </a:r>
            <a:r>
              <a:rPr kumimoji="1" lang="en-US" altLang="zh-CN" sz="2400" spc="-150" dirty="0">
                <a:latin typeface="方正姚体" pitchFamily="2" charset="-122"/>
                <a:ea typeface="方正姚体" pitchFamily="2" charset="-122"/>
              </a:rPr>
              <a:t>S</a:t>
            </a:r>
            <a:r>
              <a:rPr kumimoji="1" lang="zh-CN" altLang="en-US" sz="2400" spc="-150" dirty="0"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69888" y="500042"/>
            <a:ext cx="8640762" cy="5929354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-8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求下面谓词公式的子句集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)]}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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)]}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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)]}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z[Q(x, z)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R(x, z)]}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))]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由步骤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得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)),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))}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         或写为</a:t>
            </a: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     这就是原谓词公式的子句集。</a:t>
            </a:r>
            <a:endParaRPr kumimoji="1" lang="zh-CN" altLang="en-US" sz="20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49275"/>
            <a:ext cx="8043890" cy="557688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定理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谓词公式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不可满足当且仅当其子句集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不可满足。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-14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子句集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是不可</a:t>
            </a:r>
            <a:r>
              <a:rPr lang="zh-CN" altLang="en-US" sz="2400" dirty="0" smtClean="0"/>
              <a:t>满足的，当且仅当其全部子句的合取式是不可满足的。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800" dirty="0" smtClean="0">
                <a:latin typeface="仿宋_GB2312" pitchFamily="49" charset="-122"/>
                <a:ea typeface="仿宋_GB2312" pitchFamily="49" charset="-122"/>
              </a:rPr>
              <a:t>  </a:t>
            </a: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endParaRPr kumimoji="1"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3688" y="361950"/>
            <a:ext cx="8137525" cy="58324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1" lang="en-US" altLang="zh-CN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5.2.2 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命题逻辑中的归结原理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5-15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为一个文字，则称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为互补文字</a:t>
            </a:r>
            <a:r>
              <a:rPr lang="zh-CN" altLang="en-US" sz="2400" dirty="0" smtClean="0"/>
              <a:t>。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kumimoji="1" lang="zh-CN" altLang="en-US" b="1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</a:rPr>
              <a:t>      定义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</a:rPr>
              <a:t>5-16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是命题逻辑中的两个子句，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中有文字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中有文字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，且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与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互补，从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中分别删除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，再将剩余部分析取起来，记构成的新子句为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，则称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为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的归结式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或消解式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称为其归结式的亲本子句，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</a:rPr>
              <a:t>L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称为消解基。</a:t>
            </a:r>
          </a:p>
          <a:p>
            <a:pPr>
              <a:lnSpc>
                <a:spcPts val="36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        </a:t>
            </a:r>
            <a:r>
              <a:rPr kumimoji="1" lang="zh-CN" altLang="en-US" sz="2400" b="1" dirty="0" smtClean="0">
                <a:latin typeface="Times New Roman" pitchFamily="18" charset="0"/>
                <a:ea typeface="仿宋_GB2312" pitchFamily="49" charset="-122"/>
              </a:rPr>
              <a:t>例 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</a:rPr>
              <a:t>5-10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C1= 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</a:rPr>
              <a:t>﹁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Q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2= 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</a:rPr>
              <a:t>﹁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Q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  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则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1,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C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的归结式为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                           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           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</a:rPr>
              <a:t>﹁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P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R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∨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endParaRPr lang="en-US" altLang="zh-CN" sz="2400" dirty="0">
              <a:latin typeface="Times New Roman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172" y="571480"/>
            <a:ext cx="8043918" cy="6000792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</a:rPr>
              <a:t>定理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</a:rPr>
              <a:t>5-5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归结式是其亲本子句的逻辑结果。</a:t>
            </a:r>
            <a:endParaRPr lang="zh-CN" altLang="en-US" sz="2400" dirty="0">
              <a:latin typeface="Times New Roman" pitchFamily="18" charset="0"/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          由定理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5-5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即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得推理规则：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∧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sym typeface="Symbol"/>
              </a:rPr>
              <a:t>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/>
              </a:rPr>
              <a:t>{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})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∪(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sym typeface="Symbol"/>
              </a:rPr>
              <a:t> 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{L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})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其中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C1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, C2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是两个子句，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L1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, L2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分别是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C1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, C2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中的文字，且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L1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, L2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互补。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       此规则就是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命题逻辑中的归结原理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             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5-11</a:t>
            </a:r>
            <a:r>
              <a:rPr lang="en-US" altLang="zh-CN" sz="2400" dirty="0" smtClean="0">
                <a:latin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</a:rPr>
              <a:t>用归结原理验证</a:t>
            </a:r>
            <a:r>
              <a:rPr lang="zh-CN" altLang="en-US" sz="2400" dirty="0" smtClean="0"/>
              <a:t>假言推理</a:t>
            </a:r>
            <a:r>
              <a:rPr lang="zh-CN" altLang="en-US" sz="2400" dirty="0" smtClean="0">
                <a:latin typeface="Times New Roman" pitchFamily="18" charset="0"/>
              </a:rPr>
              <a:t>和拒取式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i="1" dirty="0" smtClean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0" y="0"/>
          <a:ext cx="190500" cy="152400"/>
        </p:xfrm>
        <a:graphic>
          <a:graphicData uri="http://schemas.openxmlformats.org/presentationml/2006/ole">
            <p:oleObj spid="_x0000_s106505" name="公式" r:id="rId3" imgW="190417" imgH="152334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7" y="620712"/>
            <a:ext cx="8001056" cy="5380056"/>
          </a:xfrm>
        </p:spPr>
        <p:txBody>
          <a:bodyPr/>
          <a:lstStyle/>
          <a:p>
            <a:pPr algn="just">
              <a:buNone/>
            </a:pPr>
            <a:r>
              <a:rPr lang="en-US" altLang="zh-CN" dirty="0"/>
              <a:t> </a:t>
            </a:r>
            <a:r>
              <a:rPr lang="en-US" altLang="zh-CN" sz="1800" baseline="16000" dirty="0" smtClean="0">
                <a:latin typeface="Times New Roman"/>
                <a:cs typeface="Times New Roman"/>
              </a:rPr>
              <a:t>■  </a:t>
            </a:r>
            <a:r>
              <a:rPr lang="zh-CN" altLang="en-US" sz="2300" dirty="0" smtClean="0"/>
              <a:t>由归结原理，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□；又，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=F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（假）。于是有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             □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300" dirty="0" smtClean="0"/>
              <a:t>    这样，就可通过推导空子句□来作间接证明一个命题公式的永真性。</a:t>
            </a:r>
            <a:endParaRPr lang="en-US" altLang="zh-CN" sz="2300" dirty="0" smtClean="0"/>
          </a:p>
          <a:p>
            <a:pPr algn="just">
              <a:lnSpc>
                <a:spcPct val="150000"/>
              </a:lnSpc>
              <a:buNone/>
            </a:pPr>
            <a:r>
              <a:rPr lang="en-US" altLang="zh-CN" sz="1800" dirty="0" smtClean="0"/>
              <a:t>  </a:t>
            </a:r>
            <a:r>
              <a:rPr lang="en-US" altLang="zh-CN" sz="1800" baseline="16000" dirty="0" smtClean="0">
                <a:latin typeface="Times New Roman"/>
                <a:cs typeface="Times New Roman"/>
              </a:rPr>
              <a:t>■</a:t>
            </a:r>
            <a:r>
              <a:rPr lang="en-US" altLang="zh-CN" sz="2400" baseline="16000" dirty="0" smtClean="0">
                <a:latin typeface="Times New Roman"/>
                <a:cs typeface="Times New Roman"/>
              </a:rPr>
              <a:t> </a:t>
            </a:r>
            <a:r>
              <a:rPr lang="zh-CN" altLang="en-US" sz="2300" dirty="0" smtClean="0"/>
              <a:t>具体来讲，就是先求出要证的命题公式（谓词公式也一样）的否定式的子句集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，然后对子句集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（一次或多次）使用消解原理，若在某一步推出了空子句，即推出了矛盾，则说明子句集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/>
              <a:t>是不可满足的，从而原否定式也是不可满足的，进而说明原公式是永真的。</a:t>
            </a:r>
            <a:endParaRPr lang="en-US" altLang="zh-CN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1" y="620712"/>
            <a:ext cx="7929618" cy="538005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5-12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证明子句集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是不可满足的。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(1)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(3)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(4)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(1),(2)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(5)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(3),(4)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21" y="428604"/>
            <a:ext cx="8215370" cy="578647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 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一阶谓词逻辑</a:t>
            </a:r>
            <a:endParaRPr lang="zh-CN" altLang="en-US" sz="2800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5.1.1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谓词，函数，量词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定义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5-1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表达式</a:t>
            </a:r>
          </a:p>
          <a:p>
            <a:pPr>
              <a:lnSpc>
                <a:spcPts val="4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称为一个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元谓词，或简称谓词。其中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是谓词名或谓词符号，也称谓词，表示对象的属性、状态、关系、联系或行为，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称为谓词的项，一般代表个体对象。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     例如：</a:t>
            </a:r>
          </a:p>
          <a:p>
            <a:pPr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prime(2) 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         friend(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张三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李四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就是两个谓词。其中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prime(2)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是个一元谓词，表示：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是个素数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friend(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张三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李四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是个二元谓词，表示：</a:t>
            </a:r>
            <a:r>
              <a:rPr lang="zh-CN" altLang="en-US" sz="23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张三和李四是朋友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lnSpc>
                <a:spcPct val="105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2096" y="-63500"/>
            <a:ext cx="7929618" cy="621508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5-13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用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归结原理证明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 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 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endParaRPr lang="en-US" altLang="zh-CN" sz="2400" i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逻辑结果。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由所给条件得到子句集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 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kumimoji="1" lang="zh-CN" altLang="zh-CN" sz="2400" spc="-150" dirty="0" smtClean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kumimoji="1" lang="zh-CN" altLang="zh-CN" sz="2400" spc="-150" dirty="0" smtClean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kumimoji="1" lang="zh-CN" altLang="zh-CN" sz="2400" spc="-150" dirty="0" smtClean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kumimoji="1" lang="zh-CN" altLang="zh-CN" sz="2400" spc="-150" dirty="0" smtClean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然后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对该子句集施行归结，归结过程用下面的归结演绎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树表示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见图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5-1)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由于最后推出了空子句，所以子句集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不可满足，即命题公式 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∧(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)∧(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)∧(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∨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</a:t>
            </a:r>
            <a:r>
              <a:rPr kumimoji="1" lang="zh-CN" altLang="zh-CN" sz="2400" spc="-150" dirty="0">
                <a:latin typeface="Times New Roman" pitchFamily="18" charset="0"/>
                <a:cs typeface="Times New Roman" pitchFamily="18" charset="0"/>
              </a:rPr>
              <a:t>﹁</a:t>
            </a:r>
            <a:r>
              <a:rPr lang="en-US" altLang="zh-CN" sz="24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不可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满足，从而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是题设前提的逻辑结果。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28926" y="5143512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300" dirty="0" smtClean="0">
                <a:latin typeface="Times New Roman" pitchFamily="18" charset="0"/>
              </a:rPr>
              <a:t>图</a:t>
            </a:r>
            <a:r>
              <a:rPr kumimoji="1" lang="en-US" altLang="zh-CN" sz="2300" dirty="0" smtClean="0">
                <a:latin typeface="Times New Roman" pitchFamily="18" charset="0"/>
              </a:rPr>
              <a:t>5-1  </a:t>
            </a:r>
            <a:r>
              <a:rPr kumimoji="1" lang="zh-CN" altLang="en-US" sz="2300" dirty="0" smtClean="0">
                <a:latin typeface="Times New Roman" pitchFamily="18" charset="0"/>
              </a:rPr>
              <a:t>例</a:t>
            </a:r>
            <a:r>
              <a:rPr kumimoji="1" lang="en-US" altLang="zh-CN" sz="2300" dirty="0" smtClean="0">
                <a:latin typeface="Times New Roman" pitchFamily="18" charset="0"/>
              </a:rPr>
              <a:t>5-13</a:t>
            </a:r>
            <a:r>
              <a:rPr kumimoji="1" lang="zh-CN" altLang="en-US" sz="2300" dirty="0" smtClean="0">
                <a:latin typeface="Times New Roman" pitchFamily="18" charset="0"/>
              </a:rPr>
              <a:t>的归结</a:t>
            </a:r>
            <a:r>
              <a:rPr kumimoji="1" lang="zh-CN" altLang="en-US" sz="2300" dirty="0">
                <a:latin typeface="Times New Roman" pitchFamily="18" charset="0"/>
              </a:rPr>
              <a:t>演绎树 </a:t>
            </a:r>
          </a:p>
        </p:txBody>
      </p:sp>
      <p:pic>
        <p:nvPicPr>
          <p:cNvPr id="160769" name="Picture 1" descr="E:\人工智能导论\085054-01 人工智能导论(图)\tu\RG4-1.t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71736" y="1285860"/>
            <a:ext cx="4357718" cy="321471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428604"/>
            <a:ext cx="7901014" cy="5626121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5.2.3</a:t>
            </a:r>
            <a:r>
              <a:rPr kumimoji="1" lang="en-US" altLang="zh-CN" sz="24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dirty="0" smtClean="0">
                <a:latin typeface="黑体" pitchFamily="49" charset="-122"/>
                <a:ea typeface="黑体" pitchFamily="49" charset="-122"/>
              </a:rPr>
              <a:t>替换与合一</a:t>
            </a:r>
            <a:endParaRPr kumimoji="1" lang="en-US" altLang="zh-CN" sz="2400" dirty="0" smtClean="0"/>
          </a:p>
          <a:p>
            <a:pPr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</a:rPr>
              <a:t>              定义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</a:rPr>
              <a:t>5-17</a:t>
            </a:r>
            <a:r>
              <a:rPr kumimoji="1" lang="en-US" altLang="zh-CN" sz="2400" dirty="0" smtClean="0">
                <a:latin typeface="Times New Roman" pitchFamily="18" charset="0"/>
              </a:rPr>
              <a:t>   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一个替换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(Substitution)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是形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如   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                                    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｛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/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/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/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｝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    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有限集合，其中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i="1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是项，称为替换的分子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；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,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是互不相同的个体变元，称为替换的分母；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不同于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i="1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i="1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也不循环地出现在</a:t>
            </a:r>
            <a:r>
              <a:rPr kumimoji="1" lang="en-US" altLang="zh-CN" sz="2400" i="1" dirty="0" err="1" smtClean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 err="1" smtClean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400" baseline="-250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</a:rPr>
              <a:t>j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</a:rPr>
              <a:t>=1,2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中；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/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表示用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 err="1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替换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i="1" baseline="-25000" dirty="0"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。若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kumimoji="1" lang="en-US" altLang="zh-CN" sz="2400" i="1" dirty="0" err="1">
                <a:latin typeface="Times New Roman" pitchFamily="18" charset="0"/>
                <a:ea typeface="仿宋_GB2312" pitchFamily="49" charset="-122"/>
              </a:rPr>
              <a:t>t</a:t>
            </a:r>
            <a:r>
              <a:rPr kumimoji="1"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都是不含变元的项（称为基项）时，该替换称为基替换；没有元素的替换称为空替换，记作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</a:rPr>
              <a:t>ε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</a:rPr>
              <a:t>，它表示不作替换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</a:rPr>
              <a:t>。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例如，设 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1=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2=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，用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替换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中的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，则得     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1′=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2′=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1"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3834" y="609600"/>
            <a:ext cx="7929618" cy="55562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1" lang="en-US" altLang="zh-CN" sz="2800" dirty="0" smtClean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kumimoji="1" lang="zh-CN" altLang="en-US" sz="2800" dirty="0" smtClean="0">
                <a:latin typeface="仿宋_GB2312" pitchFamily="49" charset="-122"/>
                <a:ea typeface="仿宋_GB2312" pitchFamily="49" charset="-122"/>
              </a:rPr>
              <a:t>又</a:t>
            </a:r>
            <a:r>
              <a:rPr kumimoji="1" lang="zh-CN" altLang="en-US" sz="2400" dirty="0" smtClean="0">
                <a:latin typeface="仿宋_GB2312" pitchFamily="49" charset="-122"/>
                <a:ea typeface="仿宋_GB2312" pitchFamily="49" charset="-122"/>
              </a:rPr>
              <a:t>如</a:t>
            </a:r>
            <a:r>
              <a:rPr kumimoji="1" lang="zh-CN" altLang="en-US" sz="2400" dirty="0">
                <a:latin typeface="仿宋_GB2312" pitchFamily="49" charset="-122"/>
                <a:ea typeface="仿宋_GB2312" pitchFamily="49" charset="-122"/>
              </a:rPr>
              <a:t>：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(g(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b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就是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一个替换，而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不是一个替换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因为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与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出现了循环替换。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5-18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,…,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aseline="-250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｝是一个替换，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是一个表达式，把对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施行替换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，即把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中出现的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个体变元</a:t>
            </a:r>
            <a:r>
              <a:rPr lang="en-US" altLang="zh-CN" sz="24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≤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≤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都用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aseline="-250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替换，记为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，所得的结果称为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下的例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(instance)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1134" y="415904"/>
            <a:ext cx="7997880" cy="6143668"/>
          </a:xfrm>
        </p:spPr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5-19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是两个替换，则将集合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中凡符合下列条件的元素删除：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(1)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(2)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如此得到的集合仍然是一个替换，该替换称为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的复合或乘积，记为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sym typeface="Symbol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sym typeface="Symbol"/>
              </a:rPr>
              <a:t>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sym typeface="Symbol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5-14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，于是，</a:t>
            </a:r>
          </a:p>
          <a:p>
            <a:pPr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从而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             θ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sym typeface="Symbol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仿宋_GB2312" pitchFamily="49" charset="-122"/>
                <a:sym typeface="Symbol"/>
              </a:rPr>
              <a:t>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sym typeface="Symbol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4488" y="501650"/>
            <a:ext cx="8051826" cy="58324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5-20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</a:rPr>
              <a:t>S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,…,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i="1" baseline="-25000" dirty="0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｝是一个原子谓词公式集，若存在一个替换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，可使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=…=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</a:rPr>
              <a:t>F</a:t>
            </a:r>
            <a:r>
              <a:rPr lang="en-US" altLang="zh-CN" sz="2400" i="1" baseline="-25000" dirty="0" err="1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2400" i="1" dirty="0" err="1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，则称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为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的一个合一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(Unifier)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，称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为可合一的。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5-21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设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是原子公式集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的一个合一，如果对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的任何一个合一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θ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，都存在一个替换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λ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，使得           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                                       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</a:rPr>
              <a:t>θ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=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</a:rPr>
              <a:t>σ 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sym typeface="Symbol"/>
              </a:rPr>
              <a:t>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</a:rPr>
              <a:t>λ</a:t>
            </a:r>
            <a:endParaRPr lang="en-US" altLang="zh-CN" sz="2400" i="1" dirty="0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则称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为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的最一般合一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</a:rPr>
              <a:t>Most General Unifier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，简称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</a:rPr>
              <a:t>MGU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</a:rPr>
              <a:t>。</a:t>
            </a:r>
            <a:r>
              <a:rPr lang="zh-CN" altLang="en-US" sz="2400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571480"/>
            <a:ext cx="7715304" cy="50228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b="1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5-15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设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｝，则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有一个最一般合一</a:t>
            </a:r>
          </a:p>
          <a:p>
            <a:pPr algn="just"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对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的任一合一，例如：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存在一个替换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λ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a/u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使得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θ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 </a:t>
            </a:r>
            <a:r>
              <a:rPr lang="en-US" altLang="zh-CN" sz="1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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λ</a:t>
            </a:r>
            <a:endParaRPr lang="en-US" altLang="zh-CN" sz="2400" i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96900" y="546100"/>
            <a:ext cx="7772400" cy="4830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2.4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谓词逻辑中的归结原理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zh-CN" altLang="en-US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5-23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是两个无相同变元的子句，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中的两个文字，如果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有最一般合一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，则子句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)∪(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称作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的二元归结式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二元消解式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称作归结式的亲本子句，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称作消解文字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34" y="506413"/>
            <a:ext cx="7715304" cy="5522931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5-17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，求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的归结式。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取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与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的最一般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合一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             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endParaRPr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于是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</a:p>
          <a:p>
            <a:pPr algn="just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)∪(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 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    </a:t>
            </a:r>
          </a:p>
          <a:p>
            <a:pPr algn="just">
              <a:lnSpc>
                <a:spcPts val="32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= 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({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)}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})∪({</a:t>
            </a:r>
            <a:r>
              <a:rPr kumimoji="1" lang="zh-CN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}</a:t>
            </a:r>
            <a:r>
              <a:rPr lang="en-US" altLang="zh-CN" sz="2400" i="1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 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kumimoji="1" lang="zh-CN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spc="-15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spc="-15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})</a:t>
            </a:r>
            <a:endParaRPr lang="en-US" altLang="zh-CN" sz="2400" spc="-15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= {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}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所以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的二元归结式。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542904"/>
            <a:ext cx="8001056" cy="5400675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300" dirty="0"/>
              <a:t>     </a:t>
            </a:r>
            <a:r>
              <a:rPr lang="en-US" altLang="zh-CN" sz="2300" dirty="0" smtClean="0"/>
              <a:t>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altLang="zh-CN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5-18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3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3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zh-CN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求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的归结式。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由于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3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中都含有变元</a:t>
            </a:r>
            <a:r>
              <a:rPr lang="en-US" altLang="zh-CN" sz="23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3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300" i="1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3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lang="zh-CN" altLang="en-US" sz="2300" dirty="0">
                <a:latin typeface="仿宋_GB2312" pitchFamily="49" charset="-122"/>
                <a:ea typeface="仿宋_GB2312" pitchFamily="49" charset="-122"/>
              </a:rPr>
              <a:t>所以需先对其中一个进行</a:t>
            </a:r>
            <a:r>
              <a:rPr lang="zh-CN" altLang="en-US" sz="2300" dirty="0" smtClean="0">
                <a:latin typeface="仿宋_GB2312" pitchFamily="49" charset="-122"/>
                <a:ea typeface="仿宋_GB2312" pitchFamily="49" charset="-122"/>
              </a:rPr>
              <a:t>改名</a:t>
            </a:r>
            <a:r>
              <a:rPr lang="en-US" altLang="zh-CN" sz="2300" dirty="0"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300" dirty="0">
                <a:latin typeface="仿宋_GB2312" pitchFamily="49" charset="-122"/>
                <a:ea typeface="仿宋_GB2312" pitchFamily="49" charset="-122"/>
              </a:rPr>
              <a:t>方可归结（归结过程是显然的，故从略</a:t>
            </a:r>
            <a:r>
              <a:rPr lang="zh-CN" altLang="en-US" sz="2300" dirty="0" smtClean="0">
                <a:latin typeface="仿宋_GB2312" pitchFamily="49" charset="-122"/>
                <a:ea typeface="仿宋_GB2312" pitchFamily="49" charset="-122"/>
              </a:rPr>
              <a:t>）。</a:t>
            </a:r>
            <a:endParaRPr lang="en-US" altLang="zh-CN" sz="2300" dirty="0" smtClean="0">
              <a:latin typeface="仿宋_GB2312" pitchFamily="49" charset="-122"/>
              <a:ea typeface="仿宋_GB2312" pitchFamily="49" charset="-122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altLang="zh-CN" sz="23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3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5-24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如果子句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中，两个或两个以上的文字有一个最一般合一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，则</a:t>
            </a:r>
            <a:r>
              <a:rPr lang="en-US" altLang="zh-CN" sz="23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Cσ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称为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的因子，如果</a:t>
            </a:r>
            <a:r>
              <a:rPr lang="en-US" altLang="zh-CN" sz="23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Cσ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是单元子句，则</a:t>
            </a:r>
            <a:r>
              <a:rPr lang="en-US" altLang="zh-CN" sz="23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Cσ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称为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的单因子。</a:t>
            </a:r>
          </a:p>
          <a:p>
            <a:pPr algn="just">
              <a:lnSpc>
                <a:spcPct val="13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例 </a:t>
            </a:r>
            <a:r>
              <a:rPr lang="en-US" altLang="zh-CN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5-19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))∨</a:t>
            </a:r>
            <a:r>
              <a:rPr kumimoji="1" lang="zh-CN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令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)/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｝，</a:t>
            </a:r>
            <a:endParaRPr lang="en-US" altLang="zh-CN" sz="23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于是</a:t>
            </a:r>
          </a:p>
          <a:p>
            <a:pPr algn="just">
              <a:lnSpc>
                <a:spcPct val="13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            </a:t>
            </a:r>
            <a:r>
              <a:rPr lang="en-US" altLang="zh-CN" sz="2300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Cσ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))∨</a:t>
            </a:r>
            <a:r>
              <a:rPr kumimoji="1" lang="zh-CN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</a:t>
            </a:r>
          </a:p>
          <a:p>
            <a:pPr algn="just">
              <a:lnSpc>
                <a:spcPct val="13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是</a:t>
            </a:r>
            <a:r>
              <a:rPr lang="en-US" altLang="zh-CN" sz="23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的因子。 </a:t>
            </a:r>
            <a:endParaRPr lang="zh-CN" altLang="en-US" sz="23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595313"/>
            <a:ext cx="8115328" cy="5761037"/>
          </a:xfrm>
        </p:spPr>
        <p:txBody>
          <a:bodyPr/>
          <a:lstStyle/>
          <a:p>
            <a:pPr>
              <a:buNone/>
            </a:pPr>
            <a:r>
              <a:rPr lang="zh-CN" altLang="en-US" sz="2000" dirty="0" smtClean="0"/>
              <a:t>              </a:t>
            </a:r>
            <a:r>
              <a:rPr lang="zh-CN" altLang="en-US" sz="2400" dirty="0" smtClean="0"/>
              <a:t>形式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2400" dirty="0" smtClean="0"/>
              <a:t>    表示个体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/>
              <a:t>所对应的个体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/>
              <a:t>，并称之为（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/>
              <a:t>元）个体函数，简称函数（或函词、函词命名式），其中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/>
              <a:t>是函数符号。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例如，可用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doctor(father(Li))</a:t>
            </a:r>
            <a:r>
              <a:rPr lang="zh-CN" altLang="en-US" sz="2400" dirty="0" smtClean="0"/>
              <a:t>表示“小李的父亲是医生”，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             </a:t>
            </a:r>
            <a:r>
              <a:rPr lang="zh-CN" altLang="en-US" sz="2400" dirty="0" smtClean="0"/>
              <a:t>用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equa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(sq(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dirty="0" smtClean="0"/>
              <a:t>表示“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/>
              <a:t>的平方等于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/>
              <a:t>”。</a:t>
            </a:r>
            <a:endParaRPr lang="en-US" altLang="zh-CN" sz="2400" dirty="0" smtClean="0"/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400" dirty="0" smtClean="0"/>
              <a:t>         下面约定用大写英文字母作为谓词符号，用小写字母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 dirty="0" smtClean="0"/>
              <a:t>等表示函数符号，用小写字母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 smtClean="0"/>
              <a:t>等作为个体变元符号，用小写字母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 smtClean="0"/>
              <a:t>等作为个体常元符号。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lnSpc>
                <a:spcPct val="120000"/>
              </a:lnSpc>
              <a:buNone/>
            </a:pPr>
            <a:endParaRPr lang="en-US" altLang="zh-CN" sz="2000" dirty="0"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0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0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8801" y="571500"/>
            <a:ext cx="7758137" cy="4800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5-25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子句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的消解式，是下列二元消解式之一：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(1)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的二元消解式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的因子的二元消解式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(3)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的二元消解式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(4)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的因子的二元消解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式。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65125" y="685800"/>
            <a:ext cx="8035951" cy="468788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定理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5-6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谓词逻辑中的消解式是它的亲本子句的逻辑结果。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由此定理即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得谓词逻辑中的推理规则：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   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})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∪(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})</a:t>
            </a:r>
            <a:endParaRPr lang="en-US" altLang="zh-CN" sz="24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其中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是两个无相同变元的子句，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中的文字，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与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的最一般合一。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   此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规则称为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谓词逻辑中的消解原理（或归结原理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）。</a:t>
            </a:r>
            <a:r>
              <a:rPr lang="zh-CN" altLang="en-US" sz="2400" dirty="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27088" y="501650"/>
            <a:ext cx="7345362" cy="495935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5-20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求证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的逻辑结果。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: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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)→(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: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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: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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kumimoji="1" lang="en-US" altLang="zh-CN" sz="2400" b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1"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证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用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反证法，即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证明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 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∧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不可满足</a:t>
            </a: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  <a:endParaRPr kumimoji="1" lang="en-US" altLang="zh-CN" sz="2400" dirty="0" smtClean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kumimoji="1"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首先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求得子句集</a:t>
            </a:r>
            <a:r>
              <a:rPr kumimoji="1"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17" name="Object 25"/>
          <p:cNvGraphicFramePr>
            <a:graphicFrameLocks noChangeAspect="1"/>
          </p:cNvGraphicFramePr>
          <p:nvPr/>
        </p:nvGraphicFramePr>
        <p:xfrm>
          <a:off x="0" y="0"/>
          <a:ext cx="152400" cy="161925"/>
        </p:xfrm>
        <a:graphic>
          <a:graphicData uri="http://schemas.openxmlformats.org/presentationml/2006/ole">
            <p:oleObj spid="_x0000_s136217" name="公式" r:id="rId3" imgW="152268" imgH="164957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28662" y="620713"/>
            <a:ext cx="7891488" cy="5688012"/>
          </a:xfrm>
        </p:spPr>
        <p:txBody>
          <a:bodyPr/>
          <a:lstStyle/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Q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(3)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4)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ts val="32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(5) 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 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)(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然后应用消解原理，得</a:t>
            </a: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(6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       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［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(2),(3),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｝］</a:t>
            </a: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7)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［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(4),(5),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σ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2=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｛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｝］</a:t>
            </a:r>
          </a:p>
          <a:p>
            <a:pPr algn="just">
              <a:lnSpc>
                <a:spcPts val="3200"/>
              </a:lnSpc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(8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□            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［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(6),(7)</a:t>
            </a:r>
            <a:r>
              <a:rPr lang="zh-CN" altLang="en-US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］</a:t>
            </a:r>
            <a:endParaRPr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所以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是不可满足的，从而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的逻辑结果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36196" name="AutoShape 4"/>
          <p:cNvSpPr>
            <a:spLocks/>
          </p:cNvSpPr>
          <p:nvPr/>
        </p:nvSpPr>
        <p:spPr bwMode="auto">
          <a:xfrm>
            <a:off x="4000496" y="785794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7" name="AutoShape 5"/>
          <p:cNvSpPr>
            <a:spLocks/>
          </p:cNvSpPr>
          <p:nvPr/>
        </p:nvSpPr>
        <p:spPr bwMode="auto">
          <a:xfrm>
            <a:off x="2714612" y="170655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286248" y="100010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-25000" dirty="0">
                <a:latin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3214678" y="178592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</a:t>
            </a:r>
            <a:r>
              <a:rPr kumimoji="1" lang="en-US" altLang="zh-CN" sz="2400" i="1" dirty="0">
                <a:latin typeface="Times New Roman" pitchFamily="18" charset="0"/>
              </a:rPr>
              <a:t>A</a:t>
            </a:r>
            <a:r>
              <a:rPr kumimoji="1" lang="en-US" altLang="zh-CN" sz="2400" baseline="-25000" dirty="0">
                <a:latin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</a:rPr>
              <a:t>) </a:t>
            </a:r>
          </a:p>
        </p:txBody>
      </p:sp>
      <p:sp>
        <p:nvSpPr>
          <p:cNvPr id="136200" name="AutoShape 8"/>
          <p:cNvSpPr>
            <a:spLocks/>
          </p:cNvSpPr>
          <p:nvPr/>
        </p:nvSpPr>
        <p:spPr bwMode="auto">
          <a:xfrm>
            <a:off x="5143504" y="785794"/>
            <a:ext cx="228600" cy="201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5500694" y="157161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620713"/>
            <a:ext cx="6769100" cy="57626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5-21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设已知：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(1)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能阅读者是识字的；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(2)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海豚不识字；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有些海豚是很聪明的。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试证明：有些聪明者并不能阅读。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证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首先，定义如下谓词：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能阅读。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zh-CN" altLang="en-US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识字。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zh-CN" altLang="en-US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是聪明的。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zh-CN" altLang="en-US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：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是海豚。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1538" y="428604"/>
            <a:ext cx="7224712" cy="2520949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然后把上述各语句翻译为谓词公式：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(1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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)→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(2)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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→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         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已知条件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(3)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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(4)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/>
              </a:rPr>
              <a:t>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)∧</a:t>
            </a:r>
            <a:r>
              <a:rPr kumimoji="1" lang="zh-CN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))  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需证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结论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p:sp>
        <p:nvSpPr>
          <p:cNvPr id="138250" name="AutoShape 10"/>
          <p:cNvSpPr>
            <a:spLocks/>
          </p:cNvSpPr>
          <p:nvPr/>
        </p:nvSpPr>
        <p:spPr bwMode="auto">
          <a:xfrm>
            <a:off x="4429124" y="1214422"/>
            <a:ext cx="228600" cy="1071570"/>
          </a:xfrm>
          <a:prstGeom prst="righ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1071538" y="3071810"/>
            <a:ext cx="6364288" cy="273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求题设与结论否定的子句集，得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(1) 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(2) 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y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(3)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(4)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(5) </a:t>
            </a:r>
            <a:r>
              <a:rPr kumimoji="1" lang="zh-CN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)∨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z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0834" y="636570"/>
            <a:ext cx="3500462" cy="447198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归结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得</a:t>
            </a:r>
          </a:p>
          <a:p>
            <a:pPr algn="just">
              <a:lnSpc>
                <a:spcPts val="3600"/>
              </a:lnSpc>
              <a:buFont typeface="Wingdings" pitchFamily="2" charset="2"/>
              <a:buNone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 R(a)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(5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(4),{a/z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(7)  L(a)  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(6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 (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),{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a/x}</a:t>
            </a:r>
          </a:p>
          <a:p>
            <a:pPr algn="just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(8) </a:t>
            </a:r>
            <a:r>
              <a:rPr kumimoji="1" lang="zh-CN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﹁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D(a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7), (2), {a/y}</a:t>
            </a:r>
          </a:p>
          <a:p>
            <a:pPr algn="just"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(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9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□         </a:t>
            </a:r>
            <a:r>
              <a:rPr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(8), (3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这个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归结过程的</a:t>
            </a: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演绎树</a:t>
            </a:r>
            <a:endParaRPr lang="en-US" altLang="zh-CN" sz="2400" dirty="0" smtClean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仿宋_GB2312" pitchFamily="49" charset="-122"/>
                <a:ea typeface="仿宋_GB2312" pitchFamily="49" charset="-122"/>
              </a:rPr>
              <a:t> 如图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5-2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所示。</a:t>
            </a:r>
            <a:r>
              <a:rPr lang="zh-CN" altLang="en-US" sz="2400" dirty="0"/>
              <a:t> </a:t>
            </a:r>
          </a:p>
        </p:txBody>
      </p:sp>
      <p:pic>
        <p:nvPicPr>
          <p:cNvPr id="3" name="Picture 2" descr="E:\人工智能导论\085054-01 人工智能导论(图)\tu\RG4-2.tif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24386" y="1142984"/>
            <a:ext cx="3590952" cy="3643337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24386" y="5072074"/>
            <a:ext cx="3714478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300" dirty="0" smtClean="0">
                <a:latin typeface="Garamond" pitchFamily="18" charset="0"/>
              </a:rPr>
              <a:t> 图</a:t>
            </a:r>
            <a:r>
              <a:rPr kumimoji="1" lang="en-US" altLang="zh-CN" sz="2300" dirty="0" smtClean="0">
                <a:latin typeface="Garamond" pitchFamily="18" charset="0"/>
              </a:rPr>
              <a:t>5-2 </a:t>
            </a:r>
            <a:r>
              <a:rPr kumimoji="1" lang="zh-CN" altLang="en-US" sz="2300" dirty="0" smtClean="0">
                <a:latin typeface="Garamond" pitchFamily="18" charset="0"/>
              </a:rPr>
              <a:t>例</a:t>
            </a:r>
            <a:r>
              <a:rPr kumimoji="1" lang="en-US" altLang="zh-CN" sz="2300" dirty="0" smtClean="0">
                <a:latin typeface="Garamond" pitchFamily="18" charset="0"/>
              </a:rPr>
              <a:t>5-21 </a:t>
            </a:r>
            <a:r>
              <a:rPr kumimoji="1" lang="zh-CN" altLang="en-US" sz="2300" dirty="0" smtClean="0">
                <a:latin typeface="Garamond" pitchFamily="18" charset="0"/>
              </a:rPr>
              <a:t>的归结</a:t>
            </a:r>
            <a:r>
              <a:rPr kumimoji="1" lang="zh-CN" altLang="en-US" sz="2300" dirty="0">
                <a:latin typeface="Garamond" pitchFamily="18" charset="0"/>
              </a:rPr>
              <a:t>演绎树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633413" y="442913"/>
            <a:ext cx="7553349" cy="50419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定理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5-7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（归结原理的完备性定理）如果子句集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是不可满足的，那么必存在一个由</a:t>
            </a:r>
            <a:r>
              <a:rPr lang="en-US" altLang="zh-CN" sz="2400" i="1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推出空子句□的消解序列。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该定理的证明要用到</a:t>
            </a:r>
            <a:r>
              <a:rPr lang="en-US" altLang="zh-CN" sz="24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Herbrand</a:t>
            </a:r>
            <a:r>
              <a:rPr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定理，故从略。</a:t>
            </a:r>
            <a:r>
              <a:rPr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 </a:t>
            </a: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7643834" y="62865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44473" y="428604"/>
            <a:ext cx="7985179" cy="607223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5.3 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应用归结原理求取问题答案</a:t>
            </a:r>
          </a:p>
          <a:p>
            <a:pPr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3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4-22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已知：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是同班同学， 则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的老师也是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的老师。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(2)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王先生是小李的老师。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(3)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小李和小张是同班同学。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问： 小张的老师是谁？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设谓词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的老师，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是同班同学，则已知可表示成如下的谓词公式：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(Wang, Li)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(Li, Zhang)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为了得到问题的答案，先证明小张的老师是存在的，即证明公式：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xT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Zhang)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6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2" y="620713"/>
            <a:ext cx="8389967" cy="5808683"/>
          </a:xfrm>
        </p:spPr>
        <p:txBody>
          <a:bodyPr/>
          <a:lstStyle/>
          <a:p>
            <a:pPr>
              <a:lnSpc>
                <a:spcPts val="36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于是， 求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的子句集如下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(2)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(Wang, Li)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(3)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(Li, Zhang)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(4)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Zhang)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归结演绎，得</a:t>
            </a: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(5)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(Wang,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(1),(2), {Wang/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(6)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(Li, Zhang)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(4), 5), {Wang/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Zhang/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(7)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(3),(6)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57213"/>
            <a:ext cx="7901014" cy="57610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谓词逻辑中，符号</a:t>
            </a:r>
            <a:r>
              <a:rPr lang="zh-CN" altLang="en-US" sz="2400" dirty="0" smtClean="0">
                <a:sym typeface="Symbol"/>
              </a:rPr>
              <a:t>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、∧、∨、→、←→依次表示（命题）连接词“非”“并且”“或者”“如果</a:t>
            </a:r>
            <a:r>
              <a:rPr lang="en-US" sz="2400" dirty="0" smtClean="0"/>
              <a:t>…</a:t>
            </a:r>
            <a:r>
              <a:rPr lang="zh-CN" altLang="en-US" sz="2400" dirty="0" smtClean="0"/>
              <a:t>则”“当且仅当”，称为否定词、合取词、析取词、蕴涵词、等价词。它们也就是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个逻辑运算符。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谓词逻辑中，将“所有”“一切”“任一”“全体”“凡是”等词统称为全称量词，记为</a:t>
            </a:r>
            <a:r>
              <a:rPr lang="zh-CN" altLang="en-US" sz="2400" dirty="0" smtClean="0">
                <a:sym typeface="Symbol"/>
              </a:rPr>
              <a:t>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；“存在”“一些”“有些”“至少有一个”等词统称为存在量词，记为</a:t>
            </a:r>
            <a:r>
              <a:rPr lang="en-US" sz="2400" i="1" dirty="0" smtClean="0"/>
              <a:t> </a:t>
            </a:r>
            <a:r>
              <a:rPr lang="en-US" sz="2400" dirty="0" smtClean="0">
                <a:sym typeface="Symbol"/>
              </a:rPr>
              <a:t>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3210" y="579418"/>
            <a:ext cx="7929618" cy="564360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这说明，小张的老师确实是存在的。那么，为了找到这位老师，给原来的求证谓词的子句再增加一个谓词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。于是， 得到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(4)′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Zhang)∨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现在，用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(4)′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代替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，重新进行归结，则得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(5)′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(Wang,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(1), (2)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(6)′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(Li, Zhang)∨ANS(Wang)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(4)′, (5)′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(7)′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(Wang) 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(3), (6)′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519113"/>
            <a:ext cx="8229600" cy="5865812"/>
          </a:xfrm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5-23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设有如下关系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的父亲，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又是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的父亲，则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的祖父。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老李是大李的父亲。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(3)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大李是小李的父亲。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问： 上述人员中谁和谁是祖孙关系？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解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先把上述前提中的三个命题符号化为谓词公式：</a:t>
            </a: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)→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(Lao,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Xiao)  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488950"/>
            <a:ext cx="8358246" cy="6240484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zh-CN" altLang="en-US" sz="2300" dirty="0" smtClean="0"/>
              <a:t>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并求其子句集如下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(1)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)∨G(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(2)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(Lao,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(3)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Xiao)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设求证的公式为</a:t>
            </a:r>
          </a:p>
          <a:p>
            <a:pPr>
              <a:lnSpc>
                <a:spcPct val="11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（即存在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的祖父）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把其否定化为子句形式再析取一个辅助谓词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，得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(4)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对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进行归结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得</a:t>
            </a:r>
          </a:p>
          <a:p>
            <a:pPr>
              <a:lnSpc>
                <a:spcPct val="11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(5)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(Lao,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(1), (2), {Lao/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(6)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(Lao, Xiao)   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(3), (5), {Xiao/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(7) GA(Lao, Xiao)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(4),(6), {Lao/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Xiao/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/>
              <a:t>   所以，上述人员中，老李是小李的祖父。</a:t>
            </a:r>
            <a:endParaRPr lang="zh-CN" altLang="en-US" sz="2300" dirty="0"/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786710" y="62865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428604"/>
            <a:ext cx="8143932" cy="6000792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 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归结策略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5.4.1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问题的提出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一个实现归结原理的一般性算法：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—————————————————————————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将子句集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表；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若空子句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NIL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中，则归结成功，结束。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(3)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表中存在可归结的子句对，则归结之，并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将归结式并入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表，转步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(4)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归结失败，退出。</a:t>
            </a:r>
          </a:p>
          <a:p>
            <a:pPr>
              <a:buNone/>
            </a:pPr>
            <a:r>
              <a:rPr lang="en-US" sz="2400" dirty="0" smtClean="0"/>
              <a:t>   —————————————————————————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4348" y="500042"/>
            <a:ext cx="3857652" cy="6000792"/>
          </a:xfrm>
        </p:spPr>
        <p:txBody>
          <a:bodyPr/>
          <a:lstStyle/>
          <a:p>
            <a:pPr>
              <a:lnSpc>
                <a:spcPts val="32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5-24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设有如下的子句集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，用上述的穷举算法归结如下：</a:t>
            </a:r>
          </a:p>
          <a:p>
            <a:pPr>
              <a:spcBef>
                <a:spcPts val="0"/>
              </a:spcBef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(1)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(2)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(4)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 S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(5)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[(1), (2)]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(6)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[(1), (3)]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(7)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[(1), (4)]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(8)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[(1), (4)]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(9)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[(2), (3)]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4714876" y="642918"/>
            <a:ext cx="3714776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(10)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[(2), (3)]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(11)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[(2), (4)]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(12)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[(3), (4)]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S</a:t>
            </a:r>
            <a:r>
              <a:rPr kumimoji="0" lang="en-US" sz="23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 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(13)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[(1), (7)]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(14)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[(1), (8)]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(15)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[(1), (9)]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(16)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[(1), (10)]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(17)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[(1), (11)]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(18)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[(1), (12)]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(19)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[(2), (6)]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(20)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[(2), (7)]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(21)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[(2), (8)]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34" y="642918"/>
            <a:ext cx="3857652" cy="5857916"/>
          </a:xfrm>
        </p:spPr>
        <p:txBody>
          <a:bodyPr/>
          <a:lstStyle/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(22)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[(2), (9)]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(23)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[(2), (10)]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(24)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[(2), (12)]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(25)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[(3), (5)]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(26)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[(3), (7)]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(27)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[(3), (8)]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(28)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[(3), (9)]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(29)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[(3), (10)]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(30)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[(3), (11)]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(31)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[(4), (5)]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(32)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[(4), (6)]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(33)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[(4), (7)]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(34)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[(4), (8)]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4500562" y="638156"/>
            <a:ext cx="4286280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(35)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[(4), (9)]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(36)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∨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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[(4), (10)]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(37)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[(5), (7)]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(38)  </a:t>
            </a:r>
            <a:r>
              <a:rPr kumimoji="0" lang="en-US" sz="23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Q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    [(5), (9)]</a:t>
            </a:r>
            <a:endParaRPr kumimoji="0" lang="zh-CN" altLang="en-US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(39) □                 [(5), (12)]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这个例子说明，穷举式归结效率低下。因此，必须讲究归结策略。</a:t>
            </a:r>
            <a:endParaRPr kumimoji="0" lang="zh-CN" altLang="en-US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507413" cy="612140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5.4.2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几种常用的归结策略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1.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删除策略</a:t>
            </a:r>
            <a:endParaRPr lang="en-US" altLang="zh-CN" sz="2400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5-26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是两个子句，若存在替换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 则称子句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类含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删除策略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      在归结过程中可随时删除以下子句：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(1)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含有纯文字的子句；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(2)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含有永真式的子句；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(3)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被子句集中别的子句类含的子句。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1313" y="549274"/>
            <a:ext cx="8229600" cy="6094435"/>
          </a:xfrm>
        </p:spPr>
        <p:txBody>
          <a:bodyPr/>
          <a:lstStyle/>
          <a:p>
            <a:pPr>
              <a:lnSpc>
                <a:spcPts val="32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5-25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对例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5-24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中的子句集使用删除策略。这时原归结过程中产生的有些归结式是永真式（如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(9)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），有些被前面已有的子句所类含（如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(17)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(18)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等，重复出现可认为是一种类含），因此，它们可被立即删除。于是，归结步骤可简化为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(1)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(2)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(3)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(4)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(5)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[(1), (2)]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(6)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[(1), (3)]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(7)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[(2), (4)]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(8)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[(3), (4)]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(9)  □             [(5), (8)]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/>
              <a:t> 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504804"/>
            <a:ext cx="8037539" cy="5842021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5-26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对下面的子句集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，用宽度优先策略与删除策略相结合的方法进行消解。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(1)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(2)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(3)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(4)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(5)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可以看出，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类含了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，所以先将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删除。于是，剩下的四个子句归结得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(6)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［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(2),(3)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］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(7)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[ (3), (5), {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(8)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        [(4), (5), {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}]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7972" y="422275"/>
            <a:ext cx="7850242" cy="573724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出现后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可被删除，所以，第二轮归结在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(7)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(8)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间进行。其中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间的归结不必再重做，于是得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(9)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P(a)       [(2),(7)]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(10)  Q(a)       [(4),(7),{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(11)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P(a)     [(5), (6),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(12)  □         [(6), (8),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}]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87350" y="500041"/>
            <a:ext cx="8229600" cy="5881709"/>
          </a:xfrm>
        </p:spPr>
        <p:txBody>
          <a:bodyPr/>
          <a:lstStyle/>
          <a:p>
            <a:pPr>
              <a:buNone/>
            </a:pPr>
            <a:r>
              <a:rPr lang="zh-CN" altLang="en-US" sz="2300" dirty="0" smtClean="0"/>
              <a:t>           例如命题“凡是人都有名字”，就可以表示为</a:t>
            </a:r>
          </a:p>
          <a:p>
            <a:pPr>
              <a:buNone/>
            </a:pP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  <a:sym typeface="Symbol"/>
              </a:rPr>
              <a:t>                 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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300" dirty="0" smtClean="0"/>
              <a:t>    或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300" b="1" dirty="0" smtClean="0">
                <a:latin typeface="楷体_GB2312" pitchFamily="49" charset="-122"/>
                <a:ea typeface="楷体_GB2312" pitchFamily="49" charset="-122"/>
              </a:rPr>
              <a:t>                    </a:t>
            </a:r>
            <a:r>
              <a:rPr lang="en-US" altLang="zh-CN" sz="23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zh-CN" altLang="en-US" sz="2300" dirty="0" smtClean="0"/>
              <a:t>    命题“存在不是偶数的整数”表示为</a:t>
            </a:r>
          </a:p>
          <a:p>
            <a:pPr>
              <a:buNone/>
            </a:pPr>
            <a:r>
              <a:rPr lang="en-US" sz="2300" i="1" dirty="0" smtClean="0"/>
              <a:t>                    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/>
              <a:t>           紧接于量词之后被量词作用（即说明或限定）的命题函数式称为该量词的辖域。例如：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(1)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(2)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(3)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/>
              <a:t>    其中：</a:t>
            </a:r>
            <a:r>
              <a:rPr lang="en-US" sz="2300" dirty="0" smtClean="0"/>
              <a:t>(1)</a:t>
            </a:r>
            <a:r>
              <a:rPr lang="zh-CN" altLang="en-US" sz="2300" dirty="0" smtClean="0"/>
              <a:t>中的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为全称量词</a:t>
            </a:r>
            <a:r>
              <a:rPr lang="en-US" sz="2300" dirty="0" smtClean="0">
                <a:sym typeface="Symbol"/>
              </a:rPr>
              <a:t></a:t>
            </a:r>
            <a:r>
              <a:rPr lang="en-US" sz="2300" dirty="0" smtClean="0"/>
              <a:t> </a:t>
            </a:r>
            <a:r>
              <a:rPr lang="zh-CN" altLang="en-US" sz="2300" dirty="0" smtClean="0"/>
              <a:t>的辖域，</a:t>
            </a:r>
            <a:r>
              <a:rPr lang="en-US" sz="2300" dirty="0" smtClean="0"/>
              <a:t>(2)</a:t>
            </a:r>
            <a:r>
              <a:rPr lang="zh-CN" altLang="en-US" sz="2300" dirty="0" smtClean="0"/>
              <a:t>中的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为全称量词</a:t>
            </a:r>
            <a:r>
              <a:rPr lang="en-US" sz="2300" dirty="0" smtClean="0">
                <a:sym typeface="Symbol"/>
              </a:rPr>
              <a:t></a:t>
            </a:r>
            <a:r>
              <a:rPr lang="en-US" sz="2300" dirty="0" smtClean="0"/>
              <a:t> </a:t>
            </a:r>
            <a:r>
              <a:rPr lang="zh-CN" altLang="en-US" sz="2300" dirty="0" smtClean="0"/>
              <a:t>的辖域，</a:t>
            </a:r>
            <a:r>
              <a:rPr lang="en-US" sz="2300" dirty="0" smtClean="0"/>
              <a:t>(3)</a:t>
            </a:r>
            <a:r>
              <a:rPr lang="zh-CN" altLang="en-US" sz="2300" dirty="0" smtClean="0"/>
              <a:t>中的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为存在量词</a:t>
            </a:r>
            <a:r>
              <a:rPr lang="en-US" sz="2300" i="1" dirty="0" smtClean="0"/>
              <a:t> </a:t>
            </a:r>
            <a:r>
              <a:rPr lang="en-US" sz="2300" dirty="0" smtClean="0">
                <a:sym typeface="Symbol"/>
              </a:rPr>
              <a:t> </a:t>
            </a:r>
            <a:r>
              <a:rPr lang="zh-CN" altLang="en-US" sz="2300" dirty="0" smtClean="0"/>
              <a:t>的辖域，但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并非</a:t>
            </a:r>
            <a:r>
              <a:rPr lang="en-US" sz="2300" dirty="0" smtClean="0">
                <a:sym typeface="Symbol"/>
              </a:rPr>
              <a:t></a:t>
            </a:r>
            <a:r>
              <a:rPr lang="en-US" sz="2300" i="1" dirty="0" smtClean="0"/>
              <a:t> </a:t>
            </a:r>
            <a:r>
              <a:rPr lang="zh-CN" altLang="en-US" sz="2300" dirty="0" smtClean="0"/>
              <a:t>的辖域。</a:t>
            </a:r>
          </a:p>
          <a:p>
            <a:pPr>
              <a:buNone/>
            </a:pPr>
            <a:endParaRPr lang="zh-CN" altLang="en-US" sz="2400" dirty="0" smtClean="0"/>
          </a:p>
          <a:p>
            <a:endParaRPr lang="en-US" altLang="zh-CN" sz="2400" b="1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9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7500" y="455613"/>
            <a:ext cx="8229600" cy="550545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         </a:t>
            </a:r>
            <a:r>
              <a:rPr lang="zh-CN" altLang="en-US" sz="2400" dirty="0" smtClean="0"/>
              <a:t>删除策略有如下特点：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Symbol"/>
              </a:rPr>
              <a:t>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删除策略的思想是及早删除无用子句，以避免无效归结，缩小搜索规模；并尽量使归结式朝“小”（即元数少）方向发展。从而尽快导出空子句。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Symbol"/>
              </a:rPr>
              <a:t>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删除策略是完备的。即对于不可满足的子句集，使用删除策略进行归结，最终必导出空子句□。 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dirty="0" smtClean="0"/>
              <a:t>     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5-27 </a:t>
            </a:r>
            <a:r>
              <a:rPr lang="zh-CN" altLang="en-US" sz="2400" dirty="0" smtClean="0"/>
              <a:t>一个归结策略是完备的，如果对于不可满足的子句集，使用该策略进行归结，最终必导出空子句□。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支持集策略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支持集策略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：每次归结时，两个亲本子句中至少要有一个是目标公式否定的子句或其后裔。这里的目标公式否定的子句集即为支持集。</a:t>
            </a: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例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5-27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设有子句集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其中子句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是目标公式否定的子句。</a:t>
            </a:r>
          </a:p>
          <a:p>
            <a:pPr>
              <a:lnSpc>
                <a:spcPct val="15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用支持集策略归结如下：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      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 (1)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(2)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(3)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(4)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4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55650" y="620713"/>
            <a:ext cx="7993063" cy="5505450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(5)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(1), (2),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(6)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(1), (3),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(7)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(5), (3),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(8)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(6), (2),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(9)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(6), (4), {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(10) □        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(7), (4)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/>
              <a:t>          </a:t>
            </a:r>
            <a:r>
              <a:rPr lang="zh-CN" altLang="en-US" sz="2400" dirty="0" smtClean="0"/>
              <a:t>支持集策略有如下特点：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Symbol"/>
              </a:rPr>
              <a:t>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这种策略的思想是尽量避免在可满足的子句集中做归结，因为从中导不出空子句。而求证公式的前提通常是一致的，所以，支持集策略要求归结时从目标公式否定的子句出发进行归结。所以，支持集策略实际是一种目标制导的反向推理。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Symbol"/>
              </a:rPr>
              <a:t>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支持集策略是完备的。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7013" y="476250"/>
            <a:ext cx="8229600" cy="595314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楷体" pitchFamily="49" charset="-122"/>
                <a:ea typeface="楷体" pitchFamily="49" charset="-122"/>
              </a:rPr>
              <a:t>   </a:t>
            </a:r>
            <a:r>
              <a:rPr 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线性归结策略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线性归结策略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：在归结过程中，除第一次归结可都用给定的子句集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中的子句外，其后的各次归结则至少要有一个亲本子句是上次归结的结果。</a:t>
            </a: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例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5-28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对例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5-27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中的子句集，我们用线性归结策略归结。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(1)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(2)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(3)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(4)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(5)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(1), (2), {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(6)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(5), (3), {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(7)  □ 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(6), (4)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7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40650" y="6165850"/>
            <a:ext cx="863600" cy="142875"/>
          </a:xfrm>
          <a:prstGeom prst="actionButtonBackPrevious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77851" y="409575"/>
            <a:ext cx="8016902" cy="56880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输入归结策略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输入归结策略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：每次参加归结的两个亲本子句，必须至少有一个是初始子句集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中的子句。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输入归结策略的特点是：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输入归结策略实际是一种自底向上的推理，它有相当高的效率。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输入归结是不完备的。例如子句集 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是不可满足的，用输入归结都不能导出空子句，因为最后导出□的子句必定都是单文字子句， 它们不可能在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中。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5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5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5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5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5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357166"/>
            <a:ext cx="8043890" cy="621510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单元归结策略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单元归结策略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：在归结过程中，每次参加归结的两个亲本子句中必须至少有一个是单元子句。</a:t>
            </a:r>
          </a:p>
          <a:p>
            <a:pPr>
              <a:lnSpc>
                <a:spcPct val="13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单元归结策略的特点：</a:t>
            </a:r>
          </a:p>
          <a:p>
            <a:pPr>
              <a:lnSpc>
                <a:spcPct val="13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单元归结的思想是，用单元子句归结可使归结式含有较少的文字，因而有利于尽快逼近空子句。</a:t>
            </a:r>
          </a:p>
          <a:p>
            <a:pPr>
              <a:lnSpc>
                <a:spcPct val="13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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单元归结也是一种效率高但不完备的策略。</a:t>
            </a:r>
            <a:endParaRPr lang="en-US" altLang="zh-CN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6. 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祖先过滤形策略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300" dirty="0" smtClean="0"/>
              <a:t>            </a:t>
            </a:r>
            <a:r>
              <a:rPr lang="zh-CN" altLang="en-US" sz="2300" dirty="0" smtClean="0">
                <a:latin typeface="黑体" pitchFamily="49" charset="-122"/>
                <a:ea typeface="黑体" pitchFamily="49" charset="-122"/>
              </a:rPr>
              <a:t>祖先过滤形策略</a:t>
            </a:r>
            <a:r>
              <a:rPr lang="zh-CN" altLang="en-US" sz="2300" dirty="0" smtClean="0"/>
              <a:t>：参加归结的两个子句，要么至少有一个是初始子句集中的子句；要么一个是另一个的祖先（或者说一个是另一个的后裔）。</a:t>
            </a: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00042"/>
            <a:ext cx="8043890" cy="6143668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800" b="1" dirty="0" smtClean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5.4.3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归结策略的类型</a:t>
            </a:r>
            <a:endParaRPr lang="en-US" altLang="zh-CN" sz="2400" dirty="0" smtClean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(1)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简化性策略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这种策略的思想是尽量简化子句和子句集，以减少和避免无效归结。如删除策略就是简化策略。然而，简化策略在使用时，也要付出一定的开销，如要不断地做包含检验或真值计算。这又是它的缺点。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(2)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限制性策略</a:t>
            </a:r>
          </a:p>
          <a:p>
            <a:pPr algn="just"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前面所介绍的策略多数都是限制性策略。如支持集策略、线性策略、输入策略、单元策略、祖先过虑策略、语义归结等。限制性策略的思想是尽量缩小搜索范围，以提高搜索效率。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(3)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有序性策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略</a:t>
            </a:r>
          </a:p>
          <a:p>
            <a:pPr algn="just">
              <a:buNone/>
            </a:pPr>
            <a:r>
              <a:rPr lang="zh-CN" altLang="en-US" sz="2400" dirty="0" smtClean="0"/>
              <a:t>    </a:t>
            </a:r>
            <a:r>
              <a:rPr lang="zh-CN" altLang="en-US" sz="2300" dirty="0" smtClean="0"/>
              <a:t>有序性策略的思想是给子句安排一定的顺序，以便能尽快地推出空子句。 单元优先策略、加权策略以及锁归结等都是有序性归结策略。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7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7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043890" cy="495301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有了归结策略后，本节开始所给的归结反演一般算法可改为：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1) 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将子句集</a:t>
            </a:r>
            <a:r>
              <a:rPr lang="en-US" sz="2400" i="1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置入</a:t>
            </a:r>
            <a:r>
              <a:rPr lang="en-US" sz="2400" i="1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表；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       (2) 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若空子句</a:t>
            </a: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NIL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在</a:t>
            </a:r>
            <a:r>
              <a:rPr lang="en-US" sz="2400" i="1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中，则归结成功，结束。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       (3) 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按某种策略在</a:t>
            </a:r>
            <a:r>
              <a:rPr lang="en-US" sz="2400" i="1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表中寻找可归结的子句对，若存在则归结之，并将归结式并入</a:t>
            </a:r>
            <a:r>
              <a:rPr lang="en-US" sz="2400" i="1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CLAUSES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表，转步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2)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；</a:t>
            </a: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</a:t>
            </a:r>
            <a:endParaRPr lang="zh-CN" altLang="en-US" sz="2400" dirty="0" smtClean="0"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       (4) 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归结失败，退出。</a:t>
            </a:r>
            <a:endParaRPr lang="zh-CN" altLang="en-US" sz="2400" dirty="0"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786710" y="6215082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357166"/>
            <a:ext cx="8229600" cy="6357982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latin typeface="黑体" pitchFamily="49" charset="-122"/>
                <a:ea typeface="黑体" pitchFamily="49" charset="-122"/>
              </a:rPr>
              <a:t>5.5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归结反演程序举例</a:t>
            </a:r>
            <a:endParaRPr lang="en-US" altLang="zh-CN" sz="2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/>
              <a:t>一个可用于命题逻辑归结反演的</a:t>
            </a:r>
            <a:r>
              <a:rPr lang="en-US" sz="2400" dirty="0" smtClean="0"/>
              <a:t>PROLOG</a:t>
            </a:r>
            <a:r>
              <a:rPr lang="zh-CN" altLang="en-US" sz="2400" dirty="0" smtClean="0"/>
              <a:t>示例程序。</a:t>
            </a:r>
          </a:p>
          <a:p>
            <a:r>
              <a:rPr lang="en-US" sz="2400" dirty="0" smtClean="0"/>
              <a:t>   </a:t>
            </a:r>
            <a:r>
              <a:rPr lang="en-US" sz="2000" dirty="0" smtClean="0"/>
              <a:t>prove(F, S): -union(F, S, SY), proof(SY).</a:t>
            </a:r>
            <a:endParaRPr lang="zh-CN" altLang="en-US" sz="2000" dirty="0" smtClean="0"/>
          </a:p>
          <a:p>
            <a:r>
              <a:rPr lang="en-US" sz="2000" dirty="0" smtClean="0"/>
              <a:t>    union([], Y, Y).</a:t>
            </a:r>
            <a:endParaRPr lang="zh-CN" altLang="en-US" sz="2000" dirty="0" smtClean="0"/>
          </a:p>
          <a:p>
            <a:r>
              <a:rPr lang="en-US" sz="2000" dirty="0" smtClean="0"/>
              <a:t>    union([X|XR], Y, Z): -member(X, Y), !, union(XR, Y, Z).</a:t>
            </a:r>
            <a:endParaRPr lang="zh-CN" altLang="en-US" sz="2000" dirty="0" smtClean="0"/>
          </a:p>
          <a:p>
            <a:r>
              <a:rPr lang="en-US" sz="2000" dirty="0" smtClean="0"/>
              <a:t>    union([X|XR], Y, [X|ZR]): -union(XR, Y, ZR).</a:t>
            </a:r>
            <a:endParaRPr lang="zh-CN" altLang="en-US" sz="2000" dirty="0" smtClean="0"/>
          </a:p>
          <a:p>
            <a:r>
              <a:rPr lang="en-US" sz="2000" dirty="0" smtClean="0"/>
              <a:t>    proof([SH|ST]): -resolution(SH, ST, []), !.</a:t>
            </a:r>
            <a:endParaRPr lang="zh-CN" altLang="en-US" sz="2000" dirty="0" smtClean="0"/>
          </a:p>
          <a:p>
            <a:r>
              <a:rPr lang="en-US" sz="2000" dirty="0" smtClean="0"/>
              <a:t>    proof([SH|ST]): -resolution(SH, ST, NF), proof([NF, SH|ST]).</a:t>
            </a:r>
            <a:endParaRPr lang="zh-CN" altLang="en-US" sz="2000" dirty="0" smtClean="0"/>
          </a:p>
          <a:p>
            <a:r>
              <a:rPr lang="en-US" sz="2000" dirty="0" smtClean="0"/>
              <a:t>    resolution(SH,[STH|ST],NF):-resolve(SH,STH,NF1),NF1=SH,!, resolution(SH, ST, NF).</a:t>
            </a:r>
            <a:endParaRPr lang="zh-CN" altLang="en-US" sz="2000" dirty="0" smtClean="0"/>
          </a:p>
          <a:p>
            <a:r>
              <a:rPr lang="en-US" sz="2000" dirty="0" smtClean="0"/>
              <a:t>    resolution(SH, [STH|ST], NF): -resolve(SH, STH, NF), print(SH, STH, NF).</a:t>
            </a:r>
            <a:endParaRPr lang="zh-CN" altLang="en-US" sz="2000" dirty="0" smtClean="0"/>
          </a:p>
          <a:p>
            <a:r>
              <a:rPr lang="en-US" sz="2000" dirty="0" smtClean="0"/>
              <a:t>    resolve([],_, []): -!.</a:t>
            </a:r>
            <a:endParaRPr lang="zh-CN" altLang="en-US" sz="2000" dirty="0" smtClean="0"/>
          </a:p>
          <a:p>
            <a:r>
              <a:rPr lang="en-US" sz="2000" dirty="0" smtClean="0"/>
              <a:t>    resolve([F|FR], SF, FR): -not(F=no), invert(F, IF), IF=SF, !.</a:t>
            </a:r>
          </a:p>
          <a:p>
            <a:r>
              <a:rPr lang="en-US" sz="2000" dirty="0" smtClean="0"/>
              <a:t>    resolve([F|FR], SF, NF): -not(F=no), invert(F, IF), member(IF, SF), !, pack(F, FR, SF, NF).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684213" y="500042"/>
            <a:ext cx="653415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resolve([F|FR],SF,NF):-not(F=no),!,resolve(FR,SF,NF1), pack(([], [F], [NF1], NF).</a:t>
            </a:r>
            <a:endParaRPr lang="zh-CN" altLang="en-US" sz="2000" dirty="0" smtClean="0"/>
          </a:p>
          <a:p>
            <a:r>
              <a:rPr lang="en-US" sz="2000" dirty="0" smtClean="0"/>
              <a:t>    resolve(F, SF, []): -invert(F, IF), IF=SF, !.</a:t>
            </a:r>
            <a:endParaRPr lang="zh-CN" altLang="en-US" sz="2000" dirty="0" smtClean="0"/>
          </a:p>
          <a:p>
            <a:r>
              <a:rPr lang="en-US" sz="2000" dirty="0" smtClean="0"/>
              <a:t>    resolve(F, SF, NF): -invert(F, IF), member(IF, SF), !, pack(F, [], SF, NF).</a:t>
            </a:r>
            <a:endParaRPr lang="zh-CN" altLang="en-US" sz="2000" dirty="0" smtClean="0"/>
          </a:p>
          <a:p>
            <a:r>
              <a:rPr lang="en-US" sz="2000" dirty="0" smtClean="0"/>
              <a:t>    resolve(F,_, F).</a:t>
            </a:r>
            <a:endParaRPr lang="zh-CN" altLang="en-US" sz="2000" dirty="0" smtClean="0"/>
          </a:p>
          <a:p>
            <a:r>
              <a:rPr lang="en-US" sz="2000" dirty="0" smtClean="0"/>
              <a:t>    invert(X, [no, X]): -atom(X).</a:t>
            </a:r>
            <a:endParaRPr lang="zh-CN" altLang="en-US" sz="2000" dirty="0" smtClean="0"/>
          </a:p>
          <a:p>
            <a:r>
              <a:rPr lang="en-US" sz="2000" dirty="0" smtClean="0"/>
              <a:t>    invert([no, X], X): -atom(X).</a:t>
            </a:r>
            <a:endParaRPr lang="zh-CN" altLang="en-US" sz="2000" dirty="0" smtClean="0"/>
          </a:p>
          <a:p>
            <a:r>
              <a:rPr lang="en-US" sz="2000" dirty="0" smtClean="0"/>
              <a:t>    member(X, [X|_]): -!.  </a:t>
            </a:r>
            <a:endParaRPr lang="zh-CN" altLang="en-US" sz="2000" dirty="0" smtClean="0"/>
          </a:p>
          <a:p>
            <a:r>
              <a:rPr lang="en-US" sz="2000" dirty="0" smtClean="0"/>
              <a:t>    member(X, [_|Y]): -member(X, Y).</a:t>
            </a:r>
            <a:endParaRPr lang="zh-CN" altLang="en-US" sz="2000" dirty="0" smtClean="0"/>
          </a:p>
          <a:p>
            <a:r>
              <a:rPr lang="en-US" sz="2000" dirty="0" smtClean="0"/>
              <a:t>    pack(A, X, Y, Z): -combine(A, X, Y, [Z|[]]), !.</a:t>
            </a:r>
            <a:endParaRPr lang="zh-CN" altLang="en-US" sz="2000" dirty="0" smtClean="0"/>
          </a:p>
          <a:p>
            <a:r>
              <a:rPr lang="en-US" sz="2000" dirty="0" smtClean="0"/>
              <a:t>    pack(A, X, Y, Z): -combine(A, X, Y, Z).</a:t>
            </a:r>
            <a:endParaRPr lang="zh-CN" altLang="en-US" sz="2000" dirty="0" smtClean="0"/>
          </a:p>
          <a:p>
            <a:r>
              <a:rPr lang="en-US" sz="2000" dirty="0" smtClean="0"/>
              <a:t>    combine(A,X,Y,Z): -union(X, Y, Z1), delete(A, Z1, Z2), invert(A, IA), delete(IA, Z2, Z).</a:t>
            </a:r>
            <a:endParaRPr lang="zh-CN" altLang="en-US" sz="2000" dirty="0" smtClean="0"/>
          </a:p>
          <a:p>
            <a:r>
              <a:rPr lang="en-US" sz="2000" dirty="0" smtClean="0"/>
              <a:t>    delete(_, [], []).</a:t>
            </a:r>
            <a:endParaRPr lang="zh-CN" altLang="en-US" sz="2000" dirty="0" smtClean="0"/>
          </a:p>
          <a:p>
            <a:r>
              <a:rPr lang="en-US" sz="2000" dirty="0" smtClean="0"/>
              <a:t>    delete(E, [E|ER], R): -!, delete(E, ER, R).</a:t>
            </a:r>
            <a:endParaRPr lang="zh-CN" altLang="en-US" sz="2000" dirty="0" smtClean="0"/>
          </a:p>
          <a:p>
            <a:r>
              <a:rPr lang="en-US" sz="2000" dirty="0" smtClean="0"/>
              <a:t>    delete(E, [X|XR], [X|R]): -delete(E, XR, R).</a:t>
            </a:r>
            <a:endParaRPr lang="zh-CN" altLang="en-US" sz="2000" dirty="0" smtClean="0"/>
          </a:p>
          <a:p>
            <a:r>
              <a:rPr lang="en-US" sz="2000" dirty="0" smtClean="0"/>
              <a:t>    print(F, S, R): -write(F), write(′, ′), write(S), write("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"), write(R), </a:t>
            </a:r>
            <a:r>
              <a:rPr lang="en-US" sz="2000" dirty="0" err="1" smtClean="0"/>
              <a:t>nl</a:t>
            </a:r>
            <a:r>
              <a:rPr lang="en-US" sz="2000" dirty="0" smtClean="0"/>
              <a:t>.</a:t>
            </a:r>
            <a:endParaRPr kumimoji="1" lang="zh-CN" alt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929586" y="62865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87350" y="428605"/>
            <a:ext cx="8113740" cy="595314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约束变元的改名规则</a:t>
            </a:r>
            <a:r>
              <a:rPr lang="zh-CN" altLang="en-US" sz="2400" dirty="0" smtClean="0"/>
              <a:t>：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/>
              <a:t>        (1) </a:t>
            </a:r>
            <a:r>
              <a:rPr lang="zh-CN" altLang="en-US" sz="2300" dirty="0" smtClean="0"/>
              <a:t>对需改名的变元，应同时更改该变元在量词及其辖域中的所有出现。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/>
              <a:t>        (2) </a:t>
            </a:r>
            <a:r>
              <a:rPr lang="zh-CN" altLang="en-US" sz="2300" dirty="0" smtClean="0"/>
              <a:t>新变元符号必须是量词辖域内原先没有的，最好是公式中也未出现过的。</a:t>
            </a:r>
          </a:p>
          <a:p>
            <a:pPr>
              <a:buNone/>
            </a:pPr>
            <a:r>
              <a:rPr lang="zh-CN" altLang="en-US" sz="2300" dirty="0" smtClean="0"/>
              <a:t>           例如公式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可改为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yP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/>
              <a:t>，二者的意义相同。</a:t>
            </a:r>
            <a:endParaRPr lang="en-US" altLang="zh-CN" sz="2300" dirty="0" smtClean="0"/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 dirty="0" err="1" smtClean="0"/>
              <a:t>为全称命题</a:t>
            </a:r>
            <a:r>
              <a:rPr lang="en-US" sz="2300" dirty="0" smtClean="0"/>
              <a:t>，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 dirty="0" err="1" smtClean="0"/>
              <a:t>为特称命题</a:t>
            </a:r>
            <a:r>
              <a:rPr lang="en-US" sz="2300" dirty="0" smtClean="0"/>
              <a:t>。</a:t>
            </a:r>
            <a:r>
              <a:rPr lang="en-US" sz="2300" dirty="0" err="1" smtClean="0"/>
              <a:t>当个体域为有限集时，有下面的等价式</a:t>
            </a:r>
            <a:r>
              <a:rPr lang="en-US" sz="2300" dirty="0" smtClean="0"/>
              <a:t>：</a:t>
            </a:r>
          </a:p>
          <a:p>
            <a:pPr>
              <a:buNone/>
            </a:pPr>
            <a:r>
              <a:rPr lang="en-US" sz="2300" dirty="0" smtClean="0"/>
              <a:t>        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… 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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∨ </a:t>
            </a:r>
            <a:r>
              <a:rPr lang="en-US" altLang="zh-CN" sz="2300" dirty="0" smtClean="0">
                <a:latin typeface="Times New Roman" pitchFamily="18" charset="0"/>
                <a:cs typeface="Times New Roman" pitchFamily="18" charset="0"/>
              </a:rPr>
              <a:t>… 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300" dirty="0" smtClean="0"/>
              <a:t>这两个式子也可以推广到个体域为可数无限集。</a:t>
            </a:r>
          </a:p>
          <a:p>
            <a:pPr>
              <a:buNone/>
            </a:pPr>
            <a:endParaRPr lang="zh-CN" altLang="en-US" sz="2400" dirty="0" smtClean="0"/>
          </a:p>
          <a:p>
            <a:endParaRPr lang="en-US" altLang="zh-CN" sz="2400" b="1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46100" y="404813"/>
            <a:ext cx="8329642" cy="6048375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 Horn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子句逻辑与逻辑程序设计语言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5.6.1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子句的蕴涵表示形式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任一个子句，总可以表示为如下形式：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∨…∨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∨…∨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(5-1)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皆为文字。 可以看出，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(5-1)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式进一步可变形为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∧…∧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∨…∨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(5-2)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(5-2)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式为一个蕴涵式，如果约定蕴涵式前件的文字之间恒为合取关系，而蕴涵式后件的文字恒为析取关系，那么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(5-2)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式又可以改写为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(5-3)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由于技术上的原因，又将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(5-3)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式改写为</a:t>
            </a:r>
          </a:p>
          <a:p>
            <a:pPr>
              <a:lnSpc>
                <a:spcPct val="1200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(5-4)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2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2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2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2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2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2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2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549275"/>
            <a:ext cx="8258204" cy="5576888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作为特殊情形，当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(5-4)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式变为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                                   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(5-4′)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它相当于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∧…∧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 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(5-4)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式变为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(5-4″)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它相当于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∨…∨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这样，对于任一子句，总可以把它表示成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(5-4)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式的形式。子句的这种表示形式称为子句的蕴涵表示形式。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例如，子句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的蕴涵表示形式为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3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3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3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41310" y="500042"/>
            <a:ext cx="8215370" cy="6072230"/>
          </a:xfrm>
        </p:spPr>
        <p:txBody>
          <a:bodyPr/>
          <a:lstStyle/>
          <a:p>
            <a:pPr>
              <a:buNone/>
            </a:pPr>
            <a:r>
              <a:rPr lang="zh-CN" altLang="en-US" sz="2300" dirty="0" smtClean="0"/>
              <a:t>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一般地，这种蕴涵型子句的归结过程可表示如下：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设子句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和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C′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中有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（或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P′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）可合一，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为它们的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MGU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的归结式为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或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P′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′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σ</a:t>
            </a:r>
            <a:endParaRPr lang="zh-CN" alt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76250"/>
            <a:ext cx="8115328" cy="602458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5.6.2  Horn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子句逻辑与计算机程序语言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5-26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至多含有一个正文字的子句称为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Horn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（有些文献中译为“霍恩”）子句。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由定义，蕴涵型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Horn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子句有下列三种：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(1)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称为条件子句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称为头部或结论；</a:t>
            </a: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(2)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称为无条件；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(3)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称为目标子句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称为子目标。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2372" y="454004"/>
            <a:ext cx="8420156" cy="6143668"/>
          </a:xfrm>
        </p:spPr>
        <p:txBody>
          <a:bodyPr/>
          <a:lstStyle/>
          <a:p>
            <a:pPr>
              <a:lnSpc>
                <a:spcPts val="3600"/>
              </a:lnSpc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5-31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是下面子句集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{(1), (2), (3), (4)}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的逻辑结论。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(1)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(2)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    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前提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(3)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(4)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(5)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          (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目标子句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从目标子句出发，采用线性归结：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(6)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 [(5), (1), {a/x, c/z}]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(7)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     [(6), (2), {a/u, y/v}]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(8)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          [(7), (3), {b/y}]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(9)  □                    [(8), (4)]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072066" y="1928802"/>
            <a:ext cx="142876" cy="1440000"/>
          </a:xfrm>
          <a:prstGeom prst="rightBrac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7808934" y="62357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6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6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714356"/>
            <a:ext cx="8104216" cy="5411807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延伸学习导引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           本章的内容也属于自动推理的范畴，在本章的基础上可参阅自动推理方面的著作继续学习。具体来讲，延伸学习的内容包括各种非经典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或非标准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逻辑及其推理。如：模态逻辑、时态逻辑、动态逻辑、真度逻辑、软语言真值逻辑、多值逻辑、多类逻辑和非单调逻辑等等。除了基于各种逻辑的推理外，还有约束推理、定性推理、范例推理、并行推理、缺省推理等等。</a:t>
            </a:r>
          </a:p>
          <a:p>
            <a:pPr>
              <a:lnSpc>
                <a:spcPct val="120000"/>
              </a:lnSpc>
            </a:pPr>
            <a:endParaRPr lang="en-US" altLang="zh-CN" sz="31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834334" y="6235720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533380"/>
            <a:ext cx="8229600" cy="607223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5.1.2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谓词公式</a:t>
            </a:r>
          </a:p>
          <a:p>
            <a:pPr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定义 </a:t>
            </a:r>
            <a:r>
              <a:rPr lang="en-US" altLang="zh-CN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-2</a:t>
            </a:r>
            <a:endParaRPr lang="zh-CN" alt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(1)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个体常元和个体变元都是项。</a:t>
            </a:r>
          </a:p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(2)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元函数符号，若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是项，则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也是项。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 (3)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只有有限次使用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得到的符号串才是项。</a:t>
            </a: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定义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5-3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元谓词符号，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是项，则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… , 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3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称为原子谓词公式，简称原子公式或者原子。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3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定义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5-4 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（谓词公式的生成规则）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(1)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原子公式是谓词公式。</a:t>
            </a:r>
          </a:p>
          <a:p>
            <a:pPr>
              <a:lnSpc>
                <a:spcPts val="3200"/>
              </a:lnSpc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(2)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是谓词公式，则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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←→</a:t>
            </a:r>
            <a:r>
              <a:rPr lang="en-US" sz="23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sz="2300" i="1" dirty="0" err="1" smtClean="0"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也是谓词公式。</a:t>
            </a:r>
          </a:p>
          <a:p>
            <a:pPr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  (3) 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只有有限步应用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生成</a:t>
            </a:r>
            <a:r>
              <a:rPr lang="zh-CN" altLang="en-US" sz="2300" dirty="0" smtClean="0"/>
              <a:t>的公式才是谓词公式。</a:t>
            </a:r>
          </a:p>
          <a:p>
            <a:endParaRPr lang="en-US" altLang="zh-CN" sz="2400" b="1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9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9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9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9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9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9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595294"/>
            <a:ext cx="8072494" cy="5649913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   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定义 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为如下形式的谓词公式：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…∧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其中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spc="-15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spc="-15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spc="-15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=1, 2, 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spc="-150" dirty="0" smtClean="0">
                <a:latin typeface="Times New Roman" pitchFamily="18" charset="0"/>
                <a:cs typeface="Times New Roman" pitchFamily="18" charset="0"/>
              </a:rPr>
              <a:t>形如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spc="-15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spc="-15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spc="-15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spc="-15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…∨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spc="-15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spc="-15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spc="-15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spc="-15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=1, 2, </a:t>
            </a:r>
            <a:r>
              <a:rPr lang="en-US" altLang="zh-CN" sz="2400" spc="-150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spc="-15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spc="-15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为原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子公式或其否定，则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称为合取范式。</a:t>
            </a:r>
          </a:p>
          <a:p>
            <a:pPr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        例如：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/>
              <a:t> 就是一个合取范式。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2400" dirty="0" smtClean="0"/>
              <a:t>           </a:t>
            </a:r>
            <a:r>
              <a:rPr lang="zh-CN" altLang="en-US" sz="2400" dirty="0" smtClean="0"/>
              <a:t>应用逻辑等价式，任一谓词公式都可以化为与之等价的合取范式，这个合取范式就称为原公式的合取范式。一个谓词公式的合取范式一般不唯一。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9860</TotalTime>
  <Words>9723</Words>
  <Application>Microsoft PowerPoint</Application>
  <PresentationFormat>全屏显示(4:3)</PresentationFormat>
  <Paragraphs>612</Paragraphs>
  <Slides>75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7" baseType="lpstr">
      <vt:lpstr>古瓶荷花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Company>西安电子科技大学出版社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基于谓词逻辑的机器推理 </dc:title>
  <dc:creator>李林娜</dc:creator>
  <cp:lastModifiedBy>dell</cp:lastModifiedBy>
  <cp:revision>347</cp:revision>
  <dcterms:created xsi:type="dcterms:W3CDTF">2002-11-05T01:05:02Z</dcterms:created>
  <dcterms:modified xsi:type="dcterms:W3CDTF">2021-11-02T00:44:46Z</dcterms:modified>
</cp:coreProperties>
</file>