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58" r:id="rId5"/>
    <p:sldId id="260" r:id="rId6"/>
    <p:sldId id="262" r:id="rId7"/>
    <p:sldId id="263" r:id="rId8"/>
    <p:sldId id="265" r:id="rId9"/>
    <p:sldId id="269" r:id="rId10"/>
    <p:sldId id="270" r:id="rId11"/>
    <p:sldId id="273" r:id="rId12"/>
    <p:sldId id="274" r:id="rId13"/>
    <p:sldId id="275" r:id="rId14"/>
    <p:sldId id="277" r:id="rId15"/>
    <p:sldId id="282" r:id="rId16"/>
    <p:sldId id="281" r:id="rId17"/>
    <p:sldId id="279" r:id="rId18"/>
    <p:sldId id="287" r:id="rId19"/>
    <p:sldId id="307" r:id="rId20"/>
    <p:sldId id="283" r:id="rId21"/>
    <p:sldId id="291" r:id="rId22"/>
    <p:sldId id="290" r:id="rId23"/>
    <p:sldId id="289" r:id="rId24"/>
    <p:sldId id="297" r:id="rId25"/>
    <p:sldId id="296" r:id="rId26"/>
    <p:sldId id="295" r:id="rId27"/>
    <p:sldId id="294" r:id="rId28"/>
    <p:sldId id="293" r:id="rId29"/>
    <p:sldId id="302" r:id="rId30"/>
    <p:sldId id="301" r:id="rId31"/>
    <p:sldId id="300" r:id="rId32"/>
    <p:sldId id="306" r:id="rId33"/>
    <p:sldId id="305" r:id="rId34"/>
    <p:sldId id="303" r:id="rId35"/>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charset="-122"/>
        <a:cs typeface="+mn-cs"/>
      </a:defRPr>
    </a:lvl5pPr>
    <a:lvl6pPr marL="2286000" algn="l" defTabSz="914400" rtl="0" eaLnBrk="1" latinLnBrk="0" hangingPunct="1">
      <a:defRPr kumimoji="1" sz="2400" b="1" kern="1200">
        <a:solidFill>
          <a:schemeClr val="tx1"/>
        </a:solidFill>
        <a:latin typeface="Times New Roman" pitchFamily="18" charset="0"/>
        <a:ea typeface="宋体" charset="-122"/>
        <a:cs typeface="+mn-cs"/>
      </a:defRPr>
    </a:lvl6pPr>
    <a:lvl7pPr marL="2743200" algn="l" defTabSz="914400" rtl="0" eaLnBrk="1" latinLnBrk="0" hangingPunct="1">
      <a:defRPr kumimoji="1" sz="2400" b="1" kern="1200">
        <a:solidFill>
          <a:schemeClr val="tx1"/>
        </a:solidFill>
        <a:latin typeface="Times New Roman" pitchFamily="18" charset="0"/>
        <a:ea typeface="宋体" charset="-122"/>
        <a:cs typeface="+mn-cs"/>
      </a:defRPr>
    </a:lvl7pPr>
    <a:lvl8pPr marL="3200400" algn="l" defTabSz="914400" rtl="0" eaLnBrk="1" latinLnBrk="0" hangingPunct="1">
      <a:defRPr kumimoji="1" sz="2400" b="1" kern="1200">
        <a:solidFill>
          <a:schemeClr val="tx1"/>
        </a:solidFill>
        <a:latin typeface="Times New Roman" pitchFamily="18" charset="0"/>
        <a:ea typeface="宋体" charset="-122"/>
        <a:cs typeface="+mn-cs"/>
      </a:defRPr>
    </a:lvl8pPr>
    <a:lvl9pPr marL="3657600" algn="l" defTabSz="914400" rtl="0" eaLnBrk="1" latinLnBrk="0" hangingPunct="1">
      <a:defRPr kumimoji="1" sz="24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0" autoAdjust="0"/>
  </p:normalViewPr>
  <p:slideViewPr>
    <p:cSldViewPr>
      <p:cViewPr varScale="1">
        <p:scale>
          <a:sx n="66" d="100"/>
          <a:sy n="66" d="100"/>
        </p:scale>
        <p:origin x="-948"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endParaRPr lang="en-US" altLang="zh-CN"/>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en-US" altLang="zh-CN"/>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20F20500-995F-450B-96E0-F6DB0877D562}"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C69599E-3C11-4B9A-AA1D-CD9321E027C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C4FDC61-E438-4337-B4F7-A23E50BF7730}"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endParaRPr lang="en-US" altLang="zh-CN"/>
          </a:p>
        </p:txBody>
      </p:sp>
      <p:sp>
        <p:nvSpPr>
          <p:cNvPr id="9" name="灯片编号占位符 8"/>
          <p:cNvSpPr>
            <a:spLocks noGrp="1"/>
          </p:cNvSpPr>
          <p:nvPr>
            <p:ph type="sldNum" sz="quarter" idx="15"/>
          </p:nvPr>
        </p:nvSpPr>
        <p:spPr/>
        <p:txBody>
          <a:bodyPr rtlCol="0"/>
          <a:lstStyle/>
          <a:p>
            <a:fld id="{16D03AEE-9512-4618-BF56-5BBF27D48974}" type="slidenum">
              <a:rPr lang="en-US" altLang="zh-CN" smtClean="0"/>
              <a:pPr/>
              <a:t>‹#›</a:t>
            </a:fld>
            <a:endParaRPr lang="en-US" altLang="zh-CN"/>
          </a:p>
        </p:txBody>
      </p:sp>
      <p:sp>
        <p:nvSpPr>
          <p:cNvPr id="10" name="页脚占位符 9"/>
          <p:cNvSpPr>
            <a:spLocks noGrp="1"/>
          </p:cNvSpPr>
          <p:nvPr>
            <p:ph type="ftr" sz="quarter" idx="16"/>
          </p:nvPr>
        </p:nvSpPr>
        <p:spPr/>
        <p:txBody>
          <a:bodyPr rtlCol="0"/>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endParaRPr lang="en-US" altLang="zh-CN"/>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en-US" altLang="zh-CN"/>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E3FAB5A-7B10-4DEC-A6AE-FB883722B15B}"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FBA9C5D-4673-4F61-9F58-5CE6E68C7C6D}" type="slidenum">
              <a:rPr lang="en-US" altLang="zh-CN" smtClean="0"/>
              <a:pPr/>
              <a:t>‹#›</a:t>
            </a:fld>
            <a:endParaRPr lang="en-US" altLang="zh-CN"/>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A3B74ACF-E5E8-4388-B183-1ED492356A84}" type="slidenum">
              <a:rPr lang="en-US" altLang="zh-CN" smtClean="0"/>
              <a:pPr/>
              <a:t>‹#›</a:t>
            </a:fld>
            <a:endParaRPr lang="en-US" altLang="zh-CN"/>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endParaRPr lang="en-US" altLang="zh-CN"/>
          </a:p>
        </p:txBody>
      </p:sp>
      <p:sp>
        <p:nvSpPr>
          <p:cNvPr id="7" name="灯片编号占位符 6"/>
          <p:cNvSpPr>
            <a:spLocks noGrp="1"/>
          </p:cNvSpPr>
          <p:nvPr>
            <p:ph type="sldNum" sz="quarter" idx="11"/>
          </p:nvPr>
        </p:nvSpPr>
        <p:spPr/>
        <p:txBody>
          <a:bodyPr rtlCol="0"/>
          <a:lstStyle/>
          <a:p>
            <a:fld id="{7EFADA3D-2180-48A4-987B-D7A28237F3E0}" type="slidenum">
              <a:rPr lang="en-US" altLang="zh-CN" smtClean="0"/>
              <a:pPr/>
              <a:t>‹#›</a:t>
            </a:fld>
            <a:endParaRPr lang="en-US" altLang="zh-CN"/>
          </a:p>
        </p:txBody>
      </p:sp>
      <p:sp>
        <p:nvSpPr>
          <p:cNvPr id="8" name="页脚占位符 7"/>
          <p:cNvSpPr>
            <a:spLocks noGrp="1"/>
          </p:cNvSpPr>
          <p:nvPr>
            <p:ph type="ftr" sz="quarter" idx="12"/>
          </p:nvPr>
        </p:nvSpPr>
        <p:spPr/>
        <p:txBody>
          <a:bodyPr rtlCol="0"/>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50F487CC-4E41-437B-894F-4F66633897B2}"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endParaRPr lang="en-US" altLang="zh-CN"/>
          </a:p>
        </p:txBody>
      </p:sp>
      <p:sp>
        <p:nvSpPr>
          <p:cNvPr id="22" name="灯片编号占位符 21"/>
          <p:cNvSpPr>
            <a:spLocks noGrp="1"/>
          </p:cNvSpPr>
          <p:nvPr>
            <p:ph type="sldNum" sz="quarter" idx="15"/>
          </p:nvPr>
        </p:nvSpPr>
        <p:spPr/>
        <p:txBody>
          <a:bodyPr rtlCol="0"/>
          <a:lstStyle/>
          <a:p>
            <a:fld id="{431EE435-72AF-4289-810A-73D23C35009A}" type="slidenum">
              <a:rPr lang="en-US" altLang="zh-CN" smtClean="0"/>
              <a:pPr/>
              <a:t>‹#›</a:t>
            </a:fld>
            <a:endParaRPr lang="en-US" altLang="zh-CN"/>
          </a:p>
        </p:txBody>
      </p:sp>
      <p:sp>
        <p:nvSpPr>
          <p:cNvPr id="23" name="页脚占位符 22"/>
          <p:cNvSpPr>
            <a:spLocks noGrp="1"/>
          </p:cNvSpPr>
          <p:nvPr>
            <p:ph type="ftr" sz="quarter" idx="16"/>
          </p:nvPr>
        </p:nvSpPr>
        <p:spPr/>
        <p:txBody>
          <a:bodyPr rtlCol="0"/>
          <a:lstStyle/>
          <a:p>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endParaRPr lang="en-US" altLang="zh-CN"/>
          </a:p>
        </p:txBody>
      </p:sp>
      <p:sp>
        <p:nvSpPr>
          <p:cNvPr id="18" name="灯片编号占位符 17"/>
          <p:cNvSpPr>
            <a:spLocks noGrp="1"/>
          </p:cNvSpPr>
          <p:nvPr>
            <p:ph type="sldNum" sz="quarter" idx="11"/>
          </p:nvPr>
        </p:nvSpPr>
        <p:spPr/>
        <p:txBody>
          <a:bodyPr rtlCol="0"/>
          <a:lstStyle/>
          <a:p>
            <a:fld id="{875E9B6B-7E00-4A96-B9A7-7033A3E4CA0A}" type="slidenum">
              <a:rPr lang="en-US" altLang="zh-CN" smtClean="0"/>
              <a:pPr/>
              <a:t>‹#›</a:t>
            </a:fld>
            <a:endParaRPr lang="en-US" altLang="zh-CN"/>
          </a:p>
        </p:txBody>
      </p:sp>
      <p:sp>
        <p:nvSpPr>
          <p:cNvPr id="21" name="页脚占位符 20"/>
          <p:cNvSpPr>
            <a:spLocks noGrp="1"/>
          </p:cNvSpPr>
          <p:nvPr>
            <p:ph type="ftr" sz="quarter" idx="12"/>
          </p:nvPr>
        </p:nvSpPr>
        <p:spPr/>
        <p:txBody>
          <a:bodyPr rtlCol="0"/>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5.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ltLang="zh-CN"/>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ltLang="zh-CN"/>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2EDFD96-0A58-4174-80E2-C4355E58F60F}" type="slidenum">
              <a:rPr lang="en-US" altLang="zh-CN" smtClean="0"/>
              <a:pPr/>
              <a:t>‹#›</a:t>
            </a:fld>
            <a:endParaRPr lang="en-US" altLang="zh-CN"/>
          </a:p>
        </p:txBody>
      </p:sp>
      <p:pic>
        <p:nvPicPr>
          <p:cNvPr id="15" name="Picture 7" descr="BJ2048"/>
          <p:cNvPicPr>
            <a:picLocks noChangeAspect="1" noChangeArrowheads="1"/>
          </p:cNvPicPr>
          <p:nvPr userDrawn="1"/>
        </p:nvPicPr>
        <p:blipFill>
          <a:blip r:embed="rId13"/>
          <a:srcRect/>
          <a:stretch>
            <a:fillRect/>
          </a:stretch>
        </p:blipFill>
        <p:spPr bwMode="auto">
          <a:xfrm>
            <a:off x="0" y="5867400"/>
            <a:ext cx="9144000" cy="990600"/>
          </a:xfrm>
          <a:prstGeom prst="rect">
            <a:avLst/>
          </a:prstGeom>
          <a:noFill/>
        </p:spPr>
      </p:pic>
      <p:pic>
        <p:nvPicPr>
          <p:cNvPr id="17" name="Picture 8" descr="BJ2095"/>
          <p:cNvPicPr>
            <a:picLocks noChangeAspect="1" noChangeArrowheads="1"/>
          </p:cNvPicPr>
          <p:nvPr userDrawn="1"/>
        </p:nvPicPr>
        <p:blipFill>
          <a:blip r:embed="rId14" cstate="print"/>
          <a:srcRect/>
          <a:stretch>
            <a:fillRect/>
          </a:stretch>
        </p:blipFill>
        <p:spPr bwMode="auto">
          <a:xfrm>
            <a:off x="8229600" y="0"/>
            <a:ext cx="914400" cy="685800"/>
          </a:xfrm>
          <a:prstGeom prst="rect">
            <a:avLst/>
          </a:prstGeom>
          <a:noFill/>
        </p:spPr>
      </p:pic>
      <p:pic>
        <p:nvPicPr>
          <p:cNvPr id="18" name="Picture 9" descr="GIF-396"/>
          <p:cNvPicPr>
            <a:picLocks noChangeAspect="1" noChangeArrowheads="1" noCrop="1"/>
          </p:cNvPicPr>
          <p:nvPr userDrawn="1"/>
        </p:nvPicPr>
        <p:blipFill>
          <a:blip r:embed="rId15"/>
          <a:srcRect/>
          <a:stretch>
            <a:fillRect/>
          </a:stretch>
        </p:blipFill>
        <p:spPr bwMode="auto">
          <a:xfrm>
            <a:off x="381000" y="433388"/>
            <a:ext cx="4800600" cy="100012"/>
          </a:xfrm>
          <a:prstGeom prst="rect">
            <a:avLst/>
          </a:prstGeom>
          <a:noFill/>
        </p:spPr>
      </p:pic>
      <p:pic>
        <p:nvPicPr>
          <p:cNvPr id="19" name="Picture 10" descr="GIF-450"/>
          <p:cNvPicPr>
            <a:picLocks noChangeAspect="1" noChangeArrowheads="1" noCrop="1"/>
          </p:cNvPicPr>
          <p:nvPr userDrawn="1"/>
        </p:nvPicPr>
        <p:blipFill>
          <a:blip r:embed="rId16"/>
          <a:srcRect/>
          <a:stretch>
            <a:fillRect/>
          </a:stretch>
        </p:blipFill>
        <p:spPr bwMode="auto">
          <a:xfrm>
            <a:off x="0" y="0"/>
            <a:ext cx="609600" cy="454025"/>
          </a:xfrm>
          <a:prstGeom prst="rect">
            <a:avLst/>
          </a:prstGeom>
          <a:noFill/>
        </p:spPr>
      </p:pic>
      <p:sp>
        <p:nvSpPr>
          <p:cNvPr id="20" name="Text Box 11"/>
          <p:cNvSpPr txBox="1">
            <a:spLocks noChangeArrowheads="1"/>
          </p:cNvSpPr>
          <p:nvPr userDrawn="1"/>
        </p:nvSpPr>
        <p:spPr bwMode="auto">
          <a:xfrm>
            <a:off x="419100" y="19050"/>
            <a:ext cx="4953000" cy="457200"/>
          </a:xfrm>
          <a:prstGeom prst="rect">
            <a:avLst/>
          </a:prstGeom>
          <a:noFill/>
          <a:ln w="9525">
            <a:noFill/>
            <a:miter lim="800000"/>
            <a:headEnd/>
            <a:tailEnd/>
          </a:ln>
          <a:effectLst/>
        </p:spPr>
        <p:txBody>
          <a:bodyPr wrap="none">
            <a:spAutoFit/>
          </a:bodyPr>
          <a:lstStyle/>
          <a:p>
            <a:r>
              <a:rPr lang="zh-CN" altLang="en-US" b="0">
                <a:effectLst>
                  <a:outerShdw blurRad="38100" dist="38100" dir="2700000" algn="tl">
                    <a:srgbClr val="C0C0C0"/>
                  </a:outerShdw>
                </a:effectLst>
                <a:latin typeface="华文行楷" pitchFamily="2" charset="-122"/>
                <a:ea typeface="华文行楷" pitchFamily="2" charset="-122"/>
              </a:rPr>
              <a:t>第 </a:t>
            </a:r>
            <a:r>
              <a:rPr lang="en-US" altLang="zh-CN" b="0">
                <a:effectLst>
                  <a:outerShdw blurRad="38100" dist="38100" dir="2700000" algn="tl">
                    <a:srgbClr val="C0C0C0"/>
                  </a:outerShdw>
                </a:effectLst>
                <a:latin typeface="华文行楷" pitchFamily="2" charset="-122"/>
                <a:ea typeface="华文行楷" pitchFamily="2" charset="-122"/>
              </a:rPr>
              <a:t>6 </a:t>
            </a:r>
            <a:r>
              <a:rPr lang="zh-CN" altLang="en-US" b="0">
                <a:effectLst>
                  <a:outerShdw blurRad="38100" dist="38100" dir="2700000" algn="tl">
                    <a:srgbClr val="C0C0C0"/>
                  </a:outerShdw>
                </a:effectLst>
                <a:latin typeface="华文行楷" pitchFamily="2" charset="-122"/>
                <a:ea typeface="华文行楷" pitchFamily="2" charset="-122"/>
              </a:rPr>
              <a:t>章 基于产生式规则的机器推理 </a:t>
            </a:r>
            <a:r>
              <a:rPr lang="zh-CN" altLang="en-US" b="0">
                <a:effectLst>
                  <a:outerShdw blurRad="38100" dist="38100" dir="2700000" algn="tl">
                    <a:srgbClr val="C0C0C0"/>
                  </a:outerShdw>
                </a:effectLst>
                <a:latin typeface="Times New Roman"/>
                <a:ea typeface="华文行楷" pitchFamily="2" charset="-122"/>
              </a:rPr>
              <a:t> </a:t>
            </a:r>
            <a:endParaRPr lang="zh-CN" altLang="en-US" b="0">
              <a:effectLst>
                <a:outerShdw blurRad="38100" dist="38100" dir="2700000" algn="tl">
                  <a:srgbClr val="C0C0C0"/>
                </a:outerShdw>
              </a:effectLst>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slide" Target="slide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9000"/>
          </a:schemeClr>
        </a:solidFill>
        <a:effectLst/>
      </p:bgPr>
    </p:bg>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1142976" y="928670"/>
            <a:ext cx="7699544" cy="707886"/>
          </a:xfrm>
          <a:prstGeom prst="rect">
            <a:avLst/>
          </a:prstGeom>
          <a:noFill/>
          <a:ln w="9525">
            <a:noFill/>
            <a:miter lim="800000"/>
            <a:headEnd/>
            <a:tailEnd/>
          </a:ln>
          <a:effectLst/>
        </p:spPr>
        <p:txBody>
          <a:bodyPr wrap="none">
            <a:spAutoFit/>
          </a:bodyPr>
          <a:lstStyle/>
          <a:p>
            <a:r>
              <a:rPr lang="zh-CN" altLang="en-US" sz="3600" b="0" dirty="0" smtClean="0">
                <a:solidFill>
                  <a:srgbClr val="0070C0"/>
                </a:solidFill>
                <a:effectLst>
                  <a:outerShdw blurRad="38100" dist="38100" dir="2700000" algn="tl">
                    <a:srgbClr val="C0C0C0"/>
                  </a:outerShdw>
                </a:effectLst>
                <a:latin typeface="黑体" pitchFamily="49" charset="-122"/>
                <a:ea typeface="黑体" pitchFamily="49" charset="-122"/>
              </a:rPr>
              <a:t>第</a:t>
            </a:r>
            <a:r>
              <a:rPr lang="en-US" altLang="zh-CN" sz="3600" b="0" dirty="0" smtClean="0">
                <a:solidFill>
                  <a:srgbClr val="0070C0"/>
                </a:solidFill>
                <a:effectLst>
                  <a:outerShdw blurRad="38100" dist="38100" dir="2700000" algn="tl">
                    <a:srgbClr val="C0C0C0"/>
                  </a:outerShdw>
                </a:effectLst>
                <a:latin typeface="黑体" pitchFamily="49" charset="-122"/>
                <a:ea typeface="黑体" pitchFamily="49" charset="-122"/>
              </a:rPr>
              <a:t>6</a:t>
            </a:r>
            <a:r>
              <a:rPr lang="zh-CN" altLang="en-US" sz="3600" b="0" dirty="0" smtClean="0">
                <a:solidFill>
                  <a:srgbClr val="0070C0"/>
                </a:solidFill>
                <a:effectLst>
                  <a:outerShdw blurRad="38100" dist="38100" dir="2700000" algn="tl">
                    <a:srgbClr val="C0C0C0"/>
                  </a:outerShdw>
                </a:effectLst>
                <a:latin typeface="黑体" pitchFamily="49" charset="-122"/>
                <a:ea typeface="黑体" pitchFamily="49" charset="-122"/>
              </a:rPr>
              <a:t>章 </a:t>
            </a:r>
            <a:r>
              <a:rPr lang="zh-CN" altLang="en-US" sz="3600" b="0" dirty="0">
                <a:solidFill>
                  <a:srgbClr val="0070C0"/>
                </a:solidFill>
                <a:effectLst>
                  <a:outerShdw blurRad="38100" dist="38100" dir="2700000" algn="tl">
                    <a:srgbClr val="C0C0C0"/>
                  </a:outerShdw>
                </a:effectLst>
                <a:latin typeface="黑体" pitchFamily="49" charset="-122"/>
                <a:ea typeface="黑体" pitchFamily="49" charset="-122"/>
              </a:rPr>
              <a:t>基于产生式规则的机器推理 </a:t>
            </a:r>
            <a:r>
              <a:rPr lang="zh-CN" altLang="en-US" sz="4000" b="0" dirty="0">
                <a:effectLst>
                  <a:outerShdw blurRad="38100" dist="38100" dir="2700000" algn="tl">
                    <a:srgbClr val="C0C0C0"/>
                  </a:outerShdw>
                </a:effectLst>
                <a:latin typeface="Times New Roman"/>
                <a:ea typeface="华文行楷" pitchFamily="2" charset="-122"/>
              </a:rPr>
              <a:t> </a:t>
            </a:r>
            <a:endParaRPr lang="zh-CN" altLang="en-US" sz="4000" b="0" dirty="0">
              <a:effectLst>
                <a:outerShdw blurRad="38100" dist="38100" dir="2700000" algn="tl">
                  <a:srgbClr val="C0C0C0"/>
                </a:outerShdw>
              </a:effectLst>
              <a:latin typeface="华文行楷" pitchFamily="2" charset="-122"/>
              <a:ea typeface="华文行楷" pitchFamily="2" charset="-122"/>
            </a:endParaRPr>
          </a:p>
        </p:txBody>
      </p:sp>
      <p:sp>
        <p:nvSpPr>
          <p:cNvPr id="2053" name="Text Box 5"/>
          <p:cNvSpPr txBox="1">
            <a:spLocks noChangeArrowheads="1"/>
          </p:cNvSpPr>
          <p:nvPr/>
        </p:nvSpPr>
        <p:spPr bwMode="auto">
          <a:xfrm>
            <a:off x="2285984" y="2143116"/>
            <a:ext cx="6001893" cy="2031325"/>
          </a:xfrm>
          <a:prstGeom prst="rect">
            <a:avLst/>
          </a:prstGeom>
          <a:noFill/>
          <a:ln w="9525">
            <a:noFill/>
            <a:miter lim="800000"/>
            <a:headEnd/>
            <a:tailEnd/>
          </a:ln>
          <a:effectLst/>
        </p:spPr>
        <p:txBody>
          <a:bodyPr wrap="square">
            <a:spAutoFit/>
          </a:bodyPr>
          <a:lstStyle/>
          <a:p>
            <a:pPr>
              <a:lnSpc>
                <a:spcPct val="150000"/>
              </a:lnSpc>
            </a:pPr>
            <a:r>
              <a:rPr lang="en-US" altLang="zh-CN" sz="2800" dirty="0" smtClean="0">
                <a:solidFill>
                  <a:srgbClr val="FF0000"/>
                </a:solidFill>
                <a:latin typeface="方正姚体" pitchFamily="2" charset="-122"/>
                <a:ea typeface="方正姚体" pitchFamily="2" charset="-122"/>
                <a:hlinkClick r:id="rId2" action="ppaction://hlinksldjump"/>
              </a:rPr>
              <a:t>6.1 </a:t>
            </a:r>
            <a:r>
              <a:rPr lang="zh-CN" altLang="en-US" sz="2800" dirty="0">
                <a:solidFill>
                  <a:srgbClr val="FF0000"/>
                </a:solidFill>
                <a:latin typeface="方正姚体" pitchFamily="2" charset="-122"/>
                <a:ea typeface="方正姚体" pitchFamily="2" charset="-122"/>
                <a:hlinkClick r:id="rId2" action="ppaction://hlinksldjump"/>
              </a:rPr>
              <a:t>产生式规则 </a:t>
            </a:r>
            <a:endParaRPr lang="zh-CN" altLang="en-US" sz="2800" dirty="0">
              <a:solidFill>
                <a:srgbClr val="FF0000"/>
              </a:solidFill>
              <a:latin typeface="方正姚体" pitchFamily="2" charset="-122"/>
              <a:ea typeface="方正姚体" pitchFamily="2" charset="-122"/>
            </a:endParaRPr>
          </a:p>
          <a:p>
            <a:pPr>
              <a:lnSpc>
                <a:spcPct val="150000"/>
              </a:lnSpc>
            </a:pPr>
            <a:r>
              <a:rPr lang="en-US" altLang="zh-CN" sz="2800" dirty="0" smtClean="0">
                <a:solidFill>
                  <a:srgbClr val="FF0000"/>
                </a:solidFill>
                <a:latin typeface="方正姚体" pitchFamily="2" charset="-122"/>
                <a:ea typeface="方正姚体" pitchFamily="2" charset="-122"/>
                <a:hlinkClick r:id="rId3" action="ppaction://hlinksldjump"/>
              </a:rPr>
              <a:t>6.2 </a:t>
            </a:r>
            <a:r>
              <a:rPr lang="zh-CN" altLang="en-US" sz="2800" dirty="0">
                <a:solidFill>
                  <a:srgbClr val="FF0000"/>
                </a:solidFill>
                <a:latin typeface="方正姚体" pitchFamily="2" charset="-122"/>
                <a:ea typeface="方正姚体" pitchFamily="2" charset="-122"/>
                <a:hlinkClick r:id="rId3" action="ppaction://hlinksldjump"/>
              </a:rPr>
              <a:t>产生式系统</a:t>
            </a:r>
            <a:endParaRPr lang="zh-CN" altLang="en-US" sz="2800" dirty="0">
              <a:solidFill>
                <a:srgbClr val="FF0000"/>
              </a:solidFill>
              <a:latin typeface="方正姚体" pitchFamily="2" charset="-122"/>
              <a:ea typeface="方正姚体" pitchFamily="2" charset="-122"/>
            </a:endParaRPr>
          </a:p>
          <a:p>
            <a:pPr>
              <a:lnSpc>
                <a:spcPct val="150000"/>
              </a:lnSpc>
            </a:pPr>
            <a:r>
              <a:rPr lang="en-US" altLang="zh-CN" sz="2800" dirty="0" smtClean="0">
                <a:solidFill>
                  <a:srgbClr val="FF0000"/>
                </a:solidFill>
                <a:latin typeface="方正姚体" pitchFamily="2" charset="-122"/>
                <a:ea typeface="方正姚体" pitchFamily="2" charset="-122"/>
                <a:cs typeface="Times New Roman" pitchFamily="18" charset="0"/>
                <a:hlinkClick r:id="rId4" action="ppaction://hlinksldjump"/>
              </a:rPr>
              <a:t>6.3</a:t>
            </a:r>
            <a:r>
              <a:rPr lang="en-US" altLang="zh-CN" sz="2800" b="0" dirty="0" smtClean="0">
                <a:solidFill>
                  <a:srgbClr val="FF0000"/>
                </a:solidFill>
                <a:latin typeface="方正姚体" pitchFamily="2" charset="-122"/>
                <a:ea typeface="方正姚体" pitchFamily="2" charset="-122"/>
                <a:cs typeface="Times New Roman" pitchFamily="18" charset="0"/>
                <a:hlinkClick r:id="rId4" action="ppaction://hlinksldjump"/>
              </a:rPr>
              <a:t> </a:t>
            </a:r>
            <a:r>
              <a:rPr lang="zh-CN" altLang="en-US" sz="2800" dirty="0" smtClean="0">
                <a:solidFill>
                  <a:srgbClr val="FF0000"/>
                </a:solidFill>
                <a:latin typeface="方正姚体" pitchFamily="2" charset="-122"/>
                <a:ea typeface="方正姚体" pitchFamily="2" charset="-122"/>
                <a:hlinkClick r:id="rId4" action="ppaction://hlinksldjump"/>
              </a:rPr>
              <a:t>产生式系统与图搜索问题求解 </a:t>
            </a:r>
            <a:endParaRPr lang="zh-CN" altLang="en-US" sz="2800" dirty="0">
              <a:solidFill>
                <a:srgbClr val="FF000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785786" y="457200"/>
            <a:ext cx="7572428" cy="5262979"/>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latin typeface="宋体" charset="-122"/>
              </a:rPr>
              <a:t>　</a:t>
            </a:r>
            <a:r>
              <a:rPr lang="zh-CN" altLang="en-US" dirty="0">
                <a:latin typeface="宋体" charset="-122"/>
              </a:rPr>
              <a:t>　</a:t>
            </a:r>
            <a:r>
              <a:rPr lang="en-US" altLang="zh-CN" dirty="0">
                <a:solidFill>
                  <a:srgbClr val="0070C0"/>
                </a:solidFill>
                <a:latin typeface="楷体" pitchFamily="49" charset="-122"/>
                <a:ea typeface="楷体" pitchFamily="49" charset="-122"/>
              </a:rPr>
              <a:t>1. </a:t>
            </a:r>
            <a:r>
              <a:rPr lang="zh-CN" altLang="en-US" dirty="0" smtClean="0">
                <a:solidFill>
                  <a:srgbClr val="0070C0"/>
                </a:solidFill>
                <a:latin typeface="楷体" pitchFamily="49" charset="-122"/>
                <a:ea typeface="楷体" pitchFamily="49" charset="-122"/>
              </a:rPr>
              <a:t>正向推理</a:t>
            </a:r>
            <a:endParaRPr lang="zh-CN" altLang="en-US" dirty="0">
              <a:solidFill>
                <a:srgbClr val="0070C0"/>
              </a:solidFill>
              <a:latin typeface="楷体" pitchFamily="49" charset="-122"/>
              <a:ea typeface="楷体" pitchFamily="49" charset="-122"/>
            </a:endParaRPr>
          </a:p>
          <a:p>
            <a:pPr algn="just">
              <a:lnSpc>
                <a:spcPct val="130000"/>
              </a:lnSpc>
              <a:spcBef>
                <a:spcPct val="50000"/>
              </a:spcBef>
            </a:pPr>
            <a:r>
              <a:rPr lang="zh-CN" altLang="en-US" b="0" dirty="0">
                <a:solidFill>
                  <a:srgbClr val="0070C0"/>
                </a:solidFill>
                <a:latin typeface="宋体" charset="-122"/>
              </a:rPr>
              <a:t>    </a:t>
            </a:r>
            <a:r>
              <a:rPr lang="zh-CN" altLang="en-US" b="0" dirty="0">
                <a:solidFill>
                  <a:srgbClr val="0070C0"/>
                </a:solidFill>
                <a:latin typeface="黑体" pitchFamily="49" charset="-122"/>
                <a:ea typeface="黑体" pitchFamily="49" charset="-122"/>
              </a:rPr>
              <a:t>正向推理算法一</a:t>
            </a:r>
            <a:r>
              <a:rPr lang="zh-CN" altLang="en-US" b="0" dirty="0">
                <a:solidFill>
                  <a:srgbClr val="0070C0"/>
                </a:solidFill>
                <a:latin typeface="宋体" charset="-122"/>
              </a:rPr>
              <a:t>： </a:t>
            </a:r>
          </a:p>
          <a:p>
            <a:pPr algn="just">
              <a:lnSpc>
                <a:spcPct val="130000"/>
              </a:lnSpc>
              <a:spcBef>
                <a:spcPct val="50000"/>
              </a:spcBef>
            </a:pPr>
            <a:r>
              <a:rPr lang="zh-CN" altLang="en-US" b="0" dirty="0">
                <a:solidFill>
                  <a:srgbClr val="0070C0"/>
                </a:solidFill>
                <a:latin typeface="宋体" charset="-122"/>
              </a:rPr>
              <a:t>　　</a:t>
            </a:r>
            <a:r>
              <a:rPr lang="en-US" altLang="zh-CN" b="0" dirty="0" smtClean="0">
                <a:solidFill>
                  <a:srgbClr val="0070C0"/>
                </a:solidFill>
                <a:latin typeface="宋体" charset="-122"/>
              </a:rPr>
              <a:t>(1) </a:t>
            </a:r>
            <a:r>
              <a:rPr lang="zh-CN" altLang="en-US" b="0" dirty="0">
                <a:solidFill>
                  <a:srgbClr val="0070C0"/>
                </a:solidFill>
                <a:latin typeface="宋体" charset="-122"/>
              </a:rPr>
              <a:t>将初始事实</a:t>
            </a:r>
            <a:r>
              <a:rPr lang="en-US" altLang="zh-CN" b="0" dirty="0">
                <a:solidFill>
                  <a:srgbClr val="0070C0"/>
                </a:solidFill>
                <a:latin typeface="宋体" charset="-122"/>
              </a:rPr>
              <a:t>/</a:t>
            </a:r>
            <a:r>
              <a:rPr lang="zh-CN" altLang="en-US" b="0" dirty="0">
                <a:solidFill>
                  <a:srgbClr val="0070C0"/>
                </a:solidFill>
                <a:latin typeface="宋体" charset="-122"/>
              </a:rPr>
              <a:t>数据置入动态数据库</a:t>
            </a:r>
            <a:r>
              <a:rPr lang="zh-CN" altLang="en-US" b="0" dirty="0" smtClean="0">
                <a:solidFill>
                  <a:srgbClr val="0070C0"/>
                </a:solidFill>
                <a:latin typeface="宋体" charset="-122"/>
              </a:rPr>
              <a:t>。</a:t>
            </a:r>
            <a:endParaRPr lang="zh-CN" altLang="en-US" b="0" dirty="0">
              <a:solidFill>
                <a:srgbClr val="0070C0"/>
              </a:solidFill>
              <a:latin typeface="宋体" charset="-122"/>
            </a:endParaRPr>
          </a:p>
          <a:p>
            <a:pPr algn="just">
              <a:lnSpc>
                <a:spcPct val="130000"/>
              </a:lnSpc>
              <a:spcBef>
                <a:spcPts val="0"/>
              </a:spcBef>
            </a:pPr>
            <a:r>
              <a:rPr lang="zh-CN" altLang="en-US" b="0" dirty="0">
                <a:solidFill>
                  <a:srgbClr val="0070C0"/>
                </a:solidFill>
                <a:latin typeface="宋体" charset="-122"/>
              </a:rPr>
              <a:t>    </a:t>
            </a:r>
            <a:r>
              <a:rPr lang="en-US" altLang="zh-CN" b="0" dirty="0" smtClean="0">
                <a:solidFill>
                  <a:srgbClr val="0070C0"/>
                </a:solidFill>
                <a:latin typeface="宋体" charset="-122"/>
              </a:rPr>
              <a:t>(2) </a:t>
            </a:r>
            <a:r>
              <a:rPr lang="zh-CN" altLang="en-US" b="0" dirty="0">
                <a:solidFill>
                  <a:srgbClr val="0070C0"/>
                </a:solidFill>
                <a:latin typeface="宋体" charset="-122"/>
              </a:rPr>
              <a:t>用动态数据库中的事实</a:t>
            </a:r>
            <a:r>
              <a:rPr lang="en-US" altLang="zh-CN" b="0" dirty="0">
                <a:solidFill>
                  <a:srgbClr val="0070C0"/>
                </a:solidFill>
                <a:latin typeface="宋体" charset="-122"/>
              </a:rPr>
              <a:t>/</a:t>
            </a:r>
            <a:r>
              <a:rPr lang="zh-CN" altLang="en-US" b="0" dirty="0">
                <a:solidFill>
                  <a:srgbClr val="0070C0"/>
                </a:solidFill>
                <a:latin typeface="宋体" charset="-122"/>
              </a:rPr>
              <a:t>数据</a:t>
            </a:r>
            <a:r>
              <a:rPr lang="en-US" altLang="zh-CN" b="0" dirty="0">
                <a:solidFill>
                  <a:srgbClr val="0070C0"/>
                </a:solidFill>
                <a:latin typeface="宋体" charset="-122"/>
              </a:rPr>
              <a:t>, </a:t>
            </a:r>
            <a:r>
              <a:rPr lang="zh-CN" altLang="en-US" b="0" dirty="0">
                <a:solidFill>
                  <a:srgbClr val="0070C0"/>
                </a:solidFill>
                <a:latin typeface="宋体" charset="-122"/>
              </a:rPr>
              <a:t>匹配</a:t>
            </a:r>
            <a:r>
              <a:rPr lang="en-US" altLang="zh-CN" b="0" dirty="0">
                <a:solidFill>
                  <a:srgbClr val="0070C0"/>
                </a:solidFill>
                <a:latin typeface="宋体" charset="-122"/>
              </a:rPr>
              <a:t>/</a:t>
            </a:r>
            <a:r>
              <a:rPr lang="zh-CN" altLang="en-US" b="0" dirty="0">
                <a:solidFill>
                  <a:srgbClr val="0070C0"/>
                </a:solidFill>
                <a:latin typeface="宋体" charset="-122"/>
              </a:rPr>
              <a:t>测试目标条件</a:t>
            </a:r>
            <a:r>
              <a:rPr lang="en-US" altLang="zh-CN" b="0" dirty="0">
                <a:solidFill>
                  <a:srgbClr val="0070C0"/>
                </a:solidFill>
                <a:latin typeface="宋体" charset="-122"/>
              </a:rPr>
              <a:t>, </a:t>
            </a:r>
            <a:r>
              <a:rPr lang="zh-CN" altLang="en-US" b="0" dirty="0">
                <a:solidFill>
                  <a:srgbClr val="0070C0"/>
                </a:solidFill>
                <a:latin typeface="宋体" charset="-122"/>
              </a:rPr>
              <a:t>若目标条件满足</a:t>
            </a:r>
            <a:r>
              <a:rPr lang="en-US" altLang="zh-CN" b="0" dirty="0">
                <a:solidFill>
                  <a:srgbClr val="0070C0"/>
                </a:solidFill>
                <a:latin typeface="宋体" charset="-122"/>
              </a:rPr>
              <a:t>, </a:t>
            </a:r>
            <a:r>
              <a:rPr lang="zh-CN" altLang="en-US" b="0" dirty="0">
                <a:solidFill>
                  <a:srgbClr val="0070C0"/>
                </a:solidFill>
                <a:latin typeface="宋体" charset="-122"/>
              </a:rPr>
              <a:t>则推理成功</a:t>
            </a:r>
            <a:r>
              <a:rPr lang="en-US" altLang="zh-CN" b="0" dirty="0">
                <a:solidFill>
                  <a:srgbClr val="0070C0"/>
                </a:solidFill>
                <a:latin typeface="宋体" charset="-122"/>
              </a:rPr>
              <a:t>, </a:t>
            </a:r>
            <a:r>
              <a:rPr lang="zh-CN" altLang="en-US" b="0" dirty="0">
                <a:solidFill>
                  <a:srgbClr val="0070C0"/>
                </a:solidFill>
                <a:latin typeface="宋体" charset="-122"/>
              </a:rPr>
              <a:t>结束。 </a:t>
            </a:r>
          </a:p>
          <a:p>
            <a:pPr algn="just">
              <a:lnSpc>
                <a:spcPct val="130000"/>
              </a:lnSpc>
              <a:spcBef>
                <a:spcPts val="0"/>
              </a:spcBef>
            </a:pPr>
            <a:r>
              <a:rPr lang="zh-CN" altLang="en-US" b="0" dirty="0">
                <a:solidFill>
                  <a:srgbClr val="0070C0"/>
                </a:solidFill>
                <a:latin typeface="宋体" charset="-122"/>
              </a:rPr>
              <a:t>    </a:t>
            </a:r>
            <a:r>
              <a:rPr lang="en-US" altLang="zh-CN" b="0" dirty="0" smtClean="0">
                <a:solidFill>
                  <a:srgbClr val="0070C0"/>
                </a:solidFill>
                <a:latin typeface="宋体" charset="-122"/>
              </a:rPr>
              <a:t>(3) </a:t>
            </a:r>
            <a:r>
              <a:rPr lang="zh-CN" altLang="en-US" b="0" dirty="0">
                <a:solidFill>
                  <a:srgbClr val="0070C0"/>
                </a:solidFill>
                <a:latin typeface="宋体" charset="-122"/>
              </a:rPr>
              <a:t>用规则库中各规则的前提匹配动态数据库中的事实</a:t>
            </a:r>
            <a:r>
              <a:rPr lang="en-US" altLang="zh-CN" b="0" dirty="0">
                <a:solidFill>
                  <a:srgbClr val="0070C0"/>
                </a:solidFill>
                <a:latin typeface="宋体" charset="-122"/>
              </a:rPr>
              <a:t>/</a:t>
            </a:r>
            <a:r>
              <a:rPr lang="zh-CN" altLang="en-US" b="0" dirty="0">
                <a:solidFill>
                  <a:srgbClr val="0070C0"/>
                </a:solidFill>
                <a:latin typeface="宋体" charset="-122"/>
              </a:rPr>
              <a:t>数据</a:t>
            </a:r>
            <a:r>
              <a:rPr lang="en-US" altLang="zh-CN" b="0" dirty="0">
                <a:solidFill>
                  <a:srgbClr val="0070C0"/>
                </a:solidFill>
                <a:latin typeface="宋体" charset="-122"/>
              </a:rPr>
              <a:t>, </a:t>
            </a:r>
            <a:r>
              <a:rPr lang="zh-CN" altLang="en-US" b="0" dirty="0">
                <a:solidFill>
                  <a:srgbClr val="0070C0"/>
                </a:solidFill>
                <a:latin typeface="宋体" charset="-122"/>
              </a:rPr>
              <a:t>将匹配成功的规则组成待用规则集。</a:t>
            </a:r>
          </a:p>
          <a:p>
            <a:pPr algn="just">
              <a:lnSpc>
                <a:spcPct val="130000"/>
              </a:lnSpc>
              <a:spcBef>
                <a:spcPts val="0"/>
              </a:spcBef>
            </a:pPr>
            <a:r>
              <a:rPr lang="zh-CN" altLang="en-US" b="0" dirty="0">
                <a:solidFill>
                  <a:srgbClr val="0070C0"/>
                </a:solidFill>
                <a:latin typeface="宋体" charset="-122"/>
              </a:rPr>
              <a:t>   </a:t>
            </a:r>
            <a:r>
              <a:rPr lang="zh-CN" altLang="en-US" b="0" dirty="0" smtClean="0">
                <a:solidFill>
                  <a:srgbClr val="0070C0"/>
                </a:solidFill>
                <a:latin typeface="宋体" charset="-122"/>
              </a:rPr>
              <a:t> </a:t>
            </a:r>
            <a:r>
              <a:rPr lang="en-US" altLang="zh-CN" b="0" dirty="0" smtClean="0">
                <a:solidFill>
                  <a:srgbClr val="0070C0"/>
                </a:solidFill>
                <a:latin typeface="宋体" charset="-122"/>
              </a:rPr>
              <a:t>(4) </a:t>
            </a:r>
            <a:r>
              <a:rPr lang="zh-CN" altLang="en-US" b="0" dirty="0">
                <a:solidFill>
                  <a:srgbClr val="0070C0"/>
                </a:solidFill>
                <a:latin typeface="宋体" charset="-122"/>
              </a:rPr>
              <a:t>若待用规则集为空</a:t>
            </a:r>
            <a:r>
              <a:rPr lang="en-US" altLang="zh-CN" b="0" dirty="0">
                <a:solidFill>
                  <a:srgbClr val="0070C0"/>
                </a:solidFill>
                <a:latin typeface="宋体" charset="-122"/>
              </a:rPr>
              <a:t>, </a:t>
            </a:r>
            <a:r>
              <a:rPr lang="zh-CN" altLang="en-US" b="0" dirty="0">
                <a:solidFill>
                  <a:srgbClr val="0070C0"/>
                </a:solidFill>
                <a:latin typeface="宋体" charset="-122"/>
              </a:rPr>
              <a:t>则运行失败</a:t>
            </a:r>
            <a:r>
              <a:rPr lang="en-US" altLang="zh-CN" b="0" dirty="0">
                <a:solidFill>
                  <a:srgbClr val="0070C0"/>
                </a:solidFill>
                <a:latin typeface="宋体" charset="-122"/>
              </a:rPr>
              <a:t>, </a:t>
            </a:r>
            <a:r>
              <a:rPr lang="zh-CN" altLang="en-US" b="0" dirty="0">
                <a:solidFill>
                  <a:srgbClr val="0070C0"/>
                </a:solidFill>
                <a:latin typeface="宋体" charset="-122"/>
              </a:rPr>
              <a:t>退出。 </a:t>
            </a:r>
          </a:p>
          <a:p>
            <a:pPr>
              <a:lnSpc>
                <a:spcPct val="130000"/>
              </a:lnSpc>
              <a:spcBef>
                <a:spcPts val="0"/>
              </a:spcBef>
            </a:pPr>
            <a:r>
              <a:rPr lang="zh-CN" altLang="en-US" b="0" dirty="0">
                <a:solidFill>
                  <a:srgbClr val="0070C0"/>
                </a:solidFill>
              </a:rPr>
              <a:t>     </a:t>
            </a:r>
            <a:r>
              <a:rPr lang="zh-CN" altLang="en-US" b="0" dirty="0" smtClean="0">
                <a:solidFill>
                  <a:srgbClr val="0070C0"/>
                </a:solidFill>
              </a:rPr>
              <a:t>    </a:t>
            </a:r>
            <a:r>
              <a:rPr lang="en-US" altLang="zh-CN" b="0" dirty="0" smtClean="0">
                <a:solidFill>
                  <a:srgbClr val="0070C0"/>
                </a:solidFill>
              </a:rPr>
              <a:t>(5) </a:t>
            </a:r>
            <a:r>
              <a:rPr lang="zh-CN" altLang="en-US" b="0" dirty="0">
                <a:solidFill>
                  <a:srgbClr val="0070C0"/>
                </a:solidFill>
                <a:latin typeface="宋体" charset="-122"/>
              </a:rPr>
              <a:t>将待用规则集中各规则的结论加入动态数据库</a:t>
            </a:r>
            <a:r>
              <a:rPr lang="en-US" altLang="zh-CN" b="0" dirty="0">
                <a:solidFill>
                  <a:srgbClr val="0070C0"/>
                </a:solidFill>
              </a:rPr>
              <a:t>, </a:t>
            </a:r>
            <a:r>
              <a:rPr lang="zh-CN" altLang="en-US" b="0" dirty="0">
                <a:solidFill>
                  <a:srgbClr val="0070C0"/>
                </a:solidFill>
                <a:latin typeface="宋体" charset="-122"/>
              </a:rPr>
              <a:t>或者执行其动作</a:t>
            </a:r>
            <a:r>
              <a:rPr lang="en-US" altLang="zh-CN" b="0" dirty="0">
                <a:solidFill>
                  <a:srgbClr val="0070C0"/>
                </a:solidFill>
              </a:rPr>
              <a:t>, </a:t>
            </a:r>
            <a:r>
              <a:rPr lang="zh-CN" altLang="en-US" b="0" dirty="0">
                <a:solidFill>
                  <a:srgbClr val="0070C0"/>
                </a:solidFill>
                <a:latin typeface="宋体" charset="-122"/>
              </a:rPr>
              <a:t>转</a:t>
            </a:r>
            <a:r>
              <a:rPr lang="zh-CN" altLang="en-US" b="0" dirty="0" smtClean="0">
                <a:solidFill>
                  <a:srgbClr val="0070C0"/>
                </a:solidFill>
                <a:latin typeface="宋体" charset="-122"/>
              </a:rPr>
              <a:t>步</a:t>
            </a:r>
            <a:r>
              <a:rPr lang="en-US" altLang="zh-CN" b="0" dirty="0" smtClean="0">
                <a:solidFill>
                  <a:srgbClr val="0070C0"/>
                </a:solidFill>
                <a:latin typeface="宋体" charset="-122"/>
              </a:rPr>
              <a:t>(</a:t>
            </a:r>
            <a:r>
              <a:rPr lang="en-US" altLang="zh-CN" b="0" dirty="0" smtClean="0">
                <a:solidFill>
                  <a:srgbClr val="0070C0"/>
                </a:solidFill>
              </a:rPr>
              <a:t>2)</a:t>
            </a:r>
            <a:r>
              <a:rPr lang="zh-CN" altLang="en-US" b="0" dirty="0" smtClean="0">
                <a:solidFill>
                  <a:srgbClr val="0070C0"/>
                </a:solidFill>
                <a:latin typeface="宋体" charset="-122"/>
              </a:rPr>
              <a:t>。</a:t>
            </a:r>
            <a:r>
              <a:rPr lang="zh-CN" altLang="en-US" b="0" dirty="0" smtClean="0">
                <a:solidFill>
                  <a:srgbClr val="0070C0"/>
                </a:solidFill>
              </a:rPr>
              <a:t> </a:t>
            </a:r>
            <a:endParaRPr lang="zh-CN" altLang="en-US" b="0"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600500" y="533400"/>
            <a:ext cx="8001056" cy="5964710"/>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dirty="0">
                <a:latin typeface="宋体" charset="-122"/>
              </a:rPr>
              <a:t>　　</a:t>
            </a:r>
            <a:r>
              <a:rPr lang="zh-CN" altLang="en-US" dirty="0" smtClean="0">
                <a:solidFill>
                  <a:srgbClr val="0070C0"/>
                </a:solidFill>
                <a:latin typeface="黑体" pitchFamily="49" charset="-122"/>
                <a:ea typeface="黑体" pitchFamily="49" charset="-122"/>
              </a:rPr>
              <a:t>例</a:t>
            </a:r>
            <a:r>
              <a:rPr lang="en-US" altLang="zh-CN" dirty="0" smtClean="0">
                <a:solidFill>
                  <a:srgbClr val="0070C0"/>
                </a:solidFill>
                <a:cs typeface="Times New Roman" pitchFamily="18" charset="0"/>
              </a:rPr>
              <a:t>6-1</a:t>
            </a:r>
            <a:r>
              <a:rPr lang="zh-CN" altLang="en-US" b="0" dirty="0">
                <a:solidFill>
                  <a:srgbClr val="0070C0"/>
                </a:solidFill>
                <a:latin typeface="宋体" charset="-122"/>
              </a:rPr>
              <a:t>　动物分类问题的产生式系统描述及其求解。 </a:t>
            </a:r>
          </a:p>
          <a:p>
            <a:pPr algn="just">
              <a:lnSpc>
                <a:spcPts val="3600"/>
              </a:lnSpc>
              <a:spcBef>
                <a:spcPts val="0"/>
              </a:spcBef>
            </a:pPr>
            <a:r>
              <a:rPr lang="zh-CN" altLang="en-US" b="0" dirty="0">
                <a:solidFill>
                  <a:srgbClr val="0070C0"/>
                </a:solidFill>
                <a:latin typeface="宋体" charset="-122"/>
              </a:rPr>
              <a:t>    设由下列动物识别规则组成一个规则库</a:t>
            </a:r>
            <a:r>
              <a:rPr lang="en-US" altLang="zh-CN" b="0" dirty="0">
                <a:solidFill>
                  <a:srgbClr val="0070C0"/>
                </a:solidFill>
                <a:latin typeface="宋体" charset="-122"/>
              </a:rPr>
              <a:t>, </a:t>
            </a:r>
            <a:r>
              <a:rPr lang="zh-CN" altLang="en-US" b="0" dirty="0">
                <a:solidFill>
                  <a:srgbClr val="0070C0"/>
                </a:solidFill>
                <a:latin typeface="宋体" charset="-122"/>
              </a:rPr>
              <a:t>推理机采用上述正向推理算法</a:t>
            </a:r>
            <a:r>
              <a:rPr lang="en-US" altLang="zh-CN" b="0" dirty="0">
                <a:solidFill>
                  <a:srgbClr val="0070C0"/>
                </a:solidFill>
                <a:latin typeface="宋体" charset="-122"/>
              </a:rPr>
              <a:t>, </a:t>
            </a:r>
            <a:r>
              <a:rPr lang="zh-CN" altLang="en-US" b="0" dirty="0">
                <a:solidFill>
                  <a:srgbClr val="0070C0"/>
                </a:solidFill>
                <a:latin typeface="宋体" charset="-122"/>
              </a:rPr>
              <a:t>建立一个产生式系统。该产生式系统就是一个小型动物分类知识库系统</a:t>
            </a:r>
            <a:r>
              <a:rPr lang="zh-CN" altLang="en-US" b="0" dirty="0" smtClean="0">
                <a:solidFill>
                  <a:srgbClr val="0070C0"/>
                </a:solidFill>
                <a:latin typeface="宋体" charset="-122"/>
              </a:rPr>
              <a:t>。</a:t>
            </a:r>
            <a:endParaRPr lang="zh-CN" altLang="en-US" b="0" dirty="0">
              <a:solidFill>
                <a:srgbClr val="0070C0"/>
              </a:solidFill>
              <a:latin typeface="宋体" charset="-122"/>
            </a:endParaRPr>
          </a:p>
          <a:p>
            <a:pPr>
              <a:lnSpc>
                <a:spcPct val="130000"/>
              </a:lnSpc>
              <a:spcBef>
                <a:spcPct val="50000"/>
              </a:spcBef>
            </a:pPr>
            <a:r>
              <a:rPr lang="zh-CN" altLang="en-US" b="0" dirty="0">
                <a:solidFill>
                  <a:srgbClr val="0070C0"/>
                </a:solidFill>
              </a:rPr>
              <a:t>    　</a:t>
            </a:r>
            <a:r>
              <a:rPr lang="zh-CN" altLang="en-US" b="0" dirty="0">
                <a:solidFill>
                  <a:srgbClr val="0070C0"/>
                </a:solidFill>
                <a:latin typeface="黑体" pitchFamily="49" charset="-122"/>
                <a:ea typeface="黑体" pitchFamily="49" charset="-122"/>
              </a:rPr>
              <a:t>规则集</a:t>
            </a:r>
            <a:r>
              <a:rPr lang="zh-CN" altLang="en-US" b="0" dirty="0">
                <a:solidFill>
                  <a:srgbClr val="0070C0"/>
                </a:solidFill>
                <a:latin typeface="宋体" charset="-122"/>
              </a:rPr>
              <a:t>：</a:t>
            </a:r>
            <a:r>
              <a:rPr lang="zh-CN" altLang="en-US" b="0" dirty="0">
                <a:solidFill>
                  <a:srgbClr val="0070C0"/>
                </a:solidFill>
              </a:rPr>
              <a:t> </a:t>
            </a:r>
          </a:p>
          <a:p>
            <a:pPr>
              <a:lnSpc>
                <a:spcPct val="120000"/>
              </a:lnSpc>
            </a:pPr>
            <a:r>
              <a:rPr lang="zh-CN" altLang="en-US" sz="2300" b="0" dirty="0">
                <a:solidFill>
                  <a:srgbClr val="0070C0"/>
                </a:solidFill>
                <a:latin typeface="宋体"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1</a:t>
            </a:r>
            <a:r>
              <a:rPr lang="zh-CN" altLang="en-US" sz="2300" b="0" dirty="0">
                <a:solidFill>
                  <a:srgbClr val="0070C0"/>
                </a:solidFill>
                <a:latin typeface="方正姚体" pitchFamily="2" charset="-122"/>
                <a:ea typeface="方正姚体" pitchFamily="2" charset="-122"/>
              </a:rPr>
              <a:t>：若某动物有奶</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则它是哺乳动物。</a:t>
            </a:r>
          </a:p>
          <a:p>
            <a:pPr>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smtClean="0">
                <a:solidFill>
                  <a:srgbClr val="0070C0"/>
                </a:solidFill>
                <a:latin typeface="方正姚体" pitchFamily="2" charset="-122"/>
                <a:ea typeface="方正姚体" pitchFamily="2" charset="-122"/>
              </a:rPr>
              <a:t>r</a:t>
            </a:r>
            <a:r>
              <a:rPr lang="en-US" sz="2300" b="0" baseline="-25000" dirty="0" smtClean="0">
                <a:solidFill>
                  <a:srgbClr val="0070C0"/>
                </a:solidFill>
                <a:latin typeface="方正姚体" pitchFamily="2" charset="-122"/>
                <a:ea typeface="方正姚体" pitchFamily="2" charset="-122"/>
              </a:rPr>
              <a:t>2</a:t>
            </a:r>
            <a:r>
              <a:rPr lang="zh-CN" altLang="en-US" sz="2300" b="0" dirty="0">
                <a:solidFill>
                  <a:srgbClr val="0070C0"/>
                </a:solidFill>
                <a:latin typeface="方正姚体" pitchFamily="2" charset="-122"/>
                <a:ea typeface="方正姚体" pitchFamily="2" charset="-122"/>
              </a:rPr>
              <a:t>：若某动物有毛发</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则它是哺乳动物。</a:t>
            </a:r>
          </a:p>
          <a:p>
            <a:pPr>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3</a:t>
            </a:r>
            <a:r>
              <a:rPr lang="zh-CN" altLang="en-US" sz="2300" b="0" dirty="0">
                <a:solidFill>
                  <a:srgbClr val="0070C0"/>
                </a:solidFill>
                <a:latin typeface="方正姚体" pitchFamily="2" charset="-122"/>
                <a:ea typeface="方正姚体" pitchFamily="2" charset="-122"/>
              </a:rPr>
              <a:t>：若某动物有羽毛且生蛋</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则它是鸟。</a:t>
            </a:r>
          </a:p>
          <a:p>
            <a:pPr>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4</a:t>
            </a:r>
            <a:r>
              <a:rPr lang="zh-CN" altLang="en-US" sz="2300" b="0" dirty="0">
                <a:solidFill>
                  <a:srgbClr val="0070C0"/>
                </a:solidFill>
                <a:latin typeface="方正姚体" pitchFamily="2" charset="-122"/>
                <a:ea typeface="方正姚体" pitchFamily="2" charset="-122"/>
              </a:rPr>
              <a:t>：若某动物是哺乳动物且有爪且有犬齿且目盯前方</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则它是食肉动物。</a:t>
            </a:r>
          </a:p>
          <a:p>
            <a:pPr>
              <a:lnSpc>
                <a:spcPct val="120000"/>
              </a:lnSpc>
            </a:pPr>
            <a:r>
              <a:rPr lang="en-US" sz="2300" b="0" i="1" dirty="0" smtClean="0">
                <a:solidFill>
                  <a:srgbClr val="0070C0"/>
                </a:solidFill>
                <a:latin typeface="方正姚体" pitchFamily="2" charset="-122"/>
                <a:ea typeface="方正姚体" pitchFamily="2" charset="-122"/>
              </a:rPr>
              <a:t>        r</a:t>
            </a:r>
            <a:r>
              <a:rPr lang="en-US" sz="2300" b="0" baseline="-25000" dirty="0" smtClean="0">
                <a:solidFill>
                  <a:srgbClr val="0070C0"/>
                </a:solidFill>
                <a:latin typeface="方正姚体" pitchFamily="2" charset="-122"/>
                <a:ea typeface="方正姚体" pitchFamily="2" charset="-122"/>
              </a:rPr>
              <a:t>5</a:t>
            </a:r>
            <a:r>
              <a:rPr lang="zh-CN" altLang="en-US" sz="2300" b="0" dirty="0">
                <a:solidFill>
                  <a:srgbClr val="0070C0"/>
                </a:solidFill>
                <a:latin typeface="方正姚体" pitchFamily="2" charset="-122"/>
                <a:ea typeface="方正姚体" pitchFamily="2" charset="-122"/>
              </a:rPr>
              <a:t>：若某动物是哺乳动物且吃肉</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则它是食肉动物。</a:t>
            </a:r>
          </a:p>
          <a:p>
            <a:pPr>
              <a:lnSpc>
                <a:spcPct val="120000"/>
              </a:lnSpc>
            </a:pPr>
            <a:r>
              <a:rPr lang="en-US" sz="2300" b="0" i="1" dirty="0" smtClean="0">
                <a:solidFill>
                  <a:srgbClr val="0070C0"/>
                </a:solidFill>
                <a:latin typeface="方正姚体" pitchFamily="2" charset="-122"/>
                <a:ea typeface="方正姚体" pitchFamily="2" charset="-122"/>
              </a:rPr>
              <a:t>        r</a:t>
            </a:r>
            <a:r>
              <a:rPr lang="en-US" sz="2300" b="0" baseline="-25000" dirty="0" smtClean="0">
                <a:solidFill>
                  <a:srgbClr val="0070C0"/>
                </a:solidFill>
                <a:latin typeface="方正姚体" pitchFamily="2" charset="-122"/>
                <a:ea typeface="方正姚体" pitchFamily="2" charset="-122"/>
              </a:rPr>
              <a:t>6</a:t>
            </a:r>
            <a:r>
              <a:rPr lang="zh-CN" altLang="en-US" sz="2300" b="0" dirty="0">
                <a:solidFill>
                  <a:srgbClr val="0070C0"/>
                </a:solidFill>
                <a:latin typeface="方正姚体" pitchFamily="2" charset="-122"/>
                <a:ea typeface="方正姚体" pitchFamily="2" charset="-122"/>
              </a:rPr>
              <a:t>：若某动物是哺乳动物且有蹄</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则它是有蹄动物</a:t>
            </a:r>
            <a:r>
              <a:rPr lang="zh-CN" altLang="en-US" sz="2300" b="0" dirty="0" smtClean="0">
                <a:solidFill>
                  <a:srgbClr val="0070C0"/>
                </a:solidFill>
                <a:latin typeface="方正姚体" pitchFamily="2" charset="-122"/>
                <a:ea typeface="方正姚体" pitchFamily="2" charset="-122"/>
              </a:rPr>
              <a:t>。</a:t>
            </a:r>
            <a:endParaRPr lang="en-US" altLang="zh-CN" sz="2300" b="0" dirty="0" smtClean="0">
              <a:solidFill>
                <a:srgbClr val="0070C0"/>
              </a:solidFill>
              <a:latin typeface="方正姚体" pitchFamily="2" charset="-122"/>
              <a:ea typeface="方正姚体" pitchFamily="2" charset="-122"/>
            </a:endParaRPr>
          </a:p>
          <a:p>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7" dur="500"/>
                                        <p:tgtEl>
                                          <p:spTgt spid="194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60">
                                            <p:txEl>
                                              <p:pRg st="2" end="2"/>
                                            </p:txEl>
                                          </p:spTgt>
                                        </p:tgtEl>
                                        <p:attrNameLst>
                                          <p:attrName>style.visibility</p:attrName>
                                        </p:attrNameLst>
                                      </p:cBhvr>
                                      <p:to>
                                        <p:strVal val="visible"/>
                                      </p:to>
                                    </p:set>
                                    <p:animEffect transition="in" filter="blinds(horizontal)">
                                      <p:cBhvr>
                                        <p:cTn id="12" dur="500"/>
                                        <p:tgtEl>
                                          <p:spTgt spid="1946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animEffect transition="in" filter="blinds(horizontal)">
                                      <p:cBhvr>
                                        <p:cTn id="15" dur="500"/>
                                        <p:tgtEl>
                                          <p:spTgt spid="19460">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460">
                                            <p:txEl>
                                              <p:pRg st="4" end="4"/>
                                            </p:txEl>
                                          </p:spTgt>
                                        </p:tgtEl>
                                        <p:attrNameLst>
                                          <p:attrName>style.visibility</p:attrName>
                                        </p:attrNameLst>
                                      </p:cBhvr>
                                      <p:to>
                                        <p:strVal val="visible"/>
                                      </p:to>
                                    </p:set>
                                    <p:animEffect transition="in" filter="blinds(horizontal)">
                                      <p:cBhvr>
                                        <p:cTn id="18" dur="500"/>
                                        <p:tgtEl>
                                          <p:spTgt spid="19460">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460">
                                            <p:txEl>
                                              <p:pRg st="5" end="5"/>
                                            </p:txEl>
                                          </p:spTgt>
                                        </p:tgtEl>
                                        <p:attrNameLst>
                                          <p:attrName>style.visibility</p:attrName>
                                        </p:attrNameLst>
                                      </p:cBhvr>
                                      <p:to>
                                        <p:strVal val="visible"/>
                                      </p:to>
                                    </p:set>
                                    <p:animEffect transition="in" filter="blinds(horizontal)">
                                      <p:cBhvr>
                                        <p:cTn id="21" dur="500"/>
                                        <p:tgtEl>
                                          <p:spTgt spid="19460">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460">
                                            <p:txEl>
                                              <p:pRg st="6" end="6"/>
                                            </p:txEl>
                                          </p:spTgt>
                                        </p:tgtEl>
                                        <p:attrNameLst>
                                          <p:attrName>style.visibility</p:attrName>
                                        </p:attrNameLst>
                                      </p:cBhvr>
                                      <p:to>
                                        <p:strVal val="visible"/>
                                      </p:to>
                                    </p:set>
                                    <p:animEffect transition="in" filter="blinds(horizontal)">
                                      <p:cBhvr>
                                        <p:cTn id="24" dur="500"/>
                                        <p:tgtEl>
                                          <p:spTgt spid="19460">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animEffect transition="in" filter="blinds(horizontal)">
                                      <p:cBhvr>
                                        <p:cTn id="27" dur="500"/>
                                        <p:tgtEl>
                                          <p:spTgt spid="19460">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9460">
                                            <p:txEl>
                                              <p:pRg st="8" end="8"/>
                                            </p:txEl>
                                          </p:spTgt>
                                        </p:tgtEl>
                                        <p:attrNameLst>
                                          <p:attrName>style.visibility</p:attrName>
                                        </p:attrNameLst>
                                      </p:cBhvr>
                                      <p:to>
                                        <p:strVal val="visible"/>
                                      </p:to>
                                    </p:set>
                                    <p:animEffect transition="in" filter="blinds(horizontal)">
                                      <p:cBhvr>
                                        <p:cTn id="30" dur="500"/>
                                        <p:tgtEl>
                                          <p:spTgt spid="194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584854" y="609600"/>
            <a:ext cx="8001056" cy="5189113"/>
          </a:xfrm>
          <a:prstGeom prst="rect">
            <a:avLst/>
          </a:prstGeom>
          <a:noFill/>
          <a:ln w="9525">
            <a:noFill/>
            <a:miter lim="800000"/>
            <a:headEnd/>
            <a:tailEnd/>
          </a:ln>
          <a:effectLst/>
        </p:spPr>
        <p:txBody>
          <a:bodyPr wrap="square">
            <a:spAutoFit/>
          </a:bodyPr>
          <a:lstStyle/>
          <a:p>
            <a:pPr algn="just">
              <a:lnSpc>
                <a:spcPct val="120000"/>
              </a:lnSpc>
            </a:pPr>
            <a:r>
              <a:rPr lang="zh-CN" altLang="en-US" sz="2300" b="0" dirty="0">
                <a:latin typeface="宋体" charset="-122"/>
              </a:rPr>
              <a:t>　</a:t>
            </a:r>
            <a:r>
              <a:rPr lang="en-US" sz="2300" dirty="0" smtClean="0"/>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7</a:t>
            </a:r>
            <a:r>
              <a:rPr lang="zh-CN" altLang="en-US" sz="2300" b="0" dirty="0">
                <a:solidFill>
                  <a:srgbClr val="0070C0"/>
                </a:solidFill>
                <a:latin typeface="方正姚体" pitchFamily="2" charset="-122"/>
                <a:ea typeface="方正姚体" pitchFamily="2" charset="-122"/>
              </a:rPr>
              <a:t>：若某动物是有蹄动物且反刍食物</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则它是偶蹄动物。</a:t>
            </a:r>
          </a:p>
          <a:p>
            <a:pPr algn="just">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8</a:t>
            </a:r>
            <a:r>
              <a:rPr lang="zh-CN" altLang="en-US" sz="2300" b="0" dirty="0">
                <a:solidFill>
                  <a:srgbClr val="0070C0"/>
                </a:solidFill>
                <a:latin typeface="方正姚体" pitchFamily="2" charset="-122"/>
                <a:ea typeface="方正姚体" pitchFamily="2" charset="-122"/>
              </a:rPr>
              <a:t>：若某动物是食肉动物且黄褐色且有黑色条纹</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则它是老虎。</a:t>
            </a:r>
          </a:p>
          <a:p>
            <a:pPr algn="just">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9</a:t>
            </a:r>
            <a:r>
              <a:rPr lang="zh-CN" altLang="en-US" sz="2300" b="0" dirty="0">
                <a:solidFill>
                  <a:srgbClr val="0070C0"/>
                </a:solidFill>
                <a:latin typeface="方正姚体" pitchFamily="2" charset="-122"/>
                <a:ea typeface="方正姚体" pitchFamily="2" charset="-122"/>
              </a:rPr>
              <a:t>：若某动物是食肉动物且黄褐色且有黑色斑点</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则它是金钱豹。</a:t>
            </a:r>
          </a:p>
          <a:p>
            <a:pPr algn="just">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10</a:t>
            </a:r>
            <a:r>
              <a:rPr lang="zh-CN" altLang="en-US" sz="2300" b="0" dirty="0">
                <a:solidFill>
                  <a:srgbClr val="0070C0"/>
                </a:solidFill>
                <a:latin typeface="方正姚体" pitchFamily="2" charset="-122"/>
                <a:ea typeface="方正姚体" pitchFamily="2" charset="-122"/>
              </a:rPr>
              <a:t>：若某动物是有蹄动物且长腿且长脖子且黄褐色且有暗斑点</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则它是长颈鹿。</a:t>
            </a:r>
          </a:p>
          <a:p>
            <a:pPr algn="just">
              <a:lnSpc>
                <a:spcPct val="120000"/>
              </a:lnSpc>
            </a:pPr>
            <a:r>
              <a:rPr lang="en-US" sz="2300" b="0" i="1" dirty="0" smtClean="0">
                <a:solidFill>
                  <a:srgbClr val="0070C0"/>
                </a:solidFill>
                <a:latin typeface="方正姚体" pitchFamily="2" charset="-122"/>
                <a:ea typeface="方正姚体" pitchFamily="2" charset="-122"/>
              </a:rPr>
              <a:t>     r</a:t>
            </a:r>
            <a:r>
              <a:rPr lang="en-US" sz="2300" b="0" baseline="-25000" dirty="0" smtClean="0">
                <a:solidFill>
                  <a:srgbClr val="0070C0"/>
                </a:solidFill>
                <a:latin typeface="方正姚体" pitchFamily="2" charset="-122"/>
                <a:ea typeface="方正姚体" pitchFamily="2" charset="-122"/>
              </a:rPr>
              <a:t>11</a:t>
            </a:r>
            <a:r>
              <a:rPr lang="zh-CN" altLang="en-US" sz="2300" b="0" dirty="0">
                <a:solidFill>
                  <a:srgbClr val="0070C0"/>
                </a:solidFill>
                <a:latin typeface="方正姚体" pitchFamily="2" charset="-122"/>
                <a:ea typeface="方正姚体" pitchFamily="2" charset="-122"/>
              </a:rPr>
              <a:t>：若某动物是有蹄动物且白色且有黑色条纹</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则它是斑马。</a:t>
            </a:r>
          </a:p>
          <a:p>
            <a:pPr algn="just">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a:solidFill>
                  <a:srgbClr val="0070C0"/>
                </a:solidFill>
                <a:latin typeface="方正姚体" pitchFamily="2" charset="-122"/>
                <a:ea typeface="方正姚体" pitchFamily="2" charset="-122"/>
              </a:rPr>
              <a:t>r</a:t>
            </a:r>
            <a:r>
              <a:rPr lang="en-US" sz="2300" b="0" baseline="-25000" dirty="0">
                <a:solidFill>
                  <a:srgbClr val="0070C0"/>
                </a:solidFill>
                <a:latin typeface="方正姚体" pitchFamily="2" charset="-122"/>
                <a:ea typeface="方正姚体" pitchFamily="2" charset="-122"/>
              </a:rPr>
              <a:t>12</a:t>
            </a:r>
            <a:r>
              <a:rPr lang="zh-CN" altLang="en-US" sz="2300" b="0" dirty="0">
                <a:solidFill>
                  <a:srgbClr val="0070C0"/>
                </a:solidFill>
                <a:latin typeface="方正姚体" pitchFamily="2" charset="-122"/>
                <a:ea typeface="方正姚体" pitchFamily="2" charset="-122"/>
              </a:rPr>
              <a:t>：若某动物是鸟且不会飞且长腿且长脖子且黑白色</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则它是驼鸟。</a:t>
            </a:r>
          </a:p>
          <a:p>
            <a:pPr algn="just">
              <a:lnSpc>
                <a:spcPct val="12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 </a:t>
            </a:r>
            <a:r>
              <a:rPr lang="en-US" sz="2300" b="0" i="1" dirty="0" smtClean="0">
                <a:solidFill>
                  <a:srgbClr val="0070C0"/>
                </a:solidFill>
                <a:latin typeface="方正姚体" pitchFamily="2" charset="-122"/>
                <a:ea typeface="方正姚体" pitchFamily="2" charset="-122"/>
              </a:rPr>
              <a:t>r</a:t>
            </a:r>
            <a:r>
              <a:rPr lang="en-US" sz="2300" b="0" baseline="-25000" dirty="0" smtClean="0">
                <a:solidFill>
                  <a:srgbClr val="0070C0"/>
                </a:solidFill>
                <a:latin typeface="方正姚体" pitchFamily="2" charset="-122"/>
                <a:ea typeface="方正姚体" pitchFamily="2" charset="-122"/>
              </a:rPr>
              <a:t>13</a:t>
            </a:r>
            <a:r>
              <a:rPr lang="zh-CN" altLang="en-US" sz="2300" b="0" dirty="0">
                <a:solidFill>
                  <a:srgbClr val="0070C0"/>
                </a:solidFill>
                <a:latin typeface="方正姚体" pitchFamily="2" charset="-122"/>
                <a:ea typeface="方正姚体" pitchFamily="2" charset="-122"/>
              </a:rPr>
              <a:t>：若某动物是鸟且不会飞且会游泳且黑白色</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则它是企鹅。</a:t>
            </a:r>
          </a:p>
          <a:p>
            <a:pPr algn="just">
              <a:lnSpc>
                <a:spcPct val="120000"/>
              </a:lnSpc>
            </a:pPr>
            <a:r>
              <a:rPr lang="en-US" sz="2300" b="0" i="1" dirty="0" smtClean="0">
                <a:solidFill>
                  <a:srgbClr val="0070C0"/>
                </a:solidFill>
                <a:latin typeface="方正姚体" pitchFamily="2" charset="-122"/>
                <a:ea typeface="方正姚体" pitchFamily="2" charset="-122"/>
              </a:rPr>
              <a:t>     r</a:t>
            </a:r>
            <a:r>
              <a:rPr lang="en-US" sz="2300" b="0" baseline="-25000" dirty="0" smtClean="0">
                <a:solidFill>
                  <a:srgbClr val="0070C0"/>
                </a:solidFill>
                <a:latin typeface="方正姚体" pitchFamily="2" charset="-122"/>
                <a:ea typeface="方正姚体" pitchFamily="2" charset="-122"/>
              </a:rPr>
              <a:t>14</a:t>
            </a:r>
            <a:r>
              <a:rPr lang="zh-CN" altLang="en-US" sz="2300" b="0" dirty="0">
                <a:solidFill>
                  <a:srgbClr val="0070C0"/>
                </a:solidFill>
                <a:latin typeface="方正姚体" pitchFamily="2" charset="-122"/>
                <a:ea typeface="方正姚体" pitchFamily="2" charset="-122"/>
              </a:rPr>
              <a:t>：若某动物是鸟且善飞且不怕风浪</a:t>
            </a:r>
            <a:r>
              <a:rPr lang="en-US" sz="2300" b="0" dirty="0">
                <a:solidFill>
                  <a:srgbClr val="0070C0"/>
                </a:solidFill>
                <a:latin typeface="方正姚体" pitchFamily="2" charset="-122"/>
                <a:ea typeface="方正姚体" pitchFamily="2" charset="-122"/>
              </a:rPr>
              <a:t>, </a:t>
            </a:r>
            <a:r>
              <a:rPr lang="zh-CN" altLang="en-US" sz="2300" b="0" dirty="0">
                <a:solidFill>
                  <a:srgbClr val="0070C0"/>
                </a:solidFill>
                <a:latin typeface="方正姚体" pitchFamily="2" charset="-122"/>
                <a:ea typeface="方正姚体" pitchFamily="2" charset="-122"/>
              </a:rPr>
              <a:t>则它是海燕。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42909" y="500042"/>
            <a:ext cx="8143933" cy="55979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914400" y="631825"/>
            <a:ext cx="7788275" cy="4411464"/>
          </a:xfrm>
          <a:prstGeom prst="rect">
            <a:avLst/>
          </a:prstGeom>
          <a:noFill/>
          <a:ln w="9525">
            <a:noFill/>
            <a:miter lim="800000"/>
            <a:headEnd/>
            <a:tailEnd/>
          </a:ln>
          <a:effectLst/>
        </p:spPr>
        <p:txBody>
          <a:bodyPr>
            <a:spAutoFit/>
          </a:bodyPr>
          <a:lstStyle/>
          <a:p>
            <a:pPr lvl="1">
              <a:lnSpc>
                <a:spcPct val="150000"/>
              </a:lnSpc>
            </a:pPr>
            <a:r>
              <a:rPr lang="zh-CN" altLang="en-US" b="0" dirty="0">
                <a:solidFill>
                  <a:srgbClr val="0070C0"/>
                </a:solidFill>
                <a:latin typeface="宋体" charset="-122"/>
              </a:rPr>
              <a:t>再给出初始事实</a:t>
            </a:r>
            <a:r>
              <a:rPr lang="zh-CN" altLang="en-US" b="0" dirty="0" smtClean="0">
                <a:solidFill>
                  <a:srgbClr val="0070C0"/>
                </a:solidFill>
                <a:latin typeface="宋体" charset="-122"/>
              </a:rPr>
              <a:t>：</a:t>
            </a:r>
            <a:endParaRPr lang="zh-CN" altLang="en-US" b="0" dirty="0">
              <a:solidFill>
                <a:srgbClr val="0070C0"/>
              </a:solidFill>
              <a:latin typeface="宋体" charset="-122"/>
            </a:endParaRPr>
          </a:p>
          <a:p>
            <a:pPr lvl="1">
              <a:lnSpc>
                <a:spcPts val="3800"/>
              </a:lnSpc>
            </a:pPr>
            <a:r>
              <a:rPr lang="en-US" altLang="zh-CN" b="0" dirty="0" smtClean="0">
                <a:solidFill>
                  <a:srgbClr val="0070C0"/>
                </a:solidFill>
                <a:latin typeface="楷体" pitchFamily="49" charset="-122"/>
                <a:ea typeface="楷体" pitchFamily="49" charset="-122"/>
              </a:rPr>
              <a:t> f</a:t>
            </a:r>
            <a:r>
              <a:rPr lang="en-US" altLang="zh-CN" b="0" baseline="-25000" dirty="0" smtClean="0">
                <a:solidFill>
                  <a:srgbClr val="0070C0"/>
                </a:solidFill>
                <a:latin typeface="楷体" pitchFamily="49" charset="-122"/>
                <a:ea typeface="楷体" pitchFamily="49" charset="-122"/>
              </a:rPr>
              <a:t>1</a:t>
            </a:r>
            <a:r>
              <a:rPr lang="zh-CN" altLang="en-US" b="0" dirty="0">
                <a:solidFill>
                  <a:srgbClr val="0070C0"/>
                </a:solidFill>
                <a:latin typeface="楷体" pitchFamily="49" charset="-122"/>
                <a:ea typeface="楷体" pitchFamily="49" charset="-122"/>
              </a:rPr>
              <a:t>：某动物有毛发</a:t>
            </a:r>
            <a:r>
              <a:rPr lang="zh-CN" altLang="en-US" b="0" dirty="0" smtClean="0">
                <a:solidFill>
                  <a:srgbClr val="0070C0"/>
                </a:solidFill>
                <a:latin typeface="楷体" pitchFamily="49" charset="-122"/>
                <a:ea typeface="楷体" pitchFamily="49" charset="-122"/>
              </a:rPr>
              <a:t>。</a:t>
            </a:r>
            <a:endParaRPr lang="zh-CN" altLang="en-US" b="0" dirty="0">
              <a:solidFill>
                <a:srgbClr val="0070C0"/>
              </a:solidFill>
              <a:latin typeface="楷体" pitchFamily="49" charset="-122"/>
              <a:ea typeface="楷体" pitchFamily="49" charset="-122"/>
            </a:endParaRPr>
          </a:p>
          <a:p>
            <a:pPr lvl="1">
              <a:lnSpc>
                <a:spcPts val="3800"/>
              </a:lnSpc>
            </a:pPr>
            <a:r>
              <a:rPr lang="en-US" altLang="zh-CN" b="0" dirty="0" smtClean="0">
                <a:solidFill>
                  <a:srgbClr val="0070C0"/>
                </a:solidFill>
                <a:latin typeface="楷体" pitchFamily="49" charset="-122"/>
                <a:ea typeface="楷体" pitchFamily="49" charset="-122"/>
              </a:rPr>
              <a:t> f</a:t>
            </a:r>
            <a:r>
              <a:rPr lang="en-US" altLang="zh-CN" b="0" baseline="-25000" dirty="0" smtClean="0">
                <a:solidFill>
                  <a:srgbClr val="0070C0"/>
                </a:solidFill>
                <a:latin typeface="楷体" pitchFamily="49" charset="-122"/>
                <a:ea typeface="楷体" pitchFamily="49" charset="-122"/>
              </a:rPr>
              <a:t>2</a:t>
            </a:r>
            <a:r>
              <a:rPr lang="zh-CN" altLang="en-US" b="0" dirty="0">
                <a:solidFill>
                  <a:srgbClr val="0070C0"/>
                </a:solidFill>
                <a:latin typeface="楷体" pitchFamily="49" charset="-122"/>
                <a:ea typeface="楷体" pitchFamily="49" charset="-122"/>
              </a:rPr>
              <a:t>：吃肉</a:t>
            </a:r>
            <a:r>
              <a:rPr lang="zh-CN" altLang="en-US" b="0" dirty="0" smtClean="0">
                <a:solidFill>
                  <a:srgbClr val="0070C0"/>
                </a:solidFill>
                <a:latin typeface="楷体" pitchFamily="49" charset="-122"/>
                <a:ea typeface="楷体" pitchFamily="49" charset="-122"/>
              </a:rPr>
              <a:t>。</a:t>
            </a:r>
            <a:endParaRPr lang="zh-CN" altLang="en-US" b="0" dirty="0">
              <a:solidFill>
                <a:srgbClr val="0070C0"/>
              </a:solidFill>
              <a:latin typeface="楷体" pitchFamily="49" charset="-122"/>
              <a:ea typeface="楷体" pitchFamily="49" charset="-122"/>
            </a:endParaRPr>
          </a:p>
          <a:p>
            <a:pPr lvl="1">
              <a:lnSpc>
                <a:spcPts val="3800"/>
              </a:lnSpc>
            </a:pPr>
            <a:r>
              <a:rPr lang="en-US" altLang="zh-CN" b="0" dirty="0" smtClean="0">
                <a:solidFill>
                  <a:srgbClr val="0070C0"/>
                </a:solidFill>
                <a:latin typeface="楷体" pitchFamily="49" charset="-122"/>
                <a:ea typeface="楷体" pitchFamily="49" charset="-122"/>
              </a:rPr>
              <a:t> f</a:t>
            </a:r>
            <a:r>
              <a:rPr lang="en-US" altLang="zh-CN" b="0" baseline="-25000" dirty="0" smtClean="0">
                <a:solidFill>
                  <a:srgbClr val="0070C0"/>
                </a:solidFill>
                <a:latin typeface="楷体" pitchFamily="49" charset="-122"/>
                <a:ea typeface="楷体" pitchFamily="49" charset="-122"/>
              </a:rPr>
              <a:t>3</a:t>
            </a:r>
            <a:r>
              <a:rPr lang="zh-CN" altLang="en-US" b="0" dirty="0">
                <a:solidFill>
                  <a:srgbClr val="0070C0"/>
                </a:solidFill>
                <a:latin typeface="楷体" pitchFamily="49" charset="-122"/>
                <a:ea typeface="楷体" pitchFamily="49" charset="-122"/>
              </a:rPr>
              <a:t>：黄褐色</a:t>
            </a:r>
            <a:r>
              <a:rPr lang="zh-CN" altLang="en-US" b="0" dirty="0" smtClean="0">
                <a:solidFill>
                  <a:srgbClr val="0070C0"/>
                </a:solidFill>
                <a:latin typeface="楷体" pitchFamily="49" charset="-122"/>
                <a:ea typeface="楷体" pitchFamily="49" charset="-122"/>
              </a:rPr>
              <a:t>。</a:t>
            </a:r>
            <a:endParaRPr lang="zh-CN" altLang="en-US" b="0" dirty="0">
              <a:solidFill>
                <a:srgbClr val="0070C0"/>
              </a:solidFill>
              <a:latin typeface="楷体" pitchFamily="49" charset="-122"/>
              <a:ea typeface="楷体" pitchFamily="49" charset="-122"/>
            </a:endParaRPr>
          </a:p>
          <a:p>
            <a:pPr lvl="1">
              <a:lnSpc>
                <a:spcPts val="3800"/>
              </a:lnSpc>
            </a:pPr>
            <a:r>
              <a:rPr lang="en-US" altLang="zh-CN" b="0" dirty="0" smtClean="0">
                <a:solidFill>
                  <a:srgbClr val="0070C0"/>
                </a:solidFill>
                <a:latin typeface="楷体" pitchFamily="49" charset="-122"/>
                <a:ea typeface="楷体" pitchFamily="49" charset="-122"/>
              </a:rPr>
              <a:t> f</a:t>
            </a:r>
            <a:r>
              <a:rPr lang="en-US" altLang="zh-CN" b="0" baseline="-25000" dirty="0" smtClean="0">
                <a:solidFill>
                  <a:srgbClr val="0070C0"/>
                </a:solidFill>
                <a:latin typeface="楷体" pitchFamily="49" charset="-122"/>
                <a:ea typeface="楷体" pitchFamily="49" charset="-122"/>
              </a:rPr>
              <a:t>4</a:t>
            </a:r>
            <a:r>
              <a:rPr lang="zh-CN" altLang="en-US" b="0" dirty="0">
                <a:solidFill>
                  <a:srgbClr val="0070C0"/>
                </a:solidFill>
                <a:latin typeface="楷体" pitchFamily="49" charset="-122"/>
                <a:ea typeface="楷体" pitchFamily="49" charset="-122"/>
              </a:rPr>
              <a:t>： 有黑色条纹。 </a:t>
            </a:r>
          </a:p>
          <a:p>
            <a:pPr lvl="1">
              <a:lnSpc>
                <a:spcPct val="150000"/>
              </a:lnSpc>
              <a:spcBef>
                <a:spcPts val="600"/>
              </a:spcBef>
            </a:pPr>
            <a:r>
              <a:rPr lang="zh-CN" altLang="en-US" b="0" dirty="0" smtClean="0">
                <a:solidFill>
                  <a:srgbClr val="0070C0"/>
                </a:solidFill>
                <a:latin typeface="宋体" charset="-122"/>
              </a:rPr>
              <a:t> 目标</a:t>
            </a:r>
            <a:r>
              <a:rPr lang="zh-CN" altLang="en-US" b="0" dirty="0">
                <a:solidFill>
                  <a:srgbClr val="0070C0"/>
                </a:solidFill>
                <a:latin typeface="宋体" charset="-122"/>
              </a:rPr>
              <a:t>条件为： 该动物是什么</a:t>
            </a:r>
            <a:r>
              <a:rPr lang="zh-CN" altLang="en-US" b="0" dirty="0" smtClean="0">
                <a:solidFill>
                  <a:srgbClr val="0070C0"/>
                </a:solidFill>
                <a:latin typeface="宋体" charset="-122"/>
              </a:rPr>
              <a:t>？</a:t>
            </a:r>
            <a:endParaRPr lang="zh-CN" altLang="en-US" b="0" dirty="0">
              <a:solidFill>
                <a:srgbClr val="0070C0"/>
              </a:solidFill>
              <a:latin typeface="宋体" charset="-122"/>
            </a:endParaRPr>
          </a:p>
          <a:p>
            <a:pPr>
              <a:lnSpc>
                <a:spcPct val="150000"/>
              </a:lnSpc>
            </a:pPr>
            <a:r>
              <a:rPr lang="zh-CN" altLang="en-US" b="0" dirty="0">
                <a:solidFill>
                  <a:srgbClr val="0070C0"/>
                </a:solidFill>
                <a:latin typeface="宋体" charset="-122"/>
              </a:rPr>
              <a:t>　　易见</a:t>
            </a:r>
            <a:r>
              <a:rPr lang="en-US" altLang="zh-CN" b="0" dirty="0">
                <a:solidFill>
                  <a:srgbClr val="0070C0"/>
                </a:solidFill>
                <a:latin typeface="宋体" charset="-122"/>
              </a:rPr>
              <a:t>, </a:t>
            </a:r>
            <a:r>
              <a:rPr lang="zh-CN" altLang="en-US" b="0" dirty="0">
                <a:solidFill>
                  <a:srgbClr val="0070C0"/>
                </a:solidFill>
                <a:latin typeface="宋体" charset="-122"/>
              </a:rPr>
              <a:t>该系统的运行结果为： </a:t>
            </a:r>
            <a:r>
              <a:rPr lang="zh-CN" altLang="en-US" b="0" dirty="0">
                <a:solidFill>
                  <a:srgbClr val="0070C0"/>
                </a:solidFill>
                <a:latin typeface="楷体" pitchFamily="49" charset="-122"/>
                <a:ea typeface="楷体" pitchFamily="49" charset="-122"/>
              </a:rPr>
              <a:t>该动物是老虎</a:t>
            </a:r>
            <a:r>
              <a:rPr lang="zh-CN" altLang="en-US" b="0" dirty="0" smtClean="0">
                <a:solidFill>
                  <a:srgbClr val="0070C0"/>
                </a:solidFill>
                <a:latin typeface="宋体" charset="-122"/>
              </a:rPr>
              <a:t>。</a:t>
            </a:r>
            <a:endParaRPr lang="en-US" altLang="zh-CN" b="0" dirty="0" smtClean="0">
              <a:solidFill>
                <a:srgbClr val="0070C0"/>
              </a:solidFill>
              <a:latin typeface="宋体" charset="-122"/>
            </a:endParaRPr>
          </a:p>
          <a:p>
            <a:pPr>
              <a:lnSpc>
                <a:spcPct val="150000"/>
              </a:lnSpc>
              <a:spcBef>
                <a:spcPts val="600"/>
              </a:spcBef>
            </a:pPr>
            <a:r>
              <a:rPr lang="zh-CN" altLang="en-US" b="0" dirty="0" smtClean="0">
                <a:solidFill>
                  <a:srgbClr val="0070C0"/>
                </a:solidFill>
                <a:latin typeface="宋体" charset="-122"/>
              </a:rPr>
              <a:t>其</a:t>
            </a:r>
            <a:r>
              <a:rPr lang="zh-CN" altLang="en-US" b="0" dirty="0">
                <a:solidFill>
                  <a:srgbClr val="0070C0"/>
                </a:solidFill>
                <a:latin typeface="宋体" charset="-122"/>
              </a:rPr>
              <a:t>推理树如图</a:t>
            </a:r>
            <a:r>
              <a:rPr lang="zh-CN" altLang="en-US" b="0" dirty="0">
                <a:solidFill>
                  <a:srgbClr val="0070C0"/>
                </a:solidFill>
              </a:rPr>
              <a:t> </a:t>
            </a:r>
            <a:r>
              <a:rPr lang="en-US" altLang="zh-CN" b="0" dirty="0" smtClean="0">
                <a:solidFill>
                  <a:srgbClr val="0070C0"/>
                </a:solidFill>
              </a:rPr>
              <a:t>6-5</a:t>
            </a:r>
            <a:r>
              <a:rPr lang="zh-CN" altLang="en-US" b="0" dirty="0">
                <a:solidFill>
                  <a:srgbClr val="0070C0"/>
                </a:solidFill>
                <a:latin typeface="宋体" charset="-122"/>
              </a:rPr>
              <a:t>所示。</a:t>
            </a:r>
            <a:r>
              <a:rPr lang="zh-CN" altLang="en-US" b="0" dirty="0">
                <a:solidFill>
                  <a:srgbClr val="0070C0"/>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Text Box 1028"/>
          <p:cNvSpPr txBox="1">
            <a:spLocks noChangeArrowheads="1"/>
          </p:cNvSpPr>
          <p:nvPr/>
        </p:nvSpPr>
        <p:spPr bwMode="auto">
          <a:xfrm>
            <a:off x="2470138" y="5356694"/>
            <a:ext cx="4706738" cy="446276"/>
          </a:xfrm>
          <a:prstGeom prst="rect">
            <a:avLst/>
          </a:prstGeom>
          <a:noFill/>
          <a:ln w="9525">
            <a:noFill/>
            <a:miter lim="800000"/>
            <a:headEnd/>
            <a:tailEnd/>
          </a:ln>
          <a:effectLst/>
        </p:spPr>
        <p:txBody>
          <a:bodyPr wrap="none">
            <a:spAutoFit/>
          </a:bodyPr>
          <a:lstStyle/>
          <a:p>
            <a:r>
              <a:rPr lang="zh-CN" altLang="en-US" sz="2300" b="0" dirty="0">
                <a:solidFill>
                  <a:srgbClr val="0070C0"/>
                </a:solidFill>
                <a:latin typeface="宋体" charset="-122"/>
              </a:rPr>
              <a:t>图</a:t>
            </a:r>
            <a:r>
              <a:rPr lang="zh-CN" altLang="en-US" sz="2300" b="0" dirty="0">
                <a:solidFill>
                  <a:srgbClr val="0070C0"/>
                </a:solidFill>
              </a:rPr>
              <a:t>  </a:t>
            </a:r>
            <a:r>
              <a:rPr lang="en-US" altLang="zh-CN" sz="2300" b="0" dirty="0" smtClean="0">
                <a:solidFill>
                  <a:srgbClr val="0070C0"/>
                </a:solidFill>
              </a:rPr>
              <a:t>6-5 </a:t>
            </a:r>
            <a:r>
              <a:rPr lang="zh-CN" altLang="en-US" sz="2300" b="0" dirty="0">
                <a:solidFill>
                  <a:srgbClr val="0070C0"/>
                </a:solidFill>
                <a:latin typeface="宋体" charset="-122"/>
              </a:rPr>
              <a:t>关于</a:t>
            </a:r>
            <a:r>
              <a:rPr lang="zh-CN" altLang="en-US" sz="2300" b="0" dirty="0">
                <a:solidFill>
                  <a:srgbClr val="0070C0"/>
                </a:solidFill>
                <a:latin typeface="Times New Roman"/>
              </a:rPr>
              <a:t>“</a:t>
            </a:r>
            <a:r>
              <a:rPr lang="zh-CN" altLang="en-US" sz="2300" b="0" dirty="0">
                <a:solidFill>
                  <a:srgbClr val="0070C0"/>
                </a:solidFill>
                <a:latin typeface="宋体" charset="-122"/>
              </a:rPr>
              <a:t>老虎</a:t>
            </a:r>
            <a:r>
              <a:rPr lang="zh-CN" altLang="en-US" sz="2300" b="0" dirty="0">
                <a:solidFill>
                  <a:srgbClr val="0070C0"/>
                </a:solidFill>
                <a:latin typeface="Times New Roman"/>
              </a:rPr>
              <a:t>”</a:t>
            </a:r>
            <a:r>
              <a:rPr lang="zh-CN" altLang="en-US" sz="2300" b="0" dirty="0">
                <a:solidFill>
                  <a:srgbClr val="0070C0"/>
                </a:solidFill>
                <a:latin typeface="宋体" charset="-122"/>
              </a:rPr>
              <a:t>的正向推理树</a:t>
            </a:r>
            <a:r>
              <a:rPr lang="zh-CN" altLang="en-US" sz="2300" b="0" dirty="0">
                <a:solidFill>
                  <a:srgbClr val="0070C0"/>
                </a:solidFill>
              </a:rPr>
              <a:t> </a:t>
            </a:r>
          </a:p>
        </p:txBody>
      </p:sp>
      <p:pic>
        <p:nvPicPr>
          <p:cNvPr id="2050" name="Picture 2" descr="E:\人工智能导论\085054-01 人工智能导论(图)\tu\RG5-5.tif"/>
          <p:cNvPicPr>
            <a:picLocks noChangeAspect="1" noChangeArrowheads="1"/>
          </p:cNvPicPr>
          <p:nvPr/>
        </p:nvPicPr>
        <p:blipFill>
          <a:blip r:embed="rId2"/>
          <a:srcRect/>
          <a:stretch>
            <a:fillRect/>
          </a:stretch>
        </p:blipFill>
        <p:spPr bwMode="auto">
          <a:xfrm>
            <a:off x="2685584" y="928670"/>
            <a:ext cx="4357718" cy="407196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Text Box 1028"/>
          <p:cNvSpPr txBox="1">
            <a:spLocks noChangeArrowheads="1"/>
          </p:cNvSpPr>
          <p:nvPr/>
        </p:nvSpPr>
        <p:spPr bwMode="auto">
          <a:xfrm>
            <a:off x="714348" y="428604"/>
            <a:ext cx="8072494" cy="5678478"/>
          </a:xfrm>
          <a:prstGeom prst="rect">
            <a:avLst/>
          </a:prstGeom>
          <a:noFill/>
          <a:ln w="9525">
            <a:noFill/>
            <a:miter lim="800000"/>
            <a:headEnd/>
            <a:tailEnd/>
          </a:ln>
          <a:effectLst/>
        </p:spPr>
        <p:txBody>
          <a:bodyPr wrap="square">
            <a:spAutoFit/>
          </a:bodyPr>
          <a:lstStyle/>
          <a:p>
            <a:pPr algn="just">
              <a:spcBef>
                <a:spcPct val="50000"/>
              </a:spcBef>
            </a:pPr>
            <a:r>
              <a:rPr lang="zh-CN" altLang="en-US" dirty="0">
                <a:latin typeface="宋体" charset="-122"/>
              </a:rPr>
              <a:t>　　</a:t>
            </a:r>
            <a:r>
              <a:rPr lang="en-US" altLang="zh-CN" dirty="0">
                <a:solidFill>
                  <a:srgbClr val="0070C0"/>
                </a:solidFill>
                <a:latin typeface="楷体" pitchFamily="49" charset="-122"/>
                <a:ea typeface="楷体" pitchFamily="49" charset="-122"/>
              </a:rPr>
              <a:t>2. </a:t>
            </a:r>
            <a:r>
              <a:rPr lang="zh-CN" altLang="en-US" dirty="0" smtClean="0">
                <a:solidFill>
                  <a:srgbClr val="0070C0"/>
                </a:solidFill>
                <a:latin typeface="楷体" pitchFamily="49" charset="-122"/>
                <a:ea typeface="楷体" pitchFamily="49" charset="-122"/>
              </a:rPr>
              <a:t>反向推理</a:t>
            </a:r>
            <a:endParaRPr lang="zh-CN" altLang="en-US" dirty="0">
              <a:solidFill>
                <a:srgbClr val="0070C0"/>
              </a:solidFill>
              <a:latin typeface="楷体" pitchFamily="49" charset="-122"/>
              <a:ea typeface="楷体" pitchFamily="49" charset="-122"/>
            </a:endParaRPr>
          </a:p>
          <a:p>
            <a:pPr algn="just">
              <a:lnSpc>
                <a:spcPct val="150000"/>
              </a:lnSpc>
              <a:spcBef>
                <a:spcPts val="600"/>
              </a:spcBef>
            </a:pPr>
            <a:r>
              <a:rPr lang="zh-CN" altLang="en-US" b="0" dirty="0">
                <a:solidFill>
                  <a:srgbClr val="0070C0"/>
                </a:solidFill>
                <a:latin typeface="宋体" charset="-122"/>
              </a:rPr>
              <a:t>　　</a:t>
            </a:r>
            <a:r>
              <a:rPr lang="zh-CN" altLang="en-US" b="0" dirty="0">
                <a:solidFill>
                  <a:srgbClr val="0070C0"/>
                </a:solidFill>
                <a:latin typeface="黑体" pitchFamily="49" charset="-122"/>
                <a:ea typeface="黑体" pitchFamily="49" charset="-122"/>
              </a:rPr>
              <a:t>反向推理算法</a:t>
            </a:r>
            <a:r>
              <a:rPr lang="zh-CN" altLang="en-US" b="0" dirty="0" smtClean="0">
                <a:solidFill>
                  <a:srgbClr val="0070C0"/>
                </a:solidFill>
                <a:latin typeface="宋体" charset="-122"/>
              </a:rPr>
              <a:t>：</a:t>
            </a:r>
            <a:endParaRPr lang="zh-CN" altLang="en-US" b="0" dirty="0">
              <a:solidFill>
                <a:srgbClr val="0070C0"/>
              </a:solidFill>
              <a:latin typeface="宋体" charset="-122"/>
            </a:endParaRPr>
          </a:p>
          <a:p>
            <a:r>
              <a:rPr lang="en-US" dirty="0" smtClean="0">
                <a:solidFill>
                  <a:srgbClr val="0070C0"/>
                </a:solidFill>
              </a:rPr>
              <a:t>—————————————————————————</a:t>
            </a:r>
            <a:endParaRPr lang="zh-CN" altLang="en-US" dirty="0">
              <a:solidFill>
                <a:srgbClr val="0070C0"/>
              </a:solidFill>
            </a:endParaRPr>
          </a:p>
          <a:p>
            <a:pPr>
              <a:lnSpc>
                <a:spcPts val="3000"/>
              </a:lnSpc>
            </a:pPr>
            <a:r>
              <a:rPr lang="zh-CN" altLang="en-US" b="0" dirty="0" smtClean="0">
                <a:solidFill>
                  <a:srgbClr val="0070C0"/>
                </a:solidFill>
                <a:cs typeface="Times New Roman" pitchFamily="18" charset="0"/>
              </a:rPr>
              <a:t>    </a:t>
            </a:r>
            <a:r>
              <a:rPr lang="en-US" altLang="zh-CN" sz="2300" b="0" spc="-150" dirty="0" smtClean="0">
                <a:solidFill>
                  <a:srgbClr val="0070C0"/>
                </a:solidFill>
                <a:latin typeface="方正姚体" pitchFamily="2" charset="-122"/>
                <a:ea typeface="方正姚体" pitchFamily="2" charset="-122"/>
                <a:cs typeface="Times New Roman" pitchFamily="18" charset="0"/>
              </a:rPr>
              <a:t>(</a:t>
            </a:r>
            <a:r>
              <a:rPr lang="en-US" sz="2300" b="0" spc="-150" dirty="0" smtClean="0">
                <a:solidFill>
                  <a:srgbClr val="0070C0"/>
                </a:solidFill>
                <a:latin typeface="方正姚体" pitchFamily="2" charset="-122"/>
                <a:ea typeface="方正姚体" pitchFamily="2" charset="-122"/>
              </a:rPr>
              <a:t>1) </a:t>
            </a:r>
            <a:r>
              <a:rPr lang="zh-CN" altLang="en-US" sz="2300" b="0" spc="-150" dirty="0">
                <a:solidFill>
                  <a:srgbClr val="0070C0"/>
                </a:solidFill>
                <a:latin typeface="方正姚体" pitchFamily="2" charset="-122"/>
                <a:ea typeface="方正姚体" pitchFamily="2" charset="-122"/>
              </a:rPr>
              <a:t>将初始事实</a:t>
            </a:r>
            <a:r>
              <a:rPr lang="en-US" sz="2300" b="0" spc="-150" dirty="0">
                <a:solidFill>
                  <a:srgbClr val="0070C0"/>
                </a:solidFill>
                <a:latin typeface="方正姚体" pitchFamily="2" charset="-122"/>
                <a:ea typeface="方正姚体" pitchFamily="2" charset="-122"/>
              </a:rPr>
              <a:t>/</a:t>
            </a:r>
            <a:r>
              <a:rPr lang="zh-CN" altLang="en-US" sz="2300" b="0" spc="-150" dirty="0">
                <a:solidFill>
                  <a:srgbClr val="0070C0"/>
                </a:solidFill>
                <a:latin typeface="方正姚体" pitchFamily="2" charset="-122"/>
                <a:ea typeface="方正姚体" pitchFamily="2" charset="-122"/>
              </a:rPr>
              <a:t>数据置入动态数据库，将目标条件置入目标链。</a:t>
            </a:r>
          </a:p>
          <a:p>
            <a:pPr>
              <a:lnSpc>
                <a:spcPts val="3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(2) </a:t>
            </a:r>
            <a:r>
              <a:rPr lang="zh-CN" altLang="en-US" sz="2300" b="0" dirty="0">
                <a:solidFill>
                  <a:srgbClr val="0070C0"/>
                </a:solidFill>
                <a:latin typeface="方正姚体" pitchFamily="2" charset="-122"/>
                <a:ea typeface="方正姚体" pitchFamily="2" charset="-122"/>
              </a:rPr>
              <a:t>若目标链为空，则推理成功，结束。</a:t>
            </a:r>
          </a:p>
          <a:p>
            <a:pPr>
              <a:lnSpc>
                <a:spcPts val="3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(3) </a:t>
            </a:r>
            <a:r>
              <a:rPr lang="zh-CN" altLang="en-US" sz="2300" b="0" dirty="0">
                <a:solidFill>
                  <a:srgbClr val="0070C0"/>
                </a:solidFill>
                <a:latin typeface="方正姚体" pitchFamily="2" charset="-122"/>
                <a:ea typeface="方正姚体" pitchFamily="2" charset="-122"/>
              </a:rPr>
              <a:t>取出目标链中第一个目标，用动态数据库中的事实</a:t>
            </a:r>
            <a:r>
              <a:rPr lang="en-US" sz="2300" b="0" dirty="0">
                <a:solidFill>
                  <a:srgbClr val="0070C0"/>
                </a:solidFill>
                <a:latin typeface="方正姚体" pitchFamily="2" charset="-122"/>
                <a:ea typeface="方正姚体" pitchFamily="2" charset="-122"/>
              </a:rPr>
              <a:t>/</a:t>
            </a:r>
            <a:r>
              <a:rPr lang="zh-CN" altLang="en-US" sz="2300" b="0" dirty="0">
                <a:solidFill>
                  <a:srgbClr val="0070C0"/>
                </a:solidFill>
                <a:latin typeface="方正姚体" pitchFamily="2" charset="-122"/>
                <a:ea typeface="方正姚体" pitchFamily="2" charset="-122"/>
              </a:rPr>
              <a:t>数据同其匹配，若匹配成功，转</a:t>
            </a:r>
            <a:r>
              <a:rPr lang="zh-CN" altLang="en-US" sz="2300" b="0" dirty="0" smtClean="0">
                <a:solidFill>
                  <a:srgbClr val="0070C0"/>
                </a:solidFill>
                <a:latin typeface="方正姚体" pitchFamily="2" charset="-122"/>
                <a:ea typeface="方正姚体" pitchFamily="2" charset="-122"/>
              </a:rPr>
              <a:t>步</a:t>
            </a:r>
            <a:r>
              <a:rPr lang="en-US" altLang="zh-CN" sz="2300" b="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2)</a:t>
            </a:r>
            <a:r>
              <a:rPr lang="zh-CN" altLang="en-US" sz="2300" b="0" dirty="0" smtClean="0">
                <a:solidFill>
                  <a:srgbClr val="0070C0"/>
                </a:solidFill>
                <a:latin typeface="方正姚体" pitchFamily="2" charset="-122"/>
                <a:ea typeface="方正姚体" pitchFamily="2" charset="-122"/>
              </a:rPr>
              <a:t>。</a:t>
            </a:r>
            <a:endParaRPr lang="zh-CN" altLang="en-US" sz="2300" b="0" dirty="0">
              <a:solidFill>
                <a:srgbClr val="0070C0"/>
              </a:solidFill>
              <a:latin typeface="方正姚体" pitchFamily="2" charset="-122"/>
              <a:ea typeface="方正姚体" pitchFamily="2" charset="-122"/>
            </a:endParaRPr>
          </a:p>
          <a:p>
            <a:pPr>
              <a:lnSpc>
                <a:spcPts val="3000"/>
              </a:lnSpc>
            </a:pPr>
            <a:r>
              <a:rPr lang="zh-CN" altLang="en-US" sz="2300" b="0" dirty="0" smtClean="0">
                <a:solidFill>
                  <a:srgbClr val="0070C0"/>
                </a:solidFill>
                <a:latin typeface="方正姚体" pitchFamily="2" charset="-122"/>
                <a:ea typeface="方正姚体" pitchFamily="2" charset="-122"/>
              </a:rPr>
              <a:t>     </a:t>
            </a:r>
            <a:r>
              <a:rPr lang="en-US" altLang="zh-CN" sz="2300" b="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4) </a:t>
            </a:r>
            <a:r>
              <a:rPr lang="zh-CN" altLang="en-US" sz="2300" b="0" dirty="0">
                <a:solidFill>
                  <a:srgbClr val="0070C0"/>
                </a:solidFill>
                <a:latin typeface="方正姚体" pitchFamily="2" charset="-122"/>
                <a:ea typeface="方正姚体" pitchFamily="2" charset="-122"/>
              </a:rPr>
              <a:t>用规则集中的各规则的结论同该目标匹配，将第一个匹配成功且未用过的规则的前提作为新的目标，并取代原来的父目标而加入目标链，转</a:t>
            </a:r>
            <a:r>
              <a:rPr lang="zh-CN" altLang="en-US" sz="2300" b="0" dirty="0" smtClean="0">
                <a:solidFill>
                  <a:srgbClr val="0070C0"/>
                </a:solidFill>
                <a:latin typeface="方正姚体" pitchFamily="2" charset="-122"/>
                <a:ea typeface="方正姚体" pitchFamily="2" charset="-122"/>
              </a:rPr>
              <a:t>步</a:t>
            </a:r>
            <a:r>
              <a:rPr lang="en-US" altLang="zh-CN" sz="2300" b="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3)</a:t>
            </a:r>
            <a:r>
              <a:rPr lang="zh-CN" altLang="en-US" sz="2300" b="0" dirty="0" smtClean="0">
                <a:solidFill>
                  <a:srgbClr val="0070C0"/>
                </a:solidFill>
                <a:latin typeface="方正姚体" pitchFamily="2" charset="-122"/>
                <a:ea typeface="方正姚体" pitchFamily="2" charset="-122"/>
              </a:rPr>
              <a:t>。</a:t>
            </a:r>
            <a:endParaRPr lang="zh-CN" altLang="en-US" sz="2300" b="0" dirty="0">
              <a:solidFill>
                <a:srgbClr val="0070C0"/>
              </a:solidFill>
              <a:latin typeface="方正姚体" pitchFamily="2" charset="-122"/>
              <a:ea typeface="方正姚体" pitchFamily="2" charset="-122"/>
            </a:endParaRPr>
          </a:p>
          <a:p>
            <a:pPr>
              <a:lnSpc>
                <a:spcPts val="3000"/>
              </a:lnSpc>
            </a:pPr>
            <a:r>
              <a:rPr lang="zh-CN" altLang="en-US" sz="2300" b="0" dirty="0">
                <a:solidFill>
                  <a:srgbClr val="0070C0"/>
                </a:solidFill>
                <a:latin typeface="方正姚体" pitchFamily="2" charset="-122"/>
                <a:ea typeface="方正姚体" pitchFamily="2" charset="-122"/>
              </a:rPr>
              <a:t>　</a:t>
            </a: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(5) </a:t>
            </a:r>
            <a:r>
              <a:rPr lang="zh-CN" altLang="en-US" sz="2300" b="0" dirty="0">
                <a:solidFill>
                  <a:srgbClr val="0070C0"/>
                </a:solidFill>
                <a:latin typeface="方正姚体" pitchFamily="2" charset="-122"/>
                <a:ea typeface="方正姚体" pitchFamily="2" charset="-122"/>
              </a:rPr>
              <a:t>若该目标是初始目标，则推理失败，退出。</a:t>
            </a:r>
          </a:p>
          <a:p>
            <a:pPr>
              <a:lnSpc>
                <a:spcPts val="3000"/>
              </a:lnSpc>
            </a:pPr>
            <a:r>
              <a:rPr lang="zh-CN" altLang="en-US" sz="2300" b="0" dirty="0" smtClean="0">
                <a:solidFill>
                  <a:srgbClr val="0070C0"/>
                </a:solidFill>
                <a:latin typeface="方正姚体" pitchFamily="2" charset="-122"/>
                <a:ea typeface="方正姚体" pitchFamily="2" charset="-122"/>
              </a:rPr>
              <a:t>      </a:t>
            </a:r>
            <a:r>
              <a:rPr lang="en-US" altLang="zh-CN" sz="2300" b="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6) </a:t>
            </a:r>
            <a:r>
              <a:rPr lang="zh-CN" altLang="en-US" sz="2300" b="0" dirty="0">
                <a:solidFill>
                  <a:srgbClr val="0070C0"/>
                </a:solidFill>
                <a:latin typeface="方正姚体" pitchFamily="2" charset="-122"/>
                <a:ea typeface="方正姚体" pitchFamily="2" charset="-122"/>
              </a:rPr>
              <a:t>将该目标的父目标移回目标链，取代该目标及其兄弟目标，转</a:t>
            </a:r>
            <a:r>
              <a:rPr lang="zh-CN" altLang="en-US" sz="2300" b="0" dirty="0" smtClean="0">
                <a:solidFill>
                  <a:srgbClr val="0070C0"/>
                </a:solidFill>
                <a:latin typeface="方正姚体" pitchFamily="2" charset="-122"/>
                <a:ea typeface="方正姚体" pitchFamily="2" charset="-122"/>
              </a:rPr>
              <a:t>步</a:t>
            </a:r>
            <a:r>
              <a:rPr lang="en-US" altLang="zh-CN" sz="2300" b="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3)</a:t>
            </a:r>
            <a:r>
              <a:rPr lang="zh-CN" altLang="en-US" sz="2300" b="0" dirty="0" smtClean="0">
                <a:solidFill>
                  <a:srgbClr val="0070C0"/>
                </a:solidFill>
                <a:latin typeface="方正姚体" pitchFamily="2" charset="-122"/>
                <a:ea typeface="方正姚体" pitchFamily="2" charset="-122"/>
              </a:rPr>
              <a:t>。</a:t>
            </a:r>
            <a:endParaRPr lang="zh-CN" altLang="en-US" sz="2300" b="0" dirty="0">
              <a:solidFill>
                <a:srgbClr val="0070C0"/>
              </a:solidFill>
              <a:latin typeface="方正姚体" pitchFamily="2" charset="-122"/>
              <a:ea typeface="方正姚体" pitchFamily="2" charset="-122"/>
            </a:endParaRPr>
          </a:p>
          <a:p>
            <a:r>
              <a:rPr lang="en-US" dirty="0" smtClean="0">
                <a:solidFill>
                  <a:srgbClr val="0070C0"/>
                </a:solidFill>
              </a:rPr>
              <a:t>—————————————————————————</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642910" y="533400"/>
            <a:ext cx="7858180" cy="1052596"/>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latin typeface="宋体" charset="-122"/>
              </a:rPr>
              <a:t>　</a:t>
            </a:r>
            <a:r>
              <a:rPr lang="zh-CN" altLang="en-US" dirty="0">
                <a:latin typeface="宋体" charset="-122"/>
              </a:rPr>
              <a:t>　</a:t>
            </a:r>
            <a:r>
              <a:rPr lang="zh-CN" altLang="en-US" b="0" dirty="0" smtClean="0">
                <a:solidFill>
                  <a:srgbClr val="0070C0"/>
                </a:solidFill>
                <a:latin typeface="黑体" pitchFamily="49" charset="-122"/>
                <a:ea typeface="黑体" pitchFamily="49" charset="-122"/>
              </a:rPr>
              <a:t>例 </a:t>
            </a:r>
            <a:r>
              <a:rPr lang="en-US" altLang="zh-CN" dirty="0" smtClean="0">
                <a:solidFill>
                  <a:srgbClr val="0070C0"/>
                </a:solidFill>
                <a:cs typeface="Times New Roman" pitchFamily="18" charset="0"/>
              </a:rPr>
              <a:t>6-2</a:t>
            </a:r>
            <a:r>
              <a:rPr lang="zh-CN" altLang="en-US" b="0" dirty="0">
                <a:solidFill>
                  <a:srgbClr val="0070C0"/>
                </a:solidFill>
                <a:cs typeface="Times New Roman" pitchFamily="18" charset="0"/>
              </a:rPr>
              <a:t>　</a:t>
            </a:r>
            <a:r>
              <a:rPr lang="zh-CN" altLang="en-US" b="0" dirty="0">
                <a:solidFill>
                  <a:srgbClr val="0070C0"/>
                </a:solidFill>
                <a:latin typeface="宋体" charset="-122"/>
              </a:rPr>
              <a:t>对于</a:t>
            </a:r>
            <a:r>
              <a:rPr lang="zh-CN" altLang="en-US" b="0" dirty="0" smtClean="0">
                <a:solidFill>
                  <a:srgbClr val="0070C0"/>
                </a:solidFill>
                <a:latin typeface="宋体" charset="-122"/>
              </a:rPr>
              <a:t>例</a:t>
            </a:r>
            <a:r>
              <a:rPr lang="en-US" altLang="zh-CN" b="0" dirty="0" smtClean="0">
                <a:solidFill>
                  <a:srgbClr val="0070C0"/>
                </a:solidFill>
                <a:cs typeface="Times New Roman" pitchFamily="18" charset="0"/>
              </a:rPr>
              <a:t>6-1</a:t>
            </a:r>
            <a:r>
              <a:rPr lang="zh-CN" altLang="en-US" b="0" dirty="0">
                <a:solidFill>
                  <a:srgbClr val="0070C0"/>
                </a:solidFill>
                <a:cs typeface="Times New Roman" pitchFamily="18" charset="0"/>
              </a:rPr>
              <a:t>中的产生式系统</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改为反向推理算法</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则得到图 </a:t>
            </a:r>
            <a:r>
              <a:rPr lang="en-US" altLang="zh-CN" b="0" dirty="0" smtClean="0">
                <a:solidFill>
                  <a:srgbClr val="0070C0"/>
                </a:solidFill>
                <a:cs typeface="Times New Roman" pitchFamily="18" charset="0"/>
              </a:rPr>
              <a:t>6-6</a:t>
            </a:r>
            <a:r>
              <a:rPr lang="zh-CN" altLang="en-US" b="0" dirty="0">
                <a:solidFill>
                  <a:srgbClr val="0070C0"/>
                </a:solidFill>
                <a:cs typeface="Times New Roman" pitchFamily="18" charset="0"/>
              </a:rPr>
              <a:t>所示的</a:t>
            </a:r>
            <a:r>
              <a:rPr lang="zh-CN" altLang="en-US" b="0" dirty="0">
                <a:solidFill>
                  <a:srgbClr val="0070C0"/>
                </a:solidFill>
                <a:latin typeface="宋体" charset="-122"/>
              </a:rPr>
              <a:t>推理树。</a:t>
            </a:r>
            <a:r>
              <a:rPr lang="zh-CN" altLang="en-US" b="0" dirty="0">
                <a:solidFill>
                  <a:srgbClr val="0070C0"/>
                </a:solidFill>
              </a:rPr>
              <a:t> </a:t>
            </a:r>
          </a:p>
        </p:txBody>
      </p:sp>
      <p:sp>
        <p:nvSpPr>
          <p:cNvPr id="25605" name="Text Box 5"/>
          <p:cNvSpPr txBox="1">
            <a:spLocks noChangeArrowheads="1"/>
          </p:cNvSpPr>
          <p:nvPr/>
        </p:nvSpPr>
        <p:spPr bwMode="auto">
          <a:xfrm>
            <a:off x="2571736" y="5572140"/>
            <a:ext cx="4116833" cy="400110"/>
          </a:xfrm>
          <a:prstGeom prst="rect">
            <a:avLst/>
          </a:prstGeom>
          <a:noFill/>
          <a:ln w="9525">
            <a:noFill/>
            <a:miter lim="800000"/>
            <a:headEnd/>
            <a:tailEnd/>
          </a:ln>
          <a:effectLst/>
        </p:spPr>
        <p:txBody>
          <a:bodyPr wrap="none">
            <a:spAutoFit/>
          </a:bodyPr>
          <a:lstStyle/>
          <a:p>
            <a:r>
              <a:rPr lang="zh-CN" altLang="en-US" sz="2000" b="0" dirty="0">
                <a:solidFill>
                  <a:srgbClr val="0070C0"/>
                </a:solidFill>
                <a:latin typeface="宋体" charset="-122"/>
              </a:rPr>
              <a:t>图</a:t>
            </a:r>
            <a:r>
              <a:rPr lang="zh-CN" altLang="en-US" sz="2000" b="0" dirty="0">
                <a:solidFill>
                  <a:srgbClr val="0070C0"/>
                </a:solidFill>
              </a:rPr>
              <a:t>  </a:t>
            </a:r>
            <a:r>
              <a:rPr lang="en-US" altLang="zh-CN" sz="2000" b="0" dirty="0" smtClean="0">
                <a:solidFill>
                  <a:srgbClr val="0070C0"/>
                </a:solidFill>
              </a:rPr>
              <a:t>6-6 </a:t>
            </a:r>
            <a:r>
              <a:rPr lang="zh-CN" altLang="en-US" sz="2000" b="0" dirty="0">
                <a:solidFill>
                  <a:srgbClr val="0070C0"/>
                </a:solidFill>
                <a:latin typeface="宋体" charset="-122"/>
              </a:rPr>
              <a:t>关于</a:t>
            </a:r>
            <a:r>
              <a:rPr lang="zh-CN" altLang="en-US" sz="2000" b="0" dirty="0">
                <a:solidFill>
                  <a:srgbClr val="0070C0"/>
                </a:solidFill>
                <a:latin typeface="Times New Roman"/>
              </a:rPr>
              <a:t>“</a:t>
            </a:r>
            <a:r>
              <a:rPr lang="zh-CN" altLang="en-US" sz="2000" b="0" dirty="0">
                <a:solidFill>
                  <a:srgbClr val="0070C0"/>
                </a:solidFill>
                <a:latin typeface="宋体" charset="-122"/>
              </a:rPr>
              <a:t>老虎</a:t>
            </a:r>
            <a:r>
              <a:rPr lang="zh-CN" altLang="en-US" sz="2000" b="0" dirty="0">
                <a:solidFill>
                  <a:srgbClr val="0070C0"/>
                </a:solidFill>
                <a:latin typeface="Times New Roman"/>
              </a:rPr>
              <a:t>”</a:t>
            </a:r>
            <a:r>
              <a:rPr lang="zh-CN" altLang="en-US" sz="2000" b="0" dirty="0">
                <a:solidFill>
                  <a:srgbClr val="0070C0"/>
                </a:solidFill>
                <a:latin typeface="宋体" charset="-122"/>
              </a:rPr>
              <a:t>的反向推理树</a:t>
            </a:r>
            <a:r>
              <a:rPr lang="zh-CN" altLang="en-US" sz="2000" b="0" dirty="0">
                <a:solidFill>
                  <a:srgbClr val="0070C0"/>
                </a:solidFill>
              </a:rPr>
              <a:t> </a:t>
            </a:r>
          </a:p>
        </p:txBody>
      </p:sp>
      <p:pic>
        <p:nvPicPr>
          <p:cNvPr id="3074" name="Picture 2" descr="E:\人工智能导论\085054-01 人工智能导论(图)\tu\RG5-6.tif"/>
          <p:cNvPicPr>
            <a:picLocks noChangeAspect="1" noChangeArrowheads="1"/>
          </p:cNvPicPr>
          <p:nvPr/>
        </p:nvPicPr>
        <p:blipFill>
          <a:blip r:embed="rId2"/>
          <a:srcRect/>
          <a:stretch>
            <a:fillRect/>
          </a:stretch>
        </p:blipFill>
        <p:spPr bwMode="auto">
          <a:xfrm>
            <a:off x="1071538" y="1857364"/>
            <a:ext cx="7092000" cy="328614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Text Box 1028"/>
          <p:cNvSpPr txBox="1">
            <a:spLocks noChangeArrowheads="1"/>
          </p:cNvSpPr>
          <p:nvPr/>
        </p:nvSpPr>
        <p:spPr bwMode="auto">
          <a:xfrm>
            <a:off x="714348" y="500042"/>
            <a:ext cx="7858180" cy="4191917"/>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latin typeface="宋体" charset="-122"/>
              </a:rPr>
              <a:t>　</a:t>
            </a:r>
            <a:r>
              <a:rPr lang="en-US" altLang="zh-CN" b="0" dirty="0" smtClean="0">
                <a:solidFill>
                  <a:srgbClr val="0070C0"/>
                </a:solidFill>
                <a:latin typeface="楷体" pitchFamily="49" charset="-122"/>
                <a:ea typeface="楷体" pitchFamily="49" charset="-122"/>
              </a:rPr>
              <a:t>3</a:t>
            </a:r>
            <a:r>
              <a:rPr lang="en-US" altLang="zh-CN" b="0" dirty="0">
                <a:solidFill>
                  <a:srgbClr val="0070C0"/>
                </a:solidFill>
                <a:latin typeface="楷体" pitchFamily="49" charset="-122"/>
                <a:ea typeface="楷体" pitchFamily="49" charset="-122"/>
              </a:rPr>
              <a:t>. </a:t>
            </a:r>
            <a:r>
              <a:rPr lang="zh-CN" altLang="en-US" b="0" dirty="0">
                <a:solidFill>
                  <a:srgbClr val="0070C0"/>
                </a:solidFill>
                <a:latin typeface="楷体" pitchFamily="49" charset="-122"/>
                <a:ea typeface="楷体" pitchFamily="49" charset="-122"/>
              </a:rPr>
              <a:t>冲突消解</a:t>
            </a:r>
            <a:r>
              <a:rPr lang="zh-CN" altLang="en-US" b="0" dirty="0" smtClean="0">
                <a:solidFill>
                  <a:srgbClr val="0070C0"/>
                </a:solidFill>
                <a:latin typeface="楷体" pitchFamily="49" charset="-122"/>
                <a:ea typeface="楷体" pitchFamily="49" charset="-122"/>
              </a:rPr>
              <a:t>策略</a:t>
            </a:r>
            <a:endParaRPr lang="zh-CN" altLang="en-US" b="0" dirty="0">
              <a:solidFill>
                <a:srgbClr val="0070C0"/>
              </a:solidFill>
              <a:latin typeface="楷体" pitchFamily="49" charset="-122"/>
              <a:ea typeface="楷体" pitchFamily="49" charset="-122"/>
            </a:endParaRPr>
          </a:p>
          <a:p>
            <a:pPr>
              <a:lnSpc>
                <a:spcPct val="130000"/>
              </a:lnSpc>
              <a:spcBef>
                <a:spcPct val="50000"/>
              </a:spcBef>
            </a:pPr>
            <a:r>
              <a:rPr lang="zh-CN" altLang="en-US" b="0" dirty="0">
                <a:solidFill>
                  <a:srgbClr val="0070C0"/>
                </a:solidFill>
              </a:rPr>
              <a:t>　</a:t>
            </a:r>
            <a:r>
              <a:rPr lang="zh-CN" altLang="en-US" b="0" dirty="0" smtClean="0">
                <a:solidFill>
                  <a:srgbClr val="0070C0"/>
                </a:solidFill>
              </a:rPr>
              <a:t>    推理时规则的选取策略称为“冲突消解”策略。</a:t>
            </a:r>
            <a:endParaRPr lang="en-US" altLang="zh-CN" b="0" dirty="0" smtClean="0">
              <a:solidFill>
                <a:srgbClr val="0070C0"/>
              </a:solidFill>
            </a:endParaRPr>
          </a:p>
          <a:p>
            <a:pPr algn="just">
              <a:lnSpc>
                <a:spcPct val="150000"/>
              </a:lnSpc>
              <a:spcBef>
                <a:spcPct val="50000"/>
              </a:spcBef>
            </a:pPr>
            <a:r>
              <a:rPr lang="zh-CN" altLang="en-US" b="0" dirty="0" smtClean="0">
                <a:solidFill>
                  <a:srgbClr val="0070C0"/>
                </a:solidFill>
              </a:rPr>
              <a:t>        常用的冲突消解策略有：优先级法（优先级高者优先）、可信度法（可信度高者优先）、代价法（代价低者优先）及自然顺序法等。当然，要使用优先级法、可信度法、代价法等策略时， 须事先给规则设定相关的参数，即优先级、可信度、代价等。</a:t>
            </a:r>
            <a:endParaRPr lang="zh-CN" altLang="en-US" b="0"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Text Box 1028"/>
          <p:cNvSpPr txBox="1">
            <a:spLocks noChangeArrowheads="1"/>
          </p:cNvSpPr>
          <p:nvPr/>
        </p:nvSpPr>
        <p:spPr bwMode="auto">
          <a:xfrm>
            <a:off x="714348" y="500042"/>
            <a:ext cx="7858180" cy="5581528"/>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latin typeface="宋体" charset="-122"/>
              </a:rPr>
              <a:t>　</a:t>
            </a:r>
            <a:r>
              <a:rPr lang="zh-CN" altLang="en-US" b="0" dirty="0" smtClean="0">
                <a:solidFill>
                  <a:srgbClr val="0070C0"/>
                </a:solidFill>
                <a:latin typeface="黑体" pitchFamily="49" charset="-122"/>
                <a:ea typeface="黑体" pitchFamily="49" charset="-122"/>
              </a:rPr>
              <a:t>正向推理</a:t>
            </a:r>
            <a:r>
              <a:rPr lang="zh-CN" altLang="en-US" b="0" dirty="0">
                <a:solidFill>
                  <a:srgbClr val="0070C0"/>
                </a:solidFill>
                <a:latin typeface="黑体" pitchFamily="49" charset="-122"/>
                <a:ea typeface="黑体" pitchFamily="49" charset="-122"/>
              </a:rPr>
              <a:t>算法二</a:t>
            </a:r>
            <a:r>
              <a:rPr lang="zh-CN" altLang="en-US" b="0" dirty="0">
                <a:solidFill>
                  <a:srgbClr val="0070C0"/>
                </a:solidFill>
                <a:latin typeface="宋体" charset="-122"/>
              </a:rPr>
              <a:t>：</a:t>
            </a:r>
            <a:r>
              <a:rPr lang="zh-CN" altLang="en-US" b="0" dirty="0">
                <a:solidFill>
                  <a:srgbClr val="0070C0"/>
                </a:solidFill>
              </a:rPr>
              <a:t> </a:t>
            </a:r>
          </a:p>
          <a:p>
            <a:r>
              <a:rPr lang="en-US" dirty="0" smtClean="0">
                <a:solidFill>
                  <a:srgbClr val="0070C0"/>
                </a:solidFill>
              </a:rPr>
              <a:t>—————————————————————————</a:t>
            </a:r>
            <a:endParaRPr lang="zh-CN" altLang="en-US" dirty="0">
              <a:solidFill>
                <a:srgbClr val="0070C0"/>
              </a:solidFill>
            </a:endParaRPr>
          </a:p>
          <a:p>
            <a:pPr>
              <a:lnSpc>
                <a:spcPct val="150000"/>
              </a:lnSpc>
            </a:pPr>
            <a:r>
              <a:rPr lang="zh-CN" altLang="en-US" dirty="0">
                <a:solidFill>
                  <a:srgbClr val="0070C0"/>
                </a:solidFill>
              </a:rPr>
              <a:t>　</a:t>
            </a:r>
            <a:r>
              <a:rPr lang="en-US" altLang="zh-CN" sz="230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1) </a:t>
            </a:r>
            <a:r>
              <a:rPr lang="zh-CN" altLang="en-US" sz="2300" b="0" dirty="0">
                <a:solidFill>
                  <a:srgbClr val="0070C0"/>
                </a:solidFill>
                <a:latin typeface="方正姚体" pitchFamily="2" charset="-122"/>
                <a:ea typeface="方正姚体" pitchFamily="2" charset="-122"/>
              </a:rPr>
              <a:t>将初始事实</a:t>
            </a:r>
            <a:r>
              <a:rPr lang="en-US" sz="2300" b="0" dirty="0">
                <a:solidFill>
                  <a:srgbClr val="0070C0"/>
                </a:solidFill>
                <a:latin typeface="方正姚体" pitchFamily="2" charset="-122"/>
                <a:ea typeface="方正姚体" pitchFamily="2" charset="-122"/>
              </a:rPr>
              <a:t>/</a:t>
            </a:r>
            <a:r>
              <a:rPr lang="zh-CN" altLang="en-US" sz="2300" b="0" dirty="0">
                <a:solidFill>
                  <a:srgbClr val="0070C0"/>
                </a:solidFill>
                <a:latin typeface="方正姚体" pitchFamily="2" charset="-122"/>
                <a:ea typeface="方正姚体" pitchFamily="2" charset="-122"/>
              </a:rPr>
              <a:t>数据置入动态数据库。</a:t>
            </a:r>
          </a:p>
          <a:p>
            <a:pPr>
              <a:lnSpc>
                <a:spcPct val="15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(2) </a:t>
            </a:r>
            <a:r>
              <a:rPr lang="zh-CN" altLang="en-US" sz="2300" b="0" dirty="0">
                <a:solidFill>
                  <a:srgbClr val="0070C0"/>
                </a:solidFill>
                <a:latin typeface="方正姚体" pitchFamily="2" charset="-122"/>
                <a:ea typeface="方正姚体" pitchFamily="2" charset="-122"/>
              </a:rPr>
              <a:t>用动态数据库中的事实</a:t>
            </a:r>
            <a:r>
              <a:rPr lang="en-US" sz="2300" b="0" dirty="0">
                <a:solidFill>
                  <a:srgbClr val="0070C0"/>
                </a:solidFill>
                <a:latin typeface="方正姚体" pitchFamily="2" charset="-122"/>
                <a:ea typeface="方正姚体" pitchFamily="2" charset="-122"/>
              </a:rPr>
              <a:t>/</a:t>
            </a:r>
            <a:r>
              <a:rPr lang="zh-CN" altLang="en-US" sz="2300" b="0" dirty="0">
                <a:solidFill>
                  <a:srgbClr val="0070C0"/>
                </a:solidFill>
                <a:latin typeface="方正姚体" pitchFamily="2" charset="-122"/>
                <a:ea typeface="方正姚体" pitchFamily="2" charset="-122"/>
              </a:rPr>
              <a:t>数据，匹配</a:t>
            </a:r>
            <a:r>
              <a:rPr lang="en-US" sz="2300" b="0" dirty="0">
                <a:solidFill>
                  <a:srgbClr val="0070C0"/>
                </a:solidFill>
                <a:latin typeface="方正姚体" pitchFamily="2" charset="-122"/>
                <a:ea typeface="方正姚体" pitchFamily="2" charset="-122"/>
              </a:rPr>
              <a:t>/</a:t>
            </a:r>
            <a:r>
              <a:rPr lang="zh-CN" altLang="en-US" sz="2300" b="0" dirty="0">
                <a:solidFill>
                  <a:srgbClr val="0070C0"/>
                </a:solidFill>
                <a:latin typeface="方正姚体" pitchFamily="2" charset="-122"/>
                <a:ea typeface="方正姚体" pitchFamily="2" charset="-122"/>
              </a:rPr>
              <a:t>测试目标条件，若目标条件满足，则推理成功，结束。</a:t>
            </a:r>
          </a:p>
          <a:p>
            <a:pPr>
              <a:lnSpc>
                <a:spcPct val="150000"/>
              </a:lnSpc>
            </a:pPr>
            <a:r>
              <a:rPr lang="zh-CN" altLang="en-US" sz="2300" b="0" dirty="0" smtClean="0">
                <a:solidFill>
                  <a:srgbClr val="0070C0"/>
                </a:solidFill>
                <a:latin typeface="方正姚体" pitchFamily="2" charset="-122"/>
                <a:ea typeface="方正姚体" pitchFamily="2" charset="-122"/>
              </a:rPr>
              <a:t>    </a:t>
            </a:r>
            <a:r>
              <a:rPr lang="en-US" altLang="zh-CN" sz="2300" b="0" dirty="0" smtClean="0">
                <a:solidFill>
                  <a:srgbClr val="0070C0"/>
                </a:solidFill>
                <a:latin typeface="方正姚体" pitchFamily="2" charset="-122"/>
                <a:ea typeface="方正姚体" pitchFamily="2" charset="-122"/>
              </a:rPr>
              <a:t>(</a:t>
            </a:r>
            <a:r>
              <a:rPr lang="en-US" sz="2300" b="0" dirty="0" smtClean="0">
                <a:solidFill>
                  <a:srgbClr val="0070C0"/>
                </a:solidFill>
                <a:latin typeface="方正姚体" pitchFamily="2" charset="-122"/>
                <a:ea typeface="方正姚体" pitchFamily="2" charset="-122"/>
              </a:rPr>
              <a:t>3) </a:t>
            </a:r>
            <a:r>
              <a:rPr lang="zh-CN" altLang="en-US" sz="2300" b="0" dirty="0">
                <a:solidFill>
                  <a:srgbClr val="0070C0"/>
                </a:solidFill>
                <a:latin typeface="方正姚体" pitchFamily="2" charset="-122"/>
                <a:ea typeface="方正姚体" pitchFamily="2" charset="-122"/>
              </a:rPr>
              <a:t>用规则库中各规则的前提匹配动态数据库中的事实</a:t>
            </a:r>
            <a:r>
              <a:rPr lang="en-US" sz="2300" b="0" dirty="0">
                <a:solidFill>
                  <a:srgbClr val="0070C0"/>
                </a:solidFill>
                <a:latin typeface="方正姚体" pitchFamily="2" charset="-122"/>
                <a:ea typeface="方正姚体" pitchFamily="2" charset="-122"/>
              </a:rPr>
              <a:t>/</a:t>
            </a:r>
            <a:r>
              <a:rPr lang="zh-CN" altLang="en-US" sz="2300" b="0" dirty="0">
                <a:solidFill>
                  <a:srgbClr val="0070C0"/>
                </a:solidFill>
                <a:latin typeface="方正姚体" pitchFamily="2" charset="-122"/>
                <a:ea typeface="方正姚体" pitchFamily="2" charset="-122"/>
              </a:rPr>
              <a:t>数据，将匹配成功的规则组成待用规则集。</a:t>
            </a:r>
          </a:p>
          <a:p>
            <a:pPr>
              <a:lnSpc>
                <a:spcPct val="150000"/>
              </a:lnSpc>
            </a:pPr>
            <a:r>
              <a:rPr lang="en-US" sz="2300" b="0" dirty="0">
                <a:solidFill>
                  <a:srgbClr val="0070C0"/>
                </a:solidFill>
                <a:latin typeface="方正姚体" pitchFamily="2" charset="-122"/>
                <a:ea typeface="方正姚体" pitchFamily="2" charset="-122"/>
              </a:rPr>
              <a:t>    </a:t>
            </a:r>
            <a:r>
              <a:rPr lang="en-US" sz="2300" b="0" dirty="0" smtClean="0">
                <a:solidFill>
                  <a:srgbClr val="0070C0"/>
                </a:solidFill>
                <a:latin typeface="方正姚体" pitchFamily="2" charset="-122"/>
                <a:ea typeface="方正姚体" pitchFamily="2" charset="-122"/>
              </a:rPr>
              <a:t>(4) </a:t>
            </a:r>
            <a:r>
              <a:rPr lang="zh-CN" altLang="en-US" sz="2300" b="0" dirty="0">
                <a:solidFill>
                  <a:srgbClr val="0070C0"/>
                </a:solidFill>
                <a:latin typeface="方正姚体" pitchFamily="2" charset="-122"/>
                <a:ea typeface="方正姚体" pitchFamily="2" charset="-122"/>
              </a:rPr>
              <a:t>若待用规则集为空，则运行失败，退出。</a:t>
            </a:r>
          </a:p>
          <a:p>
            <a:pPr>
              <a:lnSpc>
                <a:spcPct val="150000"/>
              </a:lnSpc>
            </a:pPr>
            <a:r>
              <a:rPr lang="zh-CN" altLang="en-US" sz="2300" b="0" spc="-150" dirty="0" smtClean="0">
                <a:solidFill>
                  <a:srgbClr val="0070C0"/>
                </a:solidFill>
                <a:latin typeface="方正姚体" pitchFamily="2" charset="-122"/>
                <a:ea typeface="方正姚体" pitchFamily="2" charset="-122"/>
              </a:rPr>
              <a:t>     </a:t>
            </a:r>
            <a:r>
              <a:rPr lang="en-US" altLang="zh-CN" sz="2300" b="0" spc="-150" dirty="0" smtClean="0">
                <a:solidFill>
                  <a:srgbClr val="0070C0"/>
                </a:solidFill>
                <a:latin typeface="方正姚体" pitchFamily="2" charset="-122"/>
                <a:ea typeface="方正姚体" pitchFamily="2" charset="-122"/>
              </a:rPr>
              <a:t>(</a:t>
            </a:r>
            <a:r>
              <a:rPr lang="en-US" sz="2300" b="0" spc="-150" dirty="0" smtClean="0">
                <a:solidFill>
                  <a:srgbClr val="0070C0"/>
                </a:solidFill>
                <a:latin typeface="方正姚体" pitchFamily="2" charset="-122"/>
                <a:ea typeface="方正姚体" pitchFamily="2" charset="-122"/>
              </a:rPr>
              <a:t>5)</a:t>
            </a:r>
            <a:r>
              <a:rPr lang="zh-CN" altLang="en-US" sz="2300" b="0" spc="-150" dirty="0" smtClean="0">
                <a:solidFill>
                  <a:srgbClr val="0070C0"/>
                </a:solidFill>
                <a:latin typeface="方正姚体" pitchFamily="2" charset="-122"/>
                <a:ea typeface="方正姚体" pitchFamily="2" charset="-122"/>
              </a:rPr>
              <a:t>用</a:t>
            </a:r>
            <a:r>
              <a:rPr lang="zh-CN" altLang="en-US" sz="2300" b="0" spc="-150" dirty="0">
                <a:solidFill>
                  <a:srgbClr val="0070C0"/>
                </a:solidFill>
                <a:latin typeface="方正姚体" pitchFamily="2" charset="-122"/>
                <a:ea typeface="方正姚体" pitchFamily="2" charset="-122"/>
              </a:rPr>
              <a:t>某种策略，从待用规则集中选取一条规则，将其结论加入动态数据库，或者执行其动作，撤消待用规则集，转</a:t>
            </a:r>
            <a:r>
              <a:rPr lang="zh-CN" altLang="en-US" sz="2300" b="0" spc="-150" dirty="0" smtClean="0">
                <a:solidFill>
                  <a:srgbClr val="0070C0"/>
                </a:solidFill>
                <a:latin typeface="方正姚体" pitchFamily="2" charset="-122"/>
                <a:ea typeface="方正姚体" pitchFamily="2" charset="-122"/>
              </a:rPr>
              <a:t>步</a:t>
            </a:r>
            <a:r>
              <a:rPr lang="en-US" altLang="zh-CN" sz="2300" b="0" spc="-150" dirty="0" smtClean="0">
                <a:solidFill>
                  <a:srgbClr val="0070C0"/>
                </a:solidFill>
                <a:latin typeface="方正姚体" pitchFamily="2" charset="-122"/>
                <a:ea typeface="方正姚体" pitchFamily="2" charset="-122"/>
              </a:rPr>
              <a:t>(</a:t>
            </a:r>
            <a:r>
              <a:rPr lang="en-US" sz="2300" b="0" spc="-150" dirty="0" smtClean="0">
                <a:solidFill>
                  <a:srgbClr val="0070C0"/>
                </a:solidFill>
                <a:latin typeface="方正姚体" pitchFamily="2" charset="-122"/>
                <a:ea typeface="方正姚体" pitchFamily="2" charset="-122"/>
              </a:rPr>
              <a:t>2)</a:t>
            </a:r>
            <a:r>
              <a:rPr lang="zh-CN" altLang="en-US" sz="2300" b="0" spc="-150" dirty="0" smtClean="0">
                <a:solidFill>
                  <a:srgbClr val="0070C0"/>
                </a:solidFill>
                <a:latin typeface="方正姚体" pitchFamily="2" charset="-122"/>
                <a:ea typeface="方正姚体" pitchFamily="2" charset="-122"/>
              </a:rPr>
              <a:t>。</a:t>
            </a:r>
            <a:endParaRPr lang="zh-CN" altLang="en-US" sz="2300" b="0" spc="-150" dirty="0">
              <a:solidFill>
                <a:srgbClr val="0070C0"/>
              </a:solidFill>
              <a:latin typeface="方正姚体" pitchFamily="2" charset="-122"/>
              <a:ea typeface="方正姚体" pitchFamily="2" charset="-122"/>
            </a:endParaRPr>
          </a:p>
          <a:p>
            <a:r>
              <a:rPr lang="en-US" dirty="0" smtClean="0">
                <a:solidFill>
                  <a:srgbClr val="0070C0"/>
                </a:solidFill>
              </a:rPr>
              <a:t>—————————————————————————</a:t>
            </a:r>
            <a:endParaRPr lang="zh-CN" altLang="en-US"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a:off x="658556" y="500042"/>
            <a:ext cx="7929618" cy="5313522"/>
          </a:xfrm>
          <a:prstGeom prst="rect">
            <a:avLst/>
          </a:prstGeom>
          <a:noFill/>
          <a:ln w="9525">
            <a:noFill/>
            <a:miter lim="800000"/>
            <a:headEnd/>
            <a:tailEnd/>
          </a:ln>
          <a:effectLst/>
        </p:spPr>
        <p:txBody>
          <a:bodyPr wrap="square">
            <a:spAutoFit/>
          </a:bodyPr>
          <a:lstStyle/>
          <a:p>
            <a:pPr algn="ctr">
              <a:lnSpc>
                <a:spcPct val="150000"/>
              </a:lnSpc>
              <a:spcBef>
                <a:spcPts val="0"/>
              </a:spcBef>
            </a:pPr>
            <a:r>
              <a:rPr lang="en-US" altLang="zh-CN" sz="2800" b="0" dirty="0" smtClean="0">
                <a:solidFill>
                  <a:srgbClr val="0070C0"/>
                </a:solidFill>
                <a:latin typeface="黑体" pitchFamily="49" charset="-122"/>
                <a:ea typeface="黑体" pitchFamily="49" charset="-122"/>
              </a:rPr>
              <a:t>6.1 </a:t>
            </a:r>
            <a:r>
              <a:rPr lang="zh-CN" altLang="en-US" sz="2800" b="0" dirty="0" smtClean="0">
                <a:solidFill>
                  <a:srgbClr val="0070C0"/>
                </a:solidFill>
                <a:latin typeface="黑体" pitchFamily="49" charset="-122"/>
                <a:ea typeface="黑体" pitchFamily="49" charset="-122"/>
              </a:rPr>
              <a:t>产生式规则</a:t>
            </a:r>
          </a:p>
          <a:p>
            <a:pPr algn="just">
              <a:lnSpc>
                <a:spcPct val="150000"/>
              </a:lnSpc>
              <a:spcBef>
                <a:spcPts val="0"/>
              </a:spcBef>
            </a:pPr>
            <a:r>
              <a:rPr lang="en-US" altLang="zh-CN" b="0" dirty="0" smtClean="0">
                <a:solidFill>
                  <a:srgbClr val="0070C0"/>
                </a:solidFill>
                <a:ea typeface="黑体" pitchFamily="49" charset="-122"/>
                <a:cs typeface="Times New Roman" pitchFamily="18" charset="0"/>
              </a:rPr>
              <a:t>6.1.1</a:t>
            </a:r>
            <a:r>
              <a:rPr lang="en-US" altLang="zh-CN" b="0" dirty="0" smtClean="0">
                <a:solidFill>
                  <a:srgbClr val="0070C0"/>
                </a:solidFill>
                <a:latin typeface="黑体" pitchFamily="49" charset="-122"/>
                <a:ea typeface="黑体" pitchFamily="49" charset="-122"/>
              </a:rPr>
              <a:t> </a:t>
            </a:r>
            <a:r>
              <a:rPr lang="zh-CN" altLang="en-US" b="0" dirty="0" smtClean="0">
                <a:solidFill>
                  <a:srgbClr val="0070C0"/>
                </a:solidFill>
                <a:latin typeface="黑体" pitchFamily="49" charset="-122"/>
                <a:ea typeface="黑体" pitchFamily="49" charset="-122"/>
              </a:rPr>
              <a:t>产生式规则与推理网络</a:t>
            </a:r>
            <a:endParaRPr lang="zh-CN" altLang="en-US" b="0" dirty="0">
              <a:solidFill>
                <a:srgbClr val="0070C0"/>
              </a:solidFill>
              <a:latin typeface="黑体" pitchFamily="49" charset="-122"/>
              <a:ea typeface="黑体" pitchFamily="49" charset="-122"/>
            </a:endParaRPr>
          </a:p>
          <a:p>
            <a:pPr>
              <a:lnSpc>
                <a:spcPct val="150000"/>
              </a:lnSpc>
            </a:pPr>
            <a:r>
              <a:rPr lang="zh-CN" altLang="en-US" b="0" dirty="0" smtClean="0">
                <a:solidFill>
                  <a:srgbClr val="0070C0"/>
                </a:solidFill>
              </a:rPr>
              <a:t>        产生式规则</a:t>
            </a:r>
            <a:r>
              <a:rPr lang="zh-CN" altLang="en-US" b="0" dirty="0">
                <a:solidFill>
                  <a:srgbClr val="0070C0"/>
                </a:solidFill>
              </a:rPr>
              <a:t>的一般形式为</a:t>
            </a:r>
          </a:p>
          <a:p>
            <a:pPr>
              <a:lnSpc>
                <a:spcPct val="150000"/>
              </a:lnSpc>
            </a:pPr>
            <a:r>
              <a:rPr lang="en-US" b="0" dirty="0">
                <a:solidFill>
                  <a:srgbClr val="0070C0"/>
                </a:solidFill>
                <a:ea typeface="方正姚体" pitchFamily="2" charset="-122"/>
                <a:cs typeface="Times New Roman" pitchFamily="18" charset="0"/>
              </a:rPr>
              <a:t>                 </a:t>
            </a:r>
            <a:r>
              <a:rPr lang="en-US" b="0" dirty="0" smtClean="0">
                <a:solidFill>
                  <a:srgbClr val="0070C0"/>
                </a:solidFill>
                <a:ea typeface="方正姚体" pitchFamily="2" charset="-122"/>
                <a:cs typeface="Times New Roman" pitchFamily="18" charset="0"/>
              </a:rPr>
              <a:t>            </a:t>
            </a:r>
            <a:r>
              <a:rPr lang="en-US" b="0" dirty="0">
                <a:solidFill>
                  <a:srgbClr val="0070C0"/>
                </a:solidFill>
                <a:ea typeface="方正姚体" pitchFamily="2" charset="-122"/>
                <a:cs typeface="Times New Roman" pitchFamily="18" charset="0"/>
              </a:rPr>
              <a:t>IF  </a:t>
            </a:r>
            <a:r>
              <a:rPr lang="en-US" b="0" dirty="0">
                <a:solidFill>
                  <a:srgbClr val="0070C0"/>
                </a:solidFill>
                <a:ea typeface="方正姚体" pitchFamily="2" charset="-122"/>
                <a:cs typeface="Times New Roman" pitchFamily="18" charset="0"/>
                <a:sym typeface="Symbol"/>
              </a:rPr>
              <a:t></a:t>
            </a:r>
            <a:r>
              <a:rPr lang="en-US" b="0" dirty="0">
                <a:solidFill>
                  <a:srgbClr val="0070C0"/>
                </a:solidFill>
                <a:ea typeface="方正姚体" pitchFamily="2" charset="-122"/>
                <a:cs typeface="Times New Roman" pitchFamily="18" charset="0"/>
              </a:rPr>
              <a:t> </a:t>
            </a:r>
            <a:r>
              <a:rPr lang="zh-CN" altLang="en-US" b="0" dirty="0">
                <a:solidFill>
                  <a:srgbClr val="0070C0"/>
                </a:solidFill>
                <a:ea typeface="方正姚体" pitchFamily="2" charset="-122"/>
                <a:cs typeface="Times New Roman" pitchFamily="18" charset="0"/>
              </a:rPr>
              <a:t>前件 </a:t>
            </a:r>
            <a:r>
              <a:rPr lang="en-US" b="0" dirty="0">
                <a:solidFill>
                  <a:srgbClr val="0070C0"/>
                </a:solidFill>
                <a:ea typeface="方正姚体" pitchFamily="2" charset="-122"/>
                <a:cs typeface="Times New Roman" pitchFamily="18" charset="0"/>
                <a:sym typeface="Symbol"/>
              </a:rPr>
              <a:t></a:t>
            </a:r>
            <a:r>
              <a:rPr lang="en-US" b="0" dirty="0">
                <a:solidFill>
                  <a:srgbClr val="0070C0"/>
                </a:solidFill>
                <a:ea typeface="方正姚体" pitchFamily="2" charset="-122"/>
                <a:cs typeface="Times New Roman" pitchFamily="18" charset="0"/>
              </a:rPr>
              <a:t>  THEN  </a:t>
            </a:r>
            <a:r>
              <a:rPr lang="en-US" b="0" dirty="0">
                <a:solidFill>
                  <a:srgbClr val="0070C0"/>
                </a:solidFill>
                <a:ea typeface="方正姚体" pitchFamily="2" charset="-122"/>
                <a:cs typeface="Times New Roman" pitchFamily="18" charset="0"/>
                <a:sym typeface="Symbol"/>
              </a:rPr>
              <a:t></a:t>
            </a:r>
            <a:r>
              <a:rPr lang="en-US" b="0" dirty="0">
                <a:solidFill>
                  <a:srgbClr val="0070C0"/>
                </a:solidFill>
                <a:ea typeface="方正姚体" pitchFamily="2" charset="-122"/>
                <a:cs typeface="Times New Roman" pitchFamily="18" charset="0"/>
              </a:rPr>
              <a:t> </a:t>
            </a:r>
            <a:r>
              <a:rPr lang="zh-CN" altLang="en-US" b="0" dirty="0">
                <a:solidFill>
                  <a:srgbClr val="0070C0"/>
                </a:solidFill>
                <a:ea typeface="方正姚体" pitchFamily="2" charset="-122"/>
                <a:cs typeface="Times New Roman" pitchFamily="18" charset="0"/>
              </a:rPr>
              <a:t>后件 </a:t>
            </a:r>
            <a:r>
              <a:rPr lang="en-US" b="0" dirty="0">
                <a:solidFill>
                  <a:srgbClr val="0070C0"/>
                </a:solidFill>
                <a:ea typeface="方正姚体" pitchFamily="2" charset="-122"/>
                <a:cs typeface="Times New Roman" pitchFamily="18" charset="0"/>
                <a:sym typeface="Symbol"/>
              </a:rPr>
              <a:t></a:t>
            </a:r>
            <a:endParaRPr lang="zh-CN" altLang="en-US" b="0" dirty="0">
              <a:solidFill>
                <a:srgbClr val="0070C0"/>
              </a:solidFill>
              <a:ea typeface="方正姚体" pitchFamily="2" charset="-122"/>
              <a:cs typeface="Times New Roman" pitchFamily="18" charset="0"/>
            </a:endParaRPr>
          </a:p>
          <a:p>
            <a:pPr>
              <a:lnSpc>
                <a:spcPct val="150000"/>
              </a:lnSpc>
            </a:pPr>
            <a:r>
              <a:rPr lang="zh-CN" altLang="en-US" b="0" dirty="0">
                <a:solidFill>
                  <a:srgbClr val="0070C0"/>
                </a:solidFill>
              </a:rPr>
              <a:t>或者更形式化地表示为</a:t>
            </a:r>
          </a:p>
          <a:p>
            <a:pPr>
              <a:lnSpc>
                <a:spcPct val="150000"/>
              </a:lnSpc>
            </a:pPr>
            <a:r>
              <a:rPr lang="en-US" b="0" dirty="0" smtClean="0">
                <a:solidFill>
                  <a:srgbClr val="0070C0"/>
                </a:solidFill>
                <a:latin typeface="方正姚体" pitchFamily="2" charset="-122"/>
                <a:ea typeface="方正姚体" pitchFamily="2" charset="-122"/>
                <a:sym typeface="Symbol"/>
              </a:rPr>
              <a:t>                                    </a:t>
            </a:r>
            <a:r>
              <a:rPr lang="en-US" b="0" dirty="0" smtClean="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前件 </a:t>
            </a:r>
            <a:r>
              <a:rPr lang="en-US" b="0" dirty="0">
                <a:solidFill>
                  <a:srgbClr val="0070C0"/>
                </a:solidFill>
                <a:latin typeface="方正姚体" pitchFamily="2" charset="-122"/>
                <a:ea typeface="方正姚体" pitchFamily="2" charset="-122"/>
                <a:sym typeface="Symbol"/>
              </a:rPr>
              <a:t></a:t>
            </a:r>
            <a:r>
              <a:rPr lang="en-US"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 </a:t>
            </a:r>
            <a:r>
              <a:rPr lang="en-US" b="0" dirty="0">
                <a:solidFill>
                  <a:srgbClr val="0070C0"/>
                </a:solidFill>
                <a:latin typeface="方正姚体" pitchFamily="2" charset="-122"/>
                <a:ea typeface="方正姚体" pitchFamily="2" charset="-122"/>
                <a:sym typeface="Symbol"/>
              </a:rPr>
              <a:t></a:t>
            </a:r>
            <a:r>
              <a:rPr lang="en-US"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后件 </a:t>
            </a:r>
            <a:r>
              <a:rPr lang="en-US" b="0" dirty="0" smtClean="0">
                <a:solidFill>
                  <a:srgbClr val="0070C0"/>
                </a:solidFill>
                <a:latin typeface="方正姚体" pitchFamily="2" charset="-122"/>
                <a:ea typeface="方正姚体" pitchFamily="2" charset="-122"/>
                <a:sym typeface="Symbol"/>
              </a:rPr>
              <a:t></a:t>
            </a:r>
          </a:p>
          <a:p>
            <a:pPr>
              <a:lnSpc>
                <a:spcPct val="150000"/>
              </a:lnSpc>
            </a:pPr>
            <a:r>
              <a:rPr lang="zh-CN" altLang="en-US" dirty="0" smtClean="0">
                <a:solidFill>
                  <a:srgbClr val="0070C0"/>
                </a:solidFill>
              </a:rPr>
              <a:t>        </a:t>
            </a:r>
            <a:r>
              <a:rPr lang="zh-CN" altLang="en-US" b="0" dirty="0" smtClean="0">
                <a:solidFill>
                  <a:srgbClr val="0070C0"/>
                </a:solidFill>
              </a:rPr>
              <a:t>产生式规则</a:t>
            </a:r>
            <a:r>
              <a:rPr lang="zh-CN" altLang="en-US" b="0" dirty="0">
                <a:solidFill>
                  <a:srgbClr val="0070C0"/>
                </a:solidFill>
              </a:rPr>
              <a:t>的语义是：如果前提成立或条件满足，则可得结论或者执行相应的动作，即后件由前件来触发</a:t>
            </a:r>
            <a:r>
              <a:rPr lang="zh-CN" altLang="en-US" b="0" dirty="0" smtClean="0">
                <a:solidFill>
                  <a:srgbClr val="0070C0"/>
                </a:solidFill>
              </a:rPr>
              <a:t>。</a:t>
            </a:r>
            <a:r>
              <a:rPr lang="zh-CN" altLang="en-US" b="0" dirty="0" smtClean="0">
                <a:solidFill>
                  <a:srgbClr val="0070C0"/>
                </a:solidFill>
                <a:latin typeface="仿宋_GB2312" pitchFamily="49" charset="-122"/>
                <a:ea typeface="仿宋_GB2312" pitchFamily="49" charset="-122"/>
              </a:rPr>
              <a:t>所以</a:t>
            </a:r>
            <a:r>
              <a:rPr lang="en-US" altLang="zh-CN" b="0" dirty="0" smtClean="0">
                <a:solidFill>
                  <a:srgbClr val="0070C0"/>
                </a:solidFill>
                <a:latin typeface="仿宋_GB2312" pitchFamily="49" charset="-122"/>
                <a:ea typeface="仿宋_GB2312" pitchFamily="49" charset="-122"/>
              </a:rPr>
              <a:t>, </a:t>
            </a:r>
            <a:r>
              <a:rPr lang="zh-CN" altLang="en-US" b="0" dirty="0" smtClean="0">
                <a:solidFill>
                  <a:srgbClr val="0070C0"/>
                </a:solidFill>
                <a:latin typeface="仿宋_GB2312" pitchFamily="49" charset="-122"/>
                <a:ea typeface="仿宋_GB2312" pitchFamily="49" charset="-122"/>
              </a:rPr>
              <a:t>前件是规则的执行条件</a:t>
            </a:r>
            <a:r>
              <a:rPr lang="en-US" altLang="zh-CN" b="0" dirty="0" smtClean="0">
                <a:solidFill>
                  <a:srgbClr val="0070C0"/>
                </a:solidFill>
                <a:latin typeface="仿宋_GB2312" pitchFamily="49" charset="-122"/>
                <a:ea typeface="仿宋_GB2312" pitchFamily="49" charset="-122"/>
              </a:rPr>
              <a:t>, </a:t>
            </a:r>
            <a:r>
              <a:rPr lang="zh-CN" altLang="en-US" b="0" dirty="0" smtClean="0">
                <a:solidFill>
                  <a:srgbClr val="0070C0"/>
                </a:solidFill>
                <a:latin typeface="仿宋_GB2312" pitchFamily="49" charset="-122"/>
                <a:ea typeface="仿宋_GB2312" pitchFamily="49" charset="-122"/>
              </a:rPr>
              <a:t>后件是规则体。</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 calcmode="lin" valueType="num">
                                      <p:cBhvr additive="base">
                                        <p:cTn id="7"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1" end="1"/>
                                            </p:txEl>
                                          </p:spTgt>
                                        </p:tgtEl>
                                        <p:attrNameLst>
                                          <p:attrName>style.visibility</p:attrName>
                                        </p:attrNameLst>
                                      </p:cBhvr>
                                      <p:to>
                                        <p:strVal val="visible"/>
                                      </p:to>
                                    </p:set>
                                    <p:anim calcmode="lin" valueType="num">
                                      <p:cBhvr additive="base">
                                        <p:cTn id="13"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2" end="2"/>
                                            </p:txEl>
                                          </p:spTgt>
                                        </p:tgtEl>
                                        <p:attrNameLst>
                                          <p:attrName>style.visibility</p:attrName>
                                        </p:attrNameLst>
                                      </p:cBhvr>
                                      <p:to>
                                        <p:strVal val="visible"/>
                                      </p:to>
                                    </p:set>
                                    <p:anim calcmode="lin" valueType="num">
                                      <p:cBhvr additive="base">
                                        <p:cTn id="19"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7">
                                            <p:txEl>
                                              <p:pRg st="3" end="3"/>
                                            </p:txEl>
                                          </p:spTgt>
                                        </p:tgtEl>
                                        <p:attrNameLst>
                                          <p:attrName>style.visibility</p:attrName>
                                        </p:attrNameLst>
                                      </p:cBhvr>
                                      <p:to>
                                        <p:strVal val="visible"/>
                                      </p:to>
                                    </p:set>
                                    <p:anim calcmode="lin" valueType="num">
                                      <p:cBhvr additive="base">
                                        <p:cTn id="23"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7">
                                            <p:txEl>
                                              <p:pRg st="4" end="4"/>
                                            </p:txEl>
                                          </p:spTgt>
                                        </p:tgtEl>
                                        <p:attrNameLst>
                                          <p:attrName>style.visibility</p:attrName>
                                        </p:attrNameLst>
                                      </p:cBhvr>
                                      <p:to>
                                        <p:strVal val="visible"/>
                                      </p:to>
                                    </p:set>
                                    <p:anim calcmode="lin" valueType="num">
                                      <p:cBhvr additive="base">
                                        <p:cTn id="27"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77">
                                            <p:txEl>
                                              <p:pRg st="5" end="5"/>
                                            </p:txEl>
                                          </p:spTgt>
                                        </p:tgtEl>
                                        <p:attrNameLst>
                                          <p:attrName>style.visibility</p:attrName>
                                        </p:attrNameLst>
                                      </p:cBhvr>
                                      <p:to>
                                        <p:strVal val="visible"/>
                                      </p:to>
                                    </p:set>
                                    <p:anim calcmode="lin" valueType="num">
                                      <p:cBhvr additive="base">
                                        <p:cTn id="31"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7"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714348" y="357167"/>
            <a:ext cx="7858180" cy="5984202"/>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en-US" altLang="zh-CN" b="0" dirty="0" smtClean="0">
                <a:solidFill>
                  <a:srgbClr val="0070C0"/>
                </a:solidFill>
                <a:latin typeface="黑体" pitchFamily="49" charset="-122"/>
                <a:ea typeface="黑体" pitchFamily="49" charset="-122"/>
                <a:cs typeface="Times New Roman" pitchFamily="18" charset="0"/>
              </a:rPr>
              <a:t>6.2.4</a:t>
            </a:r>
            <a:r>
              <a:rPr lang="zh-CN" altLang="en-US" b="0" dirty="0">
                <a:solidFill>
                  <a:srgbClr val="0070C0"/>
                </a:solidFill>
                <a:ea typeface="黑体" pitchFamily="49" charset="-122"/>
                <a:cs typeface="Times New Roman" pitchFamily="18" charset="0"/>
              </a:rPr>
              <a:t>　</a:t>
            </a:r>
            <a:r>
              <a:rPr lang="zh-CN" altLang="en-US" b="0" dirty="0">
                <a:solidFill>
                  <a:srgbClr val="0070C0"/>
                </a:solidFill>
                <a:latin typeface="黑体" pitchFamily="49" charset="-122"/>
                <a:ea typeface="黑体" pitchFamily="49" charset="-122"/>
              </a:rPr>
              <a:t>程序</a:t>
            </a:r>
            <a:r>
              <a:rPr lang="zh-CN" altLang="en-US" b="0" dirty="0" smtClean="0">
                <a:solidFill>
                  <a:srgbClr val="0070C0"/>
                </a:solidFill>
                <a:latin typeface="黑体" pitchFamily="49" charset="-122"/>
                <a:ea typeface="黑体" pitchFamily="49" charset="-122"/>
              </a:rPr>
              <a:t>实现</a:t>
            </a:r>
            <a:endParaRPr lang="zh-CN" altLang="en-US" b="0" dirty="0">
              <a:solidFill>
                <a:srgbClr val="0070C0"/>
              </a:solidFill>
              <a:latin typeface="黑体" pitchFamily="49" charset="-122"/>
              <a:ea typeface="黑体" pitchFamily="49" charset="-122"/>
            </a:endParaRPr>
          </a:p>
          <a:p>
            <a:pPr algn="just">
              <a:lnSpc>
                <a:spcPct val="150000"/>
              </a:lnSpc>
              <a:spcBef>
                <a:spcPts val="0"/>
              </a:spcBef>
            </a:pPr>
            <a:r>
              <a:rPr lang="zh-CN" altLang="en-US" dirty="0">
                <a:solidFill>
                  <a:srgbClr val="0070C0"/>
                </a:solidFill>
                <a:latin typeface="宋体" charset="-122"/>
              </a:rPr>
              <a:t>　　</a:t>
            </a:r>
            <a:r>
              <a:rPr lang="en-US" altLang="zh-CN" dirty="0">
                <a:solidFill>
                  <a:srgbClr val="0070C0"/>
                </a:solidFill>
                <a:latin typeface="宋体" charset="-122"/>
              </a:rPr>
              <a:t>1. </a:t>
            </a:r>
            <a:r>
              <a:rPr lang="zh-CN" altLang="en-US" dirty="0">
                <a:solidFill>
                  <a:srgbClr val="0070C0"/>
                </a:solidFill>
                <a:latin typeface="楷体" pitchFamily="49" charset="-122"/>
                <a:ea typeface="楷体" pitchFamily="49" charset="-122"/>
              </a:rPr>
              <a:t>产生式规则的程序语言</a:t>
            </a:r>
            <a:r>
              <a:rPr lang="zh-CN" altLang="en-US" dirty="0" smtClean="0">
                <a:solidFill>
                  <a:srgbClr val="0070C0"/>
                </a:solidFill>
                <a:latin typeface="楷体" pitchFamily="49" charset="-122"/>
                <a:ea typeface="楷体" pitchFamily="49" charset="-122"/>
              </a:rPr>
              <a:t>实现</a:t>
            </a:r>
            <a:endParaRPr lang="zh-CN" altLang="en-US" dirty="0">
              <a:solidFill>
                <a:srgbClr val="0070C0"/>
              </a:solidFill>
              <a:latin typeface="楷体" pitchFamily="49" charset="-122"/>
              <a:ea typeface="楷体" pitchFamily="49" charset="-122"/>
            </a:endParaRPr>
          </a:p>
          <a:p>
            <a:pPr algn="just">
              <a:lnSpc>
                <a:spcPts val="3200"/>
              </a:lnSpc>
              <a:spcBef>
                <a:spcPts val="600"/>
              </a:spcBef>
            </a:pPr>
            <a:r>
              <a:rPr lang="zh-CN" altLang="en-US" b="0" dirty="0" smtClean="0">
                <a:solidFill>
                  <a:srgbClr val="0070C0"/>
                </a:solidFill>
                <a:latin typeface="宋体" charset="-122"/>
              </a:rPr>
              <a:t>    </a:t>
            </a:r>
            <a:r>
              <a:rPr lang="zh-CN" altLang="en-US" sz="2300" b="0" dirty="0" smtClean="0">
                <a:solidFill>
                  <a:srgbClr val="0070C0"/>
                </a:solidFill>
                <a:latin typeface="宋体" charset="-122"/>
              </a:rPr>
              <a:t>为了</a:t>
            </a:r>
            <a:r>
              <a:rPr lang="zh-CN" altLang="en-US" sz="2300" b="0" dirty="0">
                <a:solidFill>
                  <a:srgbClr val="0070C0"/>
                </a:solidFill>
                <a:latin typeface="宋体" charset="-122"/>
              </a:rPr>
              <a:t>使表达简单规范</a:t>
            </a:r>
            <a:r>
              <a:rPr lang="en-US" altLang="zh-CN" sz="2300" b="0" dirty="0">
                <a:solidFill>
                  <a:srgbClr val="0070C0"/>
                </a:solidFill>
              </a:rPr>
              <a:t>, </a:t>
            </a:r>
            <a:r>
              <a:rPr lang="zh-CN" altLang="en-US" sz="2300" b="0" dirty="0">
                <a:solidFill>
                  <a:srgbClr val="0070C0"/>
                </a:solidFill>
                <a:latin typeface="宋体" charset="-122"/>
              </a:rPr>
              <a:t>且便于推理</a:t>
            </a:r>
            <a:r>
              <a:rPr lang="en-US" altLang="zh-CN" sz="2300" b="0" dirty="0">
                <a:solidFill>
                  <a:srgbClr val="0070C0"/>
                </a:solidFill>
              </a:rPr>
              <a:t>, </a:t>
            </a:r>
            <a:r>
              <a:rPr lang="zh-CN" altLang="en-US" sz="2300" b="0" dirty="0">
                <a:solidFill>
                  <a:srgbClr val="0070C0"/>
                </a:solidFill>
                <a:latin typeface="宋体" charset="-122"/>
              </a:rPr>
              <a:t>在实践</a:t>
            </a:r>
            <a:r>
              <a:rPr lang="zh-CN" altLang="en-US" sz="2300" b="0" dirty="0" smtClean="0">
                <a:solidFill>
                  <a:srgbClr val="0070C0"/>
                </a:solidFill>
                <a:latin typeface="宋体" charset="-122"/>
              </a:rPr>
              <a:t>中往往</a:t>
            </a:r>
            <a:r>
              <a:rPr lang="zh-CN" altLang="en-US" sz="2300" b="0" dirty="0">
                <a:solidFill>
                  <a:srgbClr val="0070C0"/>
                </a:solidFill>
                <a:latin typeface="宋体" charset="-122"/>
              </a:rPr>
              <a:t>把规则的前提部分作成形如</a:t>
            </a:r>
            <a:r>
              <a:rPr lang="zh-CN" altLang="en-US" sz="2300" b="0" dirty="0">
                <a:solidFill>
                  <a:srgbClr val="0070C0"/>
                </a:solidFill>
              </a:rPr>
              <a:t> </a:t>
            </a:r>
          </a:p>
          <a:p>
            <a:pPr algn="just">
              <a:spcBef>
                <a:spcPts val="0"/>
              </a:spcBef>
            </a:pPr>
            <a:r>
              <a:rPr lang="zh-CN" altLang="en-US" b="0" dirty="0">
                <a:solidFill>
                  <a:srgbClr val="0070C0"/>
                </a:solidFill>
                <a:latin typeface="宋体" charset="-122"/>
              </a:rPr>
              <a:t>　　　　　</a:t>
            </a:r>
            <a:r>
              <a:rPr lang="zh-CN" altLang="en-US" b="0" dirty="0">
                <a:solidFill>
                  <a:srgbClr val="0070C0"/>
                </a:solidFill>
                <a:latin typeface="方正姚体" pitchFamily="2" charset="-122"/>
                <a:ea typeface="方正姚体" pitchFamily="2" charset="-122"/>
              </a:rPr>
              <a:t>条件</a:t>
            </a:r>
            <a:r>
              <a:rPr lang="en-US" altLang="zh-CN" b="0" baseline="-25000" dirty="0">
                <a:solidFill>
                  <a:srgbClr val="0070C0"/>
                </a:solidFill>
                <a:latin typeface="方正姚体" pitchFamily="2" charset="-122"/>
                <a:ea typeface="方正姚体" pitchFamily="2" charset="-122"/>
              </a:rPr>
              <a:t>1</a:t>
            </a:r>
            <a:r>
              <a:rPr lang="en-US" altLang="zh-CN" b="0" dirty="0">
                <a:solidFill>
                  <a:srgbClr val="0070C0"/>
                </a:solidFill>
                <a:latin typeface="方正姚体" pitchFamily="2" charset="-122"/>
                <a:ea typeface="方正姚体" pitchFamily="2" charset="-122"/>
              </a:rPr>
              <a:t> AND </a:t>
            </a:r>
            <a:r>
              <a:rPr lang="zh-CN" altLang="en-US" b="0" dirty="0">
                <a:solidFill>
                  <a:srgbClr val="0070C0"/>
                </a:solidFill>
                <a:latin typeface="方正姚体" pitchFamily="2" charset="-122"/>
                <a:ea typeface="方正姚体" pitchFamily="2" charset="-122"/>
              </a:rPr>
              <a:t>条件</a:t>
            </a:r>
            <a:r>
              <a:rPr lang="en-US" altLang="zh-CN" b="0" baseline="-25000" dirty="0">
                <a:solidFill>
                  <a:srgbClr val="0070C0"/>
                </a:solidFill>
                <a:latin typeface="方正姚体" pitchFamily="2" charset="-122"/>
                <a:ea typeface="方正姚体" pitchFamily="2" charset="-122"/>
              </a:rPr>
              <a:t>2</a:t>
            </a:r>
            <a:r>
              <a:rPr lang="en-US" altLang="zh-CN" b="0" dirty="0">
                <a:solidFill>
                  <a:srgbClr val="0070C0"/>
                </a:solidFill>
                <a:latin typeface="方正姚体" pitchFamily="2" charset="-122"/>
                <a:ea typeface="方正姚体" pitchFamily="2" charset="-122"/>
              </a:rPr>
              <a:t> AND … AND </a:t>
            </a:r>
            <a:r>
              <a:rPr lang="zh-CN" altLang="en-US" b="0" dirty="0">
                <a:solidFill>
                  <a:srgbClr val="0070C0"/>
                </a:solidFill>
                <a:latin typeface="方正姚体" pitchFamily="2" charset="-122"/>
                <a:ea typeface="方正姚体" pitchFamily="2" charset="-122"/>
              </a:rPr>
              <a:t>条件</a:t>
            </a:r>
            <a:r>
              <a:rPr lang="en-US" altLang="zh-CN" b="0" i="1" baseline="-25000" dirty="0">
                <a:solidFill>
                  <a:srgbClr val="0070C0"/>
                </a:solidFill>
                <a:latin typeface="方正姚体" pitchFamily="2" charset="-122"/>
                <a:ea typeface="方正姚体" pitchFamily="2" charset="-122"/>
              </a:rPr>
              <a:t>n</a:t>
            </a:r>
            <a:r>
              <a:rPr lang="en-US" altLang="zh-CN" b="0" dirty="0">
                <a:solidFill>
                  <a:srgbClr val="0070C0"/>
                </a:solidFill>
              </a:rPr>
              <a:t> </a:t>
            </a:r>
            <a:endParaRPr lang="en-US" altLang="zh-CN" b="0" dirty="0" smtClean="0">
              <a:solidFill>
                <a:srgbClr val="0070C0"/>
              </a:solidFill>
            </a:endParaRPr>
          </a:p>
          <a:p>
            <a:r>
              <a:rPr lang="zh-CN" altLang="en-US" b="0" dirty="0">
                <a:solidFill>
                  <a:srgbClr val="0070C0"/>
                </a:solidFill>
              </a:rPr>
              <a:t>或</a:t>
            </a:r>
          </a:p>
          <a:p>
            <a:r>
              <a:rPr lang="en-US" b="0" dirty="0">
                <a:solidFill>
                  <a:srgbClr val="0070C0"/>
                </a:solidFill>
              </a:rPr>
              <a:t>               </a:t>
            </a:r>
            <a:r>
              <a:rPr lang="en-US" b="0" dirty="0" smtClean="0">
                <a:solidFill>
                  <a:srgbClr val="0070C0"/>
                </a:solidFill>
              </a:rPr>
              <a:t>     </a:t>
            </a:r>
            <a:r>
              <a:rPr lang="zh-CN" altLang="en-US" b="0" dirty="0">
                <a:solidFill>
                  <a:srgbClr val="0070C0"/>
                </a:solidFill>
                <a:latin typeface="方正姚体" pitchFamily="2" charset="-122"/>
                <a:ea typeface="方正姚体" pitchFamily="2" charset="-122"/>
              </a:rPr>
              <a:t>条件</a:t>
            </a:r>
            <a:r>
              <a:rPr lang="en-US" b="0" baseline="-25000" dirty="0">
                <a:solidFill>
                  <a:srgbClr val="0070C0"/>
                </a:solidFill>
                <a:latin typeface="方正姚体" pitchFamily="2" charset="-122"/>
                <a:ea typeface="方正姚体" pitchFamily="2" charset="-122"/>
              </a:rPr>
              <a:t>1</a:t>
            </a:r>
            <a:r>
              <a:rPr lang="en-US" b="0" dirty="0">
                <a:solidFill>
                  <a:srgbClr val="0070C0"/>
                </a:solidFill>
                <a:latin typeface="方正姚体" pitchFamily="2" charset="-122"/>
                <a:ea typeface="方正姚体" pitchFamily="2" charset="-122"/>
              </a:rPr>
              <a:t> OR </a:t>
            </a:r>
            <a:r>
              <a:rPr lang="zh-CN" altLang="en-US" b="0" dirty="0">
                <a:solidFill>
                  <a:srgbClr val="0070C0"/>
                </a:solidFill>
                <a:latin typeface="方正姚体" pitchFamily="2" charset="-122"/>
                <a:ea typeface="方正姚体" pitchFamily="2" charset="-122"/>
              </a:rPr>
              <a:t>条件</a:t>
            </a:r>
            <a:r>
              <a:rPr lang="en-US" b="0" baseline="-25000" dirty="0">
                <a:solidFill>
                  <a:srgbClr val="0070C0"/>
                </a:solidFill>
                <a:latin typeface="方正姚体" pitchFamily="2" charset="-122"/>
                <a:ea typeface="方正姚体" pitchFamily="2" charset="-122"/>
              </a:rPr>
              <a:t>2</a:t>
            </a:r>
            <a:r>
              <a:rPr lang="en-US" b="0" dirty="0">
                <a:solidFill>
                  <a:srgbClr val="0070C0"/>
                </a:solidFill>
                <a:latin typeface="方正姚体" pitchFamily="2" charset="-122"/>
                <a:ea typeface="方正姚体" pitchFamily="2" charset="-122"/>
              </a:rPr>
              <a:t> OR </a:t>
            </a:r>
            <a:r>
              <a:rPr lang="en-US" altLang="zh-CN" b="0" dirty="0">
                <a:solidFill>
                  <a:srgbClr val="0070C0"/>
                </a:solidFill>
                <a:latin typeface="方正姚体" pitchFamily="2" charset="-122"/>
                <a:ea typeface="方正姚体" pitchFamily="2" charset="-122"/>
              </a:rPr>
              <a:t>…</a:t>
            </a:r>
            <a:r>
              <a:rPr lang="en-US" b="0" dirty="0">
                <a:solidFill>
                  <a:srgbClr val="0070C0"/>
                </a:solidFill>
                <a:latin typeface="方正姚体" pitchFamily="2" charset="-122"/>
                <a:ea typeface="方正姚体" pitchFamily="2" charset="-122"/>
              </a:rPr>
              <a:t> OR </a:t>
            </a:r>
            <a:r>
              <a:rPr lang="zh-CN" altLang="en-US" b="0" dirty="0">
                <a:solidFill>
                  <a:srgbClr val="0070C0"/>
                </a:solidFill>
                <a:latin typeface="方正姚体" pitchFamily="2" charset="-122"/>
                <a:ea typeface="方正姚体" pitchFamily="2" charset="-122"/>
              </a:rPr>
              <a:t>条件</a:t>
            </a:r>
            <a:r>
              <a:rPr lang="en-US" b="0" i="1" baseline="-25000" dirty="0" smtClean="0">
                <a:solidFill>
                  <a:srgbClr val="0070C0"/>
                </a:solidFill>
                <a:latin typeface="方正姚体" pitchFamily="2" charset="-122"/>
                <a:ea typeface="方正姚体" pitchFamily="2" charset="-122"/>
              </a:rPr>
              <a:t>m</a:t>
            </a:r>
          </a:p>
          <a:p>
            <a:pPr>
              <a:lnSpc>
                <a:spcPct val="150000"/>
              </a:lnSpc>
            </a:pPr>
            <a:r>
              <a:rPr lang="zh-CN" altLang="en-US" sz="2300" b="0" dirty="0">
                <a:solidFill>
                  <a:srgbClr val="0070C0"/>
                </a:solidFill>
              </a:rPr>
              <a:t>把规则结论部分作成形如</a:t>
            </a:r>
          </a:p>
          <a:p>
            <a:r>
              <a:rPr lang="en-US" b="0" dirty="0">
                <a:solidFill>
                  <a:srgbClr val="0070C0"/>
                </a:solidFill>
                <a:latin typeface="方正姚体" pitchFamily="2" charset="-122"/>
                <a:ea typeface="方正姚体" pitchFamily="2" charset="-122"/>
              </a:rPr>
              <a:t>   </a:t>
            </a:r>
            <a:r>
              <a:rPr lang="en-US" b="0" dirty="0" smtClean="0">
                <a:solidFill>
                  <a:srgbClr val="0070C0"/>
                </a:solidFill>
                <a:latin typeface="方正姚体" pitchFamily="2" charset="-122"/>
                <a:ea typeface="方正姚体" pitchFamily="2" charset="-122"/>
              </a:rPr>
              <a:t>      </a:t>
            </a:r>
            <a:r>
              <a:rPr lang="zh-CN" altLang="en-US" b="0" dirty="0" smtClean="0">
                <a:solidFill>
                  <a:srgbClr val="0070C0"/>
                </a:solidFill>
                <a:latin typeface="方正姚体" pitchFamily="2" charset="-122"/>
                <a:ea typeface="方正姚体" pitchFamily="2" charset="-122"/>
              </a:rPr>
              <a:t>断言</a:t>
            </a:r>
            <a:r>
              <a:rPr lang="en-US" b="0" baseline="-25000" dirty="0">
                <a:solidFill>
                  <a:srgbClr val="0070C0"/>
                </a:solidFill>
                <a:latin typeface="方正姚体" pitchFamily="2" charset="-122"/>
                <a:ea typeface="方正姚体" pitchFamily="2" charset="-122"/>
              </a:rPr>
              <a:t>1</a:t>
            </a:r>
            <a:r>
              <a:rPr lang="en-US"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a:t>
            </a:r>
            <a:r>
              <a:rPr lang="en-US" b="0" baseline="-25000" dirty="0">
                <a:solidFill>
                  <a:srgbClr val="0070C0"/>
                </a:solidFill>
                <a:latin typeface="方正姚体" pitchFamily="2" charset="-122"/>
                <a:ea typeface="方正姚体" pitchFamily="2" charset="-122"/>
              </a:rPr>
              <a:t>1</a:t>
            </a:r>
            <a:r>
              <a:rPr lang="en-US" b="0" dirty="0">
                <a:solidFill>
                  <a:srgbClr val="0070C0"/>
                </a:solidFill>
                <a:latin typeface="方正姚体" pitchFamily="2" charset="-122"/>
                <a:ea typeface="方正姚体" pitchFamily="2" charset="-122"/>
              </a:rPr>
              <a:t> AND </a:t>
            </a:r>
            <a:r>
              <a:rPr lang="zh-CN" altLang="en-US" b="0" dirty="0">
                <a:solidFill>
                  <a:srgbClr val="0070C0"/>
                </a:solidFill>
                <a:latin typeface="方正姚体" pitchFamily="2" charset="-122"/>
                <a:ea typeface="方正姚体" pitchFamily="2" charset="-122"/>
              </a:rPr>
              <a:t>断言</a:t>
            </a:r>
            <a:r>
              <a:rPr lang="en-US" b="0" baseline="-25000" dirty="0">
                <a:solidFill>
                  <a:srgbClr val="0070C0"/>
                </a:solidFill>
                <a:latin typeface="方正姚体" pitchFamily="2" charset="-122"/>
                <a:ea typeface="方正姚体" pitchFamily="2" charset="-122"/>
              </a:rPr>
              <a:t>2</a:t>
            </a:r>
            <a:r>
              <a:rPr lang="en-US"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a:t>
            </a:r>
            <a:r>
              <a:rPr lang="en-US" b="0" baseline="-25000" dirty="0">
                <a:solidFill>
                  <a:srgbClr val="0070C0"/>
                </a:solidFill>
                <a:latin typeface="方正姚体" pitchFamily="2" charset="-122"/>
                <a:ea typeface="方正姚体" pitchFamily="2" charset="-122"/>
              </a:rPr>
              <a:t>2</a:t>
            </a:r>
            <a:r>
              <a:rPr lang="en-US" b="0" dirty="0">
                <a:solidFill>
                  <a:srgbClr val="0070C0"/>
                </a:solidFill>
                <a:latin typeface="方正姚体" pitchFamily="2" charset="-122"/>
                <a:ea typeface="方正姚体" pitchFamily="2" charset="-122"/>
              </a:rPr>
              <a:t> AND </a:t>
            </a:r>
            <a:r>
              <a:rPr lang="en-US" altLang="zh-CN" b="0" dirty="0">
                <a:solidFill>
                  <a:srgbClr val="0070C0"/>
                </a:solidFill>
                <a:latin typeface="方正姚体" pitchFamily="2" charset="-122"/>
                <a:ea typeface="方正姚体" pitchFamily="2" charset="-122"/>
              </a:rPr>
              <a:t>…</a:t>
            </a:r>
            <a:r>
              <a:rPr lang="en-US" b="0" dirty="0">
                <a:solidFill>
                  <a:srgbClr val="0070C0"/>
                </a:solidFill>
                <a:latin typeface="方正姚体" pitchFamily="2" charset="-122"/>
                <a:ea typeface="方正姚体" pitchFamily="2" charset="-122"/>
              </a:rPr>
              <a:t> AND </a:t>
            </a:r>
            <a:r>
              <a:rPr lang="zh-CN" altLang="en-US" b="0" dirty="0">
                <a:solidFill>
                  <a:srgbClr val="0070C0"/>
                </a:solidFill>
                <a:latin typeface="方正姚体" pitchFamily="2" charset="-122"/>
                <a:ea typeface="方正姚体" pitchFamily="2" charset="-122"/>
              </a:rPr>
              <a:t>断言</a:t>
            </a:r>
            <a:r>
              <a:rPr lang="en-US" b="0" i="1" baseline="-25000" dirty="0">
                <a:solidFill>
                  <a:srgbClr val="0070C0"/>
                </a:solidFill>
                <a:latin typeface="方正姚体" pitchFamily="2" charset="-122"/>
                <a:ea typeface="方正姚体" pitchFamily="2" charset="-122"/>
              </a:rPr>
              <a:t>k</a:t>
            </a:r>
            <a:r>
              <a:rPr lang="en-US"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a:t>
            </a:r>
            <a:r>
              <a:rPr lang="en-US" b="0" i="1" baseline="-25000" dirty="0">
                <a:solidFill>
                  <a:srgbClr val="0070C0"/>
                </a:solidFill>
                <a:latin typeface="方正姚体" pitchFamily="2" charset="-122"/>
                <a:ea typeface="方正姚体" pitchFamily="2" charset="-122"/>
              </a:rPr>
              <a:t>k</a:t>
            </a:r>
            <a:endParaRPr lang="zh-CN" altLang="en-US" b="0" dirty="0">
              <a:solidFill>
                <a:srgbClr val="0070C0"/>
              </a:solidFill>
              <a:latin typeface="方正姚体" pitchFamily="2" charset="-122"/>
              <a:ea typeface="方正姚体" pitchFamily="2" charset="-122"/>
            </a:endParaRPr>
          </a:p>
          <a:p>
            <a:r>
              <a:rPr lang="zh-CN" altLang="en-US" sz="2300" b="0" dirty="0">
                <a:solidFill>
                  <a:srgbClr val="0070C0"/>
                </a:solidFill>
              </a:rPr>
              <a:t>或</a:t>
            </a:r>
          </a:p>
          <a:p>
            <a:pPr>
              <a:lnSpc>
                <a:spcPts val="3200"/>
              </a:lnSpc>
            </a:pPr>
            <a:r>
              <a:rPr lang="en-US" b="0" dirty="0">
                <a:solidFill>
                  <a:srgbClr val="0070C0"/>
                </a:solidFill>
              </a:rPr>
              <a:t>           </a:t>
            </a:r>
            <a:r>
              <a:rPr lang="zh-CN" altLang="en-US" b="0" dirty="0">
                <a:solidFill>
                  <a:srgbClr val="0070C0"/>
                </a:solidFill>
                <a:latin typeface="方正姚体" pitchFamily="2" charset="-122"/>
                <a:ea typeface="方正姚体" pitchFamily="2" charset="-122"/>
              </a:rPr>
              <a:t>断言</a:t>
            </a:r>
            <a:r>
              <a:rPr lang="en-US" b="0" baseline="-25000" dirty="0">
                <a:solidFill>
                  <a:srgbClr val="0070C0"/>
                </a:solidFill>
                <a:latin typeface="方正姚体" pitchFamily="2" charset="-122"/>
                <a:ea typeface="方正姚体" pitchFamily="2" charset="-122"/>
              </a:rPr>
              <a:t>1</a:t>
            </a:r>
            <a:r>
              <a:rPr lang="en-US"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a:t>
            </a:r>
            <a:r>
              <a:rPr lang="en-US" b="0" baseline="-25000" dirty="0">
                <a:solidFill>
                  <a:srgbClr val="0070C0"/>
                </a:solidFill>
                <a:latin typeface="方正姚体" pitchFamily="2" charset="-122"/>
                <a:ea typeface="方正姚体" pitchFamily="2" charset="-122"/>
              </a:rPr>
              <a:t>1 </a:t>
            </a:r>
            <a:r>
              <a:rPr lang="en-US" b="0" dirty="0">
                <a:solidFill>
                  <a:srgbClr val="0070C0"/>
                </a:solidFill>
                <a:latin typeface="方正姚体" pitchFamily="2" charset="-122"/>
                <a:ea typeface="方正姚体" pitchFamily="2" charset="-122"/>
              </a:rPr>
              <a:t>OR </a:t>
            </a:r>
            <a:r>
              <a:rPr lang="zh-CN" altLang="en-US" b="0" dirty="0">
                <a:solidFill>
                  <a:srgbClr val="0070C0"/>
                </a:solidFill>
                <a:latin typeface="方正姚体" pitchFamily="2" charset="-122"/>
                <a:ea typeface="方正姚体" pitchFamily="2" charset="-122"/>
              </a:rPr>
              <a:t>断言</a:t>
            </a:r>
            <a:r>
              <a:rPr lang="en-US" b="0" baseline="-25000" dirty="0">
                <a:solidFill>
                  <a:srgbClr val="0070C0"/>
                </a:solidFill>
                <a:latin typeface="方正姚体" pitchFamily="2" charset="-122"/>
                <a:ea typeface="方正姚体" pitchFamily="2" charset="-122"/>
              </a:rPr>
              <a:t>2</a:t>
            </a:r>
            <a:r>
              <a:rPr lang="en-US"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a:t>
            </a:r>
            <a:r>
              <a:rPr lang="en-US" b="0" baseline="-25000" dirty="0">
                <a:solidFill>
                  <a:srgbClr val="0070C0"/>
                </a:solidFill>
                <a:latin typeface="方正姚体" pitchFamily="2" charset="-122"/>
                <a:ea typeface="方正姚体" pitchFamily="2" charset="-122"/>
              </a:rPr>
              <a:t>2 </a:t>
            </a:r>
            <a:r>
              <a:rPr lang="en-US" b="0" dirty="0">
                <a:solidFill>
                  <a:srgbClr val="0070C0"/>
                </a:solidFill>
                <a:latin typeface="方正姚体" pitchFamily="2" charset="-122"/>
                <a:ea typeface="方正姚体" pitchFamily="2" charset="-122"/>
              </a:rPr>
              <a:t>OR </a:t>
            </a:r>
            <a:r>
              <a:rPr lang="en-US" altLang="zh-CN" b="0" dirty="0">
                <a:solidFill>
                  <a:srgbClr val="0070C0"/>
                </a:solidFill>
                <a:latin typeface="方正姚体" pitchFamily="2" charset="-122"/>
                <a:ea typeface="方正姚体" pitchFamily="2" charset="-122"/>
              </a:rPr>
              <a:t>…</a:t>
            </a:r>
            <a:r>
              <a:rPr lang="en-US" b="0" dirty="0">
                <a:solidFill>
                  <a:srgbClr val="0070C0"/>
                </a:solidFill>
                <a:latin typeface="方正姚体" pitchFamily="2" charset="-122"/>
                <a:ea typeface="方正姚体" pitchFamily="2" charset="-122"/>
              </a:rPr>
              <a:t> OR </a:t>
            </a:r>
            <a:r>
              <a:rPr lang="zh-CN" altLang="en-US" b="0" dirty="0">
                <a:solidFill>
                  <a:srgbClr val="0070C0"/>
                </a:solidFill>
                <a:latin typeface="方正姚体" pitchFamily="2" charset="-122"/>
                <a:ea typeface="方正姚体" pitchFamily="2" charset="-122"/>
              </a:rPr>
              <a:t>断言</a:t>
            </a:r>
            <a:r>
              <a:rPr lang="en-US" b="0" i="1" baseline="-25000" dirty="0">
                <a:solidFill>
                  <a:srgbClr val="0070C0"/>
                </a:solidFill>
                <a:latin typeface="方正姚体" pitchFamily="2" charset="-122"/>
                <a:ea typeface="方正姚体" pitchFamily="2" charset="-122"/>
              </a:rPr>
              <a:t>k</a:t>
            </a:r>
            <a:r>
              <a:rPr lang="en-US" b="0" baseline="-2500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a:t>
            </a:r>
            <a:r>
              <a:rPr lang="en-US" b="0" i="1" baseline="-25000" dirty="0" smtClean="0">
                <a:solidFill>
                  <a:srgbClr val="0070C0"/>
                </a:solidFill>
                <a:latin typeface="方正姚体" pitchFamily="2" charset="-122"/>
                <a:ea typeface="方正姚体" pitchFamily="2" charset="-122"/>
              </a:rPr>
              <a:t>k</a:t>
            </a:r>
          </a:p>
          <a:p>
            <a:pPr>
              <a:lnSpc>
                <a:spcPts val="3200"/>
              </a:lnSpc>
            </a:pPr>
            <a:r>
              <a:rPr lang="zh-CN" altLang="en-US" sz="2300" b="0" dirty="0">
                <a:solidFill>
                  <a:srgbClr val="0070C0"/>
                </a:solidFill>
              </a:rPr>
              <a:t>的形式，或者进一步简化成</a:t>
            </a:r>
          </a:p>
          <a:p>
            <a:pPr>
              <a:lnSpc>
                <a:spcPct val="150000"/>
              </a:lnSpc>
            </a:pPr>
            <a:r>
              <a:rPr lang="en-US" b="0" dirty="0">
                <a:solidFill>
                  <a:srgbClr val="0070C0"/>
                </a:solidFill>
              </a:rPr>
              <a:t>                        </a:t>
            </a:r>
            <a:r>
              <a:rPr lang="en-US" b="0" dirty="0" smtClean="0">
                <a:solidFill>
                  <a:srgbClr val="0070C0"/>
                </a:solidFill>
              </a:rPr>
              <a:t>                  </a:t>
            </a:r>
            <a:r>
              <a:rPr lang="zh-CN" altLang="en-US" b="0" dirty="0" smtClean="0">
                <a:solidFill>
                  <a:srgbClr val="0070C0"/>
                </a:solidFill>
                <a:latin typeface="方正姚体" pitchFamily="2" charset="-122"/>
                <a:ea typeface="方正姚体" pitchFamily="2" charset="-122"/>
              </a:rPr>
              <a:t>断言</a:t>
            </a:r>
            <a:r>
              <a:rPr lang="en-US" b="0" dirty="0">
                <a:solidFill>
                  <a:srgbClr val="0070C0"/>
                </a:solidFill>
                <a:latin typeface="方正姚体" pitchFamily="2" charset="-122"/>
                <a:ea typeface="方正姚体" pitchFamily="2" charset="-122"/>
              </a:rPr>
              <a:t>/</a:t>
            </a:r>
            <a:r>
              <a:rPr lang="zh-CN" altLang="en-US" b="0" dirty="0" smtClean="0">
                <a:solidFill>
                  <a:srgbClr val="0070C0"/>
                </a:solidFill>
                <a:latin typeface="方正姚体" pitchFamily="2" charset="-122"/>
                <a:ea typeface="方正姚体" pitchFamily="2" charset="-122"/>
              </a:rPr>
              <a:t>动作</a:t>
            </a:r>
            <a:endParaRPr lang="en-US" altLang="zh-CN" b="0" dirty="0">
              <a:solidFill>
                <a:srgbClr val="0070C0"/>
              </a:solidFill>
              <a:latin typeface="方正姚体" pitchFamily="2" charset="-122"/>
              <a:ea typeface="方正姚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Text Box 1028"/>
          <p:cNvSpPr txBox="1">
            <a:spLocks noChangeArrowheads="1"/>
          </p:cNvSpPr>
          <p:nvPr/>
        </p:nvSpPr>
        <p:spPr bwMode="auto">
          <a:xfrm>
            <a:off x="714348" y="609600"/>
            <a:ext cx="7572428" cy="1067343"/>
          </a:xfrm>
          <a:prstGeom prst="rect">
            <a:avLst/>
          </a:prstGeom>
          <a:noFill/>
          <a:ln w="9525">
            <a:noFill/>
            <a:miter lim="800000"/>
            <a:headEnd/>
            <a:tailEnd/>
          </a:ln>
          <a:effectLst/>
        </p:spPr>
        <p:txBody>
          <a:bodyPr wrap="square">
            <a:spAutoFit/>
          </a:bodyPr>
          <a:lstStyle/>
          <a:p>
            <a:pPr algn="just">
              <a:lnSpc>
                <a:spcPct val="132000"/>
              </a:lnSpc>
              <a:spcBef>
                <a:spcPct val="50000"/>
              </a:spcBef>
            </a:pPr>
            <a:r>
              <a:rPr lang="zh-CN" altLang="en-US" b="0" dirty="0">
                <a:latin typeface="宋体" charset="-122"/>
              </a:rPr>
              <a:t>　　</a:t>
            </a:r>
            <a:r>
              <a:rPr lang="zh-CN" altLang="en-US" b="0" dirty="0">
                <a:solidFill>
                  <a:srgbClr val="0070C0"/>
                </a:solidFill>
                <a:latin typeface="宋体" charset="-122"/>
              </a:rPr>
              <a:t>由于含</a:t>
            </a:r>
            <a:r>
              <a:rPr lang="en-US" altLang="zh-CN" b="0" dirty="0">
                <a:solidFill>
                  <a:srgbClr val="0070C0"/>
                </a:solidFill>
                <a:cs typeface="Times New Roman" pitchFamily="18" charset="0"/>
              </a:rPr>
              <a:t>OR</a:t>
            </a:r>
            <a:r>
              <a:rPr lang="zh-CN" altLang="en-US" b="0" dirty="0">
                <a:solidFill>
                  <a:srgbClr val="0070C0"/>
                </a:solidFill>
                <a:latin typeface="宋体" charset="-122"/>
              </a:rPr>
              <a:t>关系的规则也可以分解为几个不含</a:t>
            </a:r>
            <a:r>
              <a:rPr lang="en-US" altLang="zh-CN" b="0" dirty="0">
                <a:solidFill>
                  <a:srgbClr val="0070C0"/>
                </a:solidFill>
                <a:latin typeface="宋体" charset="-122"/>
              </a:rPr>
              <a:t>OR</a:t>
            </a:r>
            <a:r>
              <a:rPr lang="zh-CN" altLang="en-US" b="0" dirty="0">
                <a:solidFill>
                  <a:srgbClr val="0070C0"/>
                </a:solidFill>
                <a:latin typeface="宋体" charset="-122"/>
              </a:rPr>
              <a:t>关系的规则</a:t>
            </a:r>
            <a:r>
              <a:rPr lang="en-US" altLang="zh-CN" b="0" dirty="0">
                <a:solidFill>
                  <a:srgbClr val="0070C0"/>
                </a:solidFill>
                <a:latin typeface="宋体" charset="-122"/>
              </a:rPr>
              <a:t>, </a:t>
            </a:r>
            <a:r>
              <a:rPr lang="zh-CN" altLang="en-US" b="0" dirty="0">
                <a:solidFill>
                  <a:srgbClr val="0070C0"/>
                </a:solidFill>
                <a:latin typeface="宋体" charset="-122"/>
              </a:rPr>
              <a:t>所以</a:t>
            </a:r>
            <a:r>
              <a:rPr lang="en-US" altLang="zh-CN" b="0" dirty="0">
                <a:solidFill>
                  <a:srgbClr val="0070C0"/>
                </a:solidFill>
                <a:latin typeface="宋体" charset="-122"/>
              </a:rPr>
              <a:t>, </a:t>
            </a:r>
            <a:r>
              <a:rPr lang="zh-CN" altLang="en-US" b="0" dirty="0">
                <a:solidFill>
                  <a:srgbClr val="0070C0"/>
                </a:solidFill>
                <a:latin typeface="宋体" charset="-122"/>
              </a:rPr>
              <a:t>产生式规则也可仅取下面的一种形式：</a:t>
            </a:r>
            <a:r>
              <a:rPr lang="zh-CN" altLang="en-US" b="0" dirty="0">
                <a:solidFill>
                  <a:srgbClr val="0070C0"/>
                </a:solidFill>
              </a:rPr>
              <a:t> </a:t>
            </a:r>
          </a:p>
        </p:txBody>
      </p:sp>
      <p:sp>
        <p:nvSpPr>
          <p:cNvPr id="37893" name="Text Box 1029"/>
          <p:cNvSpPr txBox="1">
            <a:spLocks noChangeArrowheads="1"/>
          </p:cNvSpPr>
          <p:nvPr/>
        </p:nvSpPr>
        <p:spPr bwMode="auto">
          <a:xfrm>
            <a:off x="1250950" y="1981200"/>
            <a:ext cx="6449201" cy="461665"/>
          </a:xfrm>
          <a:prstGeom prst="rect">
            <a:avLst/>
          </a:prstGeom>
          <a:noFill/>
          <a:ln w="9525">
            <a:noFill/>
            <a:miter lim="800000"/>
            <a:headEnd/>
            <a:tailEnd/>
          </a:ln>
          <a:effectLst/>
        </p:spPr>
        <p:txBody>
          <a:bodyPr wrap="none">
            <a:spAutoFit/>
          </a:bodyPr>
          <a:lstStyle/>
          <a:p>
            <a:r>
              <a:rPr lang="zh-CN" altLang="en-US" b="0" dirty="0">
                <a:solidFill>
                  <a:srgbClr val="0070C0"/>
                </a:solidFill>
                <a:latin typeface="方正姚体" pitchFamily="2" charset="-122"/>
                <a:ea typeface="方正姚体" pitchFamily="2" charset="-122"/>
              </a:rPr>
              <a:t>条件</a:t>
            </a:r>
            <a:r>
              <a:rPr lang="en-US" altLang="zh-CN" b="0" baseline="-25000" dirty="0">
                <a:solidFill>
                  <a:srgbClr val="0070C0"/>
                </a:solidFill>
                <a:latin typeface="方正姚体" pitchFamily="2" charset="-122"/>
                <a:ea typeface="方正姚体" pitchFamily="2" charset="-122"/>
              </a:rPr>
              <a:t>1</a:t>
            </a:r>
            <a:r>
              <a:rPr lang="en-US" altLang="zh-CN" b="0" dirty="0">
                <a:solidFill>
                  <a:srgbClr val="0070C0"/>
                </a:solidFill>
                <a:latin typeface="方正姚体" pitchFamily="2" charset="-122"/>
                <a:ea typeface="方正姚体" pitchFamily="2" charset="-122"/>
              </a:rPr>
              <a:t> AND </a:t>
            </a:r>
            <a:r>
              <a:rPr lang="zh-CN" altLang="en-US" b="0" dirty="0">
                <a:solidFill>
                  <a:srgbClr val="0070C0"/>
                </a:solidFill>
                <a:latin typeface="方正姚体" pitchFamily="2" charset="-122"/>
                <a:ea typeface="方正姚体" pitchFamily="2" charset="-122"/>
              </a:rPr>
              <a:t>条件</a:t>
            </a:r>
            <a:r>
              <a:rPr lang="en-US" altLang="zh-CN" b="0" baseline="-25000" dirty="0">
                <a:solidFill>
                  <a:srgbClr val="0070C0"/>
                </a:solidFill>
                <a:latin typeface="方正姚体" pitchFamily="2" charset="-122"/>
                <a:ea typeface="方正姚体" pitchFamily="2" charset="-122"/>
              </a:rPr>
              <a:t>2</a:t>
            </a:r>
            <a:r>
              <a:rPr lang="en-US" altLang="zh-CN" b="0" dirty="0">
                <a:solidFill>
                  <a:srgbClr val="0070C0"/>
                </a:solidFill>
                <a:latin typeface="方正姚体" pitchFamily="2" charset="-122"/>
                <a:ea typeface="方正姚体" pitchFamily="2" charset="-122"/>
              </a:rPr>
              <a:t> AND … AND </a:t>
            </a:r>
            <a:r>
              <a:rPr lang="zh-CN" altLang="en-US" b="0" dirty="0">
                <a:solidFill>
                  <a:srgbClr val="0070C0"/>
                </a:solidFill>
                <a:latin typeface="方正姚体" pitchFamily="2" charset="-122"/>
                <a:ea typeface="方正姚体" pitchFamily="2" charset="-122"/>
              </a:rPr>
              <a:t>条件</a:t>
            </a:r>
            <a:r>
              <a:rPr lang="en-US" altLang="zh-CN" b="0" i="1" baseline="-25000" dirty="0">
                <a:solidFill>
                  <a:srgbClr val="0070C0"/>
                </a:solidFill>
                <a:latin typeface="方正姚体" pitchFamily="2" charset="-122"/>
                <a:ea typeface="方正姚体" pitchFamily="2" charset="-122"/>
              </a:rPr>
              <a:t>n</a:t>
            </a:r>
            <a:r>
              <a:rPr lang="en-US" altLang="zh-CN"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断言</a:t>
            </a:r>
            <a:r>
              <a:rPr lang="en-US" altLang="zh-CN"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动作 </a:t>
            </a:r>
          </a:p>
        </p:txBody>
      </p:sp>
      <p:sp>
        <p:nvSpPr>
          <p:cNvPr id="37894" name="Text Box 1030"/>
          <p:cNvSpPr txBox="1">
            <a:spLocks noChangeArrowheads="1"/>
          </p:cNvSpPr>
          <p:nvPr/>
        </p:nvSpPr>
        <p:spPr bwMode="auto">
          <a:xfrm>
            <a:off x="785786" y="2895600"/>
            <a:ext cx="7399364" cy="457200"/>
          </a:xfrm>
          <a:prstGeom prst="rect">
            <a:avLst/>
          </a:prstGeom>
          <a:noFill/>
          <a:ln w="9525">
            <a:noFill/>
            <a:miter lim="800000"/>
            <a:headEnd/>
            <a:tailEnd/>
          </a:ln>
          <a:effectLst/>
        </p:spPr>
        <p:txBody>
          <a:bodyPr wrap="square">
            <a:spAutoFit/>
          </a:bodyPr>
          <a:lstStyle/>
          <a:p>
            <a:r>
              <a:rPr lang="zh-CN" altLang="en-US" b="0" dirty="0">
                <a:solidFill>
                  <a:srgbClr val="0070C0"/>
                </a:solidFill>
                <a:latin typeface="宋体" charset="-122"/>
              </a:rPr>
              <a:t>即前件是若干与关系的条件</a:t>
            </a:r>
            <a:r>
              <a:rPr lang="en-US" altLang="zh-CN" b="0" dirty="0">
                <a:solidFill>
                  <a:srgbClr val="0070C0"/>
                </a:solidFill>
              </a:rPr>
              <a:t>, </a:t>
            </a:r>
            <a:r>
              <a:rPr lang="zh-CN" altLang="en-US" b="0" dirty="0">
                <a:solidFill>
                  <a:srgbClr val="0070C0"/>
                </a:solidFill>
                <a:latin typeface="宋体" charset="-122"/>
              </a:rPr>
              <a:t>后件仅有一个断言或动作。</a:t>
            </a:r>
            <a:r>
              <a:rPr lang="zh-CN" altLang="en-US" b="0" dirty="0">
                <a:solidFill>
                  <a:srgbClr val="0070C0"/>
                </a:solidFill>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714348" y="800100"/>
            <a:ext cx="7715304" cy="4893647"/>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t>　　</a:t>
            </a:r>
            <a:r>
              <a:rPr lang="zh-CN" altLang="en-US" b="0" dirty="0">
                <a:solidFill>
                  <a:srgbClr val="0070C0"/>
                </a:solidFill>
              </a:rPr>
              <a:t>对规则作进一步细化。其条件、断言和动作都应该是陈述句。所以</a:t>
            </a:r>
            <a:r>
              <a:rPr lang="en-US" altLang="zh-CN" b="0" dirty="0">
                <a:solidFill>
                  <a:srgbClr val="0070C0"/>
                </a:solidFill>
              </a:rPr>
              <a:t>, </a:t>
            </a:r>
            <a:r>
              <a:rPr lang="zh-CN" altLang="en-US" b="0" dirty="0">
                <a:solidFill>
                  <a:srgbClr val="0070C0"/>
                </a:solidFill>
              </a:rPr>
              <a:t>它们可以用</a:t>
            </a:r>
            <a:r>
              <a:rPr lang="en-US" altLang="zh-CN" b="0" i="1" dirty="0">
                <a:solidFill>
                  <a:srgbClr val="0070C0"/>
                </a:solidFill>
              </a:rPr>
              <a:t>n</a:t>
            </a:r>
            <a:r>
              <a:rPr lang="zh-CN" altLang="en-US" b="0" dirty="0">
                <a:solidFill>
                  <a:srgbClr val="0070C0"/>
                </a:solidFill>
              </a:rPr>
              <a:t>元谓词</a:t>
            </a:r>
            <a:r>
              <a:rPr lang="en-US" altLang="zh-CN" b="0" dirty="0">
                <a:solidFill>
                  <a:srgbClr val="0070C0"/>
                </a:solidFill>
              </a:rPr>
              <a:t>(</a:t>
            </a:r>
            <a:r>
              <a:rPr lang="zh-CN" altLang="en-US" b="0" dirty="0">
                <a:solidFill>
                  <a:srgbClr val="0070C0"/>
                </a:solidFill>
              </a:rPr>
              <a:t>或子句</a:t>
            </a:r>
            <a:r>
              <a:rPr lang="en-US" altLang="zh-CN" b="0" dirty="0">
                <a:solidFill>
                  <a:srgbClr val="0070C0"/>
                </a:solidFill>
              </a:rPr>
              <a:t>)</a:t>
            </a:r>
            <a:r>
              <a:rPr lang="zh-CN" altLang="en-US" b="0" dirty="0">
                <a:solidFill>
                  <a:srgbClr val="0070C0"/>
                </a:solidFill>
              </a:rPr>
              <a:t>形式表示</a:t>
            </a:r>
            <a:r>
              <a:rPr lang="en-US" altLang="zh-CN" b="0" dirty="0">
                <a:solidFill>
                  <a:srgbClr val="0070C0"/>
                </a:solidFill>
              </a:rPr>
              <a:t>, </a:t>
            </a:r>
            <a:r>
              <a:rPr lang="zh-CN" altLang="en-US" b="0" dirty="0">
                <a:solidFill>
                  <a:srgbClr val="0070C0"/>
                </a:solidFill>
              </a:rPr>
              <a:t>或者</a:t>
            </a:r>
            <a:r>
              <a:rPr lang="zh-CN" altLang="en-US" b="0" dirty="0" smtClean="0">
                <a:solidFill>
                  <a:srgbClr val="0070C0"/>
                </a:solidFill>
              </a:rPr>
              <a:t>用</a:t>
            </a:r>
            <a:r>
              <a:rPr lang="en-US" altLang="zh-CN" b="0" i="1" dirty="0" smtClean="0">
                <a:solidFill>
                  <a:srgbClr val="0070C0"/>
                </a:solidFill>
              </a:rPr>
              <a:t>n</a:t>
            </a:r>
            <a:r>
              <a:rPr lang="zh-CN" altLang="en-US" b="0" dirty="0">
                <a:solidFill>
                  <a:srgbClr val="0070C0"/>
                </a:solidFill>
              </a:rPr>
              <a:t>元组的形式表示</a:t>
            </a:r>
            <a:r>
              <a:rPr lang="en-US" altLang="zh-CN" b="0" dirty="0">
                <a:solidFill>
                  <a:srgbClr val="0070C0"/>
                </a:solidFill>
              </a:rPr>
              <a:t>, </a:t>
            </a:r>
            <a:r>
              <a:rPr lang="zh-CN" altLang="en-US" b="0" dirty="0">
                <a:solidFill>
                  <a:srgbClr val="0070C0"/>
                </a:solidFill>
              </a:rPr>
              <a:t>如“对象</a:t>
            </a:r>
            <a:r>
              <a:rPr lang="en-US" altLang="zh-CN" b="0" dirty="0">
                <a:solidFill>
                  <a:srgbClr val="0070C0"/>
                </a:solidFill>
              </a:rPr>
              <a:t>-</a:t>
            </a:r>
            <a:r>
              <a:rPr lang="zh-CN" altLang="en-US" b="0" dirty="0">
                <a:solidFill>
                  <a:srgbClr val="0070C0"/>
                </a:solidFill>
              </a:rPr>
              <a:t>属性</a:t>
            </a:r>
            <a:r>
              <a:rPr lang="en-US" altLang="zh-CN" b="0" dirty="0">
                <a:solidFill>
                  <a:srgbClr val="0070C0"/>
                </a:solidFill>
              </a:rPr>
              <a:t>-</a:t>
            </a:r>
            <a:r>
              <a:rPr lang="zh-CN" altLang="en-US" b="0" dirty="0">
                <a:solidFill>
                  <a:srgbClr val="0070C0"/>
                </a:solidFill>
              </a:rPr>
              <a:t>值”三元组</a:t>
            </a:r>
            <a:r>
              <a:rPr lang="en-US" altLang="zh-CN" b="0" dirty="0">
                <a:solidFill>
                  <a:srgbClr val="0070C0"/>
                </a:solidFill>
              </a:rPr>
              <a:t>,“</a:t>
            </a:r>
            <a:r>
              <a:rPr lang="zh-CN" altLang="en-US" b="0" dirty="0">
                <a:solidFill>
                  <a:srgbClr val="0070C0"/>
                </a:solidFill>
              </a:rPr>
              <a:t>属性</a:t>
            </a:r>
            <a:r>
              <a:rPr lang="en-US" altLang="zh-CN" b="0" dirty="0">
                <a:solidFill>
                  <a:srgbClr val="0070C0"/>
                </a:solidFill>
              </a:rPr>
              <a:t>-</a:t>
            </a:r>
            <a:r>
              <a:rPr lang="zh-CN" altLang="en-US" b="0" dirty="0">
                <a:solidFill>
                  <a:srgbClr val="0070C0"/>
                </a:solidFill>
              </a:rPr>
              <a:t>值”二元组</a:t>
            </a:r>
            <a:r>
              <a:rPr lang="en-US" altLang="zh-CN" b="0" dirty="0">
                <a:solidFill>
                  <a:srgbClr val="0070C0"/>
                </a:solidFill>
              </a:rPr>
              <a:t>,</a:t>
            </a:r>
            <a:r>
              <a:rPr lang="zh-CN" altLang="en-US" b="0" dirty="0">
                <a:solidFill>
                  <a:srgbClr val="0070C0"/>
                </a:solidFill>
              </a:rPr>
              <a:t>或仅有“值”</a:t>
            </a:r>
            <a:r>
              <a:rPr lang="en-US" altLang="zh-CN" b="0" dirty="0">
                <a:solidFill>
                  <a:srgbClr val="0070C0"/>
                </a:solidFill>
              </a:rPr>
              <a:t>(</a:t>
            </a:r>
            <a:r>
              <a:rPr lang="zh-CN" altLang="en-US" b="0" dirty="0">
                <a:solidFill>
                  <a:srgbClr val="0070C0"/>
                </a:solidFill>
              </a:rPr>
              <a:t>符号、字符串或数值</a:t>
            </a:r>
            <a:r>
              <a:rPr lang="en-US" altLang="zh-CN" b="0" dirty="0">
                <a:solidFill>
                  <a:srgbClr val="0070C0"/>
                </a:solidFill>
              </a:rPr>
              <a:t>)</a:t>
            </a:r>
            <a:r>
              <a:rPr lang="zh-CN" altLang="en-US" b="0" dirty="0">
                <a:solidFill>
                  <a:srgbClr val="0070C0"/>
                </a:solidFill>
              </a:rPr>
              <a:t>的一元组等</a:t>
            </a:r>
            <a:r>
              <a:rPr lang="en-US" altLang="zh-CN" b="0" dirty="0">
                <a:solidFill>
                  <a:srgbClr val="0070C0"/>
                </a:solidFill>
              </a:rPr>
              <a:t>, </a:t>
            </a:r>
            <a:r>
              <a:rPr lang="zh-CN" altLang="en-US" b="0" dirty="0">
                <a:solidFill>
                  <a:srgbClr val="0070C0"/>
                </a:solidFill>
              </a:rPr>
              <a:t>而且谓词和元组中的项可以是常量、变量或复合项</a:t>
            </a:r>
            <a:r>
              <a:rPr lang="zh-CN" altLang="en-US" b="0" dirty="0" smtClean="0">
                <a:solidFill>
                  <a:srgbClr val="0070C0"/>
                </a:solidFill>
              </a:rPr>
              <a:t>。当然</a:t>
            </a:r>
            <a:r>
              <a:rPr lang="en-US" altLang="zh-CN" b="0" dirty="0">
                <a:solidFill>
                  <a:srgbClr val="0070C0"/>
                </a:solidFill>
              </a:rPr>
              <a:t>, </a:t>
            </a:r>
            <a:r>
              <a:rPr lang="zh-CN" altLang="en-US" b="0" dirty="0">
                <a:solidFill>
                  <a:srgbClr val="0070C0"/>
                </a:solidFill>
              </a:rPr>
              <a:t>对于条件还可以用通常的关系式表示。如果规则解释程序</a:t>
            </a:r>
            <a:r>
              <a:rPr lang="en-US" altLang="zh-CN" b="0" dirty="0">
                <a:solidFill>
                  <a:srgbClr val="0070C0"/>
                </a:solidFill>
              </a:rPr>
              <a:t>(</a:t>
            </a:r>
            <a:r>
              <a:rPr lang="zh-CN" altLang="en-US" b="0" dirty="0">
                <a:solidFill>
                  <a:srgbClr val="0070C0"/>
                </a:solidFill>
              </a:rPr>
              <a:t>即推理机</a:t>
            </a:r>
            <a:r>
              <a:rPr lang="en-US" altLang="zh-CN" b="0" dirty="0">
                <a:solidFill>
                  <a:srgbClr val="0070C0"/>
                </a:solidFill>
              </a:rPr>
              <a:t>)</a:t>
            </a:r>
            <a:r>
              <a:rPr lang="zh-CN" altLang="en-US" b="0" dirty="0">
                <a:solidFill>
                  <a:srgbClr val="0070C0"/>
                </a:solidFill>
              </a:rPr>
              <a:t>不能直接支持上述的谓词或元组表示形式</a:t>
            </a:r>
            <a:r>
              <a:rPr lang="en-US" altLang="zh-CN" b="0" dirty="0">
                <a:solidFill>
                  <a:srgbClr val="0070C0"/>
                </a:solidFill>
              </a:rPr>
              <a:t>, </a:t>
            </a:r>
            <a:r>
              <a:rPr lang="zh-CN" altLang="en-US" b="0" dirty="0">
                <a:solidFill>
                  <a:srgbClr val="0070C0"/>
                </a:solidFill>
              </a:rPr>
              <a:t>那么</a:t>
            </a:r>
            <a:r>
              <a:rPr lang="en-US" altLang="zh-CN" b="0" dirty="0">
                <a:solidFill>
                  <a:srgbClr val="0070C0"/>
                </a:solidFill>
              </a:rPr>
              <a:t>,</a:t>
            </a:r>
            <a:r>
              <a:rPr lang="zh-CN" altLang="en-US" b="0" dirty="0">
                <a:solidFill>
                  <a:srgbClr val="0070C0"/>
                </a:solidFill>
              </a:rPr>
              <a:t>可用通常的记录、数组、结构、函数等数据结构来实现规则中的条件和断言</a:t>
            </a:r>
            <a:r>
              <a:rPr lang="en-US" altLang="zh-CN" b="0" dirty="0">
                <a:solidFill>
                  <a:srgbClr val="0070C0"/>
                </a:solidFill>
              </a:rPr>
              <a:t>, </a:t>
            </a:r>
            <a:r>
              <a:rPr lang="zh-CN" altLang="en-US" b="0" dirty="0">
                <a:solidFill>
                  <a:srgbClr val="0070C0"/>
                </a:solidFill>
              </a:rPr>
              <a:t>用通常的赋值式、运算式、函数、过程等形式实现规则中的动作。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642910" y="609600"/>
            <a:ext cx="7786742" cy="2492990"/>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latin typeface="宋体" charset="-122"/>
              </a:rPr>
              <a:t>　　</a:t>
            </a:r>
            <a:r>
              <a:rPr lang="zh-CN" altLang="en-US" b="0" dirty="0">
                <a:solidFill>
                  <a:srgbClr val="0070C0"/>
                </a:solidFill>
                <a:latin typeface="宋体" charset="-122"/>
              </a:rPr>
              <a:t>至于规则的语言表示是否一定要有</a:t>
            </a:r>
            <a:r>
              <a:rPr lang="zh-CN" altLang="en-US" b="0" dirty="0">
                <a:solidFill>
                  <a:srgbClr val="0070C0"/>
                </a:solidFill>
                <a:latin typeface="Courier New"/>
              </a:rPr>
              <a:t>“</a:t>
            </a:r>
            <a:r>
              <a:rPr lang="en-US" altLang="zh-CN" b="0" dirty="0">
                <a:solidFill>
                  <a:srgbClr val="0070C0"/>
                </a:solidFill>
                <a:latin typeface="宋体" charset="-122"/>
              </a:rPr>
              <a:t>IF-THEN</a:t>
            </a:r>
            <a:r>
              <a:rPr lang="en-US" altLang="zh-CN" b="0" dirty="0">
                <a:solidFill>
                  <a:srgbClr val="0070C0"/>
                </a:solidFill>
                <a:latin typeface="Courier New"/>
              </a:rPr>
              <a:t>”</a:t>
            </a:r>
            <a:r>
              <a:rPr lang="en-US" altLang="zh-CN" b="0" dirty="0">
                <a:solidFill>
                  <a:srgbClr val="0070C0"/>
                </a:solidFill>
                <a:latin typeface="宋体" charset="-122"/>
              </a:rPr>
              <a:t>, </a:t>
            </a:r>
            <a:r>
              <a:rPr lang="zh-CN" altLang="en-US" b="0" dirty="0">
                <a:solidFill>
                  <a:srgbClr val="0070C0"/>
                </a:solidFill>
                <a:latin typeface="宋体" charset="-122"/>
              </a:rPr>
              <a:t>或者</a:t>
            </a:r>
            <a:r>
              <a:rPr lang="zh-CN" altLang="en-US" b="0" dirty="0">
                <a:solidFill>
                  <a:srgbClr val="0070C0"/>
                </a:solidFill>
                <a:latin typeface="Courier New"/>
              </a:rPr>
              <a:t>“</a:t>
            </a:r>
            <a:r>
              <a:rPr lang="en-US" altLang="zh-CN" b="0" dirty="0">
                <a:solidFill>
                  <a:srgbClr val="0070C0"/>
                </a:solidFill>
                <a:latin typeface="宋体" charset="-122"/>
              </a:rPr>
              <a:t>AND</a:t>
            </a:r>
            <a:r>
              <a:rPr lang="en-US" altLang="zh-CN" b="0" dirty="0">
                <a:solidFill>
                  <a:srgbClr val="0070C0"/>
                </a:solidFill>
                <a:latin typeface="Courier New"/>
              </a:rPr>
              <a:t>”</a:t>
            </a:r>
            <a:r>
              <a:rPr lang="zh-CN" altLang="en-US" b="0" dirty="0">
                <a:solidFill>
                  <a:srgbClr val="0070C0"/>
                </a:solidFill>
                <a:latin typeface="宋体" charset="-122"/>
              </a:rPr>
              <a:t>、 </a:t>
            </a:r>
            <a:r>
              <a:rPr lang="zh-CN" altLang="en-US" b="0" dirty="0">
                <a:solidFill>
                  <a:srgbClr val="0070C0"/>
                </a:solidFill>
                <a:latin typeface="Courier New"/>
              </a:rPr>
              <a:t>“</a:t>
            </a:r>
            <a:r>
              <a:rPr lang="en-US" altLang="zh-CN" b="0" dirty="0">
                <a:solidFill>
                  <a:srgbClr val="0070C0"/>
                </a:solidFill>
                <a:latin typeface="宋体" charset="-122"/>
              </a:rPr>
              <a:t>OR</a:t>
            </a:r>
            <a:r>
              <a:rPr lang="en-US" altLang="zh-CN" b="0" dirty="0">
                <a:solidFill>
                  <a:srgbClr val="0070C0"/>
                </a:solidFill>
                <a:latin typeface="Courier New"/>
              </a:rPr>
              <a:t>”</a:t>
            </a:r>
            <a:r>
              <a:rPr lang="zh-CN" altLang="en-US" b="0" dirty="0">
                <a:solidFill>
                  <a:srgbClr val="0070C0"/>
                </a:solidFill>
                <a:latin typeface="宋体" charset="-122"/>
              </a:rPr>
              <a:t>等连接符</a:t>
            </a:r>
            <a:r>
              <a:rPr lang="en-US" altLang="zh-CN" b="0" dirty="0">
                <a:solidFill>
                  <a:srgbClr val="0070C0"/>
                </a:solidFill>
                <a:latin typeface="宋体" charset="-122"/>
              </a:rPr>
              <a:t>, </a:t>
            </a:r>
            <a:r>
              <a:rPr lang="zh-CN" altLang="en-US" b="0" dirty="0">
                <a:solidFill>
                  <a:srgbClr val="0070C0"/>
                </a:solidFill>
                <a:latin typeface="宋体" charset="-122"/>
              </a:rPr>
              <a:t>这倒不一定。 但原则是</a:t>
            </a:r>
            <a:r>
              <a:rPr lang="en-US" altLang="zh-CN" b="0" dirty="0">
                <a:solidFill>
                  <a:srgbClr val="0070C0"/>
                </a:solidFill>
                <a:latin typeface="宋体" charset="-122"/>
              </a:rPr>
              <a:t>, </a:t>
            </a:r>
            <a:r>
              <a:rPr lang="zh-CN" altLang="en-US" b="0" dirty="0">
                <a:solidFill>
                  <a:srgbClr val="0070C0"/>
                </a:solidFill>
                <a:latin typeface="宋体" charset="-122"/>
              </a:rPr>
              <a:t>在程序执行时必须能体现出规则前提和结论的对应关系</a:t>
            </a:r>
            <a:r>
              <a:rPr lang="en-US" altLang="zh-CN" b="0" dirty="0">
                <a:solidFill>
                  <a:srgbClr val="0070C0"/>
                </a:solidFill>
                <a:latin typeface="宋体" charset="-122"/>
              </a:rPr>
              <a:t>, </a:t>
            </a:r>
            <a:r>
              <a:rPr lang="zh-CN" altLang="en-US" b="0" dirty="0">
                <a:solidFill>
                  <a:srgbClr val="0070C0"/>
                </a:solidFill>
                <a:latin typeface="宋体" charset="-122"/>
              </a:rPr>
              <a:t>必须能体现出前提和结论中的逻辑关系。</a:t>
            </a:r>
            <a:r>
              <a:rPr lang="zh-CN" altLang="en-US" b="0" dirty="0">
                <a:solidFill>
                  <a:srgbClr val="0070C0"/>
                </a:solidFill>
              </a:rPr>
              <a:t> </a:t>
            </a:r>
            <a:r>
              <a:rPr lang="zh-CN" altLang="en-US" b="0" dirty="0">
                <a:solidFill>
                  <a:srgbClr val="0070C0"/>
                </a:solidFill>
                <a:latin typeface="宋体" charset="-122"/>
              </a:rPr>
              <a:t>例如</a:t>
            </a:r>
            <a:r>
              <a:rPr lang="en-US" altLang="zh-CN" b="0" dirty="0">
                <a:solidFill>
                  <a:srgbClr val="0070C0"/>
                </a:solidFill>
              </a:rPr>
              <a:t>, </a:t>
            </a:r>
            <a:r>
              <a:rPr lang="zh-CN" altLang="en-US" b="0" dirty="0">
                <a:solidFill>
                  <a:srgbClr val="0070C0"/>
                </a:solidFill>
                <a:latin typeface="宋体" charset="-122"/>
              </a:rPr>
              <a:t>我们完全可以用一个二</a:t>
            </a:r>
            <a:r>
              <a:rPr lang="zh-CN" altLang="en-US" b="0" dirty="0" smtClean="0">
                <a:solidFill>
                  <a:srgbClr val="0070C0"/>
                </a:solidFill>
                <a:latin typeface="宋体" charset="-122"/>
              </a:rPr>
              <a:t>元组</a:t>
            </a:r>
            <a:endParaRPr lang="zh-CN" altLang="en-US" b="0" dirty="0">
              <a:solidFill>
                <a:srgbClr val="0070C0"/>
              </a:solidFill>
            </a:endParaRPr>
          </a:p>
        </p:txBody>
      </p:sp>
      <p:sp>
        <p:nvSpPr>
          <p:cNvPr id="35845" name="Text Box 5"/>
          <p:cNvSpPr txBox="1">
            <a:spLocks noChangeArrowheads="1"/>
          </p:cNvSpPr>
          <p:nvPr/>
        </p:nvSpPr>
        <p:spPr bwMode="auto">
          <a:xfrm>
            <a:off x="3200400" y="3048000"/>
            <a:ext cx="3054350" cy="457200"/>
          </a:xfrm>
          <a:prstGeom prst="rect">
            <a:avLst/>
          </a:prstGeom>
          <a:noFill/>
          <a:ln w="9525">
            <a:noFill/>
            <a:miter lim="800000"/>
            <a:headEnd/>
            <a:tailEnd/>
          </a:ln>
          <a:effectLst/>
        </p:spPr>
        <p:txBody>
          <a:bodyPr wrap="none">
            <a:spAutoFit/>
          </a:bodyPr>
          <a:lstStyle/>
          <a:p>
            <a:r>
              <a:rPr lang="en-US" altLang="zh-CN" b="0" dirty="0">
                <a:solidFill>
                  <a:srgbClr val="0070C0"/>
                </a:solidFill>
                <a:latin typeface="方正姚体" pitchFamily="2" charset="-122"/>
                <a:ea typeface="方正姚体" pitchFamily="2" charset="-122"/>
              </a:rPr>
              <a:t>(〈</a:t>
            </a:r>
            <a:r>
              <a:rPr lang="zh-CN" altLang="en-US" b="0" dirty="0">
                <a:solidFill>
                  <a:srgbClr val="0070C0"/>
                </a:solidFill>
                <a:latin typeface="方正姚体" pitchFamily="2" charset="-122"/>
                <a:ea typeface="方正姚体" pitchFamily="2" charset="-122"/>
              </a:rPr>
              <a:t>前件</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后件</a:t>
            </a:r>
            <a:r>
              <a:rPr lang="en-US" altLang="zh-CN" b="0" dirty="0">
                <a:solidFill>
                  <a:srgbClr val="0070C0"/>
                </a:solidFill>
                <a:latin typeface="方正姚体" pitchFamily="2" charset="-122"/>
                <a:ea typeface="方正姚体" pitchFamily="2" charset="-122"/>
              </a:rPr>
              <a:t>〉) </a:t>
            </a:r>
          </a:p>
        </p:txBody>
      </p:sp>
      <p:sp>
        <p:nvSpPr>
          <p:cNvPr id="35846" name="Text Box 6"/>
          <p:cNvSpPr txBox="1">
            <a:spLocks noChangeArrowheads="1"/>
          </p:cNvSpPr>
          <p:nvPr/>
        </p:nvSpPr>
        <p:spPr bwMode="auto">
          <a:xfrm>
            <a:off x="714348" y="3857628"/>
            <a:ext cx="3051202" cy="457200"/>
          </a:xfrm>
          <a:prstGeom prst="rect">
            <a:avLst/>
          </a:prstGeom>
          <a:noFill/>
          <a:ln w="9525">
            <a:noFill/>
            <a:miter lim="800000"/>
            <a:headEnd/>
            <a:tailEnd/>
          </a:ln>
          <a:effectLst/>
        </p:spPr>
        <p:txBody>
          <a:bodyPr wrap="square">
            <a:spAutoFit/>
          </a:bodyPr>
          <a:lstStyle/>
          <a:p>
            <a:r>
              <a:rPr lang="zh-CN" altLang="en-US" b="0" dirty="0">
                <a:solidFill>
                  <a:srgbClr val="0070C0"/>
                </a:solidFill>
                <a:latin typeface="宋体" charset="-122"/>
              </a:rPr>
              <a:t>表示一个产生式规则。</a:t>
            </a:r>
            <a:r>
              <a:rPr lang="zh-CN" altLang="en-US" b="0" dirty="0">
                <a:solidFill>
                  <a:srgbClr val="0070C0"/>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6" name="Text Box 1028"/>
          <p:cNvSpPr txBox="1">
            <a:spLocks noChangeArrowheads="1"/>
          </p:cNvSpPr>
          <p:nvPr/>
        </p:nvSpPr>
        <p:spPr bwMode="auto">
          <a:xfrm>
            <a:off x="642910" y="762000"/>
            <a:ext cx="7786742" cy="4967514"/>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cs typeface="Times New Roman" pitchFamily="18" charset="0"/>
              </a:rPr>
              <a:t>　　</a:t>
            </a:r>
            <a:r>
              <a:rPr lang="zh-CN" altLang="en-US" b="0" dirty="0" smtClean="0">
                <a:solidFill>
                  <a:srgbClr val="0070C0"/>
                </a:solidFill>
                <a:cs typeface="Times New Roman" pitchFamily="18" charset="0"/>
              </a:rPr>
              <a:t>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程序中要表示产生式规则</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至少有两种形式： </a:t>
            </a:r>
          </a:p>
          <a:p>
            <a:pPr algn="just">
              <a:lnSpc>
                <a:spcPct val="130000"/>
              </a:lnSpc>
              <a:spcBef>
                <a:spcPct val="50000"/>
              </a:spcBef>
            </a:pPr>
            <a:r>
              <a:rPr lang="zh-CN" altLang="en-US" b="0" dirty="0">
                <a:solidFill>
                  <a:srgbClr val="0070C0"/>
                </a:solidFill>
                <a:cs typeface="Times New Roman" pitchFamily="18" charset="0"/>
              </a:rPr>
              <a:t>  </a:t>
            </a:r>
            <a:r>
              <a:rPr lang="zh-CN" altLang="en-US" b="0" dirty="0" smtClean="0">
                <a:solidFill>
                  <a:srgbClr val="0070C0"/>
                </a:solidFill>
                <a:cs typeface="Times New Roman" pitchFamily="18" charset="0"/>
              </a:rPr>
              <a:t>   </a:t>
            </a:r>
            <a:r>
              <a:rPr lang="en-US" altLang="zh-CN" b="0" dirty="0">
                <a:solidFill>
                  <a:srgbClr val="0070C0"/>
                </a:solidFill>
                <a:cs typeface="Times New Roman" pitchFamily="18" charset="0"/>
              </a:rPr>
              <a:t>(1) </a:t>
            </a:r>
            <a:r>
              <a:rPr lang="zh-CN" altLang="en-US" b="0" dirty="0">
                <a:solidFill>
                  <a:srgbClr val="0070C0"/>
                </a:solidFill>
                <a:cs typeface="Times New Roman" pitchFamily="18" charset="0"/>
              </a:rPr>
              <a:t>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的规则表示产生式规则</a:t>
            </a:r>
            <a:r>
              <a:rPr lang="zh-CN" altLang="en-US" b="0" dirty="0" smtClean="0">
                <a:solidFill>
                  <a:srgbClr val="0070C0"/>
                </a:solidFill>
                <a:cs typeface="Times New Roman" pitchFamily="18" charset="0"/>
              </a:rPr>
              <a:t>。</a:t>
            </a:r>
            <a:endParaRPr lang="zh-CN" altLang="en-US" b="0" dirty="0">
              <a:solidFill>
                <a:srgbClr val="0070C0"/>
              </a:solidFill>
              <a:cs typeface="Times New Roman" pitchFamily="18" charset="0"/>
            </a:endParaRPr>
          </a:p>
          <a:p>
            <a:pPr algn="just">
              <a:lnSpc>
                <a:spcPct val="130000"/>
              </a:lnSpc>
              <a:spcBef>
                <a:spcPct val="50000"/>
              </a:spcBef>
            </a:pPr>
            <a:r>
              <a:rPr lang="zh-CN" altLang="en-US" b="0" dirty="0">
                <a:solidFill>
                  <a:srgbClr val="0070C0"/>
                </a:solidFill>
                <a:cs typeface="Times New Roman" pitchFamily="18" charset="0"/>
              </a:rPr>
              <a:t>   </a:t>
            </a:r>
            <a:r>
              <a:rPr lang="zh-CN" altLang="en-US" b="0" dirty="0" smtClean="0">
                <a:solidFill>
                  <a:srgbClr val="0070C0"/>
                </a:solidFill>
                <a:cs typeface="Times New Roman" pitchFamily="18" charset="0"/>
              </a:rPr>
              <a:t>  </a:t>
            </a:r>
            <a:r>
              <a:rPr lang="en-US" altLang="zh-CN" b="0" dirty="0">
                <a:solidFill>
                  <a:srgbClr val="0070C0"/>
                </a:solidFill>
                <a:cs typeface="Times New Roman" pitchFamily="18" charset="0"/>
              </a:rPr>
              <a:t>(2) </a:t>
            </a:r>
            <a:r>
              <a:rPr lang="zh-CN" altLang="en-US" b="0" dirty="0">
                <a:solidFill>
                  <a:srgbClr val="0070C0"/>
                </a:solidFill>
                <a:cs typeface="Times New Roman" pitchFamily="18" charset="0"/>
              </a:rPr>
              <a:t>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的事实表示产生式规则</a:t>
            </a:r>
            <a:r>
              <a:rPr lang="zh-CN" altLang="en-US" b="0" dirty="0" smtClean="0">
                <a:solidFill>
                  <a:srgbClr val="0070C0"/>
                </a:solidFill>
                <a:cs typeface="Times New Roman" pitchFamily="18" charset="0"/>
              </a:rPr>
              <a:t>。</a:t>
            </a:r>
            <a:endParaRPr lang="zh-CN" altLang="en-US" b="0" dirty="0">
              <a:solidFill>
                <a:srgbClr val="0070C0"/>
              </a:solidFill>
              <a:cs typeface="Times New Roman" pitchFamily="18" charset="0"/>
            </a:endParaRPr>
          </a:p>
          <a:p>
            <a:pPr algn="just">
              <a:lnSpc>
                <a:spcPct val="130000"/>
              </a:lnSpc>
              <a:spcBef>
                <a:spcPct val="50000"/>
              </a:spcBef>
            </a:pPr>
            <a:r>
              <a:rPr lang="zh-CN" altLang="en-US" b="0" dirty="0">
                <a:solidFill>
                  <a:srgbClr val="0070C0"/>
                </a:solidFill>
                <a:latin typeface="宋体" charset="-122"/>
              </a:rPr>
              <a:t> 　 对这两种表示</a:t>
            </a:r>
            <a:r>
              <a:rPr lang="en-US" altLang="zh-CN" b="0" dirty="0">
                <a:solidFill>
                  <a:srgbClr val="0070C0"/>
                </a:solidFill>
                <a:latin typeface="宋体" charset="-122"/>
              </a:rPr>
              <a:t>, </a:t>
            </a:r>
            <a:r>
              <a:rPr lang="zh-CN" altLang="en-US" b="0" dirty="0">
                <a:solidFill>
                  <a:srgbClr val="0070C0"/>
                </a:solidFill>
                <a:latin typeface="宋体" charset="-122"/>
              </a:rPr>
              <a:t>对应的推理机是不一样的。若用方法</a:t>
            </a:r>
            <a:r>
              <a:rPr lang="en-US" altLang="zh-CN" b="0" dirty="0">
                <a:solidFill>
                  <a:srgbClr val="0070C0"/>
                </a:solidFill>
                <a:latin typeface="宋体" charset="-122"/>
              </a:rPr>
              <a:t>(1), </a:t>
            </a:r>
            <a:r>
              <a:rPr lang="zh-CN" altLang="en-US" b="0" dirty="0">
                <a:solidFill>
                  <a:srgbClr val="0070C0"/>
                </a:solidFill>
                <a:latin typeface="宋体" charset="-122"/>
              </a:rPr>
              <a:t>则一般就不必编写显式的推理机程序</a:t>
            </a:r>
            <a:r>
              <a:rPr lang="en-US" altLang="zh-CN" b="0" dirty="0">
                <a:solidFill>
                  <a:srgbClr val="0070C0"/>
                </a:solidFill>
                <a:latin typeface="宋体" charset="-122"/>
              </a:rPr>
              <a:t>, </a:t>
            </a:r>
            <a:r>
              <a:rPr lang="zh-CN" altLang="en-US" b="0" dirty="0">
                <a:solidFill>
                  <a:srgbClr val="0070C0"/>
                </a:solidFill>
                <a:latin typeface="宋体" charset="-122"/>
              </a:rPr>
              <a:t>因为对于这种形式的规则</a:t>
            </a:r>
            <a:r>
              <a:rPr lang="en-US" altLang="zh-CN" b="0" dirty="0">
                <a:solidFill>
                  <a:srgbClr val="0070C0"/>
                </a:solidFill>
                <a:latin typeface="宋体" charset="-122"/>
              </a:rPr>
              <a:t>, PROLOG</a:t>
            </a:r>
            <a:r>
              <a:rPr lang="zh-CN" altLang="en-US" b="0" dirty="0">
                <a:solidFill>
                  <a:srgbClr val="0070C0"/>
                </a:solidFill>
                <a:latin typeface="宋体" charset="-122"/>
              </a:rPr>
              <a:t>语言的翻译程序就是它的推理机。但若用方法</a:t>
            </a:r>
            <a:r>
              <a:rPr lang="en-US" altLang="zh-CN" b="0" dirty="0">
                <a:solidFill>
                  <a:srgbClr val="0070C0"/>
                </a:solidFill>
              </a:rPr>
              <a:t>(2), </a:t>
            </a:r>
            <a:r>
              <a:rPr lang="zh-CN" altLang="en-US" b="0" dirty="0">
                <a:solidFill>
                  <a:srgbClr val="0070C0"/>
                </a:solidFill>
                <a:latin typeface="宋体" charset="-122"/>
              </a:rPr>
              <a:t>则就必须用</a:t>
            </a:r>
            <a:r>
              <a:rPr lang="en-US" altLang="zh-CN" b="0" dirty="0">
                <a:solidFill>
                  <a:srgbClr val="0070C0"/>
                </a:solidFill>
              </a:rPr>
              <a:t>PROLOG</a:t>
            </a:r>
            <a:r>
              <a:rPr lang="zh-CN" altLang="en-US" b="0" dirty="0">
                <a:solidFill>
                  <a:srgbClr val="0070C0"/>
                </a:solidFill>
                <a:latin typeface="宋体" charset="-122"/>
              </a:rPr>
              <a:t>语言编写显式的推理机程序。</a:t>
            </a:r>
            <a:r>
              <a:rPr lang="zh-CN" altLang="en-US" b="0" dirty="0">
                <a:solidFill>
                  <a:srgbClr val="0070C0"/>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Text Box 1028"/>
          <p:cNvSpPr txBox="1">
            <a:spLocks noChangeArrowheads="1"/>
          </p:cNvSpPr>
          <p:nvPr/>
        </p:nvSpPr>
        <p:spPr bwMode="auto">
          <a:xfrm>
            <a:off x="642910" y="685800"/>
            <a:ext cx="7929618" cy="5041380"/>
          </a:xfrm>
          <a:prstGeom prst="rect">
            <a:avLst/>
          </a:prstGeom>
          <a:noFill/>
          <a:ln w="9525">
            <a:noFill/>
            <a:miter lim="800000"/>
            <a:headEnd/>
            <a:tailEnd/>
          </a:ln>
          <a:effectLst/>
        </p:spPr>
        <p:txBody>
          <a:bodyPr wrap="square">
            <a:spAutoFit/>
          </a:bodyPr>
          <a:lstStyle/>
          <a:p>
            <a:pPr algn="just">
              <a:lnSpc>
                <a:spcPct val="120000"/>
              </a:lnSpc>
              <a:spcBef>
                <a:spcPct val="50000"/>
              </a:spcBef>
            </a:pPr>
            <a:r>
              <a:rPr lang="zh-CN" altLang="en-US" b="0" dirty="0">
                <a:latin typeface="宋体" charset="-122"/>
              </a:rPr>
              <a:t>　　</a:t>
            </a:r>
            <a:r>
              <a:rPr lang="zh-CN" altLang="en-US" b="0" dirty="0" smtClean="0">
                <a:solidFill>
                  <a:srgbClr val="0070C0"/>
                </a:solidFill>
                <a:latin typeface="黑体" pitchFamily="49" charset="-122"/>
                <a:ea typeface="黑体" pitchFamily="49" charset="-122"/>
              </a:rPr>
              <a:t>例</a:t>
            </a:r>
            <a:r>
              <a:rPr lang="en-US" altLang="zh-CN" dirty="0" smtClean="0">
                <a:solidFill>
                  <a:srgbClr val="0070C0"/>
                </a:solidFill>
                <a:cs typeface="Times New Roman" pitchFamily="18" charset="0"/>
              </a:rPr>
              <a:t>6-3</a:t>
            </a:r>
            <a:r>
              <a:rPr lang="zh-CN" altLang="en-US" b="0" dirty="0">
                <a:solidFill>
                  <a:srgbClr val="0070C0"/>
                </a:solidFill>
                <a:latin typeface="宋体" charset="-122"/>
              </a:rPr>
              <a:t>　</a:t>
            </a:r>
            <a:r>
              <a:rPr lang="zh-CN" altLang="en-US" b="0" dirty="0" smtClean="0">
                <a:solidFill>
                  <a:srgbClr val="0070C0"/>
                </a:solidFill>
                <a:latin typeface="宋体" charset="-122"/>
              </a:rPr>
              <a:t>把例</a:t>
            </a:r>
            <a:r>
              <a:rPr lang="en-US" altLang="zh-CN" b="0" dirty="0" smtClean="0">
                <a:solidFill>
                  <a:srgbClr val="0070C0"/>
                </a:solidFill>
                <a:cs typeface="Times New Roman" pitchFamily="18" charset="0"/>
              </a:rPr>
              <a:t>6-1</a:t>
            </a:r>
            <a:r>
              <a:rPr lang="zh-CN" altLang="en-US" b="0" dirty="0">
                <a:solidFill>
                  <a:srgbClr val="0070C0"/>
                </a:solidFill>
                <a:latin typeface="宋体" charset="-122"/>
              </a:rPr>
              <a:t>中给出的产生式规则用</a:t>
            </a:r>
            <a:r>
              <a:rPr lang="en-US" altLang="zh-CN" b="0" dirty="0">
                <a:solidFill>
                  <a:srgbClr val="0070C0"/>
                </a:solidFill>
                <a:cs typeface="Times New Roman" pitchFamily="18" charset="0"/>
              </a:rPr>
              <a:t>PROLOG</a:t>
            </a:r>
            <a:r>
              <a:rPr lang="zh-CN" altLang="en-US" b="0" dirty="0">
                <a:solidFill>
                  <a:srgbClr val="0070C0"/>
                </a:solidFill>
                <a:latin typeface="宋体" charset="-122"/>
              </a:rPr>
              <a:t>的规则可表示如下：   </a:t>
            </a:r>
          </a:p>
          <a:p>
            <a:r>
              <a:rPr lang="zh-CN" altLang="en-US" b="0" dirty="0">
                <a:solidFill>
                  <a:srgbClr val="0070C0"/>
                </a:solidFill>
                <a:latin typeface="宋体" charset="-122"/>
              </a:rPr>
              <a:t>    </a:t>
            </a:r>
            <a:r>
              <a:rPr lang="en-US" b="0" dirty="0" err="1">
                <a:solidFill>
                  <a:srgbClr val="0070C0"/>
                </a:solidFill>
                <a:latin typeface="Arial" pitchFamily="34" charset="0"/>
                <a:cs typeface="Arial" pitchFamily="34" charset="0"/>
              </a:rPr>
              <a:t>animal_is</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老虎</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err="1">
                <a:solidFill>
                  <a:srgbClr val="0070C0"/>
                </a:solidFill>
                <a:latin typeface="Arial" pitchFamily="34" charset="0"/>
                <a:cs typeface="Arial" pitchFamily="34" charset="0"/>
              </a:rPr>
              <a:t>it_is</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食肉动物</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fact(″</a:t>
            </a:r>
            <a:r>
              <a:rPr lang="zh-CN" altLang="en-US" b="0" dirty="0">
                <a:solidFill>
                  <a:srgbClr val="0070C0"/>
                </a:solidFill>
                <a:latin typeface="Arial" pitchFamily="34" charset="0"/>
                <a:cs typeface="Arial" pitchFamily="34" charset="0"/>
              </a:rPr>
              <a:t>黄褐色</a:t>
            </a:r>
            <a:r>
              <a:rPr lang="en-US" b="0" dirty="0" smtClean="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fact(″</a:t>
            </a:r>
            <a:r>
              <a:rPr lang="zh-CN" altLang="en-US" b="0" dirty="0">
                <a:solidFill>
                  <a:srgbClr val="0070C0"/>
                </a:solidFill>
                <a:latin typeface="Arial" pitchFamily="34" charset="0"/>
                <a:cs typeface="Arial" pitchFamily="34" charset="0"/>
              </a:rPr>
              <a:t>有黑色条纹</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err="1" smtClean="0">
                <a:solidFill>
                  <a:srgbClr val="0070C0"/>
                </a:solidFill>
                <a:latin typeface="Arial" pitchFamily="34" charset="0"/>
                <a:cs typeface="Arial" pitchFamily="34" charset="0"/>
              </a:rPr>
              <a:t>it_is</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食肉动物</a:t>
            </a:r>
            <a:r>
              <a:rPr lang="en-US" b="0" dirty="0">
                <a:solidFill>
                  <a:srgbClr val="0070C0"/>
                </a:solidFill>
                <a:latin typeface="Arial" pitchFamily="34" charset="0"/>
                <a:cs typeface="Arial" pitchFamily="34" charset="0"/>
              </a:rPr>
              <a:t>″):-it_is1(″</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fact(″</a:t>
            </a:r>
            <a:r>
              <a:rPr lang="zh-CN" altLang="en-US" b="0" dirty="0">
                <a:solidFill>
                  <a:srgbClr val="0070C0"/>
                </a:solidFill>
                <a:latin typeface="Arial" pitchFamily="34" charset="0"/>
                <a:cs typeface="Arial" pitchFamily="34" charset="0"/>
              </a:rPr>
              <a:t>有爪</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fact(″</a:t>
            </a:r>
            <a:r>
              <a:rPr lang="zh-CN" altLang="en-US" b="0" dirty="0">
                <a:solidFill>
                  <a:srgbClr val="0070C0"/>
                </a:solidFill>
                <a:latin typeface="Arial" pitchFamily="34" charset="0"/>
                <a:cs typeface="Arial" pitchFamily="34" charset="0"/>
              </a:rPr>
              <a:t>有犬齿</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zh-CN" altLang="en-US" b="0" dirty="0">
                <a:solidFill>
                  <a:srgbClr val="0070C0"/>
                </a:solidFill>
                <a:latin typeface="Arial" pitchFamily="34" charset="0"/>
                <a:cs typeface="Arial" pitchFamily="34" charset="0"/>
              </a:rPr>
              <a:t>　　　　</a:t>
            </a:r>
            <a:r>
              <a:rPr lang="zh-CN" altLang="en-US" b="0" dirty="0" smtClean="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目盯前方</a:t>
            </a:r>
            <a:r>
              <a:rPr lang="en-US" b="0" dirty="0">
                <a:solidFill>
                  <a:srgbClr val="0070C0"/>
                </a:solidFill>
                <a:latin typeface="Arial" pitchFamily="34" charset="0"/>
                <a:cs typeface="Arial" pitchFamily="34" charset="0"/>
              </a:rPr>
              <a:t>″). </a:t>
            </a:r>
            <a:endParaRPr lang="zh-CN" altLang="en-US" b="0" dirty="0">
              <a:solidFill>
                <a:srgbClr val="0070C0"/>
              </a:solidFill>
              <a:latin typeface="Arial" pitchFamily="34" charset="0"/>
              <a:cs typeface="Arial" pitchFamily="34" charset="0"/>
            </a:endParaRPr>
          </a:p>
          <a:p>
            <a:r>
              <a:rPr lang="en-US" b="0" dirty="0" smtClean="0">
                <a:solidFill>
                  <a:srgbClr val="0070C0"/>
                </a:solidFill>
                <a:latin typeface="Arial" pitchFamily="34" charset="0"/>
                <a:cs typeface="Arial" pitchFamily="34" charset="0"/>
              </a:rPr>
              <a:t>         </a:t>
            </a:r>
            <a:r>
              <a:rPr lang="en-US" b="0" dirty="0" err="1" smtClean="0">
                <a:solidFill>
                  <a:srgbClr val="0070C0"/>
                </a:solidFill>
                <a:latin typeface="Arial" pitchFamily="34" charset="0"/>
                <a:cs typeface="Arial" pitchFamily="34" charset="0"/>
              </a:rPr>
              <a:t>it_is</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食肉动物</a:t>
            </a:r>
            <a:r>
              <a:rPr lang="en-US" b="0" dirty="0">
                <a:solidFill>
                  <a:srgbClr val="0070C0"/>
                </a:solidFill>
                <a:latin typeface="Arial" pitchFamily="34" charset="0"/>
                <a:cs typeface="Arial" pitchFamily="34" charset="0"/>
              </a:rPr>
              <a:t>″):-it_is1(″</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吃肉</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it_is1</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有奶</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it_is1</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有毛发</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571472" y="609600"/>
            <a:ext cx="8267728" cy="4955203"/>
          </a:xfrm>
          <a:prstGeom prst="rect">
            <a:avLst/>
          </a:prstGeom>
          <a:noFill/>
          <a:ln w="9525">
            <a:noFill/>
            <a:miter lim="800000"/>
            <a:headEnd/>
            <a:tailEnd/>
          </a:ln>
          <a:effectLst/>
        </p:spPr>
        <p:txBody>
          <a:bodyPr wrap="square">
            <a:spAutoFit/>
          </a:bodyPr>
          <a:lstStyle/>
          <a:p>
            <a:pPr>
              <a:lnSpc>
                <a:spcPts val="3600"/>
              </a:lnSpc>
            </a:pPr>
            <a:r>
              <a:rPr lang="zh-CN" altLang="en-US" b="0" dirty="0">
                <a:latin typeface="宋体" charset="-122"/>
              </a:rPr>
              <a:t>　　</a:t>
            </a:r>
            <a:r>
              <a:rPr lang="zh-CN" altLang="en-US" b="0" dirty="0">
                <a:solidFill>
                  <a:srgbClr val="0070C0"/>
                </a:solidFill>
              </a:rPr>
              <a:t>对于这种规则表示形式，可以不用再编写推理机程序，而可直接利用</a:t>
            </a:r>
            <a:r>
              <a:rPr lang="en-US" b="0" dirty="0">
                <a:solidFill>
                  <a:srgbClr val="0070C0"/>
                </a:solidFill>
              </a:rPr>
              <a:t>PROLOG</a:t>
            </a:r>
            <a:r>
              <a:rPr lang="zh-CN" altLang="en-US" b="0" dirty="0">
                <a:solidFill>
                  <a:srgbClr val="0070C0"/>
                </a:solidFill>
              </a:rPr>
              <a:t>自身的推理机进行推理。例如，当再给出如下的事实：</a:t>
            </a:r>
          </a:p>
          <a:p>
            <a:pPr>
              <a:spcBef>
                <a:spcPts val="1200"/>
              </a:spcBef>
            </a:pPr>
            <a:r>
              <a:rPr lang="en-US" b="0" dirty="0">
                <a:solidFill>
                  <a:srgbClr val="0070C0"/>
                </a:solidFill>
              </a:rPr>
              <a:t> </a:t>
            </a:r>
            <a:r>
              <a:rPr lang="en-US" b="0" dirty="0" smtClean="0">
                <a:solidFill>
                  <a:srgbClr val="0070C0"/>
                </a:solidFill>
              </a:rPr>
              <a:t>             </a:t>
            </a:r>
            <a:r>
              <a:rPr lang="en-US" b="0" dirty="0" smtClean="0">
                <a:solidFill>
                  <a:srgbClr val="0070C0"/>
                </a:solidFill>
                <a:latin typeface="Arial" pitchFamily="34" charset="0"/>
                <a:cs typeface="Arial" pitchFamily="34" charset="0"/>
              </a:rPr>
              <a:t>fact</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黄褐色</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有黑色条纹</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吃肉</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fact(″</a:t>
            </a:r>
            <a:r>
              <a:rPr lang="zh-CN" altLang="en-US" b="0" dirty="0">
                <a:solidFill>
                  <a:srgbClr val="0070C0"/>
                </a:solidFill>
                <a:latin typeface="Arial" pitchFamily="34" charset="0"/>
                <a:cs typeface="Arial" pitchFamily="34" charset="0"/>
              </a:rPr>
              <a:t>有奶</a:t>
            </a:r>
            <a:r>
              <a:rPr lang="en-US" b="0" dirty="0">
                <a:solidFill>
                  <a:srgbClr val="0070C0"/>
                </a:solidFill>
                <a:latin typeface="Arial" pitchFamily="34" charset="0"/>
                <a:cs typeface="Arial" pitchFamily="34" charset="0"/>
              </a:rPr>
              <a:t>″). </a:t>
            </a:r>
            <a:endParaRPr lang="zh-CN" altLang="en-US" b="0" dirty="0">
              <a:solidFill>
                <a:srgbClr val="0070C0"/>
              </a:solidFill>
              <a:latin typeface="Arial" pitchFamily="34" charset="0"/>
              <a:cs typeface="Arial" pitchFamily="34" charset="0"/>
            </a:endParaRPr>
          </a:p>
          <a:p>
            <a:pPr>
              <a:lnSpc>
                <a:spcPct val="150000"/>
              </a:lnSpc>
            </a:pPr>
            <a:r>
              <a:rPr lang="zh-CN" altLang="en-US" b="0" dirty="0">
                <a:solidFill>
                  <a:srgbClr val="0070C0"/>
                </a:solidFill>
              </a:rPr>
              <a:t>和目标：</a:t>
            </a:r>
          </a:p>
          <a:p>
            <a:r>
              <a:rPr lang="en-US" b="0" dirty="0">
                <a:solidFill>
                  <a:srgbClr val="0070C0"/>
                </a:solidFill>
              </a:rPr>
              <a:t>    </a:t>
            </a:r>
            <a:r>
              <a:rPr lang="en-US" b="0" dirty="0" smtClean="0">
                <a:solidFill>
                  <a:srgbClr val="0070C0"/>
                </a:solidFill>
              </a:rPr>
              <a:t>         </a:t>
            </a:r>
            <a:r>
              <a:rPr lang="en-US" b="0" dirty="0" err="1" smtClean="0">
                <a:solidFill>
                  <a:srgbClr val="0070C0"/>
                </a:solidFill>
                <a:latin typeface="Arial" pitchFamily="34" charset="0"/>
                <a:cs typeface="Arial" pitchFamily="34" charset="0"/>
              </a:rPr>
              <a:t>animal_is</a:t>
            </a:r>
            <a:r>
              <a:rPr lang="en-US" b="0" dirty="0" smtClean="0">
                <a:solidFill>
                  <a:srgbClr val="0070C0"/>
                </a:solidFill>
                <a:latin typeface="Arial" pitchFamily="34" charset="0"/>
                <a:cs typeface="Arial" pitchFamily="34" charset="0"/>
              </a:rPr>
              <a:t>(Y</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pPr>
              <a:lnSpc>
                <a:spcPct val="150000"/>
              </a:lnSpc>
            </a:pPr>
            <a:r>
              <a:rPr lang="zh-CN" altLang="en-US" b="0" dirty="0">
                <a:solidFill>
                  <a:srgbClr val="0070C0"/>
                </a:solidFill>
              </a:rPr>
              <a:t>则程序运行后的结果就是</a:t>
            </a:r>
            <a:r>
              <a:rPr lang="en-US" b="0" dirty="0">
                <a:solidFill>
                  <a:srgbClr val="0070C0"/>
                </a:solidFill>
              </a:rPr>
              <a:t>:</a:t>
            </a:r>
            <a:endParaRPr lang="zh-CN" altLang="en-US" b="0" dirty="0">
              <a:solidFill>
                <a:srgbClr val="0070C0"/>
              </a:solidFill>
            </a:endParaRPr>
          </a:p>
          <a:p>
            <a:r>
              <a:rPr lang="en-US" b="0" dirty="0">
                <a:solidFill>
                  <a:srgbClr val="0070C0"/>
                </a:solidFill>
              </a:rPr>
              <a:t>   </a:t>
            </a:r>
            <a:r>
              <a:rPr lang="en-US" b="0" dirty="0" smtClean="0">
                <a:solidFill>
                  <a:srgbClr val="0070C0"/>
                </a:solidFill>
              </a:rPr>
              <a:t>                                            </a:t>
            </a:r>
            <a:r>
              <a:rPr lang="en-US" b="0" dirty="0">
                <a:solidFill>
                  <a:srgbClr val="0070C0"/>
                </a:solidFill>
                <a:latin typeface="Arial" pitchFamily="34" charset="0"/>
                <a:cs typeface="Arial" pitchFamily="34" charset="0"/>
              </a:rPr>
              <a:t>Y</a:t>
            </a:r>
            <a:r>
              <a:rPr lang="zh-CN" altLang="en-US" b="0" dirty="0">
                <a:solidFill>
                  <a:srgbClr val="0070C0"/>
                </a:solidFill>
              </a:rPr>
              <a:t>＝老虎</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714348" y="595313"/>
            <a:ext cx="7929618" cy="5008230"/>
          </a:xfrm>
          <a:prstGeom prst="rect">
            <a:avLst/>
          </a:prstGeom>
          <a:noFill/>
          <a:ln w="9525">
            <a:noFill/>
            <a:miter lim="800000"/>
            <a:headEnd/>
            <a:tailEnd/>
          </a:ln>
          <a:effectLst/>
        </p:spPr>
        <p:txBody>
          <a:bodyPr wrap="square">
            <a:spAutoFit/>
          </a:bodyPr>
          <a:lstStyle/>
          <a:p>
            <a:pPr>
              <a:lnSpc>
                <a:spcPct val="150000"/>
              </a:lnSpc>
            </a:pPr>
            <a:r>
              <a:rPr lang="zh-CN" altLang="en-US" b="0" dirty="0">
                <a:solidFill>
                  <a:srgbClr val="0070C0"/>
                </a:solidFill>
              </a:rPr>
              <a:t>但如果把上面的规则表示成如下的形式：</a:t>
            </a:r>
          </a:p>
          <a:p>
            <a:pPr>
              <a:lnSpc>
                <a:spcPct val="150000"/>
              </a:lnSpc>
            </a:pPr>
            <a:r>
              <a:rPr lang="zh-CN" altLang="en-US" b="0" dirty="0">
                <a:solidFill>
                  <a:srgbClr val="0070C0"/>
                </a:solidFill>
              </a:rPr>
              <a:t>　</a:t>
            </a:r>
            <a:r>
              <a:rPr lang="en-US" b="0" dirty="0">
                <a:solidFill>
                  <a:srgbClr val="0070C0"/>
                </a:solidFill>
              </a:rPr>
              <a:t>   </a:t>
            </a:r>
            <a:r>
              <a:rPr lang="en-US" b="0" dirty="0">
                <a:solidFill>
                  <a:srgbClr val="0070C0"/>
                </a:solidFill>
                <a:latin typeface="Arial" pitchFamily="34" charset="0"/>
                <a:cs typeface="Arial" pitchFamily="34" charset="0"/>
              </a:rPr>
              <a:t>rule(</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食肉动物</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黄褐色</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有黑色条纹</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老虎</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pPr>
              <a:lnSpc>
                <a:spcPct val="150000"/>
              </a:lnSpc>
            </a:pPr>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rule(</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有爪</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有犬齿</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目盯前方</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食肉动物</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pPr>
              <a:lnSpc>
                <a:spcPct val="150000"/>
              </a:lnSpc>
            </a:pPr>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rule(</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吃肉</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食肉动物</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pPr>
              <a:lnSpc>
                <a:spcPct val="150000"/>
              </a:lnSpc>
            </a:pPr>
            <a:r>
              <a:rPr lang="en-US" b="0" dirty="0">
                <a:solidFill>
                  <a:srgbClr val="0070C0"/>
                </a:solidFill>
                <a:latin typeface="Arial" pitchFamily="34" charset="0"/>
                <a:cs typeface="Arial" pitchFamily="34" charset="0"/>
              </a:rPr>
              <a:t>  </a:t>
            </a:r>
            <a:r>
              <a:rPr lang="en-US" b="0" dirty="0" smtClean="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rule(</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有奶</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a:t>
            </a:r>
            <a:endParaRPr lang="zh-CN" altLang="en-US" b="0" dirty="0">
              <a:solidFill>
                <a:srgbClr val="0070C0"/>
              </a:solidFill>
              <a:latin typeface="Arial" pitchFamily="34" charset="0"/>
              <a:cs typeface="Arial" pitchFamily="34" charset="0"/>
            </a:endParaRPr>
          </a:p>
          <a:p>
            <a:pPr>
              <a:lnSpc>
                <a:spcPct val="150000"/>
              </a:lnSpc>
            </a:pP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　</a:t>
            </a:r>
            <a:r>
              <a:rPr lang="en-US" b="0" dirty="0">
                <a:solidFill>
                  <a:srgbClr val="0070C0"/>
                </a:solidFill>
                <a:latin typeface="Arial" pitchFamily="34" charset="0"/>
                <a:cs typeface="Arial" pitchFamily="34" charset="0"/>
              </a:rPr>
              <a:t>rule(</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有毛发</a:t>
            </a:r>
            <a:r>
              <a:rPr lang="en-US" b="0" dirty="0">
                <a:solidFill>
                  <a:srgbClr val="0070C0"/>
                </a:solidFill>
                <a:latin typeface="Arial" pitchFamily="34" charset="0"/>
                <a:cs typeface="Arial" pitchFamily="34" charset="0"/>
              </a:rPr>
              <a:t>″</a:t>
            </a:r>
            <a:r>
              <a:rPr lang="zh-CN" altLang="en-US" b="0" dirty="0">
                <a:solidFill>
                  <a:srgbClr val="0070C0"/>
                </a:solidFill>
                <a:latin typeface="Arial" pitchFamily="34" charset="0"/>
                <a:cs typeface="Arial" pitchFamily="34" charset="0"/>
              </a:rPr>
              <a:t>］</a:t>
            </a:r>
            <a:r>
              <a:rPr lang="en-US" b="0" dirty="0">
                <a:solidFill>
                  <a:srgbClr val="0070C0"/>
                </a:solidFill>
                <a:latin typeface="Arial" pitchFamily="34" charset="0"/>
                <a:cs typeface="Arial" pitchFamily="34" charset="0"/>
              </a:rPr>
              <a:t>, ″</a:t>
            </a:r>
            <a:r>
              <a:rPr lang="zh-CN" altLang="en-US" b="0" dirty="0">
                <a:solidFill>
                  <a:srgbClr val="0070C0"/>
                </a:solidFill>
                <a:latin typeface="Arial" pitchFamily="34" charset="0"/>
                <a:cs typeface="Arial" pitchFamily="34" charset="0"/>
              </a:rPr>
              <a:t>哺乳动物</a:t>
            </a:r>
            <a:r>
              <a:rPr lang="en-US" b="0" dirty="0">
                <a:solidFill>
                  <a:srgbClr val="0070C0"/>
                </a:solidFill>
                <a:latin typeface="Arial" pitchFamily="34" charset="0"/>
                <a:cs typeface="Arial" pitchFamily="34" charset="0"/>
              </a:rPr>
              <a:t>″). </a:t>
            </a:r>
            <a:endParaRPr lang="zh-CN" altLang="en-US" b="0" dirty="0">
              <a:solidFill>
                <a:srgbClr val="0070C0"/>
              </a:solidFill>
              <a:latin typeface="Arial" pitchFamily="34" charset="0"/>
              <a:cs typeface="Arial" pitchFamily="34" charset="0"/>
            </a:endParaRPr>
          </a:p>
          <a:p>
            <a:pPr>
              <a:lnSpc>
                <a:spcPct val="150000"/>
              </a:lnSpc>
            </a:pPr>
            <a:r>
              <a:rPr lang="zh-CN" altLang="en-US" b="0" dirty="0">
                <a:solidFill>
                  <a:srgbClr val="0070C0"/>
                </a:solidFill>
              </a:rPr>
              <a:t>则就需要用</a:t>
            </a:r>
            <a:r>
              <a:rPr lang="en-US" b="0" dirty="0">
                <a:solidFill>
                  <a:srgbClr val="0070C0"/>
                </a:solidFill>
              </a:rPr>
              <a:t>PROLOG</a:t>
            </a:r>
            <a:r>
              <a:rPr lang="zh-CN" altLang="en-US" b="0" dirty="0">
                <a:solidFill>
                  <a:srgbClr val="0070C0"/>
                </a:solidFill>
              </a:rPr>
              <a:t>语言编写一个推理机程序。否则，无法实施基于上述规则的推理。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642910" y="738188"/>
            <a:ext cx="7786742" cy="3564053"/>
          </a:xfrm>
          <a:prstGeom prst="rect">
            <a:avLst/>
          </a:prstGeom>
          <a:noFill/>
          <a:ln w="9525">
            <a:noFill/>
            <a:miter lim="800000"/>
            <a:headEnd/>
            <a:tailEnd/>
          </a:ln>
          <a:effectLst/>
        </p:spPr>
        <p:txBody>
          <a:bodyPr wrap="square">
            <a:spAutoFit/>
          </a:bodyPr>
          <a:lstStyle/>
          <a:p>
            <a:pPr algn="just">
              <a:lnSpc>
                <a:spcPct val="140000"/>
              </a:lnSpc>
              <a:spcBef>
                <a:spcPct val="50000"/>
              </a:spcBef>
            </a:pPr>
            <a:r>
              <a:rPr lang="zh-CN" altLang="en-US" b="0" dirty="0">
                <a:latin typeface="宋体" charset="-122"/>
              </a:rPr>
              <a:t>　　</a:t>
            </a:r>
            <a:r>
              <a:rPr lang="zh-CN" altLang="en-US" b="0" dirty="0">
                <a:solidFill>
                  <a:srgbClr val="0070C0"/>
                </a:solidFill>
                <a:cs typeface="Times New Roman" pitchFamily="18" charset="0"/>
              </a:rPr>
              <a:t>还需说明的是</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并非凡是用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规则表示的产生式规则</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都可直接使用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的推理机。例如</a:t>
            </a:r>
            <a:r>
              <a:rPr lang="en-US" altLang="zh-CN" b="0" dirty="0" smtClean="0">
                <a:solidFill>
                  <a:srgbClr val="0070C0"/>
                </a:solidFill>
                <a:cs typeface="Times New Roman" pitchFamily="18" charset="0"/>
              </a:rPr>
              <a:t>,  </a:t>
            </a:r>
            <a:endParaRPr lang="en-US" altLang="zh-CN" b="0" dirty="0">
              <a:solidFill>
                <a:srgbClr val="0070C0"/>
              </a:solidFill>
              <a:cs typeface="Times New Roman" pitchFamily="18" charset="0"/>
            </a:endParaRPr>
          </a:p>
          <a:p>
            <a:pPr algn="just">
              <a:lnSpc>
                <a:spcPct val="140000"/>
              </a:lnSpc>
              <a:spcBef>
                <a:spcPct val="50000"/>
              </a:spcBef>
            </a:pP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　　</a:t>
            </a:r>
            <a:r>
              <a:rPr lang="zh-CN" altLang="en-US" b="0" dirty="0">
                <a:solidFill>
                  <a:srgbClr val="0070C0"/>
                </a:solidFill>
                <a:latin typeface="Arial" pitchFamily="34" charset="0"/>
                <a:cs typeface="Arial" pitchFamily="34" charset="0"/>
              </a:rPr>
              <a:t> </a:t>
            </a:r>
            <a:r>
              <a:rPr lang="en-US" altLang="zh-CN" b="0" dirty="0">
                <a:solidFill>
                  <a:srgbClr val="0070C0"/>
                </a:solidFill>
                <a:latin typeface="Arial" pitchFamily="34" charset="0"/>
                <a:cs typeface="Arial" pitchFamily="34" charset="0"/>
              </a:rPr>
              <a:t>rule(X, Y):-Y=X+1</a:t>
            </a:r>
            <a:r>
              <a:rPr lang="en-US" altLang="zh-CN" b="0" dirty="0" smtClean="0">
                <a:solidFill>
                  <a:srgbClr val="0070C0"/>
                </a:solidFill>
                <a:latin typeface="Arial" pitchFamily="34" charset="0"/>
                <a:cs typeface="Arial" pitchFamily="34" charset="0"/>
              </a:rPr>
              <a:t>.</a:t>
            </a:r>
            <a:endParaRPr lang="en-US" altLang="zh-CN" b="0" dirty="0">
              <a:solidFill>
                <a:srgbClr val="0070C0"/>
              </a:solidFill>
              <a:latin typeface="Arial" pitchFamily="34" charset="0"/>
              <a:cs typeface="Arial" pitchFamily="34" charset="0"/>
            </a:endParaRPr>
          </a:p>
          <a:p>
            <a:pPr algn="just">
              <a:lnSpc>
                <a:spcPct val="140000"/>
              </a:lnSpc>
              <a:spcBef>
                <a:spcPct val="50000"/>
              </a:spcBef>
            </a:pPr>
            <a:r>
              <a:rPr lang="zh-CN" altLang="en-US" b="0" dirty="0">
                <a:solidFill>
                  <a:srgbClr val="0070C0"/>
                </a:solidFill>
                <a:cs typeface="Times New Roman" pitchFamily="18" charset="0"/>
              </a:rPr>
              <a:t>这是一个含变量的规则</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其中</a:t>
            </a:r>
            <a:r>
              <a:rPr lang="en-US" altLang="zh-CN" b="0" dirty="0">
                <a:solidFill>
                  <a:srgbClr val="0070C0"/>
                </a:solidFill>
                <a:cs typeface="Times New Roman" pitchFamily="18" charset="0"/>
              </a:rPr>
              <a:t>X</a:t>
            </a:r>
            <a:r>
              <a:rPr lang="zh-CN" altLang="en-US" b="0" dirty="0">
                <a:solidFill>
                  <a:srgbClr val="0070C0"/>
                </a:solidFill>
                <a:cs typeface="Times New Roman" pitchFamily="18" charset="0"/>
              </a:rPr>
              <a:t>为前提</a:t>
            </a:r>
            <a:r>
              <a:rPr lang="en-US" altLang="zh-CN" b="0" dirty="0">
                <a:solidFill>
                  <a:srgbClr val="0070C0"/>
                </a:solidFill>
                <a:cs typeface="Times New Roman" pitchFamily="18" charset="0"/>
              </a:rPr>
              <a:t>, Y</a:t>
            </a:r>
            <a:r>
              <a:rPr lang="zh-CN" altLang="en-US" b="0" dirty="0">
                <a:solidFill>
                  <a:srgbClr val="0070C0"/>
                </a:solidFill>
                <a:cs typeface="Times New Roman" pitchFamily="18" charset="0"/>
              </a:rPr>
              <a:t>是结论。也就是说</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在推理时是把</a:t>
            </a:r>
            <a:r>
              <a:rPr lang="en-US" altLang="zh-CN" b="0" dirty="0">
                <a:solidFill>
                  <a:srgbClr val="0070C0"/>
                </a:solidFill>
                <a:cs typeface="Times New Roman" pitchFamily="18" charset="0"/>
              </a:rPr>
              <a:t>rule(X,Y)</a:t>
            </a:r>
            <a:r>
              <a:rPr lang="zh-CN" altLang="en-US" b="0" dirty="0">
                <a:solidFill>
                  <a:srgbClr val="0070C0"/>
                </a:solidFill>
                <a:cs typeface="Times New Roman" pitchFamily="18" charset="0"/>
              </a:rPr>
              <a:t>作为规则使用的。显然</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对于这种形式的规则</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仍然需要重新编写推理机。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Text Box 1028"/>
          <p:cNvSpPr txBox="1">
            <a:spLocks noChangeArrowheads="1"/>
          </p:cNvSpPr>
          <p:nvPr/>
        </p:nvSpPr>
        <p:spPr bwMode="auto">
          <a:xfrm>
            <a:off x="698702" y="464460"/>
            <a:ext cx="7786742" cy="5743111"/>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zh-CN" altLang="en-US" b="0" dirty="0">
                <a:latin typeface="宋体" charset="-122"/>
              </a:rPr>
              <a:t>　</a:t>
            </a:r>
            <a:r>
              <a:rPr lang="zh-CN" altLang="en-US" dirty="0">
                <a:latin typeface="宋体" charset="-122"/>
              </a:rPr>
              <a:t>　</a:t>
            </a:r>
            <a:r>
              <a:rPr lang="en-US" altLang="zh-CN" b="0" dirty="0">
                <a:solidFill>
                  <a:srgbClr val="0070C0"/>
                </a:solidFill>
                <a:latin typeface="楷体" pitchFamily="49" charset="-122"/>
                <a:ea typeface="楷体" pitchFamily="49" charset="-122"/>
              </a:rPr>
              <a:t>2. </a:t>
            </a:r>
            <a:r>
              <a:rPr lang="zh-CN" altLang="en-US" dirty="0">
                <a:solidFill>
                  <a:srgbClr val="0070C0"/>
                </a:solidFill>
                <a:latin typeface="楷体" pitchFamily="49" charset="-122"/>
                <a:ea typeface="楷体" pitchFamily="49" charset="-122"/>
              </a:rPr>
              <a:t>规则库的程序</a:t>
            </a:r>
            <a:r>
              <a:rPr lang="zh-CN" altLang="en-US" dirty="0" smtClean="0">
                <a:solidFill>
                  <a:srgbClr val="0070C0"/>
                </a:solidFill>
                <a:latin typeface="楷体" pitchFamily="49" charset="-122"/>
                <a:ea typeface="楷体" pitchFamily="49" charset="-122"/>
              </a:rPr>
              <a:t>实现</a:t>
            </a:r>
            <a:endParaRPr lang="zh-CN" altLang="en-US" dirty="0">
              <a:solidFill>
                <a:srgbClr val="0070C0"/>
              </a:solidFill>
              <a:latin typeface="楷体" pitchFamily="49" charset="-122"/>
              <a:ea typeface="楷体" pitchFamily="49" charset="-122"/>
            </a:endParaRPr>
          </a:p>
          <a:p>
            <a:pPr algn="just">
              <a:lnSpc>
                <a:spcPct val="130000"/>
              </a:lnSpc>
              <a:spcBef>
                <a:spcPts val="0"/>
              </a:spcBef>
            </a:pPr>
            <a:r>
              <a:rPr lang="zh-CN" altLang="en-US" b="0" dirty="0">
                <a:solidFill>
                  <a:srgbClr val="0070C0"/>
                </a:solidFill>
                <a:latin typeface="宋体" charset="-122"/>
              </a:rPr>
              <a:t>    规则库的程序实现分为内存和外存两个方面。 在内存中规则库可用链表实现</a:t>
            </a:r>
            <a:r>
              <a:rPr lang="en-US" altLang="zh-CN" b="0" dirty="0">
                <a:solidFill>
                  <a:srgbClr val="0070C0"/>
                </a:solidFill>
                <a:latin typeface="宋体" charset="-122"/>
              </a:rPr>
              <a:t>, </a:t>
            </a:r>
            <a:r>
              <a:rPr lang="zh-CN" altLang="en-US" b="0" dirty="0">
                <a:solidFill>
                  <a:srgbClr val="0070C0"/>
                </a:solidFill>
                <a:latin typeface="宋体" charset="-122"/>
              </a:rPr>
              <a:t>在外存则就是以规则为基本单位的数据文件。但若用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程序</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对于用</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的规则表示的产生式规则</a:t>
            </a:r>
            <a:r>
              <a:rPr lang="en-US" altLang="zh-CN" b="0" dirty="0">
                <a:solidFill>
                  <a:srgbClr val="0070C0"/>
                </a:solidFill>
                <a:cs typeface="Times New Roman" pitchFamily="18" charset="0"/>
              </a:rPr>
              <a:t>,</a:t>
            </a:r>
            <a:r>
              <a:rPr lang="zh-CN" altLang="en-US" b="0" dirty="0">
                <a:solidFill>
                  <a:srgbClr val="0070C0"/>
                </a:solidFill>
                <a:cs typeface="Times New Roman" pitchFamily="18" charset="0"/>
              </a:rPr>
              <a:t>规则库就是程序的一部分</a:t>
            </a:r>
            <a:r>
              <a:rPr lang="zh-CN" altLang="en-US" b="0" dirty="0" smtClean="0">
                <a:solidFill>
                  <a:srgbClr val="0070C0"/>
                </a:solidFill>
                <a:cs typeface="Times New Roman" pitchFamily="18" charset="0"/>
              </a:rPr>
              <a:t>；对于</a:t>
            </a:r>
            <a:r>
              <a:rPr lang="en-US" altLang="zh-CN" b="0" dirty="0">
                <a:solidFill>
                  <a:srgbClr val="0070C0"/>
                </a:solidFill>
                <a:cs typeface="Times New Roman" pitchFamily="18" charset="0"/>
              </a:rPr>
              <a:t>PROLOG</a:t>
            </a:r>
            <a:r>
              <a:rPr lang="zh-CN" altLang="en-US" b="0" dirty="0">
                <a:solidFill>
                  <a:srgbClr val="0070C0"/>
                </a:solidFill>
                <a:cs typeface="Times New Roman" pitchFamily="18" charset="0"/>
              </a:rPr>
              <a:t>事实表示的规则</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则规则库</a:t>
            </a:r>
            <a:r>
              <a:rPr lang="zh-CN" altLang="en-US" b="0" dirty="0">
                <a:solidFill>
                  <a:srgbClr val="0070C0"/>
                </a:solidFill>
                <a:latin typeface="宋体" charset="-122"/>
              </a:rPr>
              <a:t>在内存就是动态数据库</a:t>
            </a:r>
            <a:r>
              <a:rPr lang="en-US" altLang="zh-CN" b="0" dirty="0">
                <a:solidFill>
                  <a:srgbClr val="0070C0"/>
                </a:solidFill>
                <a:latin typeface="宋体" charset="-122"/>
              </a:rPr>
              <a:t>, </a:t>
            </a:r>
            <a:r>
              <a:rPr lang="zh-CN" altLang="en-US" b="0" dirty="0">
                <a:solidFill>
                  <a:srgbClr val="0070C0"/>
                </a:solidFill>
                <a:latin typeface="宋体" charset="-122"/>
              </a:rPr>
              <a:t>在外存就是数据库文件</a:t>
            </a:r>
            <a:r>
              <a:rPr lang="zh-CN" altLang="en-US" b="0" dirty="0" smtClean="0">
                <a:solidFill>
                  <a:srgbClr val="0070C0"/>
                </a:solidFill>
                <a:latin typeface="宋体" charset="-122"/>
              </a:rPr>
              <a:t>。</a:t>
            </a:r>
            <a:endParaRPr lang="zh-CN" altLang="en-US" b="0" dirty="0">
              <a:solidFill>
                <a:srgbClr val="0070C0"/>
              </a:solidFill>
              <a:latin typeface="宋体" charset="-122"/>
            </a:endParaRPr>
          </a:p>
          <a:p>
            <a:pPr algn="just">
              <a:lnSpc>
                <a:spcPct val="130000"/>
              </a:lnSpc>
              <a:spcBef>
                <a:spcPct val="50000"/>
              </a:spcBef>
            </a:pPr>
            <a:r>
              <a:rPr lang="zh-CN" altLang="en-US" b="0" dirty="0">
                <a:solidFill>
                  <a:srgbClr val="0070C0"/>
                </a:solidFill>
                <a:latin typeface="宋体" charset="-122"/>
              </a:rPr>
              <a:t>    还需说明的是</a:t>
            </a:r>
            <a:r>
              <a:rPr lang="en-US" altLang="zh-CN" b="0" dirty="0">
                <a:solidFill>
                  <a:srgbClr val="0070C0"/>
                </a:solidFill>
                <a:latin typeface="宋体" charset="-122"/>
              </a:rPr>
              <a:t>, </a:t>
            </a:r>
            <a:r>
              <a:rPr lang="zh-CN" altLang="en-US" b="0" dirty="0">
                <a:solidFill>
                  <a:srgbClr val="0070C0"/>
                </a:solidFill>
                <a:latin typeface="宋体" charset="-122"/>
              </a:rPr>
              <a:t>对于规则库实际上还需配一个管理程序</a:t>
            </a:r>
            <a:r>
              <a:rPr lang="en-US" altLang="zh-CN" b="0" dirty="0">
                <a:solidFill>
                  <a:srgbClr val="0070C0"/>
                </a:solidFill>
                <a:latin typeface="宋体" charset="-122"/>
              </a:rPr>
              <a:t>, </a:t>
            </a:r>
            <a:r>
              <a:rPr lang="zh-CN" altLang="en-US" b="0" dirty="0">
                <a:solidFill>
                  <a:srgbClr val="0070C0"/>
                </a:solidFill>
                <a:latin typeface="宋体" charset="-122"/>
              </a:rPr>
              <a:t>即知识库管理系统</a:t>
            </a:r>
            <a:r>
              <a:rPr lang="en-US" altLang="zh-CN" b="0" dirty="0">
                <a:solidFill>
                  <a:srgbClr val="0070C0"/>
                </a:solidFill>
                <a:latin typeface="宋体" charset="-122"/>
              </a:rPr>
              <a:t>, </a:t>
            </a:r>
            <a:r>
              <a:rPr lang="zh-CN" altLang="en-US" b="0" dirty="0">
                <a:solidFill>
                  <a:srgbClr val="0070C0"/>
                </a:solidFill>
                <a:latin typeface="宋体" charset="-122"/>
              </a:rPr>
              <a:t>专门负责规则及规则库的各项管理工作</a:t>
            </a:r>
            <a:r>
              <a:rPr lang="zh-CN" altLang="en-US" b="0" dirty="0" smtClean="0">
                <a:solidFill>
                  <a:srgbClr val="0070C0"/>
                </a:solidFill>
                <a:latin typeface="宋体" charset="-122"/>
              </a:rPr>
              <a:t>。知识库管理系统</a:t>
            </a:r>
            <a:r>
              <a:rPr lang="zh-CN" altLang="en-US" b="0" dirty="0">
                <a:solidFill>
                  <a:srgbClr val="0070C0"/>
                </a:solidFill>
                <a:latin typeface="宋体" charset="-122"/>
              </a:rPr>
              <a:t>的设计也与规则的表示形式密切相关。</a:t>
            </a:r>
            <a:r>
              <a:rPr lang="zh-CN" altLang="en-US" b="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blinds(horizontal)">
                                      <p:cBhvr>
                                        <p:cTn id="7" dur="500"/>
                                        <p:tgtEl>
                                          <p:spTgt spid="4915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6">
                                            <p:txEl>
                                              <p:pRg st="2" end="2"/>
                                            </p:txEl>
                                          </p:spTgt>
                                        </p:tgtEl>
                                        <p:attrNameLst>
                                          <p:attrName>style.visibility</p:attrName>
                                        </p:attrNameLst>
                                      </p:cBhvr>
                                      <p:to>
                                        <p:strVal val="visible"/>
                                      </p:to>
                                    </p:set>
                                    <p:animEffect transition="in" filter="blinds(horizontal)">
                                      <p:cBhvr>
                                        <p:cTn id="12" dur="500"/>
                                        <p:tgtEl>
                                          <p:spTgt spid="491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714348" y="884238"/>
            <a:ext cx="7643866" cy="4348883"/>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smtClean="0">
                <a:solidFill>
                  <a:srgbClr val="0070C0"/>
                </a:solidFill>
                <a:latin typeface="宋体" charset="-122"/>
              </a:rPr>
              <a:t>  </a:t>
            </a:r>
            <a:r>
              <a:rPr lang="zh-CN" altLang="en-US" dirty="0" smtClean="0">
                <a:solidFill>
                  <a:srgbClr val="0070C0"/>
                </a:solidFill>
                <a:latin typeface="楷体" pitchFamily="49" charset="-122"/>
                <a:ea typeface="楷体" pitchFamily="49" charset="-122"/>
              </a:rPr>
              <a:t>例：</a:t>
            </a:r>
            <a:endParaRPr lang="zh-CN" altLang="en-US" dirty="0">
              <a:solidFill>
                <a:srgbClr val="0070C0"/>
              </a:solidFill>
              <a:latin typeface="楷体" pitchFamily="49" charset="-122"/>
              <a:ea typeface="楷体" pitchFamily="49" charset="-122"/>
            </a:endParaRPr>
          </a:p>
          <a:p>
            <a:pPr algn="just">
              <a:lnSpc>
                <a:spcPct val="130000"/>
              </a:lnSpc>
              <a:spcBef>
                <a:spcPct val="50000"/>
              </a:spcBef>
            </a:pPr>
            <a:r>
              <a:rPr lang="zh-CN" altLang="en-US" b="0" dirty="0">
                <a:solidFill>
                  <a:srgbClr val="0070C0"/>
                </a:solidFill>
                <a:latin typeface="宋体" charset="-122"/>
              </a:rPr>
              <a:t> </a:t>
            </a:r>
            <a:r>
              <a:rPr lang="zh-CN" altLang="en-US" b="0" dirty="0" smtClean="0">
                <a:solidFill>
                  <a:srgbClr val="0070C0"/>
                </a:solidFill>
                <a:latin typeface="宋体" charset="-122"/>
              </a:rPr>
              <a:t> </a:t>
            </a:r>
            <a:r>
              <a:rPr lang="en-US" altLang="zh-CN" b="0" dirty="0">
                <a:solidFill>
                  <a:srgbClr val="0070C0"/>
                </a:solidFill>
                <a:latin typeface="方正姚体" pitchFamily="2" charset="-122"/>
                <a:ea typeface="方正姚体" pitchFamily="2" charset="-122"/>
              </a:rPr>
              <a:t>(1) </a:t>
            </a:r>
            <a:r>
              <a:rPr lang="zh-CN" altLang="en-US" b="0" dirty="0">
                <a:solidFill>
                  <a:srgbClr val="0070C0"/>
                </a:solidFill>
                <a:latin typeface="方正姚体" pitchFamily="2" charset="-122"/>
                <a:ea typeface="方正姚体" pitchFamily="2" charset="-122"/>
              </a:rPr>
              <a:t>如果银行存款利率下调</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那么股票价格上涨</a:t>
            </a:r>
            <a:r>
              <a:rPr lang="zh-CN" altLang="en-US" b="0" dirty="0" smtClean="0">
                <a:solidFill>
                  <a:srgbClr val="0070C0"/>
                </a:solidFill>
                <a:latin typeface="方正姚体" pitchFamily="2" charset="-122"/>
                <a:ea typeface="方正姚体" pitchFamily="2" charset="-122"/>
              </a:rPr>
              <a:t>。</a:t>
            </a:r>
            <a:endParaRPr lang="zh-CN" altLang="en-US" b="0" dirty="0">
              <a:solidFill>
                <a:srgbClr val="0070C0"/>
              </a:solidFill>
              <a:latin typeface="方正姚体" pitchFamily="2" charset="-122"/>
              <a:ea typeface="方正姚体" pitchFamily="2" charset="-122"/>
            </a:endParaRPr>
          </a:p>
          <a:p>
            <a:pPr algn="just">
              <a:lnSpc>
                <a:spcPct val="130000"/>
              </a:lnSpc>
              <a:spcBef>
                <a:spcPct val="50000"/>
              </a:spcBef>
            </a:pPr>
            <a:r>
              <a:rPr lang="zh-CN" altLang="en-US" b="0" dirty="0">
                <a:solidFill>
                  <a:srgbClr val="0070C0"/>
                </a:solidFill>
                <a:latin typeface="方正姚体" pitchFamily="2" charset="-122"/>
                <a:ea typeface="方正姚体" pitchFamily="2" charset="-122"/>
              </a:rPr>
              <a:t>    </a:t>
            </a:r>
            <a:r>
              <a:rPr lang="en-US" altLang="zh-CN" b="0" dirty="0">
                <a:solidFill>
                  <a:srgbClr val="0070C0"/>
                </a:solidFill>
                <a:latin typeface="方正姚体" pitchFamily="2" charset="-122"/>
                <a:ea typeface="方正姚体" pitchFamily="2" charset="-122"/>
              </a:rPr>
              <a:t>(2) </a:t>
            </a:r>
            <a:r>
              <a:rPr lang="zh-CN" altLang="en-US" b="0" dirty="0">
                <a:solidFill>
                  <a:srgbClr val="0070C0"/>
                </a:solidFill>
                <a:latin typeface="方正姚体" pitchFamily="2" charset="-122"/>
                <a:ea typeface="方正姚体" pitchFamily="2" charset="-122"/>
              </a:rPr>
              <a:t>如果炉温超过上限</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则立即关闭风门</a:t>
            </a:r>
            <a:r>
              <a:rPr lang="zh-CN" altLang="en-US" b="0" dirty="0" smtClean="0">
                <a:solidFill>
                  <a:srgbClr val="0070C0"/>
                </a:solidFill>
                <a:latin typeface="方正姚体" pitchFamily="2" charset="-122"/>
                <a:ea typeface="方正姚体" pitchFamily="2" charset="-122"/>
              </a:rPr>
              <a:t>。</a:t>
            </a:r>
            <a:endParaRPr lang="zh-CN" altLang="en-US" b="0" dirty="0">
              <a:solidFill>
                <a:srgbClr val="0070C0"/>
              </a:solidFill>
              <a:latin typeface="方正姚体" pitchFamily="2" charset="-122"/>
              <a:ea typeface="方正姚体" pitchFamily="2" charset="-122"/>
            </a:endParaRPr>
          </a:p>
          <a:p>
            <a:pPr algn="just">
              <a:lnSpc>
                <a:spcPts val="4500"/>
              </a:lnSpc>
              <a:spcBef>
                <a:spcPct val="50000"/>
              </a:spcBef>
            </a:pPr>
            <a:r>
              <a:rPr lang="zh-CN" altLang="en-US" b="0" dirty="0">
                <a:solidFill>
                  <a:srgbClr val="0070C0"/>
                </a:solidFill>
                <a:latin typeface="方正姚体" pitchFamily="2" charset="-122"/>
                <a:ea typeface="方正姚体" pitchFamily="2" charset="-122"/>
              </a:rPr>
              <a:t>    </a:t>
            </a:r>
            <a:r>
              <a:rPr lang="en-US" altLang="zh-CN" b="0" dirty="0">
                <a:solidFill>
                  <a:srgbClr val="0070C0"/>
                </a:solidFill>
                <a:latin typeface="方正姚体" pitchFamily="2" charset="-122"/>
                <a:ea typeface="方正姚体" pitchFamily="2" charset="-122"/>
              </a:rPr>
              <a:t>(3) </a:t>
            </a:r>
            <a:r>
              <a:rPr lang="zh-CN" altLang="en-US" b="0" dirty="0">
                <a:solidFill>
                  <a:srgbClr val="0070C0"/>
                </a:solidFill>
                <a:latin typeface="方正姚体" pitchFamily="2" charset="-122"/>
                <a:ea typeface="方正姚体" pitchFamily="2" charset="-122"/>
              </a:rPr>
              <a:t>如果键盘突然失灵</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且屏幕上出现怪字符</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则是病毒发作</a:t>
            </a:r>
            <a:r>
              <a:rPr lang="zh-CN" altLang="en-US" b="0" dirty="0" smtClean="0">
                <a:solidFill>
                  <a:srgbClr val="0070C0"/>
                </a:solidFill>
                <a:latin typeface="方正姚体" pitchFamily="2" charset="-122"/>
                <a:ea typeface="方正姚体" pitchFamily="2" charset="-122"/>
              </a:rPr>
              <a:t>。</a:t>
            </a:r>
            <a:endParaRPr lang="zh-CN" altLang="en-US" b="0" dirty="0">
              <a:solidFill>
                <a:srgbClr val="0070C0"/>
              </a:solidFill>
              <a:latin typeface="方正姚体" pitchFamily="2" charset="-122"/>
              <a:ea typeface="方正姚体" pitchFamily="2" charset="-122"/>
            </a:endParaRPr>
          </a:p>
          <a:p>
            <a:pPr algn="just">
              <a:lnSpc>
                <a:spcPct val="150000"/>
              </a:lnSpc>
              <a:spcBef>
                <a:spcPts val="0"/>
              </a:spcBef>
            </a:pPr>
            <a:r>
              <a:rPr lang="zh-CN" altLang="en-US" b="0" dirty="0">
                <a:solidFill>
                  <a:srgbClr val="0070C0"/>
                </a:solidFill>
                <a:latin typeface="方正姚体" pitchFamily="2" charset="-122"/>
                <a:ea typeface="方正姚体" pitchFamily="2" charset="-122"/>
              </a:rPr>
              <a:t>    </a:t>
            </a:r>
            <a:r>
              <a:rPr lang="en-US" altLang="zh-CN" b="0" dirty="0">
                <a:solidFill>
                  <a:srgbClr val="0070C0"/>
                </a:solidFill>
                <a:latin typeface="方正姚体" pitchFamily="2" charset="-122"/>
                <a:ea typeface="方正姚体" pitchFamily="2" charset="-122"/>
              </a:rPr>
              <a:t>(4) </a:t>
            </a:r>
            <a:r>
              <a:rPr lang="zh-CN" altLang="en-US" b="0" dirty="0">
                <a:solidFill>
                  <a:srgbClr val="0070C0"/>
                </a:solidFill>
                <a:latin typeface="方正姚体" pitchFamily="2" charset="-122"/>
                <a:ea typeface="方正姚体" pitchFamily="2" charset="-122"/>
              </a:rPr>
              <a:t>如果胶卷感光度为</a:t>
            </a:r>
            <a:r>
              <a:rPr lang="en-US" altLang="zh-CN" b="0" dirty="0">
                <a:solidFill>
                  <a:srgbClr val="0070C0"/>
                </a:solidFill>
                <a:latin typeface="方正姚体" pitchFamily="2" charset="-122"/>
                <a:ea typeface="方正姚体" pitchFamily="2" charset="-122"/>
              </a:rPr>
              <a:t>200, </a:t>
            </a:r>
            <a:r>
              <a:rPr lang="zh-CN" altLang="en-US" b="0" dirty="0">
                <a:solidFill>
                  <a:srgbClr val="0070C0"/>
                </a:solidFill>
                <a:latin typeface="方正姚体" pitchFamily="2" charset="-122"/>
                <a:ea typeface="方正姚体" pitchFamily="2" charset="-122"/>
              </a:rPr>
              <a:t>光线条件为晴天</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目标距离不超过</a:t>
            </a:r>
            <a:r>
              <a:rPr lang="en-US" altLang="zh-CN" b="0" dirty="0">
                <a:solidFill>
                  <a:srgbClr val="0070C0"/>
                </a:solidFill>
                <a:latin typeface="方正姚体" pitchFamily="2" charset="-122"/>
                <a:ea typeface="方正姚体" pitchFamily="2" charset="-122"/>
              </a:rPr>
              <a:t>5</a:t>
            </a:r>
            <a:r>
              <a:rPr lang="zh-CN" altLang="en-US" b="0" dirty="0">
                <a:solidFill>
                  <a:srgbClr val="0070C0"/>
                </a:solidFill>
                <a:latin typeface="方正姚体" pitchFamily="2" charset="-122"/>
                <a:ea typeface="方正姚体" pitchFamily="2" charset="-122"/>
              </a:rPr>
              <a:t>米</a:t>
            </a:r>
            <a:r>
              <a:rPr lang="en-US" altLang="zh-CN" b="0" dirty="0">
                <a:solidFill>
                  <a:srgbClr val="0070C0"/>
                </a:solidFill>
                <a:latin typeface="方正姚体" pitchFamily="2" charset="-122"/>
                <a:ea typeface="方正姚体" pitchFamily="2" charset="-122"/>
              </a:rPr>
              <a:t>, </a:t>
            </a:r>
            <a:r>
              <a:rPr lang="zh-CN" altLang="en-US" b="0" dirty="0">
                <a:solidFill>
                  <a:srgbClr val="0070C0"/>
                </a:solidFill>
                <a:latin typeface="方正姚体" pitchFamily="2" charset="-122"/>
                <a:ea typeface="方正姚体" pitchFamily="2" charset="-122"/>
              </a:rPr>
              <a:t>则快门速度取</a:t>
            </a:r>
            <a:r>
              <a:rPr lang="en-US" altLang="zh-CN" b="0" dirty="0">
                <a:solidFill>
                  <a:srgbClr val="0070C0"/>
                </a:solidFill>
                <a:latin typeface="方正姚体" pitchFamily="2" charset="-122"/>
                <a:ea typeface="方正姚体" pitchFamily="2" charset="-122"/>
              </a:rPr>
              <a:t>250, </a:t>
            </a:r>
            <a:r>
              <a:rPr lang="zh-CN" altLang="en-US" b="0" dirty="0">
                <a:solidFill>
                  <a:srgbClr val="0070C0"/>
                </a:solidFill>
                <a:latin typeface="方正姚体" pitchFamily="2" charset="-122"/>
                <a:ea typeface="方正姚体" pitchFamily="2" charset="-122"/>
              </a:rPr>
              <a:t>光圈大小取</a:t>
            </a:r>
            <a:r>
              <a:rPr lang="en-US" altLang="zh-CN" b="0" dirty="0">
                <a:solidFill>
                  <a:srgbClr val="0070C0"/>
                </a:solidFill>
                <a:latin typeface="方正姚体" pitchFamily="2" charset="-122"/>
                <a:ea typeface="方正姚体" pitchFamily="2" charset="-122"/>
              </a:rPr>
              <a:t>f16</a:t>
            </a:r>
            <a:r>
              <a:rPr lang="zh-CN" altLang="en-US" b="0" dirty="0">
                <a:solidFill>
                  <a:srgbClr val="0070C0"/>
                </a:solidFill>
                <a:latin typeface="方正姚体" pitchFamily="2" charset="-122"/>
                <a:ea typeface="方正姚体" pitchFamily="2" charset="-122"/>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2" name="Text Box 1028"/>
          <p:cNvSpPr txBox="1">
            <a:spLocks noChangeArrowheads="1"/>
          </p:cNvSpPr>
          <p:nvPr/>
        </p:nvSpPr>
        <p:spPr bwMode="auto">
          <a:xfrm>
            <a:off x="785786" y="652463"/>
            <a:ext cx="7572428" cy="4598182"/>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dirty="0">
                <a:latin typeface="宋体" charset="-122"/>
              </a:rPr>
              <a:t>　　</a:t>
            </a:r>
            <a:r>
              <a:rPr lang="en-US" altLang="zh-CN" dirty="0">
                <a:solidFill>
                  <a:srgbClr val="0070C0"/>
                </a:solidFill>
                <a:ea typeface="楷体" pitchFamily="49" charset="-122"/>
                <a:cs typeface="Times New Roman" pitchFamily="18" charset="0"/>
              </a:rPr>
              <a:t>3. </a:t>
            </a:r>
            <a:r>
              <a:rPr lang="zh-CN" altLang="en-US" dirty="0">
                <a:solidFill>
                  <a:srgbClr val="0070C0"/>
                </a:solidFill>
                <a:ea typeface="楷体" pitchFamily="49" charset="-122"/>
                <a:cs typeface="Times New Roman" pitchFamily="18" charset="0"/>
              </a:rPr>
              <a:t>动态数据库的程序</a:t>
            </a:r>
            <a:r>
              <a:rPr lang="zh-CN" altLang="en-US" dirty="0" smtClean="0">
                <a:solidFill>
                  <a:srgbClr val="0070C0"/>
                </a:solidFill>
                <a:ea typeface="楷体" pitchFamily="49" charset="-122"/>
                <a:cs typeface="Times New Roman" pitchFamily="18" charset="0"/>
              </a:rPr>
              <a:t>实现</a:t>
            </a:r>
            <a:endParaRPr lang="zh-CN" altLang="en-US" dirty="0">
              <a:solidFill>
                <a:srgbClr val="0070C0"/>
              </a:solidFill>
              <a:ea typeface="楷体" pitchFamily="49" charset="-122"/>
              <a:cs typeface="Times New Roman" pitchFamily="18" charset="0"/>
            </a:endParaRPr>
          </a:p>
          <a:p>
            <a:pPr algn="just">
              <a:lnSpc>
                <a:spcPct val="130000"/>
              </a:lnSpc>
              <a:spcBef>
                <a:spcPct val="50000"/>
              </a:spcBef>
            </a:pPr>
            <a:r>
              <a:rPr lang="zh-CN" altLang="en-US" b="0" dirty="0">
                <a:solidFill>
                  <a:srgbClr val="0070C0"/>
                </a:solidFill>
                <a:latin typeface="宋体" charset="-122"/>
              </a:rPr>
              <a:t>    动态数据库由推理时所需的初始事实数据、推理的中间结果</a:t>
            </a:r>
            <a:r>
              <a:rPr lang="zh-CN" altLang="en-US" b="0" dirty="0" smtClean="0">
                <a:solidFill>
                  <a:srgbClr val="0070C0"/>
                </a:solidFill>
                <a:latin typeface="宋体" charset="-122"/>
              </a:rPr>
              <a:t>、最后</a:t>
            </a:r>
            <a:r>
              <a:rPr lang="zh-CN" altLang="en-US" b="0" dirty="0">
                <a:solidFill>
                  <a:srgbClr val="0070C0"/>
                </a:solidFill>
                <a:latin typeface="宋体" charset="-122"/>
              </a:rPr>
              <a:t>结果以及其他控制或辅助信息组成。这些事实数据的具体表示方法与上面所述的规则条件与结论的语言表示方法基本一样</a:t>
            </a:r>
            <a:r>
              <a:rPr lang="en-US" altLang="zh-CN" b="0" dirty="0">
                <a:solidFill>
                  <a:srgbClr val="0070C0"/>
                </a:solidFill>
                <a:latin typeface="宋体" charset="-122"/>
              </a:rPr>
              <a:t>, </a:t>
            </a:r>
            <a:r>
              <a:rPr lang="zh-CN" altLang="en-US" b="0" dirty="0">
                <a:solidFill>
                  <a:srgbClr val="0070C0"/>
                </a:solidFill>
                <a:latin typeface="宋体" charset="-122"/>
              </a:rPr>
              <a:t>区别就是动态数据库中的事实数据中不能含有变量</a:t>
            </a:r>
            <a:r>
              <a:rPr lang="zh-CN" altLang="en-US" b="0" dirty="0" smtClean="0">
                <a:solidFill>
                  <a:srgbClr val="0070C0"/>
                </a:solidFill>
                <a:latin typeface="宋体" charset="-122"/>
              </a:rPr>
              <a:t>。动态</a:t>
            </a:r>
            <a:r>
              <a:rPr lang="zh-CN" altLang="en-US" b="0" dirty="0">
                <a:solidFill>
                  <a:srgbClr val="0070C0"/>
                </a:solidFill>
                <a:latin typeface="宋体" charset="-122"/>
              </a:rPr>
              <a:t>数据库在内存可由</a:t>
            </a:r>
            <a:r>
              <a:rPr lang="en-US" altLang="zh-CN" b="0" dirty="0">
                <a:solidFill>
                  <a:srgbClr val="0070C0"/>
                </a:solidFill>
                <a:latin typeface="宋体" charset="-122"/>
              </a:rPr>
              <a:t>(</a:t>
            </a:r>
            <a:r>
              <a:rPr lang="zh-CN" altLang="en-US" b="0" dirty="0">
                <a:solidFill>
                  <a:srgbClr val="0070C0"/>
                </a:solidFill>
                <a:latin typeface="宋体" charset="-122"/>
              </a:rPr>
              <a:t>若干</a:t>
            </a:r>
            <a:r>
              <a:rPr lang="en-US" altLang="zh-CN" b="0" dirty="0">
                <a:solidFill>
                  <a:srgbClr val="0070C0"/>
                </a:solidFill>
                <a:latin typeface="宋体" charset="-122"/>
              </a:rPr>
              <a:t>)</a:t>
            </a:r>
            <a:r>
              <a:rPr lang="zh-CN" altLang="en-US" b="0" dirty="0">
                <a:solidFill>
                  <a:srgbClr val="0070C0"/>
                </a:solidFill>
                <a:latin typeface="宋体" charset="-122"/>
              </a:rPr>
              <a:t>链表实现并组成。在</a:t>
            </a:r>
            <a:r>
              <a:rPr lang="en-US" altLang="zh-CN" b="0" dirty="0">
                <a:solidFill>
                  <a:srgbClr val="0070C0"/>
                </a:solidFill>
                <a:latin typeface="宋体" charset="-122"/>
              </a:rPr>
              <a:t>PROLOG</a:t>
            </a:r>
            <a:r>
              <a:rPr lang="zh-CN" altLang="en-US" b="0" dirty="0">
                <a:solidFill>
                  <a:srgbClr val="0070C0"/>
                </a:solidFill>
                <a:latin typeface="宋体" charset="-122"/>
              </a:rPr>
              <a:t>程序中实现动态数据库</a:t>
            </a:r>
            <a:r>
              <a:rPr lang="en-US" altLang="zh-CN" b="0" dirty="0">
                <a:solidFill>
                  <a:srgbClr val="0070C0"/>
                </a:solidFill>
                <a:latin typeface="宋体" charset="-122"/>
              </a:rPr>
              <a:t>,</a:t>
            </a:r>
            <a:r>
              <a:rPr lang="zh-CN" altLang="en-US" b="0" dirty="0">
                <a:solidFill>
                  <a:srgbClr val="0070C0"/>
                </a:solidFill>
                <a:latin typeface="宋体" charset="-122"/>
              </a:rPr>
              <a:t>则可不必编写链表程序</a:t>
            </a:r>
            <a:r>
              <a:rPr lang="en-US" altLang="zh-CN" b="0" dirty="0">
                <a:solidFill>
                  <a:srgbClr val="0070C0"/>
                </a:solidFill>
              </a:rPr>
              <a:t>, </a:t>
            </a:r>
            <a:r>
              <a:rPr lang="zh-CN" altLang="en-US" b="0" dirty="0">
                <a:solidFill>
                  <a:srgbClr val="0070C0"/>
                </a:solidFill>
                <a:latin typeface="宋体" charset="-122"/>
              </a:rPr>
              <a:t>而利用</a:t>
            </a:r>
            <a:r>
              <a:rPr lang="en-US" altLang="zh-CN" b="0" dirty="0">
                <a:solidFill>
                  <a:srgbClr val="0070C0"/>
                </a:solidFill>
              </a:rPr>
              <a:t>PROLOG</a:t>
            </a:r>
            <a:r>
              <a:rPr lang="zh-CN" altLang="en-US" b="0" dirty="0">
                <a:solidFill>
                  <a:srgbClr val="0070C0"/>
                </a:solidFill>
                <a:latin typeface="宋体" charset="-122"/>
              </a:rPr>
              <a:t>提供的动态数据库直接实现。</a:t>
            </a:r>
            <a:r>
              <a:rPr lang="zh-CN" altLang="en-US" b="0" dirty="0">
                <a:solidFill>
                  <a:srgbClr val="0070C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Effect transition="in" filter="blinds(horizontal)">
                                      <p:cBhvr>
                                        <p:cTn id="7" dur="500"/>
                                        <p:tgtEl>
                                          <p:spTgt spid="481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928662" y="838200"/>
            <a:ext cx="7358114" cy="4413516"/>
          </a:xfrm>
          <a:prstGeom prst="rect">
            <a:avLst/>
          </a:prstGeom>
          <a:noFill/>
          <a:ln w="9525">
            <a:noFill/>
            <a:miter lim="800000"/>
            <a:headEnd/>
            <a:tailEnd/>
          </a:ln>
          <a:effectLst/>
        </p:spPr>
        <p:txBody>
          <a:bodyPr wrap="square">
            <a:spAutoFit/>
          </a:bodyPr>
          <a:lstStyle/>
          <a:p>
            <a:pPr algn="just">
              <a:lnSpc>
                <a:spcPct val="140000"/>
              </a:lnSpc>
              <a:spcBef>
                <a:spcPct val="50000"/>
              </a:spcBef>
            </a:pPr>
            <a:r>
              <a:rPr lang="zh-CN" altLang="en-US" b="0" dirty="0">
                <a:latin typeface="宋体" charset="-122"/>
              </a:rPr>
              <a:t>　</a:t>
            </a:r>
            <a:r>
              <a:rPr lang="zh-CN" altLang="en-US" dirty="0">
                <a:latin typeface="宋体" charset="-122"/>
              </a:rPr>
              <a:t>　</a:t>
            </a:r>
            <a:r>
              <a:rPr lang="en-US" altLang="zh-CN" dirty="0">
                <a:solidFill>
                  <a:srgbClr val="0070C0"/>
                </a:solidFill>
                <a:ea typeface="楷体" pitchFamily="49" charset="-122"/>
                <a:cs typeface="Times New Roman" pitchFamily="18" charset="0"/>
              </a:rPr>
              <a:t>4. </a:t>
            </a:r>
            <a:r>
              <a:rPr lang="zh-CN" altLang="en-US" dirty="0">
                <a:solidFill>
                  <a:srgbClr val="0070C0"/>
                </a:solidFill>
                <a:ea typeface="楷体" pitchFamily="49" charset="-122"/>
                <a:cs typeface="Times New Roman" pitchFamily="18" charset="0"/>
              </a:rPr>
              <a:t>推理机的程序</a:t>
            </a:r>
            <a:r>
              <a:rPr lang="zh-CN" altLang="en-US" dirty="0" smtClean="0">
                <a:solidFill>
                  <a:srgbClr val="0070C0"/>
                </a:solidFill>
                <a:ea typeface="楷体" pitchFamily="49" charset="-122"/>
                <a:cs typeface="Times New Roman" pitchFamily="18" charset="0"/>
              </a:rPr>
              <a:t>实现</a:t>
            </a:r>
            <a:endParaRPr lang="zh-CN" altLang="en-US" dirty="0">
              <a:solidFill>
                <a:srgbClr val="0070C0"/>
              </a:solidFill>
              <a:ea typeface="楷体" pitchFamily="49" charset="-122"/>
              <a:cs typeface="Times New Roman" pitchFamily="18" charset="0"/>
            </a:endParaRPr>
          </a:p>
          <a:p>
            <a:pPr algn="just">
              <a:lnSpc>
                <a:spcPct val="140000"/>
              </a:lnSpc>
              <a:spcBef>
                <a:spcPct val="50000"/>
              </a:spcBef>
            </a:pPr>
            <a:r>
              <a:rPr lang="zh-CN" altLang="en-US" b="0" dirty="0">
                <a:solidFill>
                  <a:srgbClr val="0070C0"/>
                </a:solidFill>
                <a:latin typeface="宋体" charset="-122"/>
              </a:rPr>
              <a:t>    推理机的程序实现</a:t>
            </a:r>
            <a:r>
              <a:rPr lang="en-US" altLang="zh-CN" b="0" dirty="0">
                <a:solidFill>
                  <a:srgbClr val="0070C0"/>
                </a:solidFill>
                <a:latin typeface="宋体" charset="-122"/>
              </a:rPr>
              <a:t>, </a:t>
            </a:r>
            <a:r>
              <a:rPr lang="zh-CN" altLang="en-US" b="0" dirty="0">
                <a:solidFill>
                  <a:srgbClr val="0070C0"/>
                </a:solidFill>
                <a:latin typeface="宋体" charset="-122"/>
              </a:rPr>
              <a:t>除了依据某一控制策略和算法编程外</a:t>
            </a:r>
            <a:r>
              <a:rPr lang="en-US" altLang="zh-CN" b="0" dirty="0">
                <a:solidFill>
                  <a:srgbClr val="0070C0"/>
                </a:solidFill>
                <a:latin typeface="宋体" charset="-122"/>
              </a:rPr>
              <a:t>, </a:t>
            </a:r>
            <a:r>
              <a:rPr lang="zh-CN" altLang="en-US" b="0" dirty="0">
                <a:solidFill>
                  <a:srgbClr val="0070C0"/>
                </a:solidFill>
                <a:latin typeface="宋体" charset="-122"/>
              </a:rPr>
              <a:t>一般来说</a:t>
            </a:r>
            <a:r>
              <a:rPr lang="en-US" altLang="zh-CN" b="0" dirty="0">
                <a:solidFill>
                  <a:srgbClr val="0070C0"/>
                </a:solidFill>
                <a:latin typeface="宋体" charset="-122"/>
              </a:rPr>
              <a:t>, </a:t>
            </a:r>
            <a:r>
              <a:rPr lang="zh-CN" altLang="en-US" b="0" dirty="0">
                <a:solidFill>
                  <a:srgbClr val="0070C0"/>
                </a:solidFill>
                <a:latin typeface="宋体" charset="-122"/>
              </a:rPr>
              <a:t>程序中还应具有模式匹配与变量的替换合一机制</a:t>
            </a:r>
            <a:r>
              <a:rPr lang="zh-CN" altLang="en-US" b="0" dirty="0" smtClean="0">
                <a:solidFill>
                  <a:srgbClr val="0070C0"/>
                </a:solidFill>
                <a:latin typeface="宋体" charset="-122"/>
              </a:rPr>
              <a:t>。因为</a:t>
            </a:r>
            <a:r>
              <a:rPr lang="zh-CN" altLang="en-US" b="0" dirty="0">
                <a:solidFill>
                  <a:srgbClr val="0070C0"/>
                </a:solidFill>
                <a:latin typeface="宋体" charset="-122"/>
              </a:rPr>
              <a:t>模式匹配是推理的第一步</a:t>
            </a:r>
            <a:r>
              <a:rPr lang="en-US" altLang="zh-CN" b="0" dirty="0">
                <a:solidFill>
                  <a:srgbClr val="0070C0"/>
                </a:solidFill>
                <a:latin typeface="宋体" charset="-122"/>
              </a:rPr>
              <a:t>, </a:t>
            </a:r>
            <a:r>
              <a:rPr lang="zh-CN" altLang="en-US" b="0" dirty="0">
                <a:solidFill>
                  <a:srgbClr val="0070C0"/>
                </a:solidFill>
                <a:latin typeface="宋体" charset="-122"/>
              </a:rPr>
              <a:t>同时规则中一般都含有变量</a:t>
            </a:r>
            <a:r>
              <a:rPr lang="en-US" altLang="zh-CN" b="0" dirty="0">
                <a:solidFill>
                  <a:srgbClr val="0070C0"/>
                </a:solidFill>
                <a:latin typeface="宋体" charset="-122"/>
              </a:rPr>
              <a:t>, </a:t>
            </a:r>
            <a:r>
              <a:rPr lang="zh-CN" altLang="en-US" b="0" dirty="0">
                <a:solidFill>
                  <a:srgbClr val="0070C0"/>
                </a:solidFill>
                <a:latin typeface="宋体" charset="-122"/>
              </a:rPr>
              <a:t>而变量的匹配必须有替换合一机制的支持。当然</a:t>
            </a:r>
            <a:r>
              <a:rPr lang="en-US" altLang="zh-CN" b="0" dirty="0">
                <a:solidFill>
                  <a:srgbClr val="0070C0"/>
                </a:solidFill>
                <a:latin typeface="宋体" charset="-122"/>
              </a:rPr>
              <a:t>, </a:t>
            </a:r>
            <a:r>
              <a:rPr lang="zh-CN" altLang="en-US" b="0" dirty="0">
                <a:solidFill>
                  <a:srgbClr val="0070C0"/>
                </a:solidFill>
                <a:latin typeface="宋体" charset="-122"/>
              </a:rPr>
              <a:t>要实现合一</a:t>
            </a:r>
            <a:r>
              <a:rPr lang="en-US" altLang="zh-CN" b="0" dirty="0">
                <a:solidFill>
                  <a:srgbClr val="0070C0"/>
                </a:solidFill>
                <a:latin typeface="宋体" charset="-122"/>
              </a:rPr>
              <a:t>, </a:t>
            </a:r>
            <a:r>
              <a:rPr lang="zh-CN" altLang="en-US" b="0" dirty="0">
                <a:solidFill>
                  <a:srgbClr val="0070C0"/>
                </a:solidFill>
                <a:latin typeface="宋体" charset="-122"/>
              </a:rPr>
              <a:t>就要用合一算法</a:t>
            </a:r>
            <a:r>
              <a:rPr lang="zh-CN" altLang="en-US" b="0" dirty="0" smtClean="0">
                <a:solidFill>
                  <a:srgbClr val="0070C0"/>
                </a:solidFill>
                <a:latin typeface="宋体" charset="-122"/>
              </a:rPr>
              <a:t>。那么</a:t>
            </a:r>
            <a:r>
              <a:rPr lang="en-US" altLang="zh-CN" b="0" dirty="0" smtClean="0">
                <a:solidFill>
                  <a:srgbClr val="0070C0"/>
                </a:solidFill>
                <a:latin typeface="宋体" charset="-122"/>
              </a:rPr>
              <a:t>,</a:t>
            </a:r>
            <a:r>
              <a:rPr lang="zh-CN" altLang="en-US" b="0" dirty="0" smtClean="0">
                <a:solidFill>
                  <a:srgbClr val="0070C0"/>
                </a:solidFill>
                <a:latin typeface="宋体" charset="-122"/>
              </a:rPr>
              <a:t>前面</a:t>
            </a:r>
            <a:r>
              <a:rPr lang="zh-CN" altLang="en-US" b="0" dirty="0">
                <a:solidFill>
                  <a:srgbClr val="0070C0"/>
                </a:solidFill>
                <a:latin typeface="宋体" charset="-122"/>
              </a:rPr>
              <a:t>归结推理中的合一算法</a:t>
            </a:r>
            <a:r>
              <a:rPr lang="en-US" altLang="zh-CN" b="0" dirty="0">
                <a:solidFill>
                  <a:srgbClr val="0070C0"/>
                </a:solidFill>
                <a:latin typeface="宋体" charset="-122"/>
              </a:rPr>
              <a:t>, </a:t>
            </a:r>
            <a:r>
              <a:rPr lang="zh-CN" altLang="en-US" b="0" dirty="0">
                <a:solidFill>
                  <a:srgbClr val="0070C0"/>
                </a:solidFill>
                <a:latin typeface="宋体" charset="-122"/>
              </a:rPr>
              <a:t>对产生式系统也是适用的</a:t>
            </a:r>
            <a:r>
              <a:rPr lang="en-US" altLang="zh-CN" b="0" dirty="0">
                <a:solidFill>
                  <a:srgbClr val="0070C0"/>
                </a:solidFill>
                <a:latin typeface="宋体" charset="-122"/>
              </a:rPr>
              <a:t>(</a:t>
            </a:r>
            <a:r>
              <a:rPr lang="zh-CN" altLang="en-US" b="0" dirty="0">
                <a:solidFill>
                  <a:srgbClr val="0070C0"/>
                </a:solidFill>
                <a:latin typeface="宋体" charset="-122"/>
              </a:rPr>
              <a:t>如果不是谓词公式合一</a:t>
            </a:r>
            <a:r>
              <a:rPr lang="en-US" altLang="zh-CN" b="0" dirty="0">
                <a:solidFill>
                  <a:srgbClr val="0070C0"/>
                </a:solidFill>
              </a:rPr>
              <a:t>, </a:t>
            </a:r>
            <a:r>
              <a:rPr lang="zh-CN" altLang="en-US" b="0" dirty="0">
                <a:solidFill>
                  <a:srgbClr val="0070C0"/>
                </a:solidFill>
                <a:latin typeface="宋体" charset="-122"/>
              </a:rPr>
              <a:t>则需稍作修改</a:t>
            </a:r>
            <a:r>
              <a:rPr lang="en-US" altLang="zh-CN" b="0" dirty="0">
                <a:solidFill>
                  <a:srgbClr val="0070C0"/>
                </a:solidFill>
              </a:rPr>
              <a:t>)</a:t>
            </a:r>
            <a:r>
              <a:rPr lang="zh-CN" altLang="en-US" b="0" dirty="0">
                <a:solidFill>
                  <a:srgbClr val="0070C0"/>
                </a:solidFill>
                <a:latin typeface="宋体" charset="-122"/>
              </a:rPr>
              <a:t>。</a:t>
            </a:r>
            <a:r>
              <a:rPr lang="zh-CN" altLang="en-US" b="0" dirty="0">
                <a:solidFill>
                  <a:srgbClr val="0070C0"/>
                </a:solidFill>
              </a:rPr>
              <a:t> </a:t>
            </a:r>
          </a:p>
        </p:txBody>
      </p:sp>
      <p:sp>
        <p:nvSpPr>
          <p:cNvPr id="3" name="动作按钮: 后退或前一项 2">
            <a:hlinkClick r:id="" action="ppaction://hlinkshowjump?jump=firstslide" highlightClick="1"/>
          </p:cNvPr>
          <p:cNvSpPr/>
          <p:nvPr/>
        </p:nvSpPr>
        <p:spPr>
          <a:xfrm>
            <a:off x="7662876" y="6058824"/>
            <a:ext cx="720000" cy="144000"/>
          </a:xfrm>
          <a:prstGeom prst="actionButtonBackPrevious">
            <a:avLst/>
          </a:prstGeom>
          <a:solidFill>
            <a:srgbClr val="0070C0">
              <a:alpha val="2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animEffect transition="in" filter="blinds(horizontal)">
                                      <p:cBhvr>
                                        <p:cTn id="7" dur="500"/>
                                        <p:tgtEl>
                                          <p:spTgt spid="471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Text Box 1028"/>
          <p:cNvSpPr txBox="1">
            <a:spLocks noChangeArrowheads="1"/>
          </p:cNvSpPr>
          <p:nvPr/>
        </p:nvSpPr>
        <p:spPr bwMode="auto">
          <a:xfrm>
            <a:off x="714348" y="457200"/>
            <a:ext cx="7715304" cy="5724644"/>
          </a:xfrm>
          <a:prstGeom prst="rect">
            <a:avLst/>
          </a:prstGeom>
          <a:noFill/>
          <a:ln w="9525">
            <a:noFill/>
            <a:miter lim="800000"/>
            <a:headEnd/>
            <a:tailEnd/>
          </a:ln>
          <a:effectLst/>
        </p:spPr>
        <p:txBody>
          <a:bodyPr wrap="square">
            <a:spAutoFit/>
          </a:bodyPr>
          <a:lstStyle/>
          <a:p>
            <a:pPr algn="ctr">
              <a:lnSpc>
                <a:spcPct val="150000"/>
              </a:lnSpc>
              <a:spcBef>
                <a:spcPct val="50000"/>
              </a:spcBef>
            </a:pPr>
            <a:r>
              <a:rPr lang="en-US" altLang="zh-CN" sz="2800" b="0" dirty="0" smtClean="0">
                <a:solidFill>
                  <a:srgbClr val="0070C0"/>
                </a:solidFill>
                <a:latin typeface="黑体" pitchFamily="49" charset="-122"/>
                <a:ea typeface="黑体" pitchFamily="49" charset="-122"/>
              </a:rPr>
              <a:t>6.3 </a:t>
            </a:r>
            <a:r>
              <a:rPr lang="zh-CN" altLang="en-US" sz="2800" b="0" dirty="0">
                <a:solidFill>
                  <a:srgbClr val="0070C0"/>
                </a:solidFill>
                <a:latin typeface="黑体" pitchFamily="49" charset="-122"/>
                <a:ea typeface="黑体" pitchFamily="49" charset="-122"/>
              </a:rPr>
              <a:t>产生式系统</a:t>
            </a:r>
            <a:r>
              <a:rPr lang="zh-CN" altLang="en-US" sz="2800" b="0" dirty="0" smtClean="0">
                <a:solidFill>
                  <a:srgbClr val="0070C0"/>
                </a:solidFill>
                <a:latin typeface="黑体" pitchFamily="49" charset="-122"/>
                <a:ea typeface="黑体" pitchFamily="49" charset="-122"/>
              </a:rPr>
              <a:t>与图搜索问题求解</a:t>
            </a:r>
            <a:endParaRPr lang="zh-CN" altLang="en-US" sz="2800" b="0" dirty="0">
              <a:solidFill>
                <a:srgbClr val="0070C0"/>
              </a:solidFill>
              <a:latin typeface="黑体" pitchFamily="49" charset="-122"/>
              <a:ea typeface="黑体" pitchFamily="49" charset="-122"/>
            </a:endParaRPr>
          </a:p>
          <a:p>
            <a:pPr algn="just">
              <a:lnSpc>
                <a:spcPct val="130000"/>
              </a:lnSpc>
              <a:spcBef>
                <a:spcPts val="0"/>
              </a:spcBef>
            </a:pPr>
            <a:r>
              <a:rPr lang="zh-CN" altLang="en-US" b="0" dirty="0">
                <a:latin typeface="宋体" charset="-122"/>
              </a:rPr>
              <a:t>    </a:t>
            </a:r>
            <a:r>
              <a:rPr lang="zh-CN" altLang="en-US" b="0" dirty="0">
                <a:solidFill>
                  <a:srgbClr val="0070C0"/>
                </a:solidFill>
                <a:latin typeface="宋体" charset="-122"/>
              </a:rPr>
              <a:t>分析前面给出的两个正向推理算法</a:t>
            </a:r>
            <a:r>
              <a:rPr lang="en-US" altLang="zh-CN" b="0" dirty="0">
                <a:solidFill>
                  <a:srgbClr val="0070C0"/>
                </a:solidFill>
                <a:latin typeface="宋体" charset="-122"/>
              </a:rPr>
              <a:t>, </a:t>
            </a:r>
            <a:r>
              <a:rPr lang="zh-CN" altLang="en-US" b="0" dirty="0">
                <a:solidFill>
                  <a:srgbClr val="0070C0"/>
                </a:solidFill>
                <a:latin typeface="宋体" charset="-122"/>
              </a:rPr>
              <a:t>可以看出</a:t>
            </a:r>
            <a:r>
              <a:rPr lang="en-US" altLang="zh-CN" b="0" dirty="0">
                <a:solidFill>
                  <a:srgbClr val="0070C0"/>
                </a:solidFill>
                <a:latin typeface="宋体" charset="-122"/>
              </a:rPr>
              <a:t>, </a:t>
            </a:r>
            <a:r>
              <a:rPr lang="zh-CN" altLang="en-US" b="0" dirty="0">
                <a:solidFill>
                  <a:srgbClr val="0070C0"/>
                </a:solidFill>
                <a:latin typeface="宋体" charset="-122"/>
              </a:rPr>
              <a:t>它们只能用于解决逻辑推理性问题。那么</a:t>
            </a:r>
            <a:r>
              <a:rPr lang="en-US" altLang="zh-CN" b="0" dirty="0">
                <a:solidFill>
                  <a:srgbClr val="0070C0"/>
                </a:solidFill>
                <a:latin typeface="宋体" charset="-122"/>
              </a:rPr>
              <a:t>, </a:t>
            </a:r>
            <a:r>
              <a:rPr lang="zh-CN" altLang="en-US" b="0" dirty="0">
                <a:solidFill>
                  <a:srgbClr val="0070C0"/>
                </a:solidFill>
                <a:latin typeface="宋体" charset="-122"/>
              </a:rPr>
              <a:t>如何用正向推理来求解规划性问题呢</a:t>
            </a:r>
            <a:r>
              <a:rPr lang="zh-CN" altLang="en-US" b="0" dirty="0" smtClean="0">
                <a:solidFill>
                  <a:srgbClr val="0070C0"/>
                </a:solidFill>
                <a:latin typeface="宋体" charset="-122"/>
              </a:rPr>
              <a:t>？如果</a:t>
            </a:r>
            <a:r>
              <a:rPr lang="zh-CN" altLang="en-US" b="0" dirty="0">
                <a:solidFill>
                  <a:srgbClr val="0070C0"/>
                </a:solidFill>
                <a:latin typeface="宋体" charset="-122"/>
              </a:rPr>
              <a:t>要用正向推理求解规划性问题</a:t>
            </a:r>
            <a:r>
              <a:rPr lang="en-US" altLang="zh-CN" b="0" dirty="0">
                <a:solidFill>
                  <a:srgbClr val="0070C0"/>
                </a:solidFill>
                <a:latin typeface="宋体" charset="-122"/>
              </a:rPr>
              <a:t>, </a:t>
            </a:r>
            <a:r>
              <a:rPr lang="zh-CN" altLang="en-US" b="0" dirty="0">
                <a:solidFill>
                  <a:srgbClr val="0070C0"/>
                </a:solidFill>
                <a:latin typeface="宋体" charset="-122"/>
              </a:rPr>
              <a:t>则上述算法中至少还需增加以下功能</a:t>
            </a:r>
            <a:r>
              <a:rPr lang="zh-CN" altLang="en-US" b="0" dirty="0" smtClean="0">
                <a:solidFill>
                  <a:srgbClr val="0070C0"/>
                </a:solidFill>
                <a:latin typeface="宋体" charset="-122"/>
              </a:rPr>
              <a:t>：</a:t>
            </a:r>
            <a:endParaRPr lang="zh-CN" altLang="en-US" b="0" dirty="0">
              <a:solidFill>
                <a:srgbClr val="0070C0"/>
              </a:solidFill>
              <a:latin typeface="宋体" charset="-122"/>
            </a:endParaRPr>
          </a:p>
          <a:p>
            <a:pPr algn="just">
              <a:lnSpc>
                <a:spcPct val="130000"/>
              </a:lnSpc>
              <a:spcBef>
                <a:spcPts val="0"/>
              </a:spcBef>
            </a:pPr>
            <a:r>
              <a:rPr lang="zh-CN" altLang="en-US" b="0" dirty="0">
                <a:solidFill>
                  <a:srgbClr val="0070C0"/>
                </a:solidFill>
                <a:cs typeface="Times New Roman" pitchFamily="18" charset="0"/>
              </a:rPr>
              <a:t>    </a:t>
            </a:r>
            <a:r>
              <a:rPr lang="en-US" altLang="zh-CN" b="0" dirty="0">
                <a:solidFill>
                  <a:srgbClr val="0070C0"/>
                </a:solidFill>
                <a:cs typeface="Times New Roman" pitchFamily="18" charset="0"/>
              </a:rPr>
              <a:t>(1) </a:t>
            </a:r>
            <a:r>
              <a:rPr lang="zh-CN" altLang="en-US" b="0" dirty="0">
                <a:solidFill>
                  <a:srgbClr val="0070C0"/>
                </a:solidFill>
                <a:cs typeface="Times New Roman" pitchFamily="18" charset="0"/>
              </a:rPr>
              <a:t>记录动态数据库状态变化的历史</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这就需要增设一个</a:t>
            </a:r>
            <a:r>
              <a:rPr lang="en-US" altLang="zh-CN" b="0" dirty="0">
                <a:solidFill>
                  <a:srgbClr val="0070C0"/>
                </a:solidFill>
                <a:cs typeface="Times New Roman" pitchFamily="18" charset="0"/>
              </a:rPr>
              <a:t>CLOSED</a:t>
            </a:r>
            <a:r>
              <a:rPr lang="zh-CN" altLang="en-US" b="0" dirty="0">
                <a:solidFill>
                  <a:srgbClr val="0070C0"/>
                </a:solidFill>
                <a:cs typeface="Times New Roman" pitchFamily="18" charset="0"/>
              </a:rPr>
              <a:t>表</a:t>
            </a:r>
            <a:r>
              <a:rPr lang="zh-CN" altLang="en-US" b="0" dirty="0" smtClean="0">
                <a:solidFill>
                  <a:srgbClr val="0070C0"/>
                </a:solidFill>
                <a:cs typeface="Times New Roman" pitchFamily="18" charset="0"/>
              </a:rPr>
              <a:t>。</a:t>
            </a:r>
            <a:endParaRPr lang="zh-CN" altLang="en-US" b="0" dirty="0">
              <a:solidFill>
                <a:srgbClr val="0070C0"/>
              </a:solidFill>
              <a:cs typeface="Times New Roman" pitchFamily="18" charset="0"/>
            </a:endParaRPr>
          </a:p>
          <a:p>
            <a:pPr algn="just">
              <a:lnSpc>
                <a:spcPct val="130000"/>
              </a:lnSpc>
              <a:spcBef>
                <a:spcPts val="0"/>
              </a:spcBef>
            </a:pPr>
            <a:r>
              <a:rPr lang="zh-CN" altLang="en-US" b="0" dirty="0">
                <a:solidFill>
                  <a:srgbClr val="0070C0"/>
                </a:solidFill>
                <a:cs typeface="Times New Roman" pitchFamily="18" charset="0"/>
              </a:rPr>
              <a:t>    </a:t>
            </a:r>
            <a:r>
              <a:rPr lang="en-US" altLang="zh-CN" b="0" dirty="0">
                <a:solidFill>
                  <a:srgbClr val="0070C0"/>
                </a:solidFill>
                <a:cs typeface="Times New Roman" pitchFamily="18" charset="0"/>
              </a:rPr>
              <a:t>(2) </a:t>
            </a:r>
            <a:r>
              <a:rPr lang="zh-CN" altLang="en-US" b="0" dirty="0">
                <a:solidFill>
                  <a:srgbClr val="0070C0"/>
                </a:solidFill>
                <a:cs typeface="Times New Roman" pitchFamily="18" charset="0"/>
              </a:rPr>
              <a:t>若要回溯</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则还需保存与每个动态数据库状态对应的可用规则集</a:t>
            </a:r>
            <a:r>
              <a:rPr lang="zh-CN" altLang="en-US" b="0" dirty="0">
                <a:solidFill>
                  <a:srgbClr val="0070C0"/>
                </a:solidFill>
                <a:latin typeface="宋体" charset="-122"/>
              </a:rPr>
              <a:t>。因为动态数据库状态与可用规则集实际是一一对应的。 当回溯到上一个动态数据库状态</a:t>
            </a:r>
            <a:r>
              <a:rPr lang="en-US" altLang="zh-CN" b="0" dirty="0">
                <a:solidFill>
                  <a:srgbClr val="0070C0"/>
                </a:solidFill>
                <a:latin typeface="宋体" charset="-122"/>
              </a:rPr>
              <a:t>(</a:t>
            </a:r>
            <a:r>
              <a:rPr lang="zh-CN" altLang="en-US" b="0" dirty="0">
                <a:solidFill>
                  <a:srgbClr val="0070C0"/>
                </a:solidFill>
                <a:latin typeface="宋体" charset="-122"/>
              </a:rPr>
              <a:t>节点</a:t>
            </a:r>
            <a:r>
              <a:rPr lang="en-US" altLang="zh-CN" b="0" dirty="0">
                <a:solidFill>
                  <a:srgbClr val="0070C0"/>
                </a:solidFill>
                <a:latin typeface="宋体" charset="-122"/>
              </a:rPr>
              <a:t>)</a:t>
            </a:r>
            <a:r>
              <a:rPr lang="zh-CN" altLang="en-US" b="0" dirty="0">
                <a:solidFill>
                  <a:srgbClr val="0070C0"/>
                </a:solidFill>
                <a:latin typeface="宋体" charset="-122"/>
              </a:rPr>
              <a:t>后</a:t>
            </a:r>
            <a:r>
              <a:rPr lang="en-US" altLang="zh-CN" b="0" dirty="0">
                <a:solidFill>
                  <a:srgbClr val="0070C0"/>
                </a:solidFill>
                <a:latin typeface="宋体" charset="-122"/>
              </a:rPr>
              <a:t>,</a:t>
            </a:r>
            <a:r>
              <a:rPr lang="zh-CN" altLang="en-US" b="0" dirty="0">
                <a:solidFill>
                  <a:srgbClr val="0070C0"/>
                </a:solidFill>
                <a:latin typeface="宋体" charset="-122"/>
              </a:rPr>
              <a:t>需从其可用规则集中重新选取一条规则。</a:t>
            </a:r>
            <a:r>
              <a:rPr lang="zh-CN" altLang="en-US" b="0" dirty="0">
                <a:solidFill>
                  <a:srgbClr val="0070C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2">
                                            <p:txEl>
                                              <p:pRg st="1" end="1"/>
                                            </p:txEl>
                                          </p:spTgt>
                                        </p:tgtEl>
                                        <p:attrNameLst>
                                          <p:attrName>style.visibility</p:attrName>
                                        </p:attrNameLst>
                                      </p:cBhvr>
                                      <p:to>
                                        <p:strVal val="visible"/>
                                      </p:to>
                                    </p:set>
                                    <p:animEffect transition="in" filter="blinds(horizontal)">
                                      <p:cBhvr>
                                        <p:cTn id="7" dur="500"/>
                                        <p:tgtEl>
                                          <p:spTgt spid="5325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2">
                                            <p:txEl>
                                              <p:pRg st="2" end="2"/>
                                            </p:txEl>
                                          </p:spTgt>
                                        </p:tgtEl>
                                        <p:attrNameLst>
                                          <p:attrName>style.visibility</p:attrName>
                                        </p:attrNameLst>
                                      </p:cBhvr>
                                      <p:to>
                                        <p:strVal val="visible"/>
                                      </p:to>
                                    </p:set>
                                    <p:animEffect transition="in" filter="blinds(horizontal)">
                                      <p:cBhvr>
                                        <p:cTn id="10" dur="500"/>
                                        <p:tgtEl>
                                          <p:spTgt spid="5325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2">
                                            <p:txEl>
                                              <p:pRg st="3" end="3"/>
                                            </p:txEl>
                                          </p:spTgt>
                                        </p:tgtEl>
                                        <p:attrNameLst>
                                          <p:attrName>style.visibility</p:attrName>
                                        </p:attrNameLst>
                                      </p:cBhvr>
                                      <p:to>
                                        <p:strVal val="visible"/>
                                      </p:to>
                                    </p:set>
                                    <p:animEffect transition="in" filter="blinds(horizontal)">
                                      <p:cBhvr>
                                        <p:cTn id="13" dur="500"/>
                                        <p:tgtEl>
                                          <p:spTgt spid="53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Text Box 1028"/>
          <p:cNvSpPr txBox="1">
            <a:spLocks noChangeArrowheads="1"/>
          </p:cNvSpPr>
          <p:nvPr/>
        </p:nvSpPr>
        <p:spPr bwMode="auto">
          <a:xfrm>
            <a:off x="571472" y="838200"/>
            <a:ext cx="7929618" cy="4598182"/>
          </a:xfrm>
          <a:prstGeom prst="rect">
            <a:avLst/>
          </a:prstGeom>
          <a:noFill/>
          <a:ln w="9525">
            <a:noFill/>
            <a:miter lim="800000"/>
            <a:headEnd/>
            <a:tailEnd/>
          </a:ln>
          <a:effectLst/>
        </p:spPr>
        <p:txBody>
          <a:bodyPr wrap="square">
            <a:spAutoFit/>
          </a:bodyPr>
          <a:lstStyle/>
          <a:p>
            <a:pPr algn="just">
              <a:lnSpc>
                <a:spcPct val="140000"/>
              </a:lnSpc>
              <a:spcBef>
                <a:spcPct val="50000"/>
              </a:spcBef>
            </a:pPr>
            <a:r>
              <a:rPr lang="en-US" altLang="zh-CN" b="0" dirty="0">
                <a:cs typeface="Times New Roman" pitchFamily="18" charset="0"/>
              </a:rPr>
              <a:t> </a:t>
            </a:r>
            <a:r>
              <a:rPr lang="en-US" altLang="zh-CN" b="0" dirty="0" smtClean="0">
                <a:cs typeface="Times New Roman" pitchFamily="18" charset="0"/>
              </a:rPr>
              <a:t>   </a:t>
            </a:r>
            <a:r>
              <a:rPr lang="en-US" altLang="zh-CN" b="0" dirty="0" smtClean="0">
                <a:solidFill>
                  <a:srgbClr val="0070C0"/>
                </a:solidFill>
                <a:cs typeface="Times New Roman" pitchFamily="18" charset="0"/>
              </a:rPr>
              <a:t>(</a:t>
            </a:r>
            <a:r>
              <a:rPr lang="en-US" altLang="zh-CN" b="0" dirty="0">
                <a:solidFill>
                  <a:srgbClr val="0070C0"/>
                </a:solidFill>
                <a:cs typeface="Times New Roman" pitchFamily="18" charset="0"/>
              </a:rPr>
              <a:t>3) </a:t>
            </a:r>
            <a:r>
              <a:rPr lang="zh-CN" altLang="en-US" b="0" dirty="0">
                <a:solidFill>
                  <a:srgbClr val="0070C0"/>
                </a:solidFill>
                <a:cs typeface="Times New Roman" pitchFamily="18" charset="0"/>
              </a:rPr>
              <a:t>要进行树式搜索</a:t>
            </a:r>
            <a:r>
              <a:rPr lang="en-US" altLang="zh-CN" b="0" dirty="0">
                <a:solidFill>
                  <a:srgbClr val="0070C0"/>
                </a:solidFill>
                <a:cs typeface="Times New Roman" pitchFamily="18" charset="0"/>
              </a:rPr>
              <a:t>,</a:t>
            </a:r>
            <a:r>
              <a:rPr lang="zh-CN" altLang="en-US" b="0" dirty="0">
                <a:solidFill>
                  <a:srgbClr val="0070C0"/>
                </a:solidFill>
                <a:cs typeface="Times New Roman" pitchFamily="18" charset="0"/>
              </a:rPr>
              <a:t>还需设置一个</a:t>
            </a:r>
            <a:r>
              <a:rPr lang="en-US" altLang="zh-CN" b="0" dirty="0">
                <a:solidFill>
                  <a:srgbClr val="0070C0"/>
                </a:solidFill>
                <a:cs typeface="Times New Roman" pitchFamily="18" charset="0"/>
              </a:rPr>
              <a:t>OPEN</a:t>
            </a:r>
            <a:r>
              <a:rPr lang="zh-CN" altLang="en-US" b="0" dirty="0">
                <a:solidFill>
                  <a:srgbClr val="0070C0"/>
                </a:solidFill>
                <a:cs typeface="Times New Roman" pitchFamily="18" charset="0"/>
              </a:rPr>
              <a:t>表</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以进行新生动态数据库的状态保存和当前动态数据库状态的切换</a:t>
            </a:r>
            <a:r>
              <a:rPr lang="zh-CN" altLang="en-US" b="0" dirty="0" smtClean="0">
                <a:solidFill>
                  <a:srgbClr val="0070C0"/>
                </a:solidFill>
                <a:cs typeface="Times New Roman" pitchFamily="18" charset="0"/>
              </a:rPr>
              <a:t>。</a:t>
            </a:r>
            <a:endParaRPr lang="zh-CN" altLang="en-US" b="0" dirty="0">
              <a:solidFill>
                <a:srgbClr val="0070C0"/>
              </a:solidFill>
              <a:cs typeface="Times New Roman" pitchFamily="18" charset="0"/>
            </a:endParaRPr>
          </a:p>
          <a:p>
            <a:pPr algn="just">
              <a:lnSpc>
                <a:spcPct val="140000"/>
              </a:lnSpc>
              <a:spcBef>
                <a:spcPct val="50000"/>
              </a:spcBef>
            </a:pPr>
            <a:r>
              <a:rPr lang="zh-CN" altLang="en-US" b="0" dirty="0">
                <a:solidFill>
                  <a:srgbClr val="0070C0"/>
                </a:solidFill>
                <a:cs typeface="Times New Roman" pitchFamily="18" charset="0"/>
              </a:rPr>
              <a:t>    </a:t>
            </a:r>
            <a:r>
              <a:rPr lang="en-US" altLang="zh-CN" b="0" dirty="0">
                <a:solidFill>
                  <a:srgbClr val="0070C0"/>
                </a:solidFill>
                <a:cs typeface="Times New Roman" pitchFamily="18" charset="0"/>
              </a:rPr>
              <a:t>(4) </a:t>
            </a:r>
            <a:r>
              <a:rPr lang="zh-CN" altLang="en-US" b="0" dirty="0">
                <a:solidFill>
                  <a:srgbClr val="0070C0"/>
                </a:solidFill>
                <a:cs typeface="Times New Roman" pitchFamily="18" charset="0"/>
              </a:rPr>
              <a:t>还要考虑一条规则是否只允许执行一次。若是</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则要对已执行了的规则进行标记</a:t>
            </a:r>
            <a:r>
              <a:rPr lang="zh-CN" altLang="en-US" b="0" dirty="0" smtClean="0">
                <a:solidFill>
                  <a:srgbClr val="0070C0"/>
                </a:solidFill>
                <a:cs typeface="Times New Roman" pitchFamily="18" charset="0"/>
              </a:rPr>
              <a:t>。</a:t>
            </a:r>
            <a:endParaRPr lang="en-US" altLang="zh-CN" b="0" dirty="0" smtClean="0">
              <a:solidFill>
                <a:srgbClr val="0070C0"/>
              </a:solidFill>
              <a:cs typeface="Times New Roman" pitchFamily="18" charset="0"/>
            </a:endParaRPr>
          </a:p>
          <a:p>
            <a:pPr algn="just">
              <a:lnSpc>
                <a:spcPct val="140000"/>
              </a:lnSpc>
              <a:spcBef>
                <a:spcPct val="50000"/>
              </a:spcBef>
            </a:pPr>
            <a:r>
              <a:rPr lang="en-US" altLang="zh-CN" b="0" dirty="0">
                <a:solidFill>
                  <a:srgbClr val="0070C0"/>
                </a:solidFill>
                <a:cs typeface="Times New Roman" pitchFamily="18" charset="0"/>
              </a:rPr>
              <a:t> </a:t>
            </a:r>
            <a:r>
              <a:rPr lang="en-US" altLang="zh-CN" b="0" dirty="0" smtClean="0">
                <a:solidFill>
                  <a:srgbClr val="0070C0"/>
                </a:solidFill>
                <a:cs typeface="Times New Roman" pitchFamily="18" charset="0"/>
              </a:rPr>
              <a:t>       </a:t>
            </a:r>
            <a:r>
              <a:rPr lang="zh-CN" altLang="en-US" b="0" dirty="0" smtClean="0">
                <a:solidFill>
                  <a:srgbClr val="0070C0"/>
                </a:solidFill>
                <a:cs typeface="Times New Roman" pitchFamily="18" charset="0"/>
              </a:rPr>
              <a:t>但</a:t>
            </a:r>
            <a:r>
              <a:rPr lang="zh-CN" altLang="en-US" b="0" dirty="0">
                <a:solidFill>
                  <a:srgbClr val="0070C0"/>
                </a:solidFill>
                <a:cs typeface="Times New Roman" pitchFamily="18" charset="0"/>
              </a:rPr>
              <a:t>这样以来</a:t>
            </a:r>
            <a:r>
              <a:rPr lang="en-US" altLang="zh-CN" b="0" dirty="0">
                <a:solidFill>
                  <a:srgbClr val="0070C0"/>
                </a:solidFill>
                <a:cs typeface="Times New Roman" pitchFamily="18" charset="0"/>
              </a:rPr>
              <a:t>, </a:t>
            </a:r>
            <a:r>
              <a:rPr lang="zh-CN" altLang="en-US" b="0" dirty="0">
                <a:solidFill>
                  <a:srgbClr val="0070C0"/>
                </a:solidFill>
                <a:cs typeface="Times New Roman" pitchFamily="18" charset="0"/>
              </a:rPr>
              <a:t>产生式系统的推理算法就与第 </a:t>
            </a:r>
            <a:r>
              <a:rPr lang="en-US" altLang="zh-CN" b="0" dirty="0">
                <a:solidFill>
                  <a:srgbClr val="0070C0"/>
                </a:solidFill>
                <a:cs typeface="Times New Roman" pitchFamily="18" charset="0"/>
              </a:rPr>
              <a:t>3 </a:t>
            </a:r>
            <a:r>
              <a:rPr lang="zh-CN" altLang="en-US" b="0" dirty="0">
                <a:solidFill>
                  <a:srgbClr val="0070C0"/>
                </a:solidFill>
                <a:cs typeface="Times New Roman" pitchFamily="18" charset="0"/>
              </a:rPr>
              <a:t>章的图搜索算法相差无几了。下面我们再将产生式系统与图搜索</a:t>
            </a:r>
            <a:r>
              <a:rPr lang="en-US" altLang="zh-CN" b="0" dirty="0">
                <a:solidFill>
                  <a:srgbClr val="0070C0"/>
                </a:solidFill>
                <a:cs typeface="Times New Roman" pitchFamily="18" charset="0"/>
              </a:rPr>
              <a:t>(</a:t>
            </a:r>
            <a:r>
              <a:rPr lang="zh-CN" altLang="en-US" b="0" dirty="0">
                <a:solidFill>
                  <a:srgbClr val="0070C0"/>
                </a:solidFill>
                <a:cs typeface="Times New Roman" pitchFamily="18" charset="0"/>
              </a:rPr>
              <a:t>含状态图搜索和与或图搜索</a:t>
            </a:r>
            <a:r>
              <a:rPr lang="en-US" altLang="zh-CN" b="0" dirty="0">
                <a:solidFill>
                  <a:srgbClr val="0070C0"/>
                </a:solidFill>
                <a:cs typeface="Times New Roman" pitchFamily="18" charset="0"/>
              </a:rPr>
              <a:t>)</a:t>
            </a:r>
            <a:r>
              <a:rPr lang="zh-CN" altLang="en-US" b="0" dirty="0">
                <a:solidFill>
                  <a:srgbClr val="0070C0"/>
                </a:solidFill>
                <a:cs typeface="Times New Roman" pitchFamily="18" charset="0"/>
              </a:rPr>
              <a:t>中的有关概念作一对比</a:t>
            </a:r>
            <a:r>
              <a:rPr lang="en-US" altLang="zh-CN" b="0" dirty="0">
                <a:solidFill>
                  <a:srgbClr val="0070C0"/>
                </a:solidFill>
                <a:cs typeface="Times New Roman" pitchFamily="18" charset="0"/>
              </a:rPr>
              <a:t>(</a:t>
            </a:r>
            <a:r>
              <a:rPr lang="zh-CN" altLang="en-US" b="0" dirty="0">
                <a:solidFill>
                  <a:srgbClr val="0070C0"/>
                </a:solidFill>
                <a:cs typeface="Times New Roman" pitchFamily="18" charset="0"/>
              </a:rPr>
              <a:t>如表 </a:t>
            </a:r>
            <a:r>
              <a:rPr lang="en-US" altLang="zh-CN" b="0" dirty="0" smtClean="0">
                <a:solidFill>
                  <a:srgbClr val="0070C0"/>
                </a:solidFill>
                <a:cs typeface="Times New Roman" pitchFamily="18" charset="0"/>
              </a:rPr>
              <a:t>6-1</a:t>
            </a:r>
            <a:r>
              <a:rPr lang="zh-CN" altLang="en-US" b="0" dirty="0">
                <a:solidFill>
                  <a:srgbClr val="0070C0"/>
                </a:solidFill>
                <a:cs typeface="Times New Roman" pitchFamily="18" charset="0"/>
              </a:rPr>
              <a:t>所示</a:t>
            </a:r>
            <a:r>
              <a:rPr lang="en-US" altLang="zh-CN" b="0" dirty="0">
                <a:solidFill>
                  <a:srgbClr val="0070C0"/>
                </a:solidFill>
                <a:cs typeface="Times New Roman" pitchFamily="18" charset="0"/>
              </a:rPr>
              <a:t>)</a:t>
            </a:r>
            <a:r>
              <a:rPr lang="zh-CN" altLang="en-US" b="0" dirty="0">
                <a:solidFill>
                  <a:srgbClr val="0070C0"/>
                </a:solidFill>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71471" y="500000"/>
            <a:ext cx="8352000" cy="5215016"/>
          </a:xfrm>
          <a:prstGeom prst="rect">
            <a:avLst/>
          </a:prstGeom>
          <a:noFill/>
          <a:ln w="9525">
            <a:noFill/>
            <a:miter lim="800000"/>
            <a:headEnd/>
            <a:tailEnd/>
          </a:ln>
          <a:effectLst/>
        </p:spPr>
      </p:pic>
      <p:sp>
        <p:nvSpPr>
          <p:cNvPr id="3" name="动作按钮: 后退或前一项 2">
            <a:hlinkClick r:id="" action="ppaction://hlinkshowjump?jump=firstslide" highlightClick="1"/>
          </p:cNvPr>
          <p:cNvSpPr/>
          <p:nvPr/>
        </p:nvSpPr>
        <p:spPr>
          <a:xfrm>
            <a:off x="7858148" y="6143644"/>
            <a:ext cx="720000" cy="144000"/>
          </a:xfrm>
          <a:prstGeom prst="actionButtonBackPrevious">
            <a:avLst/>
          </a:prstGeom>
          <a:solidFill>
            <a:srgbClr val="0070C0">
              <a:alpha val="2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7"/>
          <p:cNvSpPr>
            <a:spLocks noChangeArrowheads="1"/>
          </p:cNvSpPr>
          <p:nvPr/>
        </p:nvSpPr>
        <p:spPr bwMode="auto">
          <a:xfrm>
            <a:off x="788050" y="426340"/>
            <a:ext cx="7929618"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76225" algn="l" defTabSz="914400" rtl="0" eaLnBrk="0" fontAlgn="base" latinLnBrk="0" hangingPunct="0">
              <a:lnSpc>
                <a:spcPct val="150000"/>
              </a:lnSpc>
              <a:spcBef>
                <a:spcPct val="0"/>
              </a:spcBef>
              <a:spcAft>
                <a:spcPct val="0"/>
              </a:spcAft>
              <a:buClrTx/>
              <a:buSzTx/>
              <a:buFontTx/>
              <a:buNone/>
              <a:tabLst/>
            </a:pPr>
            <a:r>
              <a:rPr lang="zh-CN" altLang="en-US" b="0" dirty="0" smtClean="0">
                <a:solidFill>
                  <a:srgbClr val="0070C0"/>
                </a:solidFill>
                <a:latin typeface="+mn-ea"/>
                <a:ea typeface="+mn-ea"/>
              </a:rPr>
              <a:t>  </a:t>
            </a:r>
            <a:endParaRPr kumimoji="1" lang="en-US" altLang="zh-CN" b="0" i="0" u="none" strike="noStrike" cap="none" normalizeH="0" baseline="0" dirty="0" smtClean="0">
              <a:ln>
                <a:noFill/>
              </a:ln>
              <a:solidFill>
                <a:srgbClr val="0070C0"/>
              </a:solidFill>
              <a:effectLst/>
              <a:latin typeface="+mn-ea"/>
              <a:ea typeface="+mn-ea"/>
            </a:endParaRPr>
          </a:p>
          <a:p>
            <a:pPr>
              <a:spcBef>
                <a:spcPts val="1200"/>
              </a:spcBef>
            </a:pPr>
            <a:r>
              <a:rPr lang="en-US" b="0" dirty="0" smtClean="0">
                <a:solidFill>
                  <a:srgbClr val="0070C0"/>
                </a:solidFill>
                <a:ea typeface="方正姚体" pitchFamily="2" charset="-122"/>
                <a:cs typeface="Times New Roman" pitchFamily="18" charset="0"/>
              </a:rPr>
              <a:t>        (</a:t>
            </a:r>
            <a:r>
              <a:rPr lang="en-US" b="0" dirty="0">
                <a:solidFill>
                  <a:srgbClr val="0070C0"/>
                </a:solidFill>
                <a:ea typeface="方正姚体" pitchFamily="2" charset="-122"/>
                <a:cs typeface="Times New Roman" pitchFamily="18" charset="0"/>
              </a:rPr>
              <a:t>1</a:t>
            </a:r>
            <a:r>
              <a:rPr lang="en-US" b="0" i="1" dirty="0">
                <a:solidFill>
                  <a:srgbClr val="0070C0"/>
                </a:solidFill>
                <a:ea typeface="方正姚体" pitchFamily="2" charset="-122"/>
                <a:cs typeface="Times New Roman" pitchFamily="18" charset="0"/>
              </a:rPr>
              <a:t>’</a:t>
            </a:r>
            <a:r>
              <a:rPr lang="en-US" b="0" dirty="0">
                <a:solidFill>
                  <a:srgbClr val="0070C0"/>
                </a:solidFill>
                <a:ea typeface="方正姚体" pitchFamily="2" charset="-122"/>
                <a:cs typeface="Times New Roman" pitchFamily="18" charset="0"/>
              </a:rPr>
              <a:t>)  being-cut(</a:t>
            </a:r>
            <a:r>
              <a:rPr lang="zh-CN" altLang="en-US" b="0" dirty="0">
                <a:solidFill>
                  <a:srgbClr val="0070C0"/>
                </a:solidFill>
                <a:ea typeface="方正姚体" pitchFamily="2" charset="-122"/>
                <a:cs typeface="Times New Roman" pitchFamily="18" charset="0"/>
              </a:rPr>
              <a:t>利率</a:t>
            </a:r>
            <a:r>
              <a:rPr lang="en-US" b="0" dirty="0">
                <a:solidFill>
                  <a:srgbClr val="0070C0"/>
                </a:solidFill>
                <a:ea typeface="方正姚体" pitchFamily="2" charset="-122"/>
                <a:cs typeface="Times New Roman" pitchFamily="18" charset="0"/>
              </a:rPr>
              <a:t>) </a:t>
            </a:r>
            <a:r>
              <a:rPr lang="zh-CN" altLang="en-US" b="0" dirty="0">
                <a:solidFill>
                  <a:srgbClr val="0070C0"/>
                </a:solidFill>
                <a:ea typeface="方正姚体" pitchFamily="2" charset="-122"/>
                <a:cs typeface="Times New Roman" pitchFamily="18" charset="0"/>
              </a:rPr>
              <a:t>→ </a:t>
            </a:r>
            <a:r>
              <a:rPr lang="en-US" b="0" dirty="0">
                <a:solidFill>
                  <a:srgbClr val="0070C0"/>
                </a:solidFill>
                <a:ea typeface="方正姚体" pitchFamily="2" charset="-122"/>
                <a:cs typeface="Times New Roman" pitchFamily="18" charset="0"/>
              </a:rPr>
              <a:t>be-rising(</a:t>
            </a:r>
            <a:r>
              <a:rPr lang="zh-CN" altLang="en-US" b="0" dirty="0">
                <a:solidFill>
                  <a:srgbClr val="0070C0"/>
                </a:solidFill>
                <a:ea typeface="方正姚体" pitchFamily="2" charset="-122"/>
                <a:cs typeface="Times New Roman" pitchFamily="18" charset="0"/>
              </a:rPr>
              <a:t>股价</a:t>
            </a:r>
            <a:r>
              <a:rPr lang="en-US" b="0" dirty="0">
                <a:solidFill>
                  <a:srgbClr val="0070C0"/>
                </a:solidFill>
                <a:ea typeface="方正姚体" pitchFamily="2" charset="-122"/>
                <a:cs typeface="Times New Roman" pitchFamily="18" charset="0"/>
              </a:rPr>
              <a:t>)</a:t>
            </a:r>
            <a:endParaRPr lang="zh-CN" altLang="en-US" b="0" dirty="0">
              <a:solidFill>
                <a:srgbClr val="0070C0"/>
              </a:solidFill>
              <a:ea typeface="方正姚体" pitchFamily="2" charset="-122"/>
              <a:cs typeface="Times New Roman" pitchFamily="18" charset="0"/>
            </a:endParaRPr>
          </a:p>
          <a:p>
            <a:pPr>
              <a:lnSpc>
                <a:spcPct val="150000"/>
              </a:lnSpc>
            </a:pPr>
            <a:r>
              <a:rPr lang="zh-CN" altLang="en-US" b="0" dirty="0">
                <a:solidFill>
                  <a:srgbClr val="0070C0"/>
                </a:solidFill>
                <a:cs typeface="Times New Roman" pitchFamily="18" charset="0"/>
              </a:rPr>
              <a:t>或者</a:t>
            </a:r>
          </a:p>
          <a:p>
            <a:pPr>
              <a:spcBef>
                <a:spcPts val="600"/>
              </a:spcBef>
            </a:pPr>
            <a:r>
              <a:rPr lang="en-US" b="0" dirty="0" smtClean="0">
                <a:solidFill>
                  <a:srgbClr val="0070C0"/>
                </a:solidFill>
                <a:ea typeface="方正姚体" pitchFamily="2" charset="-122"/>
                <a:cs typeface="Times New Roman" pitchFamily="18" charset="0"/>
              </a:rPr>
              <a:t>        (</a:t>
            </a:r>
            <a:r>
              <a:rPr lang="en-US" b="0" dirty="0">
                <a:solidFill>
                  <a:srgbClr val="0070C0"/>
                </a:solidFill>
                <a:ea typeface="方正姚体" pitchFamily="2" charset="-122"/>
                <a:cs typeface="Times New Roman" pitchFamily="18" charset="0"/>
              </a:rPr>
              <a:t>1</a:t>
            </a:r>
            <a:r>
              <a:rPr lang="en-US" b="0" i="1" dirty="0">
                <a:solidFill>
                  <a:srgbClr val="0070C0"/>
                </a:solidFill>
                <a:ea typeface="方正姚体" pitchFamily="2" charset="-122"/>
                <a:cs typeface="Times New Roman" pitchFamily="18" charset="0"/>
              </a:rPr>
              <a:t>”</a:t>
            </a:r>
            <a:r>
              <a:rPr lang="en-US" b="0" dirty="0">
                <a:solidFill>
                  <a:srgbClr val="0070C0"/>
                </a:solidFill>
                <a:ea typeface="方正姚体" pitchFamily="2" charset="-122"/>
                <a:cs typeface="Times New Roman" pitchFamily="18" charset="0"/>
              </a:rPr>
              <a:t>)</a:t>
            </a:r>
            <a:r>
              <a:rPr lang="zh-CN" altLang="en-US" b="0" dirty="0">
                <a:solidFill>
                  <a:srgbClr val="0070C0"/>
                </a:solidFill>
                <a:ea typeface="方正姚体" pitchFamily="2" charset="-122"/>
                <a:cs typeface="Times New Roman" pitchFamily="18" charset="0"/>
              </a:rPr>
              <a:t>（利率）下调 →（股价）上涨</a:t>
            </a:r>
          </a:p>
          <a:p>
            <a:pPr>
              <a:lnSpc>
                <a:spcPct val="150000"/>
              </a:lnSpc>
              <a:spcBef>
                <a:spcPts val="1200"/>
              </a:spcBef>
            </a:pPr>
            <a:r>
              <a:rPr lang="en-US" b="0" dirty="0" smtClean="0">
                <a:solidFill>
                  <a:srgbClr val="0070C0"/>
                </a:solidFill>
                <a:ea typeface="方正姚体" pitchFamily="2" charset="-122"/>
                <a:cs typeface="Times New Roman" pitchFamily="18" charset="0"/>
              </a:rPr>
              <a:t>        (4</a:t>
            </a:r>
            <a:r>
              <a:rPr lang="en-US" b="0" i="1" dirty="0" smtClean="0">
                <a:solidFill>
                  <a:srgbClr val="0070C0"/>
                </a:solidFill>
                <a:ea typeface="方正姚体" pitchFamily="2" charset="-122"/>
                <a:cs typeface="Times New Roman" pitchFamily="18" charset="0"/>
              </a:rPr>
              <a:t>’</a:t>
            </a:r>
            <a:r>
              <a:rPr lang="en-US" b="0" dirty="0" smtClean="0">
                <a:solidFill>
                  <a:srgbClr val="0070C0"/>
                </a:solidFill>
                <a:ea typeface="方正姚体" pitchFamily="2" charset="-122"/>
                <a:cs typeface="Times New Roman" pitchFamily="18" charset="0"/>
              </a:rPr>
              <a:t>)  </a:t>
            </a:r>
            <a:r>
              <a:rPr lang="en-US" b="0" dirty="0">
                <a:solidFill>
                  <a:srgbClr val="0070C0"/>
                </a:solidFill>
                <a:ea typeface="方正姚体" pitchFamily="2" charset="-122"/>
                <a:cs typeface="Times New Roman" pitchFamily="18" charset="0"/>
              </a:rPr>
              <a:t>IF</a:t>
            </a:r>
            <a:r>
              <a:rPr lang="en-US" b="0" i="1" dirty="0">
                <a:solidFill>
                  <a:srgbClr val="0070C0"/>
                </a:solidFill>
                <a:ea typeface="方正姚体" pitchFamily="2" charset="-122"/>
                <a:cs typeface="Times New Roman" pitchFamily="18" charset="0"/>
              </a:rPr>
              <a:t> x</a:t>
            </a:r>
            <a:r>
              <a:rPr lang="en-US" b="0" baseline="-25000" dirty="0">
                <a:solidFill>
                  <a:srgbClr val="0070C0"/>
                </a:solidFill>
                <a:ea typeface="方正姚体" pitchFamily="2" charset="-122"/>
                <a:cs typeface="Times New Roman" pitchFamily="18" charset="0"/>
              </a:rPr>
              <a:t>1</a:t>
            </a:r>
            <a:r>
              <a:rPr lang="en-US" b="0" dirty="0">
                <a:solidFill>
                  <a:srgbClr val="0070C0"/>
                </a:solidFill>
                <a:ea typeface="方正姚体" pitchFamily="2" charset="-122"/>
                <a:cs typeface="Times New Roman" pitchFamily="18" charset="0"/>
              </a:rPr>
              <a:t>=200 AND </a:t>
            </a:r>
            <a:r>
              <a:rPr lang="en-US" b="0" i="1" dirty="0">
                <a:solidFill>
                  <a:srgbClr val="0070C0"/>
                </a:solidFill>
                <a:ea typeface="方正姚体" pitchFamily="2" charset="-122"/>
                <a:cs typeface="Times New Roman" pitchFamily="18" charset="0"/>
              </a:rPr>
              <a:t>x</a:t>
            </a:r>
            <a:r>
              <a:rPr lang="en-US" b="0" baseline="-25000" dirty="0">
                <a:solidFill>
                  <a:srgbClr val="0070C0"/>
                </a:solidFill>
                <a:ea typeface="方正姚体" pitchFamily="2" charset="-122"/>
                <a:cs typeface="Times New Roman" pitchFamily="18" charset="0"/>
              </a:rPr>
              <a:t>2</a:t>
            </a:r>
            <a:r>
              <a:rPr lang="en-US" b="0" dirty="0">
                <a:solidFill>
                  <a:srgbClr val="0070C0"/>
                </a:solidFill>
                <a:ea typeface="方正姚体" pitchFamily="2" charset="-122"/>
                <a:cs typeface="Times New Roman" pitchFamily="18" charset="0"/>
              </a:rPr>
              <a:t>=</a:t>
            </a:r>
            <a:r>
              <a:rPr lang="zh-CN" altLang="en-US" b="0" dirty="0">
                <a:solidFill>
                  <a:srgbClr val="0070C0"/>
                </a:solidFill>
                <a:ea typeface="方正姚体" pitchFamily="2" charset="-122"/>
                <a:cs typeface="Times New Roman" pitchFamily="18" charset="0"/>
              </a:rPr>
              <a:t>“晴天”</a:t>
            </a:r>
            <a:r>
              <a:rPr lang="en-US" b="0" dirty="0">
                <a:solidFill>
                  <a:srgbClr val="0070C0"/>
                </a:solidFill>
                <a:ea typeface="方正姚体" pitchFamily="2" charset="-122"/>
                <a:cs typeface="Times New Roman" pitchFamily="18" charset="0"/>
              </a:rPr>
              <a:t>AND </a:t>
            </a:r>
            <a:r>
              <a:rPr lang="en-US" b="0" i="1" dirty="0">
                <a:solidFill>
                  <a:srgbClr val="0070C0"/>
                </a:solidFill>
                <a:ea typeface="方正姚体" pitchFamily="2" charset="-122"/>
                <a:cs typeface="Times New Roman" pitchFamily="18" charset="0"/>
              </a:rPr>
              <a:t>x</a:t>
            </a:r>
            <a:r>
              <a:rPr lang="en-US" b="0" baseline="-25000" dirty="0">
                <a:solidFill>
                  <a:srgbClr val="0070C0"/>
                </a:solidFill>
                <a:ea typeface="方正姚体" pitchFamily="2" charset="-122"/>
                <a:cs typeface="Times New Roman" pitchFamily="18" charset="0"/>
              </a:rPr>
              <a:t>3</a:t>
            </a:r>
            <a:r>
              <a:rPr lang="zh-CN" altLang="en-US" b="0" dirty="0">
                <a:solidFill>
                  <a:srgbClr val="0070C0"/>
                </a:solidFill>
                <a:ea typeface="方正姚体" pitchFamily="2" charset="-122"/>
                <a:cs typeface="Times New Roman" pitchFamily="18" charset="0"/>
              </a:rPr>
              <a:t>≤</a:t>
            </a:r>
            <a:r>
              <a:rPr lang="en-US" b="0" dirty="0">
                <a:solidFill>
                  <a:srgbClr val="0070C0"/>
                </a:solidFill>
                <a:ea typeface="方正姚体" pitchFamily="2" charset="-122"/>
                <a:cs typeface="Times New Roman" pitchFamily="18" charset="0"/>
              </a:rPr>
              <a:t>5</a:t>
            </a:r>
            <a:r>
              <a:rPr lang="zh-CN" altLang="en-US" b="0" dirty="0">
                <a:solidFill>
                  <a:srgbClr val="0070C0"/>
                </a:solidFill>
                <a:ea typeface="方正姚体" pitchFamily="2" charset="-122"/>
                <a:cs typeface="Times New Roman" pitchFamily="18" charset="0"/>
              </a:rPr>
              <a:t>，</a:t>
            </a:r>
            <a:r>
              <a:rPr lang="en-US" b="0" dirty="0">
                <a:solidFill>
                  <a:srgbClr val="0070C0"/>
                </a:solidFill>
                <a:ea typeface="方正姚体" pitchFamily="2" charset="-122"/>
                <a:cs typeface="Times New Roman" pitchFamily="18" charset="0"/>
              </a:rPr>
              <a:t>THEN </a:t>
            </a:r>
            <a:r>
              <a:rPr lang="en-US" b="0" i="1" dirty="0">
                <a:solidFill>
                  <a:srgbClr val="0070C0"/>
                </a:solidFill>
                <a:ea typeface="方正姚体" pitchFamily="2" charset="-122"/>
                <a:cs typeface="Times New Roman" pitchFamily="18" charset="0"/>
              </a:rPr>
              <a:t>y</a:t>
            </a:r>
            <a:r>
              <a:rPr lang="en-US" b="0" baseline="-25000" dirty="0">
                <a:solidFill>
                  <a:srgbClr val="0070C0"/>
                </a:solidFill>
                <a:ea typeface="方正姚体" pitchFamily="2" charset="-122"/>
                <a:cs typeface="Times New Roman" pitchFamily="18" charset="0"/>
              </a:rPr>
              <a:t>1</a:t>
            </a:r>
            <a:r>
              <a:rPr lang="en-US" b="0" dirty="0">
                <a:solidFill>
                  <a:srgbClr val="0070C0"/>
                </a:solidFill>
                <a:ea typeface="方正姚体" pitchFamily="2" charset="-122"/>
                <a:cs typeface="Times New Roman" pitchFamily="18" charset="0"/>
              </a:rPr>
              <a:t>=250 AND </a:t>
            </a:r>
            <a:r>
              <a:rPr lang="en-US" b="0" i="1" dirty="0">
                <a:solidFill>
                  <a:srgbClr val="0070C0"/>
                </a:solidFill>
                <a:ea typeface="方正姚体" pitchFamily="2" charset="-122"/>
                <a:cs typeface="Times New Roman" pitchFamily="18" charset="0"/>
              </a:rPr>
              <a:t>y</a:t>
            </a:r>
            <a:r>
              <a:rPr lang="en-US" b="0" baseline="-25000" dirty="0">
                <a:solidFill>
                  <a:srgbClr val="0070C0"/>
                </a:solidFill>
                <a:ea typeface="方正姚体" pitchFamily="2" charset="-122"/>
                <a:cs typeface="Times New Roman" pitchFamily="18" charset="0"/>
              </a:rPr>
              <a:t>2</a:t>
            </a:r>
            <a:r>
              <a:rPr lang="en-US" b="0" dirty="0">
                <a:solidFill>
                  <a:srgbClr val="0070C0"/>
                </a:solidFill>
                <a:ea typeface="方正姚体" pitchFamily="2" charset="-122"/>
                <a:cs typeface="Times New Roman" pitchFamily="18" charset="0"/>
              </a:rPr>
              <a:t>=f16</a:t>
            </a:r>
            <a:endParaRPr lang="zh-CN" altLang="en-US" b="0" dirty="0">
              <a:solidFill>
                <a:srgbClr val="0070C0"/>
              </a:solidFill>
              <a:ea typeface="方正姚体" pitchFamily="2" charset="-122"/>
              <a:cs typeface="Times New Roman" pitchFamily="18" charset="0"/>
            </a:endParaRPr>
          </a:p>
          <a:p>
            <a:pPr>
              <a:lnSpc>
                <a:spcPct val="150000"/>
              </a:lnSpc>
            </a:pPr>
            <a:r>
              <a:rPr lang="zh-CN" altLang="en-US" b="0" dirty="0">
                <a:solidFill>
                  <a:srgbClr val="0070C0"/>
                </a:solidFill>
                <a:cs typeface="Times New Roman" pitchFamily="18" charset="0"/>
              </a:rPr>
              <a:t>或者</a:t>
            </a:r>
          </a:p>
          <a:p>
            <a:pPr>
              <a:spcBef>
                <a:spcPts val="600"/>
              </a:spcBef>
            </a:pPr>
            <a:r>
              <a:rPr lang="en-US" b="0" dirty="0" smtClean="0">
                <a:solidFill>
                  <a:srgbClr val="0070C0"/>
                </a:solidFill>
                <a:ea typeface="方正姚体" pitchFamily="2" charset="-122"/>
                <a:cs typeface="Times New Roman" pitchFamily="18" charset="0"/>
              </a:rPr>
              <a:t>        (4</a:t>
            </a:r>
            <a:r>
              <a:rPr lang="en-US" b="0" i="1" dirty="0" smtClean="0">
                <a:solidFill>
                  <a:srgbClr val="0070C0"/>
                </a:solidFill>
                <a:ea typeface="方正姚体" pitchFamily="2" charset="-122"/>
                <a:cs typeface="Times New Roman" pitchFamily="18" charset="0"/>
              </a:rPr>
              <a:t>”</a:t>
            </a:r>
            <a:r>
              <a:rPr lang="en-US" b="0" dirty="0" smtClean="0">
                <a:solidFill>
                  <a:srgbClr val="0070C0"/>
                </a:solidFill>
                <a:ea typeface="方正姚体" pitchFamily="2" charset="-122"/>
                <a:cs typeface="Times New Roman" pitchFamily="18" charset="0"/>
              </a:rPr>
              <a:t>)  </a:t>
            </a:r>
            <a:r>
              <a:rPr lang="en-US" b="0" i="1" dirty="0">
                <a:solidFill>
                  <a:srgbClr val="0070C0"/>
                </a:solidFill>
                <a:ea typeface="方正姚体" pitchFamily="2" charset="-122"/>
                <a:cs typeface="Times New Roman" pitchFamily="18" charset="0"/>
              </a:rPr>
              <a:t>x</a:t>
            </a:r>
            <a:r>
              <a:rPr lang="en-US" b="0" baseline="-25000" dirty="0">
                <a:solidFill>
                  <a:srgbClr val="0070C0"/>
                </a:solidFill>
                <a:ea typeface="方正姚体" pitchFamily="2" charset="-122"/>
                <a:cs typeface="Times New Roman" pitchFamily="18" charset="0"/>
              </a:rPr>
              <a:t>1</a:t>
            </a:r>
            <a:r>
              <a:rPr lang="en-US" b="0" dirty="0">
                <a:solidFill>
                  <a:srgbClr val="0070C0"/>
                </a:solidFill>
                <a:ea typeface="方正姚体" pitchFamily="2" charset="-122"/>
                <a:cs typeface="Times New Roman" pitchFamily="18" charset="0"/>
              </a:rPr>
              <a:t>=200 </a:t>
            </a:r>
            <a:r>
              <a:rPr lang="zh-CN" altLang="en-US" b="0" dirty="0">
                <a:solidFill>
                  <a:srgbClr val="0070C0"/>
                </a:solidFill>
                <a:ea typeface="方正姚体" pitchFamily="2" charset="-122"/>
                <a:cs typeface="Times New Roman" pitchFamily="18" charset="0"/>
              </a:rPr>
              <a:t>∧</a:t>
            </a:r>
            <a:r>
              <a:rPr lang="en-US" b="0" i="1" dirty="0">
                <a:solidFill>
                  <a:srgbClr val="0070C0"/>
                </a:solidFill>
                <a:ea typeface="方正姚体" pitchFamily="2" charset="-122"/>
                <a:cs typeface="Times New Roman" pitchFamily="18" charset="0"/>
              </a:rPr>
              <a:t>x</a:t>
            </a:r>
            <a:r>
              <a:rPr lang="en-US" b="0" baseline="-25000" dirty="0">
                <a:solidFill>
                  <a:srgbClr val="0070C0"/>
                </a:solidFill>
                <a:ea typeface="方正姚体" pitchFamily="2" charset="-122"/>
                <a:cs typeface="Times New Roman" pitchFamily="18" charset="0"/>
              </a:rPr>
              <a:t>2</a:t>
            </a:r>
            <a:r>
              <a:rPr lang="en-US" b="0" dirty="0">
                <a:solidFill>
                  <a:srgbClr val="0070C0"/>
                </a:solidFill>
                <a:ea typeface="方正姚体" pitchFamily="2" charset="-122"/>
                <a:cs typeface="Times New Roman" pitchFamily="18" charset="0"/>
              </a:rPr>
              <a:t>=</a:t>
            </a:r>
            <a:r>
              <a:rPr lang="zh-CN" altLang="en-US" b="0" dirty="0">
                <a:solidFill>
                  <a:srgbClr val="0070C0"/>
                </a:solidFill>
                <a:ea typeface="方正姚体" pitchFamily="2" charset="-122"/>
                <a:cs typeface="Times New Roman" pitchFamily="18" charset="0"/>
              </a:rPr>
              <a:t>“晴天”∧</a:t>
            </a:r>
            <a:r>
              <a:rPr lang="en-US" b="0" i="1" dirty="0">
                <a:solidFill>
                  <a:srgbClr val="0070C0"/>
                </a:solidFill>
                <a:ea typeface="方正姚体" pitchFamily="2" charset="-122"/>
                <a:cs typeface="Times New Roman" pitchFamily="18" charset="0"/>
              </a:rPr>
              <a:t>x</a:t>
            </a:r>
            <a:r>
              <a:rPr lang="en-US" b="0" baseline="-25000" dirty="0">
                <a:solidFill>
                  <a:srgbClr val="0070C0"/>
                </a:solidFill>
                <a:ea typeface="方正姚体" pitchFamily="2" charset="-122"/>
                <a:cs typeface="Times New Roman" pitchFamily="18" charset="0"/>
              </a:rPr>
              <a:t>3</a:t>
            </a:r>
            <a:r>
              <a:rPr lang="zh-CN" altLang="en-US" b="0" dirty="0">
                <a:solidFill>
                  <a:srgbClr val="0070C0"/>
                </a:solidFill>
                <a:ea typeface="方正姚体" pitchFamily="2" charset="-122"/>
                <a:cs typeface="Times New Roman" pitchFamily="18" charset="0"/>
              </a:rPr>
              <a:t>≤</a:t>
            </a:r>
            <a:r>
              <a:rPr lang="en-US" b="0" dirty="0">
                <a:solidFill>
                  <a:srgbClr val="0070C0"/>
                </a:solidFill>
                <a:ea typeface="方正姚体" pitchFamily="2" charset="-122"/>
                <a:cs typeface="Times New Roman" pitchFamily="18" charset="0"/>
              </a:rPr>
              <a:t>5 </a:t>
            </a:r>
            <a:r>
              <a:rPr lang="zh-CN" altLang="en-US" b="0" dirty="0">
                <a:solidFill>
                  <a:srgbClr val="0070C0"/>
                </a:solidFill>
                <a:ea typeface="方正姚体" pitchFamily="2" charset="-122"/>
                <a:cs typeface="Times New Roman" pitchFamily="18" charset="0"/>
              </a:rPr>
              <a:t>→ </a:t>
            </a:r>
            <a:r>
              <a:rPr lang="en-US" b="0" i="1" dirty="0">
                <a:solidFill>
                  <a:srgbClr val="0070C0"/>
                </a:solidFill>
                <a:ea typeface="方正姚体" pitchFamily="2" charset="-122"/>
                <a:cs typeface="Times New Roman" pitchFamily="18" charset="0"/>
              </a:rPr>
              <a:t>y</a:t>
            </a:r>
            <a:r>
              <a:rPr lang="en-US" b="0" baseline="-25000" dirty="0">
                <a:solidFill>
                  <a:srgbClr val="0070C0"/>
                </a:solidFill>
                <a:ea typeface="方正姚体" pitchFamily="2" charset="-122"/>
                <a:cs typeface="Times New Roman" pitchFamily="18" charset="0"/>
              </a:rPr>
              <a:t>1</a:t>
            </a:r>
            <a:r>
              <a:rPr lang="en-US" b="0" dirty="0">
                <a:solidFill>
                  <a:srgbClr val="0070C0"/>
                </a:solidFill>
                <a:ea typeface="方正姚体" pitchFamily="2" charset="-122"/>
                <a:cs typeface="Times New Roman" pitchFamily="18" charset="0"/>
              </a:rPr>
              <a:t>=250 </a:t>
            </a:r>
            <a:r>
              <a:rPr lang="zh-CN" altLang="en-US" b="0" dirty="0">
                <a:solidFill>
                  <a:srgbClr val="0070C0"/>
                </a:solidFill>
                <a:ea typeface="方正姚体" pitchFamily="2" charset="-122"/>
                <a:cs typeface="Times New Roman" pitchFamily="18" charset="0"/>
              </a:rPr>
              <a:t>∧</a:t>
            </a:r>
            <a:r>
              <a:rPr lang="en-US" b="0" i="1" dirty="0">
                <a:solidFill>
                  <a:srgbClr val="0070C0"/>
                </a:solidFill>
                <a:ea typeface="方正姚体" pitchFamily="2" charset="-122"/>
                <a:cs typeface="Times New Roman" pitchFamily="18" charset="0"/>
              </a:rPr>
              <a:t>y</a:t>
            </a:r>
            <a:r>
              <a:rPr lang="en-US" b="0" baseline="-25000" dirty="0">
                <a:solidFill>
                  <a:srgbClr val="0070C0"/>
                </a:solidFill>
                <a:ea typeface="方正姚体" pitchFamily="2" charset="-122"/>
                <a:cs typeface="Times New Roman" pitchFamily="18" charset="0"/>
              </a:rPr>
              <a:t>2</a:t>
            </a:r>
            <a:r>
              <a:rPr lang="en-US" b="0" dirty="0">
                <a:solidFill>
                  <a:srgbClr val="0070C0"/>
                </a:solidFill>
                <a:ea typeface="方正姚体" pitchFamily="2" charset="-122"/>
                <a:cs typeface="Times New Roman" pitchFamily="18" charset="0"/>
              </a:rPr>
              <a:t>=f16</a:t>
            </a:r>
            <a:endParaRPr lang="zh-CN" altLang="en-US" b="0" dirty="0">
              <a:solidFill>
                <a:srgbClr val="0070C0"/>
              </a:solidFill>
              <a:ea typeface="方正姚体" pitchFamily="2" charset="-122"/>
              <a:cs typeface="Times New Roman" pitchFamily="18" charset="0"/>
            </a:endParaRPr>
          </a:p>
          <a:p>
            <a:pPr marL="0" marR="0" lvl="0" indent="276225" algn="l" defTabSz="914400" rtl="0" eaLnBrk="0" fontAlgn="base" latinLnBrk="0" hangingPunct="0">
              <a:lnSpc>
                <a:spcPct val="100000"/>
              </a:lnSpc>
              <a:spcBef>
                <a:spcPct val="0"/>
              </a:spcBef>
              <a:spcAft>
                <a:spcPct val="0"/>
              </a:spcAft>
              <a:buClrTx/>
              <a:buSzTx/>
              <a:buFontTx/>
              <a:buNone/>
              <a:tabLst/>
            </a:pPr>
            <a:endParaRPr kumimoji="1" lang="zh-CN" altLang="en-US"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642910" y="857232"/>
            <a:ext cx="7929618" cy="506998"/>
          </a:xfrm>
          <a:prstGeom prst="rect">
            <a:avLst/>
          </a:prstGeom>
          <a:noFill/>
          <a:ln w="9525">
            <a:noFill/>
            <a:miter lim="800000"/>
            <a:headEnd/>
            <a:tailEnd/>
          </a:ln>
          <a:effectLst/>
        </p:spPr>
        <p:txBody>
          <a:bodyPr wrap="square">
            <a:spAutoFit/>
          </a:bodyPr>
          <a:lstStyle/>
          <a:p>
            <a:pPr>
              <a:lnSpc>
                <a:spcPts val="3600"/>
              </a:lnSpc>
            </a:pPr>
            <a:r>
              <a:rPr lang="zh-CN" altLang="en-US" b="0" dirty="0">
                <a:latin typeface="宋体" charset="-122"/>
              </a:rPr>
              <a:t>　　</a:t>
            </a:r>
            <a:r>
              <a:rPr lang="zh-CN" altLang="en-US" b="0" dirty="0" smtClean="0">
                <a:solidFill>
                  <a:srgbClr val="FF0000"/>
                </a:solidFill>
                <a:latin typeface="宋体" charset="-122"/>
                <a:sym typeface="Symbol"/>
              </a:rPr>
              <a:t></a:t>
            </a:r>
            <a:r>
              <a:rPr lang="zh-CN" altLang="en-US" b="0" dirty="0" smtClean="0">
                <a:latin typeface="宋体" charset="-122"/>
                <a:sym typeface="Symbol"/>
              </a:rPr>
              <a:t> </a:t>
            </a:r>
            <a:r>
              <a:rPr lang="zh-CN" altLang="en-US" sz="2600" dirty="0" smtClean="0">
                <a:solidFill>
                  <a:srgbClr val="0070C0"/>
                </a:solidFill>
                <a:latin typeface="楷体" pitchFamily="49" charset="-122"/>
                <a:ea typeface="楷体" pitchFamily="49" charset="-122"/>
              </a:rPr>
              <a:t>推理网络</a:t>
            </a:r>
            <a:endParaRPr lang="zh-CN" altLang="en-US" sz="2600" dirty="0">
              <a:solidFill>
                <a:srgbClr val="0070C0"/>
              </a:solidFill>
              <a:latin typeface="楷体" pitchFamily="49" charset="-122"/>
              <a:ea typeface="楷体" pitchFamily="49" charset="-122"/>
            </a:endParaRPr>
          </a:p>
        </p:txBody>
      </p:sp>
      <p:sp>
        <p:nvSpPr>
          <p:cNvPr id="31783" name="Text Box 39"/>
          <p:cNvSpPr txBox="1">
            <a:spLocks noChangeArrowheads="1"/>
          </p:cNvSpPr>
          <p:nvPr/>
        </p:nvSpPr>
        <p:spPr bwMode="auto">
          <a:xfrm>
            <a:off x="1098302" y="2082796"/>
            <a:ext cx="2571768" cy="341632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1</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2</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3</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1</a:t>
            </a:r>
            <a:endPar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4</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5</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2</a:t>
            </a:r>
            <a:endPar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1</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C</a:t>
            </a:r>
            <a:endPar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2</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C</a:t>
            </a:r>
            <a:endPar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1</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2</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D</a:t>
            </a:r>
            <a:endPar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B</a:t>
            </a:r>
            <a:r>
              <a:rPr kumimoji="0" lang="en-US" altLang="zh-CN" b="0" i="0" u="none" strike="noStrike" cap="none" normalizeH="0" baseline="-25000" dirty="0" smtClean="0">
                <a:ln>
                  <a:noFill/>
                </a:ln>
                <a:solidFill>
                  <a:srgbClr val="0070C0"/>
                </a:solidFill>
                <a:effectLst/>
                <a:latin typeface="Times New Roman" pitchFamily="18" charset="0"/>
                <a:ea typeface="宋体" pitchFamily="2" charset="-122"/>
                <a:cs typeface="宋体" pitchFamily="2" charset="-122"/>
              </a:rPr>
              <a:t>3</a:t>
            </a:r>
            <a:r>
              <a:rPr kumimoji="0" lang="en-US" altLang="zh-CN" b="0" i="0"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a:t>
            </a:r>
            <a:r>
              <a:rPr kumimoji="0" lang="en-US" altLang="zh-CN" b="0" i="1" u="none" strike="noStrike" cap="none" normalizeH="0" baseline="0" dirty="0" smtClean="0">
                <a:ln>
                  <a:noFill/>
                </a:ln>
                <a:solidFill>
                  <a:srgbClr val="0070C0"/>
                </a:solidFill>
                <a:effectLst/>
                <a:latin typeface="Times New Roman" pitchFamily="18" charset="0"/>
                <a:ea typeface="宋体" pitchFamily="2" charset="-122"/>
                <a:cs typeface="宋体" pitchFamily="2" charset="-122"/>
              </a:rPr>
              <a:t>D</a:t>
            </a:r>
            <a:endParaRPr kumimoji="0" lang="zh-CN" altLang="zh-CN" b="0" i="0" u="none" strike="noStrike" cap="none" normalizeH="0" baseline="0" dirty="0" smtClean="0">
              <a:ln>
                <a:noFill/>
              </a:ln>
              <a:solidFill>
                <a:srgbClr val="0070C0"/>
              </a:solidFill>
              <a:effectLst/>
              <a:latin typeface="Arial" pitchFamily="34" charset="0"/>
              <a:ea typeface="宋体" pitchFamily="2" charset="-122"/>
              <a:cs typeface="宋体" pitchFamily="2" charset="-122"/>
            </a:endParaRPr>
          </a:p>
        </p:txBody>
      </p:sp>
      <p:pic>
        <p:nvPicPr>
          <p:cNvPr id="31784" name="Picture 40"/>
          <p:cNvPicPr>
            <a:picLocks noChangeAspect="1" noChangeArrowheads="1"/>
          </p:cNvPicPr>
          <p:nvPr/>
        </p:nvPicPr>
        <p:blipFill>
          <a:blip r:embed="rId2">
            <a:duotone>
              <a:schemeClr val="accent5">
                <a:shade val="45000"/>
                <a:satMod val="135000"/>
              </a:schemeClr>
              <a:prstClr val="white"/>
            </a:duotone>
          </a:blip>
          <a:srcRect/>
          <a:stretch>
            <a:fillRect/>
          </a:stretch>
        </p:blipFill>
        <p:spPr bwMode="auto">
          <a:xfrm>
            <a:off x="4358818" y="2213422"/>
            <a:ext cx="3600000" cy="2478123"/>
          </a:xfrm>
          <a:prstGeom prst="rect">
            <a:avLst/>
          </a:prstGeom>
          <a:noFill/>
        </p:spPr>
      </p:pic>
      <p:pic>
        <p:nvPicPr>
          <p:cNvPr id="31785" name="Picture 41"/>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3787314" y="4885656"/>
            <a:ext cx="4588824" cy="50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783"/>
                                        </p:tgtEl>
                                        <p:attrNameLst>
                                          <p:attrName>style.visibility</p:attrName>
                                        </p:attrNameLst>
                                      </p:cBhvr>
                                      <p:to>
                                        <p:strVal val="visible"/>
                                      </p:to>
                                    </p:set>
                                    <p:animEffect transition="in" filter="blinds(horizontal)">
                                      <p:cBhvr>
                                        <p:cTn id="13" dur="500"/>
                                        <p:tgtEl>
                                          <p:spTgt spid="31783"/>
                                        </p:tgtEl>
                                      </p:cBhvr>
                                    </p:animEffect>
                                  </p:childTnLst>
                                </p:cTn>
                              </p:par>
                              <p:par>
                                <p:cTn id="14" presetID="3" presetClass="entr" presetSubtype="10" fill="hold" nodeType="withEffect">
                                  <p:stCondLst>
                                    <p:cond delay="0"/>
                                  </p:stCondLst>
                                  <p:childTnLst>
                                    <p:set>
                                      <p:cBhvr>
                                        <p:cTn id="15" dur="1" fill="hold">
                                          <p:stCondLst>
                                            <p:cond delay="0"/>
                                          </p:stCondLst>
                                        </p:cTn>
                                        <p:tgtEl>
                                          <p:spTgt spid="31784"/>
                                        </p:tgtEl>
                                        <p:attrNameLst>
                                          <p:attrName>style.visibility</p:attrName>
                                        </p:attrNameLst>
                                      </p:cBhvr>
                                      <p:to>
                                        <p:strVal val="visible"/>
                                      </p:to>
                                    </p:set>
                                    <p:animEffect transition="in" filter="blinds(horizontal)">
                                      <p:cBhvr>
                                        <p:cTn id="16" dur="500"/>
                                        <p:tgtEl>
                                          <p:spTgt spid="31784"/>
                                        </p:tgtEl>
                                      </p:cBhvr>
                                    </p:animEffect>
                                  </p:childTnLst>
                                </p:cTn>
                              </p:par>
                              <p:par>
                                <p:cTn id="17" presetID="3" presetClass="entr" presetSubtype="10" fill="hold" nodeType="withEffect">
                                  <p:stCondLst>
                                    <p:cond delay="0"/>
                                  </p:stCondLst>
                                  <p:childTnLst>
                                    <p:set>
                                      <p:cBhvr>
                                        <p:cTn id="18" dur="1" fill="hold">
                                          <p:stCondLst>
                                            <p:cond delay="0"/>
                                          </p:stCondLst>
                                        </p:cTn>
                                        <p:tgtEl>
                                          <p:spTgt spid="31785"/>
                                        </p:tgtEl>
                                        <p:attrNameLst>
                                          <p:attrName>style.visibility</p:attrName>
                                        </p:attrNameLst>
                                      </p:cBhvr>
                                      <p:to>
                                        <p:strVal val="visible"/>
                                      </p:to>
                                    </p:set>
                                    <p:animEffect transition="in" filter="blinds(horizontal)">
                                      <p:cBhvr>
                                        <p:cTn id="19" dur="500"/>
                                        <p:tgtEl>
                                          <p:spTgt spid="3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457200" y="533400"/>
            <a:ext cx="8382000" cy="572464"/>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latin typeface="宋体" charset="-122"/>
              </a:rPr>
              <a:t>　</a:t>
            </a:r>
            <a:r>
              <a:rPr lang="en-US" b="0" dirty="0" smtClean="0">
                <a:solidFill>
                  <a:srgbClr val="0070C0"/>
                </a:solidFill>
                <a:ea typeface="黑体" pitchFamily="49" charset="-122"/>
                <a:cs typeface="Times New Roman" pitchFamily="18" charset="0"/>
              </a:rPr>
              <a:t>6.1.2  </a:t>
            </a:r>
            <a:r>
              <a:rPr lang="zh-CN" altLang="en-US" b="0" dirty="0">
                <a:solidFill>
                  <a:srgbClr val="0070C0"/>
                </a:solidFill>
                <a:ea typeface="黑体" pitchFamily="49" charset="-122"/>
                <a:cs typeface="Times New Roman" pitchFamily="18" charset="0"/>
              </a:rPr>
              <a:t>基于产生式规则的推理</a:t>
            </a:r>
            <a:r>
              <a:rPr lang="zh-CN" altLang="en-US" b="0" dirty="0" smtClean="0">
                <a:solidFill>
                  <a:srgbClr val="0070C0"/>
                </a:solidFill>
                <a:ea typeface="黑体" pitchFamily="49" charset="-122"/>
                <a:cs typeface="Times New Roman" pitchFamily="18" charset="0"/>
              </a:rPr>
              <a:t>模式 </a:t>
            </a:r>
            <a:endParaRPr lang="zh-CN" altLang="en-US" b="0" dirty="0">
              <a:solidFill>
                <a:srgbClr val="0070C0"/>
              </a:solidFill>
              <a:ea typeface="黑体" pitchFamily="49" charset="-122"/>
              <a:cs typeface="Times New Roman" pitchFamily="18" charset="0"/>
            </a:endParaRPr>
          </a:p>
        </p:txBody>
      </p:sp>
      <p:grpSp>
        <p:nvGrpSpPr>
          <p:cNvPr id="8199" name="Group 7"/>
          <p:cNvGrpSpPr>
            <a:grpSpLocks/>
          </p:cNvGrpSpPr>
          <p:nvPr/>
        </p:nvGrpSpPr>
        <p:grpSpPr bwMode="auto">
          <a:xfrm>
            <a:off x="3857620" y="1355034"/>
            <a:ext cx="1524000" cy="1200150"/>
            <a:chOff x="2256" y="1248"/>
            <a:chExt cx="960" cy="756"/>
          </a:xfrm>
        </p:grpSpPr>
        <p:sp>
          <p:nvSpPr>
            <p:cNvPr id="8197" name="Text Box 5"/>
            <p:cNvSpPr txBox="1">
              <a:spLocks noChangeArrowheads="1"/>
            </p:cNvSpPr>
            <p:nvPr/>
          </p:nvSpPr>
          <p:spPr bwMode="auto">
            <a:xfrm>
              <a:off x="2448" y="1248"/>
              <a:ext cx="643" cy="756"/>
            </a:xfrm>
            <a:prstGeom prst="rect">
              <a:avLst/>
            </a:prstGeom>
            <a:noFill/>
            <a:ln w="9525">
              <a:noFill/>
              <a:miter lim="800000"/>
              <a:headEnd/>
              <a:tailEnd/>
            </a:ln>
            <a:effectLst/>
          </p:spPr>
          <p:txBody>
            <a:bodyPr wrap="none">
              <a:spAutoFit/>
            </a:bodyPr>
            <a:lstStyle/>
            <a:p>
              <a:r>
                <a:rPr lang="en-US" altLang="zh-CN" b="0" i="1" dirty="0">
                  <a:solidFill>
                    <a:srgbClr val="0070C0"/>
                  </a:solidFill>
                </a:rPr>
                <a:t>A</a:t>
              </a:r>
              <a:r>
                <a:rPr lang="en-US" altLang="zh-CN" b="0" dirty="0">
                  <a:solidFill>
                    <a:srgbClr val="0070C0"/>
                  </a:solidFill>
                </a:rPr>
                <a:t> </a:t>
              </a:r>
              <a:r>
                <a:rPr lang="en-US" altLang="zh-CN" b="0" dirty="0">
                  <a:solidFill>
                    <a:srgbClr val="0070C0"/>
                  </a:solidFill>
                  <a:latin typeface="宋体" charset="-122"/>
                </a:rPr>
                <a:t>→</a:t>
              </a:r>
              <a:r>
                <a:rPr lang="en-US" altLang="zh-CN" b="0" i="1" dirty="0">
                  <a:solidFill>
                    <a:srgbClr val="0070C0"/>
                  </a:solidFill>
                </a:rPr>
                <a:t>B</a:t>
              </a:r>
              <a:r>
                <a:rPr lang="en-US" altLang="zh-CN" b="0" dirty="0">
                  <a:solidFill>
                    <a:srgbClr val="0070C0"/>
                  </a:solidFill>
                </a:rPr>
                <a:t> </a:t>
              </a:r>
            </a:p>
            <a:p>
              <a:r>
                <a:rPr lang="en-US" altLang="zh-CN" b="0" i="1" dirty="0">
                  <a:solidFill>
                    <a:srgbClr val="0070C0"/>
                  </a:solidFill>
                </a:rPr>
                <a:t>A </a:t>
              </a:r>
            </a:p>
            <a:p>
              <a:r>
                <a:rPr lang="en-US" altLang="zh-CN" b="0" i="1" dirty="0" smtClean="0">
                  <a:solidFill>
                    <a:srgbClr val="0070C0"/>
                  </a:solidFill>
                </a:rPr>
                <a:t>      B</a:t>
              </a:r>
              <a:r>
                <a:rPr lang="en-US" altLang="zh-CN" b="0" dirty="0" smtClean="0">
                  <a:solidFill>
                    <a:srgbClr val="0070C0"/>
                  </a:solidFill>
                </a:rPr>
                <a:t> </a:t>
              </a:r>
              <a:endParaRPr lang="en-US" altLang="zh-CN" b="0" dirty="0">
                <a:solidFill>
                  <a:srgbClr val="0070C0"/>
                </a:solidFill>
              </a:endParaRPr>
            </a:p>
          </p:txBody>
        </p:sp>
        <p:sp>
          <p:nvSpPr>
            <p:cNvPr id="8198" name="Line 6"/>
            <p:cNvSpPr>
              <a:spLocks noChangeShapeType="1"/>
            </p:cNvSpPr>
            <p:nvPr/>
          </p:nvSpPr>
          <p:spPr bwMode="auto">
            <a:xfrm>
              <a:off x="2256" y="1728"/>
              <a:ext cx="960" cy="0"/>
            </a:xfrm>
            <a:prstGeom prst="line">
              <a:avLst/>
            </a:prstGeom>
            <a:noFill/>
            <a:ln w="9525">
              <a:solidFill>
                <a:schemeClr val="tx1"/>
              </a:solidFill>
              <a:round/>
              <a:headEnd/>
              <a:tailEnd/>
            </a:ln>
            <a:effectLst/>
          </p:spPr>
          <p:txBody>
            <a:bodyPr/>
            <a:lstStyle/>
            <a:p>
              <a:endParaRPr lang="zh-CN" altLang="en-US"/>
            </a:p>
          </p:txBody>
        </p:sp>
      </p:grpSp>
      <p:sp>
        <p:nvSpPr>
          <p:cNvPr id="8200" name="Text Box 8"/>
          <p:cNvSpPr txBox="1">
            <a:spLocks noChangeArrowheads="1"/>
          </p:cNvSpPr>
          <p:nvPr/>
        </p:nvSpPr>
        <p:spPr bwMode="auto">
          <a:xfrm>
            <a:off x="857224" y="2955698"/>
            <a:ext cx="7572428" cy="2973122"/>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zh-CN" altLang="en-US" b="0" dirty="0">
                <a:solidFill>
                  <a:srgbClr val="0070C0"/>
                </a:solidFill>
                <a:latin typeface="宋体" charset="-122"/>
              </a:rPr>
              <a:t>这里的大前提就是一个产生式规则</a:t>
            </a:r>
            <a:r>
              <a:rPr lang="en-US" altLang="zh-CN" b="0" dirty="0">
                <a:solidFill>
                  <a:srgbClr val="0070C0"/>
                </a:solidFill>
                <a:latin typeface="宋体" charset="-122"/>
              </a:rPr>
              <a:t>, </a:t>
            </a:r>
            <a:r>
              <a:rPr lang="zh-CN" altLang="en-US" b="0" dirty="0">
                <a:solidFill>
                  <a:srgbClr val="0070C0"/>
                </a:solidFill>
                <a:latin typeface="宋体" charset="-122"/>
              </a:rPr>
              <a:t>小前提就是证据事实。 </a:t>
            </a:r>
          </a:p>
          <a:p>
            <a:pPr algn="just">
              <a:lnSpc>
                <a:spcPct val="130000"/>
              </a:lnSpc>
              <a:spcBef>
                <a:spcPts val="0"/>
              </a:spcBef>
            </a:pPr>
            <a:r>
              <a:rPr lang="zh-CN" altLang="en-US" b="0" dirty="0">
                <a:solidFill>
                  <a:srgbClr val="0070C0"/>
                </a:solidFill>
                <a:latin typeface="宋体" charset="-122"/>
              </a:rPr>
              <a:t>　　其实</a:t>
            </a:r>
            <a:r>
              <a:rPr lang="en-US" altLang="zh-CN" b="0" dirty="0">
                <a:solidFill>
                  <a:srgbClr val="0070C0"/>
                </a:solidFill>
                <a:latin typeface="宋体" charset="-122"/>
              </a:rPr>
              <a:t>, </a:t>
            </a:r>
            <a:r>
              <a:rPr lang="zh-CN" altLang="en-US" b="0" dirty="0">
                <a:solidFill>
                  <a:srgbClr val="0070C0"/>
                </a:solidFill>
                <a:latin typeface="宋体" charset="-122"/>
              </a:rPr>
              <a:t>我们也可以把上面的有前提条件的操作和逻辑推理统称为推理。那么</a:t>
            </a:r>
            <a:r>
              <a:rPr lang="en-US" altLang="zh-CN" b="0" dirty="0">
                <a:solidFill>
                  <a:srgbClr val="0070C0"/>
                </a:solidFill>
                <a:latin typeface="宋体" charset="-122"/>
              </a:rPr>
              <a:t>,</a:t>
            </a:r>
            <a:r>
              <a:rPr lang="zh-CN" altLang="en-US" b="0" dirty="0">
                <a:solidFill>
                  <a:srgbClr val="0070C0"/>
                </a:solidFill>
                <a:latin typeface="宋体" charset="-122"/>
              </a:rPr>
              <a:t>上面的式子也就是基于产生式规则的一般推理模式。这就是说</a:t>
            </a:r>
            <a:r>
              <a:rPr lang="en-US" altLang="zh-CN" b="0" dirty="0">
                <a:solidFill>
                  <a:srgbClr val="0070C0"/>
                </a:solidFill>
                <a:latin typeface="宋体" charset="-122"/>
              </a:rPr>
              <a:t>, </a:t>
            </a:r>
            <a:r>
              <a:rPr lang="zh-CN" altLang="en-US" b="0" dirty="0">
                <a:solidFill>
                  <a:srgbClr val="0070C0"/>
                </a:solidFill>
                <a:latin typeface="宋体" charset="-122"/>
              </a:rPr>
              <a:t>产生式系统中的推理是更广义的推理。</a:t>
            </a:r>
            <a:r>
              <a:rPr lang="zh-CN" altLang="en-US" b="0" dirty="0">
                <a:solidFill>
                  <a:srgbClr val="0070C0"/>
                </a:solidFill>
              </a:rPr>
              <a:t> </a:t>
            </a:r>
          </a:p>
        </p:txBody>
      </p:sp>
      <p:sp>
        <p:nvSpPr>
          <p:cNvPr id="8" name="动作按钮: 后退或前一项 7">
            <a:hlinkClick r:id="" action="ppaction://hlinkshowjump?jump=firstslide" highlightClick="1"/>
          </p:cNvPr>
          <p:cNvSpPr/>
          <p:nvPr/>
        </p:nvSpPr>
        <p:spPr>
          <a:xfrm>
            <a:off x="7590306" y="6087852"/>
            <a:ext cx="720000" cy="144000"/>
          </a:xfrm>
          <a:prstGeom prst="actionButtonBackPrevious">
            <a:avLst/>
          </a:prstGeom>
          <a:solidFill>
            <a:srgbClr val="0070C0">
              <a:alpha val="27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00">
                                            <p:txEl>
                                              <p:pRg st="1" end="1"/>
                                            </p:txEl>
                                          </p:spTgt>
                                        </p:tgtEl>
                                        <p:attrNameLst>
                                          <p:attrName>style.visibility</p:attrName>
                                        </p:attrNameLst>
                                      </p:cBhvr>
                                      <p:to>
                                        <p:strVal val="visible"/>
                                      </p:to>
                                    </p:set>
                                    <p:animEffect transition="in" filter="blinds(horizontal)">
                                      <p:cBhvr>
                                        <p:cTn id="7" dur="500"/>
                                        <p:tgtEl>
                                          <p:spTgt spid="82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3000364" y="500042"/>
            <a:ext cx="2893741" cy="523220"/>
          </a:xfrm>
          <a:prstGeom prst="rect">
            <a:avLst/>
          </a:prstGeom>
          <a:noFill/>
          <a:ln w="9525">
            <a:noFill/>
            <a:miter lim="800000"/>
            <a:headEnd/>
            <a:tailEnd/>
          </a:ln>
          <a:effectLst/>
        </p:spPr>
        <p:txBody>
          <a:bodyPr wrap="none">
            <a:spAutoFit/>
          </a:bodyPr>
          <a:lstStyle/>
          <a:p>
            <a:r>
              <a:rPr lang="en-US" altLang="zh-CN" sz="2800" b="0" dirty="0" smtClean="0">
                <a:solidFill>
                  <a:srgbClr val="0070C0"/>
                </a:solidFill>
                <a:ea typeface="黑体" pitchFamily="49" charset="-122"/>
                <a:cs typeface="Times New Roman" pitchFamily="18" charset="0"/>
              </a:rPr>
              <a:t>6.2</a:t>
            </a:r>
            <a:r>
              <a:rPr lang="en-US" altLang="zh-CN" sz="2800" b="0" dirty="0" smtClean="0">
                <a:solidFill>
                  <a:srgbClr val="0070C0"/>
                </a:solidFill>
                <a:latin typeface="黑体" pitchFamily="49" charset="-122"/>
                <a:ea typeface="黑体" pitchFamily="49" charset="-122"/>
              </a:rPr>
              <a:t> </a:t>
            </a:r>
            <a:r>
              <a:rPr lang="zh-CN" altLang="en-US" sz="2800" b="0" dirty="0" smtClean="0">
                <a:solidFill>
                  <a:srgbClr val="0070C0"/>
                </a:solidFill>
                <a:latin typeface="黑体" pitchFamily="49" charset="-122"/>
                <a:ea typeface="黑体" pitchFamily="49" charset="-122"/>
              </a:rPr>
              <a:t>产生式系统 </a:t>
            </a:r>
            <a:endParaRPr lang="zh-CN" altLang="en-US" sz="2800" b="0" dirty="0">
              <a:solidFill>
                <a:srgbClr val="0070C0"/>
              </a:solidFill>
              <a:latin typeface="黑体" pitchFamily="49" charset="-122"/>
              <a:ea typeface="黑体" pitchFamily="49" charset="-122"/>
            </a:endParaRPr>
          </a:p>
        </p:txBody>
      </p:sp>
      <p:sp>
        <p:nvSpPr>
          <p:cNvPr id="9221" name="Text Box 5"/>
          <p:cNvSpPr txBox="1">
            <a:spLocks noChangeArrowheads="1"/>
          </p:cNvSpPr>
          <p:nvPr/>
        </p:nvSpPr>
        <p:spPr bwMode="auto">
          <a:xfrm>
            <a:off x="642910" y="1142984"/>
            <a:ext cx="7834338" cy="1639873"/>
          </a:xfrm>
          <a:prstGeom prst="rect">
            <a:avLst/>
          </a:prstGeom>
          <a:noFill/>
          <a:ln w="9525">
            <a:noFill/>
            <a:miter lim="800000"/>
            <a:headEnd/>
            <a:tailEnd/>
          </a:ln>
          <a:effectLst/>
        </p:spPr>
        <p:txBody>
          <a:bodyPr wrap="square">
            <a:spAutoFit/>
          </a:bodyPr>
          <a:lstStyle/>
          <a:p>
            <a:pPr algn="just">
              <a:lnSpc>
                <a:spcPct val="123000"/>
              </a:lnSpc>
              <a:spcBef>
                <a:spcPct val="50000"/>
              </a:spcBef>
            </a:pPr>
            <a:r>
              <a:rPr lang="en-US" altLang="zh-CN" b="0" dirty="0" smtClean="0">
                <a:solidFill>
                  <a:srgbClr val="0070C0"/>
                </a:solidFill>
                <a:ea typeface="黑体" pitchFamily="49" charset="-122"/>
                <a:cs typeface="Times New Roman" pitchFamily="18" charset="0"/>
              </a:rPr>
              <a:t>6.2.1</a:t>
            </a:r>
            <a:r>
              <a:rPr lang="zh-CN" altLang="en-US" b="0" dirty="0">
                <a:solidFill>
                  <a:srgbClr val="0070C0"/>
                </a:solidFill>
                <a:ea typeface="黑体" pitchFamily="49" charset="-122"/>
                <a:cs typeface="Times New Roman" pitchFamily="18" charset="0"/>
              </a:rPr>
              <a:t>　</a:t>
            </a:r>
            <a:r>
              <a:rPr lang="zh-CN" altLang="en-US" b="0" dirty="0">
                <a:solidFill>
                  <a:srgbClr val="0070C0"/>
                </a:solidFill>
                <a:latin typeface="黑体" pitchFamily="49" charset="-122"/>
                <a:ea typeface="黑体" pitchFamily="49" charset="-122"/>
              </a:rPr>
              <a:t>系统</a:t>
            </a:r>
            <a:r>
              <a:rPr lang="zh-CN" altLang="en-US" b="0" dirty="0" smtClean="0">
                <a:solidFill>
                  <a:srgbClr val="0070C0"/>
                </a:solidFill>
                <a:latin typeface="黑体" pitchFamily="49" charset="-122"/>
                <a:ea typeface="黑体" pitchFamily="49" charset="-122"/>
              </a:rPr>
              <a:t>结构</a:t>
            </a:r>
            <a:endParaRPr lang="zh-CN" altLang="en-US" b="0" dirty="0">
              <a:solidFill>
                <a:srgbClr val="0070C0"/>
              </a:solidFill>
              <a:latin typeface="黑体" pitchFamily="49" charset="-122"/>
              <a:ea typeface="黑体" pitchFamily="49" charset="-122"/>
            </a:endParaRPr>
          </a:p>
          <a:p>
            <a:pPr algn="just">
              <a:lnSpc>
                <a:spcPct val="123000"/>
              </a:lnSpc>
              <a:spcBef>
                <a:spcPct val="50000"/>
              </a:spcBef>
            </a:pPr>
            <a:r>
              <a:rPr lang="zh-CN" altLang="en-US" b="0" dirty="0">
                <a:solidFill>
                  <a:srgbClr val="0070C0"/>
                </a:solidFill>
                <a:latin typeface="宋体" charset="-122"/>
              </a:rPr>
              <a:t>　　产生式系统由三部分组成： 产生式规则库、 推理机和动态数据库</a:t>
            </a:r>
            <a:r>
              <a:rPr lang="en-US" altLang="zh-CN" b="0" dirty="0">
                <a:solidFill>
                  <a:srgbClr val="0070C0"/>
                </a:solidFill>
                <a:latin typeface="宋体" charset="-122"/>
              </a:rPr>
              <a:t>, </a:t>
            </a:r>
            <a:r>
              <a:rPr lang="zh-CN" altLang="en-US" b="0" dirty="0">
                <a:solidFill>
                  <a:srgbClr val="0070C0"/>
                </a:solidFill>
                <a:latin typeface="宋体" charset="-122"/>
              </a:rPr>
              <a:t>其结构如</a:t>
            </a:r>
            <a:r>
              <a:rPr lang="zh-CN" altLang="en-US" b="0" dirty="0" smtClean="0">
                <a:solidFill>
                  <a:srgbClr val="0070C0"/>
                </a:solidFill>
                <a:latin typeface="宋体" charset="-122"/>
              </a:rPr>
              <a:t>图</a:t>
            </a:r>
            <a:r>
              <a:rPr lang="en-US" altLang="zh-CN" b="0" dirty="0" smtClean="0">
                <a:solidFill>
                  <a:srgbClr val="0070C0"/>
                </a:solidFill>
                <a:cs typeface="Times New Roman" pitchFamily="18" charset="0"/>
              </a:rPr>
              <a:t>6-2</a:t>
            </a:r>
            <a:r>
              <a:rPr lang="zh-CN" altLang="en-US" b="0" dirty="0" smtClean="0">
                <a:solidFill>
                  <a:srgbClr val="0070C0"/>
                </a:solidFill>
                <a:latin typeface="宋体" charset="-122"/>
              </a:rPr>
              <a:t>所</a:t>
            </a:r>
            <a:r>
              <a:rPr lang="zh-CN" altLang="en-US" b="0" dirty="0">
                <a:solidFill>
                  <a:srgbClr val="0070C0"/>
                </a:solidFill>
                <a:latin typeface="宋体" charset="-122"/>
              </a:rPr>
              <a:t>示</a:t>
            </a:r>
            <a:r>
              <a:rPr lang="zh-CN" altLang="en-US" b="0" dirty="0" smtClean="0">
                <a:solidFill>
                  <a:srgbClr val="0070C0"/>
                </a:solidFill>
                <a:latin typeface="宋体" charset="-122"/>
              </a:rPr>
              <a:t>。</a:t>
            </a:r>
            <a:r>
              <a:rPr lang="zh-CN" altLang="en-US" b="0" dirty="0">
                <a:latin typeface="宋体" charset="-122"/>
              </a:rPr>
              <a:t>　　</a:t>
            </a:r>
            <a:endParaRPr lang="zh-CN" altLang="en-US" b="0" dirty="0"/>
          </a:p>
        </p:txBody>
      </p:sp>
      <p:pic>
        <p:nvPicPr>
          <p:cNvPr id="2050" name="Picture 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0" y="2928934"/>
            <a:ext cx="9000000" cy="34290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animEffect transition="in" filter="blinds(horizontal)">
                                      <p:cBhvr>
                                        <p:cTn id="11" dur="500"/>
                                        <p:tgtEl>
                                          <p:spTgt spid="922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linds(horizontal)">
                                      <p:cBhvr>
                                        <p:cTn id="1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642910" y="457632"/>
            <a:ext cx="7929618" cy="2385268"/>
          </a:xfrm>
          <a:prstGeom prst="rect">
            <a:avLst/>
          </a:prstGeom>
          <a:noFill/>
          <a:ln w="9525">
            <a:noFill/>
            <a:miter lim="800000"/>
            <a:headEnd/>
            <a:tailEnd/>
          </a:ln>
          <a:effectLst/>
        </p:spPr>
        <p:txBody>
          <a:bodyPr wrap="square">
            <a:spAutoFit/>
          </a:bodyPr>
          <a:lstStyle/>
          <a:p>
            <a:pPr algn="just">
              <a:spcBef>
                <a:spcPct val="50000"/>
              </a:spcBef>
            </a:pPr>
            <a:r>
              <a:rPr lang="en-US" altLang="zh-CN" b="0" dirty="0" smtClean="0">
                <a:solidFill>
                  <a:srgbClr val="0070C0"/>
                </a:solidFill>
                <a:ea typeface="黑体" pitchFamily="49" charset="-122"/>
                <a:cs typeface="Times New Roman" pitchFamily="18" charset="0"/>
              </a:rPr>
              <a:t>6.2.2</a:t>
            </a:r>
            <a:r>
              <a:rPr lang="zh-CN" altLang="en-US" b="0" dirty="0">
                <a:solidFill>
                  <a:srgbClr val="0070C0"/>
                </a:solidFill>
                <a:ea typeface="黑体" pitchFamily="49" charset="-122"/>
                <a:cs typeface="Times New Roman" pitchFamily="18" charset="0"/>
              </a:rPr>
              <a:t>　</a:t>
            </a:r>
            <a:r>
              <a:rPr lang="zh-CN" altLang="en-US" b="0" dirty="0">
                <a:solidFill>
                  <a:srgbClr val="0070C0"/>
                </a:solidFill>
                <a:latin typeface="黑体" pitchFamily="49" charset="-122"/>
                <a:ea typeface="黑体" pitchFamily="49" charset="-122"/>
              </a:rPr>
              <a:t>运行</a:t>
            </a:r>
            <a:r>
              <a:rPr lang="zh-CN" altLang="en-US" b="0" dirty="0" smtClean="0">
                <a:solidFill>
                  <a:srgbClr val="0070C0"/>
                </a:solidFill>
                <a:latin typeface="黑体" pitchFamily="49" charset="-122"/>
                <a:ea typeface="黑体" pitchFamily="49" charset="-122"/>
              </a:rPr>
              <a:t>过程</a:t>
            </a:r>
            <a:endParaRPr lang="zh-CN" altLang="en-US" b="0" dirty="0">
              <a:solidFill>
                <a:srgbClr val="0070C0"/>
              </a:solidFill>
              <a:latin typeface="黑体" pitchFamily="49" charset="-122"/>
              <a:ea typeface="黑体" pitchFamily="49" charset="-122"/>
            </a:endParaRPr>
          </a:p>
          <a:p>
            <a:pPr algn="just">
              <a:spcBef>
                <a:spcPts val="600"/>
              </a:spcBef>
            </a:pPr>
            <a:r>
              <a:rPr lang="zh-CN" altLang="en-US" b="0" dirty="0">
                <a:solidFill>
                  <a:srgbClr val="0070C0"/>
                </a:solidFill>
                <a:latin typeface="宋体" charset="-122"/>
              </a:rPr>
              <a:t>    </a:t>
            </a:r>
            <a:r>
              <a:rPr lang="zh-CN" altLang="en-US" sz="2300" b="0" dirty="0">
                <a:solidFill>
                  <a:srgbClr val="0070C0"/>
                </a:solidFill>
                <a:latin typeface="仿宋" pitchFamily="49" charset="-122"/>
                <a:ea typeface="仿宋" pitchFamily="49" charset="-122"/>
              </a:rPr>
              <a:t>产生式系统运行时</a:t>
            </a:r>
            <a:r>
              <a:rPr lang="en-US" altLang="zh-CN" sz="2300" b="0" dirty="0">
                <a:solidFill>
                  <a:srgbClr val="0070C0"/>
                </a:solidFill>
                <a:latin typeface="仿宋" pitchFamily="49" charset="-122"/>
                <a:ea typeface="仿宋" pitchFamily="49" charset="-122"/>
              </a:rPr>
              <a:t>, </a:t>
            </a:r>
            <a:r>
              <a:rPr lang="zh-CN" altLang="en-US" sz="2300" b="0" dirty="0">
                <a:solidFill>
                  <a:srgbClr val="0070C0"/>
                </a:solidFill>
                <a:latin typeface="仿宋" pitchFamily="49" charset="-122"/>
                <a:ea typeface="仿宋" pitchFamily="49" charset="-122"/>
              </a:rPr>
              <a:t>除了需要规则库以外</a:t>
            </a:r>
            <a:r>
              <a:rPr lang="en-US" altLang="zh-CN" sz="2300" b="0" dirty="0">
                <a:solidFill>
                  <a:srgbClr val="0070C0"/>
                </a:solidFill>
                <a:latin typeface="仿宋" pitchFamily="49" charset="-122"/>
                <a:ea typeface="仿宋" pitchFamily="49" charset="-122"/>
              </a:rPr>
              <a:t>, </a:t>
            </a:r>
            <a:r>
              <a:rPr lang="zh-CN" altLang="en-US" sz="2300" b="0" dirty="0">
                <a:solidFill>
                  <a:srgbClr val="0070C0"/>
                </a:solidFill>
                <a:latin typeface="仿宋" pitchFamily="49" charset="-122"/>
                <a:ea typeface="仿宋" pitchFamily="49" charset="-122"/>
              </a:rPr>
              <a:t>还需要有初始事实</a:t>
            </a:r>
            <a:r>
              <a:rPr lang="en-US" altLang="zh-CN" sz="2300" b="0" dirty="0">
                <a:solidFill>
                  <a:srgbClr val="0070C0"/>
                </a:solidFill>
                <a:latin typeface="仿宋" pitchFamily="49" charset="-122"/>
                <a:ea typeface="仿宋" pitchFamily="49" charset="-122"/>
              </a:rPr>
              <a:t>(</a:t>
            </a:r>
            <a:r>
              <a:rPr lang="zh-CN" altLang="en-US" sz="2300" b="0" dirty="0">
                <a:solidFill>
                  <a:srgbClr val="0070C0"/>
                </a:solidFill>
                <a:latin typeface="仿宋" pitchFamily="49" charset="-122"/>
                <a:ea typeface="仿宋" pitchFamily="49" charset="-122"/>
              </a:rPr>
              <a:t>或数据</a:t>
            </a:r>
            <a:r>
              <a:rPr lang="en-US" altLang="zh-CN" sz="2300" b="0" dirty="0">
                <a:solidFill>
                  <a:srgbClr val="0070C0"/>
                </a:solidFill>
                <a:latin typeface="仿宋" pitchFamily="49" charset="-122"/>
                <a:ea typeface="仿宋" pitchFamily="49" charset="-122"/>
              </a:rPr>
              <a:t>)</a:t>
            </a:r>
            <a:r>
              <a:rPr lang="zh-CN" altLang="en-US" sz="2300" b="0" dirty="0">
                <a:solidFill>
                  <a:srgbClr val="0070C0"/>
                </a:solidFill>
                <a:latin typeface="仿宋" pitchFamily="49" charset="-122"/>
                <a:ea typeface="仿宋" pitchFamily="49" charset="-122"/>
              </a:rPr>
              <a:t>和目标条件。目标条件是系统正常结束的条件</a:t>
            </a:r>
            <a:r>
              <a:rPr lang="en-US" altLang="zh-CN" sz="2300" b="0" dirty="0">
                <a:solidFill>
                  <a:srgbClr val="0070C0"/>
                </a:solidFill>
                <a:latin typeface="仿宋" pitchFamily="49" charset="-122"/>
                <a:ea typeface="仿宋" pitchFamily="49" charset="-122"/>
              </a:rPr>
              <a:t>, </a:t>
            </a:r>
            <a:r>
              <a:rPr lang="zh-CN" altLang="en-US" sz="2300" b="0" dirty="0">
                <a:solidFill>
                  <a:srgbClr val="0070C0"/>
                </a:solidFill>
                <a:latin typeface="仿宋" pitchFamily="49" charset="-122"/>
                <a:ea typeface="仿宋" pitchFamily="49" charset="-122"/>
              </a:rPr>
              <a:t>也是系统的求解目标。产生式系统启动后</a:t>
            </a:r>
            <a:r>
              <a:rPr lang="en-US" altLang="zh-CN" sz="2300" b="0" dirty="0">
                <a:solidFill>
                  <a:srgbClr val="0070C0"/>
                </a:solidFill>
                <a:latin typeface="仿宋" pitchFamily="49" charset="-122"/>
                <a:ea typeface="仿宋" pitchFamily="49" charset="-122"/>
              </a:rPr>
              <a:t>, </a:t>
            </a:r>
            <a:r>
              <a:rPr lang="zh-CN" altLang="en-US" sz="2300" b="0" dirty="0">
                <a:solidFill>
                  <a:srgbClr val="0070C0"/>
                </a:solidFill>
                <a:latin typeface="仿宋" pitchFamily="49" charset="-122"/>
                <a:ea typeface="仿宋" pitchFamily="49" charset="-122"/>
              </a:rPr>
              <a:t>推理机就开始推理</a:t>
            </a:r>
            <a:r>
              <a:rPr lang="en-US" altLang="zh-CN" sz="2300" b="0" dirty="0">
                <a:solidFill>
                  <a:srgbClr val="0070C0"/>
                </a:solidFill>
                <a:latin typeface="仿宋" pitchFamily="49" charset="-122"/>
                <a:ea typeface="仿宋" pitchFamily="49" charset="-122"/>
              </a:rPr>
              <a:t>, </a:t>
            </a:r>
            <a:r>
              <a:rPr lang="zh-CN" altLang="en-US" sz="2300" b="0" dirty="0">
                <a:solidFill>
                  <a:srgbClr val="0070C0"/>
                </a:solidFill>
                <a:latin typeface="仿宋" pitchFamily="49" charset="-122"/>
                <a:ea typeface="仿宋" pitchFamily="49" charset="-122"/>
              </a:rPr>
              <a:t>按所给的目标进行问题求解</a:t>
            </a:r>
            <a:r>
              <a:rPr lang="zh-CN" altLang="en-US" sz="2300" b="0" dirty="0" smtClean="0">
                <a:solidFill>
                  <a:srgbClr val="0070C0"/>
                </a:solidFill>
                <a:latin typeface="仿宋" pitchFamily="49" charset="-122"/>
                <a:ea typeface="仿宋" pitchFamily="49" charset="-122"/>
              </a:rPr>
              <a:t>。</a:t>
            </a:r>
            <a:endParaRPr lang="zh-CN" altLang="en-US" sz="2300" b="0" dirty="0">
              <a:solidFill>
                <a:srgbClr val="0070C0"/>
              </a:solidFill>
              <a:latin typeface="仿宋" pitchFamily="49" charset="-122"/>
              <a:ea typeface="仿宋" pitchFamily="49" charset="-122"/>
            </a:endParaRPr>
          </a:p>
          <a:p>
            <a:pPr>
              <a:spcBef>
                <a:spcPts val="0"/>
              </a:spcBef>
            </a:pPr>
            <a:r>
              <a:rPr lang="zh-CN" altLang="en-US" sz="2300" b="0" dirty="0">
                <a:solidFill>
                  <a:srgbClr val="0070C0"/>
                </a:solidFill>
                <a:latin typeface="仿宋" pitchFamily="49" charset="-122"/>
                <a:ea typeface="仿宋" pitchFamily="49" charset="-122"/>
              </a:rPr>
              <a:t>　　推理机的一次推理过程可如图 </a:t>
            </a:r>
            <a:r>
              <a:rPr lang="en-US" altLang="zh-CN" sz="2300" b="0" dirty="0" smtClean="0">
                <a:solidFill>
                  <a:srgbClr val="0070C0"/>
                </a:solidFill>
                <a:latin typeface="仿宋" pitchFamily="49" charset="-122"/>
                <a:ea typeface="仿宋" pitchFamily="49" charset="-122"/>
              </a:rPr>
              <a:t>6-3</a:t>
            </a:r>
            <a:r>
              <a:rPr lang="zh-CN" altLang="en-US" sz="2300" b="0" dirty="0" smtClean="0">
                <a:solidFill>
                  <a:srgbClr val="0070C0"/>
                </a:solidFill>
                <a:latin typeface="仿宋" pitchFamily="49" charset="-122"/>
                <a:ea typeface="仿宋" pitchFamily="49" charset="-122"/>
              </a:rPr>
              <a:t>所</a:t>
            </a:r>
            <a:r>
              <a:rPr lang="zh-CN" altLang="en-US" sz="2300" b="0" dirty="0">
                <a:solidFill>
                  <a:srgbClr val="0070C0"/>
                </a:solidFill>
                <a:latin typeface="仿宋" pitchFamily="49" charset="-122"/>
                <a:ea typeface="仿宋" pitchFamily="49" charset="-122"/>
              </a:rPr>
              <a:t>示。 </a:t>
            </a:r>
          </a:p>
        </p:txBody>
      </p:sp>
      <p:sp>
        <p:nvSpPr>
          <p:cNvPr id="11271" name="Text Box 7"/>
          <p:cNvSpPr txBox="1">
            <a:spLocks noChangeArrowheads="1"/>
          </p:cNvSpPr>
          <p:nvPr/>
        </p:nvSpPr>
        <p:spPr bwMode="auto">
          <a:xfrm>
            <a:off x="2714612" y="6000768"/>
            <a:ext cx="4339859" cy="30259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rgbClr val="0070C0"/>
                </a:solidFill>
                <a:effectLst/>
                <a:latin typeface="宋体" pitchFamily="2" charset="-122"/>
                <a:ea typeface="宋体" pitchFamily="2" charset="-122"/>
              </a:rPr>
              <a:t>图</a:t>
            </a:r>
            <a:r>
              <a:rPr kumimoji="1" lang="zh-CN" altLang="en-US" sz="2000" b="0" i="0" u="none" strike="noStrike" cap="none" normalizeH="0" baseline="0" dirty="0" smtClean="0">
                <a:ln>
                  <a:noFill/>
                </a:ln>
                <a:solidFill>
                  <a:srgbClr val="0070C0"/>
                </a:solidFill>
                <a:effectLst/>
                <a:latin typeface="Calibri" pitchFamily="34" charset="0"/>
                <a:ea typeface="宋体" pitchFamily="2" charset="-122"/>
              </a:rPr>
              <a:t> </a:t>
            </a:r>
            <a:r>
              <a:rPr kumimoji="1" lang="en-US" altLang="zh-CN" sz="2000" b="0" i="0" u="none" strike="noStrike" cap="none" normalizeH="0" baseline="0" dirty="0" smtClean="0">
                <a:ln>
                  <a:noFill/>
                </a:ln>
                <a:solidFill>
                  <a:srgbClr val="0070C0"/>
                </a:solidFill>
                <a:effectLst/>
                <a:latin typeface="Calibri" pitchFamily="34" charset="0"/>
                <a:ea typeface="宋体" pitchFamily="2" charset="-122"/>
              </a:rPr>
              <a:t>6-3</a:t>
            </a:r>
            <a:r>
              <a:rPr kumimoji="1" lang="en-US" altLang="zh-CN" sz="2000" b="0" i="0" u="none" strike="noStrike" cap="none" normalizeH="0" baseline="0" dirty="0" smtClean="0">
                <a:ln>
                  <a:noFill/>
                </a:ln>
                <a:solidFill>
                  <a:srgbClr val="0070C0"/>
                </a:solidFill>
                <a:effectLst/>
                <a:latin typeface="宋体" pitchFamily="2" charset="-122"/>
                <a:ea typeface="宋体" pitchFamily="2" charset="-122"/>
              </a:rPr>
              <a:t>  </a:t>
            </a:r>
            <a:r>
              <a:rPr kumimoji="1" lang="zh-CN" altLang="en-US" sz="2000" b="0" i="0" u="none" strike="noStrike" cap="none" normalizeH="0" baseline="0" dirty="0" smtClean="0">
                <a:ln>
                  <a:noFill/>
                </a:ln>
                <a:solidFill>
                  <a:srgbClr val="0070C0"/>
                </a:solidFill>
                <a:effectLst/>
                <a:latin typeface="宋体" pitchFamily="2" charset="-122"/>
                <a:ea typeface="宋体" pitchFamily="2" charset="-122"/>
              </a:rPr>
              <a:t>推理机的一次推理过程</a:t>
            </a:r>
            <a:endParaRPr kumimoji="1" lang="zh-CN" sz="2000" b="1" i="0" u="none" strike="noStrike" cap="none" normalizeH="0" baseline="0" dirty="0" smtClean="0">
              <a:ln>
                <a:noFill/>
              </a:ln>
              <a:solidFill>
                <a:srgbClr val="0070C0"/>
              </a:solidFill>
              <a:effectLst/>
              <a:latin typeface="Times New Roman" pitchFamily="18" charset="0"/>
              <a:ea typeface="宋体" pitchFamily="2" charset="-122"/>
            </a:endParaRPr>
          </a:p>
        </p:txBody>
      </p:sp>
      <p:pic>
        <p:nvPicPr>
          <p:cNvPr id="1026" name="Picture 2" descr="E:\人工智能导论\085054-01 人工智能导论(图)\tu\RG5-3.tif"/>
          <p:cNvPicPr>
            <a:picLocks noChangeAspect="1" noChangeArrowheads="1"/>
          </p:cNvPicPr>
          <p:nvPr/>
        </p:nvPicPr>
        <p:blipFill>
          <a:blip r:embed="rId2"/>
          <a:srcRect/>
          <a:stretch>
            <a:fillRect/>
          </a:stretch>
        </p:blipFill>
        <p:spPr bwMode="auto">
          <a:xfrm>
            <a:off x="2143108" y="3000372"/>
            <a:ext cx="5000660" cy="27860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71"/>
                                        </p:tgtEl>
                                        <p:attrNameLst>
                                          <p:attrName>style.visibility</p:attrName>
                                        </p:attrNameLst>
                                      </p:cBhvr>
                                      <p:to>
                                        <p:strVal val="visible"/>
                                      </p:to>
                                    </p:set>
                                    <p:animEffect transition="in" filter="blinds(horizontal)">
                                      <p:cBhvr>
                                        <p:cTn id="1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714348" y="609600"/>
            <a:ext cx="7643866" cy="5078313"/>
          </a:xfrm>
          <a:prstGeom prst="rect">
            <a:avLst/>
          </a:prstGeom>
          <a:noFill/>
          <a:ln w="9525">
            <a:noFill/>
            <a:miter lim="800000"/>
            <a:headEnd/>
            <a:tailEnd/>
          </a:ln>
          <a:effectLst/>
        </p:spPr>
        <p:txBody>
          <a:bodyPr wrap="square">
            <a:spAutoFit/>
          </a:bodyPr>
          <a:lstStyle/>
          <a:p>
            <a:pPr algn="just">
              <a:lnSpc>
                <a:spcPct val="130000"/>
              </a:lnSpc>
              <a:spcBef>
                <a:spcPct val="50000"/>
              </a:spcBef>
            </a:pPr>
            <a:r>
              <a:rPr lang="en-US" altLang="zh-CN" b="0" dirty="0" smtClean="0">
                <a:solidFill>
                  <a:srgbClr val="0070C0"/>
                </a:solidFill>
                <a:ea typeface="黑体" pitchFamily="49" charset="-122"/>
                <a:cs typeface="Times New Roman" pitchFamily="18" charset="0"/>
              </a:rPr>
              <a:t>6.2.3</a:t>
            </a:r>
            <a:r>
              <a:rPr lang="zh-CN" altLang="en-US" b="0" dirty="0">
                <a:solidFill>
                  <a:srgbClr val="0070C0"/>
                </a:solidFill>
                <a:ea typeface="黑体" pitchFamily="49" charset="-122"/>
                <a:cs typeface="Times New Roman" pitchFamily="18" charset="0"/>
              </a:rPr>
              <a:t>　</a:t>
            </a:r>
            <a:r>
              <a:rPr lang="zh-CN" altLang="en-US" b="0" dirty="0">
                <a:solidFill>
                  <a:srgbClr val="0070C0"/>
                </a:solidFill>
                <a:latin typeface="黑体" pitchFamily="49" charset="-122"/>
                <a:ea typeface="黑体" pitchFamily="49" charset="-122"/>
              </a:rPr>
              <a:t>控制策略与常用</a:t>
            </a:r>
            <a:r>
              <a:rPr lang="zh-CN" altLang="en-US" b="0" dirty="0" smtClean="0">
                <a:solidFill>
                  <a:srgbClr val="0070C0"/>
                </a:solidFill>
                <a:latin typeface="黑体" pitchFamily="49" charset="-122"/>
                <a:ea typeface="黑体" pitchFamily="49" charset="-122"/>
              </a:rPr>
              <a:t>算法</a:t>
            </a:r>
            <a:endParaRPr lang="zh-CN" altLang="en-US" b="0" dirty="0">
              <a:solidFill>
                <a:srgbClr val="0070C0"/>
              </a:solidFill>
              <a:latin typeface="黑体" pitchFamily="49" charset="-122"/>
              <a:ea typeface="黑体" pitchFamily="49" charset="-122"/>
            </a:endParaRPr>
          </a:p>
          <a:p>
            <a:pPr algn="just">
              <a:lnSpc>
                <a:spcPct val="130000"/>
              </a:lnSpc>
              <a:spcBef>
                <a:spcPct val="50000"/>
              </a:spcBef>
            </a:pPr>
            <a:r>
              <a:rPr lang="zh-CN" altLang="en-US" b="0" dirty="0">
                <a:solidFill>
                  <a:srgbClr val="0070C0"/>
                </a:solidFill>
                <a:latin typeface="宋体" charset="-122"/>
              </a:rPr>
              <a:t>    产生式系统的推理可分为正向推理和反向推理两种基本方式。简单来讲</a:t>
            </a:r>
            <a:r>
              <a:rPr lang="en-US" altLang="zh-CN" b="0" dirty="0">
                <a:solidFill>
                  <a:srgbClr val="0070C0"/>
                </a:solidFill>
                <a:latin typeface="宋体" charset="-122"/>
              </a:rPr>
              <a:t>, </a:t>
            </a:r>
            <a:r>
              <a:rPr lang="zh-CN" altLang="en-US" b="0" dirty="0">
                <a:solidFill>
                  <a:srgbClr val="0070C0"/>
                </a:solidFill>
                <a:latin typeface="宋体" charset="-122"/>
              </a:rPr>
              <a:t>正向推理就是从初始事实数据出发</a:t>
            </a:r>
            <a:r>
              <a:rPr lang="en-US" altLang="zh-CN" b="0" dirty="0">
                <a:solidFill>
                  <a:srgbClr val="0070C0"/>
                </a:solidFill>
                <a:latin typeface="宋体" charset="-122"/>
              </a:rPr>
              <a:t>, </a:t>
            </a:r>
            <a:r>
              <a:rPr lang="zh-CN" altLang="en-US" b="0" dirty="0">
                <a:solidFill>
                  <a:srgbClr val="0070C0"/>
                </a:solidFill>
                <a:latin typeface="宋体" charset="-122"/>
              </a:rPr>
              <a:t>正向使用规则进行推理</a:t>
            </a:r>
            <a:r>
              <a:rPr lang="en-US" altLang="zh-CN" b="0" dirty="0">
                <a:solidFill>
                  <a:srgbClr val="0070C0"/>
                </a:solidFill>
                <a:latin typeface="宋体" charset="-122"/>
              </a:rPr>
              <a:t>(</a:t>
            </a:r>
            <a:r>
              <a:rPr lang="zh-CN" altLang="en-US" b="0" dirty="0">
                <a:solidFill>
                  <a:srgbClr val="0070C0"/>
                </a:solidFill>
                <a:latin typeface="宋体" charset="-122"/>
              </a:rPr>
              <a:t>即用规则前提与动态数据库中的事实匹配</a:t>
            </a:r>
            <a:r>
              <a:rPr lang="en-US" altLang="zh-CN" b="0" dirty="0">
                <a:solidFill>
                  <a:srgbClr val="0070C0"/>
                </a:solidFill>
                <a:latin typeface="宋体" charset="-122"/>
              </a:rPr>
              <a:t>, </a:t>
            </a:r>
            <a:r>
              <a:rPr lang="zh-CN" altLang="en-US" b="0" dirty="0">
                <a:solidFill>
                  <a:srgbClr val="0070C0"/>
                </a:solidFill>
                <a:latin typeface="宋体" charset="-122"/>
              </a:rPr>
              <a:t>或用动态数据库中的数据测试规则的前提条件</a:t>
            </a:r>
            <a:r>
              <a:rPr lang="en-US" altLang="zh-CN" b="0" dirty="0">
                <a:solidFill>
                  <a:srgbClr val="0070C0"/>
                </a:solidFill>
                <a:latin typeface="宋体" charset="-122"/>
              </a:rPr>
              <a:t>, </a:t>
            </a:r>
            <a:r>
              <a:rPr lang="zh-CN" altLang="en-US" b="0" dirty="0">
                <a:solidFill>
                  <a:srgbClr val="0070C0"/>
                </a:solidFill>
                <a:latin typeface="宋体" charset="-122"/>
              </a:rPr>
              <a:t>然后产生结论或执行动作</a:t>
            </a:r>
            <a:r>
              <a:rPr lang="en-US" altLang="zh-CN" b="0" dirty="0">
                <a:solidFill>
                  <a:srgbClr val="0070C0"/>
                </a:solidFill>
                <a:latin typeface="宋体" charset="-122"/>
              </a:rPr>
              <a:t>),</a:t>
            </a:r>
            <a:r>
              <a:rPr lang="zh-CN" altLang="en-US" b="0" dirty="0">
                <a:solidFill>
                  <a:srgbClr val="0070C0"/>
                </a:solidFill>
                <a:latin typeface="宋体" charset="-122"/>
              </a:rPr>
              <a:t>朝目标方向前进；反向推理就是从目标出发</a:t>
            </a:r>
            <a:r>
              <a:rPr lang="en-US" altLang="zh-CN" b="0" dirty="0">
                <a:solidFill>
                  <a:srgbClr val="0070C0"/>
                </a:solidFill>
                <a:latin typeface="宋体" charset="-122"/>
              </a:rPr>
              <a:t>, </a:t>
            </a:r>
            <a:r>
              <a:rPr lang="zh-CN" altLang="en-US" b="0" dirty="0">
                <a:solidFill>
                  <a:srgbClr val="0070C0"/>
                </a:solidFill>
                <a:latin typeface="宋体" charset="-122"/>
              </a:rPr>
              <a:t>反向使用规则进行推理</a:t>
            </a:r>
            <a:r>
              <a:rPr lang="en-US" altLang="zh-CN" b="0" dirty="0">
                <a:solidFill>
                  <a:srgbClr val="0070C0"/>
                </a:solidFill>
                <a:latin typeface="宋体" charset="-122"/>
              </a:rPr>
              <a:t>(</a:t>
            </a:r>
            <a:r>
              <a:rPr lang="zh-CN" altLang="en-US" b="0" dirty="0">
                <a:solidFill>
                  <a:srgbClr val="0070C0"/>
                </a:solidFill>
                <a:latin typeface="宋体" charset="-122"/>
              </a:rPr>
              <a:t>即用规则结论与目标匹配</a:t>
            </a:r>
            <a:r>
              <a:rPr lang="en-US" altLang="zh-CN" b="0" dirty="0">
                <a:solidFill>
                  <a:srgbClr val="0070C0"/>
                </a:solidFill>
                <a:latin typeface="宋体" charset="-122"/>
              </a:rPr>
              <a:t>, </a:t>
            </a:r>
            <a:r>
              <a:rPr lang="zh-CN" altLang="en-US" b="0" dirty="0">
                <a:solidFill>
                  <a:srgbClr val="0070C0"/>
                </a:solidFill>
                <a:latin typeface="宋体" charset="-122"/>
              </a:rPr>
              <a:t>又产生新的目标</a:t>
            </a:r>
            <a:r>
              <a:rPr lang="en-US" altLang="zh-CN" b="0" dirty="0">
                <a:solidFill>
                  <a:srgbClr val="0070C0"/>
                </a:solidFill>
                <a:latin typeface="宋体" charset="-122"/>
              </a:rPr>
              <a:t>, </a:t>
            </a:r>
            <a:r>
              <a:rPr lang="zh-CN" altLang="en-US" b="0" dirty="0">
                <a:solidFill>
                  <a:srgbClr val="0070C0"/>
                </a:solidFill>
                <a:latin typeface="宋体" charset="-122"/>
              </a:rPr>
              <a:t>然后对新目标再作同样的处理</a:t>
            </a:r>
            <a:r>
              <a:rPr lang="en-US" altLang="zh-CN" b="0" dirty="0">
                <a:solidFill>
                  <a:srgbClr val="0070C0"/>
                </a:solidFill>
                <a:latin typeface="宋体" charset="-122"/>
              </a:rPr>
              <a:t>),</a:t>
            </a:r>
            <a:r>
              <a:rPr lang="zh-CN" altLang="en-US" b="0" dirty="0">
                <a:solidFill>
                  <a:srgbClr val="0070C0"/>
                </a:solidFill>
                <a:latin typeface="宋体" charset="-122"/>
              </a:rPr>
              <a:t>朝初始事实或数据方向前进。下面我们给出产生式系统正向推理和反向推理的常用算法：</a:t>
            </a:r>
            <a:r>
              <a:rPr lang="zh-CN" altLang="en-US" b="0" dirty="0">
                <a:solidFill>
                  <a:srgbClr val="0070C0"/>
                </a:solidFill>
              </a:rPr>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1628</TotalTime>
  <Words>683</Words>
  <Application>Microsoft PowerPoint</Application>
  <PresentationFormat>全屏显示(4:3)</PresentationFormat>
  <Paragraphs>169</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凸显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wp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dell</cp:lastModifiedBy>
  <cp:revision>66</cp:revision>
  <dcterms:created xsi:type="dcterms:W3CDTF">2006-01-06T05:26:23Z</dcterms:created>
  <dcterms:modified xsi:type="dcterms:W3CDTF">2021-11-02T02:20:45Z</dcterms:modified>
</cp:coreProperties>
</file>