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609" r:id="rId3"/>
    <p:sldId id="642" r:id="rId5"/>
    <p:sldId id="643" r:id="rId6"/>
    <p:sldId id="647" r:id="rId7"/>
    <p:sldId id="648" r:id="rId8"/>
    <p:sldId id="649" r:id="rId9"/>
    <p:sldId id="650" r:id="rId10"/>
    <p:sldId id="651" r:id="rId11"/>
    <p:sldId id="652" r:id="rId12"/>
    <p:sldId id="653" r:id="rId13"/>
    <p:sldId id="654" r:id="rId14"/>
    <p:sldId id="655" r:id="rId15"/>
    <p:sldId id="656" r:id="rId16"/>
    <p:sldId id="657" r:id="rId17"/>
    <p:sldId id="658" r:id="rId18"/>
    <p:sldId id="659" r:id="rId19"/>
    <p:sldId id="660" r:id="rId20"/>
    <p:sldId id="661" r:id="rId21"/>
    <p:sldId id="662" r:id="rId22"/>
    <p:sldId id="663" r:id="rId23"/>
    <p:sldId id="664" r:id="rId24"/>
    <p:sldId id="670" r:id="rId25"/>
    <p:sldId id="666" r:id="rId26"/>
    <p:sldId id="667" r:id="rId27"/>
    <p:sldId id="668" r:id="rId28"/>
    <p:sldId id="669" r:id="rId29"/>
    <p:sldId id="672" r:id="rId30"/>
    <p:sldId id="673" r:id="rId31"/>
    <p:sldId id="674" r:id="rId32"/>
    <p:sldId id="675" r:id="rId33"/>
    <p:sldId id="671" r:id="rId34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7EA63B3-D82F-4FE8-BDD7-2BB315472BFB}">
          <p14:sldIdLst>
            <p14:sldId id="609"/>
            <p14:sldId id="642"/>
            <p14:sldId id="643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70"/>
            <p14:sldId id="666"/>
            <p14:sldId id="667"/>
            <p14:sldId id="668"/>
            <p14:sldId id="669"/>
            <p14:sldId id="672"/>
            <p14:sldId id="673"/>
            <p14:sldId id="674"/>
            <p14:sldId id="675"/>
            <p14:sldId id="6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87E"/>
    <a:srgbClr val="8F9BAB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6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96" y="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133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9.xml"/><Relationship Id="rId2" Type="http://schemas.openxmlformats.org/officeDocument/2006/relationships/image" Target="../media/image3.png"/><Relationship Id="rId1" Type="http://schemas.openxmlformats.org/officeDocument/2006/relationships/tags" Target="../tags/tag88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2.xml"/><Relationship Id="rId4" Type="http://schemas.openxmlformats.org/officeDocument/2006/relationships/image" Target="../media/image5.png"/><Relationship Id="rId3" Type="http://schemas.openxmlformats.org/officeDocument/2006/relationships/tags" Target="../tags/tag91.xml"/><Relationship Id="rId2" Type="http://schemas.openxmlformats.org/officeDocument/2006/relationships/image" Target="../media/image4.png"/><Relationship Id="rId1" Type="http://schemas.openxmlformats.org/officeDocument/2006/relationships/tags" Target="../tags/tag9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4.xml"/><Relationship Id="rId2" Type="http://schemas.openxmlformats.org/officeDocument/2006/relationships/image" Target="../media/image6.png"/><Relationship Id="rId1" Type="http://schemas.openxmlformats.org/officeDocument/2006/relationships/tags" Target="../tags/tag9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3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4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0" Type="http://schemas.openxmlformats.org/officeDocument/2006/relationships/notesSlide" Target="../notesSlides/notesSlide25.xml"/><Relationship Id="rId1" Type="http://schemas.openxmlformats.org/officeDocument/2006/relationships/tags" Target="../tags/tag111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0.xml"/><Relationship Id="rId2" Type="http://schemas.openxmlformats.org/officeDocument/2006/relationships/image" Target="../media/image7.png"/><Relationship Id="rId1" Type="http://schemas.openxmlformats.org/officeDocument/2006/relationships/tags" Target="../tags/tag119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2.xml"/><Relationship Id="rId2" Type="http://schemas.openxmlformats.org/officeDocument/2006/relationships/image" Target="../media/image8.png"/><Relationship Id="rId1" Type="http://schemas.openxmlformats.org/officeDocument/2006/relationships/tags" Target="../tags/tag121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4.xml"/><Relationship Id="rId2" Type="http://schemas.openxmlformats.org/officeDocument/2006/relationships/image" Target="../media/image9.png"/><Relationship Id="rId1" Type="http://schemas.openxmlformats.org/officeDocument/2006/relationships/tags" Target="../tags/tag123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6.xml"/><Relationship Id="rId2" Type="http://schemas.openxmlformats.org/officeDocument/2006/relationships/image" Target="../media/image10.png"/><Relationship Id="rId1" Type="http://schemas.openxmlformats.org/officeDocument/2006/relationships/tags" Target="../tags/tag125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8.xml"/><Relationship Id="rId2" Type="http://schemas.openxmlformats.org/officeDocument/2006/relationships/image" Target="../media/image11.png"/><Relationship Id="rId1" Type="http://schemas.openxmlformats.org/officeDocument/2006/relationships/tags" Target="../tags/tag127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877820" y="1716405"/>
            <a:ext cx="64369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实习投递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56430" y="250825"/>
            <a:ext cx="4006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找实习的时间</a:t>
            </a:r>
            <a:endParaRPr lang="zh-CN" altLang="en-US" sz="3600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701800" y="2458085"/>
            <a:ext cx="12471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校外</a:t>
            </a:r>
            <a:r>
              <a:rPr lang="zh-CN" altLang="en-US"/>
              <a:t>：</a:t>
            </a:r>
            <a:r>
              <a:rPr lang="en-US" altLang="zh-CN"/>
              <a:t>               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192145" y="3406140"/>
            <a:ext cx="28956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Calibri" panose="020F0502020204030204" charset="0"/>
                <a:sym typeface="+mn-ea"/>
              </a:rPr>
              <a:t>②</a:t>
            </a:r>
            <a:r>
              <a:rPr lang="zh-CN" altLang="en-US" sz="2400">
                <a:latin typeface="Calibri" panose="020F0502020204030204" charset="0"/>
                <a:sym typeface="+mn-ea"/>
              </a:rPr>
              <a:t>大三的暑期实习</a:t>
            </a:r>
            <a:endParaRPr lang="zh-CN" altLang="en-US" sz="2400">
              <a:latin typeface="Calibri" panose="020F0502020204030204" charset="0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192145" y="191897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Calibri" panose="020F0502020204030204" charset="0"/>
                <a:sym typeface="+mn-ea"/>
              </a:rPr>
              <a:t>①</a:t>
            </a:r>
            <a:r>
              <a:rPr lang="zh-CN" altLang="en-US" sz="2400">
                <a:sym typeface="+mn-ea"/>
              </a:rPr>
              <a:t>日常实习</a:t>
            </a:r>
            <a:r>
              <a:rPr lang="en-US" altLang="zh-CN" sz="2400">
                <a:sym typeface="+mn-ea"/>
              </a:rPr>
              <a:t> </a:t>
            </a:r>
            <a:endParaRPr lang="en-US" altLang="zh-CN" sz="2400">
              <a:sym typeface="+mn-ea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5884545" y="2087880"/>
            <a:ext cx="1245870" cy="7556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922645" y="3598545"/>
            <a:ext cx="1245870" cy="7556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628890" y="1812925"/>
            <a:ext cx="2980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在读期间任何时间都可以投转正名额少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743825" y="3314065"/>
            <a:ext cx="3162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一般为大三当年的</a:t>
            </a:r>
            <a:r>
              <a:rPr lang="en-US" altLang="zh-CN"/>
              <a:t>1</a:t>
            </a:r>
            <a:r>
              <a:rPr lang="zh-CN" altLang="en-US"/>
              <a:t>月至</a:t>
            </a:r>
            <a:r>
              <a:rPr lang="en-US" altLang="zh-CN"/>
              <a:t>6</a:t>
            </a:r>
            <a:r>
              <a:rPr lang="zh-CN" altLang="en-US"/>
              <a:t>月</a:t>
            </a:r>
            <a:endParaRPr lang="zh-CN" altLang="en-US"/>
          </a:p>
          <a:p>
            <a:r>
              <a:rPr lang="zh-CN" altLang="en-US"/>
              <a:t>转正名额多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5" grpId="0"/>
      <p:bldP spid="5" grpId="1"/>
      <p:bldP spid="13" grpId="0" bldLvl="0" animBg="1"/>
      <p:bldP spid="15" grpId="0"/>
      <p:bldP spid="13" grpId="1" animBg="1"/>
      <p:bldP spid="15" grpId="1"/>
      <p:bldP spid="14" grpId="0" bldLvl="0" animBg="1"/>
      <p:bldP spid="16" grpId="0"/>
      <p:bldP spid="14" grpId="1" animBg="1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56430" y="250825"/>
            <a:ext cx="4006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找实习要准备什么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2017395" y="1328420"/>
            <a:ext cx="89522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Calibri" panose="020F0502020204030204" charset="0"/>
              </a:rPr>
              <a:t>①简历：提前准备好简历。</a:t>
            </a:r>
            <a:endParaRPr lang="zh-CN" altLang="en-US" sz="3200">
              <a:latin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7395" y="2439035"/>
            <a:ext cx="88938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②笔试：多刷算法题、模拟笔试题等。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7395" y="3611880"/>
            <a:ext cx="952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Calibri" panose="020F0502020204030204" charset="0"/>
              </a:rPr>
              <a:t>③面试：学习面试技巧、背八股文。</a:t>
            </a:r>
            <a:endParaRPr lang="zh-CN" altLang="en-US" sz="3200">
              <a:latin typeface="Calibri" panose="020F0502020204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56430" y="250825"/>
            <a:ext cx="4006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找实习的途径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2017395" y="1328420"/>
            <a:ext cx="89522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Calibri" panose="020F0502020204030204" charset="0"/>
              </a:rPr>
              <a:t>①学长学姐、老师内推，实习继任。</a:t>
            </a:r>
            <a:endParaRPr lang="zh-CN" altLang="en-US" sz="3200">
              <a:latin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17395" y="2439035"/>
            <a:ext cx="88938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②关注公司官网或公司招聘公众号。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7395" y="3611880"/>
            <a:ext cx="90957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Calibri" panose="020F0502020204030204" charset="0"/>
              </a:rPr>
              <a:t>③学校就业服务网、招聘软件、公众号、交流群。</a:t>
            </a:r>
            <a:endParaRPr lang="en-US" altLang="zh-CN" sz="3200">
              <a:latin typeface="Calibri" panose="020F0502020204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  <p:bldP spid="8" grpId="0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56430" y="250825"/>
            <a:ext cx="4006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注意！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1797685" y="1692910"/>
            <a:ext cx="990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Calibri" panose="020F0502020204030204" charset="0"/>
              </a:rPr>
              <a:t>①</a:t>
            </a:r>
            <a:r>
              <a:rPr lang="en-US" altLang="zh-CN" sz="2000"/>
              <a:t>offer</a:t>
            </a:r>
            <a:r>
              <a:rPr lang="zh-CN" altLang="en-US" sz="2000"/>
              <a:t>没到手就一直面。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797685" y="2196465"/>
            <a:ext cx="83248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Calibri" panose="020F0502020204030204" charset="0"/>
                <a:sym typeface="+mn-ea"/>
              </a:rPr>
              <a:t>②</a:t>
            </a:r>
            <a:r>
              <a:rPr lang="zh-CN" altLang="en-US" sz="2000">
                <a:sym typeface="+mn-ea"/>
              </a:rPr>
              <a:t>一定要找有效实习！要与你未来想从事的岗位对口且实习时间不能太短。</a:t>
            </a:r>
            <a:endParaRPr lang="zh-CN" altLang="en-US" sz="20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7685" y="267589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Calibri" panose="020F0502020204030204" charset="0"/>
                <a:sym typeface="+mn-ea"/>
              </a:rPr>
              <a:t>③</a:t>
            </a:r>
            <a:r>
              <a:rPr lang="zh-CN" altLang="en-US" sz="2000">
                <a:sym typeface="+mn-ea"/>
              </a:rPr>
              <a:t>避免多段不相关的实习。</a:t>
            </a:r>
            <a:endParaRPr lang="zh-CN" altLang="en-US" sz="20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97685" y="315531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④</a:t>
            </a:r>
            <a:r>
              <a:rPr lang="zh-CN" altLang="en-US" sz="2000">
                <a:sym typeface="+mn-ea"/>
              </a:rPr>
              <a:t>防骗，维护好自己的权益。</a:t>
            </a:r>
            <a:endParaRPr lang="zh-CN" altLang="en-US" sz="20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97685" y="365887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⑤</a:t>
            </a:r>
            <a:r>
              <a:rPr lang="zh-CN" altLang="en-US" sz="2000">
                <a:sym typeface="+mn-ea"/>
              </a:rPr>
              <a:t>防范人身财产安全。</a:t>
            </a:r>
            <a:endParaRPr lang="zh-CN" altLang="en-US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4" grpId="1"/>
      <p:bldP spid="5" grpId="1"/>
      <p:bldP spid="6" grpId="1"/>
      <p:bldP spid="9" grpId="1"/>
      <p:bldP spid="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56430" y="250825"/>
            <a:ext cx="4006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好处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1998980" y="1631950"/>
            <a:ext cx="819467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000"/>
              <a:t>实习能帮助你快速成长，能提前接触职场，增加阅历，了解真正的职场环境是怎样的。 通过实习，大家可以了解自己是否喜欢这样的工作、岗位以及行业等情况，找准自己的定位，为毕业找工作做好规划和准备。如果实习表现优秀，可以提早拿到转正</a:t>
            </a:r>
            <a:r>
              <a:rPr lang="en-US" altLang="zh-CN" sz="2000"/>
              <a:t>offer</a:t>
            </a:r>
            <a:r>
              <a:rPr lang="zh-CN" altLang="en-US" sz="2000"/>
              <a:t>。哪怕没有通过考核，对口的实习经历也有助于应届生找到比较好的工作。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877820" y="1716405"/>
            <a:ext cx="64369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简历修改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82395" y="1473835"/>
            <a:ext cx="78974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、个人</a:t>
            </a:r>
            <a:r>
              <a:rPr lang="zh-CN" altLang="en-US"/>
              <a:t>信息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、教育</a:t>
            </a:r>
            <a:r>
              <a:rPr lang="zh-CN" altLang="en-US"/>
              <a:t>背景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专业技能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、项目经历</a:t>
            </a:r>
            <a:r>
              <a:rPr lang="en-US" altLang="zh-CN"/>
              <a:t>/</a:t>
            </a:r>
            <a:r>
              <a:rPr lang="zh-CN" altLang="en-US"/>
              <a:t>校园经历</a:t>
            </a:r>
            <a:r>
              <a:rPr lang="en-US" altLang="zh-CN"/>
              <a:t>/</a:t>
            </a:r>
            <a:r>
              <a:rPr lang="zh-CN" altLang="en-US"/>
              <a:t>实习经历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、个人</a:t>
            </a:r>
            <a:r>
              <a:rPr lang="zh-CN" altLang="en-US"/>
              <a:t>评价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39260" y="165100"/>
            <a:ext cx="3005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简历基本模块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98600" y="1318895"/>
            <a:ext cx="8730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个人信息最重要的信息就是姓名、意向岗位、联系电话、邮箱和</a:t>
            </a:r>
            <a:r>
              <a:rPr lang="zh-CN" altLang="en-US"/>
              <a:t>照片。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选择性填写籍贯，出生年月（年龄），政治面貌，作品集，个人网站（博客，</a:t>
            </a:r>
            <a:r>
              <a:rPr lang="en-US" altLang="zh-CN"/>
              <a:t>git</a:t>
            </a:r>
            <a:r>
              <a:rPr lang="zh-CN" altLang="en-US"/>
              <a:t>等）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39260" y="165100"/>
            <a:ext cx="3005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</a:t>
            </a:r>
            <a:r>
              <a:rPr lang="zh-CN" altLang="en-US" sz="3600"/>
              <a:t>、个人信息</a:t>
            </a:r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065" y="2749550"/>
            <a:ext cx="9801225" cy="1924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52440" y="4088130"/>
            <a:ext cx="1385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意向：</a:t>
            </a:r>
            <a:r>
              <a:rPr lang="en-US" altLang="zh-CN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XX</a:t>
            </a:r>
            <a:endParaRPr lang="en-US" altLang="zh-CN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6230" y="1425575"/>
            <a:ext cx="8730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一般从大写到小，学校</a:t>
            </a:r>
            <a:r>
              <a:rPr lang="en-US" altLang="zh-CN"/>
              <a:t>-</a:t>
            </a:r>
            <a:r>
              <a:rPr lang="zh-CN" altLang="en-US"/>
              <a:t>学院</a:t>
            </a:r>
            <a:r>
              <a:rPr lang="en-US" altLang="zh-CN"/>
              <a:t>-</a:t>
            </a:r>
            <a:r>
              <a:rPr lang="zh-CN" altLang="en-US"/>
              <a:t>专业（本科）</a:t>
            </a:r>
            <a:r>
              <a:rPr lang="en-US" altLang="zh-CN"/>
              <a:t>-</a:t>
            </a:r>
            <a:r>
              <a:rPr lang="zh-CN" altLang="en-US"/>
              <a:t>起止时间。</a:t>
            </a:r>
            <a:endParaRPr lang="zh-CN" altLang="en-US"/>
          </a:p>
          <a:p>
            <a:r>
              <a:rPr lang="zh-CN" altLang="en-US"/>
              <a:t>主修课程、</a:t>
            </a:r>
            <a:r>
              <a:rPr lang="en-US" altLang="zh-CN"/>
              <a:t>GPA</a:t>
            </a:r>
            <a:r>
              <a:rPr lang="zh-CN" altLang="en-US"/>
              <a:t>、综测可写可不写，酌情考虑。获奖证书比赛等主要写跟岗位相贴合的。英语四六级就高不就低，有分数优势可以写出来。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239260" y="165100"/>
            <a:ext cx="3005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2</a:t>
            </a:r>
            <a:r>
              <a:rPr lang="zh-CN" altLang="en-US" sz="3600"/>
              <a:t>、教育背景</a:t>
            </a:r>
            <a:endParaRPr lang="zh-CN" altLang="en-US" sz="36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11655" y="2822575"/>
            <a:ext cx="8568055" cy="16681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39260" y="165100"/>
            <a:ext cx="3005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3</a:t>
            </a:r>
            <a:r>
              <a:rPr lang="zh-CN" altLang="en-US" sz="3600"/>
              <a:t>、专业技能</a:t>
            </a:r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0115" y="4323080"/>
            <a:ext cx="8820150" cy="2466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02840" y="853440"/>
            <a:ext cx="6905625" cy="34696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45280" y="260985"/>
            <a:ext cx="3890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</a:rPr>
              <a:t>投递时间</a:t>
            </a:r>
            <a:endParaRPr lang="zh-CN" altLang="en-US" sz="3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9510" y="1792605"/>
            <a:ext cx="100044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800"/>
              <a:t>暑期投递简历的时间一般是在二月开始。二月到五月是黄金期，六月是末尾了。秋招提前批在六月就会开始放出，直到十月底十一月初基本结束秋招。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39260" y="165100"/>
            <a:ext cx="6856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4</a:t>
            </a:r>
            <a:r>
              <a:rPr lang="zh-CN" altLang="en-US" sz="3600"/>
              <a:t>、项目经历</a:t>
            </a:r>
            <a:r>
              <a:rPr lang="en-US" altLang="zh-CN" sz="3600"/>
              <a:t>/</a:t>
            </a:r>
            <a:r>
              <a:rPr lang="zh-CN" altLang="en-US" sz="3600"/>
              <a:t>校园经历</a:t>
            </a:r>
            <a:r>
              <a:rPr lang="en-US" altLang="zh-CN" sz="3600"/>
              <a:t>/</a:t>
            </a:r>
            <a:r>
              <a:rPr lang="zh-CN" altLang="en-US" sz="3600"/>
              <a:t>实习经历</a:t>
            </a:r>
            <a:endParaRPr lang="zh-CN" altLang="en-US" sz="3600"/>
          </a:p>
        </p:txBody>
      </p:sp>
      <p:sp>
        <p:nvSpPr>
          <p:cNvPr id="2" name="文本框 1"/>
          <p:cNvSpPr txBox="1"/>
          <p:nvPr/>
        </p:nvSpPr>
        <p:spPr>
          <a:xfrm>
            <a:off x="1384935" y="1290955"/>
            <a:ext cx="971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Star</a:t>
            </a:r>
            <a:r>
              <a:rPr lang="zh-CN" altLang="en-US"/>
              <a:t>法则：情境（Situation）、任务（Task</a:t>
            </a:r>
            <a:r>
              <a:rPr lang="en-US" altLang="zh-CN"/>
              <a:t> or Target</a:t>
            </a:r>
            <a:r>
              <a:rPr lang="zh-CN" altLang="en-US"/>
              <a:t>）、行动（Action）和结果（Result）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84935" y="1739265"/>
            <a:ext cx="8801100" cy="1438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84935" y="3257550"/>
            <a:ext cx="9817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单位</a:t>
            </a:r>
            <a:r>
              <a:rPr lang="en-US" altLang="zh-CN"/>
              <a:t>                                                             </a:t>
            </a:r>
            <a:r>
              <a:rPr lang="zh-CN" altLang="en-US"/>
              <a:t>角色</a:t>
            </a:r>
            <a:r>
              <a:rPr lang="en-US" altLang="zh-CN"/>
              <a:t>                                                           </a:t>
            </a:r>
            <a:r>
              <a:rPr lang="zh-CN" altLang="en-US"/>
              <a:t>起止时间</a:t>
            </a:r>
            <a:endParaRPr lang="zh-CN" altLang="en-US"/>
          </a:p>
          <a:p>
            <a:r>
              <a:rPr lang="zh-CN" altLang="en-US"/>
              <a:t>经历简单描述：干了什么</a:t>
            </a:r>
            <a:endParaRPr lang="zh-CN" altLang="en-US"/>
          </a:p>
          <a:p>
            <a:r>
              <a:rPr lang="zh-CN" altLang="en-US"/>
              <a:t>主要工作：</a:t>
            </a:r>
            <a:r>
              <a:rPr lang="zh-CN" altLang="en-US">
                <a:sym typeface="+mn-ea"/>
              </a:rPr>
              <a:t>我通过</a:t>
            </a:r>
            <a:r>
              <a:rPr lang="en-US" altLang="zh-CN">
                <a:sym typeface="+mn-ea"/>
              </a:rPr>
              <a:t>XX</a:t>
            </a:r>
            <a:r>
              <a:rPr lang="zh-CN" altLang="en-US">
                <a:sym typeface="+mn-ea"/>
              </a:rPr>
              <a:t>实现了</a:t>
            </a:r>
            <a:r>
              <a:rPr lang="en-US" altLang="zh-CN">
                <a:sym typeface="+mn-ea"/>
              </a:rPr>
              <a:t>XX</a:t>
            </a:r>
            <a:r>
              <a:rPr lang="zh-CN" altLang="en-US">
                <a:sym typeface="+mn-ea"/>
              </a:rPr>
              <a:t>，最终</a:t>
            </a:r>
            <a:r>
              <a:rPr lang="en-US" altLang="zh-CN">
                <a:sym typeface="+mn-ea"/>
              </a:rPr>
              <a:t>XX</a:t>
            </a:r>
            <a:r>
              <a:rPr lang="zh-CN" altLang="en-US">
                <a:sym typeface="+mn-ea"/>
              </a:rPr>
              <a:t>提高了</a:t>
            </a:r>
            <a:r>
              <a:rPr lang="en-US" altLang="zh-CN">
                <a:sym typeface="+mn-ea"/>
              </a:rPr>
              <a:t>XX</a:t>
            </a:r>
            <a:r>
              <a:rPr lang="zh-CN" altLang="en-US">
                <a:sym typeface="+mn-ea"/>
              </a:rPr>
              <a:t>或者我得到了</a:t>
            </a:r>
            <a:r>
              <a:rPr lang="en-US" altLang="zh-CN">
                <a:sym typeface="+mn-ea"/>
              </a:rPr>
              <a:t>XX</a:t>
            </a:r>
            <a:r>
              <a:rPr lang="zh-CN" altLang="en-US">
                <a:sym typeface="+mn-ea"/>
              </a:rPr>
              <a:t>的提高。</a:t>
            </a:r>
            <a:endParaRPr lang="zh-CN" altLang="en-US">
              <a:sym typeface="+mn-ea"/>
            </a:endParaRPr>
          </a:p>
          <a:p>
            <a:r>
              <a:rPr lang="zh-CN" altLang="en-US"/>
              <a:t>一定要用详细的数据和事实来支撑你这段经历，简洁并拒绝假大空的套话。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39260" y="165100"/>
            <a:ext cx="6856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5</a:t>
            </a:r>
            <a:r>
              <a:rPr lang="zh-CN" altLang="en-US" sz="3600"/>
              <a:t>、</a:t>
            </a:r>
            <a:r>
              <a:rPr lang="zh-CN" sz="3600"/>
              <a:t>个人评价</a:t>
            </a:r>
            <a:endParaRPr lang="zh-CN" sz="3600"/>
          </a:p>
        </p:txBody>
      </p:sp>
      <p:sp>
        <p:nvSpPr>
          <p:cNvPr id="2" name="文本框 1"/>
          <p:cNvSpPr txBox="1"/>
          <p:nvPr/>
        </p:nvSpPr>
        <p:spPr>
          <a:xfrm>
            <a:off x="1240790" y="1901825"/>
            <a:ext cx="97104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此模块可写可不写，根据自身实际情况来决定要不要写和写什么东西。</a:t>
            </a:r>
            <a:endParaRPr lang="zh-CN" sz="2800"/>
          </a:p>
          <a:p>
            <a:r>
              <a:rPr lang="zh-CN" sz="2800"/>
              <a:t>也是同样</a:t>
            </a:r>
            <a:r>
              <a:rPr lang="zh-CN" altLang="en-US" sz="2800">
                <a:sym typeface="+mn-ea"/>
              </a:rPr>
              <a:t>一定要用详细的数据和事实来支撑你这段经历，简洁并拒绝假大空的套话。</a:t>
            </a:r>
            <a:endParaRPr lang="zh-CN" sz="280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075815" y="1910080"/>
            <a:ext cx="8072120" cy="129159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 fontAlgn="base">
              <a:lnSpc>
                <a:spcPct val="130000"/>
              </a:lnSpc>
            </a:pPr>
            <a:r>
              <a:rPr lang="zh-CN" altLang="en-US" sz="6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面试</a:t>
            </a:r>
            <a:endParaRPr lang="zh-CN" altLang="en-US" sz="6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577465" y="1651000"/>
            <a:ext cx="25781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线上</a:t>
            </a:r>
            <a:endParaRPr lang="zh-CN" altLang="en-US" sz="440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707630" y="1640840"/>
            <a:ext cx="25781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/>
              <a:t>线下</a:t>
            </a:r>
            <a:endParaRPr lang="zh-CN" altLang="en-US" sz="4400"/>
          </a:p>
        </p:txBody>
      </p:sp>
      <p:sp>
        <p:nvSpPr>
          <p:cNvPr id="7" name="下箭头 6"/>
          <p:cNvSpPr/>
          <p:nvPr>
            <p:custDataLst>
              <p:tags r:id="rId3"/>
            </p:custDataLst>
          </p:nvPr>
        </p:nvSpPr>
        <p:spPr>
          <a:xfrm>
            <a:off x="3104515" y="2590165"/>
            <a:ext cx="75565" cy="95821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802130" y="3739515"/>
            <a:ext cx="322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一般为一对一，偶尔一对多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6641465" y="37401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一对一，一对多，多对一，多对多</a:t>
            </a:r>
            <a:endParaRPr lang="zh-CN" altLang="en-US"/>
          </a:p>
        </p:txBody>
      </p:sp>
      <p:sp>
        <p:nvSpPr>
          <p:cNvPr id="10" name="下箭头 9"/>
          <p:cNvSpPr/>
          <p:nvPr>
            <p:custDataLst>
              <p:tags r:id="rId6"/>
            </p:custDataLst>
          </p:nvPr>
        </p:nvSpPr>
        <p:spPr>
          <a:xfrm>
            <a:off x="8272145" y="2503170"/>
            <a:ext cx="75565" cy="104457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51020" y="173990"/>
            <a:ext cx="3258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面试途径</a:t>
            </a:r>
            <a:endParaRPr lang="zh-CN" altLang="en-US" sz="3600"/>
          </a:p>
        </p:txBody>
      </p:sp>
    </p:spTree>
    <p:custDataLst>
      <p:tags r:id="rId7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7320" y="1812925"/>
            <a:ext cx="25495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结构化面试</a:t>
            </a:r>
            <a:endParaRPr lang="zh-CN" altLang="en-US" sz="320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813935" y="1812925"/>
            <a:ext cx="2799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半结构化面试</a:t>
            </a:r>
            <a:endParaRPr lang="zh-CN" altLang="en-US" sz="320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563610" y="1812925"/>
            <a:ext cx="2922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非结构化面试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4245610" y="145415"/>
            <a:ext cx="3076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面试内容</a:t>
            </a:r>
            <a:endParaRPr lang="zh-CN" altLang="en-US" sz="3600"/>
          </a:p>
        </p:txBody>
      </p:sp>
      <p:sp>
        <p:nvSpPr>
          <p:cNvPr id="6" name="下箭头 5"/>
          <p:cNvSpPr/>
          <p:nvPr/>
        </p:nvSpPr>
        <p:spPr>
          <a:xfrm>
            <a:off x="2377440" y="2580005"/>
            <a:ext cx="75565" cy="100647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下箭头 6"/>
          <p:cNvSpPr/>
          <p:nvPr>
            <p:custDataLst>
              <p:tags r:id="rId3"/>
            </p:custDataLst>
          </p:nvPr>
        </p:nvSpPr>
        <p:spPr>
          <a:xfrm>
            <a:off x="6057900" y="2580005"/>
            <a:ext cx="75565" cy="100647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下箭头 7"/>
          <p:cNvSpPr/>
          <p:nvPr>
            <p:custDataLst>
              <p:tags r:id="rId4"/>
            </p:custDataLst>
          </p:nvPr>
        </p:nvSpPr>
        <p:spPr>
          <a:xfrm>
            <a:off x="9875520" y="2580005"/>
            <a:ext cx="75565" cy="100647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417320" y="3759200"/>
            <a:ext cx="202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全为固定题库抽题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4937125" y="3769995"/>
            <a:ext cx="2317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先固定题库抽题，再随机追加提问</a:t>
            </a:r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9215120" y="3769995"/>
            <a:ext cx="1619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全随机提问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43480" y="1323975"/>
            <a:ext cx="2261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一对一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443480" y="2228215"/>
            <a:ext cx="2261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一对多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43480" y="3132455"/>
            <a:ext cx="2261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多对一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43480" y="4116705"/>
            <a:ext cx="2261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多对多</a:t>
            </a:r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717925" y="1430655"/>
            <a:ext cx="1504950" cy="7556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>
            <p:custDataLst>
              <p:tags r:id="rId4"/>
            </p:custDataLst>
          </p:nvPr>
        </p:nvSpPr>
        <p:spPr>
          <a:xfrm>
            <a:off x="3777615" y="2374265"/>
            <a:ext cx="1504950" cy="7556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>
            <p:custDataLst>
              <p:tags r:id="rId5"/>
            </p:custDataLst>
          </p:nvPr>
        </p:nvSpPr>
        <p:spPr>
          <a:xfrm>
            <a:off x="3777615" y="3273425"/>
            <a:ext cx="1504950" cy="7556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>
            <p:custDataLst>
              <p:tags r:id="rId6"/>
            </p:custDataLst>
          </p:nvPr>
        </p:nvSpPr>
        <p:spPr>
          <a:xfrm>
            <a:off x="3717925" y="4232275"/>
            <a:ext cx="1564005" cy="762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01005" y="1283970"/>
            <a:ext cx="4542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人工面试和</a:t>
            </a:r>
            <a:r>
              <a:rPr lang="en-US" altLang="zh-CN"/>
              <a:t>AI</a:t>
            </a:r>
            <a:r>
              <a:rPr lang="zh-CN" altLang="en-US"/>
              <a:t>面试；</a:t>
            </a:r>
            <a:r>
              <a:rPr lang="zh-CN" altLang="en-US">
                <a:sym typeface="+mn-ea"/>
              </a:rPr>
              <a:t>气氛轻松，自由表达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501005" y="2225040"/>
            <a:ext cx="537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常见于小组面试、剧本杀式面试；省时，利于对比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72760" y="2994025"/>
            <a:ext cx="5836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一般为技能考察或者压力面试，考察其专业技能、应变能力、压力承受能力等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572760" y="4065905"/>
            <a:ext cx="5836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一般为无领导小组面试，考查应试者的人际沟通能力、洞察与把握环境的能力、领导能力等。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4245610" y="145415"/>
            <a:ext cx="3076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面试形式</a:t>
            </a:r>
            <a:endParaRPr lang="zh-CN" altLang="en-US" sz="3600"/>
          </a:p>
        </p:txBody>
      </p:sp>
    </p:spTree>
    <p:custDataLst>
      <p:tags r:id="rId8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31335" y="269875"/>
            <a:ext cx="4469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无领导小组面试</a:t>
            </a:r>
            <a:endParaRPr lang="zh-CN" altLang="en-US" sz="36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0825" y="1394460"/>
            <a:ext cx="8510270" cy="4194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31335" y="269875"/>
            <a:ext cx="4469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无领导小组讨论流程</a:t>
            </a:r>
            <a:endParaRPr lang="zh-CN" altLang="en-US" sz="36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29665" y="1494155"/>
            <a:ext cx="9446260" cy="40443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31335" y="269875"/>
            <a:ext cx="481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无领导小组讨论的角色</a:t>
            </a:r>
            <a:endParaRPr lang="zh-CN" altLang="en-US" sz="36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43735" y="1447165"/>
            <a:ext cx="8304530" cy="42024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31335" y="269875"/>
            <a:ext cx="6417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无领导小组考察要点解析</a:t>
            </a:r>
            <a:endParaRPr lang="zh-CN" altLang="en-US" sz="36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46225" y="1421765"/>
            <a:ext cx="9098915" cy="44011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45280" y="260985"/>
            <a:ext cx="38900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</a:rPr>
              <a:t>规模优先级</a:t>
            </a:r>
            <a:endParaRPr lang="zh-CN" altLang="en-US" sz="3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7280" y="906145"/>
            <a:ext cx="32823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en-US" altLang="zh-CN" sz="2400"/>
              <a:t>1</a:t>
            </a:r>
            <a:r>
              <a:rPr lang="zh-CN" altLang="en-US" sz="2400"/>
              <a:t>、大厂</a:t>
            </a:r>
            <a:endParaRPr lang="zh-CN" altLang="en-US" sz="2400"/>
          </a:p>
          <a:p>
            <a:pPr indent="0" algn="l" fontAlgn="auto">
              <a:lnSpc>
                <a:spcPct val="150000"/>
              </a:lnSpc>
            </a:pPr>
            <a:endParaRPr lang="zh-CN" altLang="en-US" sz="2400"/>
          </a:p>
          <a:p>
            <a:pPr indent="0" algn="l" fontAlgn="auto">
              <a:lnSpc>
                <a:spcPct val="150000"/>
              </a:lnSpc>
            </a:pPr>
            <a:r>
              <a:rPr lang="en-US" altLang="zh-CN" sz="2400"/>
              <a:t>2</a:t>
            </a:r>
            <a:r>
              <a:rPr lang="zh-CN" altLang="en-US" sz="2400"/>
              <a:t>、上市公司</a:t>
            </a:r>
            <a:endParaRPr lang="zh-CN" altLang="en-US" sz="2400"/>
          </a:p>
          <a:p>
            <a:pPr indent="0" algn="l" fontAlgn="auto">
              <a:lnSpc>
                <a:spcPct val="150000"/>
              </a:lnSpc>
            </a:pPr>
            <a:endParaRPr lang="zh-CN" altLang="en-US" sz="2400"/>
          </a:p>
          <a:p>
            <a:pPr indent="0" algn="l" fontAlgn="auto">
              <a:lnSpc>
                <a:spcPct val="150000"/>
              </a:lnSpc>
            </a:pPr>
            <a:r>
              <a:rPr lang="en-US" altLang="zh-CN" sz="2400"/>
              <a:t>3</a:t>
            </a:r>
            <a:r>
              <a:rPr lang="zh-CN" altLang="en-US" sz="2400"/>
              <a:t>、有上线产品</a:t>
            </a:r>
            <a:endParaRPr lang="zh-CN" altLang="en-US" sz="2400"/>
          </a:p>
          <a:p>
            <a:pPr indent="0" algn="l" fontAlgn="auto">
              <a:lnSpc>
                <a:spcPct val="150000"/>
              </a:lnSpc>
            </a:pPr>
            <a:endParaRPr lang="zh-CN" altLang="en-US" sz="2400"/>
          </a:p>
          <a:p>
            <a:pPr indent="0" algn="l" fontAlgn="auto">
              <a:lnSpc>
                <a:spcPct val="150000"/>
              </a:lnSpc>
            </a:pPr>
            <a:r>
              <a:rPr lang="en-US" altLang="zh-CN" sz="2400"/>
              <a:t>4</a:t>
            </a:r>
            <a:r>
              <a:rPr lang="zh-CN" altLang="en-US" sz="2400"/>
              <a:t>、无上线产品</a:t>
            </a:r>
            <a:endParaRPr lang="en-US" altLang="zh-CN" sz="2400"/>
          </a:p>
        </p:txBody>
      </p:sp>
      <p:sp>
        <p:nvSpPr>
          <p:cNvPr id="4" name="右箭头 3"/>
          <p:cNvSpPr/>
          <p:nvPr/>
        </p:nvSpPr>
        <p:spPr>
          <a:xfrm>
            <a:off x="4379595" y="1175385"/>
            <a:ext cx="1764030" cy="7556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434455" y="715010"/>
            <a:ext cx="5173980" cy="1134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 fontAlgn="auto">
              <a:lnSpc>
                <a:spcPct val="150000"/>
              </a:lnSpc>
            </a:pPr>
            <a:r>
              <a:rPr lang="zh-CN" sz="2000"/>
              <a:t>尽量选择核心业务部门避免被裁</a:t>
            </a:r>
            <a:endParaRPr lang="zh-CN" sz="2000"/>
          </a:p>
          <a:p>
            <a:pPr indent="0" algn="l" fontAlgn="auto">
              <a:lnSpc>
                <a:spcPct val="150000"/>
              </a:lnSpc>
            </a:pPr>
            <a:r>
              <a:rPr lang="zh-CN" sz="2000"/>
              <a:t>大厂才能接触到更多海量数据处理解决方案</a:t>
            </a:r>
            <a:endParaRPr lang="zh-CN" sz="2000"/>
          </a:p>
        </p:txBody>
      </p:sp>
      <p:sp>
        <p:nvSpPr>
          <p:cNvPr id="6" name="文本框 5"/>
          <p:cNvSpPr txBox="1"/>
          <p:nvPr/>
        </p:nvSpPr>
        <p:spPr>
          <a:xfrm>
            <a:off x="6434455" y="1849755"/>
            <a:ext cx="410019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sz="2000">
                <a:sym typeface="+mn-ea"/>
              </a:rPr>
              <a:t>了解主营业务</a:t>
            </a:r>
            <a:endParaRPr lang="zh-CN" sz="2000"/>
          </a:p>
          <a:p>
            <a:pPr indent="0" algn="l" fontAlgn="auto">
              <a:lnSpc>
                <a:spcPct val="150000"/>
              </a:lnSpc>
            </a:pPr>
            <a:r>
              <a:rPr lang="zh-CN" sz="2000">
                <a:sym typeface="+mn-ea"/>
              </a:rPr>
              <a:t>技术在公司是核心还是附庸</a:t>
            </a:r>
            <a:endParaRPr lang="zh-CN" altLang="en-US" sz="2000">
              <a:sym typeface="+mn-ea"/>
            </a:endParaRPr>
          </a:p>
        </p:txBody>
      </p:sp>
      <p:sp>
        <p:nvSpPr>
          <p:cNvPr id="7" name="右箭头 6"/>
          <p:cNvSpPr/>
          <p:nvPr>
            <p:custDataLst>
              <p:tags r:id="rId2"/>
            </p:custDataLst>
          </p:nvPr>
        </p:nvSpPr>
        <p:spPr>
          <a:xfrm>
            <a:off x="4379595" y="2319020"/>
            <a:ext cx="1764030" cy="7556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434455" y="3229610"/>
            <a:ext cx="55333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sym typeface="+mn-ea"/>
              </a:rPr>
              <a:t>公司业务方向、商业模式、技术团队具备稳定性。</a:t>
            </a:r>
            <a:endParaRPr lang="zh-CN" altLang="en-US" sz="2000">
              <a:sym typeface="+mn-ea"/>
            </a:endParaRPr>
          </a:p>
        </p:txBody>
      </p:sp>
      <p:sp>
        <p:nvSpPr>
          <p:cNvPr id="9" name="右箭头 8"/>
          <p:cNvSpPr/>
          <p:nvPr>
            <p:custDataLst>
              <p:tags r:id="rId3"/>
            </p:custDataLst>
          </p:nvPr>
        </p:nvSpPr>
        <p:spPr>
          <a:xfrm>
            <a:off x="4370705" y="3353435"/>
            <a:ext cx="1764030" cy="7556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>
            <p:custDataLst>
              <p:tags r:id="rId4"/>
            </p:custDataLst>
          </p:nvPr>
        </p:nvSpPr>
        <p:spPr>
          <a:xfrm>
            <a:off x="4370705" y="4498340"/>
            <a:ext cx="1764030" cy="7556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34455" y="433641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sym typeface="+mn-ea"/>
              </a:rPr>
              <a:t>小心老板跑路还学不到东西</a:t>
            </a:r>
            <a:endParaRPr lang="zh-CN" altLang="en-US" sz="200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31335" y="269875"/>
            <a:ext cx="6417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无领导小组面试策略</a:t>
            </a:r>
            <a:endParaRPr lang="zh-CN" altLang="en-US" sz="36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73605" y="1274445"/>
            <a:ext cx="7398385" cy="4724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31335" y="269875"/>
            <a:ext cx="3326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面试准备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1974215" y="1674495"/>
            <a:ext cx="9785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、尽可能多的了解对方公司或者与岗位相关的信息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974215" y="2341880"/>
            <a:ext cx="9785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、了解面试的形式，提前预设问题，多模拟面试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1974215" y="2977515"/>
            <a:ext cx="9785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、修饰个人形象，注意肢体语言和表情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1974215" y="3613150"/>
            <a:ext cx="9785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、按时到达；保持网络畅通；避免人为干扰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7890" y="1283970"/>
            <a:ext cx="1099693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en-US" altLang="zh-CN" sz="2800"/>
              <a:t>1</a:t>
            </a:r>
            <a:r>
              <a:rPr lang="zh-CN" altLang="en-US" sz="2800"/>
              <a:t>、自研公司：需要公司本身的产品进行市场竞争，技术与业务要求很高，对个人提升帮助比较大。</a:t>
            </a:r>
            <a:endParaRPr lang="zh-CN" altLang="en-US" sz="2800"/>
          </a:p>
          <a:p>
            <a:pPr indent="0" algn="l" fontAlgn="auto">
              <a:lnSpc>
                <a:spcPct val="150000"/>
              </a:lnSpc>
            </a:pPr>
            <a:r>
              <a:rPr lang="en-US" altLang="zh-CN" sz="2800"/>
              <a:t>2</a:t>
            </a:r>
            <a:r>
              <a:rPr lang="zh-CN" altLang="en-US" sz="2800"/>
              <a:t>、企事业单位：待遇一般，福利好，压榨少，饭碗不是纯铁，容易技术退化。</a:t>
            </a:r>
            <a:endParaRPr lang="zh-CN" altLang="en-US" sz="2800"/>
          </a:p>
          <a:p>
            <a:pPr indent="0" algn="l" fontAlgn="auto">
              <a:lnSpc>
                <a:spcPct val="150000"/>
              </a:lnSpc>
            </a:pPr>
            <a:r>
              <a:rPr lang="en-US" altLang="zh-CN" sz="2800"/>
              <a:t>3</a:t>
            </a:r>
            <a:r>
              <a:rPr lang="zh-CN" altLang="en-US" sz="2800"/>
              <a:t>、外包与传统企业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4149090" y="169545"/>
            <a:ext cx="2961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公司性质</a:t>
            </a:r>
            <a:endParaRPr lang="zh-CN" altLang="en-US" sz="3600" b="1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23620" y="1964055"/>
            <a:ext cx="106737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zh-CN" sz="2800"/>
              <a:t>底薪加绩效考核加年终奖加项目提成加股票期权和各种补贴等等。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4149090" y="169545"/>
            <a:ext cx="2961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薪资结构</a:t>
            </a:r>
            <a:endParaRPr lang="zh-CN" altLang="en-US" sz="3600" b="1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33780" y="1586230"/>
            <a:ext cx="109969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en-US" altLang="zh-CN" sz="2800"/>
              <a:t>1</a:t>
            </a:r>
            <a:r>
              <a:rPr lang="zh-CN" altLang="en-US" sz="2800"/>
              <a:t>、</a:t>
            </a:r>
            <a:r>
              <a:rPr lang="zh-CN" sz="2800"/>
              <a:t>北上广深杭</a:t>
            </a:r>
            <a:endParaRPr lang="zh-CN" sz="2800"/>
          </a:p>
          <a:p>
            <a:pPr indent="0" algn="l" fontAlgn="auto">
              <a:lnSpc>
                <a:spcPct val="150000"/>
              </a:lnSpc>
            </a:pPr>
            <a:r>
              <a:rPr lang="en-US" altLang="zh-CN" sz="2800"/>
              <a:t>2</a:t>
            </a:r>
            <a:r>
              <a:rPr lang="zh-CN" altLang="en-US" sz="2800"/>
              <a:t>、成都、武汉、南京、西安、苏州</a:t>
            </a:r>
            <a:endParaRPr lang="zh-CN" altLang="en-US" sz="2800"/>
          </a:p>
          <a:p>
            <a:pPr indent="0" algn="l" fontAlgn="auto">
              <a:lnSpc>
                <a:spcPct val="150000"/>
              </a:lnSpc>
            </a:pPr>
            <a:r>
              <a:rPr lang="zh-CN" altLang="en-US" sz="2800"/>
              <a:t>建议前两年以大城市为主，丰富发展可能性。</a:t>
            </a:r>
            <a:endParaRPr lang="zh-CN" altLang="en-US" sz="2800"/>
          </a:p>
          <a:p>
            <a:pPr indent="0" algn="l" fontAlgn="auto">
              <a:lnSpc>
                <a:spcPct val="150000"/>
              </a:lnSpc>
            </a:pPr>
            <a:r>
              <a:rPr lang="zh-CN" altLang="en-US" sz="2800"/>
              <a:t>倒贴也要选择大公司实习、小公司缺乏合理的实习生培养机制。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4149090" y="169545"/>
            <a:ext cx="2961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城市选择</a:t>
            </a:r>
            <a:endParaRPr lang="zh-CN" altLang="en-US" sz="3600" b="1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4530" y="1995805"/>
            <a:ext cx="51917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en-US" altLang="zh-CN" sz="2000"/>
              <a:t>1</a:t>
            </a:r>
            <a:r>
              <a:rPr lang="zh-CN" altLang="en-US" sz="2000"/>
              <a:t>、较好的简历</a:t>
            </a:r>
            <a:endParaRPr lang="zh-CN" sz="2000"/>
          </a:p>
          <a:p>
            <a:pPr indent="0" algn="l" fontAlgn="auto">
              <a:lnSpc>
                <a:spcPct val="150000"/>
              </a:lnSpc>
            </a:pPr>
            <a:r>
              <a:rPr lang="en-US" altLang="zh-CN" sz="2000"/>
              <a:t>2</a:t>
            </a:r>
            <a:r>
              <a:rPr lang="zh-CN" altLang="en-US" sz="2000"/>
              <a:t>、</a:t>
            </a:r>
            <a:r>
              <a:rPr lang="zh-CN" sz="2000"/>
              <a:t>深入一门编程语言及相关技术体系</a:t>
            </a:r>
            <a:endParaRPr lang="zh-CN" sz="2000"/>
          </a:p>
          <a:p>
            <a:pPr indent="0" algn="l" fontAlgn="auto">
              <a:lnSpc>
                <a:spcPct val="150000"/>
              </a:lnSpc>
            </a:pPr>
            <a:r>
              <a:rPr lang="en-US" altLang="zh-CN" sz="2000"/>
              <a:t>3</a:t>
            </a:r>
            <a:r>
              <a:rPr lang="zh-CN" altLang="en-US" sz="2000"/>
              <a:t>、扎实的基础（刷算法题、编程题、面经等）和实践项目（项目、比赛等）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4149090" y="169545"/>
            <a:ext cx="2961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/>
              <a:t>要求</a:t>
            </a:r>
            <a:endParaRPr lang="zh-CN" altLang="en-US" sz="3600" b="1"/>
          </a:p>
        </p:txBody>
      </p:sp>
      <p:sp>
        <p:nvSpPr>
          <p:cNvPr id="2" name="文本框 1"/>
          <p:cNvSpPr txBox="1"/>
          <p:nvPr/>
        </p:nvSpPr>
        <p:spPr>
          <a:xfrm>
            <a:off x="784225" y="1308100"/>
            <a:ext cx="3178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技术岗</a:t>
            </a:r>
            <a:endParaRPr lang="zh-CN" altLang="en-US" sz="320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756400" y="1308100"/>
            <a:ext cx="3178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职能岗</a:t>
            </a:r>
            <a:endParaRPr lang="zh-CN" altLang="en-US" sz="320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420485" y="1995805"/>
            <a:ext cx="519176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</a:pPr>
            <a:r>
              <a:rPr lang="en-US" altLang="zh-CN" sz="2000"/>
              <a:t>1</a:t>
            </a:r>
            <a:r>
              <a:rPr lang="zh-CN" altLang="en-US" sz="2000"/>
              <a:t>、较好的简历</a:t>
            </a:r>
            <a:endParaRPr lang="zh-CN" sz="2000"/>
          </a:p>
          <a:p>
            <a:pPr indent="0" algn="l" fontAlgn="auto">
              <a:lnSpc>
                <a:spcPct val="150000"/>
              </a:lnSpc>
            </a:pPr>
            <a:r>
              <a:rPr lang="en-US" altLang="zh-CN" sz="2000"/>
              <a:t>2</a:t>
            </a:r>
            <a:r>
              <a:rPr lang="zh-CN" altLang="en-US" sz="2000"/>
              <a:t>、</a:t>
            </a:r>
            <a:r>
              <a:rPr lang="zh-CN" sz="2000"/>
              <a:t>在校期间的主要学生干部经历或者校外兼职经历等</a:t>
            </a:r>
            <a:endParaRPr lang="zh-CN" sz="2000"/>
          </a:p>
          <a:p>
            <a:pPr indent="0" algn="l" fontAlgn="auto">
              <a:lnSpc>
                <a:spcPct val="150000"/>
              </a:lnSpc>
            </a:pPr>
            <a:r>
              <a:rPr lang="en-US" altLang="zh-CN" sz="2000"/>
              <a:t>3</a:t>
            </a:r>
            <a:r>
              <a:rPr lang="zh-CN" altLang="en-US" sz="2000"/>
              <a:t>、相对应的证书、比赛或者获奖证明综合能力或者某一个突出优势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075815" y="1910080"/>
            <a:ext cx="8072120" cy="129159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lstStyle/>
          <a:p>
            <a:pPr algn="ctr" fontAlgn="base">
              <a:lnSpc>
                <a:spcPct val="130000"/>
              </a:lnSpc>
            </a:pPr>
            <a:r>
              <a:rPr lang="zh-CN" altLang="en-US" sz="6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怎么找实习</a:t>
            </a:r>
            <a:endParaRPr lang="zh-CN" altLang="en-US" sz="6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56430" y="250825"/>
            <a:ext cx="2578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实习的类型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2449830" y="1569085"/>
            <a:ext cx="12160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Calibri" panose="020F0502020204030204" charset="0"/>
              </a:rPr>
              <a:t>校内</a:t>
            </a:r>
            <a:r>
              <a:rPr lang="zh-CN" altLang="en-US">
                <a:latin typeface="Calibri" panose="020F0502020204030204" charset="0"/>
              </a:rPr>
              <a:t>：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26030" y="3219450"/>
            <a:ext cx="12471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校外</a:t>
            </a:r>
            <a:r>
              <a:rPr lang="zh-CN" altLang="en-US"/>
              <a:t>：</a:t>
            </a:r>
            <a:r>
              <a:rPr lang="en-US" altLang="zh-CN"/>
              <a:t>               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16375" y="380301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Calibri" panose="020F0502020204030204" charset="0"/>
                <a:sym typeface="+mn-ea"/>
              </a:rPr>
              <a:t>②</a:t>
            </a:r>
            <a:r>
              <a:rPr lang="zh-CN" altLang="en-US" sz="2400">
                <a:latin typeface="Calibri" panose="020F0502020204030204" charset="0"/>
                <a:sym typeface="+mn-ea"/>
              </a:rPr>
              <a:t>大三的暑期实习</a:t>
            </a:r>
            <a:endParaRPr lang="zh-CN" altLang="en-US" sz="2400">
              <a:latin typeface="Calibri" panose="020F050202020403020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16375" y="312547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Calibri" panose="020F0502020204030204" charset="0"/>
                <a:sym typeface="+mn-ea"/>
              </a:rPr>
              <a:t>①</a:t>
            </a:r>
            <a:r>
              <a:rPr lang="zh-CN" altLang="en-US" sz="2400">
                <a:sym typeface="+mn-ea"/>
              </a:rPr>
              <a:t>日常实习</a:t>
            </a:r>
            <a:r>
              <a:rPr lang="en-US" altLang="zh-CN" sz="2400">
                <a:sym typeface="+mn-ea"/>
              </a:rPr>
              <a:t> </a:t>
            </a:r>
            <a:endParaRPr lang="en-US" altLang="zh-CN" sz="24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16375" y="206629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Calibri" panose="020F0502020204030204" charset="0"/>
                <a:sym typeface="+mn-ea"/>
              </a:rPr>
              <a:t>②</a:t>
            </a:r>
            <a:r>
              <a:rPr lang="zh-CN" altLang="en-US" sz="2400">
                <a:latin typeface="Calibri" panose="020F0502020204030204" charset="0"/>
                <a:sym typeface="+mn-ea"/>
              </a:rPr>
              <a:t>毕业实习</a:t>
            </a:r>
            <a:endParaRPr lang="zh-CN" altLang="en-US" sz="2400">
              <a:latin typeface="Calibri" panose="020F05020202040302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16375" y="141541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Calibri" panose="020F0502020204030204" charset="0"/>
                <a:sym typeface="+mn-ea"/>
              </a:rPr>
              <a:t>①金工实习</a:t>
            </a:r>
            <a:endParaRPr lang="zh-CN" altLang="en-US" sz="2400">
              <a:latin typeface="Calibri" panose="020F05020202040302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2" grpId="0"/>
      <p:bldP spid="12" grpId="1"/>
      <p:bldP spid="11" grpId="0"/>
      <p:bldP spid="11" grpId="1"/>
      <p:bldP spid="8" grpId="0"/>
      <p:bldP spid="8" grpId="1"/>
      <p:bldP spid="10" grpId="0"/>
      <p:bldP spid="10" grpId="1"/>
      <p:bldP spid="9" grpId="0"/>
      <p:bldP spid="9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DIAGRAM_VIRTUALLY_FRAME" val="{&quot;height&quot;:194.3,&quot;left&quot;:141.9,&quot;top&quot;:129.2,&quot;width&quot;:701.05}"/>
</p:tagLst>
</file>

<file path=ppt/tags/tag101.xml><?xml version="1.0" encoding="utf-8"?>
<p:tagLst xmlns:p="http://schemas.openxmlformats.org/presentationml/2006/main">
  <p:tag name="KSO_WM_DIAGRAM_VIRTUALLY_FRAME" val="{&quot;height&quot;:194.3,&quot;left&quot;:141.9,&quot;top&quot;:129.2,&quot;width&quot;:701.05}"/>
</p:tagLst>
</file>

<file path=ppt/tags/tag102.xml><?xml version="1.0" encoding="utf-8"?>
<p:tagLst xmlns:p="http://schemas.openxmlformats.org/presentationml/2006/main">
  <p:tag name="KSO_WM_DIAGRAM_VIRTUALLY_FRAME" val="{&quot;height&quot;:194.3,&quot;left&quot;:141.9,&quot;top&quot;:129.2,&quot;width&quot;:701.05}"/>
</p:tagLst>
</file>

<file path=ppt/tags/tag10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133.xml><?xml version="1.0" encoding="utf-8"?>
<p:tagLst xmlns:p="http://schemas.openxmlformats.org/presentationml/2006/main">
  <p:tag name="KSO_WM_DOC_GUID" val="{d09e1115-6c34-4247-80cb-3bd251493a61}"/>
  <p:tag name="KSO_DOCER_TEMPLATE_OPEN_ONCE_MARK" val="1"/>
  <p:tag name="KSO_WPP_MARK_KEY" val="467c181a-3864-4a2e-8e91-2c803e50cec0"/>
  <p:tag name="COMMONDATA" val="eyJoZGlkIjoiYjczZGY0YmY2NDNjYTk5ZTlmNTRhODQ2ZWYyZDE5YTIifQ=="/>
  <p:tag name="commondata" val="eyJoZGlkIjoiZWIzYWE1NjY5MzdiMWEzZDNjZDI5NTdiMTM4MWY4YzAifQ==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6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7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7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7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8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8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8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8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8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8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8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9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9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  <p:tag name="KSO_WM_SPECIAL_SOURCE" val="bdnull"/>
</p:tagLst>
</file>

<file path=ppt/tags/tag97.xml><?xml version="1.0" encoding="utf-8"?>
<p:tagLst xmlns:p="http://schemas.openxmlformats.org/presentationml/2006/main">
  <p:tag name="KSO_WM_DIAGRAM_VIRTUALLY_FRAME" val="{&quot;height&quot;:194.3,&quot;left&quot;:141.9,&quot;top&quot;:129.2,&quot;width&quot;:701.05}"/>
</p:tagLst>
</file>

<file path=ppt/tags/tag98.xml><?xml version="1.0" encoding="utf-8"?>
<p:tagLst xmlns:p="http://schemas.openxmlformats.org/presentationml/2006/main">
  <p:tag name="KSO_WM_BEAUTIFY_FLAG" val=""/>
  <p:tag name="KSO_WM_DIAGRAM_VIRTUALLY_FRAME" val="{&quot;height&quot;:194.3,&quot;left&quot;:141.9,&quot;top&quot;:129.2,&quot;width&quot;:701.05}"/>
</p:tagLst>
</file>

<file path=ppt/tags/tag99.xml><?xml version="1.0" encoding="utf-8"?>
<p:tagLst xmlns:p="http://schemas.openxmlformats.org/presentationml/2006/main">
  <p:tag name="KSO_WM_DIAGRAM_VIRTUALLY_FRAME" val="{&quot;height&quot;:194.3,&quot;left&quot;:141.9,&quot;top&quot;:129.2,&quot;width&quot;:701.0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1934</Words>
  <Application>WPS 演示</Application>
  <PresentationFormat>宽屏</PresentationFormat>
  <Paragraphs>225</Paragraphs>
  <Slides>31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Calibri</vt:lpstr>
      <vt:lpstr>Arial Unicode MS</vt:lpstr>
      <vt:lpstr>汉仪程行简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qwerty</cp:lastModifiedBy>
  <cp:revision>186</cp:revision>
  <dcterms:created xsi:type="dcterms:W3CDTF">2019-03-29T03:20:00Z</dcterms:created>
  <dcterms:modified xsi:type="dcterms:W3CDTF">2024-03-26T16:38:37Z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596BBB197AEA45A39A617EEDAAE8DA9C</vt:lpwstr>
  </property>
</Properties>
</file>