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handoutMasterIdLst>
    <p:handoutMasterId r:id="rId42"/>
  </p:handoutMasterIdLst>
  <p:sldIdLst>
    <p:sldId id="652" r:id="rId2"/>
    <p:sldId id="654" r:id="rId3"/>
    <p:sldId id="656" r:id="rId4"/>
    <p:sldId id="655" r:id="rId5"/>
    <p:sldId id="657" r:id="rId6"/>
    <p:sldId id="510" r:id="rId7"/>
    <p:sldId id="509" r:id="rId8"/>
    <p:sldId id="511" r:id="rId9"/>
    <p:sldId id="658" r:id="rId10"/>
    <p:sldId id="659" r:id="rId11"/>
    <p:sldId id="259" r:id="rId12"/>
    <p:sldId id="651" r:id="rId13"/>
    <p:sldId id="512" r:id="rId14"/>
    <p:sldId id="262" r:id="rId15"/>
    <p:sldId id="513" r:id="rId16"/>
    <p:sldId id="514" r:id="rId17"/>
    <p:sldId id="263" r:id="rId18"/>
    <p:sldId id="515" r:id="rId19"/>
    <p:sldId id="637" r:id="rId20"/>
    <p:sldId id="528" r:id="rId21"/>
    <p:sldId id="638" r:id="rId22"/>
    <p:sldId id="517" r:id="rId23"/>
    <p:sldId id="639" r:id="rId24"/>
    <p:sldId id="518" r:id="rId25"/>
    <p:sldId id="640" r:id="rId26"/>
    <p:sldId id="519" r:id="rId27"/>
    <p:sldId id="520" r:id="rId28"/>
    <p:sldId id="264" r:id="rId29"/>
    <p:sldId id="641" r:id="rId30"/>
    <p:sldId id="642" r:id="rId31"/>
    <p:sldId id="521" r:id="rId32"/>
    <p:sldId id="522" r:id="rId33"/>
    <p:sldId id="265" r:id="rId34"/>
    <p:sldId id="643" r:id="rId35"/>
    <p:sldId id="644" r:id="rId36"/>
    <p:sldId id="266" r:id="rId37"/>
    <p:sldId id="267" r:id="rId38"/>
    <p:sldId id="523" r:id="rId39"/>
    <p:sldId id="268" r:id="rId40"/>
  </p:sldIdLst>
  <p:sldSz cx="9144000" cy="6858000" type="screen4x3"/>
  <p:notesSz cx="6858000" cy="9144000"/>
  <p:defaultTextStyle>
    <a:defPPr>
      <a:defRPr lang="zh-CN"/>
    </a:defPPr>
    <a:lvl1pPr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eaLnBrk="0" fontAlgn="base" hangingPunct="0">
      <a:spcBef>
        <a:spcPct val="20000"/>
      </a:spcBef>
      <a:spcAft>
        <a:spcPct val="0"/>
      </a:spcAft>
      <a:buClr>
        <a:schemeClr val="tx1"/>
      </a:buClr>
      <a:buSzPct val="75000"/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F28F74"/>
    <a:srgbClr val="FD7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7" autoAdjust="0"/>
    <p:restoredTop sz="94602" autoAdjust="0"/>
  </p:normalViewPr>
  <p:slideViewPr>
    <p:cSldViewPr showGuides="1">
      <p:cViewPr>
        <p:scale>
          <a:sx n="75" d="100"/>
          <a:sy n="75" d="100"/>
        </p:scale>
        <p:origin x="860" y="4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74" d="100"/>
          <a:sy n="74" d="100"/>
        </p:scale>
        <p:origin x="2608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D59AC6-1DE5-450E-B4E0-59AECDA5813F}" type="datetimeFigureOut">
              <a:rPr lang="zh-CN" altLang="en-US" smtClean="0"/>
              <a:t>2023/9/2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29D27E-6F98-4EA1-95F1-2C282520F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702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E77D56-721F-43E9-A1B0-3078D95FB786}" type="datetimeFigureOut">
              <a:rPr lang="zh-CN" altLang="en-US"/>
              <a:pPr/>
              <a:t>2023/9/2</a:t>
            </a:fld>
            <a:endParaRPr lang="en-US" altLang="zh-CN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zh-CN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37BEF5-0FD0-4CB2-AB09-D191E403D2B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32091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>
              <a:spcBef>
                <a:spcPct val="0"/>
              </a:spcBef>
              <a:buClrTx/>
              <a:buSzTx/>
            </a:pPr>
            <a:fld id="{95F3D4CC-2C3B-40BE-BDE2-3C3513E8F231}" type="slidenum">
              <a:rPr altLang="zh-CN" sz="1200" noProof="1">
                <a:latin typeface="Times New Roman" panose="02020603050405020304" pitchFamily="18" charset="0"/>
              </a:rPr>
              <a:pPr algn="r">
                <a:spcBef>
                  <a:spcPct val="0"/>
                </a:spcBef>
                <a:buClrTx/>
                <a:buSzTx/>
              </a:pPr>
              <a:t>1</a:t>
            </a:fld>
            <a:endParaRPr lang="zh-CN" altLang="zh-CN" sz="1200" noProof="1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71631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E4F06B-5B53-4486-AD37-B26160D0A49A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7" name="Group 2"/>
          <p:cNvGrpSpPr>
            <a:grpSpLocks/>
          </p:cNvGrpSpPr>
          <p:nvPr userDrawn="1"/>
        </p:nvGrpSpPr>
        <p:grpSpPr bwMode="auto">
          <a:xfrm>
            <a:off x="1" y="73820"/>
            <a:ext cx="9009063" cy="1052513"/>
            <a:chOff x="0" y="1536"/>
            <a:chExt cx="5675" cy="663"/>
          </a:xfrm>
        </p:grpSpPr>
        <p:grpSp>
          <p:nvGrpSpPr>
            <p:cNvPr id="8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16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grpSp>
          <p:nvGrpSpPr>
            <p:cNvPr id="9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1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90055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5600" y="762002"/>
            <a:ext cx="1981200" cy="53244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762002"/>
            <a:ext cx="5791200" cy="53244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0B211F-4D55-4B19-9F5A-EFC2A1FFB7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44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6A7D6-6222-48AD-B578-02D19A8C0B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949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25DCAA-A8B2-43BB-A231-CDC87D2086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033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1" y="2362202"/>
            <a:ext cx="3770313" cy="3724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60914" y="2362202"/>
            <a:ext cx="3770312" cy="372427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312149-31A7-41EE-8D37-5F058DB1AA8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3156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598991-7CA3-4B9B-B476-6684C0939E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550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E41FFF-472F-4CFF-BA6D-E03EA8F846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862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1E3E1A-C6A1-4D76-A0F6-6822754288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1945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2EFC1B-ABA4-41B9-A1AA-154B7A29B5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401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89AC17-21B4-4429-988D-B6BD6B592C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2424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F10D03-E3F1-494D-B265-080D3CCA5AC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84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AutoShape 9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1" y="2362202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820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1" y="6248402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2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9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algn="l" eaLnBrk="1" hangingPunct="1">
              <a:spcBef>
                <a:spcPct val="0"/>
              </a:spcBef>
              <a:buClrTx/>
              <a:buSzTx/>
              <a:defRPr sz="1950" b="1">
                <a:solidFill>
                  <a:schemeClr val="bg1"/>
                </a:solidFill>
              </a:defRPr>
            </a:lvl1pPr>
          </a:lstStyle>
          <a:p>
            <a:fld id="{5F32B43A-3C87-47C3-A338-DE828A072E72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42" name="Group 2"/>
          <p:cNvGrpSpPr>
            <a:grpSpLocks/>
          </p:cNvGrpSpPr>
          <p:nvPr userDrawn="1"/>
        </p:nvGrpSpPr>
        <p:grpSpPr bwMode="auto">
          <a:xfrm>
            <a:off x="1" y="73820"/>
            <a:ext cx="9009063" cy="1052513"/>
            <a:chOff x="0" y="1536"/>
            <a:chExt cx="5675" cy="663"/>
          </a:xfrm>
        </p:grpSpPr>
        <p:grpSp>
          <p:nvGrpSpPr>
            <p:cNvPr id="43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5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grpSp>
          <p:nvGrpSpPr>
            <p:cNvPr id="44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48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  <p:sp>
            <p:nvSpPr>
              <p:cNvPr id="49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kumimoji="1" lang="zh-CN" altLang="en-US" sz="1800"/>
              </a:p>
            </p:txBody>
          </p:sp>
        </p:grp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en-US" sz="1800"/>
            </a:p>
          </p:txBody>
        </p:sp>
      </p:grpSp>
      <p:pic>
        <p:nvPicPr>
          <p:cNvPr id="52" name="Picture 16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0" y="6321326"/>
            <a:ext cx="3238500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5pPr>
      <a:lvl6pPr marL="3429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6pPr>
      <a:lvl7pPr marL="6858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7pPr>
      <a:lvl8pPr marL="10287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8pPr>
      <a:lvl9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3263504" y="4347103"/>
            <a:ext cx="2616994" cy="7900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kumimoji="1" lang="zh-CN" altLang="en-US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主讲</a:t>
            </a:r>
            <a:r>
              <a:rPr kumimoji="1" lang="zh-CN" altLang="en-US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：周印明</a:t>
            </a:r>
            <a:endParaRPr kumimoji="1" lang="zh-CN" altLang="en-US" dirty="0">
              <a:solidFill>
                <a:srgbClr val="000000"/>
              </a:solidFill>
              <a:latin typeface="华光魏体_CNKI" panose="02000500000000000000" pitchFamily="2" charset="-122"/>
              <a:ea typeface="华光魏体_CNKI" panose="02000500000000000000" pitchFamily="2" charset="-122"/>
              <a:sym typeface="+mn-lt"/>
            </a:endParaRPr>
          </a:p>
          <a:p>
            <a:pPr>
              <a:spcBef>
                <a:spcPct val="0"/>
              </a:spcBef>
              <a:buClrTx/>
              <a:buSzTx/>
            </a:pPr>
            <a:r>
              <a:rPr kumimoji="1"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QQ: </a:t>
            </a:r>
            <a:r>
              <a:rPr kumimoji="1"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363359189</a:t>
            </a:r>
            <a:endParaRPr kumimoji="1" lang="zh-CN" altLang="en-US" sz="2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0" name="Rectangle 24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1601670" y="2402887"/>
            <a:ext cx="6632972" cy="53578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600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汇编语言程序设计</a:t>
            </a:r>
            <a:r>
              <a:rPr lang="zh-CN" altLang="en-US" sz="1500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（第</a:t>
            </a:r>
            <a:r>
              <a:rPr lang="en-US" altLang="zh-CN" sz="1500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2</a:t>
            </a:r>
            <a:r>
              <a:rPr lang="zh-CN" altLang="en-US" sz="1500" dirty="0">
                <a:solidFill>
                  <a:srgbClr val="000000"/>
                </a:solidFill>
                <a:latin typeface="华光魏体_CNKI" panose="02000500000000000000" pitchFamily="2" charset="-122"/>
                <a:ea typeface="华光魏体_CNKI" panose="02000500000000000000" pitchFamily="2" charset="-122"/>
                <a:sym typeface="+mn-lt"/>
              </a:rPr>
              <a:t>版）</a:t>
            </a:r>
            <a:endParaRPr kumimoji="1" lang="zh-CN" altLang="en-US" b="1" i="1" dirty="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光魏体_CNKI" panose="02000500000000000000" pitchFamily="2" charset="-122"/>
              <a:ea typeface="华光魏体_CNKI" panose="02000500000000000000" pitchFamily="2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48680" y="1879313"/>
            <a:ext cx="8271792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1</a:t>
            </a:r>
            <a:r>
              <a:rPr lang="zh-CN" altLang="en-US" dirty="0">
                <a:latin typeface="+mn-lt"/>
                <a:ea typeface="+mn-ea"/>
              </a:rPr>
              <a:t>）高级程序设计语言具有高度的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抽象性</a:t>
            </a:r>
            <a:r>
              <a:rPr lang="zh-CN" altLang="en-US" dirty="0">
                <a:latin typeface="+mn-lt"/>
                <a:ea typeface="+mn-ea"/>
              </a:rPr>
              <a:t>，可以把复杂的程序结构抽象成更容易理解的模型，从而更容易编写和维护程序；</a:t>
            </a:r>
          </a:p>
          <a:p>
            <a:pPr algn="l"/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2</a:t>
            </a:r>
            <a:r>
              <a:rPr lang="zh-CN" altLang="en-US" dirty="0">
                <a:latin typeface="+mn-lt"/>
                <a:ea typeface="+mn-ea"/>
              </a:rPr>
              <a:t>）高级程序设计语言具有良好的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可移植性</a:t>
            </a:r>
            <a:r>
              <a:rPr lang="zh-CN" altLang="en-US" dirty="0">
                <a:latin typeface="+mn-lt"/>
                <a:ea typeface="+mn-ea"/>
              </a:rPr>
              <a:t>，可以在不同的操作系统上运行，而不需要重新编写代码；</a:t>
            </a:r>
          </a:p>
          <a:p>
            <a:pPr algn="l"/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3</a:t>
            </a:r>
            <a:r>
              <a:rPr lang="zh-CN" altLang="en-US" dirty="0">
                <a:latin typeface="+mn-lt"/>
                <a:ea typeface="+mn-ea"/>
              </a:rPr>
              <a:t>）高级程序设计语言具有良好的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可扩展性</a:t>
            </a:r>
            <a:r>
              <a:rPr lang="zh-CN" altLang="en-US" dirty="0">
                <a:latin typeface="+mn-lt"/>
                <a:ea typeface="+mn-ea"/>
              </a:rPr>
              <a:t>，可以根据需要添加新的功能，而不需要重新编写代码；</a:t>
            </a:r>
          </a:p>
          <a:p>
            <a:pPr algn="l"/>
            <a:r>
              <a:rPr lang="zh-CN" altLang="en-US" dirty="0">
                <a:latin typeface="+mn-lt"/>
                <a:ea typeface="+mn-ea"/>
              </a:rPr>
              <a:t>（</a:t>
            </a:r>
            <a:r>
              <a:rPr lang="en-US" altLang="zh-CN" dirty="0">
                <a:latin typeface="+mn-lt"/>
                <a:ea typeface="+mn-ea"/>
              </a:rPr>
              <a:t>4</a:t>
            </a:r>
            <a:r>
              <a:rPr lang="zh-CN" altLang="en-US" dirty="0">
                <a:latin typeface="+mn-lt"/>
                <a:ea typeface="+mn-ea"/>
              </a:rPr>
              <a:t>）高级程序设计语言具有良好的</a:t>
            </a:r>
            <a:r>
              <a:rPr lang="zh-CN" altLang="en-US" b="1" dirty="0">
                <a:solidFill>
                  <a:srgbClr val="FF0000"/>
                </a:solidFill>
                <a:latin typeface="+mn-lt"/>
                <a:ea typeface="+mn-ea"/>
              </a:rPr>
              <a:t>可读性</a:t>
            </a:r>
            <a:r>
              <a:rPr lang="zh-CN" altLang="en-US" dirty="0">
                <a:latin typeface="+mn-lt"/>
                <a:ea typeface="+mn-ea"/>
              </a:rPr>
              <a:t>，可以使程序更容易理解，从而更容易维护和修改。</a:t>
            </a:r>
          </a:p>
        </p:txBody>
      </p:sp>
      <p:sp>
        <p:nvSpPr>
          <p:cNvPr id="5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607640" y="11247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buClrTx/>
              <a:buSzTx/>
            </a:pPr>
            <a:r>
              <a:rPr lang="zh-CN" altLang="en-US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高级程序设计语言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054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8136904" cy="2899255"/>
          </a:xfrm>
        </p:spPr>
        <p:txBody>
          <a:bodyPr wrap="square">
            <a:spAutoFit/>
          </a:bodyPr>
          <a:lstStyle/>
          <a:p>
            <a:r>
              <a:rPr lang="zh-CN" altLang="zh-CN" sz="2400" b="1" dirty="0"/>
              <a:t>汇编语言有以下三类指令组成：</a:t>
            </a:r>
          </a:p>
          <a:p>
            <a:r>
              <a:rPr lang="zh-CN" altLang="zh-CN" sz="2400" b="1" dirty="0">
                <a:solidFill>
                  <a:srgbClr val="FF0000"/>
                </a:solidFill>
              </a:rPr>
              <a:t>汇编指令</a:t>
            </a:r>
            <a:r>
              <a:rPr lang="zh-CN" altLang="zh-CN" sz="2400" b="1" dirty="0"/>
              <a:t>：机器码的助记符，有对应的机器码。它是汇编语言的核心。</a:t>
            </a:r>
          </a:p>
          <a:p>
            <a:r>
              <a:rPr lang="zh-CN" altLang="zh-CN" sz="2400" b="1" dirty="0">
                <a:solidFill>
                  <a:srgbClr val="FF0000"/>
                </a:solidFill>
              </a:rPr>
              <a:t>伪指令</a:t>
            </a:r>
            <a:r>
              <a:rPr lang="zh-CN" altLang="zh-CN" sz="2400" b="1" dirty="0"/>
              <a:t>：没有对应的机器码，由编译器执行，计算机并不执行。</a:t>
            </a:r>
          </a:p>
          <a:p>
            <a:r>
              <a:rPr lang="zh-CN" altLang="zh-CN" sz="2400" b="1" dirty="0">
                <a:solidFill>
                  <a:srgbClr val="FF0000"/>
                </a:solidFill>
              </a:rPr>
              <a:t>其他符号</a:t>
            </a:r>
            <a:r>
              <a:rPr lang="zh-CN" altLang="zh-CN" sz="2400" b="1" dirty="0"/>
              <a:t>：如</a:t>
            </a:r>
            <a:r>
              <a:rPr lang="en-US" altLang="zh-CN" sz="2400" b="1" dirty="0"/>
              <a:t>+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*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等，由编译器识别，没有对应的机器码。</a:t>
            </a:r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6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1.1.2 </a:t>
            </a:r>
            <a:r>
              <a:rPr lang="zh-CN" altLang="en-US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汇编语言组成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68699" y="5229200"/>
            <a:ext cx="4206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+mn-lt"/>
                <a:ea typeface="+mn-ea"/>
              </a:rPr>
              <a:t>思考：指令与伪指令的</a:t>
            </a:r>
            <a:r>
              <a:rPr lang="zh-CN" altLang="en-US" b="1" dirty="0" smtClean="0">
                <a:solidFill>
                  <a:srgbClr val="C00000"/>
                </a:solidFill>
                <a:latin typeface="+mn-lt"/>
                <a:ea typeface="+mn-ea"/>
              </a:rPr>
              <a:t>区别？</a:t>
            </a:r>
            <a:endParaRPr lang="zh-CN" altLang="en-US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7" y="2018237"/>
            <a:ext cx="7693025" cy="3564053"/>
          </a:xfrm>
        </p:spPr>
        <p:txBody>
          <a:bodyPr>
            <a:spAutoFit/>
          </a:bodyPr>
          <a:lstStyle/>
          <a:p>
            <a:r>
              <a:rPr lang="zh-CN" altLang="en-US" sz="2400" b="1" dirty="0"/>
              <a:t>汇编语言程序是用符号指令写成的，本质上还是机器语言，与具体机机型的硬件密切相关，可以直接有效地控制计算机硬件，程序运行速度快，程序短小精悍，占用内存少，在某些特殊应用场合更能发挥作用。如：智能化仪表，家用电器，</a:t>
            </a:r>
            <a:r>
              <a:rPr lang="zh-CN" altLang="en-US" sz="2400" b="1" dirty="0">
                <a:solidFill>
                  <a:srgbClr val="FF0000"/>
                </a:solidFill>
              </a:rPr>
              <a:t>实时控制系统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olidFill>
                  <a:srgbClr val="FF0000"/>
                </a:solidFill>
              </a:rPr>
              <a:t>嵌入式系统</a:t>
            </a:r>
            <a:r>
              <a:rPr lang="zh-CN" altLang="en-US" sz="2400" b="1" dirty="0"/>
              <a:t>，单片机控制，病毒研究，硬件驱动程序等。</a:t>
            </a:r>
          </a:p>
          <a:p>
            <a:endParaRPr lang="en-US" altLang="zh-CN" sz="2400" b="1" dirty="0"/>
          </a:p>
          <a:p>
            <a:r>
              <a:rPr lang="zh-CN" altLang="en-US" sz="2400" b="1" dirty="0"/>
              <a:t>学习汇编语言是从根本上认识和理解计算机工作过程的最好方法。</a:t>
            </a:r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1.1.3</a:t>
            </a:r>
            <a:r>
              <a:rPr lang="zh-CN" altLang="en-US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为什么要学习汇编语言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5487" y="2036338"/>
            <a:ext cx="7693025" cy="3120854"/>
          </a:xfrm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1.2.1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不同进位计数制及其相互转换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1.2.2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二进制数和十六进制数的运算 </a:t>
            </a:r>
            <a:endParaRPr lang="en-US" altLang="zh-CN" sz="2400" b="1" dirty="0" smtClean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1.2.3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带符号数的表示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1.2.4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补码的加法和减法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1.2.5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无符号数的表示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1.2.6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字符的表示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</a:rPr>
              <a:t>1.2.7 </a:t>
            </a:r>
            <a:r>
              <a:rPr lang="zh-CN" altLang="en-US" sz="2400" b="1" dirty="0" smtClean="0">
                <a:latin typeface="Times New Roman" panose="02020603050405020304" pitchFamily="18" charset="0"/>
              </a:rPr>
              <a:t>基本逻辑运算</a:t>
            </a:r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1.2</a:t>
            </a:r>
            <a:r>
              <a:rPr lang="zh-CN" altLang="en-US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计算机中数据的表示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04864"/>
            <a:ext cx="7693025" cy="3046988"/>
          </a:xfrm>
        </p:spPr>
        <p:txBody>
          <a:bodyPr>
            <a:spAutoFit/>
          </a:bodyPr>
          <a:lstStyle/>
          <a:p>
            <a:pPr marL="285750" indent="-285750" eaLnBrk="1" hangingPunct="1"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进位计数制</a:t>
            </a:r>
          </a:p>
          <a:p>
            <a:pPr marL="285750" indent="-285750" eaLnBrk="1" hangingPunct="1"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marL="285750" indent="-285750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对于任意一个进位计数制，如果用</a:t>
            </a:r>
            <a:r>
              <a:rPr lang="en-US" altLang="zh-CN" sz="2400" b="1" dirty="0">
                <a:latin typeface="宋体" panose="02010600030101010101" pitchFamily="2" charset="-122"/>
              </a:rPr>
              <a:t>R</a:t>
            </a:r>
            <a:r>
              <a:rPr lang="zh-CN" altLang="en-US" sz="2400" b="1" dirty="0">
                <a:latin typeface="宋体" panose="02010600030101010101" pitchFamily="2" charset="-122"/>
              </a:rPr>
              <a:t>表示基数，那么任何一个数</a:t>
            </a:r>
            <a:r>
              <a:rPr lang="en-US" altLang="zh-CN" sz="2400" b="1" dirty="0">
                <a:latin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宋体" panose="02010600030101010101" pitchFamily="2" charset="-122"/>
              </a:rPr>
              <a:t>均可用如下多项式表示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：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marL="285750" indent="-285750">
              <a:buNone/>
            </a:pPr>
            <a:endParaRPr lang="zh-CN" altLang="en-US" sz="2400" dirty="0"/>
          </a:p>
          <a:p>
            <a:pPr marL="285750" indent="-285750">
              <a:buNone/>
            </a:pPr>
            <a:r>
              <a:rPr lang="zh-CN" altLang="en-US" sz="2400" dirty="0"/>
              <a:t>      </a:t>
            </a:r>
            <a:r>
              <a:rPr lang="en-US" altLang="zh-CN" sz="2400" dirty="0"/>
              <a:t>S= k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n</a:t>
            </a:r>
            <a:r>
              <a:rPr lang="en-US" altLang="zh-CN" sz="2400" dirty="0"/>
              <a:t>+k</a:t>
            </a:r>
            <a:r>
              <a:rPr lang="en-US" altLang="zh-CN" sz="2400" baseline="-25000" dirty="0"/>
              <a:t>n-1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n-1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Tahoma" panose="020B0604030504040204" pitchFamily="34" charset="0"/>
              </a:rPr>
              <a:t>…</a:t>
            </a:r>
            <a:r>
              <a:rPr lang="en-US" altLang="zh-CN" sz="2400" dirty="0"/>
              <a:t>+k</a:t>
            </a:r>
            <a:r>
              <a:rPr lang="en-US" altLang="zh-CN" sz="2400" baseline="-25000" dirty="0"/>
              <a:t>0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+k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-1</a:t>
            </a:r>
            <a:r>
              <a:rPr lang="en-US" altLang="zh-CN" sz="2400" dirty="0"/>
              <a:t>+k</a:t>
            </a:r>
            <a:r>
              <a:rPr lang="en-US" altLang="zh-CN" sz="2400" baseline="-25000" dirty="0"/>
              <a:t>-2</a:t>
            </a:r>
            <a:r>
              <a:rPr lang="en-US" altLang="zh-CN" sz="2400" dirty="0"/>
              <a:t>R</a:t>
            </a:r>
            <a:r>
              <a:rPr lang="en-US" altLang="zh-CN" sz="2400" baseline="30000" dirty="0"/>
              <a:t>-2 </a:t>
            </a:r>
            <a:r>
              <a:rPr lang="en-US" altLang="zh-CN" sz="2400" dirty="0"/>
              <a:t>+</a:t>
            </a:r>
            <a:r>
              <a:rPr lang="en-US" altLang="zh-CN" sz="2400" dirty="0">
                <a:latin typeface="Tahoma" panose="020B0604030504040204" pitchFamily="34" charset="0"/>
              </a:rPr>
              <a:t>…</a:t>
            </a:r>
            <a:r>
              <a:rPr lang="en-US" altLang="zh-CN" sz="2400" dirty="0"/>
              <a:t>+</a:t>
            </a:r>
            <a:r>
              <a:rPr lang="en-US" altLang="zh-CN" sz="2400" dirty="0" smtClean="0"/>
              <a:t>k</a:t>
            </a:r>
            <a:r>
              <a:rPr lang="en-US" altLang="zh-CN" sz="2400" baseline="-25000" dirty="0" smtClean="0"/>
              <a:t>-</a:t>
            </a:r>
            <a:r>
              <a:rPr lang="en-US" altLang="zh-CN" sz="2400" baseline="-25000" dirty="0" err="1" smtClean="0"/>
              <a:t>m</a:t>
            </a:r>
            <a:r>
              <a:rPr lang="en-US" altLang="zh-CN" sz="2400" dirty="0" err="1" smtClean="0"/>
              <a:t>R</a:t>
            </a:r>
            <a:r>
              <a:rPr lang="en-US" altLang="zh-CN" sz="2400" baseline="30000" dirty="0" smtClean="0"/>
              <a:t>-m</a:t>
            </a:r>
            <a:endParaRPr lang="zh-CN" altLang="en-US" sz="2400" b="1" dirty="0"/>
          </a:p>
          <a:p>
            <a:pPr marL="285750" indent="-285750" eaLnBrk="1" hangingPunct="1">
              <a:buNone/>
            </a:pPr>
            <a:r>
              <a:rPr lang="zh-CN" altLang="en-US" sz="2400" b="1" dirty="0"/>
              <a:t>   </a:t>
            </a:r>
            <a:endParaRPr lang="en-US" altLang="zh-CN" sz="2400" b="1" dirty="0"/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1.2.1</a:t>
            </a:r>
            <a:r>
              <a:rPr lang="zh-CN" altLang="en-US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不同进位计数制及其相互转换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628800"/>
            <a:ext cx="7693025" cy="37242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2400" b="1" dirty="0">
                <a:latin typeface="Times New Roman" panose="02020603050405020304" pitchFamily="18" charset="0"/>
              </a:rPr>
              <a:t>十进制数</a:t>
            </a:r>
            <a:r>
              <a:rPr lang="en-US" altLang="zh-CN" sz="2400" b="1" dirty="0">
                <a:latin typeface="Times New Roman" panose="02020603050405020304" pitchFamily="18" charset="0"/>
              </a:rPr>
              <a:t>:  423.5=4×10^2+2×10^1+3×10^0+5×10^-1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各位权值  </a:t>
            </a:r>
            <a:r>
              <a:rPr lang="en-US" altLang="zh-CN" sz="2400" b="1" dirty="0">
                <a:latin typeface="Times New Roman" panose="02020603050405020304" pitchFamily="18" charset="0"/>
              </a:rPr>
              <a:t>10^k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2400" b="1" dirty="0">
                <a:latin typeface="Times New Roman" panose="02020603050405020304" pitchFamily="18" charset="0"/>
              </a:rPr>
              <a:t>二进制数</a:t>
            </a:r>
            <a:r>
              <a:rPr lang="en-US" altLang="zh-CN" sz="2400" b="1" dirty="0">
                <a:latin typeface="Times New Roman" panose="02020603050405020304" pitchFamily="18" charset="0"/>
              </a:rPr>
              <a:t>:    101101(B) =            1×2^5+1×2^3+1×2^2+1×2^0=45(D)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各位权值  </a:t>
            </a:r>
            <a:r>
              <a:rPr lang="en-US" altLang="zh-CN" sz="2400" b="1" dirty="0">
                <a:latin typeface="Times New Roman" panose="02020603050405020304" pitchFamily="18" charset="0"/>
              </a:rPr>
              <a:t>2^k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2400" b="1" dirty="0">
                <a:latin typeface="Times New Roman" panose="02020603050405020304" pitchFamily="18" charset="0"/>
              </a:rPr>
              <a:t>十六进制数</a:t>
            </a:r>
            <a:r>
              <a:rPr lang="en-US" altLang="zh-CN" sz="2400" b="1" dirty="0">
                <a:latin typeface="Times New Roman" panose="02020603050405020304" pitchFamily="18" charset="0"/>
              </a:rPr>
              <a:t>:  5F(H)=5×16^1+15×16^0(D)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   各位权值  </a:t>
            </a:r>
            <a:r>
              <a:rPr lang="en-US" altLang="zh-CN" sz="2400" b="1" dirty="0">
                <a:latin typeface="Times New Roman" panose="02020603050405020304" pitchFamily="18" charset="0"/>
              </a:rPr>
              <a:t>16^k</a:t>
            </a:r>
          </a:p>
          <a:p>
            <a:pPr>
              <a:lnSpc>
                <a:spcPct val="80000"/>
              </a:lnSpc>
            </a:pPr>
            <a:endParaRPr lang="zh-CN" altLang="en-US" sz="1800" b="1" dirty="0"/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在书写不同进位计数制数时，常常在尾部用一个字母来表示该数是什么进位计数制的数。</a:t>
            </a:r>
          </a:p>
          <a:p>
            <a:endParaRPr lang="zh-CN" altLang="en-US" b="1" smtClean="0"/>
          </a:p>
          <a:p>
            <a:r>
              <a:rPr lang="zh-CN" altLang="en-US" b="1" smtClean="0"/>
              <a:t>结尾用</a:t>
            </a:r>
            <a:r>
              <a:rPr lang="en-US" altLang="zh-CN" b="1" smtClean="0"/>
              <a:t>B</a:t>
            </a:r>
            <a:r>
              <a:rPr lang="zh-CN" altLang="en-US" b="1" smtClean="0"/>
              <a:t>（</a:t>
            </a:r>
            <a:r>
              <a:rPr lang="en-US" altLang="zh-CN" b="1" smtClean="0"/>
              <a:t>2</a:t>
            </a:r>
            <a:r>
              <a:rPr lang="zh-CN" altLang="en-US" b="1" smtClean="0"/>
              <a:t>进制数</a:t>
            </a:r>
            <a:r>
              <a:rPr lang="en-US" altLang="zh-CN" b="1" smtClean="0"/>
              <a:t>Binary</a:t>
            </a:r>
            <a:r>
              <a:rPr lang="zh-CN" altLang="en-US" b="1" smtClean="0"/>
              <a:t>）、</a:t>
            </a:r>
            <a:r>
              <a:rPr lang="en-US" altLang="zh-CN" b="1" smtClean="0"/>
              <a:t>O</a:t>
            </a:r>
            <a:r>
              <a:rPr lang="zh-CN" altLang="en-US" b="1" smtClean="0"/>
              <a:t>（</a:t>
            </a:r>
            <a:r>
              <a:rPr lang="en-US" altLang="zh-CN" b="1" smtClean="0"/>
              <a:t>8</a:t>
            </a:r>
            <a:r>
              <a:rPr lang="zh-CN" altLang="en-US" b="1" smtClean="0"/>
              <a:t>进制数</a:t>
            </a:r>
            <a:r>
              <a:rPr lang="en-US" altLang="zh-CN" b="1" smtClean="0"/>
              <a:t>Octonary</a:t>
            </a:r>
            <a:r>
              <a:rPr lang="zh-CN" altLang="en-US" b="1" smtClean="0"/>
              <a:t>）、</a:t>
            </a:r>
            <a:r>
              <a:rPr lang="en-US" altLang="zh-CN" b="1" smtClean="0"/>
              <a:t>D</a:t>
            </a:r>
            <a:r>
              <a:rPr lang="zh-CN" altLang="en-US" b="1" smtClean="0"/>
              <a:t>（</a:t>
            </a:r>
            <a:r>
              <a:rPr lang="en-US" altLang="zh-CN" b="1" smtClean="0"/>
              <a:t>10</a:t>
            </a:r>
            <a:r>
              <a:rPr lang="zh-CN" altLang="en-US" b="1" smtClean="0"/>
              <a:t>进制数</a:t>
            </a:r>
            <a:r>
              <a:rPr lang="en-US" altLang="zh-CN" b="1" smtClean="0"/>
              <a:t>Decimalism</a:t>
            </a:r>
            <a:r>
              <a:rPr lang="zh-CN" altLang="en-US" b="1" smtClean="0"/>
              <a:t>）、</a:t>
            </a:r>
            <a:r>
              <a:rPr lang="en-US" altLang="zh-CN" b="1" smtClean="0"/>
              <a:t>H</a:t>
            </a:r>
            <a:r>
              <a:rPr lang="zh-CN" altLang="en-US" b="1" smtClean="0"/>
              <a:t>（</a:t>
            </a:r>
            <a:r>
              <a:rPr lang="en-US" altLang="zh-CN" b="1" smtClean="0"/>
              <a:t>16</a:t>
            </a:r>
            <a:r>
              <a:rPr lang="zh-CN" altLang="en-US" b="1" smtClean="0"/>
              <a:t>进制数</a:t>
            </a:r>
            <a:r>
              <a:rPr lang="en-US" altLang="zh-CN" b="1" smtClean="0"/>
              <a:t>Hexadecimal</a:t>
            </a:r>
            <a:r>
              <a:rPr lang="zh-CN" altLang="en-US" b="1" smtClean="0"/>
              <a:t>）。缺省为十进制数。例如</a:t>
            </a:r>
            <a:r>
              <a:rPr lang="en-US" altLang="zh-CN" b="1" smtClean="0"/>
              <a:t>712O</a:t>
            </a:r>
            <a:r>
              <a:rPr lang="zh-CN" altLang="en-US" b="1" smtClean="0"/>
              <a:t>、</a:t>
            </a:r>
            <a:r>
              <a:rPr lang="en-US" altLang="zh-CN" b="1" smtClean="0"/>
              <a:t>9198D</a:t>
            </a:r>
            <a:r>
              <a:rPr lang="zh-CN" altLang="en-US" b="1" smtClean="0"/>
              <a:t>、</a:t>
            </a:r>
            <a:r>
              <a:rPr lang="en-US" altLang="zh-CN" b="1" smtClean="0"/>
              <a:t>10010B</a:t>
            </a:r>
            <a:r>
              <a:rPr lang="zh-CN" altLang="en-US" b="1" smtClean="0"/>
              <a:t>、</a:t>
            </a:r>
            <a:r>
              <a:rPr lang="en-US" altLang="zh-CN" b="1" smtClean="0"/>
              <a:t>BE49H</a:t>
            </a:r>
            <a:r>
              <a:rPr lang="zh-CN" altLang="en-US" b="1" smtClean="0"/>
              <a:t>等等。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000" b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en-US" altLang="zh-CN" b="1" smtClean="0"/>
              <a:t>2.</a:t>
            </a:r>
            <a:r>
              <a:rPr lang="zh-CN" altLang="en-US" b="1" smtClean="0"/>
              <a:t>各种数制间的相互转换</a:t>
            </a:r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endParaRPr lang="zh-CN" altLang="en-US" sz="2400" b="1"/>
          </a:p>
          <a:p>
            <a:pPr eaLnBrk="1" hangingPunct="1">
              <a:buSzPct val="80000"/>
              <a:buFont typeface="Wingdings" panose="05000000000000000000" pitchFamily="2" charset="2"/>
              <a:buNone/>
            </a:pPr>
            <a:r>
              <a:rPr lang="zh-CN" altLang="en-US" b="1" smtClean="0"/>
              <a:t>   例如： </a:t>
            </a:r>
            <a:r>
              <a:rPr lang="en-US" altLang="zh-CN" b="1" smtClean="0"/>
              <a:t>13 .8125 D =</a:t>
            </a:r>
            <a:r>
              <a:rPr lang="zh-CN" altLang="en-US" b="1" smtClean="0"/>
              <a:t> </a:t>
            </a:r>
            <a:r>
              <a:rPr lang="en-US" altLang="zh-CN" b="1" smtClean="0"/>
              <a:t>1101.1101B = D.DH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mtClean="0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二进制数转换为十进制数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方法：各位二进制数码乘以对应的权之和</a:t>
            </a:r>
            <a:endParaRPr lang="en-US" altLang="zh-CN" b="1" smtClean="0"/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例：</a:t>
            </a:r>
            <a:r>
              <a:rPr lang="en-US" altLang="zh-CN" b="1" smtClean="0"/>
              <a:t>1.1</a:t>
            </a:r>
            <a:endParaRPr lang="zh-CN" altLang="en-US" b="1" smtClean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/>
              <a:t>    N=101101.1B = 1×2</a:t>
            </a:r>
            <a:r>
              <a:rPr lang="en-US" altLang="zh-CN" sz="1800" b="1"/>
              <a:t>^</a:t>
            </a:r>
            <a:r>
              <a:rPr lang="en-US" altLang="zh-CN" sz="1800"/>
              <a:t>5+1×2</a:t>
            </a:r>
            <a:r>
              <a:rPr lang="en-US" altLang="zh-CN" sz="1800" b="1"/>
              <a:t>^</a:t>
            </a:r>
            <a:r>
              <a:rPr lang="en-US" altLang="zh-CN" sz="1800"/>
              <a:t>3+1×2</a:t>
            </a:r>
            <a:r>
              <a:rPr lang="en-US" altLang="zh-CN" sz="1800" b="1"/>
              <a:t>^</a:t>
            </a:r>
            <a:r>
              <a:rPr lang="en-US" altLang="zh-CN" sz="1800"/>
              <a:t>2+1×2</a:t>
            </a:r>
            <a:r>
              <a:rPr lang="en-US" altLang="zh-CN" sz="1800" b="1"/>
              <a:t>^</a:t>
            </a:r>
            <a:r>
              <a:rPr lang="en-US" altLang="zh-CN" sz="1800"/>
              <a:t>0+1×2</a:t>
            </a:r>
            <a:r>
              <a:rPr lang="en-US" altLang="zh-CN" sz="1800" b="1"/>
              <a:t>^</a:t>
            </a:r>
            <a:r>
              <a:rPr lang="en-US" altLang="zh-CN" sz="1800"/>
              <a:t>-1=45.5D </a:t>
            </a: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十六进制数转换为十进制数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方法：各位十六进制数码乘以对应的权之和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 例： </a:t>
            </a:r>
            <a:r>
              <a:rPr lang="en-US" altLang="zh-CN" b="1" smtClean="0"/>
              <a:t>1.2</a:t>
            </a:r>
            <a:r>
              <a:rPr lang="zh-CN" altLang="en-US" b="1" smtClean="0"/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/>
              <a:t>     N=5FH = 5×16^1+15×16^0=80+15=95D</a:t>
            </a:r>
            <a:r>
              <a:rPr lang="en-US" altLang="zh-CN" sz="1800"/>
              <a:t> </a:t>
            </a:r>
            <a:endParaRPr lang="zh-CN" altLang="en-US" sz="1800" b="1"/>
          </a:p>
          <a:p>
            <a:pPr>
              <a:buFont typeface="Wingdings" panose="05000000000000000000" pitchFamily="2" charset="2"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188640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课程学习指导</a:t>
            </a:r>
          </a:p>
        </p:txBody>
      </p:sp>
      <p:sp>
        <p:nvSpPr>
          <p:cNvPr id="6" name="Rectangle 1027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67544" y="2060848"/>
            <a:ext cx="9000492" cy="348557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  <a:buFont typeface="+mj-lt"/>
              <a:buAutoNum type="arabicPeriod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提前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预习、认真听课、按时完成书面及上机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作业；</a:t>
            </a: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  <a:buFont typeface="+mj-lt"/>
              <a:buAutoNum type="arabicPeriod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注意先修课程的知识准备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;</a:t>
            </a:r>
          </a:p>
          <a:p>
            <a:pPr marL="0" indent="0"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</a:pP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离散数学、</a:t>
            </a:r>
            <a:r>
              <a:rPr lang="en-US" altLang="zh-CN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语言、数据结构、模拟电路、数字电路、</a:t>
            </a:r>
            <a:r>
              <a:rPr lang="en-US" altLang="zh-CN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C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语言程序设 </a:t>
            </a:r>
            <a:endParaRPr lang="en-US" altLang="zh-CN" sz="21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</a:pPr>
            <a:r>
              <a:rPr lang="en-US" altLang="zh-CN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      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计、数据结构、数字系统设计和计算机组成原理等；</a:t>
            </a:r>
            <a:endParaRPr lang="en-US" altLang="zh-CN" sz="21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  <a:buFont typeface="+mj-lt"/>
              <a:buAutoNum type="arabicPeriod" startAt="3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注意循序渐进：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基本概念、基本思想、基本步骤、程序设计；</a:t>
            </a:r>
            <a:endParaRPr lang="en-US" altLang="zh-CN" sz="2100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buClr>
                <a:srgbClr val="000000"/>
              </a:buClr>
              <a:buSzTx/>
              <a:buFont typeface="+mj-lt"/>
              <a:buAutoNum type="arabicPeriod" startAt="3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注意培养程序设计的能力：</a:t>
            </a:r>
            <a:r>
              <a:rPr lang="zh-CN" altLang="en-US" sz="210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理解所讲语法结构、对此多做思考：若问题要求不同，应如何设计有效的算法和程序。</a:t>
            </a:r>
            <a:endParaRPr lang="zh-CN" altLang="en-US" sz="2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1268" name="Text Box 1029">
            <a:extLst>
              <a:ext uri="{FF2B5EF4-FFF2-40B4-BE49-F238E27FC236}"/>
            </a:extLst>
          </p:cNvPr>
          <p:cNvSpPr txBox="1">
            <a:spLocks noChangeArrowheads="1"/>
          </p:cNvSpPr>
          <p:nvPr/>
        </p:nvSpPr>
        <p:spPr bwMode="auto">
          <a:xfrm>
            <a:off x="755576" y="1268760"/>
            <a:ext cx="7704856" cy="461665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  <a:extLst/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课程特点：内容抽象、概念性强、内容灵活、不易掌握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smtClean="0"/>
              <a:t>十进制数转换为二进制数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（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  <a:r>
              <a:rPr lang="zh-CN" altLang="en-US" b="1" smtClean="0">
                <a:solidFill>
                  <a:srgbClr val="FF0000"/>
                </a:solidFill>
              </a:rPr>
              <a:t>降幂法</a:t>
            </a:r>
            <a:r>
              <a:rPr lang="zh-CN" altLang="en-US" b="1" smtClean="0"/>
              <a:t>：先写出小于此数的各位二进制权 值，然后再求和。</a:t>
            </a:r>
            <a:r>
              <a:rPr lang="en-US" altLang="zh-CN" b="1" smtClean="0"/>
              <a:t>(</a:t>
            </a:r>
            <a:r>
              <a:rPr lang="zh-CN" altLang="en-US" b="1" smtClean="0"/>
              <a:t>适用于数值不大的数</a:t>
            </a:r>
            <a:r>
              <a:rPr lang="en-US" altLang="zh-CN" b="1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例：</a:t>
            </a:r>
            <a:r>
              <a:rPr lang="en-US" altLang="zh-CN" b="1" smtClean="0"/>
              <a:t>1.3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	</a:t>
            </a:r>
            <a:r>
              <a:rPr lang="zh-CN" altLang="en-US" sz="1800" b="1"/>
              <a:t>求</a:t>
            </a:r>
            <a:r>
              <a:rPr lang="en-US" altLang="zh-CN" sz="1800" b="1"/>
              <a:t>N=13.5D</a:t>
            </a:r>
            <a:r>
              <a:rPr lang="zh-CN" altLang="en-US" sz="1800" b="1"/>
              <a:t>的二进制数。小于此数的各位二进制权值为：</a:t>
            </a:r>
            <a:r>
              <a:rPr lang="zh-CN" altLang="en-US" smtClean="0"/>
              <a:t> </a:t>
            </a:r>
            <a:r>
              <a:rPr lang="en-US" altLang="zh-CN" sz="1800"/>
              <a:t>8     4     2     1    0.5</a:t>
            </a:r>
            <a:r>
              <a:rPr lang="en-US" altLang="zh-CN" smtClean="0"/>
              <a:t> </a:t>
            </a:r>
          </a:p>
          <a:p>
            <a:r>
              <a:rPr lang="en-US" altLang="zh-CN" sz="1500"/>
              <a:t>13.5D=8+4+1+0.5 =1101.1B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5204222" y="4508898"/>
            <a:ext cx="3148013" cy="1442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en-US" altLang="zh-CN" sz="1350" i="1"/>
              <a:t> </a:t>
            </a:r>
            <a:r>
              <a:rPr lang="en-US" altLang="zh-CN" sz="1350"/>
              <a:t>1000</a:t>
            </a: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en-US" altLang="zh-CN" sz="1350"/>
              <a:t>  0100</a:t>
            </a: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en-US" altLang="zh-CN" sz="1350"/>
              <a:t>  0001</a:t>
            </a: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en-US" altLang="zh-CN" sz="1350"/>
              <a:t>+      0.1                                                                                          </a:t>
            </a:r>
          </a:p>
          <a:p>
            <a:pPr algn="l" eaLnBrk="1" hangingPunct="1">
              <a:spcBef>
                <a:spcPct val="0"/>
              </a:spcBef>
              <a:buClrTx/>
              <a:buSzTx/>
            </a:pPr>
            <a:r>
              <a:rPr lang="en-US" altLang="zh-CN" sz="1350"/>
              <a:t>  1101.1</a:t>
            </a:r>
          </a:p>
          <a:p>
            <a:pPr algn="l" eaLnBrk="1" hangingPunct="1">
              <a:spcBef>
                <a:spcPct val="50000"/>
              </a:spcBef>
              <a:buClrTx/>
              <a:buSzTx/>
            </a:pPr>
            <a:endParaRPr lang="zh-CN" altLang="en-US" sz="1350" i="1"/>
          </a:p>
        </p:txBody>
      </p:sp>
      <p:sp>
        <p:nvSpPr>
          <p:cNvPr id="15365" name="Line 6"/>
          <p:cNvSpPr>
            <a:spLocks noChangeShapeType="1"/>
          </p:cNvSpPr>
          <p:nvPr/>
        </p:nvSpPr>
        <p:spPr bwMode="auto">
          <a:xfrm>
            <a:off x="5166122" y="5373291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b="1" smtClean="0"/>
              <a:t>十进制数转换为二进制数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（</a:t>
            </a:r>
            <a:r>
              <a:rPr lang="en-US" altLang="zh-CN" b="1" smtClean="0"/>
              <a:t>2</a:t>
            </a:r>
            <a:r>
              <a:rPr lang="zh-CN" altLang="en-US" b="1" smtClean="0"/>
              <a:t>）除法：不断除以</a:t>
            </a:r>
            <a:r>
              <a:rPr lang="en-US" altLang="zh-CN" b="1" smtClean="0"/>
              <a:t>2</a:t>
            </a:r>
            <a:r>
              <a:rPr lang="zh-CN" altLang="en-US" b="1" smtClean="0"/>
              <a:t>，计下余数，直到商为</a:t>
            </a:r>
            <a:r>
              <a:rPr lang="en-US" altLang="zh-CN" b="1" smtClean="0"/>
              <a:t>0</a:t>
            </a:r>
            <a:r>
              <a:rPr lang="zh-CN" altLang="en-US" b="1" smtClean="0"/>
              <a:t>为止。</a:t>
            </a:r>
            <a:r>
              <a:rPr lang="en-US" altLang="zh-CN" b="1" smtClean="0"/>
              <a:t>(</a:t>
            </a:r>
            <a:r>
              <a:rPr lang="zh-CN" altLang="en-US" b="1" smtClean="0"/>
              <a:t>仅适用于整数部分</a:t>
            </a:r>
            <a:r>
              <a:rPr lang="en-US" altLang="zh-CN" b="1" smtClean="0"/>
              <a:t>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例：</a:t>
            </a:r>
            <a:r>
              <a:rPr lang="en-US" altLang="zh-CN" b="1" smtClean="0"/>
              <a:t>1.4</a:t>
            </a:r>
          </a:p>
          <a:p>
            <a:pPr lvl="1">
              <a:buFontTx/>
              <a:buNone/>
            </a:pPr>
            <a:r>
              <a:rPr lang="zh-CN" altLang="en-US" sz="1500" b="1"/>
              <a:t>求</a:t>
            </a:r>
            <a:r>
              <a:rPr lang="en-US" altLang="zh-CN" sz="1500" b="1"/>
              <a:t>N=13D</a:t>
            </a:r>
            <a:r>
              <a:rPr lang="zh-CN" altLang="en-US" sz="1500" b="1"/>
              <a:t>的二进制数。</a:t>
            </a:r>
          </a:p>
          <a:p>
            <a:pPr lvl="1">
              <a:buFontTx/>
              <a:buNone/>
            </a:pPr>
            <a:r>
              <a:rPr lang="en-US" altLang="zh-CN" sz="1500" b="1"/>
              <a:t>13/2=6           </a:t>
            </a:r>
            <a:r>
              <a:rPr lang="zh-CN" altLang="en-US" sz="1500" b="1"/>
              <a:t>余</a:t>
            </a:r>
            <a:r>
              <a:rPr lang="en-US" altLang="zh-CN" sz="1500" b="1"/>
              <a:t>1  (b0)         </a:t>
            </a:r>
          </a:p>
          <a:p>
            <a:pPr lvl="1">
              <a:buFontTx/>
              <a:buNone/>
            </a:pPr>
            <a:r>
              <a:rPr lang="en-US" altLang="zh-CN" sz="1500" b="1"/>
              <a:t> 6/2=3           </a:t>
            </a:r>
            <a:r>
              <a:rPr lang="zh-CN" altLang="en-US" sz="1500" b="1"/>
              <a:t>余</a:t>
            </a:r>
            <a:r>
              <a:rPr lang="en-US" altLang="zh-CN" sz="1500" b="1"/>
              <a:t>0  (b1)        </a:t>
            </a:r>
          </a:p>
          <a:p>
            <a:pPr lvl="1">
              <a:buFontTx/>
              <a:buNone/>
            </a:pPr>
            <a:r>
              <a:rPr lang="en-US" altLang="zh-CN" sz="1500" b="1"/>
              <a:t> 3/2=1           </a:t>
            </a:r>
            <a:r>
              <a:rPr lang="zh-CN" altLang="en-US" sz="1500" b="1"/>
              <a:t>余</a:t>
            </a:r>
            <a:r>
              <a:rPr lang="en-US" altLang="zh-CN" sz="1500" b="1"/>
              <a:t>1  (b2)</a:t>
            </a:r>
          </a:p>
          <a:p>
            <a:pPr lvl="1">
              <a:buFontTx/>
              <a:buNone/>
            </a:pPr>
            <a:r>
              <a:rPr lang="en-US" altLang="zh-CN" sz="1500" b="1"/>
              <a:t> 1/2=0           </a:t>
            </a:r>
            <a:r>
              <a:rPr lang="zh-CN" altLang="en-US" sz="1500" b="1"/>
              <a:t>余</a:t>
            </a:r>
            <a:r>
              <a:rPr lang="en-US" altLang="zh-CN" sz="1500" b="1"/>
              <a:t>1  (b3) </a:t>
            </a:r>
          </a:p>
          <a:p>
            <a:pPr lvl="1">
              <a:buFontTx/>
              <a:buNone/>
            </a:pPr>
            <a:r>
              <a:rPr lang="en-US" altLang="zh-CN" sz="1500" b="1"/>
              <a:t>13D= b3b2b1b0 =1101B</a:t>
            </a:r>
            <a:endParaRPr lang="zh-CN" altLang="en-US" sz="1500" b="1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800" b="1"/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4842272" y="4077891"/>
            <a:ext cx="0" cy="12418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对于十进制数的小数部分除了可以使用降幂法也可采用乘法，即不断乘</a:t>
            </a:r>
            <a:r>
              <a:rPr lang="en-US" altLang="zh-CN" b="1" smtClean="0"/>
              <a:t>2</a:t>
            </a:r>
            <a:r>
              <a:rPr lang="zh-CN" altLang="en-US" b="1" smtClean="0"/>
              <a:t>，并计下整数，而小数部分再乘</a:t>
            </a:r>
            <a:r>
              <a:rPr lang="en-US" altLang="zh-CN" b="1" smtClean="0"/>
              <a:t>2</a:t>
            </a:r>
            <a:r>
              <a:rPr lang="zh-CN" altLang="en-US" b="1" smtClean="0"/>
              <a:t>，直到结果为</a:t>
            </a:r>
            <a:r>
              <a:rPr lang="en-US" altLang="zh-CN" b="1" smtClean="0"/>
              <a:t>0</a:t>
            </a:r>
            <a:r>
              <a:rPr lang="zh-CN" altLang="en-US" b="1" smtClean="0"/>
              <a:t>为止。</a:t>
            </a:r>
          </a:p>
          <a:p>
            <a:endParaRPr lang="zh-CN" altLang="en-US" b="1" smtClean="0"/>
          </a:p>
          <a:p>
            <a:r>
              <a:rPr lang="zh-CN" altLang="en-US" b="1" smtClean="0"/>
              <a:t>并非所有的十进制小数都能用二进制完全表示，可按需要取一定精度即可。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例：</a:t>
            </a:r>
            <a:r>
              <a:rPr lang="en-US" altLang="zh-CN" b="1" smtClean="0"/>
              <a:t>1.5</a:t>
            </a:r>
          </a:p>
          <a:p>
            <a:pPr lvl="1">
              <a:buFontTx/>
              <a:buNone/>
            </a:pPr>
            <a:r>
              <a:rPr lang="zh-CN" altLang="en-US" b="1" smtClean="0"/>
              <a:t>求</a:t>
            </a:r>
            <a:r>
              <a:rPr lang="en-US" altLang="zh-CN" b="1" smtClean="0"/>
              <a:t>N=0.625D</a:t>
            </a:r>
            <a:r>
              <a:rPr lang="zh-CN" altLang="en-US" b="1" smtClean="0"/>
              <a:t>的二进制数。</a:t>
            </a:r>
          </a:p>
          <a:p>
            <a:pPr lvl="1">
              <a:buFontTx/>
              <a:buNone/>
            </a:pPr>
            <a:r>
              <a:rPr lang="en-US" altLang="zh-CN" b="1" smtClean="0"/>
              <a:t>0.625×2=1.25       (b-1=1)   </a:t>
            </a:r>
          </a:p>
          <a:p>
            <a:pPr lvl="1">
              <a:buFontTx/>
              <a:buNone/>
            </a:pPr>
            <a:r>
              <a:rPr lang="en-US" altLang="zh-CN" b="1" smtClean="0"/>
              <a:t>0.25×2=0.5         (b-2=0)</a:t>
            </a:r>
          </a:p>
          <a:p>
            <a:pPr lvl="1">
              <a:buFontTx/>
              <a:buNone/>
            </a:pPr>
            <a:r>
              <a:rPr lang="en-US" altLang="zh-CN" b="1" smtClean="0"/>
              <a:t>0.5×2=1.0          (b-3=1)</a:t>
            </a:r>
          </a:p>
          <a:p>
            <a:pPr lvl="1">
              <a:buFontTx/>
              <a:buNone/>
            </a:pPr>
            <a:r>
              <a:rPr lang="en-US" altLang="zh-CN" b="1" smtClean="0"/>
              <a:t>N=0.625D=b-1b-2b-3=0.101B</a:t>
            </a:r>
            <a:r>
              <a:rPr lang="en-US" altLang="zh-CN" smtClean="0"/>
              <a:t> </a:t>
            </a:r>
            <a:endParaRPr lang="zh-CN" altLang="en-US" smtClean="0"/>
          </a:p>
        </p:txBody>
      </p:sp>
      <p:sp>
        <p:nvSpPr>
          <p:cNvPr id="18436" name="Line 4"/>
          <p:cNvSpPr>
            <a:spLocks noChangeShapeType="1"/>
          </p:cNvSpPr>
          <p:nvPr/>
        </p:nvSpPr>
        <p:spPr bwMode="auto">
          <a:xfrm>
            <a:off x="6137672" y="3375422"/>
            <a:ext cx="0" cy="9179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                            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1" y="2628900"/>
            <a:ext cx="5769769" cy="30682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smtClean="0"/>
              <a:t>十进制数转换为十六进制数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（</a:t>
            </a:r>
            <a:r>
              <a:rPr lang="en-US" altLang="zh-CN" b="1" smtClean="0"/>
              <a:t>1</a:t>
            </a:r>
            <a:r>
              <a:rPr lang="zh-CN" altLang="en-US" b="1" smtClean="0"/>
              <a:t>）降幂法：先写出小于此数的各位十六进制权值，然后再求和。</a:t>
            </a:r>
            <a:r>
              <a:rPr lang="en-US" altLang="zh-CN" b="1" smtClean="0"/>
              <a:t>(</a:t>
            </a:r>
            <a:r>
              <a:rPr lang="zh-CN" altLang="en-US" b="1" smtClean="0"/>
              <a:t>适用于数值不大的数</a:t>
            </a:r>
            <a:r>
              <a:rPr lang="en-US" altLang="zh-CN" b="1" smtClean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例：</a:t>
            </a:r>
            <a:r>
              <a:rPr lang="en-US" altLang="zh-CN" b="1" smtClean="0"/>
              <a:t>1.6</a:t>
            </a:r>
          </a:p>
          <a:p>
            <a:pPr lvl="1">
              <a:buFontTx/>
              <a:buNone/>
            </a:pPr>
            <a:r>
              <a:rPr lang="zh-CN" altLang="en-US" b="1" smtClean="0"/>
              <a:t>求</a:t>
            </a:r>
            <a:r>
              <a:rPr lang="en-US" altLang="zh-CN" b="1" smtClean="0"/>
              <a:t>N=95D</a:t>
            </a:r>
            <a:r>
              <a:rPr lang="zh-CN" altLang="en-US" b="1" smtClean="0"/>
              <a:t>的十六进制数。小于此数的各位十六进制权值为：</a:t>
            </a:r>
          </a:p>
          <a:p>
            <a:pPr lvl="1">
              <a:buFontTx/>
              <a:buNone/>
            </a:pPr>
            <a:r>
              <a:rPr lang="en-US" altLang="zh-CN" b="1" smtClean="0"/>
              <a:t>16      1     </a:t>
            </a:r>
          </a:p>
          <a:p>
            <a:pPr lvl="1">
              <a:buFontTx/>
              <a:buNone/>
            </a:pPr>
            <a:r>
              <a:rPr lang="zh-CN" altLang="en-US" b="1" smtClean="0"/>
              <a:t>显然应选</a:t>
            </a:r>
            <a:r>
              <a:rPr lang="en-US" altLang="zh-CN" b="1" smtClean="0"/>
              <a:t>16×5</a:t>
            </a:r>
            <a:r>
              <a:rPr lang="zh-CN" altLang="en-US" b="1" smtClean="0"/>
              <a:t>，再选</a:t>
            </a:r>
            <a:r>
              <a:rPr lang="en-US" altLang="zh-CN" b="1" smtClean="0"/>
              <a:t>1×F</a:t>
            </a:r>
            <a:r>
              <a:rPr lang="zh-CN" altLang="en-US" b="1" smtClean="0"/>
              <a:t>，所以 </a:t>
            </a:r>
          </a:p>
          <a:p>
            <a:pPr lvl="1">
              <a:buFontTx/>
              <a:buNone/>
            </a:pPr>
            <a:r>
              <a:rPr lang="en-US" altLang="zh-CN" b="1" smtClean="0"/>
              <a:t>N=95D=80+15=16×5+1×F=5FH</a:t>
            </a:r>
            <a:r>
              <a:rPr lang="en-US" altLang="zh-CN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                                    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1" y="2628900"/>
            <a:ext cx="5769769" cy="306824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smtClean="0"/>
              <a:t>十进制数转换为十六进制数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（</a:t>
            </a:r>
            <a:r>
              <a:rPr lang="en-US" altLang="zh-CN" b="1" smtClean="0"/>
              <a:t>2</a:t>
            </a:r>
            <a:r>
              <a:rPr lang="zh-CN" altLang="en-US" b="1" smtClean="0"/>
              <a:t>）除法：不断除以</a:t>
            </a:r>
            <a:r>
              <a:rPr lang="en-US" altLang="zh-CN" b="1" smtClean="0"/>
              <a:t>16</a:t>
            </a:r>
            <a:r>
              <a:rPr lang="zh-CN" altLang="en-US" b="1" smtClean="0"/>
              <a:t>，计下余数，直到商为</a:t>
            </a:r>
            <a:r>
              <a:rPr lang="en-US" altLang="zh-CN" b="1" smtClean="0"/>
              <a:t>0</a:t>
            </a:r>
            <a:r>
              <a:rPr lang="zh-CN" altLang="en-US" b="1" smtClean="0"/>
              <a:t>为止。</a:t>
            </a:r>
            <a:r>
              <a:rPr lang="en-US" altLang="zh-CN" b="1" smtClean="0"/>
              <a:t>(</a:t>
            </a:r>
            <a:r>
              <a:rPr lang="zh-CN" altLang="en-US" b="1" smtClean="0"/>
              <a:t>仅适用于整数部分</a:t>
            </a:r>
            <a:r>
              <a:rPr lang="en-US" altLang="zh-CN" b="1" smtClean="0"/>
              <a:t>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例：</a:t>
            </a:r>
            <a:r>
              <a:rPr lang="en-US" altLang="zh-CN" b="1" smtClean="0"/>
              <a:t>1.7</a:t>
            </a:r>
          </a:p>
          <a:p>
            <a:pPr lvl="1">
              <a:buFontTx/>
              <a:buNone/>
            </a:pPr>
            <a:r>
              <a:rPr lang="zh-CN" altLang="en-US" b="1" smtClean="0"/>
              <a:t>求</a:t>
            </a:r>
            <a:r>
              <a:rPr lang="en-US" altLang="zh-CN" b="1" smtClean="0"/>
              <a:t>N=95D</a:t>
            </a:r>
            <a:r>
              <a:rPr lang="zh-CN" altLang="en-US" b="1" smtClean="0"/>
              <a:t>的十六进制数。</a:t>
            </a:r>
          </a:p>
          <a:p>
            <a:pPr lvl="1">
              <a:buFontTx/>
              <a:buNone/>
            </a:pPr>
            <a:r>
              <a:rPr lang="en-US" altLang="zh-CN" b="1" smtClean="0"/>
              <a:t>95/16=5          </a:t>
            </a:r>
            <a:r>
              <a:rPr lang="zh-CN" altLang="en-US" b="1" smtClean="0"/>
              <a:t>余</a:t>
            </a:r>
            <a:r>
              <a:rPr lang="en-US" altLang="zh-CN" b="1" smtClean="0"/>
              <a:t>15 (h0)         </a:t>
            </a:r>
          </a:p>
          <a:p>
            <a:pPr lvl="1">
              <a:buFontTx/>
              <a:buNone/>
            </a:pPr>
            <a:r>
              <a:rPr lang="en-US" altLang="zh-CN" b="1" smtClean="0"/>
              <a:t>5/16=0           </a:t>
            </a:r>
            <a:r>
              <a:rPr lang="zh-CN" altLang="en-US" b="1" smtClean="0"/>
              <a:t>余</a:t>
            </a:r>
            <a:r>
              <a:rPr lang="en-US" altLang="zh-CN" b="1" smtClean="0"/>
              <a:t>5  (h1)        </a:t>
            </a:r>
          </a:p>
          <a:p>
            <a:pPr lvl="1">
              <a:buFontTx/>
              <a:buNone/>
            </a:pPr>
            <a:r>
              <a:rPr lang="en-US" altLang="zh-CN" b="1" smtClean="0"/>
              <a:t>N=95D= h1h0=5FH</a:t>
            </a:r>
            <a:endParaRPr lang="zh-CN" altLang="en-US" b="1" smtClean="0"/>
          </a:p>
        </p:txBody>
      </p:sp>
      <p:sp>
        <p:nvSpPr>
          <p:cNvPr id="20484" name="Line 4"/>
          <p:cNvSpPr>
            <a:spLocks noChangeShapeType="1"/>
          </p:cNvSpPr>
          <p:nvPr/>
        </p:nvSpPr>
        <p:spPr bwMode="auto">
          <a:xfrm flipV="1">
            <a:off x="5651897" y="4238626"/>
            <a:ext cx="0" cy="59412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对于十进制数的小数部分除了可以使用降幂法也可采用乘法，即不断乘</a:t>
            </a:r>
            <a:r>
              <a:rPr lang="en-US" altLang="zh-CN" b="1" smtClean="0"/>
              <a:t>16</a:t>
            </a:r>
            <a:r>
              <a:rPr lang="zh-CN" altLang="en-US" b="1" smtClean="0"/>
              <a:t>，并计下整数，而小数部分再乘</a:t>
            </a:r>
            <a:r>
              <a:rPr lang="en-US" altLang="zh-CN" b="1" smtClean="0"/>
              <a:t>16</a:t>
            </a:r>
            <a:r>
              <a:rPr lang="zh-CN" altLang="en-US" b="1" smtClean="0"/>
              <a:t>，直到结果为</a:t>
            </a:r>
            <a:r>
              <a:rPr lang="en-US" altLang="zh-CN" b="1" smtClean="0"/>
              <a:t>0</a:t>
            </a:r>
            <a:r>
              <a:rPr lang="zh-CN" altLang="en-US" b="1" smtClean="0"/>
              <a:t>为止。</a:t>
            </a:r>
          </a:p>
          <a:p>
            <a:endParaRPr lang="zh-CN" altLang="en-US" b="1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注意</a:t>
            </a:r>
            <a:r>
              <a:rPr lang="zh-CN" altLang="en-US" b="1" smtClean="0"/>
              <a:t>：并非所有的十进制小数都能用十六进制完全表示，可按需要取一定精度即可。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 </a:t>
            </a:r>
          </a:p>
          <a:p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二进制数和十六进制数的相互转换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直接转换，每四位一组，整数从低位开始，小数从高位开始，不足位补</a:t>
            </a:r>
            <a:r>
              <a:rPr lang="en-US" altLang="zh-CN" b="1" smtClean="0"/>
              <a:t>0</a:t>
            </a:r>
            <a:r>
              <a:rPr lang="zh-CN" altLang="en-US" b="1" smtClean="0"/>
              <a:t>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b="1" smtClean="0"/>
              <a:t>    例：</a:t>
            </a:r>
            <a:r>
              <a:rPr lang="en-US" altLang="zh-CN" b="1" smtClean="0"/>
              <a:t>1.8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1800" b="1"/>
              <a:t>     N=1011111.11(B)=01011111.1100(B)=5F.C(H)</a:t>
            </a:r>
            <a:r>
              <a:rPr lang="en-US" altLang="zh-CN" sz="1800"/>
              <a:t> </a:t>
            </a:r>
            <a:endParaRPr lang="zh-CN" altLang="en-US" sz="1800" b="1"/>
          </a:p>
          <a:p>
            <a:endParaRPr lang="zh-CN" altLang="en-US" sz="1800" b="1"/>
          </a:p>
          <a:p>
            <a:pPr>
              <a:buFont typeface="Wingdings" panose="05000000000000000000" pitchFamily="2" charset="2"/>
              <a:buNone/>
            </a:pPr>
            <a:r>
              <a:rPr lang="zh-CN" altLang="en-US" smtClean="0"/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1.2.2 </a:t>
            </a:r>
            <a:r>
              <a:rPr lang="zh-CN" altLang="en-US" smtClean="0"/>
              <a:t>二进制数和十六进制数运算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smtClean="0"/>
              <a:t>二进制运算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加法规则： </a:t>
            </a:r>
            <a:r>
              <a:rPr lang="en-US" altLang="zh-CN" b="1" smtClean="0"/>
              <a:t>0+0 =0  1+0=1   0+1=1   1+1=0</a:t>
            </a:r>
            <a:r>
              <a:rPr lang="zh-CN" altLang="en-US" b="1" smtClean="0"/>
              <a:t>（进位</a:t>
            </a:r>
            <a:r>
              <a:rPr lang="en-US" altLang="zh-CN" b="1" smtClean="0"/>
              <a:t>1</a:t>
            </a:r>
            <a:r>
              <a:rPr lang="zh-CN" altLang="en-US" b="1" smtClean="0"/>
              <a:t>）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乘法规则： </a:t>
            </a:r>
            <a:r>
              <a:rPr lang="en-US" altLang="zh-CN" b="1" smtClean="0"/>
              <a:t>0×0=0  1×0=0  0×1=0  1×1=1 </a:t>
            </a:r>
          </a:p>
          <a:p>
            <a:pPr eaLnBrk="1" hangingPunct="1">
              <a:lnSpc>
                <a:spcPct val="90000"/>
              </a:lnSpc>
            </a:pPr>
            <a:endParaRPr lang="en-US" altLang="zh-CN" b="1" smtClean="0"/>
          </a:p>
          <a:p>
            <a:pPr eaLnBrk="1" hangingPunct="1">
              <a:lnSpc>
                <a:spcPct val="90000"/>
              </a:lnSpc>
            </a:pPr>
            <a:r>
              <a:rPr lang="en-US" altLang="zh-CN" b="1" smtClean="0"/>
              <a:t> </a:t>
            </a:r>
            <a:r>
              <a:rPr lang="zh-CN" altLang="en-US" b="1" smtClean="0"/>
              <a:t>十六进制数运算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 原则：逢十六进一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smtClean="0"/>
              <a:t>      </a:t>
            </a: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1.2.2 </a:t>
            </a:r>
            <a:r>
              <a:rPr lang="zh-CN" altLang="en-US" smtClean="0"/>
              <a:t>二进制数和十六进制数运算 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1.9</a:t>
            </a:r>
          </a:p>
          <a:p>
            <a:pPr lvl="1">
              <a:buFontTx/>
              <a:buNone/>
            </a:pPr>
            <a:r>
              <a:rPr lang="en-US" altLang="zh-CN" b="1" smtClean="0"/>
              <a:t>		     43A5</a:t>
            </a:r>
          </a:p>
          <a:p>
            <a:pPr lvl="1">
              <a:buFontTx/>
              <a:buNone/>
            </a:pPr>
            <a:r>
              <a:rPr lang="en-US" altLang="zh-CN" b="1" smtClean="0"/>
              <a:t> +       5A34</a:t>
            </a:r>
          </a:p>
          <a:p>
            <a:pPr lvl="1">
              <a:buFontTx/>
              <a:buNone/>
            </a:pPr>
            <a:r>
              <a:rPr lang="en-US" altLang="zh-CN" b="1" smtClean="0"/>
              <a:t>          9DD9</a:t>
            </a:r>
          </a:p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1.10</a:t>
            </a:r>
          </a:p>
          <a:p>
            <a:pPr lvl="1">
              <a:buFontTx/>
              <a:buNone/>
            </a:pPr>
            <a:r>
              <a:rPr lang="en-US" altLang="zh-CN" b="1" smtClean="0"/>
              <a:t>		     5A34</a:t>
            </a:r>
          </a:p>
          <a:p>
            <a:pPr lvl="1">
              <a:buFontTx/>
              <a:buNone/>
            </a:pPr>
            <a:r>
              <a:rPr lang="zh-CN" altLang="en-US" b="1" smtClean="0"/>
              <a:t>－       </a:t>
            </a:r>
            <a:r>
              <a:rPr lang="en-US" altLang="zh-CN" b="1" smtClean="0"/>
              <a:t>43A5</a:t>
            </a:r>
          </a:p>
          <a:p>
            <a:pPr lvl="1">
              <a:buFontTx/>
              <a:buNone/>
            </a:pPr>
            <a:r>
              <a:rPr lang="en-US" altLang="zh-CN" b="1" smtClean="0"/>
              <a:t>           168F</a:t>
            </a:r>
          </a:p>
          <a:p>
            <a:pPr lvl="1">
              <a:buFontTx/>
              <a:buNone/>
            </a:pPr>
            <a:endParaRPr lang="zh-CN" altLang="en-US" b="1" smtClean="0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>
            <a:off x="2141936" y="3699272"/>
            <a:ext cx="16740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>
            <a:off x="2088357" y="5049441"/>
            <a:ext cx="16740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197514" y="2353203"/>
            <a:ext cx="1422158" cy="216982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lvl="1" algn="l">
              <a:lnSpc>
                <a:spcPct val="125000"/>
              </a:lnSpc>
            </a:pP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汇编语言程序设计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》(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第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2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)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，刘慧婷、王庆生等，人民邮电出版社</a:t>
            </a: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  <a:sym typeface="+mn-lt"/>
            </a:endParaRPr>
          </a:p>
        </p:txBody>
      </p:sp>
      <p:sp>
        <p:nvSpPr>
          <p:cNvPr id="212994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348450" y="1671835"/>
            <a:ext cx="1003697" cy="515540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0"/>
              </a:spcBef>
              <a:buClr>
                <a:srgbClr val="FF0066"/>
              </a:buClr>
              <a:buSzTx/>
            </a:pPr>
            <a:r>
              <a:rPr lang="zh-CN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教材：</a:t>
            </a:r>
          </a:p>
        </p:txBody>
      </p:sp>
      <p:sp>
        <p:nvSpPr>
          <p:cNvPr id="9" name="Rectangle 2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4734019" y="1671835"/>
            <a:ext cx="1458515" cy="45481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/>
          <a:p>
            <a:pPr algn="l">
              <a:spcBef>
                <a:spcPct val="0"/>
              </a:spcBef>
              <a:buClr>
                <a:srgbClr val="FF0066"/>
              </a:buClr>
              <a:buSzTx/>
            </a:pPr>
            <a:r>
              <a:rPr lang="zh-CN" altLang="en-US" sz="21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参考书：</a:t>
            </a:r>
          </a:p>
        </p:txBody>
      </p:sp>
      <p:sp>
        <p:nvSpPr>
          <p:cNvPr id="14" name="Rectangle 10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49457" y="188640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教材和参考书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294" y="1862826"/>
            <a:ext cx="2777698" cy="3942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29" y="1728036"/>
            <a:ext cx="1457297" cy="2025000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4717660" y="4377961"/>
            <a:ext cx="18905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《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汇编语言程序设计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》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，王爽，清华大学出版社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659275" y="2204251"/>
            <a:ext cx="19489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《Intel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汇编语言程序设计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(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第五版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)》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， </a:t>
            </a:r>
            <a:r>
              <a:rPr lang="en-US" altLang="zh-CN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</a:rPr>
              <a:t>Kip Irvine</a:t>
            </a:r>
            <a:r>
              <a: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+mn-ea"/>
                <a:sym typeface="+mn-lt"/>
              </a:rPr>
              <a:t> ，电子工业出版社出版社</a:t>
            </a:r>
            <a:endParaRPr lang="zh-CN" altLang="en-US" sz="1800" dirty="0">
              <a:latin typeface="Times New Roman" panose="02020603050405020304" pitchFamily="18" charset="0"/>
              <a:ea typeface="+mn-ea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/>
          <a:srcRect l="13835" t="2331" r="14766" b="2121"/>
          <a:stretch/>
        </p:blipFill>
        <p:spPr>
          <a:xfrm>
            <a:off x="6950057" y="3833826"/>
            <a:ext cx="1458000" cy="1951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2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212994" grpId="0" build="p"/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AutoShap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1.2.2 </a:t>
            </a:r>
            <a:r>
              <a:rPr lang="zh-CN" altLang="en-US" smtClean="0"/>
              <a:t>二进制数和十六进制数运算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smtClean="0"/>
              <a:t>例</a:t>
            </a:r>
            <a:r>
              <a:rPr lang="en-US" altLang="zh-CN" b="1" smtClean="0"/>
              <a:t>1.11</a:t>
            </a:r>
          </a:p>
          <a:p>
            <a:pPr lvl="1">
              <a:buFontTx/>
              <a:buNone/>
            </a:pPr>
            <a:r>
              <a:rPr lang="en-US" altLang="zh-CN" b="1" smtClean="0"/>
              <a:t>		     2A34</a:t>
            </a:r>
          </a:p>
          <a:p>
            <a:pPr lvl="1">
              <a:buFontTx/>
              <a:buNone/>
            </a:pPr>
            <a:r>
              <a:rPr lang="en-US" altLang="zh-CN" b="1" smtClean="0"/>
              <a:t> ×      0025</a:t>
            </a:r>
          </a:p>
          <a:p>
            <a:pPr lvl="1">
              <a:buFontTx/>
              <a:buNone/>
            </a:pPr>
            <a:r>
              <a:rPr lang="en-US" altLang="zh-CN" b="1" smtClean="0"/>
              <a:t>           D304</a:t>
            </a:r>
          </a:p>
          <a:p>
            <a:pPr lvl="1">
              <a:buFontTx/>
              <a:buNone/>
            </a:pPr>
            <a:r>
              <a:rPr lang="en-US" altLang="zh-CN" b="1" smtClean="0"/>
              <a:t> </a:t>
            </a:r>
            <a:r>
              <a:rPr lang="zh-CN" altLang="en-US" b="1" smtClean="0"/>
              <a:t>＋      </a:t>
            </a:r>
            <a:r>
              <a:rPr lang="en-US" altLang="zh-CN" b="1" smtClean="0"/>
              <a:t>5468</a:t>
            </a:r>
          </a:p>
          <a:p>
            <a:pPr lvl="1">
              <a:buFontTx/>
              <a:buNone/>
            </a:pPr>
            <a:r>
              <a:rPr lang="en-US" altLang="zh-CN" b="1" smtClean="0"/>
              <a:t>           61984(H)</a:t>
            </a:r>
            <a:endParaRPr lang="zh-CN" altLang="en-US" b="1" smtClean="0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2141936" y="3699272"/>
            <a:ext cx="16740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25605" name="Line 11"/>
          <p:cNvSpPr>
            <a:spLocks noChangeShapeType="1"/>
          </p:cNvSpPr>
          <p:nvPr/>
        </p:nvSpPr>
        <p:spPr bwMode="auto">
          <a:xfrm>
            <a:off x="2088357" y="4293394"/>
            <a:ext cx="167401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1.2.3 </a:t>
            </a:r>
            <a:r>
              <a:rPr lang="zh-CN" altLang="en-US" smtClean="0"/>
              <a:t>带符号数的表示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带符号数</a:t>
            </a:r>
            <a:r>
              <a:rPr lang="zh-CN" altLang="en-US" b="1" smtClean="0">
                <a:solidFill>
                  <a:srgbClr val="FF0000"/>
                </a:solidFill>
              </a:rPr>
              <a:t>最高位</a:t>
            </a:r>
            <a:r>
              <a:rPr lang="zh-CN" altLang="en-US" b="1" smtClean="0"/>
              <a:t>是</a:t>
            </a:r>
            <a:r>
              <a:rPr lang="zh-CN" altLang="en-US" b="1" smtClean="0">
                <a:solidFill>
                  <a:srgbClr val="FF0000"/>
                </a:solidFill>
              </a:rPr>
              <a:t>符号位</a:t>
            </a:r>
            <a:r>
              <a:rPr lang="zh-CN" altLang="en-US" b="1" smtClean="0"/>
              <a:t>。</a:t>
            </a:r>
          </a:p>
          <a:p>
            <a:endParaRPr lang="zh-CN" altLang="en-US" b="1" smtClean="0"/>
          </a:p>
          <a:p>
            <a:r>
              <a:rPr lang="zh-CN" altLang="en-US" b="1" smtClean="0">
                <a:solidFill>
                  <a:srgbClr val="FF0000"/>
                </a:solidFill>
              </a:rPr>
              <a:t>正数</a:t>
            </a:r>
            <a:r>
              <a:rPr lang="zh-CN" altLang="en-US" b="1" smtClean="0"/>
              <a:t>的符号位为</a:t>
            </a:r>
            <a:r>
              <a:rPr lang="en-US" altLang="zh-CN" b="1" smtClean="0">
                <a:solidFill>
                  <a:srgbClr val="FF0000"/>
                </a:solidFill>
              </a:rPr>
              <a:t>0</a:t>
            </a:r>
            <a:r>
              <a:rPr lang="zh-CN" altLang="en-US" b="1" smtClean="0"/>
              <a:t>，</a:t>
            </a:r>
            <a:r>
              <a:rPr lang="zh-CN" altLang="en-US" b="1" smtClean="0">
                <a:solidFill>
                  <a:srgbClr val="FF0000"/>
                </a:solidFill>
              </a:rPr>
              <a:t>负数</a:t>
            </a:r>
            <a:r>
              <a:rPr lang="zh-CN" altLang="en-US" b="1" smtClean="0"/>
              <a:t>的符号位为</a:t>
            </a:r>
            <a:r>
              <a:rPr lang="en-US" altLang="zh-CN" b="1" smtClean="0">
                <a:solidFill>
                  <a:srgbClr val="FF0000"/>
                </a:solidFill>
              </a:rPr>
              <a:t>1</a:t>
            </a:r>
            <a:r>
              <a:rPr lang="zh-CN" altLang="en-US" b="1" smtClean="0"/>
              <a:t>。</a:t>
            </a:r>
          </a:p>
          <a:p>
            <a:endParaRPr lang="zh-CN" altLang="en-US" b="1" smtClean="0"/>
          </a:p>
          <a:p>
            <a:r>
              <a:rPr lang="zh-CN" altLang="en-US" b="1" smtClean="0"/>
              <a:t>表示方法：原码、补码、反码。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1.12</a:t>
            </a:r>
          </a:p>
          <a:p>
            <a:pPr lvl="1">
              <a:buFontTx/>
              <a:buNone/>
            </a:pPr>
            <a:r>
              <a:rPr lang="zh-CN" altLang="en-US" b="1" smtClean="0"/>
              <a:t>用</a:t>
            </a:r>
            <a:r>
              <a:rPr lang="en-US" altLang="zh-CN" b="1" smtClean="0"/>
              <a:t>8</a:t>
            </a:r>
            <a:r>
              <a:rPr lang="zh-CN" altLang="en-US" b="1" smtClean="0"/>
              <a:t>位二进制来表示，求</a:t>
            </a:r>
            <a:r>
              <a:rPr lang="en-US" altLang="zh-CN" b="1" smtClean="0"/>
              <a:t>[-3]</a:t>
            </a:r>
            <a:r>
              <a:rPr lang="zh-CN" altLang="en-US" b="1" smtClean="0"/>
              <a:t>补。</a:t>
            </a:r>
          </a:p>
          <a:p>
            <a:pPr lvl="1">
              <a:buFontTx/>
              <a:buNone/>
            </a:pPr>
            <a:r>
              <a:rPr lang="zh-CN" altLang="en-US" b="1" smtClean="0"/>
              <a:t>先写出</a:t>
            </a:r>
            <a:r>
              <a:rPr lang="en-US" altLang="zh-CN" b="1" smtClean="0"/>
              <a:t>+3</a:t>
            </a:r>
            <a:r>
              <a:rPr lang="zh-CN" altLang="en-US" b="1" smtClean="0"/>
              <a:t>：     </a:t>
            </a:r>
            <a:r>
              <a:rPr lang="en-US" altLang="zh-CN" b="1" smtClean="0"/>
              <a:t>0000 0011</a:t>
            </a:r>
          </a:p>
          <a:p>
            <a:pPr lvl="1">
              <a:buFontTx/>
              <a:buNone/>
            </a:pPr>
            <a:r>
              <a:rPr lang="zh-CN" altLang="en-US" b="1" smtClean="0"/>
              <a:t>各位取反为：   </a:t>
            </a:r>
            <a:r>
              <a:rPr lang="en-US" altLang="zh-CN" b="1" smtClean="0"/>
              <a:t>1111 1100 </a:t>
            </a:r>
          </a:p>
          <a:p>
            <a:pPr lvl="1">
              <a:buFontTx/>
              <a:buNone/>
            </a:pPr>
            <a:r>
              <a:rPr lang="zh-CN" altLang="en-US" b="1" smtClean="0"/>
              <a:t>最低位加</a:t>
            </a:r>
            <a:r>
              <a:rPr lang="en-US" altLang="zh-CN" b="1" smtClean="0"/>
              <a:t>1</a:t>
            </a:r>
            <a:r>
              <a:rPr lang="zh-CN" altLang="en-US" b="1" smtClean="0"/>
              <a:t>为： </a:t>
            </a:r>
            <a:r>
              <a:rPr lang="en-US" altLang="zh-CN" b="1" smtClean="0"/>
              <a:t>1111 1101</a:t>
            </a:r>
          </a:p>
          <a:p>
            <a:pPr lvl="1">
              <a:buFontTx/>
              <a:buNone/>
            </a:pPr>
            <a:r>
              <a:rPr lang="en-US" altLang="zh-CN" b="1" smtClean="0"/>
              <a:t>[-3]</a:t>
            </a:r>
            <a:r>
              <a:rPr lang="zh-CN" altLang="en-US" b="1" smtClean="0"/>
              <a:t>补</a:t>
            </a:r>
            <a:r>
              <a:rPr lang="en-US" altLang="zh-CN" b="1" smtClean="0"/>
              <a:t>=1111 1101</a:t>
            </a:r>
            <a:r>
              <a:rPr lang="zh-CN" altLang="en-US" b="1" smtClean="0"/>
              <a:t>，或用十六进制表示，</a:t>
            </a:r>
            <a:r>
              <a:rPr lang="en-US" altLang="zh-CN" b="1" smtClean="0"/>
              <a:t>[-3]</a:t>
            </a:r>
            <a:r>
              <a:rPr lang="zh-CN" altLang="en-US" b="1" smtClean="0"/>
              <a:t>补</a:t>
            </a:r>
            <a:r>
              <a:rPr lang="en-US" altLang="zh-CN" b="1" smtClean="0"/>
              <a:t>=FDH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ChangeArrowheads="1"/>
          </p:cNvSpPr>
          <p:nvPr/>
        </p:nvSpPr>
        <p:spPr bwMode="auto">
          <a:xfrm>
            <a:off x="5166122" y="4346972"/>
            <a:ext cx="1042988" cy="4857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</a:pPr>
            <a:endParaRPr lang="zh-CN" altLang="en-US" sz="1350"/>
          </a:p>
        </p:txBody>
      </p:sp>
      <p:sp>
        <p:nvSpPr>
          <p:cNvPr id="28675" name="AutoShape 5"/>
          <p:cNvSpPr>
            <a:spLocks noChangeArrowheads="1"/>
          </p:cNvSpPr>
          <p:nvPr/>
        </p:nvSpPr>
        <p:spPr bwMode="auto">
          <a:xfrm rot="5400000">
            <a:off x="3923110" y="4239816"/>
            <a:ext cx="492919" cy="600075"/>
          </a:xfrm>
          <a:prstGeom prst="flowChartDocumen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</a:pPr>
            <a:endParaRPr lang="zh-CN" altLang="en-US" sz="1350"/>
          </a:p>
        </p:txBody>
      </p:sp>
      <p:sp>
        <p:nvSpPr>
          <p:cNvPr id="28676" name="AutoShape 4"/>
          <p:cNvSpPr>
            <a:spLocks noChangeArrowheads="1"/>
          </p:cNvSpPr>
          <p:nvPr/>
        </p:nvSpPr>
        <p:spPr bwMode="auto">
          <a:xfrm rot="-5400000">
            <a:off x="2743201" y="4339830"/>
            <a:ext cx="478631" cy="492919"/>
          </a:xfrm>
          <a:prstGeom prst="flowChartDocument">
            <a:avLst/>
          </a:prstGeom>
          <a:solidFill>
            <a:srgbClr val="FFFF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0"/>
              </a:spcBef>
              <a:buClrTx/>
              <a:buSzTx/>
            </a:pPr>
            <a:endParaRPr lang="zh-CN" altLang="en-US" sz="1350"/>
          </a:p>
        </p:txBody>
      </p:sp>
      <p:sp>
        <p:nvSpPr>
          <p:cNvPr id="28677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1651" y="2628900"/>
            <a:ext cx="5769769" cy="31765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数的补码表示</a:t>
            </a:r>
            <a:r>
              <a:rPr lang="zh-CN" altLang="en-US" sz="15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定义</a:t>
            </a:r>
            <a:r>
              <a:rPr lang="en-US" altLang="zh-CN" sz="1500" b="1"/>
              <a:t>: </a:t>
            </a:r>
            <a:r>
              <a:rPr lang="en-US" altLang="zh-CN" sz="1500"/>
              <a:t>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（</a:t>
            </a:r>
            <a:r>
              <a:rPr lang="en-US" altLang="zh-CN" sz="1500" b="1"/>
              <a:t>X&gt;=0</a:t>
            </a:r>
            <a:r>
              <a:rPr lang="zh-CN" altLang="en-US" sz="1500" b="1"/>
              <a:t>时）   </a:t>
            </a:r>
            <a:r>
              <a:rPr lang="en-US" altLang="zh-CN" sz="1500" b="1"/>
              <a:t>[X]</a:t>
            </a:r>
            <a:r>
              <a:rPr lang="zh-CN" altLang="en-US" sz="1500" b="1"/>
              <a:t>补</a:t>
            </a:r>
            <a:r>
              <a:rPr lang="en-US" altLang="zh-CN" sz="1500" b="1"/>
              <a:t>=</a:t>
            </a:r>
            <a:r>
              <a:rPr lang="zh-CN" altLang="en-US" sz="1500" b="1"/>
              <a:t>符号</a:t>
            </a:r>
            <a:r>
              <a:rPr lang="en-US" altLang="zh-CN" sz="1500" b="1"/>
              <a:t>+|X|                                                 ---(1)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（</a:t>
            </a:r>
            <a:r>
              <a:rPr lang="en-US" altLang="zh-CN" sz="1500" b="1"/>
              <a:t>X&lt;0</a:t>
            </a:r>
            <a:r>
              <a:rPr lang="zh-CN" altLang="en-US" sz="1500" b="1"/>
              <a:t>时）   </a:t>
            </a:r>
            <a:r>
              <a:rPr lang="en-US" altLang="zh-CN" sz="1500" b="1"/>
              <a:t>[X]</a:t>
            </a:r>
            <a:r>
              <a:rPr lang="zh-CN" altLang="en-US" sz="1500" b="1"/>
              <a:t>补</a:t>
            </a:r>
            <a:r>
              <a:rPr lang="en-US" altLang="zh-CN" sz="1500" b="1"/>
              <a:t>= 2^n - |X| =( </a:t>
            </a:r>
            <a:r>
              <a:rPr lang="en-US" altLang="zh-CN" sz="1500" b="1" u="sng"/>
              <a:t>2^n - 1</a:t>
            </a:r>
            <a:r>
              <a:rPr lang="en-US" altLang="zh-CN" sz="1500" b="1"/>
              <a:t>-|X| ) + 1                   ---(2)</a:t>
            </a:r>
            <a:endParaRPr lang="zh-CN" altLang="en-US" sz="15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5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      即</a:t>
            </a:r>
            <a:r>
              <a:rPr lang="en-US" altLang="zh-CN" sz="1500" b="1"/>
              <a:t>X&lt;0</a:t>
            </a:r>
            <a:r>
              <a:rPr lang="zh-CN" altLang="en-US" sz="1500" b="1"/>
              <a:t>时：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15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                 </a:t>
            </a:r>
            <a:r>
              <a:rPr lang="en-US" altLang="zh-CN" sz="1500" b="1"/>
              <a:t>[X]</a:t>
            </a:r>
            <a:r>
              <a:rPr lang="zh-CN" altLang="en-US" sz="1500" b="1"/>
              <a:t>补      </a:t>
            </a:r>
            <a:r>
              <a:rPr lang="en-US" altLang="zh-CN" sz="1500" b="1"/>
              <a:t>+       |X|           =           2^n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500" b="1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数的补码具体操作是：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              </a:t>
            </a:r>
            <a:r>
              <a:rPr lang="zh-CN" altLang="en-US" sz="1500" b="1">
                <a:solidFill>
                  <a:srgbClr val="FF0000"/>
                </a:solidFill>
              </a:rPr>
              <a:t>正数不变，负数则用绝对值取反</a:t>
            </a:r>
            <a:r>
              <a:rPr lang="en-US" altLang="zh-CN" sz="1500" b="1">
                <a:solidFill>
                  <a:srgbClr val="FF0000"/>
                </a:solidFill>
              </a:rPr>
              <a:t>+1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b="1" smtClean="0"/>
              <a:t>例</a:t>
            </a:r>
            <a:r>
              <a:rPr lang="en-US" altLang="zh-CN" b="1" smtClean="0"/>
              <a:t>1.13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smtClean="0"/>
              <a:t>依据补码定义写出以下各数的补码，以</a:t>
            </a:r>
            <a:r>
              <a:rPr lang="en-US" altLang="zh-CN" b="1" smtClean="0"/>
              <a:t>8</a:t>
            </a:r>
            <a:r>
              <a:rPr lang="zh-CN" altLang="en-US" b="1" smtClean="0"/>
              <a:t>位二进制表示。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[-1]</a:t>
            </a:r>
            <a:r>
              <a:rPr lang="zh-CN" altLang="en-US" b="1" smtClean="0"/>
              <a:t>补</a:t>
            </a:r>
            <a:r>
              <a:rPr lang="en-US" altLang="zh-CN" b="1" smtClean="0"/>
              <a:t>= 256 </a:t>
            </a:r>
            <a:r>
              <a:rPr lang="zh-CN" altLang="en-US" b="1" smtClean="0"/>
              <a:t>－</a:t>
            </a:r>
            <a:r>
              <a:rPr lang="en-US" altLang="zh-CN" b="1" smtClean="0"/>
              <a:t>1 = 1 0000 0000-1= 1111 1111</a:t>
            </a:r>
            <a:r>
              <a:rPr lang="zh-CN" altLang="en-US" b="1" smtClean="0"/>
              <a:t>，直接由（</a:t>
            </a:r>
            <a:r>
              <a:rPr lang="en-US" altLang="zh-CN" b="1" smtClean="0"/>
              <a:t>2</a:t>
            </a:r>
            <a:r>
              <a:rPr lang="zh-CN" altLang="en-US" b="1" smtClean="0"/>
              <a:t>）式得到。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[-127]</a:t>
            </a:r>
            <a:r>
              <a:rPr lang="zh-CN" altLang="en-US" b="1" smtClean="0"/>
              <a:t>补</a:t>
            </a:r>
            <a:r>
              <a:rPr lang="en-US" altLang="zh-CN" b="1" smtClean="0"/>
              <a:t>=2^8</a:t>
            </a:r>
            <a:r>
              <a:rPr lang="zh-CN" altLang="en-US" b="1" smtClean="0"/>
              <a:t>－</a:t>
            </a:r>
            <a:r>
              <a:rPr lang="en-US" altLang="zh-CN" b="1" smtClean="0"/>
              <a:t>127=</a:t>
            </a:r>
            <a:r>
              <a:rPr lang="zh-CN" altLang="en-US" b="1" smtClean="0"/>
              <a:t>（ </a:t>
            </a:r>
            <a:r>
              <a:rPr lang="en-US" altLang="zh-CN" b="1" smtClean="0"/>
              <a:t>256 </a:t>
            </a:r>
            <a:r>
              <a:rPr lang="zh-CN" altLang="en-US" b="1" smtClean="0"/>
              <a:t>－</a:t>
            </a:r>
            <a:r>
              <a:rPr lang="en-US" altLang="zh-CN" b="1" smtClean="0"/>
              <a:t>1</a:t>
            </a:r>
            <a:r>
              <a:rPr lang="zh-CN" altLang="en-US" b="1" smtClean="0"/>
              <a:t>－</a:t>
            </a:r>
            <a:r>
              <a:rPr lang="en-US" altLang="zh-CN" b="1" smtClean="0"/>
              <a:t>127 </a:t>
            </a:r>
            <a:r>
              <a:rPr lang="zh-CN" altLang="en-US" b="1" smtClean="0"/>
              <a:t>）</a:t>
            </a:r>
            <a:r>
              <a:rPr lang="en-US" altLang="zh-CN" b="1" smtClean="0"/>
              <a:t>+ 1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=</a:t>
            </a:r>
            <a:r>
              <a:rPr lang="zh-CN" altLang="en-US" b="1" smtClean="0"/>
              <a:t>（</a:t>
            </a:r>
            <a:r>
              <a:rPr lang="en-US" altLang="zh-CN" b="1" smtClean="0"/>
              <a:t>1111 1111-0111 1111</a:t>
            </a:r>
            <a:r>
              <a:rPr lang="zh-CN" altLang="en-US" b="1" smtClean="0"/>
              <a:t>）</a:t>
            </a:r>
            <a:r>
              <a:rPr lang="en-US" altLang="zh-CN" b="1" smtClean="0"/>
              <a:t>+ 1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= 1000 0000 + 1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= 1000 0001</a:t>
            </a:r>
          </a:p>
          <a:p>
            <a:pPr>
              <a:lnSpc>
                <a:spcPct val="90000"/>
              </a:lnSpc>
            </a:pPr>
            <a:endParaRPr lang="zh-CN" altLang="en-US" b="1" smtClean="0"/>
          </a:p>
          <a:p>
            <a:pPr>
              <a:lnSpc>
                <a:spcPct val="90000"/>
              </a:lnSpc>
            </a:pP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例</a:t>
            </a:r>
            <a:r>
              <a:rPr lang="en-US" altLang="zh-CN" b="1" smtClean="0"/>
              <a:t>1.14   </a:t>
            </a:r>
            <a:r>
              <a:rPr lang="zh-CN" altLang="en-US" b="1" smtClean="0">
                <a:latin typeface="Times New Roman" panose="02020603050405020304" pitchFamily="18" charset="0"/>
              </a:rPr>
              <a:t>识别以下各数的十进制值。</a:t>
            </a:r>
          </a:p>
          <a:p>
            <a:pPr lvl="1"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[ a]</a:t>
            </a:r>
            <a:r>
              <a:rPr lang="zh-CN" altLang="en-US" b="1" smtClean="0">
                <a:latin typeface="Times New Roman" panose="02020603050405020304" pitchFamily="18" charset="0"/>
              </a:rPr>
              <a:t>补</a:t>
            </a:r>
            <a:r>
              <a:rPr lang="en-US" altLang="zh-CN" b="1" smtClean="0">
                <a:latin typeface="Times New Roman" panose="02020603050405020304" pitchFamily="18" charset="0"/>
              </a:rPr>
              <a:t>=1111 1111</a:t>
            </a:r>
            <a:r>
              <a:rPr lang="zh-CN" altLang="en-US" b="1" smtClean="0">
                <a:latin typeface="Times New Roman" panose="02020603050405020304" pitchFamily="18" charset="0"/>
              </a:rPr>
              <a:t>， 求补后为</a:t>
            </a:r>
            <a:r>
              <a:rPr lang="en-US" altLang="zh-CN" b="1" smtClean="0">
                <a:latin typeface="Times New Roman" panose="02020603050405020304" pitchFamily="18" charset="0"/>
              </a:rPr>
              <a:t>0000 0001 = [ 1]</a:t>
            </a:r>
            <a:r>
              <a:rPr lang="zh-CN" altLang="en-US" b="1" smtClean="0">
                <a:latin typeface="Times New Roman" panose="02020603050405020304" pitchFamily="18" charset="0"/>
              </a:rPr>
              <a:t>补，所以，</a:t>
            </a:r>
            <a:r>
              <a:rPr lang="en-US" altLang="zh-CN" b="1" smtClean="0">
                <a:latin typeface="Times New Roman" panose="02020603050405020304" pitchFamily="18" charset="0"/>
              </a:rPr>
              <a:t>a= -1</a:t>
            </a:r>
          </a:p>
          <a:p>
            <a:pPr lvl="1"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[ b]</a:t>
            </a:r>
            <a:r>
              <a:rPr lang="zh-CN" altLang="en-US" b="1" smtClean="0">
                <a:latin typeface="Times New Roman" panose="02020603050405020304" pitchFamily="18" charset="0"/>
              </a:rPr>
              <a:t>补</a:t>
            </a:r>
            <a:r>
              <a:rPr lang="en-US" altLang="zh-CN" b="1" smtClean="0">
                <a:latin typeface="Times New Roman" panose="02020603050405020304" pitchFamily="18" charset="0"/>
              </a:rPr>
              <a:t>=1000 0000</a:t>
            </a:r>
            <a:r>
              <a:rPr lang="zh-CN" altLang="en-US" b="1" smtClean="0">
                <a:latin typeface="Times New Roman" panose="02020603050405020304" pitchFamily="18" charset="0"/>
              </a:rPr>
              <a:t>， 求补后为</a:t>
            </a:r>
            <a:r>
              <a:rPr lang="en-US" altLang="zh-CN" b="1" smtClean="0">
                <a:latin typeface="Times New Roman" panose="02020603050405020304" pitchFamily="18" charset="0"/>
              </a:rPr>
              <a:t>1000 0000 = [128]</a:t>
            </a:r>
            <a:r>
              <a:rPr lang="zh-CN" altLang="en-US" b="1" smtClean="0">
                <a:latin typeface="Times New Roman" panose="02020603050405020304" pitchFamily="18" charset="0"/>
              </a:rPr>
              <a:t>补</a:t>
            </a:r>
            <a:r>
              <a:rPr lang="en-US" altLang="zh-CN" b="1" smtClean="0">
                <a:latin typeface="Times New Roman" panose="02020603050405020304" pitchFamily="18" charset="0"/>
              </a:rPr>
              <a:t>,  </a:t>
            </a:r>
            <a:r>
              <a:rPr lang="zh-CN" altLang="en-US" b="1" smtClean="0">
                <a:latin typeface="Times New Roman" panose="02020603050405020304" pitchFamily="18" charset="0"/>
              </a:rPr>
              <a:t>所以，</a:t>
            </a:r>
            <a:r>
              <a:rPr lang="en-US" altLang="zh-CN" b="1" smtClean="0">
                <a:latin typeface="Times New Roman" panose="02020603050405020304" pitchFamily="18" charset="0"/>
              </a:rPr>
              <a:t>b= -128  </a:t>
            </a:r>
          </a:p>
          <a:p>
            <a:pPr lvl="1">
              <a:buFontTx/>
              <a:buNone/>
            </a:pPr>
            <a:r>
              <a:rPr lang="en-US" altLang="zh-CN" b="1" smtClean="0">
                <a:latin typeface="Times New Roman" panose="02020603050405020304" pitchFamily="18" charset="0"/>
              </a:rPr>
              <a:t>[ c]</a:t>
            </a:r>
            <a:r>
              <a:rPr lang="zh-CN" altLang="en-US" b="1" smtClean="0">
                <a:latin typeface="Times New Roman" panose="02020603050405020304" pitchFamily="18" charset="0"/>
              </a:rPr>
              <a:t>补</a:t>
            </a:r>
            <a:r>
              <a:rPr lang="en-US" altLang="zh-CN" b="1" smtClean="0">
                <a:latin typeface="Times New Roman" panose="02020603050405020304" pitchFamily="18" charset="0"/>
              </a:rPr>
              <a:t>=1000 0001</a:t>
            </a:r>
            <a:r>
              <a:rPr lang="zh-CN" altLang="en-US" b="1" smtClean="0">
                <a:latin typeface="Times New Roman" panose="02020603050405020304" pitchFamily="18" charset="0"/>
              </a:rPr>
              <a:t>， 求补后为</a:t>
            </a:r>
            <a:r>
              <a:rPr lang="en-US" altLang="zh-CN" b="1" smtClean="0">
                <a:latin typeface="Times New Roman" panose="02020603050405020304" pitchFamily="18" charset="0"/>
              </a:rPr>
              <a:t>0111 1111 = [127]</a:t>
            </a:r>
            <a:r>
              <a:rPr lang="zh-CN" altLang="en-US" b="1" smtClean="0">
                <a:latin typeface="Times New Roman" panose="02020603050405020304" pitchFamily="18" charset="0"/>
              </a:rPr>
              <a:t>补</a:t>
            </a:r>
            <a:r>
              <a:rPr lang="en-US" altLang="zh-CN" b="1" smtClean="0">
                <a:latin typeface="Times New Roman" panose="02020603050405020304" pitchFamily="18" charset="0"/>
              </a:rPr>
              <a:t>,  </a:t>
            </a:r>
            <a:r>
              <a:rPr lang="zh-CN" altLang="en-US" b="1" smtClean="0">
                <a:latin typeface="Times New Roman" panose="02020603050405020304" pitchFamily="18" charset="0"/>
              </a:rPr>
              <a:t>所以，</a:t>
            </a:r>
            <a:r>
              <a:rPr lang="en-US" altLang="zh-CN" b="1" smtClean="0">
                <a:latin typeface="Times New Roman" panose="02020603050405020304" pitchFamily="18" charset="0"/>
              </a:rPr>
              <a:t>C= -127 </a:t>
            </a:r>
            <a:endParaRPr lang="zh-CN" altLang="en-US" b="1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1.2.4 </a:t>
            </a:r>
            <a:r>
              <a:rPr lang="zh-CN" altLang="en-US" smtClean="0"/>
              <a:t>补码的加减法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1500" b="1"/>
              <a:t>加法规则：</a:t>
            </a:r>
            <a:r>
              <a:rPr lang="en-US" altLang="zh-CN" sz="1500" b="1"/>
              <a:t>[X+Y]</a:t>
            </a:r>
            <a:r>
              <a:rPr lang="zh-CN" altLang="en-US" sz="1500" b="1"/>
              <a:t>补</a:t>
            </a:r>
            <a:r>
              <a:rPr lang="en-US" altLang="zh-CN" sz="1500" b="1"/>
              <a:t>=[X]</a:t>
            </a:r>
            <a:r>
              <a:rPr lang="zh-CN" altLang="en-US" sz="1500" b="1"/>
              <a:t>补</a:t>
            </a:r>
            <a:r>
              <a:rPr lang="en-US" altLang="zh-CN" sz="1500" b="1"/>
              <a:t>+[Y]</a:t>
            </a:r>
            <a:r>
              <a:rPr lang="zh-CN" altLang="en-US" sz="1500" b="1"/>
              <a:t>补      </a:t>
            </a:r>
          </a:p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1500" b="1"/>
              <a:t>减法规则：</a:t>
            </a:r>
            <a:r>
              <a:rPr lang="en-US" altLang="zh-CN" sz="1500" b="1"/>
              <a:t>[X-Y]</a:t>
            </a:r>
            <a:r>
              <a:rPr lang="zh-CN" altLang="en-US" sz="1500" b="1"/>
              <a:t>补</a:t>
            </a:r>
            <a:r>
              <a:rPr lang="en-US" altLang="zh-CN" sz="1500" b="1"/>
              <a:t>=[X]</a:t>
            </a:r>
            <a:r>
              <a:rPr lang="zh-CN" altLang="en-US" sz="1500" b="1"/>
              <a:t>补</a:t>
            </a:r>
            <a:r>
              <a:rPr lang="en-US" altLang="zh-CN" sz="1500" b="1"/>
              <a:t>+[-Y]</a:t>
            </a:r>
            <a:r>
              <a:rPr lang="zh-CN" altLang="en-US" sz="1500" b="1"/>
              <a:t>补   </a:t>
            </a:r>
          </a:p>
          <a:p>
            <a:pPr eaLnBrk="1" hangingPunct="1">
              <a:lnSpc>
                <a:spcPct val="80000"/>
              </a:lnSpc>
              <a:buSzPct val="80000"/>
            </a:pPr>
            <a:r>
              <a:rPr lang="zh-CN" altLang="en-US" sz="1500" b="1"/>
              <a:t>例</a:t>
            </a:r>
            <a:r>
              <a:rPr lang="en-US" altLang="zh-CN" sz="1500" b="1"/>
              <a:t>:1.15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8</a:t>
            </a:r>
            <a:r>
              <a:rPr lang="zh-CN" altLang="en-US" sz="1350" b="1"/>
              <a:t>位补码的加法运算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350" b="1"/>
              <a:t>      十进制                             	二进制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zh-CN" altLang="en-US" sz="1350" b="1"/>
              <a:t>              </a:t>
            </a:r>
            <a:r>
              <a:rPr lang="en-US" altLang="zh-CN" sz="1350" b="1"/>
              <a:t>25                             	0001 1001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    +</a:t>
            </a:r>
            <a:r>
              <a:rPr lang="zh-CN" altLang="en-US" sz="1350" b="1"/>
              <a:t>（－</a:t>
            </a:r>
            <a:r>
              <a:rPr lang="en-US" altLang="zh-CN" sz="1350" b="1"/>
              <a:t>32</a:t>
            </a:r>
            <a:r>
              <a:rPr lang="zh-CN" altLang="en-US" sz="1350" b="1"/>
              <a:t>）                         </a:t>
            </a:r>
            <a:r>
              <a:rPr lang="en-US" altLang="zh-CN" sz="1350" b="1"/>
              <a:t>+  1110 0000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             </a:t>
            </a:r>
            <a:r>
              <a:rPr lang="zh-CN" altLang="en-US" sz="1350" b="1"/>
              <a:t>－</a:t>
            </a:r>
            <a:r>
              <a:rPr lang="en-US" altLang="zh-CN" sz="1350" b="1"/>
              <a:t>7                                1111 1001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              32                                 0010 0000   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    +</a:t>
            </a:r>
            <a:r>
              <a:rPr lang="zh-CN" altLang="en-US" sz="1350" b="1"/>
              <a:t>（－</a:t>
            </a:r>
            <a:r>
              <a:rPr lang="en-US" altLang="zh-CN" sz="1350" b="1"/>
              <a:t>25</a:t>
            </a:r>
            <a:r>
              <a:rPr lang="zh-CN" altLang="en-US" sz="1350" b="1"/>
              <a:t>）                         </a:t>
            </a:r>
            <a:r>
              <a:rPr lang="en-US" altLang="zh-CN" sz="1350" b="1"/>
              <a:t>+   1110 0111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               7                                  0000 0111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zh-CN" sz="1350" b="1"/>
              <a:t>				          1↙</a:t>
            </a:r>
            <a:r>
              <a:rPr lang="en-US" altLang="zh-CN" sz="1350"/>
              <a:t> </a:t>
            </a:r>
            <a:endParaRPr lang="zh-CN" altLang="en-US" sz="1350" b="1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1500" b="1"/>
              <a:t>   </a:t>
            </a:r>
          </a:p>
        </p:txBody>
      </p:sp>
      <p:sp>
        <p:nvSpPr>
          <p:cNvPr id="31748" name="Line 5"/>
          <p:cNvSpPr>
            <a:spLocks noChangeShapeType="1"/>
          </p:cNvSpPr>
          <p:nvPr/>
        </p:nvSpPr>
        <p:spPr bwMode="auto">
          <a:xfrm>
            <a:off x="2141935" y="4131469"/>
            <a:ext cx="11334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749" name="Line 6"/>
          <p:cNvSpPr>
            <a:spLocks noChangeShapeType="1"/>
          </p:cNvSpPr>
          <p:nvPr/>
        </p:nvSpPr>
        <p:spPr bwMode="auto">
          <a:xfrm>
            <a:off x="2087167" y="4779169"/>
            <a:ext cx="118824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4248151" y="4131469"/>
            <a:ext cx="135016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1751" name="Line 8"/>
          <p:cNvSpPr>
            <a:spLocks noChangeShapeType="1"/>
          </p:cNvSpPr>
          <p:nvPr/>
        </p:nvSpPr>
        <p:spPr bwMode="auto">
          <a:xfrm>
            <a:off x="4301728" y="4779169"/>
            <a:ext cx="124182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1.2.5 </a:t>
            </a:r>
            <a:r>
              <a:rPr lang="zh-CN" altLang="en-US" smtClean="0"/>
              <a:t>无符号数的表示</a:t>
            </a:r>
            <a:endParaRPr lang="zh-CN" altLang="zh-CN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SzPct val="80000"/>
            </a:pPr>
            <a:r>
              <a:rPr lang="zh-CN" altLang="en-US" b="1" smtClean="0"/>
              <a:t>对于正数，不保留符号位，把符号位也作为数值，这样的数叫</a:t>
            </a:r>
            <a:r>
              <a:rPr lang="zh-CN" altLang="en-US" b="1" smtClean="0">
                <a:solidFill>
                  <a:srgbClr val="FF0000"/>
                </a:solidFill>
              </a:rPr>
              <a:t>无符号数</a:t>
            </a:r>
            <a:r>
              <a:rPr lang="zh-CN" altLang="en-US" b="1" smtClean="0"/>
              <a:t>。  </a:t>
            </a:r>
          </a:p>
          <a:p>
            <a:pPr eaLnBrk="1" hangingPunct="1">
              <a:buSzPct val="80000"/>
            </a:pPr>
            <a:endParaRPr lang="zh-CN" altLang="en-US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1.2.6 </a:t>
            </a:r>
            <a:r>
              <a:rPr lang="zh-CN" altLang="en-US" smtClean="0"/>
              <a:t>字符的表示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1800" b="1"/>
              <a:t>ASCII</a:t>
            </a:r>
            <a:r>
              <a:rPr lang="zh-CN" altLang="en-US" sz="1800" b="1"/>
              <a:t>码</a:t>
            </a:r>
          </a:p>
          <a:p>
            <a:pPr>
              <a:lnSpc>
                <a:spcPct val="90000"/>
              </a:lnSpc>
            </a:pPr>
            <a:r>
              <a:rPr lang="zh-CN" altLang="en-US" sz="1800" b="1"/>
              <a:t>扩充的</a:t>
            </a:r>
            <a:r>
              <a:rPr lang="en-US" altLang="zh-CN" sz="1800" b="1"/>
              <a:t>ASCII</a:t>
            </a:r>
            <a:r>
              <a:rPr lang="zh-CN" altLang="en-US" sz="1800" b="1"/>
              <a:t>码</a:t>
            </a:r>
          </a:p>
          <a:p>
            <a:pPr>
              <a:lnSpc>
                <a:spcPct val="90000"/>
              </a:lnSpc>
            </a:pPr>
            <a:r>
              <a:rPr lang="zh-CN" altLang="en-US" sz="1800" b="1"/>
              <a:t>表</a:t>
            </a:r>
            <a:r>
              <a:rPr lang="en-US" altLang="zh-CN" sz="1800" b="1"/>
              <a:t>1-2  P8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smtClean="0"/>
              <a:t>回车</a:t>
            </a:r>
            <a:r>
              <a:rPr lang="en-US" altLang="zh-CN" b="1" smtClean="0"/>
              <a:t>:0dh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smtClean="0"/>
              <a:t>换行</a:t>
            </a:r>
            <a:r>
              <a:rPr lang="en-US" altLang="zh-CN" b="1" smtClean="0"/>
              <a:t>:0ah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b="1" smtClean="0"/>
              <a:t>空格</a:t>
            </a:r>
            <a:r>
              <a:rPr lang="en-US" altLang="zh-CN" b="1" smtClean="0"/>
              <a:t>:20h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0~9:30h~39h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A~Z:41h~5ah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b="1" smtClean="0"/>
              <a:t>a~z:61h~7ah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1.2.7 </a:t>
            </a:r>
            <a:r>
              <a:rPr lang="zh-CN" altLang="en-US" smtClean="0"/>
              <a:t>基本逻辑运算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smtClean="0"/>
              <a:t>逻辑运算按位操作</a:t>
            </a:r>
          </a:p>
          <a:p>
            <a:r>
              <a:rPr lang="zh-CN" altLang="en-US" b="1" smtClean="0"/>
              <a:t>与运算 </a:t>
            </a:r>
            <a:r>
              <a:rPr lang="en-US" altLang="zh-CN" b="1" smtClean="0"/>
              <a:t>AND</a:t>
            </a:r>
            <a:endParaRPr lang="zh-CN" altLang="en-US" b="1" smtClean="0"/>
          </a:p>
          <a:p>
            <a:r>
              <a:rPr lang="zh-CN" altLang="en-US" b="1" smtClean="0"/>
              <a:t>或运算</a:t>
            </a:r>
            <a:r>
              <a:rPr lang="en-US" altLang="zh-CN" b="1" smtClean="0"/>
              <a:t> OR </a:t>
            </a:r>
          </a:p>
          <a:p>
            <a:r>
              <a:rPr lang="zh-CN" altLang="en-US" b="1" smtClean="0"/>
              <a:t>异或运算 </a:t>
            </a:r>
            <a:r>
              <a:rPr lang="en-US" altLang="zh-CN" b="1" smtClean="0"/>
              <a:t>XOR</a:t>
            </a:r>
          </a:p>
          <a:p>
            <a:r>
              <a:rPr lang="zh-CN" altLang="en-US" b="1" smtClean="0"/>
              <a:t>非运算 </a:t>
            </a:r>
            <a:r>
              <a:rPr lang="en-US" altLang="zh-CN" b="1" smtClean="0"/>
              <a:t>NOT</a:t>
            </a:r>
          </a:p>
          <a:p>
            <a:endParaRPr lang="en-US" altLang="zh-CN" b="1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10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849166" y="1916832"/>
            <a:ext cx="4785122" cy="2516073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25000"/>
              </a:lnSpc>
              <a:spcBef>
                <a:spcPct val="0"/>
              </a:spcBef>
              <a:buClr>
                <a:srgbClr val="FF0066"/>
              </a:buClr>
              <a:buSzTx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平时成绩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: 30%</a:t>
            </a:r>
          </a:p>
          <a:p>
            <a:pPr lvl="1" algn="l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作业、小测验、实验</a:t>
            </a:r>
          </a:p>
          <a:p>
            <a:pPr lvl="1" algn="l">
              <a:lnSpc>
                <a:spcPct val="125000"/>
              </a:lnSpc>
              <a:spcBef>
                <a:spcPct val="0"/>
              </a:spcBef>
              <a:buClrTx/>
              <a:buSzTx/>
              <a:buFontTx/>
              <a:buChar char="–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课堂纪律</a:t>
            </a:r>
          </a:p>
          <a:p>
            <a:pPr lvl="2" algn="l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 无故迟到：</a:t>
            </a:r>
          </a:p>
          <a:p>
            <a:pPr lvl="2" algn="l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 无故旷课</a:t>
            </a: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：</a:t>
            </a:r>
            <a:r>
              <a:rPr lang="en-US" altLang="zh-CN" sz="2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-5</a:t>
            </a:r>
            <a:endParaRPr lang="zh-CN" altLang="en-US" sz="21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  <a:p>
            <a:pPr lvl="2" algn="l">
              <a:lnSpc>
                <a:spcPct val="125000"/>
              </a:lnSpc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 上机：玩游戏、上网聊天</a:t>
            </a:r>
            <a:endParaRPr lang="en-US" altLang="zh-CN" sz="21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2290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考核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方式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grpSp>
        <p:nvGrpSpPr>
          <p:cNvPr id="238592" name="组合 103"/>
          <p:cNvGrpSpPr>
            <a:grpSpLocks/>
          </p:cNvGrpSpPr>
          <p:nvPr/>
        </p:nvGrpSpPr>
        <p:grpSpPr bwMode="auto">
          <a:xfrm>
            <a:off x="2330053" y="2004699"/>
            <a:ext cx="365522" cy="729992"/>
            <a:chOff x="685009" y="1203360"/>
            <a:chExt cx="365522" cy="729992"/>
          </a:xfrm>
        </p:grpSpPr>
        <p:sp>
          <p:nvSpPr>
            <p:cNvPr id="105" name="Flowchart: Off-page Connector 108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5250" y="1203360"/>
              <a:ext cx="317897" cy="422672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defRPr/>
              </a:pPr>
              <a:endParaRPr lang="zh-CN" altLang="zh-CN" sz="97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6" name="Oval 111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85009" y="1514252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defRPr/>
              </a:pPr>
              <a:r>
                <a:rPr lang="en-US" sz="2100" dirty="0">
                  <a:solidFill>
                    <a:srgbClr val="FFFFFF"/>
                  </a:solidFill>
                  <a:cs typeface="+mn-ea"/>
                  <a:sym typeface="+mn-lt"/>
                </a:rPr>
                <a:t>1</a:t>
              </a:r>
              <a:endParaRPr lang="en-US" altLang="zh-CN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8593" name="组合 106"/>
          <p:cNvGrpSpPr>
            <a:grpSpLocks/>
          </p:cNvGrpSpPr>
          <p:nvPr/>
        </p:nvGrpSpPr>
        <p:grpSpPr bwMode="auto">
          <a:xfrm>
            <a:off x="2350295" y="4629476"/>
            <a:ext cx="365522" cy="451247"/>
            <a:chOff x="685009" y="2261965"/>
            <a:chExt cx="365522" cy="451246"/>
          </a:xfrm>
        </p:grpSpPr>
        <p:sp>
          <p:nvSpPr>
            <p:cNvPr id="108" name="Flowchart: Off-page Connector 109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704059" y="2290540"/>
              <a:ext cx="317897" cy="422671"/>
            </a:xfrm>
            <a:prstGeom prst="flowChartOffpageConnector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defRPr/>
              </a:pPr>
              <a:endParaRPr lang="zh-CN" altLang="zh-CN" sz="975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09" name="Oval 112">
              <a:extLst>
                <a:ext uri="{FF2B5EF4-FFF2-40B4-BE49-F238E27FC236}"/>
              </a:extLst>
            </p:cNvPr>
            <p:cNvSpPr/>
            <p:nvPr/>
          </p:nvSpPr>
          <p:spPr bwMode="auto">
            <a:xfrm>
              <a:off x="685009" y="2261965"/>
              <a:ext cx="365522" cy="419100"/>
            </a:xfrm>
            <a:prstGeom prst="ellipse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spcBef>
                  <a:spcPct val="0"/>
                </a:spcBef>
                <a:buClrTx/>
                <a:buSzTx/>
                <a:defRPr/>
              </a:pPr>
              <a:r>
                <a:rPr lang="en-US" sz="2100" dirty="0">
                  <a:solidFill>
                    <a:srgbClr val="FFFFFF"/>
                  </a:solidFill>
                  <a:cs typeface="+mn-ea"/>
                  <a:sym typeface="+mn-lt"/>
                </a:rPr>
                <a:t>2</a:t>
              </a:r>
              <a:endParaRPr lang="en-US" altLang="zh-CN" sz="21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4" name="Rectangle 1026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249743" y="4597330"/>
            <a:ext cx="3840956" cy="377429"/>
          </a:xfrm>
          <a:prstGeom prst="rect">
            <a:avLst/>
          </a:prstGeom>
          <a:noFill/>
          <a:ln>
            <a:noFill/>
          </a:ln>
          <a:extLst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685800" lvl="2" indent="0" algn="l">
              <a:lnSpc>
                <a:spcPct val="125000"/>
              </a:lnSpc>
              <a:spcBef>
                <a:spcPct val="0"/>
              </a:spcBef>
              <a:buClrTx/>
              <a:buSzTx/>
            </a:pPr>
            <a:r>
              <a:rPr lang="zh-CN" altLang="en-US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期末成绩 </a:t>
            </a:r>
            <a:r>
              <a:rPr lang="en-US" altLang="zh-CN" sz="21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: 70%</a:t>
            </a:r>
          </a:p>
          <a:p>
            <a:pPr algn="l">
              <a:spcBef>
                <a:spcPct val="0"/>
              </a:spcBef>
              <a:buClr>
                <a:srgbClr val="FF3300"/>
              </a:buClr>
              <a:buSzTx/>
              <a:buFont typeface="MS Outlook" panose="05010100010000000000" pitchFamily="2" charset="2"/>
              <a:buChar char="B"/>
            </a:pPr>
            <a:endParaRPr lang="en-US" altLang="zh-CN" sz="18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87624" y="1556792"/>
            <a:ext cx="7144072" cy="15573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SzPct val="100000"/>
              <a:buFont typeface="+mj-lt"/>
              <a:buAutoNum type="arabicPeriod"/>
            </a:pP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认识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汇编语言的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意义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457200" indent="-457200" algn="l">
              <a:buSzPct val="100000"/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掌握计算机中数据和字符的常用表示</a:t>
            </a:r>
            <a:r>
              <a:rPr kumimoji="1"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方法</a:t>
            </a:r>
            <a:endParaRPr kumimoji="1"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  <a:p>
            <a:pPr marL="457200" indent="-457200" algn="l">
              <a:buSzPct val="100000"/>
              <a:buFont typeface="+mj-lt"/>
              <a:buAutoNum type="arabicPeriod"/>
            </a:pP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掌握补码的运算 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365104"/>
            <a:ext cx="1589126" cy="1440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6" r="1448"/>
          <a:stretch/>
        </p:blipFill>
        <p:spPr>
          <a:xfrm>
            <a:off x="2915816" y="4366096"/>
            <a:ext cx="2496277" cy="14400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4365104"/>
            <a:ext cx="3157895" cy="14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title"/>
          </p:nvPr>
        </p:nvSpPr>
        <p:spPr>
          <a:xfrm>
            <a:off x="179512" y="1103144"/>
            <a:ext cx="7924800" cy="545140"/>
          </a:xfrm>
        </p:spPr>
        <p:txBody>
          <a:bodyPr>
            <a:spAutoFit/>
          </a:bodyPr>
          <a:lstStyle/>
          <a:p>
            <a:r>
              <a:rPr lang="en-US" altLang="zh-CN" sz="2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1.1 </a:t>
            </a:r>
            <a:r>
              <a:rPr lang="zh-CN" altLang="en-US" sz="28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汇编语言简介</a:t>
            </a:r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2852936"/>
            <a:ext cx="8048625" cy="15144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3532" y="4725144"/>
            <a:ext cx="85689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汇编语言与机器语言一一对应，每一条汇编语言都有对应的</a:t>
            </a: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机器语言；</a:t>
            </a:r>
            <a:endParaRPr lang="en-US" altLang="zh-CN" sz="2000" dirty="0">
              <a:latin typeface="+mn-ea"/>
              <a:ea typeface="+mn-ea"/>
              <a:cs typeface="宋体" panose="02010600030101010101" pitchFamily="2" charset="-122"/>
            </a:endParaRPr>
          </a:p>
          <a:p>
            <a:pPr marL="342900" indent="-342900" algn="l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汇编语言可以通过编译得到机器语言，机器语言可以通过反编译得到汇编语言；</a:t>
            </a:r>
            <a:endParaRPr lang="en-US" altLang="zh-CN" sz="2000" dirty="0">
              <a:latin typeface="+mn-ea"/>
              <a:ea typeface="+mn-ea"/>
              <a:cs typeface="宋体" panose="02010600030101010101" pitchFamily="2" charset="-122"/>
            </a:endParaRPr>
          </a:p>
          <a:p>
            <a:pPr marL="342900" indent="-342900" algn="l">
              <a:buSzPct val="100000"/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高级语言</a:t>
            </a: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可以通过编译得到汇编语言</a:t>
            </a:r>
            <a:r>
              <a:rPr lang="en-US" altLang="zh-CN" sz="2000" dirty="0">
                <a:latin typeface="+mn-ea"/>
                <a:ea typeface="+mn-ea"/>
                <a:cs typeface="宋体" panose="02010600030101010101" pitchFamily="2" charset="-122"/>
              </a:rPr>
              <a:t>/</a:t>
            </a: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机器语言，但是汇编语言</a:t>
            </a:r>
            <a:r>
              <a:rPr lang="en-US" altLang="zh-CN" sz="2000" dirty="0">
                <a:latin typeface="+mn-ea"/>
                <a:ea typeface="+mn-ea"/>
                <a:cs typeface="宋体" panose="02010600030101010101" pitchFamily="2" charset="-122"/>
              </a:rPr>
              <a:t>/</a:t>
            </a: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机器语言不能反编译成</a:t>
            </a:r>
            <a:r>
              <a:rPr lang="zh-CN" altLang="en-US" sz="2000" dirty="0">
                <a:latin typeface="+mn-ea"/>
                <a:ea typeface="+mn-ea"/>
                <a:cs typeface="宋体" panose="02010600030101010101" pitchFamily="2" charset="-122"/>
              </a:rPr>
              <a:t>高级语言。</a:t>
            </a:r>
            <a:endParaRPr lang="zh-CN" altLang="en-US" sz="200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7836" y="2006017"/>
            <a:ext cx="84946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计算机语言发展的三个阶段：机器语言、汇编语言和高级语言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2060848"/>
            <a:ext cx="7776864" cy="3908762"/>
          </a:xfrm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latin typeface="+mn-ea"/>
                <a:cs typeface="宋体" panose="02010600030101010101" pitchFamily="2" charset="-122"/>
              </a:rPr>
              <a:t>机器指令：</a:t>
            </a:r>
            <a:r>
              <a:rPr lang="en-US" altLang="zh-CN" sz="2000" dirty="0" err="1">
                <a:latin typeface="+mn-ea"/>
                <a:cs typeface="宋体" panose="02010600030101010101" pitchFamily="2" charset="-122"/>
              </a:rPr>
              <a:t>cpu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能直接识别并遵照执行的指令，用二进制编码表示，由操作码，操作数组成，编码只含二进制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0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或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1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。</a:t>
            </a:r>
          </a:p>
          <a:p>
            <a:pPr eaLnBrk="1" hangingPunct="1">
              <a:lnSpc>
                <a:spcPct val="90000"/>
              </a:lnSpc>
            </a:pPr>
            <a:endParaRPr lang="zh-CN" altLang="en-US" sz="2000" dirty="0">
              <a:latin typeface="+mn-ea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latin typeface="+mn-ea"/>
                <a:cs typeface="宋体" panose="02010600030101010101" pitchFamily="2" charset="-122"/>
              </a:rPr>
              <a:t>机器语言：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用二进制编码组成的机器指令的集合和一组使用机器指令的规则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。</a:t>
            </a:r>
            <a:endParaRPr lang="en-US" altLang="zh-CN" sz="2000" dirty="0">
              <a:latin typeface="+mn-ea"/>
              <a:cs typeface="宋体" panose="02010600030101010101" pitchFamily="2" charset="-122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2000" dirty="0">
              <a:latin typeface="+mn-ea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000" b="1" dirty="0">
                <a:latin typeface="+mn-ea"/>
                <a:cs typeface="宋体" panose="02010600030101010101" pitchFamily="2" charset="-122"/>
              </a:rPr>
              <a:t>汇编语言：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对机器指令中的操作码用英文单词的缩写描述（助记符），对操作数用标号、变量、常量描述。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 smtClean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sz="2000" b="1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示例</a:t>
            </a:r>
            <a:r>
              <a:rPr lang="zh-CN" altLang="en-US" sz="2000" b="1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 smtClean="0">
                <a:latin typeface="+mn-ea"/>
              </a:rPr>
              <a:t>     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机器码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1010 0001 0000 0011 0000 0000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     汇编</a:t>
            </a:r>
            <a:r>
              <a:rPr lang="zh-CN" altLang="en-US" sz="2000" dirty="0">
                <a:latin typeface="+mn-ea"/>
                <a:cs typeface="宋体" panose="02010600030101010101" pitchFamily="2" charset="-122"/>
              </a:rPr>
              <a:t>指令</a:t>
            </a:r>
            <a:r>
              <a:rPr lang="zh-CN" altLang="en-US" sz="2000" dirty="0" smtClean="0">
                <a:latin typeface="+mn-ea"/>
                <a:cs typeface="宋体" panose="02010600030101010101" pitchFamily="2" charset="-122"/>
              </a:rPr>
              <a:t>：</a:t>
            </a:r>
            <a:r>
              <a:rPr lang="en-US" altLang="zh-CN" sz="2000" dirty="0" err="1" smtClean="0">
                <a:latin typeface="+mn-ea"/>
                <a:cs typeface="宋体" panose="02010600030101010101" pitchFamily="2" charset="-122"/>
              </a:rPr>
              <a:t>mov</a:t>
            </a:r>
            <a:r>
              <a:rPr lang="en-US" altLang="zh-CN" sz="2000" dirty="0" smtClean="0">
                <a:latin typeface="+mn-ea"/>
                <a:cs typeface="宋体" panose="02010600030101010101" pitchFamily="2" charset="-122"/>
              </a:rPr>
              <a:t> ax, </a:t>
            </a:r>
            <a:r>
              <a:rPr lang="en-US" altLang="zh-CN" sz="2000" dirty="0">
                <a:latin typeface="+mn-ea"/>
                <a:cs typeface="宋体" panose="02010600030101010101" pitchFamily="2" charset="-122"/>
              </a:rPr>
              <a:t>[3]</a:t>
            </a:r>
            <a:endParaRPr lang="zh-CN" altLang="en-US" sz="2000" dirty="0">
              <a:latin typeface="+mn-ea"/>
              <a:cs typeface="宋体" panose="02010600030101010101" pitchFamily="2" charset="-122"/>
            </a:endParaRPr>
          </a:p>
        </p:txBody>
      </p:sp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5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1.1.1 </a:t>
            </a:r>
            <a:r>
              <a:rPr lang="zh-CN" altLang="en-US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机器语言与汇编语言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03" y="1313855"/>
            <a:ext cx="3810000" cy="267652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149214" y="3990380"/>
            <a:ext cx="11256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ENIAC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6028" y="4581128"/>
            <a:ext cx="40019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最初是由机器语言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0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组成，计算机只识别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0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，即是高电频率和低电频，程序员开发程序需要写一堆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0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和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en-US" dirty="0" smtClean="0">
                <a:latin typeface="+mn-ea"/>
                <a:ea typeface="+mn-ea"/>
              </a:rPr>
              <a:t>。</a:t>
            </a:r>
            <a:endParaRPr lang="zh-CN" altLang="en-US" dirty="0">
              <a:latin typeface="+mn-ea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48201" y="1333500"/>
            <a:ext cx="40385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 algn="l"/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）难学、难懂、难理解；机器语言 程序是由一连串指令码构造，这些指令码又由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16</a:t>
            </a:r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进制数组成，它和要实现的功能之间没有任何联系；</a:t>
            </a:r>
          </a:p>
          <a:p>
            <a:pPr indent="266700" algn="l"/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）无通用性；机器语言是最直接、最原始的语言，它完全依赖与某种特定的计算机系统；</a:t>
            </a:r>
          </a:p>
          <a:p>
            <a:pPr indent="266700" algn="l"/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）需要人为分配内存；机器语言程序与它运行过程中所用到的所有参数像高级语言一样，需要存放在主机的内存中。但具体存放内存的什么位置，如何合理布局，需要程序设计者根据计算机系统和程序的具体情况人为</a:t>
            </a:r>
            <a:r>
              <a:rPr lang="zh-CN" altLang="zh-CN" sz="2000" kern="0" dirty="0">
                <a:latin typeface="+mn-ea"/>
                <a:ea typeface="+mn-ea"/>
                <a:cs typeface="宋体" panose="02010600030101010101" pitchFamily="2" charset="-122"/>
              </a:rPr>
              <a:t>确定</a:t>
            </a:r>
            <a:r>
              <a:rPr lang="zh-CN" altLang="en-US" sz="2000" kern="0" dirty="0">
                <a:latin typeface="+mn-ea"/>
                <a:ea typeface="+mn-ea"/>
                <a:cs typeface="宋体" panose="02010600030101010101" pitchFamily="2" charset="-122"/>
              </a:rPr>
              <a:t>。</a:t>
            </a:r>
            <a:endParaRPr lang="zh-CN" altLang="zh-CN" sz="2000" kern="0" dirty="0">
              <a:latin typeface="+mn-ea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916832"/>
            <a:ext cx="8496944" cy="2012859"/>
          </a:xfr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cs typeface="宋体" panose="02010600030101010101" pitchFamily="2" charset="-122"/>
              </a:rPr>
              <a:t>用汇编语言编写的程序称为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  <a:cs typeface="宋体" panose="02010600030101010101" pitchFamily="2" charset="-122"/>
              </a:rPr>
              <a:t>汇编源程序</a:t>
            </a:r>
            <a:r>
              <a:rPr lang="zh-CN" altLang="en-US" sz="2400" b="1" dirty="0" smtClean="0">
                <a:latin typeface="+mn-ea"/>
                <a:cs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+mn-ea"/>
                <a:cs typeface="宋体" panose="02010600030101010101" pitchFamily="2" charset="-122"/>
              </a:rPr>
              <a:t>汇编语言是一种符号语言</a:t>
            </a:r>
            <a:r>
              <a:rPr lang="zh-CN" altLang="en-US" sz="2400" b="1" dirty="0">
                <a:latin typeface="+mn-ea"/>
                <a:cs typeface="宋体" panose="02010600030101010101" pitchFamily="2" charset="-122"/>
              </a:rPr>
              <a:t>，比机器语言容易理解和掌握，也容易调试和维护。但是，汇编语言源程序要翻译成机器语言程序才可以由计算机执行。这个翻译的过程称为“汇编”，这种把汇编源程序翻译成目标程序的语言加工程序称为汇编程序。</a:t>
            </a:r>
          </a:p>
        </p:txBody>
      </p:sp>
      <p:sp>
        <p:nvSpPr>
          <p:cNvPr id="5" name="Rectangle 1028">
            <a:extLst>
              <a:ext uri="{FF2B5EF4-FFF2-40B4-BE49-F238E27FC236}"/>
            </a:extLst>
          </p:cNvPr>
          <p:cNvSpPr>
            <a:spLocks noChangeArrowheads="1"/>
          </p:cNvSpPr>
          <p:nvPr/>
        </p:nvSpPr>
        <p:spPr bwMode="auto">
          <a:xfrm>
            <a:off x="2171700" y="213988"/>
            <a:ext cx="4800600" cy="514350"/>
          </a:xfrm>
          <a:prstGeom prst="rect">
            <a:avLst/>
          </a:prstGeom>
          <a:noFill/>
          <a:ln>
            <a:noFill/>
          </a:ln>
          <a:extLst/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</a:pP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第</a:t>
            </a:r>
            <a:r>
              <a:rPr lang="en-US" altLang="zh-CN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1</a:t>
            </a:r>
            <a:r>
              <a:rPr lang="zh-CN" altLang="en-US" sz="3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lt"/>
              </a:rPr>
              <a:t>章 汇编语言基础知识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7" name="AutoShape 2"/>
          <p:cNvSpPr txBox="1">
            <a:spLocks noChangeArrowheads="1"/>
          </p:cNvSpPr>
          <p:nvPr/>
        </p:nvSpPr>
        <p:spPr bwMode="auto">
          <a:xfrm>
            <a:off x="179512" y="1103144"/>
            <a:ext cx="7924800" cy="54514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3429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685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0287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Tx/>
              <a:buSzTx/>
            </a:pPr>
            <a:r>
              <a:rPr lang="en-US" altLang="zh-CN" sz="2800" b="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1.1.1 </a:t>
            </a:r>
            <a:r>
              <a:rPr lang="zh-CN" altLang="en-US" sz="2800" b="0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机器语言与汇编语言</a:t>
            </a:r>
            <a:endParaRPr lang="zh-CN" altLang="en-US" sz="2800" b="0" kern="0" dirty="0" smtClean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02072" y="4437112"/>
            <a:ext cx="839040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（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1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）面向机器的低级语言，通常是为特定的计算机或系列计算机专门设计的；（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2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）保持了机器语言的优点，具有直接和简洁的特点；（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3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）可有效地访问、控制计算机的各种硬件设备，如磁盘、存储器、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CPU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、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I/O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端口等；（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4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）目标代码简短，占用内存少，执行速度快，是有效的程序设计语言；（</a:t>
            </a:r>
            <a:r>
              <a:rPr lang="en-US" altLang="zh-CN" sz="2000" dirty="0">
                <a:solidFill>
                  <a:srgbClr val="0070C0"/>
                </a:solidFill>
                <a:latin typeface="+mn-lt"/>
                <a:ea typeface="+mn-ea"/>
              </a:rPr>
              <a:t>5</a:t>
            </a:r>
            <a:r>
              <a:rPr lang="zh-CN" altLang="en-US" sz="2000" dirty="0">
                <a:solidFill>
                  <a:srgbClr val="0070C0"/>
                </a:solidFill>
                <a:latin typeface="+mn-lt"/>
                <a:ea typeface="+mn-ea"/>
              </a:rPr>
              <a:t>）经常与高级语言配合使用，应用十分广泛。</a:t>
            </a:r>
          </a:p>
        </p:txBody>
      </p:sp>
    </p:spTree>
    <p:extLst>
      <p:ext uri="{BB962C8B-B14F-4D97-AF65-F5344CB8AC3E}">
        <p14:creationId xmlns:p14="http://schemas.microsoft.com/office/powerpoint/2010/main" val="4236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/>
      </a:spPr>
      <a:bodyPr>
        <a:spAutoFit/>
      </a:bodyPr>
      <a:lstStyle>
        <a:defPPr algn="l">
          <a:lnSpc>
            <a:spcPct val="125000"/>
          </a:lnSpc>
          <a:spcBef>
            <a:spcPct val="0"/>
          </a:spcBef>
          <a:buClr>
            <a:srgbClr val="FF0066"/>
          </a:buClr>
          <a:buSzTx/>
          <a:defRPr sz="2800" dirty="0">
            <a:solidFill>
              <a:srgbClr val="000000"/>
            </a:solidFill>
            <a:latin typeface="Times New Roman" panose="02020603050405020304" pitchFamily="18" charset="0"/>
            <a:ea typeface="微软雅黑" panose="020B0503020204020204" pitchFamily="34" charset="-122"/>
            <a:sym typeface="+mn-lt"/>
          </a:defRPr>
        </a:defPPr>
      </a:lstStyle>
    </a:spDef>
  </a:objectDefaults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9372</TotalTime>
  <Words>2278</Words>
  <Application>Microsoft Office PowerPoint</Application>
  <PresentationFormat>全屏显示(4:3)</PresentationFormat>
  <Paragraphs>268</Paragraphs>
  <Slides>39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0" baseType="lpstr">
      <vt:lpstr>仿宋</vt:lpstr>
      <vt:lpstr>华光魏体_CNKI</vt:lpstr>
      <vt:lpstr>宋体</vt:lpstr>
      <vt:lpstr>微软雅黑</vt:lpstr>
      <vt:lpstr>Arial</vt:lpstr>
      <vt:lpstr>Calibri</vt:lpstr>
      <vt:lpstr>MS Outlook</vt:lpstr>
      <vt:lpstr>Tahoma</vt:lpstr>
      <vt:lpstr>Times New Roman</vt:lpstr>
      <vt:lpstr>Wingdings</vt:lpstr>
      <vt:lpstr>Capsules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1.1 汇编语言简介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       </vt:lpstr>
      <vt:lpstr> </vt:lpstr>
      <vt:lpstr>PowerPoint 演示文稿</vt:lpstr>
      <vt:lpstr>PowerPoint 演示文稿</vt:lpstr>
      <vt:lpstr> </vt:lpstr>
      <vt:lpstr> </vt:lpstr>
      <vt:lpstr>PowerPoint 演示文稿</vt:lpstr>
      <vt:lpstr>PowerPoint 演示文稿</vt:lpstr>
      <vt:lpstr>                                     </vt:lpstr>
      <vt:lpstr>                                     </vt:lpstr>
      <vt:lpstr> </vt:lpstr>
      <vt:lpstr>PowerPoint 演示文稿</vt:lpstr>
      <vt:lpstr>1.2.2 二进制数和十六进制数运算 </vt:lpstr>
      <vt:lpstr>1.2.2 二进制数和十六进制数运算 </vt:lpstr>
      <vt:lpstr>1.2.2 二进制数和十六进制数运算 </vt:lpstr>
      <vt:lpstr>1.2.3 带符号数的表示</vt:lpstr>
      <vt:lpstr>PowerPoint 演示文稿</vt:lpstr>
      <vt:lpstr>PowerPoint 演示文稿</vt:lpstr>
      <vt:lpstr>PowerPoint 演示文稿</vt:lpstr>
      <vt:lpstr>PowerPoint 演示文稿</vt:lpstr>
      <vt:lpstr>1.2.4 补码的加减法</vt:lpstr>
      <vt:lpstr>1.2.5 无符号数的表示</vt:lpstr>
      <vt:lpstr>1.2.6 字符的表示</vt:lpstr>
      <vt:lpstr>1.2.7 基本逻辑运算 </vt:lpstr>
    </vt:vector>
  </TitlesOfParts>
  <Company>微软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汇编语言程序设计</dc:title>
  <dc:creator>USER</dc:creator>
  <cp:lastModifiedBy>周印明</cp:lastModifiedBy>
  <cp:revision>2073</cp:revision>
  <dcterms:created xsi:type="dcterms:W3CDTF">2008-02-27T01:10:38Z</dcterms:created>
  <dcterms:modified xsi:type="dcterms:W3CDTF">2023-09-03T13:38:37Z</dcterms:modified>
</cp:coreProperties>
</file>