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508" r:id="rId2"/>
    <p:sldId id="524" r:id="rId3"/>
    <p:sldId id="269" r:id="rId4"/>
    <p:sldId id="270" r:id="rId5"/>
    <p:sldId id="271" r:id="rId6"/>
    <p:sldId id="272" r:id="rId7"/>
    <p:sldId id="273" r:id="rId8"/>
    <p:sldId id="649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5" r:id="rId21"/>
    <p:sldId id="525" r:id="rId22"/>
    <p:sldId id="645" r:id="rId23"/>
    <p:sldId id="646" r:id="rId24"/>
    <p:sldId id="647" r:id="rId25"/>
    <p:sldId id="648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8F74"/>
    <a:srgbClr val="FD7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7" autoAdjust="0"/>
    <p:restoredTop sz="94602" autoAdjust="0"/>
  </p:normalViewPr>
  <p:slideViewPr>
    <p:cSldViewPr showGuides="1">
      <p:cViewPr>
        <p:scale>
          <a:sx n="66" d="100"/>
          <a:sy n="66" d="100"/>
        </p:scale>
        <p:origin x="1624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E41F6-E2AD-45F2-8B4D-BADAEA1AE2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1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B80B3-400F-48CC-B2D6-5714065583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23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10C5C-9A23-4420-83D1-26CB30A552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C6C1B-5757-4ED1-92FF-4F389E5EC9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5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43EC6-744A-46A9-922C-FFA54F0588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1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85E9B1-872F-4CF6-BA86-1C83BEEEAF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7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66195-85F9-4C2E-B66F-88C3EC913E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10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356CC-07CC-4ADD-AF42-81A238C951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87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415B2-AFC1-418C-B363-010C9C82FC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31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28EF5-CB2F-43C5-87C0-4DAEA6909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1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4CB09-9FD2-4681-ADD0-4411BA512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4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2056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057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051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2E80DBD6-4383-450D-A6EB-B2082DBCAF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计算机基本原理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2780928"/>
            <a:ext cx="7693025" cy="3724275"/>
          </a:xfrm>
        </p:spPr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计算机系统组成</a:t>
            </a:r>
          </a:p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存储器</a:t>
            </a:r>
          </a:p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中央处理器（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）中的寄存器</a:t>
            </a:r>
            <a:endParaRPr lang="en-US" altLang="zh-CN" b="1" dirty="0" smtClean="0"/>
          </a:p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外部设备和接口</a:t>
            </a:r>
            <a:endParaRPr lang="en-US" altLang="zh-CN" b="1" dirty="0" smtClean="0"/>
          </a:p>
          <a:p>
            <a:r>
              <a:rPr lang="en-US" altLang="zh-CN" b="1" dirty="0" smtClean="0"/>
              <a:t>2.5 32</a:t>
            </a:r>
            <a:r>
              <a:rPr lang="zh-CN" altLang="en-US" b="1" dirty="0" smtClean="0"/>
              <a:t>位</a:t>
            </a:r>
            <a:r>
              <a:rPr lang="en-US" altLang="zh-CN" b="1" dirty="0" smtClean="0"/>
              <a:t>80x86 CPU</a:t>
            </a:r>
            <a:r>
              <a:rPr lang="zh-CN" altLang="en-US" b="1" dirty="0" smtClean="0"/>
              <a:t>的工作模式</a:t>
            </a:r>
          </a:p>
          <a:p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2.2.4 </a:t>
            </a:r>
            <a:r>
              <a:rPr lang="zh-CN" altLang="en-US" smtClean="0"/>
              <a:t>逻辑地址</a:t>
            </a:r>
            <a:endParaRPr lang="zh-CN" altLang="zh-C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mtClean="0"/>
              <a:t>逻辑地址是用户编程时使用的地址，分为段</a:t>
            </a:r>
            <a:r>
              <a:rPr lang="zh-CN" altLang="en-US" smtClean="0"/>
              <a:t>地址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mtClean="0"/>
              <a:t>和偏移地址两</a:t>
            </a:r>
            <a:r>
              <a:rPr lang="zh-CN" altLang="en-US" smtClean="0"/>
              <a:t>部分。</a:t>
            </a:r>
            <a:endParaRPr lang="en-US" altLang="zh-CN" smtClean="0"/>
          </a:p>
          <a:p>
            <a:r>
              <a:rPr lang="zh-CN" altLang="zh-CN" smtClean="0"/>
              <a:t>段地址：偏移地址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5003800" y="3216275"/>
            <a:ext cx="13584238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/>
          </a:p>
        </p:txBody>
      </p:sp>
      <p:pic>
        <p:nvPicPr>
          <p:cNvPr id="10245" name="图片 7" descr="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24175"/>
            <a:ext cx="37115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2.2.4 </a:t>
            </a:r>
            <a:r>
              <a:rPr lang="zh-CN" altLang="en-US" smtClean="0"/>
              <a:t>逻辑地址</a:t>
            </a:r>
            <a:endParaRPr lang="zh-CN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688" y="2152650"/>
            <a:ext cx="7693025" cy="3724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</a:p>
        </p:txBody>
      </p:sp>
      <p:pic>
        <p:nvPicPr>
          <p:cNvPr id="11268" name="图片 4" descr="图片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87738"/>
            <a:ext cx="38496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667000"/>
            <a:ext cx="216058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4702175"/>
            <a:ext cx="2160588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左大括号 1"/>
          <p:cNvSpPr/>
          <p:nvPr/>
        </p:nvSpPr>
        <p:spPr>
          <a:xfrm>
            <a:off x="4778375" y="2986088"/>
            <a:ext cx="282575" cy="2398712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endParaRPr lang="zh-CN" altLang="en-US"/>
          </a:p>
        </p:txBody>
      </p:sp>
      <p:sp>
        <p:nvSpPr>
          <p:cNvPr id="11272" name="矩形 2"/>
          <p:cNvSpPr>
            <a:spLocks noChangeArrowheads="1"/>
          </p:cNvSpPr>
          <p:nvPr/>
        </p:nvSpPr>
        <p:spPr bwMode="auto">
          <a:xfrm>
            <a:off x="5060950" y="6130925"/>
            <a:ext cx="341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/>
              <a:t>可以写下</a:t>
            </a:r>
            <a:r>
              <a:rPr lang="en-US" altLang="zh-CN"/>
              <a:t>3</a:t>
            </a:r>
            <a:r>
              <a:rPr lang="zh-CN" altLang="zh-CN"/>
              <a:t>位数据的纸条</a:t>
            </a:r>
            <a:endParaRPr lang="zh-CN" altLang="en-US"/>
          </a:p>
        </p:txBody>
      </p:sp>
      <p:sp>
        <p:nvSpPr>
          <p:cNvPr id="11273" name="矩形 3"/>
          <p:cNvSpPr>
            <a:spLocks noChangeArrowheads="1"/>
          </p:cNvSpPr>
          <p:nvPr/>
        </p:nvSpPr>
        <p:spPr bwMode="auto">
          <a:xfrm>
            <a:off x="5056188" y="3487738"/>
            <a:ext cx="341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/>
              <a:t>可以写下</a:t>
            </a:r>
            <a:r>
              <a:rPr lang="en-US" altLang="zh-CN"/>
              <a:t>4</a:t>
            </a:r>
            <a:r>
              <a:rPr lang="zh-CN" altLang="zh-CN"/>
              <a:t>位数据的纸条</a:t>
            </a:r>
            <a:endParaRPr lang="zh-CN" altLang="en-US"/>
          </a:p>
        </p:txBody>
      </p:sp>
      <p:sp>
        <p:nvSpPr>
          <p:cNvPr id="11274" name="矩形 7"/>
          <p:cNvSpPr>
            <a:spLocks noChangeArrowheads="1"/>
          </p:cNvSpPr>
          <p:nvPr/>
        </p:nvSpPr>
        <p:spPr bwMode="auto">
          <a:xfrm>
            <a:off x="900113" y="4384675"/>
            <a:ext cx="4117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如何描述从宿舍到教室的距离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2.2.4 </a:t>
            </a:r>
            <a:r>
              <a:rPr lang="zh-CN" altLang="en-US" smtClean="0"/>
              <a:t>逻辑地址</a:t>
            </a:r>
            <a:endParaRPr lang="zh-CN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1042988" y="2349500"/>
            <a:ext cx="7643812" cy="19431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800" b="1"/>
              <a:t>例题2-1  段基址为1896H，偏移地址为1655H。其物理地址为多少？</a:t>
            </a:r>
            <a:endParaRPr lang="en-US" altLang="zh-CN" sz="2800" b="1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zh-CN" sz="2800" b="1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800" b="1"/>
              <a:t>18960H+1655H=19FB5H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2.2.4 </a:t>
            </a:r>
            <a:r>
              <a:rPr lang="zh-CN" altLang="en-US" smtClean="0"/>
              <a:t>逻辑地址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 smtClean="0"/>
              <a:t>例题2-2  段基址与内存分段情况如图2-9所示，观察各个段的大小与分布，判断其地址范围标出每个段首地址和末地址。</a:t>
            </a:r>
          </a:p>
        </p:txBody>
      </p:sp>
      <p:pic>
        <p:nvPicPr>
          <p:cNvPr id="13316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3757613"/>
            <a:ext cx="35972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28675" y="3073400"/>
            <a:ext cx="4822825" cy="3524250"/>
          </a:xfrm>
          <a:prstGeom prst="rect">
            <a:avLst/>
          </a:prstGeom>
        </p:spPr>
        <p:txBody>
          <a:bodyPr>
            <a:spAutoFit/>
          </a:bodyPr>
          <a:lstStyle>
            <a:lvl1pPr indent="2476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从图中看出如下内容。</a:t>
            </a:r>
            <a:endParaRPr lang="zh-CN" altLang="zh-CN" sz="1200">
              <a:latin typeface="方正中倩简体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"/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代码段有</a:t>
            </a:r>
            <a:r>
              <a:rPr lang="zh-CN" altLang="zh-CN" sz="1200">
                <a:latin typeface="方正中倩简体"/>
                <a:cs typeface="Times New Roman" panose="02020603050405020304" pitchFamily="18" charset="0"/>
              </a:rPr>
              <a:t>64KB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，它的地址范围在</a:t>
            </a:r>
            <a:r>
              <a:rPr lang="zh-CN" altLang="zh-CN" sz="1200">
                <a:latin typeface="方正中倩简体"/>
                <a:cs typeface="Times New Roman" panose="02020603050405020304" pitchFamily="18" charset="0"/>
              </a:rPr>
              <a:t>210E0H~310DFH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，已经达到段的最大范围。</a:t>
            </a:r>
            <a:endParaRPr lang="zh-CN" altLang="zh-CN" sz="1200">
              <a:latin typeface="方正中倩简体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"/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附加段只有</a:t>
            </a:r>
            <a:r>
              <a:rPr lang="zh-CN" altLang="zh-CN" sz="1200">
                <a:latin typeface="方正中倩简体"/>
                <a:cs typeface="Times New Roman" panose="02020603050405020304" pitchFamily="18" charset="0"/>
              </a:rPr>
              <a:t>2KB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，地址范围在</a:t>
            </a:r>
            <a:r>
              <a:rPr lang="zh-CN" altLang="zh-CN" sz="1200">
                <a:latin typeface="方正中倩简体"/>
                <a:cs typeface="Times New Roman" panose="02020603050405020304" pitchFamily="18" charset="0"/>
              </a:rPr>
              <a:t>34500H~34CFFH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之间。</a:t>
            </a:r>
            <a:endParaRPr lang="zh-CN" altLang="zh-CN" sz="1200">
              <a:latin typeface="方正中倩简体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"/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数据段为</a:t>
            </a:r>
            <a:r>
              <a:rPr lang="zh-CN" altLang="zh-CN" sz="1200">
                <a:latin typeface="方正中倩简体"/>
                <a:cs typeface="Times New Roman" panose="02020603050405020304" pitchFamily="18" charset="0"/>
              </a:rPr>
              <a:t>16KB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，其地址范围为</a:t>
            </a:r>
            <a:r>
              <a:rPr lang="zh-CN" altLang="zh-CN" sz="1200">
                <a:latin typeface="方正中倩简体"/>
                <a:cs typeface="Times New Roman" panose="02020603050405020304" pitchFamily="18" charset="0"/>
              </a:rPr>
              <a:t>34D00H~38CFFH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。可知数据段紧接着附加段的最后单元存放，而不必在附加段的</a:t>
            </a:r>
            <a:r>
              <a:rPr lang="zh-CN" altLang="zh-CN" sz="1200">
                <a:latin typeface="方正中倩简体"/>
                <a:cs typeface="Times New Roman" panose="02020603050405020304" pitchFamily="18" charset="0"/>
              </a:rPr>
              <a:t>64KB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最大区域之外设置其他段。此方式也称为段重叠，可充分利用现有的存储空间。</a:t>
            </a:r>
            <a:endParaRPr lang="zh-CN" altLang="zh-CN" sz="1200">
              <a:latin typeface="方正中倩简体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"/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堆栈段的空间最小，只有</a:t>
            </a:r>
            <a:r>
              <a:rPr lang="zh-CN" altLang="zh-CN" sz="1200">
                <a:latin typeface="方正中倩简体"/>
                <a:cs typeface="Times New Roman" panose="02020603050405020304" pitchFamily="18" charset="0"/>
              </a:rPr>
              <a:t>512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个字节单元，它的地址范围是</a:t>
            </a:r>
            <a:r>
              <a:rPr lang="zh-CN" altLang="zh-CN" sz="1200">
                <a:latin typeface="方正中倩简体"/>
                <a:cs typeface="Times New Roman" panose="02020603050405020304" pitchFamily="18" charset="0"/>
              </a:rPr>
              <a:t>84180H~8437FH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1200">
              <a:latin typeface="方正中倩简体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2.2.5 CPU</a:t>
            </a:r>
            <a:r>
              <a:rPr lang="zh-CN" altLang="en-US" dirty="0" smtClean="0"/>
              <a:t>对内存的读写操作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762000" y="2276475"/>
            <a:ext cx="7770813" cy="20748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800" b="1" dirty="0"/>
              <a:t>CPU要想进行数据的读写，必须和外部器件（芯片）进行下面3类的信息交互。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zh-CN" sz="2800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800" b="1" dirty="0"/>
              <a:t>（1）存储单元的地址（地址信息）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800" b="1" dirty="0"/>
              <a:t>（2）器件的选择，读或写命令（控制信息）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800" b="1" dirty="0"/>
              <a:t>（3）读或写的数据（数据信息）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2.2.5 CPU</a:t>
            </a:r>
            <a:r>
              <a:rPr lang="zh-CN" altLang="en-US" smtClean="0"/>
              <a:t>对内存的读写操作</a:t>
            </a:r>
            <a:endParaRPr lang="zh-CN" altLang="zh-CN" smtClean="0"/>
          </a:p>
        </p:txBody>
      </p:sp>
      <p:pic>
        <p:nvPicPr>
          <p:cNvPr id="15363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068638"/>
            <a:ext cx="4010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00113" y="2492375"/>
            <a:ext cx="4032250" cy="41052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1400" b="1"/>
              <a:t>CPU</a:t>
            </a:r>
            <a:r>
              <a:rPr lang="zh-CN" altLang="zh-CN" sz="1400" b="1"/>
              <a:t>从地址为</a:t>
            </a:r>
            <a:r>
              <a:rPr lang="en-US" altLang="zh-CN" sz="1400" b="1"/>
              <a:t>3</a:t>
            </a:r>
            <a:r>
              <a:rPr lang="zh-CN" altLang="zh-CN" sz="1400" b="1"/>
              <a:t>的内存单元中读取数据的过程</a:t>
            </a:r>
            <a:endParaRPr lang="en-US" altLang="zh-CN" sz="1400" b="1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1400" b="1"/>
              <a:t>（1）CPU通过地址线将要进行操作的内存单元地址“3”发出；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1400" b="1"/>
              <a:t>（2）CPU通过控制线发出内存读命令，选中存储器芯片，并通知它，将要从中读取数据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1400" b="1"/>
              <a:t>（3）存储器将内存单元地址为“3”中的数据“32H”通过数据线送入CPU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1400" b="1"/>
              <a:t> 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1400" b="1"/>
              <a:t>写操作与读操作的步骤相似，如向地址为“3”的单元写入数据“FFH”。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1400" b="1"/>
              <a:t>（1）CPU通过地址线将要进行操作的内存单元地址“3”发出；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1400" b="1"/>
              <a:t>（2）CPU通过控制线发出内存写命令，选中存储器芯片，并通知它，要向其中写入数据。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1400" b="1"/>
              <a:t>（3）CPU通过数据线将数据“FFH”送入内存的地址为“3”的单元中。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2.2.5 CPU</a:t>
            </a:r>
            <a:r>
              <a:rPr lang="zh-CN" altLang="en-US" smtClean="0"/>
              <a:t>对内存的读写操作</a:t>
            </a:r>
            <a:endParaRPr lang="zh-CN" altLang="zh-CN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62425"/>
          </a:xfrm>
        </p:spPr>
        <p:txBody>
          <a:bodyPr/>
          <a:lstStyle/>
          <a:p>
            <a:pPr>
              <a:defRPr/>
            </a:pPr>
            <a:r>
              <a:rPr lang="zh-CN" altLang="zh-CN" sz="2000" dirty="0"/>
              <a:t>要让一个计算机或微处理器工作，应向它输入能够驱动它进行工作的电平信息（即机器码）。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对于</a:t>
            </a:r>
            <a:r>
              <a:rPr lang="zh-CN" altLang="zh-CN" sz="2000" dirty="0"/>
              <a:t>8086 CPU，下面的机器码，能够完成从内存地址为“3”的单元读数据。</a:t>
            </a:r>
          </a:p>
          <a:p>
            <a:pPr>
              <a:defRPr/>
            </a:pPr>
            <a:r>
              <a:rPr lang="zh-CN" altLang="zh-CN" sz="2000" dirty="0"/>
              <a:t>机器码：101000010000001100000000</a:t>
            </a:r>
          </a:p>
          <a:p>
            <a:pPr>
              <a:defRPr/>
            </a:pPr>
            <a:r>
              <a:rPr lang="zh-CN" altLang="zh-CN" sz="2000" dirty="0"/>
              <a:t>含义：从内存地址为“3”的单元读取数据送入寄存器</a:t>
            </a:r>
            <a:r>
              <a:rPr lang="zh-CN" altLang="zh-CN" sz="2000" dirty="0" smtClean="0"/>
              <a:t>AX</a:t>
            </a:r>
            <a:endParaRPr lang="en-US" altLang="zh-CN" sz="2000" dirty="0" smtClean="0"/>
          </a:p>
          <a:p>
            <a:pPr>
              <a:defRPr/>
            </a:pPr>
            <a:endParaRPr lang="zh-CN" altLang="zh-CN" sz="2000" dirty="0"/>
          </a:p>
          <a:p>
            <a:pPr>
              <a:defRPr/>
            </a:pPr>
            <a:r>
              <a:rPr lang="zh-CN" altLang="zh-CN" sz="2000" dirty="0" smtClean="0"/>
              <a:t>机器码</a:t>
            </a:r>
            <a:r>
              <a:rPr lang="zh-CN" altLang="zh-CN" sz="2000" dirty="0"/>
              <a:t>是01串，难以记忆和书写，用汇编指令来表示，情况如下。</a:t>
            </a:r>
          </a:p>
          <a:p>
            <a:pPr>
              <a:defRPr/>
            </a:pPr>
            <a:r>
              <a:rPr lang="zh-CN" altLang="zh-CN" sz="2000" dirty="0"/>
              <a:t>机器码：10100001 00000011 00000000</a:t>
            </a:r>
          </a:p>
          <a:p>
            <a:pPr>
              <a:defRPr/>
            </a:pPr>
            <a:r>
              <a:rPr lang="zh-CN" altLang="zh-CN" sz="2000" dirty="0"/>
              <a:t>对应的汇编指令：Mov AX, [3]</a:t>
            </a:r>
          </a:p>
          <a:p>
            <a:pPr>
              <a:defRPr/>
            </a:pPr>
            <a:r>
              <a:rPr lang="zh-CN" altLang="zh-CN" sz="2000" dirty="0"/>
              <a:t>含义：从内存地址为“3”的单元读取数据送入寄存器AX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中央处理器（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）中的寄存器</a:t>
            </a:r>
            <a:endParaRPr lang="zh-CN" altLang="zh-C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2.3.1 </a:t>
            </a:r>
            <a:r>
              <a:rPr lang="zh-CN" altLang="en-US" b="1" dirty="0" smtClean="0"/>
              <a:t>寄存器介绍</a:t>
            </a:r>
            <a:endParaRPr lang="en-US" altLang="zh-CN" b="1" dirty="0" smtClean="0"/>
          </a:p>
          <a:p>
            <a:r>
              <a:rPr lang="en-US" altLang="zh-CN" b="1" dirty="0" smtClean="0"/>
              <a:t>2.3.2 CS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IP</a:t>
            </a:r>
          </a:p>
          <a:p>
            <a:r>
              <a:rPr lang="en-US" altLang="zh-CN" b="1" dirty="0" smtClean="0"/>
              <a:t>2.3.3 </a:t>
            </a:r>
            <a:r>
              <a:rPr lang="zh-CN" altLang="en-US" b="1" dirty="0" smtClean="0"/>
              <a:t>堆栈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zh-CN" altLang="en-US" dirty="0" smtClean="0"/>
              <a:t>寄存器介绍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2362200"/>
            <a:ext cx="8305800" cy="4235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通用数据寄存器</a:t>
            </a:r>
            <a:endParaRPr lang="en-US" altLang="zh-CN" b="1" dirty="0" smtClean="0"/>
          </a:p>
          <a:p>
            <a:r>
              <a:rPr lang="en-US" altLang="zh-CN" sz="2000" dirty="0" smtClean="0"/>
              <a:t>8086 CPU</a:t>
            </a:r>
            <a:r>
              <a:rPr lang="zh-CN" altLang="zh-CN" sz="2000" dirty="0" smtClean="0"/>
              <a:t>的所有寄存器都是</a:t>
            </a:r>
            <a:r>
              <a:rPr lang="en-US" altLang="zh-CN" sz="2000" dirty="0" smtClean="0"/>
              <a:t>16</a:t>
            </a:r>
            <a:r>
              <a:rPr lang="zh-CN" altLang="zh-CN" sz="2000" dirty="0" smtClean="0"/>
              <a:t>位的，可以存放两个字节。</a:t>
            </a:r>
            <a:r>
              <a:rPr lang="en-US" altLang="zh-CN" sz="2000" dirty="0" smtClean="0"/>
              <a:t>AX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BX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CX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DX</a:t>
            </a:r>
            <a:r>
              <a:rPr lang="zh-CN" altLang="zh-CN" sz="2000" dirty="0" smtClean="0"/>
              <a:t>这</a:t>
            </a:r>
            <a:r>
              <a:rPr lang="en-US" altLang="zh-CN" sz="2000" dirty="0" smtClean="0"/>
              <a:t>4</a:t>
            </a:r>
            <a:r>
              <a:rPr lang="zh-CN" altLang="zh-CN" sz="2000" dirty="0" smtClean="0"/>
              <a:t>个寄存器通常用来存放一般性的数据，有时候也可以存放地址，被称为通用数据寄存器。</a:t>
            </a:r>
          </a:p>
          <a:p>
            <a:r>
              <a:rPr lang="zh-CN" altLang="zh-CN" sz="2000" dirty="0" smtClean="0"/>
              <a:t>①</a:t>
            </a:r>
            <a:r>
              <a:rPr lang="en-US" altLang="zh-CN" sz="2000" dirty="0" smtClean="0"/>
              <a:t>AX</a:t>
            </a:r>
            <a:r>
              <a:rPr lang="zh-CN" altLang="zh-CN" sz="2000" dirty="0" smtClean="0"/>
              <a:t>：累加器，运算时较多使用这个寄存器，有些指令规定必须使用它。</a:t>
            </a:r>
          </a:p>
          <a:p>
            <a:r>
              <a:rPr lang="zh-CN" altLang="zh-CN" sz="2000" dirty="0" smtClean="0"/>
              <a:t>②</a:t>
            </a:r>
            <a:r>
              <a:rPr lang="en-US" altLang="zh-CN" sz="2000" dirty="0" smtClean="0"/>
              <a:t>BX</a:t>
            </a:r>
            <a:r>
              <a:rPr lang="zh-CN" altLang="zh-CN" sz="2000" dirty="0" smtClean="0"/>
              <a:t>：基址寄存器，除了存放数据，它经常用来存放一段内存的起始偏移地址。</a:t>
            </a:r>
          </a:p>
          <a:p>
            <a:r>
              <a:rPr lang="zh-CN" altLang="zh-CN" sz="2000" dirty="0" smtClean="0"/>
              <a:t>③</a:t>
            </a:r>
            <a:r>
              <a:rPr lang="en-US" altLang="zh-CN" sz="2000" dirty="0" smtClean="0"/>
              <a:t>CX</a:t>
            </a:r>
            <a:r>
              <a:rPr lang="zh-CN" altLang="zh-CN" sz="2000" dirty="0" smtClean="0"/>
              <a:t>：计数寄存器，除了存放数据，它经常用来存放重复操作的次数。</a:t>
            </a:r>
          </a:p>
          <a:p>
            <a:r>
              <a:rPr lang="zh-CN" altLang="zh-CN" sz="2000" dirty="0" smtClean="0"/>
              <a:t>④</a:t>
            </a:r>
            <a:r>
              <a:rPr lang="en-US" altLang="zh-CN" sz="2000" dirty="0" smtClean="0"/>
              <a:t>DX</a:t>
            </a:r>
            <a:r>
              <a:rPr lang="zh-CN" altLang="zh-CN" sz="2000" dirty="0" smtClean="0"/>
              <a:t>：数据寄存器，除了存放数据，它有时存放</a:t>
            </a:r>
            <a:r>
              <a:rPr lang="en-US" altLang="zh-CN" sz="2000" dirty="0" smtClean="0"/>
              <a:t>32</a:t>
            </a:r>
            <a:r>
              <a:rPr lang="zh-CN" altLang="zh-CN" sz="2000" dirty="0" smtClean="0"/>
              <a:t>位数据的高</a:t>
            </a:r>
            <a:r>
              <a:rPr lang="en-US" altLang="zh-CN" sz="2000" dirty="0" smtClean="0"/>
              <a:t>16</a:t>
            </a:r>
            <a:r>
              <a:rPr lang="zh-CN" altLang="zh-CN" sz="2000" dirty="0" smtClean="0"/>
              <a:t>位。</a:t>
            </a:r>
            <a:endParaRPr lang="zh-CN" altLang="en-US" dirty="0" smtClean="0"/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5435600" y="1773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2.3.1 </a:t>
            </a:r>
            <a:r>
              <a:rPr lang="zh-CN" altLang="en-US" smtClean="0"/>
              <a:t>寄存器介绍</a:t>
            </a:r>
            <a:endParaRPr lang="zh-CN" altLang="zh-CN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8054975" cy="37242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kern="0" dirty="0"/>
              <a:t>2</a:t>
            </a:r>
            <a:r>
              <a:rPr lang="en-US" altLang="zh-CN" b="1" kern="0" dirty="0" smtClean="0"/>
              <a:t>.</a:t>
            </a:r>
            <a:r>
              <a:rPr lang="zh-CN" altLang="en-US" b="1" kern="0" dirty="0" smtClean="0"/>
              <a:t>地址寄存器</a:t>
            </a:r>
            <a:endParaRPr lang="en-US" altLang="zh-CN" b="1" kern="0" dirty="0" smtClean="0"/>
          </a:p>
          <a:p>
            <a:pPr>
              <a:defRPr/>
            </a:pPr>
            <a:r>
              <a:rPr lang="en-US" altLang="zh-CN" sz="2000" dirty="0"/>
              <a:t>16</a:t>
            </a:r>
            <a:r>
              <a:rPr lang="zh-CN" altLang="zh-CN" sz="2000" dirty="0"/>
              <a:t>位的</a:t>
            </a:r>
            <a:r>
              <a:rPr lang="en-US" altLang="zh-CN" sz="2000" dirty="0"/>
              <a:t>8086</a:t>
            </a:r>
            <a:r>
              <a:rPr lang="zh-CN" altLang="zh-CN" sz="2000" dirty="0"/>
              <a:t>处理器有</a:t>
            </a:r>
            <a:r>
              <a:rPr lang="en-US" altLang="zh-CN" sz="2000" dirty="0"/>
              <a:t>4</a:t>
            </a:r>
            <a:r>
              <a:rPr lang="zh-CN" altLang="zh-CN" sz="2000" dirty="0"/>
              <a:t>个</a:t>
            </a:r>
            <a:r>
              <a:rPr lang="en-US" altLang="zh-CN" sz="2000" dirty="0"/>
              <a:t>16</a:t>
            </a:r>
            <a:r>
              <a:rPr lang="zh-CN" altLang="zh-CN" sz="2000" dirty="0"/>
              <a:t>位的通用地址寄存器。它们的主要作用是存放数据的所在偏移地址，也可以存放数据。这</a:t>
            </a:r>
            <a:r>
              <a:rPr lang="en-US" altLang="zh-CN" sz="2000" dirty="0"/>
              <a:t>4</a:t>
            </a:r>
            <a:r>
              <a:rPr lang="zh-CN" altLang="zh-CN" sz="2000" dirty="0"/>
              <a:t>个寄存器不能再拆分使用。</a:t>
            </a:r>
          </a:p>
          <a:p>
            <a:pPr>
              <a:defRPr/>
            </a:pPr>
            <a:r>
              <a:rPr lang="en-US" altLang="zh-CN" sz="2000" dirty="0"/>
              <a:t>  </a:t>
            </a:r>
            <a:r>
              <a:rPr lang="zh-CN" altLang="zh-CN" sz="2000" dirty="0"/>
              <a:t>①</a:t>
            </a:r>
            <a:r>
              <a:rPr lang="en-US" altLang="zh-CN" sz="2000" dirty="0"/>
              <a:t>SP</a:t>
            </a:r>
            <a:r>
              <a:rPr lang="zh-CN" altLang="zh-CN" sz="2000" dirty="0"/>
              <a:t>：堆栈指针，这是一个专用的寄存器，存放堆栈栈顶的偏移地址。</a:t>
            </a:r>
          </a:p>
          <a:p>
            <a:pPr>
              <a:defRPr/>
            </a:pPr>
            <a:r>
              <a:rPr lang="en-US" altLang="zh-CN" sz="2000" dirty="0"/>
              <a:t>  </a:t>
            </a:r>
            <a:r>
              <a:rPr lang="zh-CN" altLang="zh-CN" sz="2000" dirty="0"/>
              <a:t>②</a:t>
            </a:r>
            <a:r>
              <a:rPr lang="en-US" altLang="zh-CN" sz="2000" dirty="0"/>
              <a:t>BP</a:t>
            </a:r>
            <a:r>
              <a:rPr lang="zh-CN" altLang="zh-CN" sz="2000" dirty="0"/>
              <a:t>：基址指针，可以用来存放内存中数据的偏移地址。</a:t>
            </a:r>
          </a:p>
          <a:p>
            <a:pPr>
              <a:defRPr/>
            </a:pPr>
            <a:r>
              <a:rPr lang="en-US" altLang="zh-CN" sz="2000" dirty="0"/>
              <a:t>  </a:t>
            </a:r>
            <a:r>
              <a:rPr lang="zh-CN" altLang="zh-CN" sz="2000" dirty="0"/>
              <a:t>③</a:t>
            </a:r>
            <a:r>
              <a:rPr lang="en-US" altLang="zh-CN" sz="2000" dirty="0"/>
              <a:t>SI</a:t>
            </a:r>
            <a:r>
              <a:rPr lang="zh-CN" altLang="zh-CN" sz="2000" dirty="0"/>
              <a:t>：源变址寄存器，它经常用来存放内存中源数据区的偏移地址，所谓变址寄存器，是指在某些指令作用下它可以自动地递增或递减其中的值。</a:t>
            </a:r>
          </a:p>
          <a:p>
            <a:pPr>
              <a:defRPr/>
            </a:pPr>
            <a:r>
              <a:rPr lang="en-US" altLang="zh-CN" sz="2000" dirty="0"/>
              <a:t>  </a:t>
            </a:r>
            <a:r>
              <a:rPr lang="zh-CN" altLang="zh-CN" sz="2000" dirty="0"/>
              <a:t>④</a:t>
            </a:r>
            <a:r>
              <a:rPr lang="en-US" altLang="zh-CN" sz="2000" dirty="0"/>
              <a:t>DI</a:t>
            </a:r>
            <a:r>
              <a:rPr lang="zh-CN" altLang="zh-CN" sz="2000" dirty="0"/>
              <a:t>：目的变址寄存器，它经常用来存放内存中目的数据区的偏移地址，并在某些指令作用下可以自动地递增或递减其中的值。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计算机系统组成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126288" cy="3724275"/>
          </a:xfrm>
        </p:spPr>
        <p:txBody>
          <a:bodyPr/>
          <a:lstStyle/>
          <a:p>
            <a:r>
              <a:rPr lang="zh-CN" altLang="en-US" b="1" dirty="0" smtClean="0"/>
              <a:t>计算机的基本工作原理是存储程序和程序控制。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冯诺依曼原理</a:t>
            </a:r>
            <a:r>
              <a:rPr lang="zh-CN" altLang="en-US" b="1" dirty="0" smtClean="0"/>
              <a:t>的计算机结构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411413" y="3789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/>
          </a:p>
        </p:txBody>
      </p:sp>
      <p:graphicFrame>
        <p:nvGraphicFramePr>
          <p:cNvPr id="1026" name="对象 2"/>
          <p:cNvGraphicFramePr>
            <a:graphicFrameLocks noChangeAspect="1"/>
          </p:cNvGraphicFramePr>
          <p:nvPr/>
        </p:nvGraphicFramePr>
        <p:xfrm>
          <a:off x="2555875" y="4187825"/>
          <a:ext cx="3887788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MP 图像" r:id="rId3" imgW="4172532" imgH="2534004" progId="Paint.Picture">
                  <p:embed/>
                </p:oleObj>
              </mc:Choice>
              <mc:Fallback>
                <p:oleObj name="BMP 图像" r:id="rId3" imgW="4172532" imgH="2534004" progId="Paint.Picture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87825"/>
                        <a:ext cx="3887788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2.3.1 </a:t>
            </a:r>
            <a:r>
              <a:rPr lang="zh-CN" altLang="en-US" smtClean="0"/>
              <a:t>寄存器介绍</a:t>
            </a:r>
            <a:endParaRPr lang="zh-CN" altLang="zh-CN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8054975" cy="37242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kern="0" dirty="0"/>
              <a:t>3</a:t>
            </a:r>
            <a:r>
              <a:rPr lang="en-US" altLang="zh-CN" b="1" kern="0" dirty="0" smtClean="0"/>
              <a:t>.</a:t>
            </a:r>
            <a:r>
              <a:rPr lang="zh-CN" altLang="en-US" b="1" kern="0" dirty="0" smtClean="0"/>
              <a:t>段寄存器</a:t>
            </a:r>
            <a:endParaRPr lang="en-US" altLang="zh-CN" b="1" kern="0" dirty="0" smtClean="0"/>
          </a:p>
          <a:p>
            <a:pPr>
              <a:defRPr/>
            </a:pPr>
            <a:r>
              <a:rPr lang="en-US" altLang="zh-CN" sz="2000" dirty="0"/>
              <a:t>16</a:t>
            </a:r>
            <a:r>
              <a:rPr lang="zh-CN" altLang="zh-CN" sz="2000" dirty="0"/>
              <a:t>位</a:t>
            </a:r>
            <a:r>
              <a:rPr lang="en-US" altLang="zh-CN" sz="2000" dirty="0"/>
              <a:t>80x86</a:t>
            </a:r>
            <a:r>
              <a:rPr lang="zh-CN" altLang="zh-CN" sz="2000" dirty="0"/>
              <a:t>处理器有</a:t>
            </a:r>
            <a:r>
              <a:rPr lang="en-US" altLang="zh-CN" sz="2000" dirty="0"/>
              <a:t>4</a:t>
            </a:r>
            <a:r>
              <a:rPr lang="zh-CN" altLang="zh-CN" sz="2000" dirty="0"/>
              <a:t>个</a:t>
            </a:r>
            <a:r>
              <a:rPr lang="en-US" altLang="zh-CN" sz="2000" dirty="0"/>
              <a:t>16</a:t>
            </a:r>
            <a:r>
              <a:rPr lang="zh-CN" altLang="zh-CN" sz="2000" dirty="0"/>
              <a:t>位的段寄存器，分别命名为</a:t>
            </a:r>
            <a:r>
              <a:rPr lang="en-US" altLang="zh-CN" sz="2000" dirty="0"/>
              <a:t>CS</a:t>
            </a:r>
            <a:r>
              <a:rPr lang="zh-CN" altLang="zh-CN" sz="2000" dirty="0"/>
              <a:t>，</a:t>
            </a:r>
            <a:r>
              <a:rPr lang="en-US" altLang="zh-CN" sz="2000" dirty="0"/>
              <a:t>SS</a:t>
            </a:r>
            <a:r>
              <a:rPr lang="zh-CN" altLang="zh-CN" sz="2000" dirty="0"/>
              <a:t>，</a:t>
            </a:r>
            <a:r>
              <a:rPr lang="en-US" altLang="zh-CN" sz="2000" dirty="0"/>
              <a:t>DS</a:t>
            </a:r>
            <a:r>
              <a:rPr lang="zh-CN" altLang="zh-CN" sz="2000" dirty="0"/>
              <a:t>，</a:t>
            </a:r>
            <a:r>
              <a:rPr lang="en-US" altLang="zh-CN" sz="2000" dirty="0"/>
              <a:t>ES</a:t>
            </a:r>
            <a:r>
              <a:rPr lang="zh-CN" altLang="zh-CN" sz="2000" dirty="0"/>
              <a:t>。它们用来存放</a:t>
            </a:r>
            <a:r>
              <a:rPr lang="en-US" altLang="zh-CN" sz="2000" dirty="0"/>
              <a:t>4</a:t>
            </a:r>
            <a:r>
              <a:rPr lang="zh-CN" altLang="zh-CN" sz="2000" dirty="0"/>
              <a:t>个段的段基址。 </a:t>
            </a:r>
          </a:p>
          <a:p>
            <a:pPr>
              <a:defRPr/>
            </a:pPr>
            <a:r>
              <a:rPr lang="en-US" altLang="zh-CN" sz="2000" dirty="0"/>
              <a:t>  </a:t>
            </a:r>
            <a:r>
              <a:rPr lang="zh-CN" altLang="zh-CN" sz="2000" dirty="0"/>
              <a:t>①</a:t>
            </a:r>
            <a:r>
              <a:rPr lang="en-US" altLang="zh-CN" sz="2000" dirty="0"/>
              <a:t>CS</a:t>
            </a:r>
            <a:r>
              <a:rPr lang="zh-CN" altLang="zh-CN" sz="2000" dirty="0"/>
              <a:t>：代码段寄存器，用来存放当前正在执行的程序段的段基址。</a:t>
            </a:r>
          </a:p>
          <a:p>
            <a:pPr>
              <a:defRPr/>
            </a:pPr>
            <a:r>
              <a:rPr lang="en-US" altLang="zh-CN" sz="2000" dirty="0"/>
              <a:t>  </a:t>
            </a:r>
            <a:r>
              <a:rPr lang="zh-CN" altLang="zh-CN" sz="2000" dirty="0"/>
              <a:t>②</a:t>
            </a:r>
            <a:r>
              <a:rPr lang="en-US" altLang="zh-CN" sz="2000" dirty="0"/>
              <a:t>SS</a:t>
            </a:r>
            <a:r>
              <a:rPr lang="zh-CN" altLang="zh-CN" sz="2000" dirty="0"/>
              <a:t>：堆栈段寄存器，用来存放堆栈段的段基址。</a:t>
            </a:r>
          </a:p>
          <a:p>
            <a:pPr>
              <a:defRPr/>
            </a:pPr>
            <a:r>
              <a:rPr lang="en-US" altLang="zh-CN" sz="2000" dirty="0"/>
              <a:t>  </a:t>
            </a:r>
            <a:r>
              <a:rPr lang="zh-CN" altLang="zh-CN" sz="2000" dirty="0"/>
              <a:t>③</a:t>
            </a:r>
            <a:r>
              <a:rPr lang="en-US" altLang="zh-CN" sz="2000" dirty="0"/>
              <a:t>DS</a:t>
            </a:r>
            <a:r>
              <a:rPr lang="zh-CN" altLang="zh-CN" sz="2000" dirty="0"/>
              <a:t>：数据段寄存器，用来存放数据段段基址。</a:t>
            </a:r>
          </a:p>
          <a:p>
            <a:pPr>
              <a:defRPr/>
            </a:pPr>
            <a:r>
              <a:rPr lang="en-US" altLang="zh-CN" sz="2000" dirty="0"/>
              <a:t>  </a:t>
            </a:r>
            <a:r>
              <a:rPr lang="zh-CN" altLang="zh-CN" sz="2000" dirty="0"/>
              <a:t>④</a:t>
            </a:r>
            <a:r>
              <a:rPr lang="en-US" altLang="zh-CN" sz="2000" dirty="0"/>
              <a:t>ES</a:t>
            </a:r>
            <a:r>
              <a:rPr lang="zh-CN" altLang="zh-CN" sz="2000" dirty="0"/>
              <a:t>：附加段寄存器，用来存放另一个数据段的段基址。</a:t>
            </a:r>
            <a:r>
              <a:rPr lang="en-US" altLang="zh-CN" sz="2000" dirty="0"/>
              <a:t>  </a:t>
            </a:r>
            <a:endParaRPr lang="zh-CN" altLang="zh-CN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2.3.1 </a:t>
            </a:r>
            <a:r>
              <a:rPr lang="zh-CN" altLang="en-US" smtClean="0"/>
              <a:t>寄存器介绍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8054975" cy="37242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/>
              <a:t>4. </a:t>
            </a:r>
            <a:r>
              <a:rPr lang="zh-CN" altLang="en-US" sz="2800" b="1"/>
              <a:t>指令指针寄存器</a:t>
            </a:r>
            <a:endParaRPr lang="en-US" altLang="zh-CN" sz="2800" b="1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2000"/>
              <a:t> IP</a:t>
            </a:r>
            <a:r>
              <a:rPr lang="zh-CN" altLang="zh-CN" sz="2000"/>
              <a:t>：指令指针寄存器，存放即将执行指令的偏移地址。</a:t>
            </a:r>
            <a:endParaRPr lang="en-US" altLang="zh-CN" sz="200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lang="en-US" altLang="zh-CN" sz="200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/>
              <a:t>5. </a:t>
            </a:r>
            <a:r>
              <a:rPr lang="zh-CN" altLang="en-US" sz="2800" b="1"/>
              <a:t>指令指针寄存器</a:t>
            </a:r>
            <a:endParaRPr lang="en-US" altLang="zh-CN" sz="2800" b="1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2000"/>
              <a:t>FLAGS</a:t>
            </a:r>
            <a:r>
              <a:rPr lang="zh-CN" altLang="zh-CN" sz="2000"/>
              <a:t>：存放</a:t>
            </a:r>
            <a:r>
              <a:rPr lang="en-US" altLang="zh-CN" sz="2000"/>
              <a:t>CPU</a:t>
            </a:r>
            <a:r>
              <a:rPr lang="zh-CN" altLang="zh-CN" sz="2000"/>
              <a:t>的两类标志。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2000"/>
              <a:t>    </a:t>
            </a:r>
            <a:r>
              <a:rPr lang="zh-CN" altLang="zh-CN" sz="2000"/>
              <a:t>状态标志：反映处理器当前的状态，如有无溢出，有无进位等。</a:t>
            </a:r>
            <a:endParaRPr lang="en-US" altLang="zh-CN" sz="200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2000"/>
              <a:t>    </a:t>
            </a:r>
            <a:r>
              <a:rPr lang="zh-CN" altLang="en-US" sz="2000"/>
              <a:t>状态标志有</a:t>
            </a:r>
            <a:r>
              <a:rPr lang="en-US" altLang="zh-CN" sz="2000"/>
              <a:t>6</a:t>
            </a:r>
            <a:r>
              <a:rPr lang="zh-CN" altLang="en-US" sz="2000"/>
              <a:t>个：</a:t>
            </a:r>
            <a:r>
              <a:rPr lang="en-US" altLang="zh-CN" sz="2000"/>
              <a:t>CF</a:t>
            </a:r>
            <a:r>
              <a:rPr lang="zh-CN" altLang="en-US" sz="2000"/>
              <a:t>、</a:t>
            </a:r>
            <a:r>
              <a:rPr lang="en-US" altLang="zh-CN" sz="2000"/>
              <a:t>PF</a:t>
            </a:r>
            <a:r>
              <a:rPr lang="zh-CN" altLang="en-US" sz="2000"/>
              <a:t>、</a:t>
            </a:r>
            <a:r>
              <a:rPr lang="en-US" altLang="zh-CN" sz="2000"/>
              <a:t>AF</a:t>
            </a:r>
            <a:r>
              <a:rPr lang="zh-CN" altLang="en-US" sz="2000"/>
              <a:t>、</a:t>
            </a:r>
            <a:r>
              <a:rPr lang="en-US" altLang="zh-CN" sz="2000"/>
              <a:t>ZF</a:t>
            </a:r>
            <a:r>
              <a:rPr lang="zh-CN" altLang="en-US" sz="2000"/>
              <a:t>、</a:t>
            </a:r>
            <a:r>
              <a:rPr lang="en-US" altLang="zh-CN" sz="2000"/>
              <a:t>SF</a:t>
            </a:r>
            <a:r>
              <a:rPr lang="zh-CN" altLang="en-US" sz="2000"/>
              <a:t>和</a:t>
            </a:r>
            <a:r>
              <a:rPr lang="en-US" altLang="zh-CN" sz="2000"/>
              <a:t>OF</a:t>
            </a:r>
            <a:r>
              <a:rPr lang="zh-CN" altLang="en-US" sz="2000"/>
              <a:t>。见</a:t>
            </a:r>
            <a:r>
              <a:rPr lang="zh-CN" altLang="en-US" sz="2000">
                <a:solidFill>
                  <a:srgbClr val="FF0000"/>
                </a:solidFill>
              </a:rPr>
              <a:t>表</a:t>
            </a:r>
            <a:r>
              <a:rPr lang="en-US" altLang="zh-CN" sz="2000">
                <a:solidFill>
                  <a:srgbClr val="FF0000"/>
                </a:solidFill>
              </a:rPr>
              <a:t>2-2</a:t>
            </a:r>
            <a:endParaRPr lang="zh-CN" altLang="zh-CN" sz="200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2000"/>
              <a:t>    </a:t>
            </a:r>
            <a:r>
              <a:rPr lang="zh-CN" altLang="zh-CN" sz="2000"/>
              <a:t>控制标志：用来控制处理器的工作方式，如是否响应可屏蔽中断等</a:t>
            </a:r>
            <a:endParaRPr lang="en-US" altLang="zh-CN" sz="200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2000"/>
              <a:t>    </a:t>
            </a:r>
            <a:r>
              <a:rPr lang="zh-CN" altLang="en-US" sz="2000"/>
              <a:t>控制标志有</a:t>
            </a:r>
            <a:r>
              <a:rPr lang="en-US" altLang="zh-CN" sz="2000"/>
              <a:t>3</a:t>
            </a:r>
            <a:r>
              <a:rPr lang="zh-CN" altLang="en-US" sz="2000"/>
              <a:t>个：</a:t>
            </a:r>
            <a:r>
              <a:rPr lang="en-US" altLang="zh-CN" sz="2000"/>
              <a:t>TF</a:t>
            </a:r>
            <a:r>
              <a:rPr lang="zh-CN" altLang="en-US" sz="2000"/>
              <a:t>、</a:t>
            </a:r>
            <a:r>
              <a:rPr lang="en-US" altLang="zh-CN" sz="2000"/>
              <a:t>IF</a:t>
            </a:r>
            <a:r>
              <a:rPr lang="zh-CN" altLang="en-US" sz="2000"/>
              <a:t>和</a:t>
            </a:r>
            <a:r>
              <a:rPr lang="en-US" altLang="zh-CN" sz="2000"/>
              <a:t>DF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</a:t>
            </a:r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3624263" y="1962150"/>
            <a:ext cx="1143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/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3624263" y="1962150"/>
            <a:ext cx="1143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/>
          </a:p>
        </p:txBody>
      </p:sp>
      <p:sp>
        <p:nvSpPr>
          <p:cNvPr id="22533" name="矩形 1"/>
          <p:cNvSpPr>
            <a:spLocks noChangeArrowheads="1"/>
          </p:cNvSpPr>
          <p:nvPr/>
        </p:nvSpPr>
        <p:spPr bwMode="auto">
          <a:xfrm>
            <a:off x="557213" y="2420938"/>
            <a:ext cx="8334375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54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8086 CPU</a:t>
            </a: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的工作过程可以简要描述如下。</a:t>
            </a:r>
            <a:endParaRPr lang="zh-CN" altLang="zh-CN" sz="28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）从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CS:IP</a:t>
            </a: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指向的内存单元读取指令，读取的指令进入指令缓冲器；</a:t>
            </a:r>
            <a:endParaRPr lang="zh-CN" altLang="zh-CN" sz="28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IP=IP+</a:t>
            </a: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所读取指令的长度，从而指向下一条指令；</a:t>
            </a:r>
            <a:endParaRPr lang="zh-CN" altLang="zh-CN" sz="28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）执行指令，转到步骤（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），重复这个过程。</a:t>
            </a:r>
            <a:endParaRPr lang="en-US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>
                <a:solidFill>
                  <a:srgbClr val="FF0000"/>
                </a:solidFill>
              </a:rPr>
              <a:t>CS</a:t>
            </a:r>
            <a:r>
              <a:rPr lang="zh-CN" altLang="zh-CN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IP</a:t>
            </a:r>
            <a:r>
              <a:rPr lang="zh-CN" altLang="zh-CN" sz="2800" b="1">
                <a:solidFill>
                  <a:srgbClr val="FF0000"/>
                </a:solidFill>
              </a:rPr>
              <a:t>的内容提供了</a:t>
            </a:r>
            <a:r>
              <a:rPr lang="en-US" altLang="zh-CN" sz="2800" b="1">
                <a:solidFill>
                  <a:srgbClr val="FF0000"/>
                </a:solidFill>
              </a:rPr>
              <a:t>CPU</a:t>
            </a:r>
            <a:r>
              <a:rPr lang="zh-CN" altLang="zh-CN" sz="2800" b="1">
                <a:solidFill>
                  <a:srgbClr val="FF0000"/>
                </a:solidFill>
              </a:rPr>
              <a:t>要执行指令的地址</a:t>
            </a:r>
            <a:r>
              <a:rPr lang="zh-CN" altLang="zh-CN" sz="2800" b="1"/>
              <a:t>。</a:t>
            </a:r>
            <a:endParaRPr lang="zh-CN" altLang="zh-CN" sz="2800" b="1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2.3.3 </a:t>
            </a:r>
            <a:r>
              <a:rPr lang="zh-CN" altLang="en-US" smtClean="0"/>
              <a:t>堆栈</a:t>
            </a:r>
            <a:endParaRPr lang="en-US" altLang="zh-CN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5316538" cy="4235450"/>
          </a:xfrm>
        </p:spPr>
        <p:txBody>
          <a:bodyPr/>
          <a:lstStyle/>
          <a:p>
            <a:r>
              <a:rPr lang="zh-CN" altLang="zh-CN" sz="2400" dirty="0" smtClean="0"/>
              <a:t>堆栈区就是这样一个特殊的存储区，它的末单元称为栈底，数据先从栈底开始存放，最后存入的数据所在单元称为栈顶。当堆栈区为空时，栈顶和栈底是重合的。数据在堆栈区存放时，必须以字存入，每次存入一个字，后存入的数据依次放入栈的低地址单元中。栈指针</a:t>
            </a:r>
            <a:r>
              <a:rPr lang="en-US" altLang="zh-CN" sz="2400" dirty="0" smtClean="0"/>
              <a:t>SP</a:t>
            </a:r>
            <a:r>
              <a:rPr lang="zh-CN" altLang="zh-CN" sz="2400" dirty="0" smtClean="0"/>
              <a:t>每次减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，由栈指针</a:t>
            </a:r>
            <a:r>
              <a:rPr lang="en-US" altLang="zh-CN" sz="2400" dirty="0" smtClean="0"/>
              <a:t>SP</a:t>
            </a:r>
            <a:r>
              <a:rPr lang="zh-CN" altLang="zh-CN" sz="2400" dirty="0" smtClean="0"/>
              <a:t>指出当前栈顶的位置，数据存取时采用后进先出的方式</a:t>
            </a:r>
            <a:endParaRPr lang="zh-CN" altLang="en-US" sz="2400" dirty="0" smtClean="0"/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/>
          </a:p>
        </p:txBody>
      </p:sp>
      <p:sp>
        <p:nvSpPr>
          <p:cNvPr id="23557" name="Rectangle 15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866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800"/>
          </a:p>
        </p:txBody>
      </p:sp>
      <p:pic>
        <p:nvPicPr>
          <p:cNvPr id="23558" name="图片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3063875"/>
            <a:ext cx="2738437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外部设备和接口</a:t>
            </a:r>
            <a:endParaRPr lang="en-US" altLang="zh-CN" dirty="0" smtClean="0"/>
          </a:p>
        </p:txBody>
      </p:sp>
      <p:sp>
        <p:nvSpPr>
          <p:cNvPr id="24579" name="Rectangle 9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/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866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6" name="矩形 5"/>
          <p:cNvSpPr/>
          <p:nvPr/>
        </p:nvSpPr>
        <p:spPr>
          <a:xfrm>
            <a:off x="714375" y="2357438"/>
            <a:ext cx="7786688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b="1" dirty="0"/>
              <a:t>外部设备是计算机系统的不可缺少的重要组成部分。通过输入设备把程序和数据输入计算机主机（</a:t>
            </a:r>
            <a:r>
              <a:rPr lang="en-US" altLang="en-US" sz="2200" b="1" dirty="0"/>
              <a:t>CPU</a:t>
            </a:r>
            <a:r>
              <a:rPr lang="zh-CN" altLang="en-US" sz="2200" b="1" dirty="0"/>
              <a:t>和内存），通过输出设备把结果输出给用户或保存起来。</a:t>
            </a:r>
            <a:endParaRPr lang="en-US" altLang="zh-CN" sz="22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b="1" dirty="0"/>
              <a:t>根据不同用途，接口中的寄存器（端口）分为以下</a:t>
            </a:r>
            <a:r>
              <a:rPr lang="en-US" altLang="en-US" sz="2200" b="1" dirty="0"/>
              <a:t>3</a:t>
            </a:r>
            <a:r>
              <a:rPr lang="zh-CN" altLang="en-US" sz="2200" b="1" dirty="0"/>
              <a:t>类。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（</a:t>
            </a:r>
            <a:r>
              <a:rPr lang="en-US" altLang="en-US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）数据端口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（</a:t>
            </a:r>
            <a:r>
              <a:rPr lang="en-US" altLang="en-US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）控制端口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（</a:t>
            </a:r>
            <a:r>
              <a:rPr lang="en-US" altLang="en-US" sz="2200" b="1" dirty="0"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latin typeface="宋体" panose="02010600030101010101" pitchFamily="2" charset="-122"/>
              </a:rPr>
              <a:t>）状态端口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200" b="1" dirty="0"/>
              <a:t>CPU</a:t>
            </a:r>
            <a:r>
              <a:rPr lang="zh-CN" altLang="en-US" sz="2200" b="1" dirty="0"/>
              <a:t>与</a:t>
            </a:r>
            <a:r>
              <a:rPr lang="en-US" altLang="en-US" sz="2200" b="1" dirty="0"/>
              <a:t>I</a:t>
            </a:r>
            <a:r>
              <a:rPr lang="zh-CN" altLang="en-US" sz="2200" b="1" dirty="0"/>
              <a:t>／</a:t>
            </a:r>
            <a:r>
              <a:rPr lang="en-US" altLang="en-US" sz="2200" b="1" dirty="0"/>
              <a:t>O</a:t>
            </a:r>
            <a:r>
              <a:rPr lang="zh-CN" altLang="en-US" sz="2200" b="1" dirty="0"/>
              <a:t>接口中端口的信息传输也都是通过</a:t>
            </a:r>
            <a:r>
              <a:rPr lang="zh-CN" altLang="en-US" sz="2200" b="1" dirty="0">
                <a:solidFill>
                  <a:srgbClr val="FF0000"/>
                </a:solidFill>
              </a:rPr>
              <a:t>数据总线</a:t>
            </a:r>
            <a:r>
              <a:rPr lang="zh-CN" altLang="en-US" sz="2200" b="1" dirty="0"/>
              <a:t>进行的。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80X86 CPU </a:t>
            </a:r>
            <a:r>
              <a:rPr lang="zh-CN" altLang="en-US" dirty="0" smtClean="0"/>
              <a:t>的工作模式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实模式</a:t>
            </a:r>
            <a:endParaRPr lang="en-US" altLang="zh-CN" b="1" dirty="0" smtClean="0"/>
          </a:p>
          <a:p>
            <a:r>
              <a:rPr lang="zh-CN" altLang="en-US" b="1" dirty="0" smtClean="0"/>
              <a:t>保护模式</a:t>
            </a:r>
            <a:endParaRPr lang="en-US" altLang="zh-CN" b="1" dirty="0" smtClean="0"/>
          </a:p>
          <a:p>
            <a:r>
              <a:rPr lang="zh-CN" altLang="en-US" b="1" dirty="0" smtClean="0"/>
              <a:t>虚拟</a:t>
            </a:r>
            <a:r>
              <a:rPr lang="en-US" altLang="zh-CN" b="1" dirty="0" smtClean="0"/>
              <a:t>8086</a:t>
            </a:r>
            <a:r>
              <a:rPr lang="zh-CN" altLang="en-US" b="1" dirty="0" smtClean="0"/>
              <a:t>模式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存储器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0" y="2162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390837"/>
            <a:ext cx="7693025" cy="37242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b="1" kern="0" dirty="0" smtClean="0"/>
              <a:t>2.2.1 16</a:t>
            </a:r>
            <a:r>
              <a:rPr lang="zh-CN" altLang="en-US" b="1" kern="0" dirty="0" smtClean="0"/>
              <a:t>位结构的</a:t>
            </a:r>
            <a:r>
              <a:rPr lang="en-US" altLang="zh-CN" b="1" kern="0" dirty="0" smtClean="0"/>
              <a:t>CPU</a:t>
            </a:r>
            <a:endParaRPr lang="zh-CN" altLang="en-US" b="1" kern="0" dirty="0" smtClean="0"/>
          </a:p>
          <a:p>
            <a:pPr>
              <a:defRPr/>
            </a:pPr>
            <a:r>
              <a:rPr lang="en-US" altLang="zh-CN" b="1" kern="0" dirty="0" smtClean="0"/>
              <a:t>2.2.2 </a:t>
            </a:r>
            <a:r>
              <a:rPr lang="zh-CN" altLang="en-US" b="1" kern="0" dirty="0" smtClean="0"/>
              <a:t>存储器</a:t>
            </a:r>
          </a:p>
          <a:p>
            <a:pPr>
              <a:defRPr/>
            </a:pPr>
            <a:r>
              <a:rPr lang="en-US" altLang="zh-CN" b="1" kern="0" dirty="0" smtClean="0"/>
              <a:t>2.2.3 </a:t>
            </a:r>
            <a:r>
              <a:rPr lang="zh-CN" altLang="en-US" b="1" kern="0" dirty="0" smtClean="0"/>
              <a:t>存储器分段</a:t>
            </a:r>
            <a:endParaRPr lang="en-US" altLang="zh-CN" b="1" kern="0" dirty="0" smtClean="0"/>
          </a:p>
          <a:p>
            <a:pPr>
              <a:defRPr/>
            </a:pPr>
            <a:r>
              <a:rPr lang="en-US" altLang="zh-CN" b="1" kern="0" dirty="0" smtClean="0"/>
              <a:t>2.2.4 </a:t>
            </a:r>
            <a:r>
              <a:rPr lang="zh-CN" altLang="en-US" b="1" kern="0" dirty="0" smtClean="0"/>
              <a:t>逻辑地址</a:t>
            </a:r>
            <a:endParaRPr lang="en-US" altLang="zh-CN" b="1" kern="0" dirty="0" smtClean="0"/>
          </a:p>
          <a:p>
            <a:pPr>
              <a:defRPr/>
            </a:pPr>
            <a:r>
              <a:rPr lang="en-US" altLang="zh-CN" b="1" kern="0" dirty="0" smtClean="0"/>
              <a:t>2.2.5 CPU</a:t>
            </a:r>
            <a:r>
              <a:rPr lang="zh-CN" altLang="en-US" b="1" kern="0" dirty="0" smtClean="0"/>
              <a:t>对内存的读写操作</a:t>
            </a:r>
          </a:p>
          <a:p>
            <a:pPr>
              <a:defRPr/>
            </a:pPr>
            <a:endParaRPr lang="zh-CN" altLang="en-US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2.2.1 16</a:t>
            </a:r>
            <a:r>
              <a:rPr lang="zh-CN" altLang="en-US" smtClean="0"/>
              <a:t>位结构的</a:t>
            </a:r>
            <a:r>
              <a:rPr lang="en-US" altLang="zh-CN" smtClean="0"/>
              <a:t>CPU</a:t>
            </a:r>
            <a:endParaRPr lang="zh-CN" altLang="en-US" smtClean="0"/>
          </a:p>
        </p:txBody>
      </p:sp>
      <p:sp>
        <p:nvSpPr>
          <p:cNvPr id="512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8086</a:t>
            </a:r>
            <a:r>
              <a:rPr lang="zh-CN" altLang="zh-CN" dirty="0" smtClean="0"/>
              <a:t>是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位结构的</a:t>
            </a:r>
            <a:r>
              <a:rPr lang="en-US" altLang="zh-CN" dirty="0" smtClean="0"/>
              <a:t>CPU</a:t>
            </a:r>
            <a:r>
              <a:rPr lang="zh-CN" altLang="zh-CN" dirty="0" smtClean="0"/>
              <a:t>。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位结构的</a:t>
            </a:r>
            <a:r>
              <a:rPr lang="en-US" altLang="zh-CN" dirty="0" smtClean="0"/>
              <a:t>CPU</a:t>
            </a:r>
            <a:r>
              <a:rPr lang="zh-CN" altLang="zh-CN" dirty="0" smtClean="0"/>
              <a:t>具有以下几方面的结构特征：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）数据总线为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位；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）运算器一次最多可以处理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位的数据；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）寄存器的最大宽度为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位；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）寄存器和运算器之间的通路为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2.2.2 </a:t>
            </a:r>
            <a:r>
              <a:rPr lang="zh-CN" altLang="en-US" smtClean="0"/>
              <a:t>存储器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1. 基本存储单元</a:t>
            </a:r>
          </a:p>
          <a:p>
            <a:r>
              <a:rPr lang="zh-CN" altLang="zh-CN" dirty="0" smtClean="0"/>
              <a:t>计算机存储信息的最小单位是一个二进制位（</a:t>
            </a:r>
            <a:r>
              <a:rPr lang="en-US" altLang="zh-CN" dirty="0" smtClean="0"/>
              <a:t>bit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zh-CN" dirty="0" smtClean="0"/>
              <a:t>位二进制位组成一个字节</a:t>
            </a:r>
            <a:r>
              <a:rPr lang="en-US" altLang="zh-CN" dirty="0" smtClean="0"/>
              <a:t>(Byte)</a:t>
            </a:r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个字节（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位）组成一个字</a:t>
            </a:r>
            <a:r>
              <a:rPr lang="en-US" altLang="zh-CN" dirty="0" smtClean="0"/>
              <a:t>(Word)</a:t>
            </a:r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个字（</a:t>
            </a:r>
            <a:r>
              <a:rPr lang="en-US" altLang="zh-CN" dirty="0" smtClean="0"/>
              <a:t>32</a:t>
            </a:r>
            <a:r>
              <a:rPr lang="zh-CN" altLang="zh-CN" dirty="0" smtClean="0"/>
              <a:t>位）称为双字。</a:t>
            </a:r>
            <a:endParaRPr lang="en-US" altLang="zh-CN" dirty="0" smtClean="0"/>
          </a:p>
          <a:p>
            <a:r>
              <a:rPr lang="en-US" altLang="zh-CN" dirty="0" smtClean="0"/>
              <a:t>80x86</a:t>
            </a:r>
            <a:r>
              <a:rPr lang="zh-CN" altLang="zh-CN" dirty="0" smtClean="0"/>
              <a:t>微机的内存储器以字节为基本存储单位，或叫基本存储单元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2.2.2 </a:t>
            </a:r>
            <a:r>
              <a:rPr lang="zh-CN" altLang="en-US" smtClean="0"/>
              <a:t>存储器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内存中字的存储</a:t>
            </a:r>
            <a:endParaRPr lang="en-US" altLang="zh-CN" b="1" dirty="0" smtClean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dirty="0" smtClean="0"/>
              <a:t>字与字节的对应关系</a:t>
            </a: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b="1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b="1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b="1" dirty="0"/>
          </a:p>
          <a:p>
            <a:pPr eaLnBrk="1" hangingPunct="1">
              <a:lnSpc>
                <a:spcPct val="80000"/>
              </a:lnSpc>
              <a:defRPr/>
            </a:pPr>
            <a:endParaRPr lang="zh-CN" altLang="en-US" b="1" dirty="0" smtClean="0"/>
          </a:p>
        </p:txBody>
      </p:sp>
      <p:pic>
        <p:nvPicPr>
          <p:cNvPr id="7172" name="图片 3" descr="图片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357563"/>
            <a:ext cx="44640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4" descr="图片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344863"/>
            <a:ext cx="1785938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矩形 1"/>
          <p:cNvSpPr>
            <a:spLocks noChangeArrowheads="1"/>
          </p:cNvSpPr>
          <p:nvPr/>
        </p:nvSpPr>
        <p:spPr bwMode="auto">
          <a:xfrm>
            <a:off x="860425" y="4292600"/>
            <a:ext cx="536733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476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zh-CN" sz="1600">
                <a:latin typeface="方正中倩简体"/>
                <a:cs typeface="Times New Roman" panose="02020603050405020304" pitchFamily="18" charset="0"/>
              </a:rPr>
              <a:t>31200H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单元开始存放的字数据为</a:t>
            </a:r>
            <a:r>
              <a:rPr lang="zh-CN" altLang="zh-CN" sz="1600">
                <a:latin typeface="方正中倩简体"/>
                <a:cs typeface="Times New Roman" panose="02020603050405020304" pitchFamily="18" charset="0"/>
              </a:rPr>
              <a:t>A28FH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zh-CN" altLang="zh-CN" sz="1600">
                <a:latin typeface="方正中倩简体"/>
                <a:cs typeface="Times New Roman" panose="02020603050405020304" pitchFamily="18" charset="0"/>
              </a:rPr>
              <a:t>31202H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单元开始存放的字数据为</a:t>
            </a:r>
            <a:r>
              <a:rPr lang="zh-CN" altLang="zh-CN" sz="1600">
                <a:latin typeface="方正中倩简体"/>
                <a:cs typeface="Times New Roman" panose="02020603050405020304" pitchFamily="18" charset="0"/>
              </a:rPr>
              <a:t>1234H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，分别记为：</a:t>
            </a:r>
            <a:endParaRPr lang="zh-CN" altLang="zh-CN" sz="1600">
              <a:latin typeface="方正中倩简体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31200H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=A28FH</a:t>
            </a:r>
            <a:endParaRPr lang="en-US" altLang="zh-CN" sz="1600">
              <a:latin typeface="方正中倩简体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>
                <a:latin typeface="Times New Roman" panose="02020603050405020304" pitchFamily="18" charset="0"/>
              </a:rPr>
              <a:t>31202H</a:t>
            </a:r>
            <a:r>
              <a: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r>
              <a:rPr lang="en-US" altLang="zh-CN" sz="1600">
                <a:latin typeface="Times New Roman" panose="02020603050405020304" pitchFamily="18" charset="0"/>
              </a:rPr>
              <a:t>=1234H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2.2.3 </a:t>
            </a:r>
            <a:r>
              <a:rPr lang="zh-CN" altLang="en-US" dirty="0" smtClean="0"/>
              <a:t>存储器分段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分段的</a:t>
            </a:r>
            <a:r>
              <a:rPr lang="zh-CN" altLang="en-US" b="1" dirty="0" smtClean="0"/>
              <a:t>概念</a:t>
            </a:r>
            <a:endParaRPr lang="en-US" altLang="zh-CN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 smtClean="0"/>
              <a:t>内存</a:t>
            </a:r>
            <a:r>
              <a:rPr lang="zh-CN" altLang="en-US" sz="1800" b="1" dirty="0" smtClean="0"/>
              <a:t>并没有分段，分段只是</a:t>
            </a:r>
            <a:r>
              <a:rPr lang="en-US" altLang="zh-CN" sz="1800" b="1" dirty="0" smtClean="0"/>
              <a:t>CPU</a:t>
            </a:r>
            <a:r>
              <a:rPr lang="zh-CN" altLang="en-US" sz="1800" b="1" dirty="0" smtClean="0"/>
              <a:t>管理内存的方式。</a:t>
            </a:r>
          </a:p>
        </p:txBody>
      </p:sp>
      <p:pic>
        <p:nvPicPr>
          <p:cNvPr id="8196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3387725"/>
            <a:ext cx="32908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387725"/>
            <a:ext cx="3027362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094038" y="6402388"/>
            <a:ext cx="1962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476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zh-CN" sz="1600"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zh-CN" sz="1600">
                <a:cs typeface="Times New Roman" panose="02020603050405020304" pitchFamily="18" charset="0"/>
              </a:rPr>
              <a:t>2-4</a:t>
            </a:r>
            <a:r>
              <a:rPr lang="zh-CN" altLang="zh-CN" sz="1600">
                <a:latin typeface="宋体" panose="02010600030101010101" pitchFamily="2" charset="-122"/>
                <a:cs typeface="Times New Roman" panose="02020603050405020304" pitchFamily="18" charset="0"/>
              </a:rPr>
              <a:t>分段示意图</a:t>
            </a:r>
            <a:endParaRPr lang="zh-CN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7377517" cy="309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5856" y="5715127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80386</a:t>
            </a:r>
            <a:r>
              <a:rPr lang="zh-CN" altLang="en-US" dirty="0" smtClean="0"/>
              <a:t>以后不再进行分段</a:t>
            </a:r>
            <a:endParaRPr lang="zh-CN" altLang="en-US" dirty="0"/>
          </a:p>
        </p:txBody>
      </p:sp>
      <p:sp>
        <p:nvSpPr>
          <p:cNvPr id="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2.2.3 </a:t>
            </a:r>
            <a:r>
              <a:rPr lang="zh-CN" altLang="en-US" smtClean="0"/>
              <a:t>存储器分段</a:t>
            </a:r>
          </a:p>
        </p:txBody>
      </p:sp>
    </p:spTree>
    <p:extLst>
      <p:ext uri="{BB962C8B-B14F-4D97-AF65-F5344CB8AC3E}">
        <p14:creationId xmlns:p14="http://schemas.microsoft.com/office/powerpoint/2010/main" val="83141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2.2.3 </a:t>
            </a:r>
            <a:r>
              <a:rPr lang="zh-CN" altLang="en-US" smtClean="0"/>
              <a:t>存储器分段</a:t>
            </a:r>
            <a:endParaRPr lang="zh-CN" altLang="zh-CN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2.</a:t>
            </a:r>
            <a:r>
              <a:rPr lang="zh-CN" altLang="en-US" b="1" smtClean="0"/>
              <a:t>段的类型</a:t>
            </a:r>
            <a:endParaRPr lang="en-US" altLang="zh-CN" b="1" smtClean="0"/>
          </a:p>
          <a:p>
            <a:r>
              <a:rPr lang="zh-CN" altLang="zh-CN" sz="2400" smtClean="0"/>
              <a:t>代码段—用于存放指令，代码段段基址存放在段寄存器CS</a:t>
            </a:r>
          </a:p>
          <a:p>
            <a:r>
              <a:rPr lang="zh-CN" altLang="zh-CN" sz="2400" smtClean="0"/>
              <a:t>数据段—用于存放数据，数据段段基址段地址存放在段寄存器DS</a:t>
            </a:r>
          </a:p>
          <a:p>
            <a:r>
              <a:rPr lang="zh-CN" altLang="zh-CN" sz="2400" smtClean="0"/>
              <a:t>附加段—用于辅助存放数据，附加段段基址存放在段寄存器ES</a:t>
            </a:r>
          </a:p>
          <a:p>
            <a:r>
              <a:rPr lang="zh-CN" altLang="zh-CN" sz="2400" smtClean="0"/>
              <a:t>堆栈段—是重要的数据结构，可用来保存数据、地址和系统参数，堆栈段段基址存放在段寄存器SS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12276</TotalTime>
  <Words>1723</Words>
  <Application>Microsoft Office PowerPoint</Application>
  <PresentationFormat>全屏显示(4:3)</PresentationFormat>
  <Paragraphs>155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方正中倩简体</vt:lpstr>
      <vt:lpstr>宋体</vt:lpstr>
      <vt:lpstr>Arial</vt:lpstr>
      <vt:lpstr>Calibri</vt:lpstr>
      <vt:lpstr>Times New Roman</vt:lpstr>
      <vt:lpstr>Wingdings</vt:lpstr>
      <vt:lpstr>Capsules</vt:lpstr>
      <vt:lpstr>BMP 图像</vt:lpstr>
      <vt:lpstr>第2章  计算机基本原理</vt:lpstr>
      <vt:lpstr>2.1 计算机系统组成</vt:lpstr>
      <vt:lpstr>2.2 存储器</vt:lpstr>
      <vt:lpstr>2.2.1 16位结构的CPU</vt:lpstr>
      <vt:lpstr>2.2.2 存储器</vt:lpstr>
      <vt:lpstr>2.2.2 存储器</vt:lpstr>
      <vt:lpstr>2.2.3 存储器分段</vt:lpstr>
      <vt:lpstr>2.2.3 存储器分段</vt:lpstr>
      <vt:lpstr>2.2.3 存储器分段</vt:lpstr>
      <vt:lpstr>2.2.4 逻辑地址</vt:lpstr>
      <vt:lpstr>2.2.4 逻辑地址</vt:lpstr>
      <vt:lpstr>2.2.4 逻辑地址</vt:lpstr>
      <vt:lpstr>2.2.4 逻辑地址</vt:lpstr>
      <vt:lpstr>2.2.5 CPU对内存的读写操作</vt:lpstr>
      <vt:lpstr>2.2.5 CPU对内存的读写操作</vt:lpstr>
      <vt:lpstr>2.2.5 CPU对内存的读写操作</vt:lpstr>
      <vt:lpstr>2.3 中央处理器（CPU）中的寄存器</vt:lpstr>
      <vt:lpstr>2.3.1 寄存器介绍</vt:lpstr>
      <vt:lpstr>2.3.1 寄存器介绍</vt:lpstr>
      <vt:lpstr>2.3.1 寄存器介绍</vt:lpstr>
      <vt:lpstr>2.3.1 寄存器介绍</vt:lpstr>
      <vt:lpstr>2.3.2 CS和IP</vt:lpstr>
      <vt:lpstr>2.3.3 堆栈</vt:lpstr>
      <vt:lpstr>2.4 外部设备和接口</vt:lpstr>
      <vt:lpstr>2.5 32位80X86 CPU 的工作模式</vt:lpstr>
    </vt:vector>
  </TitlesOfParts>
  <Company>微软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</dc:title>
  <dc:creator>USER</dc:creator>
  <cp:lastModifiedBy>周印明</cp:lastModifiedBy>
  <cp:revision>2007</cp:revision>
  <dcterms:created xsi:type="dcterms:W3CDTF">2008-02-27T01:10:38Z</dcterms:created>
  <dcterms:modified xsi:type="dcterms:W3CDTF">2023-09-09T22:57:29Z</dcterms:modified>
</cp:coreProperties>
</file>