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652" r:id="rId2"/>
    <p:sldId id="653" r:id="rId3"/>
    <p:sldId id="665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733" r:id="rId12"/>
    <p:sldId id="734" r:id="rId13"/>
    <p:sldId id="735" r:id="rId14"/>
    <p:sldId id="736" r:id="rId15"/>
    <p:sldId id="737" r:id="rId16"/>
    <p:sldId id="738" r:id="rId17"/>
    <p:sldId id="739" r:id="rId18"/>
    <p:sldId id="740" r:id="rId19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2A9961-7055-4691-870C-B883C35B767A}">
          <p14:sldIdLst>
            <p14:sldId id="652"/>
            <p14:sldId id="653"/>
            <p14:sldId id="66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FF"/>
    <a:srgbClr val="FD7469"/>
    <a:srgbClr val="F28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0526" autoAdjust="0"/>
  </p:normalViewPr>
  <p:slideViewPr>
    <p:cSldViewPr showGuides="1">
      <p:cViewPr varScale="1">
        <p:scale>
          <a:sx n="89" d="100"/>
          <a:sy n="89" d="100"/>
        </p:scale>
        <p:origin x="2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174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59AC6-1DE5-450E-B4E0-59AECDA5813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9D27E-6F98-4EA1-95F1-2C282520F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0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E77D56-721F-43E9-A1B0-3078D95FB786}" type="datetimeFigureOut">
              <a:rPr lang="zh-CN" altLang="en-US"/>
              <a:pPr/>
              <a:t>2023/9/12</a:t>
            </a:fld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37BEF5-0FD0-4CB2-AB09-D191E403D2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20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95F3D4CC-2C3B-40BE-BDE2-3C3513E8F231}" type="slidenum">
              <a:rPr altLang="zh-CN" sz="1200" noProof="1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SzTx/>
              </a:pPr>
              <a:t>1</a:t>
            </a:fld>
            <a:endParaRPr lang="zh-CN" altLang="zh-CN" sz="1200" noProof="1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163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4F06B-5B53-4486-AD37-B26160D0A49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2" y="73822"/>
            <a:ext cx="9009063" cy="1052513"/>
            <a:chOff x="0" y="1536"/>
            <a:chExt cx="5675" cy="663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</p:grp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05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4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4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B211F-4D55-4B19-9F5A-EFC2A1FFB7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4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2" y="2362204"/>
            <a:ext cx="3770313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4" y="2362204"/>
            <a:ext cx="377031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6A7D6-6222-48AD-B578-02D19A8C0B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49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5DCAA-A8B2-43BB-A231-CDC87D208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33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2" y="2362204"/>
            <a:ext cx="3770313" cy="3724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4" y="2362204"/>
            <a:ext cx="3770312" cy="3724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12149-31A7-41EE-8D37-5F058DB1A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98991-7CA3-4B9B-B476-6684C0939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5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41FFF-472F-4CFF-BA6D-E03EA8F846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E3E1A-C6A1-4D76-A0F6-682275428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945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EFC1B-ABA4-41B9-A1AA-154B7A29B5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0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9AC17-21B4-4429-988D-B6BD6B592C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42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10D03-E3F1-494D-B265-080D3CCA5A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8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2" y="2362204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2" y="6248404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05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4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defRPr sz="105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40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defRPr sz="1950" b="1">
                <a:solidFill>
                  <a:schemeClr val="bg1"/>
                </a:solidFill>
              </a:defRPr>
            </a:lvl1pPr>
          </a:lstStyle>
          <a:p>
            <a:fld id="{5F32B43A-3C87-47C3-A338-DE828A072E72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2" name="Group 2"/>
          <p:cNvGrpSpPr>
            <a:grpSpLocks/>
          </p:cNvGrpSpPr>
          <p:nvPr userDrawn="1"/>
        </p:nvGrpSpPr>
        <p:grpSpPr bwMode="auto">
          <a:xfrm>
            <a:off x="2" y="73822"/>
            <a:ext cx="9009063" cy="1052513"/>
            <a:chOff x="0" y="1536"/>
            <a:chExt cx="5675" cy="663"/>
          </a:xfrm>
        </p:grpSpPr>
        <p:grpSp>
          <p:nvGrpSpPr>
            <p:cNvPr id="4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</p:grpSp>
        <p:grpSp>
          <p:nvGrpSpPr>
            <p:cNvPr id="4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</p:grp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</p:grpSp>
      <p:pic>
        <p:nvPicPr>
          <p:cNvPr id="52" name="Picture 1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6321326"/>
            <a:ext cx="32385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 bwMode="auto">
          <a:xfrm>
            <a:off x="8117899" y="107923"/>
            <a:ext cx="10118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光行书_CNKI" panose="02000500000000000000" pitchFamily="2" charset="-122"/>
                <a:ea typeface="华光行书_CNKI" panose="02000500000000000000" pitchFamily="2" charset="-122"/>
                <a:cs typeface="+mj-cs"/>
              </a:rPr>
              <a:t>汇编语言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光行书_CNKI" panose="02000500000000000000" pitchFamily="2" charset="-122"/>
              <a:ea typeface="华光行书_CNKI" panose="02000500000000000000" pitchFamily="2" charset="-122"/>
              <a:cs typeface="+mj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光行书_CNKI" panose="02000500000000000000" pitchFamily="2" charset="-122"/>
                <a:ea typeface="华光行书_CNKI" panose="02000500000000000000" pitchFamily="2" charset="-122"/>
                <a:cs typeface="+mj-cs"/>
              </a:rPr>
              <a:t>程序设计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 txBox="1">
            <a:spLocks noChangeArrowheads="1"/>
          </p:cNvSpPr>
          <p:nvPr/>
        </p:nvSpPr>
        <p:spPr>
          <a:xfrm>
            <a:off x="-217040" y="2631485"/>
            <a:ext cx="9361040" cy="796742"/>
          </a:xfrm>
          <a:prstGeom prst="roundRect">
            <a:avLst>
              <a:gd name="adj" fmla="val 21667"/>
            </a:avLst>
          </a:prstGeom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ClrTx/>
              <a:buSzTx/>
            </a:pPr>
            <a:r>
              <a:rPr lang="zh-CN" altLang="en-US" sz="4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章  操作数的寻址方式</a:t>
            </a:r>
            <a:endParaRPr lang="zh-CN" altLang="en-US" sz="4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6672"/>
            <a:ext cx="8249074" cy="62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8680"/>
            <a:ext cx="8242724" cy="59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0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096666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9" y="349091"/>
            <a:ext cx="8598342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2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528488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9" y="399894"/>
            <a:ext cx="8414182" cy="60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7626742" cy="53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7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7614041" cy="55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0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979712" y="170080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作业：</a:t>
            </a:r>
          </a:p>
        </p:txBody>
      </p:sp>
    </p:spTree>
    <p:extLst>
      <p:ext uri="{BB962C8B-B14F-4D97-AF65-F5344CB8AC3E}">
        <p14:creationId xmlns:p14="http://schemas.microsoft.com/office/powerpoint/2010/main" val="9908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91680" y="1484784"/>
            <a:ext cx="7128792" cy="413036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立即寻址方式</a:t>
            </a:r>
          </a:p>
          <a:p>
            <a:pPr marL="0" indent="0">
              <a:buNone/>
            </a:pPr>
            <a:r>
              <a:rPr lang="en-US" altLang="zh-CN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寄存器寻址方式</a:t>
            </a:r>
          </a:p>
          <a:p>
            <a:pPr marL="0" indent="0">
              <a:buNone/>
            </a:pPr>
            <a:r>
              <a:rPr lang="en-US" altLang="zh-CN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直接寻址方式</a:t>
            </a:r>
          </a:p>
          <a:p>
            <a:pPr marL="0" indent="0">
              <a:buNone/>
            </a:pPr>
            <a:r>
              <a:rPr lang="en-US" altLang="zh-CN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寄存器间接寻址方式</a:t>
            </a:r>
          </a:p>
          <a:p>
            <a:pPr marL="0" indent="0">
              <a:buNone/>
            </a:pPr>
            <a:r>
              <a:rPr lang="en-US" altLang="zh-CN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寄存器相对寻址方式</a:t>
            </a:r>
          </a:p>
          <a:p>
            <a:pPr marL="0" indent="0">
              <a:buNone/>
            </a:pPr>
            <a:r>
              <a:rPr lang="en-US" altLang="zh-CN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基址变址寻址方式</a:t>
            </a:r>
          </a:p>
          <a:p>
            <a:pPr marL="0" indent="0">
              <a:buNone/>
            </a:pPr>
            <a:r>
              <a:rPr lang="en-US" altLang="zh-CN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4.7 </a:t>
            </a:r>
            <a:r>
              <a:rPr lang="zh-CN" altLang="en-US" sz="32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相对基址变址寻址方式</a:t>
            </a:r>
          </a:p>
        </p:txBody>
      </p:sp>
      <p:sp>
        <p:nvSpPr>
          <p:cNvPr id="3" name="文本框 2"/>
          <p:cNvSpPr txBox="1"/>
          <p:nvPr/>
        </p:nvSpPr>
        <p:spPr bwMode="auto">
          <a:xfrm>
            <a:off x="2805672" y="85857"/>
            <a:ext cx="34945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ClrTx/>
              <a:buSzPct val="100000"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7429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 bwMode="auto">
          <a:xfrm>
            <a:off x="251520" y="1134410"/>
            <a:ext cx="8401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一条指令通常由两个大部分构成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: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90384"/>
              </p:ext>
            </p:extLst>
          </p:nvPr>
        </p:nvGraphicFramePr>
        <p:xfrm>
          <a:off x="2255912" y="1988840"/>
          <a:ext cx="463217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088"/>
                <a:gridCol w="2316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操作码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操作数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491398" y="2828835"/>
            <a:ext cx="81612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操作码</a:t>
            </a:r>
            <a:r>
              <a:rPr kumimoji="0" lang="en-US" altLang="zh-CN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: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表示该指令应完成的具体操作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,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如加法、减法、乘法、移位等等。在汇编语言中使用一定的符号表示，称为</a:t>
            </a: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助记符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。如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ADD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、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PUSH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、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POP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、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MOV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等等。</a:t>
            </a:r>
            <a:endParaRPr kumimoji="0" lang="zh-CN" altLang="en-US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07382" y="4034750"/>
            <a:ext cx="81612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操作数</a:t>
            </a:r>
            <a:r>
              <a:rPr kumimoji="0" lang="en-US" altLang="zh-CN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:</a:t>
            </a:r>
            <a:r>
              <a:rPr kumimoji="0" lang="zh-CN" altLang="en-US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表示该指令应操作对象。如移位操作的被移位数，加法操作的加数等等。它可以是一个操作数，也可以是多个操作数。这取决于操作码部分的具体需要。</a:t>
            </a:r>
            <a:endParaRPr kumimoji="0" lang="zh-CN" altLang="en-US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538711" y="5427221"/>
            <a:ext cx="8161204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寻址方式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: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寻找指令中所需操作数的各种方式，也就是提供指令中操作数的存放信息的方式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。</a:t>
            </a:r>
            <a:endParaRPr kumimoji="0" lang="zh-CN" altLang="en-US" sz="2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978982" y="190381"/>
            <a:ext cx="51860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第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4</a:t>
            </a: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章 操作数的寻址方式</a:t>
            </a:r>
            <a:endParaRPr kumimoji="0" lang="zh-CN" altLang="en-US" sz="36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96752"/>
            <a:ext cx="8352928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Intel 8086/8088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各指令中提供操作数的方法有以下四种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  <a:cs typeface="+mj-cs"/>
              </a:rPr>
              <a:t>：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  <a:cs typeface="+mj-cs"/>
            </a:endParaRPr>
          </a:p>
          <a:p>
            <a:pPr algn="l"/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  <a:cs typeface="+mj-cs"/>
            </a:endParaRPr>
          </a:p>
          <a:p>
            <a:pPr algn="l"/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立即数操作数</a:t>
            </a:r>
            <a:r>
              <a:rPr lang="en-US" altLang="zh-CN" dirty="0">
                <a:solidFill>
                  <a:srgbClr val="000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操作数在指令代码中</a:t>
            </a:r>
            <a:r>
              <a:rPr lang="zh-CN" altLang="en-US" dirty="0" smtClean="0">
                <a:solidFill>
                  <a:srgbClr val="000000"/>
                </a:solidFill>
              </a:rPr>
              <a:t>提供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寄存器操作数</a:t>
            </a:r>
            <a:r>
              <a:rPr lang="en-US" altLang="zh-CN" dirty="0">
                <a:solidFill>
                  <a:srgbClr val="000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操作数在</a:t>
            </a:r>
            <a:r>
              <a:rPr lang="en-US" altLang="zh-CN" dirty="0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的通用寄存器或段寄存器</a:t>
            </a:r>
            <a:r>
              <a:rPr lang="zh-CN" altLang="en-US" dirty="0" smtClean="0">
                <a:solidFill>
                  <a:srgbClr val="000000"/>
                </a:solidFill>
              </a:rPr>
              <a:t>中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存储器操作数</a:t>
            </a:r>
            <a:r>
              <a:rPr lang="en-US" altLang="zh-CN" dirty="0">
                <a:solidFill>
                  <a:srgbClr val="000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操作数在内存的存储单元</a:t>
            </a:r>
            <a:r>
              <a:rPr lang="zh-CN" altLang="en-US" dirty="0" smtClean="0">
                <a:solidFill>
                  <a:srgbClr val="000000"/>
                </a:solidFill>
              </a:rPr>
              <a:t>中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I/O</a:t>
            </a:r>
            <a:r>
              <a:rPr lang="zh-CN" altLang="en-US" b="1" dirty="0">
                <a:solidFill>
                  <a:srgbClr val="FF0000"/>
                </a:solidFill>
              </a:rPr>
              <a:t>端口操作数</a:t>
            </a:r>
            <a:r>
              <a:rPr lang="en-US" altLang="zh-CN" dirty="0">
                <a:solidFill>
                  <a:srgbClr val="000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操作数在输入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输出接口的</a:t>
            </a:r>
            <a:r>
              <a:rPr lang="zh-CN" altLang="en-US" dirty="0" smtClean="0">
                <a:solidFill>
                  <a:srgbClr val="000000"/>
                </a:solidFill>
              </a:rPr>
              <a:t>寄存器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1978982" y="190381"/>
            <a:ext cx="51860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第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4</a:t>
            </a: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章 操作数的寻址方式</a:t>
            </a:r>
            <a:endParaRPr kumimoji="0" lang="zh-CN" altLang="en-US" sz="36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29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2743614" y="190381"/>
            <a:ext cx="36567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4.1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+mj-cs"/>
              </a:rPr>
              <a:t>立即</a:t>
            </a: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寻址方式</a:t>
            </a:r>
            <a:endParaRPr kumimoji="0" lang="zh-CN" altLang="en-US" sz="36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539552" y="1124744"/>
            <a:ext cx="83529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       立即数寻址方式的指令中，所需操作数直接包含在指令代码中，这种操作数成为立即数。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1717036" y="2204864"/>
            <a:ext cx="5772734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立即数可以是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8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位、也可以是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16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位。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31" y="2888649"/>
            <a:ext cx="6705945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2743614" y="190381"/>
            <a:ext cx="36567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4.1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+mj-cs"/>
              </a:rPr>
              <a:t>立即</a:t>
            </a: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寻址方式</a:t>
            </a:r>
            <a:endParaRPr kumimoji="0" lang="zh-CN" altLang="en-US" sz="36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59288"/>
            <a:ext cx="6337626" cy="35498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 bwMode="auto">
          <a:xfrm>
            <a:off x="529867" y="4534232"/>
            <a:ext cx="8084264" cy="1384995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由于在指令执行过程中，立即数作为指令的一部分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/>
            </a:r>
            <a:b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</a:b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直接从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BIU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的指令队列中取出，它不需要占用总线</a:t>
            </a:r>
            <a:endParaRPr kumimoji="0" lang="en-US" altLang="zh-CN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周期，因此这种寻址方式执行速度快。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529867" y="6021288"/>
            <a:ext cx="8084265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注意：立即数只能作为源操作数，而不能作为目的操作数。</a:t>
            </a:r>
          </a:p>
        </p:txBody>
      </p:sp>
    </p:spTree>
    <p:extLst>
      <p:ext uri="{BB962C8B-B14F-4D97-AF65-F5344CB8AC3E}">
        <p14:creationId xmlns:p14="http://schemas.microsoft.com/office/powerpoint/2010/main" val="422172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 bwMode="auto">
          <a:xfrm>
            <a:off x="2511980" y="190381"/>
            <a:ext cx="41200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4.2 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+mj-cs"/>
              </a:rPr>
              <a:t>寄存器</a:t>
            </a: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寻址方式</a:t>
            </a:r>
            <a:endParaRPr kumimoji="0" lang="zh-CN" altLang="en-US" sz="36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467544" y="1052736"/>
            <a:ext cx="84969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      寄存器寻址方式是指指令中所需的操作数在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CPU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的某个寄存器中。寄存器可以是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8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位或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16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位通用寄存器，或者是段寄存器。如：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AH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、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AL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、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AX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、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CX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、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DS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、</a:t>
            </a:r>
            <a:r>
              <a:rPr kumimoji="0" lang="en-US" altLang="zh-CN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ES</a:t>
            </a:r>
            <a:r>
              <a:rPr kumimoji="0" lang="zh-CN" altLang="en-US" sz="28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rPr>
              <a:t>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18" y="2868618"/>
            <a:ext cx="3124361" cy="819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7562" y="3933056"/>
            <a:ext cx="8100902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b="1" dirty="0"/>
              <a:t>由于存取寄存器操作数完全在</a:t>
            </a:r>
            <a:r>
              <a:rPr lang="en-US" altLang="zh-CN" b="1" dirty="0"/>
              <a:t>CPU</a:t>
            </a:r>
            <a:r>
              <a:rPr lang="zh-CN" altLang="en-US" b="1" dirty="0"/>
              <a:t>内部进行，不</a:t>
            </a:r>
            <a:r>
              <a:rPr lang="zh-CN" altLang="en-US" b="1" dirty="0" smtClean="0"/>
              <a:t>需要总线周期</a:t>
            </a:r>
            <a:r>
              <a:rPr lang="zh-CN" altLang="en-US" b="1" dirty="0"/>
              <a:t>，所以执行速度很快。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5157192"/>
            <a:ext cx="842493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</a:rPr>
              <a:t>后面介绍的几种寻址方式其操作数都是在存储器中，它们的</a:t>
            </a:r>
          </a:p>
          <a:p>
            <a:pPr algn="l"/>
            <a:r>
              <a:rPr lang="zh-CN" altLang="en-US" b="1" dirty="0">
                <a:solidFill>
                  <a:srgbClr val="000000"/>
                </a:solidFill>
              </a:rPr>
              <a:t>主要区别就是操作数在内存中存放地址的形成方法不同。</a:t>
            </a:r>
          </a:p>
        </p:txBody>
      </p:sp>
    </p:spTree>
    <p:extLst>
      <p:ext uri="{BB962C8B-B14F-4D97-AF65-F5344CB8AC3E}">
        <p14:creationId xmlns:p14="http://schemas.microsoft.com/office/powerpoint/2010/main" val="16181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445934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37429"/>
            <a:ext cx="8426134" cy="63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14951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FF0000"/>
          </a:solidFill>
        </a:ln>
        <a:extLst/>
      </a:spPr>
      <a:bodyPr rtlCol="0" anchor="ctr">
        <a:spAutoFit/>
      </a:bodyPr>
      <a:lstStyle>
        <a:defPPr algn="l">
          <a:lnSpc>
            <a:spcPct val="125000"/>
          </a:lnSpc>
          <a:spcBef>
            <a:spcPct val="0"/>
          </a:spcBef>
          <a:buClr>
            <a:srgbClr val="FF0066"/>
          </a:buClr>
          <a:buSzTx/>
          <a:defRPr sz="2800" dirty="0">
            <a:solidFill>
              <a:srgbClr val="000000"/>
            </a:solidFill>
            <a:latin typeface="Times New Roman" panose="02020603050405020304" pitchFamily="18" charset="0"/>
            <a:ea typeface="微软雅黑" panose="020B0503020204020204" pitchFamily="34" charset="-122"/>
            <a:sym typeface="+mn-lt"/>
          </a:defRPr>
        </a:defPPr>
      </a:lstStyle>
    </a:sp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sz="2800" i="0" u="none" strike="noStrike" kern="1200" cap="none" spc="0" normalizeH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imes New Roman" panose="02020603050405020304" pitchFamily="18" charset="0"/>
            <a:ea typeface="宋体"/>
            <a:cs typeface="+mj-cs"/>
          </a:defRPr>
        </a:defPPr>
      </a:lstStyle>
    </a:tx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14108</TotalTime>
  <Words>408</Words>
  <Application>Microsoft Office PowerPoint</Application>
  <PresentationFormat>全屏显示(4:3)</PresentationFormat>
  <Paragraphs>37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华光行书_CNKI</vt:lpstr>
      <vt:lpstr>宋体</vt:lpstr>
      <vt:lpstr>Arial</vt:lpstr>
      <vt:lpstr>Calibri</vt:lpstr>
      <vt:lpstr>Tahoma</vt:lpstr>
      <vt:lpstr>Times New Roman</vt:lpstr>
      <vt:lpstr>Wingdings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</dc:title>
  <dc:creator>USER</dc:creator>
  <cp:lastModifiedBy>周印明</cp:lastModifiedBy>
  <cp:revision>2414</cp:revision>
  <dcterms:created xsi:type="dcterms:W3CDTF">2008-02-27T01:10:38Z</dcterms:created>
  <dcterms:modified xsi:type="dcterms:W3CDTF">2023-09-13T02:41:32Z</dcterms:modified>
</cp:coreProperties>
</file>