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79" r:id="rId3"/>
    <p:sldId id="331" r:id="rId4"/>
    <p:sldId id="340" r:id="rId5"/>
    <p:sldId id="332" r:id="rId6"/>
    <p:sldId id="333" r:id="rId7"/>
    <p:sldId id="366" r:id="rId8"/>
    <p:sldId id="387" r:id="rId9"/>
    <p:sldId id="388" r:id="rId10"/>
    <p:sldId id="389" r:id="rId11"/>
    <p:sldId id="390" r:id="rId12"/>
    <p:sldId id="391" r:id="rId13"/>
    <p:sldId id="392" r:id="rId14"/>
    <p:sldId id="394" r:id="rId15"/>
    <p:sldId id="367" r:id="rId16"/>
    <p:sldId id="393" r:id="rId17"/>
    <p:sldId id="368" r:id="rId18"/>
    <p:sldId id="369" r:id="rId19"/>
    <p:sldId id="371" r:id="rId20"/>
    <p:sldId id="370" r:id="rId21"/>
    <p:sldId id="372" r:id="rId22"/>
    <p:sldId id="335" r:id="rId23"/>
    <p:sldId id="373" r:id="rId24"/>
    <p:sldId id="362" r:id="rId25"/>
  </p:sldIdLst>
  <p:sldSz cx="9144000" cy="6858000" type="screen4x3"/>
  <p:notesSz cx="6858000" cy="9144000"/>
  <p:custDataLst>
    <p:tags r:id="rId30"/>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FFFFCC"/>
    <a:srgbClr val="CCFFCC"/>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703"/>
    <p:restoredTop sz="93470"/>
  </p:normalViewPr>
  <p:slideViewPr>
    <p:cSldViewPr showGuides="1">
      <p:cViewPr varScale="1">
        <p:scale>
          <a:sx n="68" d="100"/>
          <a:sy n="68" d="100"/>
        </p:scale>
        <p:origin x="146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21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lstStyle>
            <a:lvl1pPr algn="r">
              <a:defRPr sz="1200">
                <a:latin typeface="Arial" panose="020B0604020202020204" pitchFamily="34" charset="0"/>
                <a:ea typeface="MS PGothic" panose="020B0600070205080204" pitchFamily="34"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3316"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
            <a:pPr lvl="0" algn="r" fontAlgn="base">
              <a:buNone/>
            </a:pPr>
            <a:fld id="{9A0DB2DC-4C9A-4742-B13C-FB6460FD3503}" type="slidenum">
              <a:rPr lang="en-US" altLang="zh-CN" sz="1200" strike="noStrike" noProof="1" dirty="0">
                <a:latin typeface="Arial" panose="020B0604020202020204" pitchFamily="34" charset="0"/>
                <a:ea typeface="MS PGothic" panose="020B0600070205080204" pitchFamily="34" charset="-128"/>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Rectangle 66"/>
          <p:cNvSpPr>
            <a:spLocks noChangeArrowheads="1"/>
          </p:cNvSpPr>
          <p:nvPr/>
        </p:nvSpPr>
        <p:spPr bwMode="auto">
          <a:xfrm>
            <a:off x="3505200" y="2590800"/>
            <a:ext cx="4892675" cy="76200"/>
          </a:xfrm>
          <a:prstGeom prst="rect">
            <a:avLst/>
          </a:prstGeom>
          <a:solidFill>
            <a:schemeClr val="hlink">
              <a:alpha val="50195"/>
            </a:schemeClr>
          </a:soli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AU" altLang="zh-CN" sz="2400" b="0" i="0" u="none" strike="noStrike" kern="1200" cap="none" spc="0" normalizeH="0" baseline="0" noProof="0">
              <a:ln>
                <a:noFill/>
              </a:ln>
              <a:solidFill>
                <a:schemeClr val="tx1"/>
              </a:solidFill>
              <a:effectLst/>
              <a:uLnTx/>
              <a:uFillTx/>
              <a:latin typeface="Helvetica" pitchFamily="-128" charset="0"/>
              <a:ea typeface="MS PGothic" panose="020B0600070205080204" pitchFamily="34" charset="-128"/>
              <a:cs typeface="+mn-cs"/>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fontAlgn="base"/>
            <a:r>
              <a:rPr lang="en-US" strike="noStrike" noProof="0"/>
              <a:t>Click to edit Master title style</a:t>
            </a:r>
            <a:endParaRPr lang="en-US" strike="noStrike" noProof="0"/>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lvl="0" fontAlgn="base"/>
            <a:r>
              <a:rPr lang="en-US" strike="noStrike" noProof="0"/>
              <a:t>Click to edit Master subtitle style</a:t>
            </a:r>
            <a:endParaRPr lang="en-US" strike="noStrike" noProof="0"/>
          </a:p>
        </p:txBody>
      </p:sp>
      <p:sp>
        <p:nvSpPr>
          <p:cNvPr id="12" name="Rectangle 69"/>
          <p:cNvSpPr>
            <a:spLocks noGrp="1" noChangeArrowheads="1"/>
          </p:cNvSpPr>
          <p:nvPr>
            <p:ph type="dt" sz="quarter" idx="2"/>
          </p:nvPr>
        </p:nvSpPr>
        <p:spPr bwMode="auto">
          <a:xfrm>
            <a:off x="685800" y="6248400"/>
            <a:ext cx="1905000" cy="457200"/>
          </a:xfrm>
          <a:prstGeom prst="rect">
            <a:avLst/>
          </a:prstGeom>
        </p:spPr>
        <p:txBody>
          <a:bodyPr vert="horz" wrap="square" lIns="91440" tIns="45720" rIns="91440" bIns="45720" numCol="1" anchor="b" anchorCtr="0" compatLnSpc="1"/>
          <a:lstStyle>
            <a:lvl1pPr eaLnBrk="1" hangingPunct="1">
              <a:defRPr sz="1400">
                <a:latin typeface="+mn-lt"/>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mn-lt"/>
              <a:ea typeface="MS PGothic" panose="020B0600070205080204" pitchFamily="34" charset="-128"/>
              <a:cs typeface="+mn-cs"/>
            </a:endParaRPr>
          </a:p>
        </p:txBody>
      </p:sp>
      <p:sp>
        <p:nvSpPr>
          <p:cNvPr id="13" name="Rectangle 70"/>
          <p:cNvSpPr>
            <a:spLocks noGrp="1" noChangeArrowheads="1"/>
          </p:cNvSpPr>
          <p:nvPr>
            <p:ph type="ftr" sz="quarter" idx="3"/>
          </p:nvPr>
        </p:nvSpPr>
        <p:spPr>
          <a:xfrm>
            <a:off x="3124200" y="6248400"/>
            <a:ext cx="2895600" cy="457200"/>
          </a:xfrm>
          <a:prstGeom prst="rect">
            <a:avLst/>
          </a:prstGeom>
        </p:spPr>
        <p:txBody>
          <a:bodyPr/>
          <a:lstStyle>
            <a:lvl1pPr algn="ctr">
              <a:defRPr sz="14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4" name="Rectangle 71"/>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z="1400" strike="noStrike" noProof="1" dirty="0">
                <a:latin typeface="Helvetica" pitchFamily="-128" charset="0"/>
                <a:ea typeface="MS PGothic" panose="020B0600070205080204" pitchFamily="34" charset="-128"/>
                <a:cs typeface="+mn-cs"/>
              </a:rPr>
            </a:fld>
            <a:endParaRPr lang="en-US" altLang="zh-CN" sz="1400" strike="noStrike" noProof="1" dirty="0">
              <a:latin typeface="Helvetica" pitchFamily="-12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4" name="页脚占位符 3"/>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1219200" y="990600"/>
            <a:ext cx="5505450" cy="5105400"/>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4" name="页脚占位符 3"/>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4" name="页脚占位符 3"/>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4" name="页脚占位符 3"/>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5" name="页脚占位符 4"/>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11" name="Rectangle 69"/>
          <p:cNvSpPr>
            <a:spLocks noGrp="1" noChangeArrowheads="1"/>
          </p:cNvSpPr>
          <p:nvPr>
            <p:ph type="sldNum" sz="quarter" idx="1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7" name="页脚占位符 6"/>
          <p:cNvSpPr>
            <a:spLocks noGrp="1"/>
          </p:cNvSpPr>
          <p:nvPr>
            <p:ph type="ftr" sz="quarter" idx="15"/>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3" name="页脚占位符 2"/>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2" name="页脚占位符 1"/>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5" name="页脚占位符 4"/>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75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11"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p>
            <a:pPr algn="r"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Helvetica" pitchFamily="-128" charset="0"/>
            </a:endParaRPr>
          </a:p>
        </p:txBody>
      </p:sp>
      <p:sp>
        <p:nvSpPr>
          <p:cNvPr id="5" name="页脚占位符 4"/>
          <p:cNvSpPr>
            <a:spLocks noGrp="1"/>
          </p:cNvSpPr>
          <p:nvPr>
            <p:ph type="ftr" sz="quarter" idx="10"/>
          </p:nvPr>
        </p:nvSpPr>
        <p:spPr>
          <a:xfrm>
            <a:off x="1219200" y="6248400"/>
            <a:ext cx="5486400" cy="457200"/>
          </a:xfrm>
          <a:prstGeom prst="rect">
            <a:avLst/>
          </a:prstGeom>
        </p:spPr>
        <p:txBody>
          <a:bodyPr/>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1026" name="Rectangle 65"/>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27" name="Rectangle 66"/>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p:spPr>
        <p:txBody>
          <a:bodyPr vert="horz" wrap="square" lIns="91440" tIns="45720" rIns="91440" bIns="45720" numCol="1" anchor="b" anchorCtr="0" compatLnSpc="1"/>
          <a:lstStyle>
            <a:lvl1pPr algn="r">
              <a:defRPr sz="1000">
                <a:latin typeface="Helvetica" pitchFamily="-128" charset="0"/>
              </a:defRPr>
            </a:lvl1pPr>
          </a:lstStyle>
          <a:p>
            <a:pPr lvl="0" eaLnBrk="1" fontAlgn="base" hangingPunct="1">
              <a:buNone/>
            </a:pPr>
            <a:fld id="{9A0DB2DC-4C9A-4742-B13C-FB6460FD3503}" type="slidenum">
              <a:rPr lang="en-US" altLang="zh-CN" strike="noStrike" noProof="1" dirty="0">
                <a:latin typeface="Helvetica" pitchFamily="-128" charset="0"/>
                <a:ea typeface="MS PGothic" panose="020B0600070205080204" pitchFamily="34" charset="-128"/>
                <a:cs typeface="+mn-cs"/>
              </a:rPr>
            </a:fld>
            <a:endParaRPr lang="en-US" altLang="zh-CN" strike="noStrike" noProof="1" dirty="0">
              <a:latin typeface="Arial" panose="020B0604020202020204" pitchFamily="34" charset="0"/>
            </a:endParaRPr>
          </a:p>
        </p:txBody>
      </p:sp>
      <p:pic>
        <p:nvPicPr>
          <p:cNvPr id="1029" name="Picture 32"/>
          <p:cNvPicPr>
            <a:picLocks noChangeAspect="1"/>
          </p:cNvPicPr>
          <p:nvPr userDrawn="1"/>
        </p:nvPicPr>
        <p:blipFill>
          <a:blip r:embed="rId12"/>
          <a:stretch>
            <a:fillRect/>
          </a:stretch>
        </p:blipFill>
        <p:spPr>
          <a:xfrm>
            <a:off x="8153400" y="76200"/>
            <a:ext cx="463550" cy="447675"/>
          </a:xfrm>
          <a:prstGeom prst="rect">
            <a:avLst/>
          </a:prstGeom>
          <a:noFill/>
          <a:ln w="9525">
            <a:noFill/>
          </a:ln>
        </p:spPr>
      </p:pic>
      <p:pic>
        <p:nvPicPr>
          <p:cNvPr id="1030" name="Picture 33"/>
          <p:cNvPicPr>
            <a:picLocks noChangeAspect="1"/>
          </p:cNvPicPr>
          <p:nvPr userDrawn="1"/>
        </p:nvPicPr>
        <p:blipFill>
          <a:blip r:embed="rId13"/>
          <a:stretch>
            <a:fillRect/>
          </a:stretch>
        </p:blipFill>
        <p:spPr>
          <a:xfrm>
            <a:off x="7543800" y="549275"/>
            <a:ext cx="1547813" cy="431800"/>
          </a:xfrm>
          <a:prstGeom prst="rect">
            <a:avLst/>
          </a:prstGeom>
          <a:noFill/>
          <a:ln w="9525">
            <a:noFill/>
          </a:ln>
        </p:spPr>
      </p:pic>
      <p:pic>
        <p:nvPicPr>
          <p:cNvPr id="1031" name="Picture 2"/>
          <p:cNvPicPr>
            <a:picLocks noChangeAspect="1"/>
          </p:cNvPicPr>
          <p:nvPr userDrawn="1"/>
        </p:nvPicPr>
        <p:blipFill>
          <a:blip r:embed="rId14"/>
          <a:stretch>
            <a:fillRect/>
          </a:stretch>
        </p:blipFill>
        <p:spPr>
          <a:xfrm>
            <a:off x="76200" y="76200"/>
            <a:ext cx="2198688" cy="836613"/>
          </a:xfrm>
          <a:prstGeom prst="rect">
            <a:avLst/>
          </a:prstGeom>
          <a:noFill/>
          <a:ln w="9525">
            <a:noFill/>
          </a:ln>
        </p:spPr>
      </p:pic>
      <p:sp>
        <p:nvSpPr>
          <p:cNvPr id="72" name="矩形 71"/>
          <p:cNvSpPr/>
          <p:nvPr/>
        </p:nvSpPr>
        <p:spPr bwMode="auto">
          <a:xfrm>
            <a:off x="76200" y="981075"/>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3" name="矩形 72"/>
          <p:cNvSpPr/>
          <p:nvPr/>
        </p:nvSpPr>
        <p:spPr bwMode="auto">
          <a:xfrm>
            <a:off x="76200" y="6172200"/>
            <a:ext cx="8991600" cy="46038"/>
          </a:xfrm>
          <a:prstGeom prst="rect">
            <a:avLst/>
          </a:prstGeom>
          <a:solidFill>
            <a:schemeClr val="tx2">
              <a:lumMod val="20000"/>
              <a:lumOff val="80000"/>
            </a:schemeClr>
          </a:solidFill>
          <a:ln w="6350" cap="flat" cmpd="sng" algn="ctr">
            <a:noFill/>
            <a:prstDash val="solid"/>
            <a:round/>
            <a:headEnd type="none" w="med" len="med"/>
            <a:tailEnd type="none" w="med" len="me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4" name="Rectangle 68"/>
          <p:cNvSpPr>
            <a:spLocks noGrp="1" noChangeArrowheads="1"/>
          </p:cNvSpPr>
          <p:nvPr>
            <p:ph type="ftr" sz="quarter" idx="3"/>
          </p:nvPr>
        </p:nvSpPr>
        <p:spPr>
          <a:xfrm>
            <a:off x="1219200" y="6248400"/>
            <a:ext cx="5486400" cy="4572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2020</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年</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8</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月</a:t>
            </a:r>
            <a:r>
              <a:rPr kumimoji="0" lang="en-US" altLang="zh-CN"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31</a:t>
            </a:r>
            <a:r>
              <a:rPr kumimoji="0" lang="zh-CN" alt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rPr>
              <a:t>日星期一</a:t>
            </a: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2"/>
          <p:cNvSpPr txBox="1">
            <a:spLocks noChangeArrowheads="1"/>
          </p:cNvSpPr>
          <p:nvPr/>
        </p:nvSpPr>
        <p:spPr bwMode="auto">
          <a:xfrm>
            <a:off x="2417763" y="2286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第</a:t>
            </a:r>
            <a:r>
              <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15</a:t>
            </a: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章 构件级软件测试</a:t>
            </a:r>
            <a:endPar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
        <p:nvSpPr>
          <p:cNvPr id="3" name="Rectangle 4"/>
          <p:cNvSpPr>
            <a:spLocks noChangeArrowheads="1"/>
          </p:cNvSpPr>
          <p:nvPr/>
        </p:nvSpPr>
        <p:spPr bwMode="auto">
          <a:xfrm>
            <a:off x="167005" y="1066800"/>
            <a:ext cx="4549775" cy="3997325"/>
          </a:xfrm>
          <a:prstGeom prst="rect">
            <a:avLst/>
          </a:prstGeom>
          <a:solidFill>
            <a:srgbClr val="FFFFCC"/>
          </a:solidFill>
          <a:ln>
            <a:noFill/>
          </a:ln>
          <a:effectLst/>
        </p:spPr>
        <p:txBody>
          <a:bodyPr wrap="square" lIns="90487" tIns="44450" rIns="90487" bIns="44450">
            <a:spAutoFit/>
          </a:bodyPr>
          <a:lstStyle/>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rPr>
              <a:t>要点浏览</a:t>
            </a:r>
            <a:endPar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kumimoji="0" 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rPr>
              <a:t>软件</a:t>
            </a:r>
            <a:r>
              <a:rPr kumimoji="0" 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rPr>
              <a:t>测试的策略性方法</a:t>
            </a:r>
            <a:endParaRPr kumimoji="0" 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kumimoji="0" 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rPr>
              <a:t>规划和记录保存</a:t>
            </a:r>
            <a:endParaRPr kumimoji="0" 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kumimoji="0" 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rPr>
              <a:t>测试用例设计</a:t>
            </a:r>
            <a:endParaRPr kumimoji="0" 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p:txBody>
      </p:sp>
      <p:sp>
        <p:nvSpPr>
          <p:cNvPr id="2" name="Rectangle 4"/>
          <p:cNvSpPr>
            <a:spLocks noChangeArrowheads="1"/>
          </p:cNvSpPr>
          <p:nvPr>
            <p:custDataLst>
              <p:tags r:id="rId1"/>
            </p:custDataLst>
          </p:nvPr>
        </p:nvSpPr>
        <p:spPr bwMode="auto">
          <a:xfrm>
            <a:off x="5481955" y="2049145"/>
            <a:ext cx="3429000" cy="3997325"/>
          </a:xfrm>
          <a:prstGeom prst="rect">
            <a:avLst/>
          </a:prstGeom>
          <a:solidFill>
            <a:srgbClr val="FFFFCC"/>
          </a:solidFill>
          <a:ln>
            <a:noFill/>
          </a:ln>
          <a:effectLst/>
        </p:spPr>
        <p:txBody>
          <a:bodyPr lIns="90487" tIns="44450" rIns="90487" bIns="44450">
            <a:spAutoFit/>
          </a:bodyPr>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lang="zh-CN" sz="2800" b="1" noProof="0" dirty="0">
                <a:ln>
                  <a:noFill/>
                </a:ln>
                <a:effectLst>
                  <a:outerShdw blurRad="38100" dist="38100" dir="2700000" algn="tl">
                    <a:srgbClr val="FFFFFF"/>
                  </a:outerShdw>
                </a:effectLst>
                <a:uLnTx/>
                <a:uFillTx/>
                <a:latin typeface="楷体" panose="02010609060101010101" pitchFamily="49" charset="-122"/>
                <a:ea typeface="楷体" panose="02010609060101010101" pitchFamily="49" charset="-122"/>
                <a:sym typeface="+mn-ea"/>
              </a:rPr>
              <a:t>白盒测试</a:t>
            </a:r>
            <a:endParaRPr kumimoji="0" 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lang="zh-CN" sz="2800" b="1" noProof="0" dirty="0">
                <a:ln>
                  <a:noFill/>
                </a:ln>
                <a:effectLst>
                  <a:outerShdw blurRad="38100" dist="38100" dir="2700000" algn="tl">
                    <a:srgbClr val="FFFFFF"/>
                  </a:outerShdw>
                </a:effectLst>
                <a:uLnTx/>
                <a:uFillTx/>
                <a:latin typeface="楷体" panose="02010609060101010101" pitchFamily="49" charset="-122"/>
                <a:ea typeface="楷体" panose="02010609060101010101" pitchFamily="49" charset="-122"/>
                <a:sym typeface="+mn-ea"/>
              </a:rPr>
              <a:t>黑盒测试</a:t>
            </a:r>
            <a:endParaRPr kumimoji="0" 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lang="zh-CN" sz="2800" b="1" noProof="0" dirty="0">
                <a:ln>
                  <a:noFill/>
                </a:ln>
                <a:effectLst>
                  <a:outerShdw blurRad="38100" dist="38100" dir="2700000" algn="tl">
                    <a:srgbClr val="FFFFFF"/>
                  </a:outerShdw>
                </a:effectLst>
                <a:uLnTx/>
                <a:uFillTx/>
                <a:latin typeface="楷体" panose="02010609060101010101" pitchFamily="49" charset="-122"/>
                <a:ea typeface="楷体" panose="02010609060101010101" pitchFamily="49" charset="-122"/>
                <a:sym typeface="+mn-ea"/>
              </a:rPr>
              <a:t>面向对象测试</a:t>
            </a:r>
            <a:endPar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a:p>
            <a:pPr marL="342900" marR="0" lvl="0" indent="-342900" algn="l" defTabSz="914400" rtl="0" eaLnBrk="0" fontAlgn="base" latinLnBrk="0" hangingPunct="0">
              <a:lnSpc>
                <a:spcPct val="200000"/>
              </a:lnSpc>
              <a:spcBef>
                <a:spcPts val="600"/>
              </a:spcBef>
              <a:spcAft>
                <a:spcPts val="600"/>
              </a:spcAft>
              <a:buClrTx/>
              <a:buSzTx/>
              <a:buFont typeface="Arial" panose="020B0604020202020204" pitchFamily="34" charset="0"/>
              <a:buChar char="•"/>
              <a:defRPr/>
            </a:pP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rPr>
              <a:t>小结</a:t>
            </a:r>
            <a:endPar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软件测试策略也可以放在螺旋模型中来考虑（</a:t>
            </a:r>
            <a:r>
              <a:rPr lang="zh-CN" altLang="en-US" b="1" dirty="0">
                <a:solidFill>
                  <a:srgbClr val="0000FF"/>
                </a:solidFill>
                <a:latin typeface="楷体" panose="02010609060101010101" pitchFamily="49" charset="-122"/>
                <a:ea typeface="楷体" panose="02010609060101010101" pitchFamily="49" charset="-122"/>
                <a:sym typeface="+mn-ea"/>
              </a:rPr>
              <a:t>图</a:t>
            </a:r>
            <a:r>
              <a:rPr lang="en-US" altLang="zh-CN" b="1" dirty="0">
                <a:solidFill>
                  <a:srgbClr val="0000FF"/>
                </a:solidFill>
                <a:latin typeface="楷体" panose="02010609060101010101" pitchFamily="49" charset="-122"/>
                <a:ea typeface="楷体" panose="02010609060101010101" pitchFamily="49" charset="-122"/>
                <a:sym typeface="+mn-ea"/>
              </a:rPr>
              <a:t>15-1</a:t>
            </a:r>
            <a:r>
              <a:rPr lang="zh-CN" altLang="en-US" b="1" dirty="0">
                <a:solidFill>
                  <a:srgbClr val="0000FF"/>
                </a:solidFill>
                <a:latin typeface="楷体" panose="02010609060101010101" pitchFamily="49" charset="-122"/>
                <a:ea typeface="楷体" panose="02010609060101010101" pitchFamily="49" charset="-122"/>
                <a:sym typeface="+mn-ea"/>
              </a:rPr>
              <a:t>）。</a:t>
            </a:r>
            <a:endParaRPr lang="zh-CN" altLang="en-US" b="1" dirty="0">
              <a:solidFill>
                <a:srgbClr val="0000FF"/>
              </a:solidFill>
              <a:latin typeface="楷体" panose="02010609060101010101" pitchFamily="49" charset="-122"/>
              <a:ea typeface="楷体" panose="02010609060101010101" pitchFamily="49" charset="-122"/>
              <a:sym typeface="+mn-ea"/>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单元测试：起始于螺旋的漩涡中心，</a:t>
            </a:r>
            <a:r>
              <a:rPr lang="zh-CN" altLang="en-US" b="1" dirty="0">
                <a:solidFill>
                  <a:srgbClr val="FF0000"/>
                </a:solidFill>
                <a:latin typeface="楷体" panose="02010609060101010101" pitchFamily="49" charset="-122"/>
                <a:ea typeface="楷体" panose="02010609060101010101" pitchFamily="49" charset="-122"/>
              </a:rPr>
              <a:t>侧重于以源代码形式实现的每个单元</a:t>
            </a:r>
            <a:endParaRPr lang="zh-CN" altLang="en-US" b="1" dirty="0">
              <a:solidFill>
                <a:srgbClr val="FF0000"/>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集成测试：沿着螺旋向外是集成测试，</a:t>
            </a:r>
            <a:r>
              <a:rPr lang="zh-CN" altLang="en-US" b="1" dirty="0">
                <a:solidFill>
                  <a:srgbClr val="FF0000"/>
                </a:solidFill>
                <a:latin typeface="楷体" panose="02010609060101010101" pitchFamily="49" charset="-122"/>
                <a:ea typeface="楷体" panose="02010609060101010101" pitchFamily="49" charset="-122"/>
              </a:rPr>
              <a:t>侧重于软件体系结构的设计和构建</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确认测试：</a:t>
            </a:r>
            <a:r>
              <a:rPr lang="zh-CN" altLang="en-US" b="1" dirty="0">
                <a:solidFill>
                  <a:srgbClr val="0000FF"/>
                </a:solidFill>
                <a:latin typeface="楷体" panose="02010609060101010101" pitchFamily="49" charset="-122"/>
                <a:ea typeface="楷体" panose="02010609060101010101" pitchFamily="49" charset="-122"/>
                <a:sym typeface="+mn-ea"/>
              </a:rPr>
              <a:t>沿着螺旋向外再走一圈就是确认测试，在这个阶段，</a:t>
            </a:r>
            <a:r>
              <a:rPr lang="zh-CN" altLang="en-US" b="1" dirty="0">
                <a:solidFill>
                  <a:srgbClr val="FF0000"/>
                </a:solidFill>
                <a:latin typeface="楷体" panose="02010609060101010101" pitchFamily="49" charset="-122"/>
                <a:ea typeface="楷体" panose="02010609060101010101" pitchFamily="49" charset="-122"/>
                <a:sym typeface="+mn-ea"/>
              </a:rPr>
              <a:t>依据已经建立的软件，对需求进行确认</a:t>
            </a:r>
            <a:r>
              <a:rPr lang="zh-CN" altLang="en-US" b="1" dirty="0">
                <a:solidFill>
                  <a:srgbClr val="0000FF"/>
                </a:solidFill>
                <a:latin typeface="楷体" panose="02010609060101010101" pitchFamily="49" charset="-122"/>
                <a:ea typeface="楷体" panose="02010609060101010101" pitchFamily="49" charset="-122"/>
                <a:sym typeface="+mn-ea"/>
              </a:rPr>
              <a:t>。</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系统测试：</a:t>
            </a:r>
            <a:r>
              <a:rPr lang="zh-CN" altLang="en-US" b="1" dirty="0">
                <a:solidFill>
                  <a:srgbClr val="0000FF"/>
                </a:solidFill>
                <a:latin typeface="楷体" panose="02010609060101010101" pitchFamily="49" charset="-122"/>
                <a:ea typeface="楷体" panose="02010609060101010101" pitchFamily="49" charset="-122"/>
                <a:sym typeface="+mn-ea"/>
              </a:rPr>
              <a:t>螺旋最后到达</a:t>
            </a:r>
            <a:r>
              <a:rPr lang="zh-CN" altLang="en-US" b="1" dirty="0">
                <a:solidFill>
                  <a:srgbClr val="0000FF"/>
                </a:solidFill>
                <a:latin typeface="楷体" panose="02010609060101010101" pitchFamily="49" charset="-122"/>
                <a:ea typeface="楷体" panose="02010609060101010101" pitchFamily="49" charset="-122"/>
                <a:sym typeface="+mn-ea"/>
              </a:rPr>
              <a:t>系统测试阶段，</a:t>
            </a:r>
            <a:r>
              <a:rPr lang="zh-CN" altLang="en-US" b="1" dirty="0">
                <a:solidFill>
                  <a:srgbClr val="FF0000"/>
                </a:solidFill>
                <a:latin typeface="楷体" panose="02010609060101010101" pitchFamily="49" charset="-122"/>
                <a:ea typeface="楷体" panose="02010609060101010101" pitchFamily="49" charset="-122"/>
                <a:sym typeface="+mn-ea"/>
              </a:rPr>
              <a:t>将软件与系统的其他成分作为一个整体来测试</a:t>
            </a:r>
            <a:r>
              <a:rPr lang="zh-CN" altLang="en-US" b="1" dirty="0">
                <a:solidFill>
                  <a:srgbClr val="0000FF"/>
                </a:solidFill>
                <a:latin typeface="楷体" panose="02010609060101010101" pitchFamily="49" charset="-122"/>
                <a:ea typeface="楷体" panose="02010609060101010101" pitchFamily="49" charset="-122"/>
                <a:sym typeface="+mn-ea"/>
              </a:rPr>
              <a:t>。</a:t>
            </a:r>
            <a:endParaRPr lang="zh-CN" altLang="en-US"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为了测试计算机软件，沿着流线向外螺旋前进，每转一圈都拓宽了测试范围。</a:t>
            </a:r>
            <a:endParaRPr lang="en-US" altLang="zh-CN"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800" b="1" dirty="0">
                <a:solidFill>
                  <a:srgbClr val="0000FF"/>
                </a:solidFill>
                <a:latin typeface="楷体" panose="02010609060101010101" pitchFamily="49" charset="-122"/>
                <a:ea typeface="楷体" panose="02010609060101010101" pitchFamily="49" charset="-122"/>
                <a:sym typeface="+mn-ea"/>
              </a:rPr>
              <a:t>螺旋模型中的软件测试策略</a:t>
            </a:r>
            <a:endParaRPr kumimoji="0" lang="zh-CN" altLang="en-US" sz="2800" b="1" i="0" u="none" strike="noStrike" kern="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j-c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如图</a:t>
            </a:r>
            <a:r>
              <a:rPr lang="en-US" altLang="zh-CN" b="1" dirty="0">
                <a:solidFill>
                  <a:srgbClr val="0000FF"/>
                </a:solidFill>
                <a:latin typeface="楷体" panose="02010609060101010101" pitchFamily="49" charset="-122"/>
                <a:ea typeface="楷体" panose="02010609060101010101" pitchFamily="49" charset="-122"/>
              </a:rPr>
              <a:t>15-2</a:t>
            </a:r>
            <a:r>
              <a:rPr lang="zh-CN" altLang="en-US" b="1" dirty="0">
                <a:solidFill>
                  <a:srgbClr val="0000FF"/>
                </a:solidFill>
                <a:latin typeface="楷体" panose="02010609060101010101" pitchFamily="49" charset="-122"/>
                <a:ea typeface="楷体" panose="02010609060101010101" pitchFamily="49" charset="-122"/>
              </a:rPr>
              <a:t>所示，以过程的观点考虑整个测试过程，软件工程环境中的测试实际上就是按顺序实现</a:t>
            </a:r>
            <a:r>
              <a:rPr lang="zh-CN" altLang="en-US" b="1" dirty="0">
                <a:solidFill>
                  <a:srgbClr val="0000FF"/>
                </a:solidFill>
                <a:latin typeface="楷体" panose="02010609060101010101" pitchFamily="49" charset="-122"/>
                <a:ea typeface="楷体" panose="02010609060101010101" pitchFamily="49" charset="-122"/>
              </a:rPr>
              <a:t>四个步骤。</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最初，测试侧重于单个构件，确保它起到了单元的作用，因此称之为单元测试。</a:t>
            </a:r>
            <a:r>
              <a:rPr lang="zh-CN" altLang="en-US" b="1" dirty="0">
                <a:solidFill>
                  <a:srgbClr val="FF0000"/>
                </a:solidFill>
                <a:latin typeface="楷体" panose="02010609060101010101" pitchFamily="49" charset="-122"/>
                <a:ea typeface="楷体" panose="02010609060101010101" pitchFamily="49" charset="-122"/>
              </a:rPr>
              <a:t>单元测试</a:t>
            </a:r>
            <a:r>
              <a:rPr lang="zh-CN" altLang="en-US" b="1" dirty="0">
                <a:solidFill>
                  <a:srgbClr val="0000FF"/>
                </a:solidFill>
                <a:latin typeface="楷体" panose="02010609060101010101" pitchFamily="49" charset="-122"/>
                <a:ea typeface="楷体" panose="02010609060101010101" pitchFamily="49" charset="-122"/>
              </a:rPr>
              <a:t>充分利用测试技术，运行构件中每个控制结构的</a:t>
            </a:r>
            <a:r>
              <a:rPr lang="zh-CN" altLang="en-US" b="1" dirty="0">
                <a:solidFill>
                  <a:srgbClr val="0000FF"/>
                </a:solidFill>
                <a:latin typeface="楷体" panose="02010609060101010101" pitchFamily="49" charset="-122"/>
                <a:ea typeface="楷体" panose="02010609060101010101" pitchFamily="49" charset="-122"/>
              </a:rPr>
              <a:t>特定路径，以确保路径的完全覆盖，并最大可能地发现错误。</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接下来，组装或集成各个构件以形成完整的软件包。</a:t>
            </a:r>
            <a:r>
              <a:rPr lang="zh-CN" altLang="en-US" b="1" dirty="0">
                <a:solidFill>
                  <a:srgbClr val="FF0000"/>
                </a:solidFill>
                <a:latin typeface="楷体" panose="02010609060101010101" pitchFamily="49" charset="-122"/>
                <a:ea typeface="楷体" panose="02010609060101010101" pitchFamily="49" charset="-122"/>
              </a:rPr>
              <a:t>集成测试</a:t>
            </a:r>
            <a:r>
              <a:rPr lang="zh-CN" altLang="en-US" b="1" dirty="0">
                <a:solidFill>
                  <a:srgbClr val="0000FF"/>
                </a:solidFill>
                <a:latin typeface="楷体" panose="02010609060101010101" pitchFamily="49" charset="-122"/>
                <a:ea typeface="楷体" panose="02010609060101010101" pitchFamily="49" charset="-122"/>
              </a:rPr>
              <a:t>处理并验证与程序构建相关的问题。在集成过程中，普遍使用关注输入和输出的测试用例设计技术。</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在软件集成（构建）完成之后，要执行一系列的高阶测试。必须评估确认准则。</a:t>
            </a:r>
            <a:r>
              <a:rPr lang="zh-CN" altLang="en-US" b="1" dirty="0">
                <a:solidFill>
                  <a:srgbClr val="FF0000"/>
                </a:solidFill>
                <a:latin typeface="楷体" panose="02010609060101010101" pitchFamily="49" charset="-122"/>
                <a:ea typeface="楷体" panose="02010609060101010101" pitchFamily="49" charset="-122"/>
              </a:rPr>
              <a:t>确认测试</a:t>
            </a:r>
            <a:r>
              <a:rPr lang="zh-CN" altLang="en-US" b="1" dirty="0">
                <a:solidFill>
                  <a:srgbClr val="0000FF"/>
                </a:solidFill>
                <a:latin typeface="楷体" panose="02010609060101010101" pitchFamily="49" charset="-122"/>
                <a:ea typeface="楷体" panose="02010609060101010101" pitchFamily="49" charset="-122"/>
              </a:rPr>
              <a:t>为软件满足所有的功能、行为和性能需求提供最终保证。</a:t>
            </a:r>
            <a:endParaRPr lang="zh-CN" altLang="en-US"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b="1" dirty="0">
                <a:solidFill>
                  <a:srgbClr val="0000FF"/>
                </a:solidFill>
                <a:latin typeface="楷体" panose="02010609060101010101" pitchFamily="49" charset="-122"/>
                <a:ea typeface="楷体" panose="02010609060101010101" pitchFamily="49" charset="-122"/>
                <a:sym typeface="+mn-ea"/>
              </a:rPr>
              <a:t>整个测试过程</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最后的</a:t>
            </a:r>
            <a:r>
              <a:rPr lang="zh-CN" altLang="en-US" b="1" dirty="0">
                <a:solidFill>
                  <a:srgbClr val="FF0000"/>
                </a:solidFill>
                <a:latin typeface="楷体" panose="02010609060101010101" pitchFamily="49" charset="-122"/>
                <a:ea typeface="楷体" panose="02010609060101010101" pitchFamily="49" charset="-122"/>
              </a:rPr>
              <a:t>高阶测试</a:t>
            </a:r>
            <a:r>
              <a:rPr lang="zh-CN" altLang="en-US" b="1" dirty="0">
                <a:solidFill>
                  <a:srgbClr val="0000FF"/>
                </a:solidFill>
                <a:latin typeface="楷体" panose="02010609060101010101" pitchFamily="49" charset="-122"/>
                <a:ea typeface="楷体" panose="02010609060101010101" pitchFamily="49" charset="-122"/>
              </a:rPr>
              <a:t>步骤已经超出软件工程的边界，属于更为广泛的计算机系统工程范围。</a:t>
            </a:r>
            <a:endParaRPr lang="zh-CN" altLang="en-US"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软件一旦确认，就必须与其他系统成分（如硬件、人、数据库）结合在一起。</a:t>
            </a:r>
            <a:endParaRPr lang="zh-CN" altLang="en-US"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系统测试</a:t>
            </a:r>
            <a:r>
              <a:rPr lang="zh-CN" altLang="en-US" b="1" dirty="0">
                <a:solidFill>
                  <a:srgbClr val="0000FF"/>
                </a:solidFill>
                <a:latin typeface="楷体" panose="02010609060101010101" pitchFamily="49" charset="-122"/>
                <a:ea typeface="楷体" panose="02010609060101010101" pitchFamily="49" charset="-122"/>
              </a:rPr>
              <a:t>验证所有成分都能很好地结合在一起，且能满足整个系统的功能和性能需求。</a:t>
            </a:r>
            <a:endParaRPr lang="zh-CN" altLang="en-US"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b="1" dirty="0">
                <a:solidFill>
                  <a:srgbClr val="0000FF"/>
                </a:solidFill>
                <a:latin typeface="楷体" panose="02010609060101010101" pitchFamily="49" charset="-122"/>
                <a:ea typeface="楷体" panose="02010609060101010101" pitchFamily="49" charset="-122"/>
                <a:sym typeface="+mn-ea"/>
              </a:rPr>
              <a:t>高阶测试</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每当讨论软件测试时，就会引出一个典型的问题：</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测试什么时候才算做完？怎么知道我们已做了足够的测试？</a:t>
            </a:r>
            <a:r>
              <a:rPr lang="en-US" altLang="zh-CN" b="1" dirty="0">
                <a:solidFill>
                  <a:srgbClr val="0000FF"/>
                </a:solidFill>
                <a:latin typeface="楷体" panose="02010609060101010101" pitchFamily="49" charset="-122"/>
                <a:ea typeface="楷体" panose="02010609060101010101" pitchFamily="49" charset="-122"/>
              </a:rPr>
              <a:t>”</a:t>
            </a:r>
            <a:endParaRPr lang="en-US" altLang="zh-CN"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非常遗憾的是，这个问题没有确定的答案，只是有一些实用的答复和早期的尝试可作为</a:t>
            </a:r>
            <a:r>
              <a:rPr lang="zh-CN" altLang="en-US" b="1" dirty="0">
                <a:solidFill>
                  <a:srgbClr val="FF0000"/>
                </a:solidFill>
                <a:latin typeface="楷体" panose="02010609060101010101" pitchFamily="49" charset="-122"/>
                <a:ea typeface="楷体" panose="02010609060101010101" pitchFamily="49" charset="-122"/>
              </a:rPr>
              <a:t>经验指导</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软件工程师需要</a:t>
            </a:r>
            <a:r>
              <a:rPr lang="zh-CN" altLang="en-US" b="1" dirty="0">
                <a:solidFill>
                  <a:srgbClr val="FF0000"/>
                </a:solidFill>
                <a:latin typeface="楷体" panose="02010609060101010101" pitchFamily="49" charset="-122"/>
                <a:ea typeface="楷体" panose="02010609060101010101" pitchFamily="49" charset="-122"/>
              </a:rPr>
              <a:t>更严格的标准</a:t>
            </a:r>
            <a:r>
              <a:rPr lang="zh-CN" altLang="en-US" b="1" dirty="0">
                <a:solidFill>
                  <a:srgbClr val="0000FF"/>
                </a:solidFill>
                <a:latin typeface="楷体" panose="02010609060101010101" pitchFamily="49" charset="-122"/>
                <a:ea typeface="楷体" panose="02010609060101010101" pitchFamily="49" charset="-122"/>
              </a:rPr>
              <a:t>，以确定充分的测试何时能做完。</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统计质量保证方法</a:t>
            </a:r>
            <a:r>
              <a:rPr lang="zh-CN" altLang="en-US" b="1" dirty="0">
                <a:solidFill>
                  <a:srgbClr val="0000FF"/>
                </a:solidFill>
                <a:latin typeface="楷体" panose="02010609060101010101" pitchFamily="49" charset="-122"/>
                <a:ea typeface="楷体" panose="02010609060101010101" pitchFamily="49" charset="-122"/>
              </a:rPr>
              <a:t>（</a:t>
            </a:r>
            <a:r>
              <a:rPr lang="en-US" altLang="zh-CN" b="1" dirty="0">
                <a:solidFill>
                  <a:srgbClr val="0000FF"/>
                </a:solidFill>
                <a:latin typeface="楷体" panose="02010609060101010101" pitchFamily="49" charset="-122"/>
                <a:ea typeface="楷体" panose="02010609060101010101" pitchFamily="49" charset="-122"/>
              </a:rPr>
              <a:t>14.5</a:t>
            </a:r>
            <a:r>
              <a:rPr lang="zh-CN" altLang="en-US" b="1" dirty="0">
                <a:solidFill>
                  <a:srgbClr val="0000FF"/>
                </a:solidFill>
                <a:latin typeface="楷体" panose="02010609060101010101" pitchFamily="49" charset="-122"/>
                <a:ea typeface="楷体" panose="02010609060101010101" pitchFamily="49" charset="-122"/>
              </a:rPr>
              <a:t>节）提出了统计使用技术：运行从统计样本中导出的一系列测试，统计样本来自目标群的所有用户对程序的所有可能执行。通过在软件测试过程中收集度量数据并利用现有的统计模型，对于回答</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测试何时做完</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这种问题，还是有可能提出有意义的指导性原则的。</a:t>
            </a:r>
            <a:endParaRPr lang="zh-CN" altLang="en-US"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3200" b="1" kern="0" noProof="0" dirty="0">
                <a:ln>
                  <a:noFill/>
                </a:ln>
                <a:effectLst/>
                <a:uLnTx/>
                <a:uFillTx/>
                <a:ea typeface="宋体" panose="02010600030101010101" pitchFamily="2" charset="-122"/>
                <a:sym typeface="Arial" panose="020B0604020202020204" pitchFamily="34" charset="0"/>
              </a:rPr>
              <a:t>15.1.4 </a:t>
            </a:r>
            <a:r>
              <a:rPr lang="zh-CN" altLang="en-US" sz="3200" b="1" kern="0" noProof="0" dirty="0">
                <a:ln>
                  <a:noFill/>
                </a:ln>
                <a:effectLst/>
                <a:uLnTx/>
                <a:uFillTx/>
                <a:ea typeface="宋体" panose="02010600030101010101" pitchFamily="2" charset="-122"/>
                <a:sym typeface="Arial" panose="020B0604020202020204" pitchFamily="34" charset="0"/>
              </a:rPr>
              <a:t>测试完成的标准</a:t>
            </a:r>
            <a:endPar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520055"/>
          </a:xfrm>
          <a:solidFill>
            <a:srgbClr val="FFFFCC"/>
          </a:solidFill>
        </p:spPr>
        <p:txBody>
          <a:bodyPr vert="horz" wrap="square" lIns="91440" tIns="45720" rIns="91440" bIns="45720" anchor="t" anchorCtr="0"/>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许多策略可用于测试软件。</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一个极端是：</a:t>
            </a:r>
            <a:r>
              <a:rPr lang="zh-CN" altLang="en-US" b="1" dirty="0">
                <a:solidFill>
                  <a:srgbClr val="FF0000"/>
                </a:solidFill>
                <a:latin typeface="楷体" panose="02010609060101010101" pitchFamily="49" charset="-122"/>
                <a:ea typeface="楷体" panose="02010609060101010101" pitchFamily="49" charset="-122"/>
              </a:rPr>
              <a:t>软件团队等到系统完全建成后再对整个系统执行测试</a:t>
            </a:r>
            <a:r>
              <a:rPr lang="zh-CN" altLang="en-US" b="1" dirty="0">
                <a:solidFill>
                  <a:srgbClr val="0000FF"/>
                </a:solidFill>
                <a:latin typeface="楷体" panose="02010609060101010101" pitchFamily="49" charset="-122"/>
                <a:ea typeface="楷体" panose="02010609060101010101" pitchFamily="49" charset="-122"/>
              </a:rPr>
              <a:t>，以期望发现错误。虽然这种方法很有吸引力，但效果不好，可能得到的是有许多缺陷的软件，致使所有的利益相关者感到失望。</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另一个极端是：</a:t>
            </a:r>
            <a:r>
              <a:rPr lang="zh-CN" altLang="en-US" b="1" dirty="0">
                <a:solidFill>
                  <a:srgbClr val="FF0000"/>
                </a:solidFill>
                <a:latin typeface="楷体" panose="02010609060101010101" pitchFamily="49" charset="-122"/>
                <a:ea typeface="楷体" panose="02010609060101010101" pitchFamily="49" charset="-122"/>
                <a:sym typeface="+mn-ea"/>
              </a:rPr>
              <a:t>无论系统的任何一部分在何时建成，软件工程师每天都在进行测试</a:t>
            </a:r>
            <a:r>
              <a:rPr lang="zh-CN" altLang="en-US" b="1" dirty="0">
                <a:solidFill>
                  <a:srgbClr val="0000FF"/>
                </a:solidFill>
                <a:latin typeface="楷体" panose="02010609060101010101" pitchFamily="49" charset="-122"/>
                <a:ea typeface="楷体" panose="02010609060101010101" pitchFamily="49" charset="-122"/>
                <a:sym typeface="+mn-ea"/>
              </a:rPr>
              <a:t>。</a:t>
            </a:r>
            <a:endParaRPr lang="zh-CN" altLang="en-US" b="1" dirty="0">
              <a:solidFill>
                <a:srgbClr val="0000FF"/>
              </a:solidFill>
              <a:latin typeface="楷体" panose="02010609060101010101" pitchFamily="49" charset="-122"/>
              <a:ea typeface="楷体" panose="02010609060101010101" pitchFamily="49" charset="-122"/>
              <a:sym typeface="+mn-ea"/>
            </a:endParaRPr>
          </a:p>
          <a:p>
            <a:pPr lvl="0">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多数软件团队选择介于这两者之间的测试策略。</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这种策略</a:t>
            </a:r>
            <a:r>
              <a:rPr lang="zh-CN" altLang="en-US" b="1" dirty="0">
                <a:solidFill>
                  <a:srgbClr val="FF0000"/>
                </a:solidFill>
                <a:latin typeface="楷体" panose="02010609060101010101" pitchFamily="49" charset="-122"/>
                <a:ea typeface="楷体" panose="02010609060101010101" pitchFamily="49" charset="-122"/>
              </a:rPr>
              <a:t>以渐进的观点对待测试</a:t>
            </a:r>
            <a:r>
              <a:rPr lang="zh-CN" altLang="en-US" b="1" dirty="0">
                <a:solidFill>
                  <a:srgbClr val="0000FF"/>
                </a:solidFill>
                <a:latin typeface="楷体" panose="02010609060101010101" pitchFamily="49" charset="-122"/>
                <a:ea typeface="楷体" panose="02010609060101010101" pitchFamily="49" charset="-122"/>
              </a:rPr>
              <a:t>，以个别程序单元的测试为起点，逐步转移到方便于单元集成的测试，最后随着构建系统的演化过程最终完成整个系统的测试。</a:t>
            </a:r>
            <a:endParaRPr lang="zh-CN" altLang="en-US"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15.2 </a:t>
            </a:r>
            <a:r>
              <a:rPr lang="zh-CN" sz="3200" b="1"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sym typeface="+mn-ea"/>
              </a:rPr>
              <a:t>规划和记录保存</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25000"/>
              </a:lnSpc>
              <a:spcBef>
                <a:spcPts val="600"/>
              </a:spcBef>
              <a:spcAft>
                <a:spcPts val="600"/>
              </a:spcAft>
            </a:pPr>
            <a:r>
              <a:rPr lang="zh-CN" altLang="en-US" sz="2800" b="1" dirty="0">
                <a:solidFill>
                  <a:srgbClr val="0000FF"/>
                </a:solidFill>
                <a:latin typeface="楷体" panose="02010609060101010101" pitchFamily="49" charset="-122"/>
                <a:ea typeface="楷体" panose="02010609060101010101" pitchFamily="49" charset="-122"/>
              </a:rPr>
              <a:t>单元测试侧重于软件测试的</a:t>
            </a:r>
            <a:r>
              <a:rPr lang="zh-CN" altLang="en-US" sz="2800" b="1" dirty="0">
                <a:solidFill>
                  <a:srgbClr val="FF0000"/>
                </a:solidFill>
                <a:latin typeface="楷体" panose="02010609060101010101" pitchFamily="49" charset="-122"/>
                <a:ea typeface="楷体" panose="02010609060101010101" pitchFamily="49" charset="-122"/>
              </a:rPr>
              <a:t>最小单元（软件构件或模块）</a:t>
            </a:r>
            <a:r>
              <a:rPr lang="zh-CN" altLang="en-US" sz="2800" b="1" dirty="0">
                <a:solidFill>
                  <a:srgbClr val="0000FF"/>
                </a:solidFill>
                <a:latin typeface="楷体" panose="02010609060101010101" pitchFamily="49" charset="-122"/>
                <a:ea typeface="楷体" panose="02010609060101010101" pitchFamily="49" charset="-122"/>
              </a:rPr>
              <a:t>的验证工作。</a:t>
            </a:r>
            <a:endParaRPr lang="zh-CN" altLang="en-US" sz="2800"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sz="2400" b="1" dirty="0">
                <a:solidFill>
                  <a:srgbClr val="0000FF"/>
                </a:solidFill>
                <a:latin typeface="楷体" panose="02010609060101010101" pitchFamily="49" charset="-122"/>
                <a:ea typeface="楷体" panose="02010609060101010101" pitchFamily="49" charset="-122"/>
              </a:rPr>
              <a:t>利用构件级设计描述作为指南，</a:t>
            </a:r>
            <a:r>
              <a:rPr lang="zh-CN" altLang="en-US" sz="2400" b="1" dirty="0">
                <a:solidFill>
                  <a:srgbClr val="FF0000"/>
                </a:solidFill>
                <a:latin typeface="楷体" panose="02010609060101010101" pitchFamily="49" charset="-122"/>
                <a:ea typeface="楷体" panose="02010609060101010101" pitchFamily="49" charset="-122"/>
              </a:rPr>
              <a:t>测试重要的控制路径</a:t>
            </a:r>
            <a:r>
              <a:rPr lang="zh-CN" altLang="en-US" sz="2400" b="1" dirty="0">
                <a:solidFill>
                  <a:srgbClr val="0000FF"/>
                </a:solidFill>
                <a:latin typeface="楷体" panose="02010609060101010101" pitchFamily="49" charset="-122"/>
                <a:ea typeface="楷体" panose="02010609060101010101" pitchFamily="49" charset="-122"/>
              </a:rPr>
              <a:t>以发现模块内错误。</a:t>
            </a:r>
            <a:endParaRPr lang="zh-CN" altLang="en-US" sz="2400"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sz="2400" b="1" dirty="0">
                <a:solidFill>
                  <a:srgbClr val="0000FF"/>
                </a:solidFill>
                <a:latin typeface="楷体" panose="02010609060101010101" pitchFamily="49" charset="-122"/>
                <a:ea typeface="楷体" panose="02010609060101010101" pitchFamily="49" charset="-122"/>
              </a:rPr>
              <a:t>测试的相对复杂度和这类测试发现的错误受到单元测试约束范围的限制。</a:t>
            </a:r>
            <a:endParaRPr lang="zh-CN" altLang="en-US" sz="2400" b="1" dirty="0">
              <a:solidFill>
                <a:srgbClr val="0000FF"/>
              </a:solidFill>
              <a:latin typeface="楷体" panose="02010609060101010101" pitchFamily="49" charset="-122"/>
              <a:ea typeface="楷体" panose="02010609060101010101" pitchFamily="49" charset="-122"/>
            </a:endParaRPr>
          </a:p>
          <a:p>
            <a:pPr>
              <a:lnSpc>
                <a:spcPct val="125000"/>
              </a:lnSpc>
              <a:spcBef>
                <a:spcPts val="600"/>
              </a:spcBef>
              <a:spcAft>
                <a:spcPts val="600"/>
              </a:spcAft>
            </a:pPr>
            <a:r>
              <a:rPr lang="zh-CN" altLang="en-US" sz="2800" b="1" dirty="0">
                <a:solidFill>
                  <a:srgbClr val="FF0000"/>
                </a:solidFill>
                <a:latin typeface="楷体" panose="02010609060101010101" pitchFamily="49" charset="-122"/>
                <a:ea typeface="楷体" panose="02010609060101010101" pitchFamily="49" charset="-122"/>
              </a:rPr>
              <a:t>单元测试侧重于构件的内部处理逻辑和数据结构。</a:t>
            </a:r>
            <a:r>
              <a:rPr lang="zh-CN" altLang="en-US" sz="2800" b="1" dirty="0">
                <a:solidFill>
                  <a:srgbClr val="0000FF"/>
                </a:solidFill>
                <a:latin typeface="楷体" panose="02010609060101010101" pitchFamily="49" charset="-122"/>
                <a:ea typeface="楷体" panose="02010609060101010101" pitchFamily="49" charset="-122"/>
              </a:rPr>
              <a:t>这种类型的测试可以对多个构件并行执行。</a:t>
            </a:r>
            <a:endParaRPr lang="zh-CN" altLang="en-US" sz="2800" b="1" dirty="0">
              <a:solidFill>
                <a:srgbClr val="0000FF"/>
              </a:solidFill>
              <a:latin typeface="楷体" panose="02010609060101010101" pitchFamily="49" charset="-122"/>
              <a:ea typeface="楷体" panose="02010609060101010101" pitchFamily="49" charset="-122"/>
            </a:endParaRPr>
          </a:p>
          <a:p>
            <a:pPr>
              <a:lnSpc>
                <a:spcPct val="125000"/>
              </a:lnSpc>
              <a:spcBef>
                <a:spcPts val="600"/>
              </a:spcBef>
              <a:spcAft>
                <a:spcPts val="600"/>
              </a:spcAft>
            </a:pPr>
            <a:r>
              <a:rPr lang="zh-CN" altLang="en-US" sz="2800" b="1" dirty="0">
                <a:solidFill>
                  <a:srgbClr val="FF0000"/>
                </a:solidFill>
                <a:latin typeface="楷体" panose="02010609060101010101" pitchFamily="49" charset="-122"/>
                <a:ea typeface="楷体" panose="02010609060101010101" pitchFamily="49" charset="-122"/>
              </a:rPr>
              <a:t>测试记录</a:t>
            </a:r>
            <a:r>
              <a:rPr lang="zh-CN" altLang="en-US" sz="2800" b="1" dirty="0">
                <a:solidFill>
                  <a:srgbClr val="0000FF"/>
                </a:solidFill>
                <a:latin typeface="楷体" panose="02010609060101010101" pitchFamily="49" charset="-122"/>
                <a:ea typeface="楷体" panose="02010609060101010101" pitchFamily="49" charset="-122"/>
              </a:rPr>
              <a:t>不必烦琐。</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b="1" dirty="0">
                <a:solidFill>
                  <a:srgbClr val="0000FF"/>
                </a:solidFill>
                <a:latin typeface="楷体" panose="02010609060101010101" pitchFamily="49" charset="-122"/>
                <a:ea typeface="楷体" panose="02010609060101010101" pitchFamily="49" charset="-122"/>
                <a:sym typeface="+mn-ea"/>
              </a:rPr>
              <a:t>单元测试</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只有软件测试人员解决了以下问题（</a:t>
            </a:r>
            <a:r>
              <a:rPr lang="en-US" altLang="zh-CN" b="1" dirty="0">
                <a:solidFill>
                  <a:srgbClr val="0000FF"/>
                </a:solidFill>
                <a:latin typeface="楷体" panose="02010609060101010101" pitchFamily="49" charset="-122"/>
                <a:ea typeface="楷体" panose="02010609060101010101" pitchFamily="49" charset="-122"/>
              </a:rPr>
              <a:t>8</a:t>
            </a:r>
            <a:r>
              <a:rPr lang="zh-CN" altLang="en-US" b="1" dirty="0">
                <a:solidFill>
                  <a:srgbClr val="0000FF"/>
                </a:solidFill>
                <a:latin typeface="楷体" panose="02010609060101010101" pitchFamily="49" charset="-122"/>
                <a:ea typeface="楷体" panose="02010609060101010101" pitchFamily="49" charset="-122"/>
              </a:rPr>
              <a:t>个），软件测试策略才会获得</a:t>
            </a:r>
            <a:r>
              <a:rPr lang="zh-CN" altLang="en-US" b="1" dirty="0">
                <a:solidFill>
                  <a:srgbClr val="FF0000"/>
                </a:solidFill>
                <a:latin typeface="楷体" panose="02010609060101010101" pitchFamily="49" charset="-122"/>
                <a:ea typeface="楷体" panose="02010609060101010101" pitchFamily="49" charset="-122"/>
              </a:rPr>
              <a:t>成功</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早在开始测试之前，就要以</a:t>
            </a:r>
            <a:r>
              <a:rPr lang="zh-CN" altLang="en-US" b="1" dirty="0">
                <a:solidFill>
                  <a:srgbClr val="FF0000"/>
                </a:solidFill>
                <a:latin typeface="楷体" panose="02010609060101010101" pitchFamily="49" charset="-122"/>
                <a:ea typeface="楷体" panose="02010609060101010101" pitchFamily="49" charset="-122"/>
              </a:rPr>
              <a:t>量化</a:t>
            </a:r>
            <a:r>
              <a:rPr lang="zh-CN" altLang="en-US" b="1" dirty="0">
                <a:solidFill>
                  <a:srgbClr val="0000FF"/>
                </a:solidFill>
                <a:latin typeface="楷体" panose="02010609060101010101" pitchFamily="49" charset="-122"/>
                <a:ea typeface="楷体" panose="02010609060101010101" pitchFamily="49" charset="-122"/>
              </a:rPr>
              <a:t>的方式规定</a:t>
            </a:r>
            <a:r>
              <a:rPr lang="zh-CN" altLang="en-US" b="1" dirty="0">
                <a:solidFill>
                  <a:srgbClr val="FF0000"/>
                </a:solidFill>
                <a:latin typeface="楷体" panose="02010609060101010101" pitchFamily="49" charset="-122"/>
                <a:ea typeface="楷体" panose="02010609060101010101" pitchFamily="49" charset="-122"/>
              </a:rPr>
              <a:t>产品需求</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明确</a:t>
            </a:r>
            <a:r>
              <a:rPr lang="zh-CN" altLang="en-US" b="1" dirty="0">
                <a:solidFill>
                  <a:srgbClr val="0000FF"/>
                </a:solidFill>
                <a:latin typeface="楷体" panose="02010609060101010101" pitchFamily="49" charset="-122"/>
                <a:ea typeface="楷体" panose="02010609060101010101" pitchFamily="49" charset="-122"/>
              </a:rPr>
              <a:t>地陈述</a:t>
            </a:r>
            <a:r>
              <a:rPr lang="zh-CN" altLang="en-US" b="1" dirty="0">
                <a:solidFill>
                  <a:srgbClr val="FF0000"/>
                </a:solidFill>
                <a:latin typeface="楷体" panose="02010609060101010101" pitchFamily="49" charset="-122"/>
                <a:ea typeface="楷体" panose="02010609060101010101" pitchFamily="49" charset="-122"/>
              </a:rPr>
              <a:t>测试目标</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了解软件的用户并为每类用户</a:t>
            </a:r>
            <a:r>
              <a:rPr lang="zh-CN" altLang="en-US" b="1" dirty="0">
                <a:solidFill>
                  <a:srgbClr val="FF0000"/>
                </a:solidFill>
                <a:latin typeface="楷体" panose="02010609060101010101" pitchFamily="49" charset="-122"/>
                <a:ea typeface="楷体" panose="02010609060101010101" pitchFamily="49" charset="-122"/>
              </a:rPr>
              <a:t>建立用户描述</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制定强调</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快速周期测试</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的测试计划；</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建立能够</a:t>
            </a:r>
            <a:r>
              <a:rPr lang="zh-CN" altLang="en-US" b="1" dirty="0">
                <a:solidFill>
                  <a:srgbClr val="FF0000"/>
                </a:solidFill>
                <a:latin typeface="楷体" panose="02010609060101010101" pitchFamily="49" charset="-122"/>
                <a:ea typeface="楷体" panose="02010609060101010101" pitchFamily="49" charset="-122"/>
              </a:rPr>
              <a:t>测试</a:t>
            </a:r>
            <a:r>
              <a:rPr lang="zh-CN" altLang="en-US" b="1" dirty="0">
                <a:solidFill>
                  <a:srgbClr val="0000FF"/>
                </a:solidFill>
                <a:latin typeface="楷体" panose="02010609060101010101" pitchFamily="49" charset="-122"/>
                <a:ea typeface="楷体" panose="02010609060101010101" pitchFamily="49" charset="-122"/>
              </a:rPr>
              <a:t>自身的</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健壮</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软件</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测试之前，利用</a:t>
            </a:r>
            <a:r>
              <a:rPr lang="zh-CN" altLang="en-US" b="1" dirty="0">
                <a:solidFill>
                  <a:srgbClr val="FF0000"/>
                </a:solidFill>
                <a:latin typeface="楷体" panose="02010609060101010101" pitchFamily="49" charset="-122"/>
                <a:ea typeface="楷体" panose="02010609060101010101" pitchFamily="49" charset="-122"/>
              </a:rPr>
              <a:t>有效的正式技术评审</a:t>
            </a:r>
            <a:r>
              <a:rPr lang="zh-CN" altLang="en-US" b="1" dirty="0">
                <a:solidFill>
                  <a:srgbClr val="0000FF"/>
                </a:solidFill>
                <a:latin typeface="楷体" panose="02010609060101010101" pitchFamily="49" charset="-122"/>
                <a:ea typeface="楷体" panose="02010609060101010101" pitchFamily="49" charset="-122"/>
              </a:rPr>
              <a:t>作为过滤器；</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实施正式技术评审以评估测试策略和测试用例本身；</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为测试过程建立一种持续的改进方法。</a:t>
            </a:r>
            <a:endParaRPr lang="zh-CN" altLang="en-US"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软件测试的重要问题</a:t>
            </a:r>
            <a:endPar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25000"/>
              </a:lnSpc>
              <a:spcBef>
                <a:spcPts val="600"/>
              </a:spcBef>
              <a:spcAft>
                <a:spcPts val="600"/>
              </a:spcAft>
            </a:pPr>
            <a:r>
              <a:rPr lang="zh-CN" altLang="en-US" sz="2400" b="1" dirty="0">
                <a:solidFill>
                  <a:srgbClr val="FF0000"/>
                </a:solidFill>
                <a:latin typeface="楷体" panose="02010609060101010101" pitchFamily="49" charset="-122"/>
                <a:ea typeface="楷体" panose="02010609060101010101" pitchFamily="49" charset="-122"/>
                <a:sym typeface="+mn-ea"/>
              </a:rPr>
              <a:t>构件测试</a:t>
            </a:r>
            <a:r>
              <a:rPr lang="zh-CN" altLang="en-US" sz="2400" b="1" dirty="0">
                <a:solidFill>
                  <a:srgbClr val="0000FF"/>
                </a:solidFill>
                <a:latin typeface="楷体" panose="02010609060101010101" pitchFamily="49" charset="-122"/>
                <a:ea typeface="楷体" panose="02010609060101010101" pitchFamily="49" charset="-122"/>
                <a:sym typeface="+mn-ea"/>
              </a:rPr>
              <a:t>通常被认为是编码阶段的附属工作。</a:t>
            </a:r>
            <a:endParaRPr lang="zh-CN" altLang="en-US" sz="2400"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可以在编码开始之前或源代码生成之后进行单元测试的设计。</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设计信息的评审可以指导建立</a:t>
            </a:r>
            <a:r>
              <a:rPr lang="zh-CN" altLang="en-US" b="1" dirty="0">
                <a:solidFill>
                  <a:srgbClr val="FF0000"/>
                </a:solidFill>
                <a:latin typeface="楷体" panose="02010609060101010101" pitchFamily="49" charset="-122"/>
                <a:ea typeface="楷体" panose="02010609060101010101" pitchFamily="49" charset="-122"/>
                <a:sym typeface="+mn-ea"/>
              </a:rPr>
              <a:t>测试用例</a:t>
            </a:r>
            <a:r>
              <a:rPr lang="zh-CN" altLang="en-US" b="1" dirty="0">
                <a:solidFill>
                  <a:srgbClr val="0000FF"/>
                </a:solidFill>
                <a:latin typeface="楷体" panose="02010609060101010101" pitchFamily="49" charset="-122"/>
                <a:ea typeface="楷体" panose="02010609060101010101" pitchFamily="49" charset="-122"/>
                <a:sym typeface="+mn-ea"/>
              </a:rPr>
              <a:t>，发现错误，每个测试用例都应与一组预期结果联系在一起。</a:t>
            </a:r>
            <a:endParaRPr lang="zh-CN" altLang="en-US" b="1" dirty="0">
              <a:solidFill>
                <a:srgbClr val="0000FF"/>
              </a:solidFill>
              <a:latin typeface="楷体" panose="02010609060101010101" pitchFamily="49" charset="-122"/>
              <a:ea typeface="楷体" panose="02010609060101010101" pitchFamily="49" charset="-122"/>
              <a:sym typeface="+mn-ea"/>
            </a:endParaRPr>
          </a:p>
          <a:p>
            <a:pPr lvl="0">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由于构件并不是独立的程序，</a:t>
            </a:r>
            <a:r>
              <a:rPr lang="zh-CN" altLang="en-US" b="1" dirty="0">
                <a:solidFill>
                  <a:srgbClr val="FF0000"/>
                </a:solidFill>
                <a:latin typeface="楷体" panose="02010609060101010101" pitchFamily="49" charset="-122"/>
                <a:ea typeface="楷体" panose="02010609060101010101" pitchFamily="49" charset="-122"/>
              </a:rPr>
              <a:t>需要不同类型的</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FF0000"/>
                </a:solidFill>
                <a:latin typeface="楷体" panose="02010609060101010101" pitchFamily="49" charset="-122"/>
                <a:ea typeface="楷体" panose="02010609060101010101" pitchFamily="49" charset="-122"/>
              </a:rPr>
              <a:t>脚手架</a:t>
            </a:r>
            <a:r>
              <a:rPr lang="en-US" altLang="zh-CN" b="1" dirty="0">
                <a:solidFill>
                  <a:srgbClr val="FF0000"/>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来创建测试框架。作为测试框架的组成部分，必须为每个测试单元开发</a:t>
            </a:r>
            <a:r>
              <a:rPr lang="zh-CN" altLang="en-US" b="1" dirty="0">
                <a:solidFill>
                  <a:srgbClr val="FF0000"/>
                </a:solidFill>
                <a:latin typeface="楷体" panose="02010609060101010101" pitchFamily="49" charset="-122"/>
                <a:ea typeface="楷体" panose="02010609060101010101" pitchFamily="49" charset="-122"/>
              </a:rPr>
              <a:t>驱动程序</a:t>
            </a:r>
            <a:r>
              <a:rPr lang="zh-CN" altLang="en-US" b="1" dirty="0">
                <a:solidFill>
                  <a:srgbClr val="0000FF"/>
                </a:solidFill>
                <a:latin typeface="楷体" panose="02010609060101010101" pitchFamily="49" charset="-122"/>
                <a:ea typeface="楷体" panose="02010609060101010101" pitchFamily="49" charset="-122"/>
              </a:rPr>
              <a:t>和</a:t>
            </a:r>
            <a:r>
              <a:rPr lang="zh-CN" altLang="en-US" b="1" dirty="0">
                <a:solidFill>
                  <a:srgbClr val="FF0000"/>
                </a:solidFill>
                <a:latin typeface="楷体" panose="02010609060101010101" pitchFamily="49" charset="-122"/>
                <a:ea typeface="楷体" panose="02010609060101010101" pitchFamily="49" charset="-122"/>
              </a:rPr>
              <a:t>桩程序</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sym typeface="+mn-ea"/>
              </a:rPr>
              <a:t>驱动程序</a:t>
            </a:r>
            <a:r>
              <a:rPr lang="zh-CN" altLang="en-US" b="1" dirty="0">
                <a:solidFill>
                  <a:srgbClr val="0000FF"/>
                </a:solidFill>
                <a:latin typeface="楷体" panose="02010609060101010101" pitchFamily="49" charset="-122"/>
                <a:ea typeface="楷体" panose="02010609060101010101" pitchFamily="49" charset="-122"/>
                <a:sym typeface="+mn-ea"/>
              </a:rPr>
              <a:t>：</a:t>
            </a:r>
            <a:r>
              <a:rPr lang="zh-CN" altLang="en-US" b="1" dirty="0">
                <a:solidFill>
                  <a:srgbClr val="0000FF"/>
                </a:solidFill>
                <a:latin typeface="楷体" panose="02010609060101010101" pitchFamily="49" charset="-122"/>
                <a:ea typeface="楷体" panose="02010609060101010101" pitchFamily="49" charset="-122"/>
                <a:sym typeface="+mn-ea"/>
              </a:rPr>
              <a:t>只是一个</a:t>
            </a:r>
            <a:r>
              <a:rPr lang="en-US" altLang="zh-CN" b="1" dirty="0">
                <a:solidFill>
                  <a:srgbClr val="0000FF"/>
                </a:solidFill>
                <a:latin typeface="楷体" panose="02010609060101010101" pitchFamily="49" charset="-122"/>
                <a:ea typeface="楷体" panose="02010609060101010101" pitchFamily="49" charset="-122"/>
                <a:sym typeface="+mn-ea"/>
              </a:rPr>
              <a:t>“</a:t>
            </a:r>
            <a:r>
              <a:rPr lang="zh-CN" altLang="en-US" b="1" dirty="0">
                <a:solidFill>
                  <a:srgbClr val="0000FF"/>
                </a:solidFill>
                <a:latin typeface="楷体" panose="02010609060101010101" pitchFamily="49" charset="-122"/>
                <a:ea typeface="楷体" panose="02010609060101010101" pitchFamily="49" charset="-122"/>
                <a:sym typeface="+mn-ea"/>
              </a:rPr>
              <a:t>主程序</a:t>
            </a:r>
            <a:r>
              <a:rPr lang="en-US" altLang="zh-CN" b="1" dirty="0">
                <a:solidFill>
                  <a:srgbClr val="0000FF"/>
                </a:solidFill>
                <a:latin typeface="楷体" panose="02010609060101010101" pitchFamily="49" charset="-122"/>
                <a:ea typeface="楷体" panose="02010609060101010101" pitchFamily="49" charset="-122"/>
                <a:sym typeface="+mn-ea"/>
              </a:rPr>
              <a:t>”</a:t>
            </a:r>
            <a:r>
              <a:rPr lang="zh-CN" altLang="en-US" b="1" dirty="0">
                <a:solidFill>
                  <a:srgbClr val="0000FF"/>
                </a:solidFill>
                <a:latin typeface="楷体" panose="02010609060101010101" pitchFamily="49" charset="-122"/>
                <a:ea typeface="楷体" panose="02010609060101010101" pitchFamily="49" charset="-122"/>
                <a:sym typeface="+mn-ea"/>
              </a:rPr>
              <a:t>，它接收测试</a:t>
            </a:r>
            <a:r>
              <a:rPr lang="zh-CN" altLang="en-US" b="1" dirty="0">
                <a:solidFill>
                  <a:srgbClr val="0000FF"/>
                </a:solidFill>
                <a:latin typeface="楷体" panose="02010609060101010101" pitchFamily="49" charset="-122"/>
                <a:ea typeface="楷体" panose="02010609060101010101" pitchFamily="49" charset="-122"/>
                <a:sym typeface="+mn-ea"/>
              </a:rPr>
              <a:t>用例数据，将这些数据传递给待测试构件，并打印相关结果。</a:t>
            </a:r>
            <a:endParaRPr lang="zh-CN" altLang="en-US" b="1" dirty="0">
              <a:solidFill>
                <a:srgbClr val="0000FF"/>
              </a:solidFill>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sym typeface="+mn-ea"/>
              </a:rPr>
              <a:t>桩程序</a:t>
            </a:r>
            <a:r>
              <a:rPr lang="zh-CN" altLang="en-US" b="1" dirty="0">
                <a:solidFill>
                  <a:srgbClr val="0000FF"/>
                </a:solidFill>
                <a:latin typeface="楷体" panose="02010609060101010101" pitchFamily="49" charset="-122"/>
                <a:ea typeface="楷体" panose="02010609060101010101" pitchFamily="49" charset="-122"/>
                <a:sym typeface="+mn-ea"/>
              </a:rPr>
              <a:t>：作用是替换那些从属于</a:t>
            </a:r>
            <a:r>
              <a:rPr lang="zh-CN" altLang="en-US" b="1" dirty="0">
                <a:solidFill>
                  <a:srgbClr val="0000FF"/>
                </a:solidFill>
                <a:latin typeface="楷体" panose="02010609060101010101" pitchFamily="49" charset="-122"/>
                <a:ea typeface="楷体" panose="02010609060101010101" pitchFamily="49" charset="-122"/>
                <a:sym typeface="+mn-ea"/>
              </a:rPr>
              <a:t>待测试构件的模块。</a:t>
            </a:r>
            <a:endParaRPr lang="zh-CN" altLang="en-US"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endParaRPr lang="zh-CN" altLang="en-US"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3200" b="1" kern="0" noProof="0" dirty="0">
                <a:ln>
                  <a:noFill/>
                </a:ln>
                <a:effectLst/>
                <a:uLnTx/>
                <a:uFillTx/>
                <a:ea typeface="宋体" panose="02010600030101010101" pitchFamily="2" charset="-122"/>
                <a:sym typeface="Arial" panose="020B0604020202020204" pitchFamily="34" charset="0"/>
              </a:rPr>
              <a:t>15.2.1 </a:t>
            </a:r>
            <a:r>
              <a:rPr lang="en-US" altLang="zh-CN" sz="3200" b="1" dirty="0">
                <a:solidFill>
                  <a:srgbClr val="0000FF"/>
                </a:solidFill>
                <a:latin typeface="楷体" panose="02010609060101010101" pitchFamily="49" charset="-122"/>
                <a:ea typeface="楷体" panose="02010609060101010101" pitchFamily="49" charset="-122"/>
                <a:sym typeface="+mn-ea"/>
              </a:rPr>
              <a:t>“</a:t>
            </a:r>
            <a:r>
              <a:rPr lang="zh-CN" altLang="en-US" sz="3200" b="1" dirty="0">
                <a:solidFill>
                  <a:srgbClr val="0000FF"/>
                </a:solidFill>
                <a:latin typeface="楷体" panose="02010609060101010101" pitchFamily="49" charset="-122"/>
                <a:ea typeface="楷体" panose="02010609060101010101" pitchFamily="49" charset="-122"/>
                <a:sym typeface="+mn-ea"/>
              </a:rPr>
              <a:t>脚手架</a:t>
            </a:r>
            <a:r>
              <a:rPr lang="en-US" altLang="zh-CN" sz="3200" b="1" dirty="0">
                <a:solidFill>
                  <a:srgbClr val="0000FF"/>
                </a:solidFill>
                <a:latin typeface="楷体" panose="02010609060101010101" pitchFamily="49" charset="-122"/>
                <a:ea typeface="楷体" panose="02010609060101010101" pitchFamily="49" charset="-122"/>
                <a:sym typeface="+mn-ea"/>
              </a:rPr>
              <a:t>”</a:t>
            </a:r>
            <a:r>
              <a:rPr lang="zh-CN" altLang="en-US" sz="3200" b="1" kern="0" noProof="0" dirty="0">
                <a:ln>
                  <a:noFill/>
                </a:ln>
                <a:effectLst/>
                <a:uLnTx/>
                <a:uFillTx/>
                <a:ea typeface="宋体" panose="02010600030101010101" pitchFamily="2" charset="-122"/>
                <a:sym typeface="Arial" panose="020B0604020202020204" pitchFamily="34" charset="0"/>
              </a:rPr>
              <a:t>的作用</a:t>
            </a:r>
            <a:endPar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穷举测试</a:t>
            </a:r>
            <a:r>
              <a:rPr lang="zh-CN" altLang="en-US" b="1" dirty="0">
                <a:solidFill>
                  <a:srgbClr val="0000FF"/>
                </a:solidFill>
                <a:latin typeface="楷体" panose="02010609060101010101" pitchFamily="49" charset="-122"/>
                <a:ea typeface="楷体" panose="02010609060101010101" pitchFamily="49" charset="-122"/>
              </a:rPr>
              <a:t>要求通过被测构件处理顺序的所有输入值和测试用例的可能组合都被测试。</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sym typeface="+mn-ea"/>
              </a:rPr>
              <a:t>穷举测试</a:t>
            </a:r>
            <a:r>
              <a:rPr lang="zh-CN" altLang="en-US" b="1" dirty="0">
                <a:solidFill>
                  <a:srgbClr val="0000FF"/>
                </a:solidFill>
                <a:latin typeface="楷体" panose="02010609060101010101" pitchFamily="49" charset="-122"/>
                <a:ea typeface="楷体" panose="02010609060101010101" pitchFamily="49" charset="-122"/>
                <a:sym typeface="+mn-ea"/>
              </a:rPr>
              <a:t>通常是不值得的，因为单独测试不能</a:t>
            </a:r>
            <a:r>
              <a:rPr lang="zh-CN" altLang="en-US" b="1" dirty="0">
                <a:solidFill>
                  <a:srgbClr val="0000FF"/>
                </a:solidFill>
                <a:latin typeface="楷体" panose="02010609060101010101" pitchFamily="49" charset="-122"/>
                <a:ea typeface="楷体" panose="02010609060101010101" pitchFamily="49" charset="-122"/>
                <a:sym typeface="+mn-ea"/>
              </a:rPr>
              <a:t>用来证明一个构件是正确实现的。在某些情况下，没有资源进行全面的单元测试。</a:t>
            </a:r>
            <a:endParaRPr lang="zh-CN" altLang="en-US" b="1" dirty="0">
              <a:solidFill>
                <a:srgbClr val="0000FF"/>
              </a:solidFill>
              <a:latin typeface="楷体" panose="02010609060101010101" pitchFamily="49" charset="-122"/>
              <a:ea typeface="楷体" panose="02010609060101010101" pitchFamily="49" charset="-122"/>
              <a:sym typeface="+mn-ea"/>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对于大型软件系统，</a:t>
            </a:r>
            <a:r>
              <a:rPr lang="zh-CN" altLang="en-US" b="1" dirty="0">
                <a:solidFill>
                  <a:srgbClr val="FF0000"/>
                </a:solidFill>
                <a:latin typeface="楷体" panose="02010609060101010101" pitchFamily="49" charset="-122"/>
                <a:ea typeface="楷体" panose="02010609060101010101" pitchFamily="49" charset="-122"/>
                <a:sym typeface="+mn-ea"/>
              </a:rPr>
              <a:t>穷举测试</a:t>
            </a:r>
            <a:r>
              <a:rPr lang="zh-CN" altLang="en-US" b="1" dirty="0">
                <a:solidFill>
                  <a:srgbClr val="0000FF"/>
                </a:solidFill>
                <a:latin typeface="楷体" panose="02010609060101010101" pitchFamily="49" charset="-122"/>
                <a:ea typeface="楷体" panose="02010609060101010101" pitchFamily="49" charset="-122"/>
                <a:sym typeface="+mn-ea"/>
              </a:rPr>
              <a:t>是不可能的。</a:t>
            </a:r>
            <a:endParaRPr lang="zh-CN" altLang="en-US" b="1" dirty="0">
              <a:solidFill>
                <a:srgbClr val="0000FF"/>
              </a:solidFill>
              <a:latin typeface="楷体" panose="02010609060101010101" pitchFamily="49" charset="-122"/>
              <a:ea typeface="楷体" panose="02010609060101010101" pitchFamily="49" charset="-122"/>
              <a:sym typeface="+mn-ea"/>
            </a:endParaRPr>
          </a:p>
          <a:p>
            <a:pPr lvl="0">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测试人员的常用策略</a:t>
            </a:r>
            <a:endParaRPr lang="zh-CN" altLang="en-US" b="1" dirty="0">
              <a:solidFill>
                <a:srgbClr val="0000FF"/>
              </a:solidFill>
              <a:latin typeface="楷体" panose="02010609060101010101" pitchFamily="49" charset="-122"/>
              <a:ea typeface="楷体" panose="02010609060101010101" pitchFamily="49" charset="-122"/>
              <a:sym typeface="+mn-ea"/>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选择</a:t>
            </a:r>
            <a:r>
              <a:rPr lang="zh-CN" altLang="en-US" b="1" dirty="0">
                <a:solidFill>
                  <a:srgbClr val="FF0000"/>
                </a:solidFill>
                <a:latin typeface="楷体" panose="02010609060101010101" pitchFamily="49" charset="-122"/>
                <a:ea typeface="楷体" panose="02010609060101010101" pitchFamily="49" charset="-122"/>
                <a:sym typeface="+mn-ea"/>
              </a:rPr>
              <a:t>对项目成功至关重要的模块</a:t>
            </a:r>
            <a:r>
              <a:rPr lang="zh-CN" altLang="en-US" b="1" dirty="0">
                <a:solidFill>
                  <a:srgbClr val="0000FF"/>
                </a:solidFill>
                <a:latin typeface="楷体" panose="02010609060101010101" pitchFamily="49" charset="-122"/>
                <a:ea typeface="楷体" panose="02010609060101010101" pitchFamily="49" charset="-122"/>
                <a:sym typeface="+mn-ea"/>
              </a:rPr>
              <a:t>，以及那些复杂性度量表明</a:t>
            </a:r>
            <a:r>
              <a:rPr lang="zh-CN" altLang="en-US" b="1" dirty="0">
                <a:solidFill>
                  <a:srgbClr val="FF0000"/>
                </a:solidFill>
                <a:latin typeface="楷体" panose="02010609060101010101" pitchFamily="49" charset="-122"/>
                <a:ea typeface="楷体" panose="02010609060101010101" pitchFamily="49" charset="-122"/>
                <a:sym typeface="+mn-ea"/>
              </a:rPr>
              <a:t>容易出错的模块</a:t>
            </a:r>
            <a:r>
              <a:rPr lang="zh-CN" altLang="en-US" b="1" dirty="0">
                <a:solidFill>
                  <a:srgbClr val="0000FF"/>
                </a:solidFill>
                <a:latin typeface="楷体" panose="02010609060101010101" pitchFamily="49" charset="-122"/>
                <a:ea typeface="楷体" panose="02010609060101010101" pitchFamily="49" charset="-122"/>
                <a:sym typeface="+mn-ea"/>
              </a:rPr>
              <a:t>，把它们作为单元测试的重点。</a:t>
            </a:r>
            <a:endParaRPr lang="zh-CN" altLang="en-US" b="1" dirty="0">
              <a:solidFill>
                <a:srgbClr val="0000FF"/>
              </a:solidFill>
              <a:latin typeface="楷体" panose="02010609060101010101" pitchFamily="49" charset="-122"/>
              <a:ea typeface="楷体" panose="02010609060101010101" pitchFamily="49" charset="-122"/>
              <a:sym typeface="+mn-ea"/>
            </a:endParaRPr>
          </a:p>
          <a:p>
            <a:pPr lvl="1">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sym typeface="+mn-ea"/>
              </a:rPr>
              <a:t>高效测试</a:t>
            </a:r>
            <a:r>
              <a:rPr lang="zh-CN" altLang="en-US" b="1" dirty="0">
                <a:solidFill>
                  <a:srgbClr val="0000FF"/>
                </a:solidFill>
                <a:latin typeface="楷体" panose="02010609060101010101" pitchFamily="49" charset="-122"/>
                <a:ea typeface="楷体" panose="02010609060101010101" pitchFamily="49" charset="-122"/>
                <a:sym typeface="+mn-ea"/>
              </a:rPr>
              <a:t>：在最大限度地减少测试用例的情况下，完成良好测试。</a:t>
            </a:r>
            <a:endParaRPr lang="zh-CN" altLang="en-US" b="1" dirty="0">
              <a:solidFill>
                <a:srgbClr val="0000FF"/>
              </a:solidFill>
              <a:latin typeface="楷体" panose="02010609060101010101" pitchFamily="49" charset="-122"/>
              <a:ea typeface="楷体" panose="02010609060101010101" pitchFamily="49" charset="-122"/>
              <a:sym typeface="+mn-ea"/>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3200" b="1" kern="0" noProof="0" dirty="0">
                <a:ln>
                  <a:noFill/>
                </a:ln>
                <a:effectLst/>
                <a:uLnTx/>
                <a:uFillTx/>
                <a:ea typeface="宋体" panose="02010600030101010101" pitchFamily="2" charset="-122"/>
                <a:sym typeface="Arial" panose="020B0604020202020204" pitchFamily="34" charset="0"/>
              </a:rPr>
              <a:t>15.2.2 </a:t>
            </a:r>
            <a:r>
              <a:rPr lang="zh-CN" altLang="en-US" sz="3200" b="1" kern="0" noProof="0" dirty="0">
                <a:ln>
                  <a:noFill/>
                </a:ln>
                <a:effectLst/>
                <a:uLnTx/>
                <a:uFillTx/>
                <a:ea typeface="宋体" panose="02010600030101010101" pitchFamily="2" charset="-122"/>
                <a:sym typeface="Arial" panose="020B0604020202020204" pitchFamily="34" charset="0"/>
              </a:rPr>
              <a:t>高效测试</a:t>
            </a:r>
            <a:endPar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581015"/>
          </a:xfrm>
          <a:solidFill>
            <a:srgbClr val="FFFFCC"/>
          </a:solidFill>
        </p:spPr>
        <p:txBody>
          <a:bodyPr vert="horz" wrap="square" lIns="91440" tIns="45720" rIns="91440" bIns="45720" anchor="t" anchorCtr="0"/>
          <a:p>
            <a:pPr>
              <a:lnSpc>
                <a:spcPct val="125000"/>
              </a:lnSpc>
              <a:spcBef>
                <a:spcPts val="600"/>
              </a:spcBef>
              <a:spcAft>
                <a:spcPts val="600"/>
              </a:spcAft>
            </a:pPr>
            <a:r>
              <a:rPr lang="zh-CN" altLang="en-US" sz="2200" b="1" dirty="0">
                <a:solidFill>
                  <a:srgbClr val="0000FF"/>
                </a:solidFill>
                <a:latin typeface="楷体" panose="02010609060101010101" pitchFamily="49" charset="-122"/>
                <a:ea typeface="楷体" panose="02010609060101010101" pitchFamily="49" charset="-122"/>
              </a:rPr>
              <a:t>在</a:t>
            </a:r>
            <a:r>
              <a:rPr lang="zh-CN" altLang="en-US" sz="2200" b="1" dirty="0">
                <a:solidFill>
                  <a:srgbClr val="FF0000"/>
                </a:solidFill>
                <a:latin typeface="楷体" panose="02010609060101010101" pitchFamily="49" charset="-122"/>
                <a:ea typeface="楷体" panose="02010609060101010101" pitchFamily="49" charset="-122"/>
              </a:rPr>
              <a:t>需求工程</a:t>
            </a:r>
            <a:r>
              <a:rPr lang="zh-CN" altLang="en-US" sz="2200" b="1" dirty="0">
                <a:solidFill>
                  <a:srgbClr val="0000FF"/>
                </a:solidFill>
                <a:latin typeface="楷体" panose="02010609060101010101" pitchFamily="49" charset="-122"/>
                <a:ea typeface="楷体" panose="02010609060101010101" pitchFamily="49" charset="-122"/>
              </a:rPr>
              <a:t>中，建议通过与客户合作来开始</a:t>
            </a:r>
            <a:r>
              <a:rPr lang="zh-CN" altLang="en-US" sz="2200" b="1" dirty="0">
                <a:solidFill>
                  <a:srgbClr val="FF0000"/>
                </a:solidFill>
                <a:latin typeface="楷体" panose="02010609060101010101" pitchFamily="49" charset="-122"/>
                <a:ea typeface="楷体" panose="02010609060101010101" pitchFamily="49" charset="-122"/>
              </a:rPr>
              <a:t>需求收集</a:t>
            </a:r>
            <a:r>
              <a:rPr lang="zh-CN" altLang="en-US" sz="2200" b="1" dirty="0">
                <a:solidFill>
                  <a:srgbClr val="0000FF"/>
                </a:solidFill>
                <a:latin typeface="楷体" panose="02010609060101010101" pitchFamily="49" charset="-122"/>
                <a:ea typeface="楷体" panose="02010609060101010101" pitchFamily="49" charset="-122"/>
              </a:rPr>
              <a:t>过程，以此生成</a:t>
            </a:r>
            <a:r>
              <a:rPr lang="zh-CN" altLang="en-US" sz="2200" b="1" dirty="0">
                <a:solidFill>
                  <a:srgbClr val="FF0000"/>
                </a:solidFill>
                <a:latin typeface="楷体" panose="02010609060101010101" pitchFamily="49" charset="-122"/>
                <a:ea typeface="楷体" panose="02010609060101010101" pitchFamily="49" charset="-122"/>
              </a:rPr>
              <a:t>用户故事</a:t>
            </a:r>
            <a:r>
              <a:rPr lang="zh-CN" altLang="en-US" sz="2200" b="1" dirty="0">
                <a:solidFill>
                  <a:srgbClr val="0000FF"/>
                </a:solidFill>
                <a:latin typeface="楷体" panose="02010609060101010101" pitchFamily="49" charset="-122"/>
                <a:ea typeface="楷体" panose="02010609060101010101" pitchFamily="49" charset="-122"/>
              </a:rPr>
              <a:t>，开发人员可以将其精化为</a:t>
            </a:r>
            <a:r>
              <a:rPr lang="zh-CN" altLang="en-US" sz="2200" b="1" dirty="0">
                <a:solidFill>
                  <a:srgbClr val="FF0000"/>
                </a:solidFill>
                <a:latin typeface="楷体" panose="02010609060101010101" pitchFamily="49" charset="-122"/>
                <a:ea typeface="楷体" panose="02010609060101010101" pitchFamily="49" charset="-122"/>
              </a:rPr>
              <a:t>正式的用例和分析模型。</a:t>
            </a:r>
            <a:endParaRPr lang="zh-CN" altLang="en-US" sz="2200" b="1" dirty="0">
              <a:solidFill>
                <a:srgbClr val="FF0000"/>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这些用例和模型可以用来指导系统地创建测试用例，这些测试用例能够很好地测试每个软件构件的功能需求，并提供良好的</a:t>
            </a:r>
            <a:r>
              <a:rPr lang="zh-CN" altLang="en-US" b="1" dirty="0">
                <a:solidFill>
                  <a:srgbClr val="FF0000"/>
                </a:solidFill>
                <a:latin typeface="楷体" panose="02010609060101010101" pitchFamily="49" charset="-122"/>
                <a:ea typeface="楷体" panose="02010609060101010101" pitchFamily="49" charset="-122"/>
              </a:rPr>
              <a:t>总体测试覆盖率</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用户故事中包含的客户接受声明可以成为编写</a:t>
            </a:r>
            <a:r>
              <a:rPr lang="zh-CN" altLang="en-US" b="1" dirty="0">
                <a:solidFill>
                  <a:srgbClr val="FF0000"/>
                </a:solidFill>
                <a:latin typeface="楷体" panose="02010609060101010101" pitchFamily="49" charset="-122"/>
                <a:ea typeface="楷体" panose="02010609060101010101" pitchFamily="49" charset="-122"/>
              </a:rPr>
              <a:t>与构件相关的非功能性需求</a:t>
            </a:r>
            <a:r>
              <a:rPr lang="zh-CN" altLang="en-US" b="1" dirty="0">
                <a:solidFill>
                  <a:srgbClr val="0000FF"/>
                </a:solidFill>
                <a:latin typeface="楷体" panose="02010609060101010101" pitchFamily="49" charset="-122"/>
                <a:ea typeface="楷体" panose="02010609060101010101" pitchFamily="49" charset="-122"/>
              </a:rPr>
              <a:t>的基础。</a:t>
            </a:r>
            <a:endParaRPr lang="zh-CN" altLang="en-US" b="1" dirty="0">
              <a:solidFill>
                <a:srgbClr val="0000FF"/>
              </a:solidFill>
              <a:latin typeface="楷体" panose="02010609060101010101" pitchFamily="49" charset="-122"/>
              <a:ea typeface="楷体" panose="02010609060101010101" pitchFamily="49" charset="-122"/>
            </a:endParaRPr>
          </a:p>
          <a:p>
            <a:pPr>
              <a:lnSpc>
                <a:spcPct val="125000"/>
              </a:lnSpc>
              <a:spcBef>
                <a:spcPts val="600"/>
              </a:spcBef>
              <a:spcAft>
                <a:spcPts val="600"/>
              </a:spcAft>
            </a:pPr>
            <a:r>
              <a:rPr lang="zh-CN" altLang="en-US" sz="2200" b="1" dirty="0">
                <a:solidFill>
                  <a:srgbClr val="0000FF"/>
                </a:solidFill>
                <a:latin typeface="楷体" panose="02010609060101010101" pitchFamily="49" charset="-122"/>
                <a:ea typeface="楷体" panose="02010609060101010101" pitchFamily="49" charset="-122"/>
              </a:rPr>
              <a:t>测试的主要目的是帮助开发人员</a:t>
            </a:r>
            <a:r>
              <a:rPr lang="zh-CN" altLang="en-US" sz="2200" b="1" dirty="0">
                <a:solidFill>
                  <a:srgbClr val="FF0000"/>
                </a:solidFill>
                <a:latin typeface="楷体" panose="02010609060101010101" pitchFamily="49" charset="-122"/>
                <a:ea typeface="楷体" panose="02010609060101010101" pitchFamily="49" charset="-122"/>
              </a:rPr>
              <a:t>发现以前未知的缺陷</a:t>
            </a:r>
            <a:r>
              <a:rPr lang="zh-CN" altLang="en-US" sz="2200" b="1" dirty="0">
                <a:solidFill>
                  <a:srgbClr val="0000FF"/>
                </a:solidFill>
                <a:latin typeface="楷体" panose="02010609060101010101" pitchFamily="49" charset="-122"/>
                <a:ea typeface="楷体" panose="02010609060101010101" pitchFamily="49" charset="-122"/>
              </a:rPr>
              <a:t>。</a:t>
            </a:r>
            <a:endParaRPr lang="zh-CN" altLang="en-US" sz="2200"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确保测试用例可追溯到需求是重要的第一步，需要在构件测试阶段完成。编写测试用例</a:t>
            </a:r>
            <a:r>
              <a:rPr lang="zh-CN" altLang="en-US" b="1" dirty="0">
                <a:solidFill>
                  <a:srgbClr val="0000FF"/>
                </a:solidFill>
                <a:latin typeface="楷体" panose="02010609060101010101" pitchFamily="49" charset="-122"/>
                <a:ea typeface="楷体" panose="02010609060101010101" pitchFamily="49" charset="-122"/>
              </a:rPr>
              <a:t>来演练构件的错误处理能力非常重要。</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为了</a:t>
            </a:r>
            <a:r>
              <a:rPr lang="zh-CN" altLang="en-US" b="1" dirty="0">
                <a:solidFill>
                  <a:srgbClr val="FF0000"/>
                </a:solidFill>
                <a:latin typeface="楷体" panose="02010609060101010101" pitchFamily="49" charset="-122"/>
                <a:ea typeface="楷体" panose="02010609060101010101" pitchFamily="49" charset="-122"/>
              </a:rPr>
              <a:t>确保测试过程是可审核的</a:t>
            </a:r>
            <a:r>
              <a:rPr lang="zh-CN" altLang="en-US" b="1" dirty="0">
                <a:solidFill>
                  <a:srgbClr val="0000FF"/>
                </a:solidFill>
                <a:latin typeface="楷体" panose="02010609060101010101" pitchFamily="49" charset="-122"/>
                <a:ea typeface="楷体" panose="02010609060101010101" pitchFamily="49" charset="-122"/>
              </a:rPr>
              <a:t>，每个测试用例都需要追溯到特定的功能性或非功能性需求或反需求。通常，</a:t>
            </a:r>
            <a:r>
              <a:rPr lang="zh-CN" altLang="en-US" b="1" dirty="0">
                <a:solidFill>
                  <a:srgbClr val="FF0000"/>
                </a:solidFill>
                <a:latin typeface="楷体" panose="02010609060101010101" pitchFamily="49" charset="-122"/>
                <a:ea typeface="楷体" panose="02010609060101010101" pitchFamily="49" charset="-122"/>
              </a:rPr>
              <a:t>非功能性需求</a:t>
            </a:r>
            <a:r>
              <a:rPr lang="zh-CN" altLang="en-US" b="1" dirty="0">
                <a:solidFill>
                  <a:srgbClr val="0000FF"/>
                </a:solidFill>
                <a:latin typeface="楷体" panose="02010609060101010101" pitchFamily="49" charset="-122"/>
                <a:ea typeface="楷体" panose="02010609060101010101" pitchFamily="49" charset="-122"/>
              </a:rPr>
              <a:t>要可追溯到特定的业务或体系结构需求。</a:t>
            </a:r>
            <a:endParaRPr lang="zh-CN" altLang="en-US"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3200" b="1" kern="0" noProof="0" dirty="0">
                <a:ln>
                  <a:noFill/>
                </a:ln>
                <a:effectLst/>
                <a:uLnTx/>
                <a:uFillTx/>
                <a:ea typeface="宋体" panose="02010600030101010101" pitchFamily="2" charset="-122"/>
                <a:sym typeface="Arial" panose="020B0604020202020204" pitchFamily="34" charset="0"/>
              </a:rPr>
              <a:t>15.3 </a:t>
            </a:r>
            <a:r>
              <a:rPr lang="zh-CN" altLang="en-US" sz="3200" b="1" kern="0" noProof="0" dirty="0">
                <a:ln>
                  <a:noFill/>
                </a:ln>
                <a:effectLst/>
                <a:uLnTx/>
                <a:uFillTx/>
                <a:ea typeface="宋体" panose="02010600030101010101" pitchFamily="2" charset="-122"/>
                <a:sym typeface="Arial" panose="020B0604020202020204" pitchFamily="34" charset="0"/>
              </a:rPr>
              <a:t>测试用例设计</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5362" name="Text Box 3"/>
          <p:cNvSpPr txBox="1"/>
          <p:nvPr/>
        </p:nvSpPr>
        <p:spPr>
          <a:xfrm>
            <a:off x="0" y="1025525"/>
            <a:ext cx="9144000" cy="5246370"/>
          </a:xfrm>
          <a:prstGeom prst="rect">
            <a:avLst/>
          </a:prstGeom>
          <a:solidFill>
            <a:srgbClr val="FFFFCC"/>
          </a:solidFill>
          <a:ln w="9525">
            <a:noFill/>
          </a:ln>
        </p:spPr>
        <p:txBody>
          <a:bodyPr anchor="t" anchorCtr="0">
            <a:spAutoFit/>
          </a:bodyPr>
          <a:p>
            <a:pPr marL="457200" indent="-457200" algn="just" eaLnBrk="0" hangingPunct="0">
              <a:lnSpc>
                <a:spcPct val="125000"/>
              </a:lnSpc>
              <a:spcBef>
                <a:spcPts val="600"/>
              </a:spcBef>
              <a:spcAft>
                <a:spcPts val="600"/>
              </a:spcAft>
              <a:buClrTx/>
              <a:buFont typeface="Arial" panose="020B0604020202020204" pitchFamily="34" charset="0"/>
              <a:buChar char="•"/>
            </a:pPr>
            <a:r>
              <a:rPr lang="zh-CN" altLang="en-US" sz="2800" b="1" dirty="0">
                <a:solidFill>
                  <a:srgbClr val="0000FF"/>
                </a:solidFill>
                <a:latin typeface="楷体" panose="02010609060101010101" pitchFamily="49" charset="-122"/>
                <a:ea typeface="楷体" panose="02010609060101010101" pitchFamily="49" charset="-122"/>
                <a:sym typeface="Arial" panose="020B0604020202020204" pitchFamily="34" charset="0"/>
              </a:rPr>
              <a:t>概念：</a:t>
            </a:r>
            <a:r>
              <a:rPr lang="zh-CN" altLang="en-US" sz="2800" b="1" dirty="0">
                <a:solidFill>
                  <a:srgbClr val="FF0000"/>
                </a:solidFill>
                <a:latin typeface="楷体" panose="02010609060101010101" pitchFamily="49" charset="-122"/>
                <a:ea typeface="楷体" panose="02010609060101010101" pitchFamily="49" charset="-122"/>
                <a:sym typeface="Arial" panose="020B0604020202020204" pitchFamily="34" charset="0"/>
              </a:rPr>
              <a:t>软件测试的目的</a:t>
            </a:r>
            <a:r>
              <a:rPr lang="zh-CN" altLang="en-US" sz="2800" b="1" dirty="0">
                <a:latin typeface="楷体" panose="02010609060101010101" pitchFamily="49" charset="-122"/>
                <a:ea typeface="楷体" panose="02010609060101010101" pitchFamily="49" charset="-122"/>
                <a:sym typeface="Arial" panose="020B0604020202020204" pitchFamily="34" charset="0"/>
              </a:rPr>
              <a:t>是发现软件设计和实现过程中因疏忽所造成的错误。</a:t>
            </a:r>
            <a:r>
              <a:rPr lang="zh-CN" altLang="en-US" sz="2800" b="1" dirty="0">
                <a:solidFill>
                  <a:srgbClr val="FF0000"/>
                </a:solidFill>
                <a:latin typeface="楷体" panose="02010609060101010101" pitchFamily="49" charset="-122"/>
                <a:ea typeface="楷体" panose="02010609060101010101" pitchFamily="49" charset="-122"/>
                <a:sym typeface="Arial" panose="020B0604020202020204" pitchFamily="34" charset="0"/>
              </a:rPr>
              <a:t>软件构件测试策略</a:t>
            </a:r>
            <a:r>
              <a:rPr lang="zh-CN" altLang="en-US" sz="2800" b="1" dirty="0">
                <a:latin typeface="楷体" panose="02010609060101010101" pitchFamily="49" charset="-122"/>
                <a:ea typeface="楷体" panose="02010609060101010101" pitchFamily="49" charset="-122"/>
                <a:sym typeface="Arial" panose="020B0604020202020204" pitchFamily="34" charset="0"/>
              </a:rPr>
              <a:t>考虑对单个构件进行测试并将其集成到工作系统中。</a:t>
            </a:r>
            <a:endParaRPr lang="zh-CN" sz="2800" b="1" dirty="0">
              <a:latin typeface="楷体" panose="02010609060101010101" pitchFamily="49" charset="-122"/>
              <a:ea typeface="楷体" panose="02010609060101010101" pitchFamily="49" charset="-122"/>
              <a:sym typeface="Arial" panose="020B0604020202020204" pitchFamily="34" charset="0"/>
            </a:endParaRPr>
          </a:p>
          <a:p>
            <a:pPr marL="457200" indent="-457200" algn="just" eaLnBrk="0" hangingPunct="0">
              <a:lnSpc>
                <a:spcPct val="125000"/>
              </a:lnSpc>
              <a:spcBef>
                <a:spcPts val="600"/>
              </a:spcBef>
              <a:spcAft>
                <a:spcPts val="600"/>
              </a:spcAft>
              <a:buClrTx/>
              <a:buFont typeface="Arial" panose="020B0604020202020204" pitchFamily="34" charset="0"/>
              <a:buChar char="•"/>
            </a:pPr>
            <a:r>
              <a:rPr lang="zh-CN" altLang="en-US" sz="2800" b="1" dirty="0">
                <a:solidFill>
                  <a:srgbClr val="0000FF"/>
                </a:solidFill>
                <a:latin typeface="楷体" panose="02010609060101010101" pitchFamily="49" charset="-122"/>
                <a:ea typeface="楷体" panose="02010609060101010101" pitchFamily="49" charset="-122"/>
                <a:sym typeface="Arial" panose="020B0604020202020204" pitchFamily="34" charset="0"/>
              </a:rPr>
              <a:t>人员：</a:t>
            </a:r>
            <a:r>
              <a:rPr lang="zh-CN" altLang="en-US" sz="2800" b="1" dirty="0">
                <a:latin typeface="楷体" panose="02010609060101010101" pitchFamily="49" charset="-122"/>
                <a:ea typeface="楷体" panose="02010609060101010101" pitchFamily="49" charset="-122"/>
                <a:sym typeface="Arial" panose="020B0604020202020204" pitchFamily="34" charset="0"/>
              </a:rPr>
              <a:t>软件构件测试策略由项目经理、软件工程师及测试专家来制定。</a:t>
            </a:r>
            <a:endParaRPr lang="en-US" altLang="zh-CN" sz="2800" b="1" dirty="0">
              <a:latin typeface="楷体" panose="02010609060101010101" pitchFamily="49" charset="-122"/>
              <a:ea typeface="楷体" panose="02010609060101010101" pitchFamily="49" charset="-122"/>
              <a:sym typeface="Arial" panose="020B0604020202020204" pitchFamily="34" charset="0"/>
            </a:endParaRPr>
          </a:p>
          <a:p>
            <a:pPr marL="457200" indent="-457200" algn="just" eaLnBrk="0" hangingPunct="0">
              <a:lnSpc>
                <a:spcPct val="125000"/>
              </a:lnSpc>
              <a:spcBef>
                <a:spcPts val="600"/>
              </a:spcBef>
              <a:spcAft>
                <a:spcPts val="600"/>
              </a:spcAft>
              <a:buClrTx/>
              <a:buSzTx/>
              <a:buFont typeface="Arial" panose="020B0604020202020204" pitchFamily="34" charset="0"/>
              <a:buChar char="•"/>
            </a:pPr>
            <a:r>
              <a:rPr lang="zh-CN" altLang="en-US" sz="2800" b="1" dirty="0">
                <a:solidFill>
                  <a:srgbClr val="0000FF"/>
                </a:solidFill>
                <a:latin typeface="楷体" panose="02010609060101010101" pitchFamily="49" charset="-122"/>
                <a:ea typeface="楷体" panose="02010609060101010101" pitchFamily="49" charset="-122"/>
                <a:sym typeface="Arial" panose="020B0604020202020204" pitchFamily="34" charset="0"/>
              </a:rPr>
              <a:t>重要性：</a:t>
            </a:r>
            <a:r>
              <a:rPr lang="zh-CN" altLang="en-US" sz="2800" b="1" dirty="0">
                <a:solidFill>
                  <a:srgbClr val="FF0000"/>
                </a:solidFill>
                <a:latin typeface="楷体" panose="02010609060101010101" pitchFamily="49" charset="-122"/>
                <a:ea typeface="楷体" panose="02010609060101010101" pitchFamily="49" charset="-122"/>
                <a:sym typeface="Arial" panose="020B0604020202020204" pitchFamily="34" charset="0"/>
              </a:rPr>
              <a:t>测试所花费的工作量</a:t>
            </a:r>
            <a:r>
              <a:rPr lang="zh-CN" altLang="en-US" sz="2800" b="1" dirty="0">
                <a:latin typeface="楷体" panose="02010609060101010101" pitchFamily="49" charset="-122"/>
                <a:ea typeface="楷体" panose="02010609060101010101" pitchFamily="49" charset="-122"/>
                <a:sym typeface="Arial" panose="020B0604020202020204" pitchFamily="34" charset="0"/>
              </a:rPr>
              <a:t>经常比其他任何软件工程师活动都多。若测试是无计划进行的，则既浪费时间，又浪费不必要的劳动，更糟的是，错误未被测出</a:t>
            </a:r>
            <a:r>
              <a:rPr lang="zh-CN" altLang="en-US" sz="2800" b="1" dirty="0">
                <a:latin typeface="楷体" panose="02010609060101010101" pitchFamily="49" charset="-122"/>
                <a:ea typeface="楷体" panose="02010609060101010101" pitchFamily="49" charset="-122"/>
                <a:sym typeface="Arial" panose="020B0604020202020204" pitchFamily="34" charset="0"/>
              </a:rPr>
              <a:t>。</a:t>
            </a:r>
            <a:endParaRPr lang="zh-CN" altLang="en-US" sz="2800" b="1" dirty="0">
              <a:latin typeface="楷体" panose="02010609060101010101" pitchFamily="49" charset="-122"/>
              <a:ea typeface="楷体" panose="02010609060101010101" pitchFamily="49" charset="-122"/>
              <a:sym typeface="Arial" panose="020B0604020202020204" pitchFamily="34" charset="0"/>
            </a:endParaRPr>
          </a:p>
        </p:txBody>
      </p:sp>
      <p:sp>
        <p:nvSpPr>
          <p:cNvPr id="6" name="Rectangle 2"/>
          <p:cNvSpPr txBox="1">
            <a:spLocks noChangeArrowheads="1"/>
          </p:cNvSpPr>
          <p:nvPr/>
        </p:nvSpPr>
        <p:spPr bwMode="auto">
          <a:xfrm>
            <a:off x="2417763" y="2286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要点浏览（</a:t>
            </a:r>
            <a:r>
              <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1</a:t>
            </a: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a:t>
            </a:r>
            <a:endPar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58000"/>
              </a:lnSpc>
              <a:spcBef>
                <a:spcPts val="600"/>
              </a:spcBef>
              <a:spcAft>
                <a:spcPts val="600"/>
              </a:spcAft>
            </a:pPr>
            <a:r>
              <a:rPr lang="zh-CN" altLang="en-US" sz="2800" b="1" dirty="0">
                <a:solidFill>
                  <a:srgbClr val="0000FF"/>
                </a:solidFill>
                <a:latin typeface="楷体" panose="02010609060101010101" pitchFamily="49" charset="-122"/>
                <a:ea typeface="楷体" panose="02010609060101010101" pitchFamily="49" charset="-122"/>
              </a:rPr>
              <a:t>白盒测试：是一种</a:t>
            </a:r>
            <a:r>
              <a:rPr lang="zh-CN" altLang="en-US" sz="2800" b="1" dirty="0">
                <a:solidFill>
                  <a:srgbClr val="FF0000"/>
                </a:solidFill>
                <a:latin typeface="楷体" panose="02010609060101010101" pitchFamily="49" charset="-122"/>
                <a:ea typeface="楷体" panose="02010609060101010101" pitchFamily="49" charset="-122"/>
              </a:rPr>
              <a:t>测试用例设计</a:t>
            </a:r>
            <a:r>
              <a:rPr lang="zh-CN" altLang="en-US" sz="2800" b="1" dirty="0">
                <a:solidFill>
                  <a:srgbClr val="0000FF"/>
                </a:solidFill>
                <a:latin typeface="楷体" panose="02010609060101010101" pitchFamily="49" charset="-122"/>
                <a:ea typeface="楷体" panose="02010609060101010101" pitchFamily="49" charset="-122"/>
              </a:rPr>
              <a:t>方法，它利用作为构件级设计的一部分所描述的控制结构来生成测试用例。</a:t>
            </a:r>
            <a:endParaRPr lang="zh-CN" altLang="en-US" sz="2800" b="1" dirty="0">
              <a:solidFill>
                <a:srgbClr val="0000FF"/>
              </a:solidFill>
              <a:latin typeface="楷体" panose="02010609060101010101" pitchFamily="49" charset="-122"/>
              <a:ea typeface="楷体" panose="02010609060101010101" pitchFamily="49" charset="-122"/>
            </a:endParaRPr>
          </a:p>
          <a:p>
            <a:pPr>
              <a:lnSpc>
                <a:spcPct val="158000"/>
              </a:lnSpc>
              <a:spcBef>
                <a:spcPts val="600"/>
              </a:spcBef>
              <a:spcAft>
                <a:spcPts val="600"/>
              </a:spcAft>
            </a:pPr>
            <a:r>
              <a:rPr lang="zh-CN" altLang="en-US" sz="2800" b="1" dirty="0">
                <a:solidFill>
                  <a:srgbClr val="0000FF"/>
                </a:solidFill>
                <a:latin typeface="楷体" panose="02010609060101010101" pitchFamily="49" charset="-122"/>
                <a:ea typeface="楷体" panose="02010609060101010101" pitchFamily="49" charset="-122"/>
              </a:rPr>
              <a:t>利用</a:t>
            </a:r>
            <a:r>
              <a:rPr lang="zh-CN" altLang="en-US" sz="2800" b="1" dirty="0">
                <a:solidFill>
                  <a:srgbClr val="0000FF"/>
                </a:solidFill>
                <a:latin typeface="楷体" panose="02010609060101010101" pitchFamily="49" charset="-122"/>
                <a:ea typeface="楷体" panose="02010609060101010101" pitchFamily="49" charset="-122"/>
                <a:sym typeface="+mn-ea"/>
              </a:rPr>
              <a:t>白盒测试方法导出的</a:t>
            </a:r>
            <a:r>
              <a:rPr lang="zh-CN" altLang="en-US" sz="2800" b="1" dirty="0">
                <a:solidFill>
                  <a:srgbClr val="FF0000"/>
                </a:solidFill>
                <a:latin typeface="楷体" panose="02010609060101010101" pitchFamily="49" charset="-122"/>
                <a:ea typeface="楷体" panose="02010609060101010101" pitchFamily="49" charset="-122"/>
                <a:sym typeface="+mn-ea"/>
              </a:rPr>
              <a:t>测试用例</a:t>
            </a:r>
            <a:r>
              <a:rPr lang="zh-CN" altLang="en-US" sz="2800" b="1" dirty="0">
                <a:solidFill>
                  <a:srgbClr val="0000FF"/>
                </a:solidFill>
                <a:latin typeface="楷体" panose="02010609060101010101" pitchFamily="49" charset="-122"/>
                <a:ea typeface="楷体" panose="02010609060101010101" pitchFamily="49" charset="-122"/>
                <a:sym typeface="+mn-ea"/>
              </a:rPr>
              <a:t>，可以：</a:t>
            </a:r>
            <a:endParaRPr lang="zh-CN" altLang="en-US" sz="2800" b="1" dirty="0">
              <a:solidFill>
                <a:srgbClr val="0000FF"/>
              </a:solidFill>
              <a:latin typeface="楷体" panose="02010609060101010101" pitchFamily="49" charset="-122"/>
              <a:ea typeface="楷体" panose="02010609060101010101" pitchFamily="49" charset="-122"/>
              <a:sym typeface="+mn-ea"/>
            </a:endParaRPr>
          </a:p>
          <a:p>
            <a:pPr lvl="1">
              <a:lnSpc>
                <a:spcPct val="158000"/>
              </a:lnSpc>
              <a:spcBef>
                <a:spcPts val="600"/>
              </a:spcBef>
              <a:spcAft>
                <a:spcPts val="600"/>
              </a:spcAft>
            </a:pPr>
            <a:r>
              <a:rPr lang="zh-CN" altLang="en-US" sz="2400" b="1" dirty="0">
                <a:solidFill>
                  <a:srgbClr val="0000FF"/>
                </a:solidFill>
                <a:latin typeface="楷体" panose="02010609060101010101" pitchFamily="49" charset="-122"/>
                <a:ea typeface="楷体" panose="02010609060101010101" pitchFamily="49" charset="-122"/>
                <a:sym typeface="+mn-ea"/>
              </a:rPr>
              <a:t>保证一个模块中的</a:t>
            </a:r>
            <a:r>
              <a:rPr lang="zh-CN" altLang="en-US" sz="2400" b="1" dirty="0">
                <a:solidFill>
                  <a:srgbClr val="FF0000"/>
                </a:solidFill>
                <a:latin typeface="楷体" panose="02010609060101010101" pitchFamily="49" charset="-122"/>
                <a:ea typeface="楷体" panose="02010609060101010101" pitchFamily="49" charset="-122"/>
                <a:sym typeface="+mn-ea"/>
              </a:rPr>
              <a:t>所有独立路径至少被执行一次</a:t>
            </a:r>
            <a:r>
              <a:rPr lang="zh-CN" altLang="en-US" sz="2400" b="1" dirty="0">
                <a:solidFill>
                  <a:srgbClr val="0000FF"/>
                </a:solidFill>
                <a:latin typeface="楷体" panose="02010609060101010101" pitchFamily="49" charset="-122"/>
                <a:ea typeface="楷体" panose="02010609060101010101" pitchFamily="49" charset="-122"/>
                <a:sym typeface="+mn-ea"/>
              </a:rPr>
              <a:t>；</a:t>
            </a:r>
            <a:endParaRPr lang="zh-CN" altLang="en-US" sz="2400" b="1" dirty="0">
              <a:solidFill>
                <a:srgbClr val="0000FF"/>
              </a:solidFill>
              <a:latin typeface="楷体" panose="02010609060101010101" pitchFamily="49" charset="-122"/>
              <a:ea typeface="楷体" panose="02010609060101010101" pitchFamily="49" charset="-122"/>
              <a:sym typeface="+mn-ea"/>
            </a:endParaRPr>
          </a:p>
          <a:p>
            <a:pPr lvl="1">
              <a:lnSpc>
                <a:spcPct val="158000"/>
              </a:lnSpc>
              <a:spcBef>
                <a:spcPts val="600"/>
              </a:spcBef>
              <a:spcAft>
                <a:spcPts val="600"/>
              </a:spcAft>
            </a:pPr>
            <a:r>
              <a:rPr lang="zh-CN" altLang="en-US" sz="2400" b="1" dirty="0">
                <a:solidFill>
                  <a:srgbClr val="0000FF"/>
                </a:solidFill>
                <a:latin typeface="楷体" panose="02010609060101010101" pitchFamily="49" charset="-122"/>
                <a:ea typeface="楷体" panose="02010609060101010101" pitchFamily="49" charset="-122"/>
                <a:sym typeface="+mn-ea"/>
              </a:rPr>
              <a:t>对所有的逻辑判定均需测试取真和取假两个方面；</a:t>
            </a:r>
            <a:endParaRPr lang="zh-CN" altLang="en-US" sz="2400" b="1" dirty="0">
              <a:solidFill>
                <a:srgbClr val="0000FF"/>
              </a:solidFill>
              <a:latin typeface="楷体" panose="02010609060101010101" pitchFamily="49" charset="-122"/>
              <a:ea typeface="楷体" panose="02010609060101010101" pitchFamily="49" charset="-122"/>
              <a:sym typeface="+mn-ea"/>
            </a:endParaRPr>
          </a:p>
          <a:p>
            <a:pPr lvl="1">
              <a:lnSpc>
                <a:spcPct val="158000"/>
              </a:lnSpc>
              <a:spcBef>
                <a:spcPts val="600"/>
              </a:spcBef>
              <a:spcAft>
                <a:spcPts val="600"/>
              </a:spcAft>
            </a:pPr>
            <a:r>
              <a:rPr lang="zh-CN" altLang="en-US" sz="2400" b="1" dirty="0">
                <a:solidFill>
                  <a:srgbClr val="0000FF"/>
                </a:solidFill>
                <a:latin typeface="楷体" panose="02010609060101010101" pitchFamily="49" charset="-122"/>
                <a:ea typeface="楷体" panose="02010609060101010101" pitchFamily="49" charset="-122"/>
                <a:sym typeface="+mn-ea"/>
              </a:rPr>
              <a:t>在上下边界及可操作的范围内执行所有循环；</a:t>
            </a:r>
            <a:endParaRPr lang="zh-CN" altLang="en-US" sz="2400" b="1" dirty="0">
              <a:solidFill>
                <a:srgbClr val="0000FF"/>
              </a:solidFill>
              <a:latin typeface="楷体" panose="02010609060101010101" pitchFamily="49" charset="-122"/>
              <a:ea typeface="楷体" panose="02010609060101010101" pitchFamily="49" charset="-122"/>
              <a:sym typeface="+mn-ea"/>
            </a:endParaRPr>
          </a:p>
          <a:p>
            <a:pPr lvl="1">
              <a:lnSpc>
                <a:spcPct val="158000"/>
              </a:lnSpc>
              <a:spcBef>
                <a:spcPts val="600"/>
              </a:spcBef>
              <a:spcAft>
                <a:spcPts val="600"/>
              </a:spcAft>
            </a:pPr>
            <a:r>
              <a:rPr lang="zh-CN" altLang="en-US" sz="2400" b="1" dirty="0">
                <a:solidFill>
                  <a:srgbClr val="0000FF"/>
                </a:solidFill>
                <a:latin typeface="楷体" panose="02010609060101010101" pitchFamily="49" charset="-122"/>
                <a:ea typeface="楷体" panose="02010609060101010101" pitchFamily="49" charset="-122"/>
                <a:sym typeface="+mn-ea"/>
              </a:rPr>
              <a:t>检验内部数据结构以确保其有效性。</a:t>
            </a:r>
            <a:endParaRPr lang="zh-CN" altLang="en-US" sz="2400"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3200" b="1" kern="0" noProof="0" dirty="0">
                <a:ln>
                  <a:noFill/>
                </a:ln>
                <a:effectLst/>
                <a:uLnTx/>
                <a:uFillTx/>
                <a:ea typeface="宋体" panose="02010600030101010101" pitchFamily="2" charset="-122"/>
                <a:sym typeface="Arial" panose="020B0604020202020204" pitchFamily="34" charset="0"/>
              </a:rPr>
              <a:t>15.4 </a:t>
            </a:r>
            <a:r>
              <a:rPr lang="zh-CN" altLang="en-US" sz="3200" b="1" kern="0" noProof="0" dirty="0">
                <a:ln>
                  <a:noFill/>
                </a:ln>
                <a:effectLst/>
                <a:uLnTx/>
                <a:uFillTx/>
                <a:ea typeface="宋体" panose="02010600030101010101" pitchFamily="2" charset="-122"/>
                <a:sym typeface="Arial" panose="020B0604020202020204" pitchFamily="34" charset="0"/>
              </a:rPr>
              <a:t>白盒测试</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内容占位符 2"/>
          <p:cNvSpPr>
            <a:spLocks noGrp="1"/>
          </p:cNvSpPr>
          <p:nvPr>
            <p:ph idx="1"/>
          </p:nvPr>
        </p:nvSpPr>
        <p:spPr>
          <a:xfrm>
            <a:off x="0" y="990600"/>
            <a:ext cx="9144000" cy="5637530"/>
          </a:xfrm>
          <a:solidFill>
            <a:srgbClr val="FFFFCC"/>
          </a:solidFill>
        </p:spPr>
        <p:txBody>
          <a:bodyPr vert="horz" wrap="square" lIns="91440" tIns="45720" rIns="91440" bIns="45720" anchor="t" anchorCtr="0"/>
          <a:p>
            <a:pPr>
              <a:lnSpc>
                <a:spcPct val="125000"/>
              </a:lnSpc>
              <a:spcBef>
                <a:spcPts val="600"/>
              </a:spcBef>
              <a:spcAft>
                <a:spcPts val="600"/>
              </a:spcAft>
            </a:pPr>
            <a:r>
              <a:rPr lang="zh-CN" altLang="en-US" b="1" dirty="0">
                <a:latin typeface="楷体" panose="02010609060101010101" pitchFamily="49" charset="-122"/>
                <a:ea typeface="楷体" panose="02010609060101010101" pitchFamily="49" charset="-122"/>
                <a:sym typeface="+mn-ea"/>
              </a:rPr>
              <a:t>黑盒测试：也称</a:t>
            </a:r>
            <a:r>
              <a:rPr lang="zh-CN" altLang="en-US" b="1" dirty="0">
                <a:solidFill>
                  <a:srgbClr val="FF0000"/>
                </a:solidFill>
                <a:latin typeface="楷体" panose="02010609060101010101" pitchFamily="49" charset="-122"/>
                <a:ea typeface="楷体" panose="02010609060101010101" pitchFamily="49" charset="-122"/>
                <a:sym typeface="+mn-ea"/>
              </a:rPr>
              <a:t>行为测试</a:t>
            </a:r>
            <a:r>
              <a:rPr lang="zh-CN" altLang="en-US" b="1" dirty="0">
                <a:latin typeface="楷体" panose="02010609060101010101" pitchFamily="49" charset="-122"/>
                <a:ea typeface="楷体" panose="02010609060101010101" pitchFamily="49" charset="-122"/>
                <a:sym typeface="+mn-ea"/>
              </a:rPr>
              <a:t>或</a:t>
            </a:r>
            <a:r>
              <a:rPr lang="zh-CN" altLang="en-US" b="1" dirty="0">
                <a:solidFill>
                  <a:srgbClr val="0000FF"/>
                </a:solidFill>
                <a:latin typeface="楷体" panose="02010609060101010101" pitchFamily="49" charset="-122"/>
                <a:ea typeface="楷体" panose="02010609060101010101" pitchFamily="49" charset="-122"/>
                <a:sym typeface="+mn-ea"/>
              </a:rPr>
              <a:t>功能测试，侧重于软件的功能需求。</a:t>
            </a:r>
            <a:endParaRPr lang="zh-CN" altLang="en-US" b="1" dirty="0">
              <a:solidFill>
                <a:srgbClr val="0000FF"/>
              </a:solidFill>
              <a:latin typeface="楷体" panose="02010609060101010101" pitchFamily="49" charset="-122"/>
              <a:ea typeface="楷体" panose="02010609060101010101" pitchFamily="49" charset="-122"/>
              <a:sym typeface="+mn-ea"/>
            </a:endParaRPr>
          </a:p>
          <a:p>
            <a:pPr>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黑盒测试</a:t>
            </a:r>
            <a:r>
              <a:rPr lang="zh-CN" altLang="en-US" b="1" dirty="0">
                <a:latin typeface="楷体" panose="02010609060101010101" pitchFamily="49" charset="-122"/>
                <a:ea typeface="楷体" panose="02010609060101010101" pitchFamily="49" charset="-122"/>
                <a:sym typeface="+mn-ea"/>
              </a:rPr>
              <a:t>试图发现以下类型的错误：</a:t>
            </a:r>
            <a:endParaRPr lang="zh-CN" altLang="en-US" b="1" dirty="0">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sym typeface="+mn-ea"/>
              </a:rPr>
              <a:t>不正确或遗漏的功能</a:t>
            </a:r>
            <a:r>
              <a:rPr lang="zh-CN" altLang="en-US" b="1" dirty="0">
                <a:latin typeface="楷体" panose="02010609060101010101" pitchFamily="49" charset="-122"/>
                <a:ea typeface="楷体" panose="02010609060101010101" pitchFamily="49" charset="-122"/>
                <a:sym typeface="+mn-ea"/>
              </a:rPr>
              <a:t>；</a:t>
            </a:r>
            <a:endParaRPr lang="zh-CN" altLang="en-US" b="1" dirty="0">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sym typeface="+mn-ea"/>
              </a:rPr>
              <a:t>接口错误</a:t>
            </a:r>
            <a:r>
              <a:rPr lang="zh-CN" altLang="en-US" b="1" dirty="0">
                <a:latin typeface="楷体" panose="02010609060101010101" pitchFamily="49" charset="-122"/>
                <a:ea typeface="楷体" panose="02010609060101010101" pitchFamily="49" charset="-122"/>
                <a:sym typeface="+mn-ea"/>
              </a:rPr>
              <a:t>；</a:t>
            </a:r>
            <a:endParaRPr lang="zh-CN" altLang="en-US" b="1" dirty="0">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latin typeface="楷体" panose="02010609060101010101" pitchFamily="49" charset="-122"/>
                <a:ea typeface="楷体" panose="02010609060101010101" pitchFamily="49" charset="-122"/>
                <a:sym typeface="+mn-ea"/>
              </a:rPr>
              <a:t>数据结构或外部数据库访问错误；</a:t>
            </a:r>
            <a:endParaRPr lang="zh-CN" altLang="en-US" b="1" dirty="0">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latin typeface="楷体" panose="02010609060101010101" pitchFamily="49" charset="-122"/>
                <a:ea typeface="楷体" panose="02010609060101010101" pitchFamily="49" charset="-122"/>
                <a:sym typeface="+mn-ea"/>
              </a:rPr>
              <a:t>行为或性能错误；</a:t>
            </a:r>
            <a:endParaRPr lang="zh-CN" altLang="en-US" b="1" dirty="0">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latin typeface="楷体" panose="02010609060101010101" pitchFamily="49" charset="-122"/>
                <a:ea typeface="楷体" panose="02010609060101010101" pitchFamily="49" charset="-122"/>
                <a:sym typeface="+mn-ea"/>
              </a:rPr>
              <a:t>初始化和终止错误。</a:t>
            </a:r>
            <a:endParaRPr lang="zh-CN" altLang="en-US" b="1" dirty="0">
              <a:latin typeface="楷体" panose="02010609060101010101" pitchFamily="49" charset="-122"/>
              <a:ea typeface="楷体" panose="02010609060101010101" pitchFamily="49" charset="-122"/>
              <a:sym typeface="+mn-ea"/>
            </a:endParaRPr>
          </a:p>
          <a:p>
            <a:pPr lvl="0">
              <a:lnSpc>
                <a:spcPct val="125000"/>
              </a:lnSpc>
              <a:spcBef>
                <a:spcPts val="600"/>
              </a:spcBef>
              <a:spcAft>
                <a:spcPts val="600"/>
              </a:spcAft>
            </a:pPr>
            <a:r>
              <a:rPr lang="zh-CN" altLang="en-US" b="1" dirty="0">
                <a:latin typeface="楷体" panose="02010609060101010101" pitchFamily="49" charset="-122"/>
                <a:ea typeface="楷体" panose="02010609060101010101" pitchFamily="49" charset="-122"/>
                <a:sym typeface="+mn-ea"/>
              </a:rPr>
              <a:t>与白盒测试不同：</a:t>
            </a:r>
            <a:endParaRPr lang="zh-CN" altLang="en-US" b="1" dirty="0">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白盒测试在测试早期执行，而</a:t>
            </a:r>
            <a:r>
              <a:rPr lang="zh-CN" altLang="en-US" b="1" dirty="0">
                <a:solidFill>
                  <a:srgbClr val="FF0000"/>
                </a:solidFill>
                <a:latin typeface="楷体" panose="02010609060101010101" pitchFamily="49" charset="-122"/>
                <a:ea typeface="楷体" panose="02010609060101010101" pitchFamily="49" charset="-122"/>
                <a:sym typeface="+mn-ea"/>
              </a:rPr>
              <a:t>黑盒测试</a:t>
            </a:r>
            <a:r>
              <a:rPr lang="zh-CN" altLang="en-US" b="1" dirty="0">
                <a:solidFill>
                  <a:srgbClr val="0000FF"/>
                </a:solidFill>
                <a:latin typeface="楷体" panose="02010609060101010101" pitchFamily="49" charset="-122"/>
                <a:ea typeface="楷体" panose="02010609060101010101" pitchFamily="49" charset="-122"/>
                <a:sym typeface="+mn-ea"/>
              </a:rPr>
              <a:t>倾向于应用在测试</a:t>
            </a:r>
            <a:r>
              <a:rPr lang="zh-CN" altLang="en-US" b="1" dirty="0">
                <a:solidFill>
                  <a:srgbClr val="FF0000"/>
                </a:solidFill>
                <a:latin typeface="楷体" panose="02010609060101010101" pitchFamily="49" charset="-122"/>
                <a:ea typeface="楷体" panose="02010609060101010101" pitchFamily="49" charset="-122"/>
                <a:sym typeface="+mn-ea"/>
              </a:rPr>
              <a:t>后期</a:t>
            </a:r>
            <a:r>
              <a:rPr lang="zh-CN" altLang="en-US" b="1" dirty="0">
                <a:solidFill>
                  <a:srgbClr val="0000FF"/>
                </a:solidFill>
                <a:latin typeface="楷体" panose="02010609060101010101" pitchFamily="49" charset="-122"/>
                <a:ea typeface="楷体" panose="02010609060101010101" pitchFamily="49" charset="-122"/>
                <a:sym typeface="+mn-ea"/>
              </a:rPr>
              <a:t>。</a:t>
            </a:r>
            <a:endParaRPr lang="zh-CN" altLang="en-US" b="1" dirty="0">
              <a:solidFill>
                <a:srgbClr val="0000FF"/>
              </a:solidFill>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sym typeface="+mn-ea"/>
              </a:rPr>
              <a:t>黑盒测试</a:t>
            </a:r>
            <a:r>
              <a:rPr lang="zh-CN" altLang="en-US" b="1" dirty="0">
                <a:solidFill>
                  <a:srgbClr val="0000FF"/>
                </a:solidFill>
                <a:latin typeface="楷体" panose="02010609060101010101" pitchFamily="49" charset="-122"/>
                <a:ea typeface="楷体" panose="02010609060101010101" pitchFamily="49" charset="-122"/>
                <a:cs typeface="+mn-ea"/>
                <a:sym typeface="+mn-ea"/>
              </a:rPr>
              <a:t>故意不考虑控制结构，而是</a:t>
            </a:r>
            <a:r>
              <a:rPr lang="zh-CN" altLang="en-US" b="1" dirty="0">
                <a:solidFill>
                  <a:srgbClr val="FF0000"/>
                </a:solidFill>
                <a:latin typeface="楷体" panose="02010609060101010101" pitchFamily="49" charset="-122"/>
                <a:ea typeface="楷体" panose="02010609060101010101" pitchFamily="49" charset="-122"/>
                <a:sym typeface="+mn-ea"/>
              </a:rPr>
              <a:t>侧重于信息域。</a:t>
            </a:r>
            <a:endParaRPr lang="zh-CN" altLang="en-US" b="1" dirty="0">
              <a:solidFill>
                <a:srgbClr val="FF0000"/>
              </a:solidFill>
              <a:latin typeface="楷体" panose="02010609060101010101" pitchFamily="49" charset="-122"/>
              <a:ea typeface="楷体" panose="02010609060101010101" pitchFamily="49" charset="-122"/>
              <a:sym typeface="+mn-ea"/>
            </a:endParaRPr>
          </a:p>
        </p:txBody>
      </p:sp>
      <p:sp>
        <p:nvSpPr>
          <p:cNvPr id="20482"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15.5</a:t>
            </a:r>
            <a:r>
              <a:rPr lang="en-US" altLang="zh-CN" sz="3200" b="1" kern="0" noProof="0" dirty="0">
                <a:ln>
                  <a:noFill/>
                </a:ln>
                <a:effectLst/>
                <a:uLnTx/>
                <a:uFillTx/>
                <a:ea typeface="宋体" panose="02010600030101010101" pitchFamily="2" charset="-122"/>
                <a:sym typeface="Arial" panose="020B0604020202020204" pitchFamily="34" charset="0"/>
              </a:rPr>
              <a:t> </a:t>
            </a:r>
            <a:r>
              <a:rPr lang="zh-CN" altLang="en-US" sz="3200" b="1" kern="0" noProof="0" dirty="0">
                <a:ln>
                  <a:noFill/>
                </a:ln>
                <a:effectLst/>
                <a:uLnTx/>
                <a:uFillTx/>
                <a:ea typeface="宋体" panose="02010600030101010101" pitchFamily="2" charset="-122"/>
                <a:sym typeface="Arial" panose="020B0604020202020204" pitchFamily="34" charset="0"/>
              </a:rPr>
              <a:t>黑盒测试</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考虑面向对象软件时，单元的概念发生了变化。</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封装好的类通常是</a:t>
            </a:r>
            <a:r>
              <a:rPr lang="zh-CN" altLang="en-US" b="1" dirty="0">
                <a:solidFill>
                  <a:srgbClr val="FF0000"/>
                </a:solidFill>
                <a:latin typeface="楷体" panose="02010609060101010101" pitchFamily="49" charset="-122"/>
                <a:ea typeface="楷体" panose="02010609060101010101" pitchFamily="49" charset="-122"/>
              </a:rPr>
              <a:t>单元测试的重点</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类中的操作是</a:t>
            </a:r>
            <a:r>
              <a:rPr lang="zh-CN" altLang="en-US" b="1" dirty="0">
                <a:solidFill>
                  <a:srgbClr val="FF0000"/>
                </a:solidFill>
                <a:latin typeface="楷体" panose="02010609060101010101" pitchFamily="49" charset="-122"/>
                <a:ea typeface="楷体" panose="02010609060101010101" pitchFamily="49" charset="-122"/>
              </a:rPr>
              <a:t>最小的可测试单元</a:t>
            </a:r>
            <a:r>
              <a:rPr lang="zh-CN" altLang="en-US" b="1" dirty="0">
                <a:solidFill>
                  <a:srgbClr val="0000FF"/>
                </a:solidFill>
                <a:latin typeface="楷体" panose="02010609060101010101" pitchFamily="49" charset="-122"/>
                <a:ea typeface="楷体" panose="02010609060101010101" pitchFamily="49" charset="-122"/>
              </a:rPr>
              <a:t>。</a:t>
            </a:r>
            <a:endParaRPr lang="zh-CN" altLang="en-US" b="1" dirty="0">
              <a:solidFill>
                <a:srgbClr val="0000FF"/>
              </a:solidFill>
              <a:latin typeface="楷体" panose="02010609060101010101" pitchFamily="49" charset="-122"/>
              <a:ea typeface="楷体" panose="02010609060101010101" pitchFamily="49" charset="-122"/>
            </a:endParaRPr>
          </a:p>
          <a:p>
            <a:pPr lvl="0">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行为测试</a:t>
            </a:r>
            <a:endParaRPr lang="zh-CN" altLang="en-US" b="1" dirty="0">
              <a:solidFill>
                <a:srgbClr val="FF0000"/>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第</a:t>
            </a:r>
            <a:r>
              <a:rPr lang="en-US" altLang="zh-CN" b="1" dirty="0">
                <a:solidFill>
                  <a:srgbClr val="0000FF"/>
                </a:solidFill>
                <a:latin typeface="楷体" panose="02010609060101010101" pitchFamily="49" charset="-122"/>
                <a:ea typeface="楷体" panose="02010609060101010101" pitchFamily="49" charset="-122"/>
              </a:rPr>
              <a:t>7</a:t>
            </a:r>
            <a:r>
              <a:rPr lang="zh-CN" altLang="en-US" b="1" dirty="0">
                <a:solidFill>
                  <a:srgbClr val="0000FF"/>
                </a:solidFill>
                <a:latin typeface="楷体" panose="02010609060101010101" pitchFamily="49" charset="-122"/>
                <a:ea typeface="楷体" panose="02010609060101010101" pitchFamily="49" charset="-122"/>
              </a:rPr>
              <a:t>章：用状态图表示类的动态行为模型</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类的状态图</a:t>
            </a:r>
            <a:r>
              <a:rPr lang="zh-CN" altLang="en-US" b="1" dirty="0">
                <a:solidFill>
                  <a:srgbClr val="0000FF"/>
                </a:solidFill>
                <a:latin typeface="楷体" panose="02010609060101010101" pitchFamily="49" charset="-122"/>
                <a:ea typeface="楷体" panose="02010609060101010101" pitchFamily="49" charset="-122"/>
              </a:rPr>
              <a:t>可用于</a:t>
            </a:r>
            <a:r>
              <a:rPr lang="zh-CN" altLang="en-US" b="1" dirty="0">
                <a:solidFill>
                  <a:srgbClr val="0000FF"/>
                </a:solidFill>
                <a:latin typeface="楷体" panose="02010609060101010101" pitchFamily="49" charset="-122"/>
                <a:ea typeface="楷体" panose="02010609060101010101" pitchFamily="49" charset="-122"/>
              </a:rPr>
              <a:t>辅助生成检查类的动态行为的测试序列。</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将要设计的测试应该覆盖所有的状态。</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可以设计更多的测试用例以保证该类的所有行为已被充分检查。</a:t>
            </a:r>
            <a:endParaRPr lang="zh-CN" altLang="en-US"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3200" b="1" kern="0" noProof="0" dirty="0">
                <a:ln>
                  <a:noFill/>
                </a:ln>
                <a:effectLst/>
                <a:uLnTx/>
                <a:uFillTx/>
                <a:ea typeface="宋体" panose="02010600030101010101" pitchFamily="2" charset="-122"/>
                <a:sym typeface="Arial" panose="020B0604020202020204" pitchFamily="34" charset="0"/>
              </a:rPr>
              <a:t>15.6 </a:t>
            </a:r>
            <a:r>
              <a:rPr lang="zh-CN" altLang="en-US" sz="3200" b="1" kern="0" noProof="0" dirty="0">
                <a:ln>
                  <a:noFill/>
                </a:ln>
                <a:effectLst/>
                <a:uLnTx/>
                <a:uFillTx/>
                <a:ea typeface="宋体" panose="02010600030101010101" pitchFamily="2" charset="-122"/>
                <a:sym typeface="Arial" panose="020B0604020202020204" pitchFamily="34" charset="0"/>
              </a:rPr>
              <a:t>面向对象</a:t>
            </a:r>
            <a:r>
              <a:rPr lang="zh-CN" altLang="en-US" sz="3200" b="1" kern="0" noProof="0" dirty="0">
                <a:ln>
                  <a:noFill/>
                </a:ln>
                <a:effectLst/>
                <a:uLnTx/>
                <a:uFillTx/>
                <a:ea typeface="宋体" panose="02010600030101010101" pitchFamily="2" charset="-122"/>
                <a:sym typeface="Arial" panose="020B0604020202020204" pitchFamily="34" charset="0"/>
              </a:rPr>
              <a:t>测试</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内容占位符 2"/>
          <p:cNvSpPr>
            <a:spLocks noGrp="1"/>
          </p:cNvSpPr>
          <p:nvPr>
            <p:ph idx="1"/>
          </p:nvPr>
        </p:nvSpPr>
        <p:spPr>
          <a:xfrm>
            <a:off x="0" y="990600"/>
            <a:ext cx="9144000" cy="5715635"/>
          </a:xfrm>
          <a:solidFill>
            <a:srgbClr val="FFFFCC"/>
          </a:solidFill>
        </p:spPr>
        <p:txBody>
          <a:bodyPr vert="horz" wrap="square" lIns="91440" tIns="45720" rIns="91440" bIns="45720" anchor="t" anchorCtr="0"/>
          <a:p>
            <a:pPr latinLnBrk="0">
              <a:lnSpc>
                <a:spcPct val="150000"/>
              </a:lnSpc>
              <a:spcBef>
                <a:spcPts val="600"/>
              </a:spcBef>
              <a:spcAft>
                <a:spcPts val="600"/>
              </a:spcAft>
            </a:pP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软件测试在软件过程中所占的技术工作量比例最大。</a:t>
            </a:r>
            <a:endPar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1" latinLnBrk="0">
              <a:lnSpc>
                <a:spcPct val="150000"/>
              </a:lnSpc>
              <a:spcBef>
                <a:spcPts val="600"/>
              </a:spcBef>
              <a:spcAft>
                <a:spcPts val="600"/>
              </a:spcAft>
            </a:pPr>
            <a:r>
              <a:rPr lang="zh-CN" altLang="en-US" sz="2330" b="1" dirty="0">
                <a:latin typeface="Times New Roman" panose="02020603050405020304" pitchFamily="18" charset="0"/>
                <a:ea typeface="楷体" panose="02010609060101010101" pitchFamily="49" charset="-122"/>
                <a:cs typeface="Times New Roman" panose="02020603050405020304" pitchFamily="18" charset="0"/>
                <a:sym typeface="+mn-ea"/>
              </a:rPr>
              <a:t>不考虑所构建软件的类型，系统测试计划、运行和控制策略从考虑软件的小元素开始，逐渐面向整个软件。</a:t>
            </a:r>
            <a:endParaRPr lang="zh-CN" altLang="en-US" sz="233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latinLnBrk="0">
              <a:lnSpc>
                <a:spcPct val="150000"/>
              </a:lnSpc>
              <a:spcBef>
                <a:spcPts val="600"/>
              </a:spcBef>
              <a:spcAft>
                <a:spcPts val="600"/>
              </a:spcAft>
            </a:pP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软件测试的目标是发现错误。</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atinLnBrk="0">
              <a:lnSpc>
                <a:spcPct val="150000"/>
              </a:lnSpc>
              <a:spcBef>
                <a:spcPts val="600"/>
              </a:spcBef>
              <a:spcAft>
                <a:spcPts val="600"/>
              </a:spcAft>
            </a:pP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测试用例应该可以追溯到软件需求。</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atinLnBrk="0">
              <a:lnSpc>
                <a:spcPct val="150000"/>
              </a:lnSpc>
              <a:spcBef>
                <a:spcPts val="600"/>
              </a:spcBef>
              <a:spcAft>
                <a:spcPts val="600"/>
              </a:spcAft>
            </a:pP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白盒测试和黑盒测试是两种不同的测试用例设计技术。</a:t>
            </a:r>
            <a:endPar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vl="1" latinLnBrk="0">
              <a:lnSpc>
                <a:spcPct val="150000"/>
              </a:lnSpc>
              <a:spcBef>
                <a:spcPts val="600"/>
              </a:spcBef>
              <a:spcAft>
                <a:spcPts val="600"/>
              </a:spcAft>
            </a:pP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白盒测试侧重于程序控制结构。</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lvl="1" latinLnBrk="0">
              <a:lnSpc>
                <a:spcPct val="150000"/>
              </a:lnSpc>
              <a:spcBef>
                <a:spcPts val="600"/>
              </a:spcBef>
              <a:spcAft>
                <a:spcPts val="600"/>
              </a:spcAft>
            </a:pPr>
            <a:r>
              <a:rPr lang="zh-CN" altLang="en-US" sz="2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黑盒测试用来确认功能需求</a:t>
            </a:r>
            <a:r>
              <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rPr>
              <a:t>，不考虑程序的内部结构。</a:t>
            </a:r>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0482"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3200" b="1" kern="0" noProof="0" dirty="0">
                <a:ln>
                  <a:noFill/>
                </a:ln>
                <a:effectLst/>
                <a:uLnTx/>
                <a:uFillTx/>
                <a:ea typeface="宋体" panose="02010600030101010101" pitchFamily="2" charset="-122"/>
                <a:sym typeface="Arial" panose="020B0604020202020204" pitchFamily="34" charset="0"/>
              </a:rPr>
              <a:t>15.7 </a:t>
            </a:r>
            <a:r>
              <a:rPr lang="zh-CN" altLang="en-US" sz="3200" b="1" kern="0" noProof="0" dirty="0">
                <a:ln>
                  <a:noFill/>
                </a:ln>
                <a:effectLst/>
                <a:uLnTx/>
                <a:uFillTx/>
                <a:ea typeface="宋体" panose="02010600030101010101" pitchFamily="2" charset="-122"/>
                <a:sym typeface="Arial" panose="020B0604020202020204" pitchFamily="34" charset="0"/>
              </a:rPr>
              <a:t>小结</a:t>
            </a:r>
            <a:endPar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Slide Number Placeholder 4"/>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Arial" panose="020B0604020202020204" pitchFamily="34" charset="0"/>
                <a:ea typeface="微软雅黑" panose="020B0503020204020204" pitchFamily="34" charset="-122"/>
                <a:sym typeface="Arial" panose="020B0604020202020204" pitchFamily="34" charset="0"/>
              </a:rPr>
            </a:fld>
            <a:endParaRPr lang="en-US" altLang="zh-CN" sz="1000" dirty="0">
              <a:latin typeface="Arial" panose="020B0604020202020204" pitchFamily="34" charset="0"/>
              <a:ea typeface="微软雅黑" panose="020B0503020204020204" pitchFamily="34" charset="-122"/>
              <a:sym typeface="Arial" panose="020B0604020202020204" pitchFamily="34" charset="0"/>
            </a:endParaRPr>
          </a:p>
        </p:txBody>
      </p:sp>
      <p:sp>
        <p:nvSpPr>
          <p:cNvPr id="15362" name="Text Box 3"/>
          <p:cNvSpPr txBox="1"/>
          <p:nvPr/>
        </p:nvSpPr>
        <p:spPr>
          <a:xfrm>
            <a:off x="0" y="874395"/>
            <a:ext cx="9144000" cy="6027420"/>
          </a:xfrm>
          <a:prstGeom prst="rect">
            <a:avLst/>
          </a:prstGeom>
          <a:solidFill>
            <a:srgbClr val="FFFFCC"/>
          </a:solidFill>
          <a:ln w="9525">
            <a:noFill/>
          </a:ln>
        </p:spPr>
        <p:txBody>
          <a:bodyPr anchor="t" anchorCtr="0">
            <a:spAutoFit/>
          </a:bodyPr>
          <a:p>
            <a:pPr marL="457200" indent="-457200" algn="just" eaLnBrk="0" hangingPunct="0">
              <a:lnSpc>
                <a:spcPct val="128000"/>
              </a:lnSpc>
              <a:spcBef>
                <a:spcPts val="600"/>
              </a:spcBef>
              <a:spcAft>
                <a:spcPts val="600"/>
              </a:spcAft>
              <a:buClrTx/>
              <a:buFont typeface="Arial" panose="020B0604020202020204" pitchFamily="34" charset="0"/>
              <a:buChar char="•"/>
            </a:pPr>
            <a:r>
              <a:rPr lang="zh-CN" altLang="en-US" sz="2600" b="1" dirty="0">
                <a:solidFill>
                  <a:srgbClr val="0000FF"/>
                </a:solidFill>
                <a:latin typeface="楷体" panose="02010609060101010101" pitchFamily="49" charset="-122"/>
                <a:ea typeface="楷体" panose="02010609060101010101" pitchFamily="49" charset="-122"/>
                <a:sym typeface="Arial" panose="020B0604020202020204" pitchFamily="34" charset="0"/>
              </a:rPr>
              <a:t>步骤：</a:t>
            </a:r>
            <a:r>
              <a:rPr lang="zh-CN" altLang="en-US" sz="2600" b="1" dirty="0">
                <a:solidFill>
                  <a:srgbClr val="FF0000"/>
                </a:solidFill>
                <a:latin typeface="楷体" panose="02010609060101010101" pitchFamily="49" charset="-122"/>
                <a:ea typeface="楷体" panose="02010609060101010101" pitchFamily="49" charset="-122"/>
                <a:sym typeface="Arial" panose="020B0604020202020204" pitchFamily="34" charset="0"/>
              </a:rPr>
              <a:t>测试从</a:t>
            </a:r>
            <a:r>
              <a:rPr lang="en-US" altLang="zh-CN" sz="2600" b="1" dirty="0">
                <a:solidFill>
                  <a:srgbClr val="FF0000"/>
                </a:solidFill>
                <a:latin typeface="楷体" panose="02010609060101010101" pitchFamily="49" charset="-122"/>
                <a:ea typeface="楷体" panose="02010609060101010101" pitchFamily="49" charset="-122"/>
                <a:sym typeface="Arial" panose="020B0604020202020204" pitchFamily="34" charset="0"/>
              </a:rPr>
              <a:t>“</a:t>
            </a:r>
            <a:r>
              <a:rPr lang="zh-CN" altLang="en-US" sz="2600" b="1" dirty="0">
                <a:solidFill>
                  <a:srgbClr val="FF0000"/>
                </a:solidFill>
                <a:latin typeface="楷体" panose="02010609060101010101" pitchFamily="49" charset="-122"/>
                <a:ea typeface="楷体" panose="02010609060101010101" pitchFamily="49" charset="-122"/>
                <a:sym typeface="Arial" panose="020B0604020202020204" pitchFamily="34" charset="0"/>
              </a:rPr>
              <a:t>小范围</a:t>
            </a:r>
            <a:r>
              <a:rPr lang="en-US" altLang="zh-CN" sz="2600" b="1" dirty="0">
                <a:solidFill>
                  <a:srgbClr val="FF0000"/>
                </a:solidFill>
                <a:latin typeface="楷体" panose="02010609060101010101" pitchFamily="49" charset="-122"/>
                <a:ea typeface="楷体" panose="02010609060101010101" pitchFamily="49" charset="-122"/>
                <a:sym typeface="Arial" panose="020B0604020202020204" pitchFamily="34" charset="0"/>
              </a:rPr>
              <a:t>”</a:t>
            </a:r>
            <a:r>
              <a:rPr lang="zh-CN" altLang="en-US" sz="2600" b="1" dirty="0">
                <a:solidFill>
                  <a:srgbClr val="FF0000"/>
                </a:solidFill>
                <a:latin typeface="楷体" panose="02010609060101010101" pitchFamily="49" charset="-122"/>
                <a:ea typeface="楷体" panose="02010609060101010101" pitchFamily="49" charset="-122"/>
                <a:sym typeface="Arial" panose="020B0604020202020204" pitchFamily="34" charset="0"/>
              </a:rPr>
              <a:t>开始，并逐步过渡到</a:t>
            </a:r>
            <a:r>
              <a:rPr lang="en-US" altLang="zh-CN" sz="2600" b="1" dirty="0">
                <a:solidFill>
                  <a:srgbClr val="FF0000"/>
                </a:solidFill>
                <a:latin typeface="楷体" panose="02010609060101010101" pitchFamily="49" charset="-122"/>
                <a:ea typeface="楷体" panose="02010609060101010101" pitchFamily="49" charset="-122"/>
                <a:sym typeface="Arial" panose="020B0604020202020204" pitchFamily="34" charset="0"/>
              </a:rPr>
              <a:t>“</a:t>
            </a:r>
            <a:r>
              <a:rPr lang="zh-CN" altLang="en-US" sz="2600" b="1" dirty="0">
                <a:solidFill>
                  <a:srgbClr val="FF0000"/>
                </a:solidFill>
                <a:latin typeface="楷体" panose="02010609060101010101" pitchFamily="49" charset="-122"/>
                <a:ea typeface="楷体" panose="02010609060101010101" pitchFamily="49" charset="-122"/>
                <a:sym typeface="Arial" panose="020B0604020202020204" pitchFamily="34" charset="0"/>
              </a:rPr>
              <a:t>软件整体</a:t>
            </a:r>
            <a:r>
              <a:rPr lang="en-US" altLang="zh-CN" sz="2600" b="1" dirty="0">
                <a:latin typeface="楷体" panose="02010609060101010101" pitchFamily="49" charset="-122"/>
                <a:ea typeface="楷体" panose="02010609060101010101" pitchFamily="49" charset="-122"/>
                <a:sym typeface="Arial" panose="020B0604020202020204" pitchFamily="34" charset="0"/>
              </a:rPr>
              <a:t>”</a:t>
            </a:r>
            <a:r>
              <a:rPr lang="zh-CN" altLang="en-US" sz="2600" b="1" dirty="0">
                <a:latin typeface="楷体" panose="02010609060101010101" pitchFamily="49" charset="-122"/>
                <a:ea typeface="楷体" panose="02010609060101010101" pitchFamily="49" charset="-122"/>
                <a:sym typeface="Arial" panose="020B0604020202020204" pitchFamily="34" charset="0"/>
              </a:rPr>
              <a:t>。这意味着，早期的测试关注单个构件或相关的一小组构件，利用测试发现封装在构件中的数据错误和处理逻辑错误。当完成单个构件的测试后，需要将构件集成起来，直到建成整个系统。</a:t>
            </a:r>
            <a:endParaRPr lang="en-US" altLang="zh-CN" sz="2600" b="1" dirty="0">
              <a:latin typeface="楷体" panose="02010609060101010101" pitchFamily="49" charset="-122"/>
              <a:ea typeface="楷体" panose="02010609060101010101" pitchFamily="49" charset="-122"/>
              <a:sym typeface="Arial" panose="020B0604020202020204" pitchFamily="34" charset="0"/>
            </a:endParaRPr>
          </a:p>
          <a:p>
            <a:pPr marL="457200" indent="-457200" algn="just" eaLnBrk="0" hangingPunct="0">
              <a:lnSpc>
                <a:spcPct val="128000"/>
              </a:lnSpc>
              <a:spcBef>
                <a:spcPts val="600"/>
              </a:spcBef>
              <a:spcAft>
                <a:spcPts val="600"/>
              </a:spcAft>
              <a:buClrTx/>
              <a:buFont typeface="Arial" panose="020B0604020202020204" pitchFamily="34" charset="0"/>
              <a:buChar char="•"/>
            </a:pPr>
            <a:r>
              <a:rPr lang="zh-CN" altLang="en-US" sz="2600" b="1" dirty="0">
                <a:solidFill>
                  <a:srgbClr val="0000FF"/>
                </a:solidFill>
                <a:latin typeface="楷体" panose="02010609060101010101" pitchFamily="49" charset="-122"/>
                <a:ea typeface="楷体" panose="02010609060101010101" pitchFamily="49" charset="-122"/>
                <a:sym typeface="Arial" panose="020B0604020202020204" pitchFamily="34" charset="0"/>
              </a:rPr>
              <a:t>工作产品：</a:t>
            </a:r>
            <a:r>
              <a:rPr lang="zh-CN" altLang="en-US" sz="2600" b="1" dirty="0">
                <a:solidFill>
                  <a:srgbClr val="FF0000"/>
                </a:solidFill>
                <a:latin typeface="楷体" panose="02010609060101010101" pitchFamily="49" charset="-122"/>
                <a:ea typeface="楷体" panose="02010609060101010101" pitchFamily="49" charset="-122"/>
                <a:sym typeface="Arial" panose="020B0604020202020204" pitchFamily="34" charset="0"/>
              </a:rPr>
              <a:t>测试规格说明是将软件测试团队的具体测试方法文档化。</a:t>
            </a:r>
            <a:r>
              <a:rPr lang="zh-CN" altLang="en-US" sz="2600" b="1" dirty="0">
                <a:latin typeface="楷体" panose="02010609060101010101" pitchFamily="49" charset="-122"/>
                <a:ea typeface="楷体" panose="02010609060101010101" pitchFamily="49" charset="-122"/>
                <a:sym typeface="Arial" panose="020B0604020202020204" pitchFamily="34" charset="0"/>
              </a:rPr>
              <a:t>这主要包括制定描述整体策略的计划，定义特定测试步骤的规程以及将要进行测试的类型。</a:t>
            </a:r>
            <a:endParaRPr lang="en-US" altLang="zh-CN" sz="2600" b="1" dirty="0">
              <a:latin typeface="楷体" panose="02010609060101010101" pitchFamily="49" charset="-122"/>
              <a:ea typeface="楷体" panose="02010609060101010101" pitchFamily="49" charset="-122"/>
              <a:sym typeface="Arial" panose="020B0604020202020204" pitchFamily="34" charset="0"/>
            </a:endParaRPr>
          </a:p>
          <a:p>
            <a:pPr marL="457200" indent="-457200" algn="just" eaLnBrk="0" hangingPunct="0">
              <a:lnSpc>
                <a:spcPct val="128000"/>
              </a:lnSpc>
              <a:spcBef>
                <a:spcPts val="600"/>
              </a:spcBef>
              <a:spcAft>
                <a:spcPts val="600"/>
              </a:spcAft>
              <a:buClrTx/>
              <a:buFont typeface="Arial" panose="020B0604020202020204" pitchFamily="34" charset="0"/>
              <a:buChar char="•"/>
            </a:pPr>
            <a:r>
              <a:rPr lang="zh-CN" altLang="en-US" sz="2600" b="1" dirty="0">
                <a:solidFill>
                  <a:srgbClr val="0000FF"/>
                </a:solidFill>
                <a:latin typeface="楷体" panose="02010609060101010101" pitchFamily="49" charset="-122"/>
                <a:ea typeface="楷体" panose="02010609060101010101" pitchFamily="49" charset="-122"/>
                <a:sym typeface="Arial" panose="020B0604020202020204" pitchFamily="34" charset="0"/>
              </a:rPr>
              <a:t>质量保证措施：</a:t>
            </a:r>
            <a:r>
              <a:rPr lang="zh-CN" altLang="en-US" sz="2600" b="1" dirty="0">
                <a:latin typeface="楷体" panose="02010609060101010101" pitchFamily="49" charset="-122"/>
                <a:ea typeface="楷体" panose="02010609060101010101" pitchFamily="49" charset="-122"/>
                <a:sym typeface="Arial" panose="020B0604020202020204" pitchFamily="34" charset="0"/>
              </a:rPr>
              <a:t>有效的测试计划和规程可以引导团队有秩序地构建软件，并且在构建过程中能够发现各个阶段引入的错误。</a:t>
            </a:r>
            <a:endParaRPr lang="zh-CN" altLang="en-US" sz="2600" b="1" dirty="0">
              <a:latin typeface="楷体" panose="02010609060101010101" pitchFamily="49" charset="-122"/>
              <a:ea typeface="楷体" panose="02010609060101010101" pitchFamily="49" charset="-122"/>
              <a:sym typeface="Arial" panose="020B0604020202020204" pitchFamily="34" charset="0"/>
            </a:endParaRPr>
          </a:p>
        </p:txBody>
      </p:sp>
      <p:sp>
        <p:nvSpPr>
          <p:cNvPr id="6" name="Rectangle 2"/>
          <p:cNvSpPr txBox="1">
            <a:spLocks noChangeArrowheads="1"/>
          </p:cNvSpPr>
          <p:nvPr/>
        </p:nvSpPr>
        <p:spPr bwMode="auto">
          <a:xfrm>
            <a:off x="2417763" y="2286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要点浏览</a:t>
            </a:r>
            <a:r>
              <a:rPr lang="zh-CN" altLang="en-US" sz="3200" b="1" kern="0" noProof="0" dirty="0">
                <a:ln>
                  <a:noFill/>
                </a:ln>
                <a:effectLst/>
                <a:uLnTx/>
                <a:uFillTx/>
                <a:ea typeface="宋体" panose="02010600030101010101" pitchFamily="2" charset="-122"/>
                <a:sym typeface="Arial" panose="020B0604020202020204" pitchFamily="34" charset="0"/>
              </a:rPr>
              <a:t>（</a:t>
            </a:r>
            <a:r>
              <a:rPr lang="en-US" altLang="zh-CN" sz="3200" b="1" kern="0" noProof="0" dirty="0">
                <a:ln>
                  <a:noFill/>
                </a:ln>
                <a:effectLst/>
                <a:uLnTx/>
                <a:uFillTx/>
                <a:ea typeface="宋体" panose="02010600030101010101" pitchFamily="2" charset="-122"/>
                <a:sym typeface="Arial" panose="020B0604020202020204" pitchFamily="34" charset="0"/>
              </a:rPr>
              <a:t>2</a:t>
            </a:r>
            <a:r>
              <a:rPr lang="zh-CN" altLang="en-US" sz="3200" b="1" kern="0" noProof="0" dirty="0">
                <a:ln>
                  <a:noFill/>
                </a:ln>
                <a:effectLst/>
                <a:uLnTx/>
                <a:uFillTx/>
                <a:ea typeface="宋体" panose="02010600030101010101" pitchFamily="2" charset="-122"/>
                <a:sym typeface="Arial" panose="020B0604020202020204" pitchFamily="34" charset="0"/>
              </a:rPr>
              <a:t>）</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内容占位符 2"/>
          <p:cNvSpPr>
            <a:spLocks noGrp="1"/>
          </p:cNvSpPr>
          <p:nvPr>
            <p:ph idx="1"/>
          </p:nvPr>
        </p:nvSpPr>
        <p:spPr>
          <a:xfrm>
            <a:off x="0" y="1051560"/>
            <a:ext cx="9144000" cy="5090160"/>
          </a:xfrm>
          <a:solidFill>
            <a:srgbClr val="FFFFCC"/>
          </a:solidFill>
        </p:spPr>
        <p:txBody>
          <a:bodyPr vert="horz" wrap="square" lIns="91440" tIns="45720" rIns="91440" bIns="45720" anchor="t" anchorCtr="0"/>
          <a:p>
            <a:pPr latinLnBrk="0">
              <a:lnSpc>
                <a:spcPct val="150000"/>
              </a:lnSpc>
              <a:spcBef>
                <a:spcPts val="1200"/>
              </a:spcBef>
              <a:spcAft>
                <a:spcPts val="1200"/>
              </a:spcAft>
            </a:pP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软件构件测试包含一种策略，</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该策略描述了</a:t>
            </a: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作为测试一部分执行的步骤，计划并执行这些步骤的时间，以及需要多少工作量、时间和资源。</a:t>
            </a:r>
            <a:endPar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atinLnBrk="0">
              <a:lnSpc>
                <a:spcPct val="150000"/>
              </a:lnSpc>
              <a:spcBef>
                <a:spcPts val="1200"/>
              </a:spcBef>
              <a:spcAft>
                <a:spcPts val="1200"/>
              </a:spcAft>
            </a:pP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在测试策略中，软件构件测试实现了一系列构件测试策略，</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这些策略涉及</a:t>
            </a: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测试计划、测试用例设计、测试执行以及结果数据的收集和评估。</a:t>
            </a:r>
            <a:endPar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latinLnBrk="0">
              <a:lnSpc>
                <a:spcPct val="150000"/>
              </a:lnSpc>
              <a:spcBef>
                <a:spcPts val="1200"/>
              </a:spcBef>
              <a:spcAft>
                <a:spcPts val="1200"/>
              </a:spcAft>
            </a:pP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构件测试仍然是各个</a:t>
            </a:r>
            <a:r>
              <a:rPr lang="zh-CN" altLang="en-US" sz="28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软件工程师</a:t>
            </a:r>
            <a:r>
              <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的责任。</a:t>
            </a:r>
            <a:endParaRPr lang="zh-CN" altLang="en-US" sz="28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 name="Rectangle 2"/>
          <p:cNvSpPr txBox="1">
            <a:spLocks noChangeArrowheads="1"/>
          </p:cNvSpPr>
          <p:nvPr/>
        </p:nvSpPr>
        <p:spPr bwMode="auto">
          <a:xfrm>
            <a:off x="2228850" y="152400"/>
            <a:ext cx="5290185" cy="633730"/>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rPr>
              <a:t>15.1 </a:t>
            </a:r>
            <a:r>
              <a:rPr lang="zh-CN" sz="3200" b="1"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sym typeface="+mn-ea"/>
              </a:rPr>
              <a:t>软件测试的策略性方法</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941070"/>
            <a:ext cx="9144000" cy="5319395"/>
          </a:xfrm>
          <a:solidFill>
            <a:srgbClr val="FFFFCC"/>
          </a:solidFill>
        </p:spPr>
        <p:txBody>
          <a:bodyPr vert="horz" wrap="square" lIns="91440" tIns="45720" rIns="91440" bIns="45720" anchor="t" anchorCtr="0"/>
          <a:p>
            <a:pPr>
              <a:lnSpc>
                <a:spcPct val="150000"/>
              </a:lnSpc>
              <a:spcBef>
                <a:spcPts val="600"/>
              </a:spcBef>
              <a:spcAft>
                <a:spcPts val="600"/>
              </a:spcAft>
            </a:pPr>
            <a:r>
              <a:rPr lang="zh-CN" sz="2300" b="1" dirty="0">
                <a:solidFill>
                  <a:srgbClr val="0000FF"/>
                </a:solidFill>
                <a:latin typeface="楷体" panose="02010609060101010101" pitchFamily="49" charset="-122"/>
                <a:ea typeface="楷体" panose="02010609060101010101" pitchFamily="49" charset="-122"/>
              </a:rPr>
              <a:t>测试是可以事先计划并可以系统地进行的一系列活动。因此，应该</a:t>
            </a:r>
            <a:r>
              <a:rPr lang="zh-CN" sz="2300" b="1" dirty="0">
                <a:solidFill>
                  <a:srgbClr val="FF0000"/>
                </a:solidFill>
                <a:latin typeface="楷体" panose="02010609060101010101" pitchFamily="49" charset="-122"/>
                <a:ea typeface="楷体" panose="02010609060101010101" pitchFamily="49" charset="-122"/>
              </a:rPr>
              <a:t>为软件过程定义软件测试模板</a:t>
            </a:r>
            <a:r>
              <a:rPr lang="zh-CN" sz="2300" b="1" dirty="0">
                <a:solidFill>
                  <a:srgbClr val="0000FF"/>
                </a:solidFill>
                <a:latin typeface="楷体" panose="02010609060101010101" pitchFamily="49" charset="-122"/>
                <a:ea typeface="楷体" panose="02010609060101010101" pitchFamily="49" charset="-122"/>
              </a:rPr>
              <a:t>，即，将特定的测试用例设计技术和测试方法放到一系列的测试步骤中去。</a:t>
            </a:r>
            <a:endParaRPr lang="zh-CN" sz="2300" b="1" dirty="0">
              <a:solidFill>
                <a:srgbClr val="0000FF"/>
              </a:solidFill>
              <a:latin typeface="楷体" panose="02010609060101010101" pitchFamily="49" charset="-122"/>
              <a:ea typeface="楷体" panose="02010609060101010101" pitchFamily="49" charset="-122"/>
            </a:endParaRPr>
          </a:p>
          <a:p>
            <a:pPr>
              <a:lnSpc>
                <a:spcPct val="125000"/>
              </a:lnSpc>
              <a:spcBef>
                <a:spcPts val="600"/>
              </a:spcBef>
              <a:spcAft>
                <a:spcPts val="600"/>
              </a:spcAft>
            </a:pPr>
            <a:r>
              <a:rPr lang="zh-CN" sz="2300" b="1" dirty="0">
                <a:solidFill>
                  <a:srgbClr val="0000FF"/>
                </a:solidFill>
                <a:latin typeface="楷体" panose="02010609060101010101" pitchFamily="49" charset="-122"/>
                <a:ea typeface="楷体" panose="02010609060101010101" pitchFamily="49" charset="-122"/>
                <a:sym typeface="+mn-ea"/>
              </a:rPr>
              <a:t>（</a:t>
            </a:r>
            <a:r>
              <a:rPr lang="en-US" altLang="zh-CN" sz="2300" b="1" dirty="0">
                <a:solidFill>
                  <a:srgbClr val="0000FF"/>
                </a:solidFill>
                <a:latin typeface="楷体" panose="02010609060101010101" pitchFamily="49" charset="-122"/>
                <a:ea typeface="楷体" panose="02010609060101010101" pitchFamily="49" charset="-122"/>
                <a:sym typeface="+mn-ea"/>
              </a:rPr>
              <a:t>P217</a:t>
            </a:r>
            <a:r>
              <a:rPr lang="zh-CN" sz="2300" b="1" dirty="0">
                <a:solidFill>
                  <a:srgbClr val="0000FF"/>
                </a:solidFill>
                <a:latin typeface="楷体" panose="02010609060101010101" pitchFamily="49" charset="-122"/>
                <a:ea typeface="楷体" panose="02010609060101010101" pitchFamily="49" charset="-122"/>
                <a:sym typeface="+mn-ea"/>
              </a:rPr>
              <a:t>）这些软件测试策略为软件开发人员</a:t>
            </a:r>
            <a:r>
              <a:rPr lang="zh-CN" sz="2300" b="1" dirty="0">
                <a:solidFill>
                  <a:srgbClr val="FF0000"/>
                </a:solidFill>
                <a:latin typeface="楷体" panose="02010609060101010101" pitchFamily="49" charset="-122"/>
                <a:ea typeface="楷体" panose="02010609060101010101" pitchFamily="49" charset="-122"/>
                <a:sym typeface="+mn-ea"/>
              </a:rPr>
              <a:t>提供了测试模板</a:t>
            </a:r>
            <a:r>
              <a:rPr lang="zh-CN" sz="2300" b="1" dirty="0">
                <a:solidFill>
                  <a:srgbClr val="0000FF"/>
                </a:solidFill>
                <a:latin typeface="楷体" panose="02010609060101010101" pitchFamily="49" charset="-122"/>
                <a:ea typeface="楷体" panose="02010609060101010101" pitchFamily="49" charset="-122"/>
                <a:sym typeface="+mn-ea"/>
              </a:rPr>
              <a:t>，且具备下述</a:t>
            </a:r>
            <a:r>
              <a:rPr lang="zh-CN" sz="2300" b="1" dirty="0">
                <a:solidFill>
                  <a:srgbClr val="FF0000"/>
                </a:solidFill>
                <a:latin typeface="楷体" panose="02010609060101010101" pitchFamily="49" charset="-122"/>
                <a:ea typeface="楷体" panose="02010609060101010101" pitchFamily="49" charset="-122"/>
                <a:sym typeface="+mn-ea"/>
              </a:rPr>
              <a:t>一般特征</a:t>
            </a:r>
            <a:r>
              <a:rPr lang="zh-CN" sz="2300" b="1" dirty="0">
                <a:solidFill>
                  <a:srgbClr val="0000FF"/>
                </a:solidFill>
                <a:latin typeface="楷体" panose="02010609060101010101" pitchFamily="49" charset="-122"/>
                <a:ea typeface="楷体" panose="02010609060101010101" pitchFamily="49" charset="-122"/>
                <a:sym typeface="+mn-ea"/>
              </a:rPr>
              <a:t>（</a:t>
            </a:r>
            <a:r>
              <a:rPr lang="en-US" altLang="zh-CN" sz="2300" b="1" dirty="0">
                <a:solidFill>
                  <a:srgbClr val="0000FF"/>
                </a:solidFill>
                <a:latin typeface="楷体" panose="02010609060101010101" pitchFamily="49" charset="-122"/>
                <a:ea typeface="楷体" panose="02010609060101010101" pitchFamily="49" charset="-122"/>
                <a:sym typeface="+mn-ea"/>
              </a:rPr>
              <a:t>5</a:t>
            </a:r>
            <a:r>
              <a:rPr lang="zh-CN" altLang="en-US" sz="2300" b="1" dirty="0">
                <a:solidFill>
                  <a:srgbClr val="0000FF"/>
                </a:solidFill>
                <a:latin typeface="楷体" panose="02010609060101010101" pitchFamily="49" charset="-122"/>
                <a:ea typeface="楷体" panose="02010609060101010101" pitchFamily="49" charset="-122"/>
                <a:sym typeface="+mn-ea"/>
              </a:rPr>
              <a:t>个）</a:t>
            </a:r>
            <a:r>
              <a:rPr lang="zh-CN" sz="2300" b="1" dirty="0">
                <a:solidFill>
                  <a:srgbClr val="0000FF"/>
                </a:solidFill>
                <a:latin typeface="楷体" panose="02010609060101010101" pitchFamily="49" charset="-122"/>
                <a:ea typeface="楷体" panose="02010609060101010101" pitchFamily="49" charset="-122"/>
                <a:sym typeface="+mn-ea"/>
              </a:rPr>
              <a:t>：</a:t>
            </a:r>
            <a:endParaRPr lang="zh-CN" sz="2300" b="1" dirty="0">
              <a:solidFill>
                <a:srgbClr val="0000FF"/>
              </a:solidFill>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为完成有效的测试，应该进行有效的、正式的</a:t>
            </a:r>
            <a:r>
              <a:rPr lang="zh-CN" altLang="en-US" b="1" dirty="0">
                <a:solidFill>
                  <a:srgbClr val="FF0000"/>
                </a:solidFill>
                <a:latin typeface="楷体" panose="02010609060101010101" pitchFamily="49" charset="-122"/>
                <a:ea typeface="楷体" panose="02010609060101010101" pitchFamily="49" charset="-122"/>
                <a:sym typeface="+mn-ea"/>
              </a:rPr>
              <a:t>技术评审</a:t>
            </a:r>
            <a:r>
              <a:rPr lang="zh-CN" altLang="en-US" b="1" dirty="0">
                <a:solidFill>
                  <a:srgbClr val="0000FF"/>
                </a:solidFill>
                <a:latin typeface="楷体" panose="02010609060101010101" pitchFamily="49" charset="-122"/>
                <a:ea typeface="楷体" panose="02010609060101010101" pitchFamily="49" charset="-122"/>
                <a:sym typeface="+mn-ea"/>
              </a:rPr>
              <a:t>。</a:t>
            </a:r>
            <a:endParaRPr lang="zh-CN" altLang="en-US" b="1" dirty="0">
              <a:solidFill>
                <a:srgbClr val="0000FF"/>
              </a:solidFill>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测试开始于构件层，然后向外延伸到整个基于计算机</a:t>
            </a:r>
            <a:r>
              <a:rPr lang="zh-CN" altLang="en-US" b="1" dirty="0">
                <a:solidFill>
                  <a:srgbClr val="FF0000"/>
                </a:solidFill>
                <a:latin typeface="楷体" panose="02010609060101010101" pitchFamily="49" charset="-122"/>
                <a:ea typeface="楷体" panose="02010609060101010101" pitchFamily="49" charset="-122"/>
                <a:sym typeface="+mn-ea"/>
              </a:rPr>
              <a:t>系统的集成</a:t>
            </a:r>
            <a:r>
              <a:rPr lang="zh-CN" altLang="en-US" b="1" dirty="0">
                <a:solidFill>
                  <a:srgbClr val="0000FF"/>
                </a:solidFill>
                <a:latin typeface="楷体" panose="02010609060101010101" pitchFamily="49" charset="-122"/>
                <a:ea typeface="楷体" panose="02010609060101010101" pitchFamily="49" charset="-122"/>
                <a:sym typeface="+mn-ea"/>
              </a:rPr>
              <a:t>中。</a:t>
            </a:r>
            <a:endParaRPr lang="zh-CN" altLang="en-US" b="1" dirty="0">
              <a:solidFill>
                <a:srgbClr val="0000FF"/>
              </a:solidFill>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不同的测试技术</a:t>
            </a:r>
            <a:r>
              <a:rPr lang="zh-CN" altLang="en-US" b="1" dirty="0">
                <a:solidFill>
                  <a:srgbClr val="FF0000"/>
                </a:solidFill>
                <a:latin typeface="楷体" panose="02010609060101010101" pitchFamily="49" charset="-122"/>
                <a:ea typeface="楷体" panose="02010609060101010101" pitchFamily="49" charset="-122"/>
                <a:sym typeface="+mn-ea"/>
              </a:rPr>
              <a:t>适用于不同的软件工程方法和不同的时间点</a:t>
            </a:r>
            <a:r>
              <a:rPr lang="zh-CN" altLang="en-US" b="1" dirty="0">
                <a:solidFill>
                  <a:srgbClr val="0000FF"/>
                </a:solidFill>
                <a:latin typeface="楷体" panose="02010609060101010101" pitchFamily="49" charset="-122"/>
                <a:ea typeface="楷体" panose="02010609060101010101" pitchFamily="49" charset="-122"/>
                <a:sym typeface="+mn-ea"/>
              </a:rPr>
              <a:t>。</a:t>
            </a:r>
            <a:endParaRPr lang="zh-CN" altLang="en-US" b="1" dirty="0">
              <a:solidFill>
                <a:srgbClr val="0000FF"/>
              </a:solidFill>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测试由软件开发人员和（对大型项目而言）独立的</a:t>
            </a:r>
            <a:r>
              <a:rPr lang="zh-CN" altLang="en-US" b="1" dirty="0">
                <a:solidFill>
                  <a:srgbClr val="FF0000"/>
                </a:solidFill>
                <a:latin typeface="楷体" panose="02010609060101010101" pitchFamily="49" charset="-122"/>
                <a:ea typeface="楷体" panose="02010609060101010101" pitchFamily="49" charset="-122"/>
                <a:sym typeface="+mn-ea"/>
              </a:rPr>
              <a:t>测试组</a:t>
            </a:r>
            <a:r>
              <a:rPr lang="zh-CN" altLang="en-US" b="1" dirty="0">
                <a:solidFill>
                  <a:srgbClr val="0000FF"/>
                </a:solidFill>
                <a:latin typeface="楷体" panose="02010609060101010101" pitchFamily="49" charset="-122"/>
                <a:ea typeface="楷体" panose="02010609060101010101" pitchFamily="49" charset="-122"/>
                <a:sym typeface="+mn-ea"/>
              </a:rPr>
              <a:t>执行。</a:t>
            </a:r>
            <a:endParaRPr lang="zh-CN" altLang="en-US" b="1" dirty="0">
              <a:solidFill>
                <a:srgbClr val="0000FF"/>
              </a:solidFill>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sym typeface="+mn-ea"/>
              </a:rPr>
              <a:t>测试和调试</a:t>
            </a:r>
            <a:r>
              <a:rPr lang="zh-CN" altLang="en-US" b="1" dirty="0">
                <a:solidFill>
                  <a:srgbClr val="0000FF"/>
                </a:solidFill>
                <a:latin typeface="楷体" panose="02010609060101010101" pitchFamily="49" charset="-122"/>
                <a:ea typeface="楷体" panose="02010609060101010101" pitchFamily="49" charset="-122"/>
                <a:sym typeface="+mn-ea"/>
              </a:rPr>
              <a:t>是不同的活动，但任何测试策略都必须包括调试。</a:t>
            </a:r>
            <a:endParaRPr lang="zh-CN" altLang="en-US"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sz="3200" b="1" dirty="0">
                <a:solidFill>
                  <a:srgbClr val="0000FF"/>
                </a:solidFill>
                <a:latin typeface="楷体" panose="02010609060101010101" pitchFamily="49" charset="-122"/>
                <a:ea typeface="楷体" panose="02010609060101010101" pitchFamily="49" charset="-122"/>
                <a:sym typeface="+mn-ea"/>
              </a:rPr>
              <a:t>软件测试策略的一般特征</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50000"/>
              </a:lnSpc>
              <a:spcBef>
                <a:spcPts val="600"/>
              </a:spcBef>
              <a:spcAft>
                <a:spcPts val="600"/>
              </a:spcAft>
            </a:pPr>
            <a:r>
              <a:rPr lang="zh-CN" altLang="en-US" sz="2600" b="1" dirty="0">
                <a:solidFill>
                  <a:srgbClr val="0000FF"/>
                </a:solidFill>
                <a:latin typeface="楷体" panose="02010609060101010101" pitchFamily="49" charset="-122"/>
                <a:ea typeface="楷体" panose="02010609060101010101" pitchFamily="49" charset="-122"/>
              </a:rPr>
              <a:t>软件测试策略结合了一套策略，这套策略提供必要的低级测试，可以验证小段源代码是否正确实现，也提供高级测试，用来确认系统的主要功能是否满足用户需求。</a:t>
            </a:r>
            <a:endParaRPr lang="zh-CN" altLang="en-US" sz="2600"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sz="2600" b="1" dirty="0">
                <a:solidFill>
                  <a:srgbClr val="0000FF"/>
                </a:solidFill>
                <a:latin typeface="楷体" panose="02010609060101010101" pitchFamily="49" charset="-122"/>
                <a:ea typeface="楷体" panose="02010609060101010101" pitchFamily="49" charset="-122"/>
              </a:rPr>
              <a:t>软件测试策略必须为专业人员提供工作指南，同时，</a:t>
            </a:r>
            <a:r>
              <a:rPr lang="zh-CN" altLang="en-US" sz="2600" b="1" dirty="0">
                <a:solidFill>
                  <a:srgbClr val="FF0000"/>
                </a:solidFill>
                <a:latin typeface="楷体" panose="02010609060101010101" pitchFamily="49" charset="-122"/>
                <a:ea typeface="楷体" panose="02010609060101010101" pitchFamily="49" charset="-122"/>
              </a:rPr>
              <a:t>为管理者提供一系列的里程碑</a:t>
            </a:r>
            <a:r>
              <a:rPr lang="zh-CN" altLang="en-US" sz="2600" b="1" dirty="0">
                <a:solidFill>
                  <a:srgbClr val="0000FF"/>
                </a:solidFill>
                <a:latin typeface="楷体" panose="02010609060101010101" pitchFamily="49" charset="-122"/>
                <a:ea typeface="楷体" panose="02010609060101010101" pitchFamily="49" charset="-122"/>
              </a:rPr>
              <a:t>。</a:t>
            </a:r>
            <a:endParaRPr lang="zh-CN" altLang="en-US" sz="2600"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sz="2600" b="1" dirty="0">
                <a:solidFill>
                  <a:srgbClr val="0000FF"/>
                </a:solidFill>
                <a:latin typeface="楷体" panose="02010609060101010101" pitchFamily="49" charset="-122"/>
                <a:ea typeface="楷体" panose="02010609060101010101" pitchFamily="49" charset="-122"/>
              </a:rPr>
              <a:t>由于</a:t>
            </a:r>
            <a:r>
              <a:rPr lang="zh-CN" altLang="en-US" sz="2600" b="1" dirty="0">
                <a:solidFill>
                  <a:srgbClr val="FF0000"/>
                </a:solidFill>
                <a:latin typeface="楷体" panose="02010609060101010101" pitchFamily="49" charset="-122"/>
                <a:ea typeface="楷体" panose="02010609060101010101" pitchFamily="49" charset="-122"/>
              </a:rPr>
              <a:t>测试策略的步骤</a:t>
            </a:r>
            <a:r>
              <a:rPr lang="zh-CN" altLang="en-US" sz="2600" b="1" dirty="0">
                <a:solidFill>
                  <a:srgbClr val="0000FF"/>
                </a:solidFill>
                <a:latin typeface="楷体" panose="02010609060101010101" pitchFamily="49" charset="-122"/>
                <a:ea typeface="楷体" panose="02010609060101010101" pitchFamily="49" charset="-122"/>
              </a:rPr>
              <a:t>往往是在软件完成的最后期限的压力开始呈现时才刚刚进行，因此，</a:t>
            </a:r>
            <a:r>
              <a:rPr lang="zh-CN" altLang="en-US" sz="2600" b="1" dirty="0">
                <a:solidFill>
                  <a:srgbClr val="FF0000"/>
                </a:solidFill>
                <a:latin typeface="楷体" panose="02010609060101010101" pitchFamily="49" charset="-122"/>
                <a:ea typeface="楷体" panose="02010609060101010101" pitchFamily="49" charset="-122"/>
              </a:rPr>
              <a:t>测试的进度必须是可测量的</a:t>
            </a:r>
            <a:r>
              <a:rPr lang="zh-CN" altLang="en-US" sz="2600" b="1" dirty="0">
                <a:solidFill>
                  <a:srgbClr val="0000FF"/>
                </a:solidFill>
                <a:latin typeface="楷体" panose="02010609060101010101" pitchFamily="49" charset="-122"/>
                <a:ea typeface="楷体" panose="02010609060101010101" pitchFamily="49" charset="-122"/>
              </a:rPr>
              <a:t>，并且应该让问题尽可能早地暴露。</a:t>
            </a:r>
            <a:endParaRPr lang="zh-CN" altLang="en-US" sz="2600"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b="1" dirty="0">
                <a:solidFill>
                  <a:srgbClr val="0000FF"/>
                </a:solidFill>
                <a:latin typeface="楷体" panose="02010609060101010101" pitchFamily="49" charset="-122"/>
                <a:ea typeface="楷体" panose="02010609060101010101" pitchFamily="49" charset="-122"/>
                <a:sym typeface="+mn-ea"/>
              </a:rPr>
              <a:t>测试策略的步骤和进度</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验证</a:t>
            </a:r>
            <a:r>
              <a:rPr lang="zh-CN" altLang="en-US" b="1" dirty="0">
                <a:solidFill>
                  <a:srgbClr val="0000FF"/>
                </a:solidFill>
                <a:latin typeface="楷体" panose="02010609060101010101" pitchFamily="49" charset="-122"/>
                <a:ea typeface="楷体" panose="02010609060101010101" pitchFamily="49" charset="-122"/>
              </a:rPr>
              <a:t>是指确保软件正确地实现某一特定功能的一系列活动，而</a:t>
            </a:r>
            <a:r>
              <a:rPr lang="zh-CN" altLang="en-US" b="1" dirty="0">
                <a:solidFill>
                  <a:srgbClr val="FF0000"/>
                </a:solidFill>
                <a:latin typeface="楷体" panose="02010609060101010101" pitchFamily="49" charset="-122"/>
                <a:ea typeface="楷体" panose="02010609060101010101" pitchFamily="49" charset="-122"/>
              </a:rPr>
              <a:t>确认</a:t>
            </a:r>
            <a:r>
              <a:rPr lang="zh-CN" altLang="en-US" b="1" dirty="0">
                <a:solidFill>
                  <a:srgbClr val="0000FF"/>
                </a:solidFill>
                <a:latin typeface="楷体" panose="02010609060101010101" pitchFamily="49" charset="-122"/>
                <a:ea typeface="楷体" panose="02010609060101010101" pitchFamily="49" charset="-122"/>
              </a:rPr>
              <a:t>指的是确保开发的软件可追溯到客户需求的另外一系列活动。</a:t>
            </a:r>
            <a:endParaRPr lang="zh-CN" altLang="en-US"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en-US" altLang="zh-CN" b="1" dirty="0">
                <a:solidFill>
                  <a:srgbClr val="0000FF"/>
                </a:solidFill>
                <a:latin typeface="楷体" panose="02010609060101010101" pitchFamily="49" charset="-122"/>
                <a:ea typeface="楷体" panose="02010609060101010101" pitchFamily="49" charset="-122"/>
              </a:rPr>
              <a:t>Boehm</a:t>
            </a:r>
            <a:r>
              <a:rPr lang="zh-CN" altLang="en-US" b="1" dirty="0">
                <a:solidFill>
                  <a:srgbClr val="0000FF"/>
                </a:solidFill>
                <a:latin typeface="楷体" panose="02010609060101010101" pitchFamily="49" charset="-122"/>
                <a:ea typeface="楷体" panose="02010609060101010101" pitchFamily="49" charset="-122"/>
              </a:rPr>
              <a:t>用另一种方式说明了这两者的区别：</a:t>
            </a:r>
            <a:endParaRPr lang="zh-CN" altLang="en-US"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验证：</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我们在</a:t>
            </a:r>
            <a:r>
              <a:rPr lang="zh-CN" altLang="en-US" b="1" dirty="0">
                <a:solidFill>
                  <a:srgbClr val="FF0000"/>
                </a:solidFill>
                <a:latin typeface="楷体" panose="02010609060101010101" pitchFamily="49" charset="-122"/>
                <a:ea typeface="楷体" panose="02010609060101010101" pitchFamily="49" charset="-122"/>
              </a:rPr>
              <a:t>正确地构建</a:t>
            </a:r>
            <a:r>
              <a:rPr lang="zh-CN" altLang="en-US" b="1" dirty="0">
                <a:solidFill>
                  <a:srgbClr val="0000FF"/>
                </a:solidFill>
                <a:latin typeface="楷体" panose="02010609060101010101" pitchFamily="49" charset="-122"/>
                <a:ea typeface="楷体" panose="02010609060101010101" pitchFamily="49" charset="-122"/>
              </a:rPr>
              <a:t>产品吗？</a:t>
            </a:r>
            <a:r>
              <a:rPr lang="en-US" altLang="zh-CN" b="1" dirty="0">
                <a:solidFill>
                  <a:srgbClr val="0000FF"/>
                </a:solidFill>
                <a:latin typeface="楷体" panose="02010609060101010101" pitchFamily="49" charset="-122"/>
                <a:ea typeface="楷体" panose="02010609060101010101" pitchFamily="49" charset="-122"/>
              </a:rPr>
              <a:t>”</a:t>
            </a:r>
            <a:r>
              <a:rPr lang="zh-CN" altLang="en-US" b="1" dirty="0">
                <a:solidFill>
                  <a:srgbClr val="0000FF"/>
                </a:solidFill>
                <a:latin typeface="楷体" panose="02010609060101010101" pitchFamily="49" charset="-122"/>
                <a:ea typeface="楷体" panose="02010609060101010101" pitchFamily="49" charset="-122"/>
              </a:rPr>
              <a:t>（方法是否正确？）</a:t>
            </a:r>
            <a:endParaRPr lang="en-US" altLang="zh-CN"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sym typeface="+mn-ea"/>
              </a:rPr>
              <a:t>确认：</a:t>
            </a:r>
            <a:r>
              <a:rPr lang="en-US" altLang="zh-CN" b="1" dirty="0">
                <a:solidFill>
                  <a:srgbClr val="0000FF"/>
                </a:solidFill>
                <a:latin typeface="楷体" panose="02010609060101010101" pitchFamily="49" charset="-122"/>
                <a:ea typeface="楷体" panose="02010609060101010101" pitchFamily="49" charset="-122"/>
                <a:sym typeface="+mn-ea"/>
              </a:rPr>
              <a:t>“</a:t>
            </a:r>
            <a:r>
              <a:rPr lang="zh-CN" altLang="en-US" b="1" dirty="0">
                <a:solidFill>
                  <a:srgbClr val="0000FF"/>
                </a:solidFill>
                <a:latin typeface="楷体" panose="02010609060101010101" pitchFamily="49" charset="-122"/>
                <a:ea typeface="楷体" panose="02010609060101010101" pitchFamily="49" charset="-122"/>
                <a:sym typeface="+mn-ea"/>
              </a:rPr>
              <a:t>我们在</a:t>
            </a:r>
            <a:r>
              <a:rPr lang="zh-CN" altLang="en-US" b="1" dirty="0">
                <a:solidFill>
                  <a:srgbClr val="FF0000"/>
                </a:solidFill>
                <a:latin typeface="楷体" panose="02010609060101010101" pitchFamily="49" charset="-122"/>
                <a:ea typeface="楷体" panose="02010609060101010101" pitchFamily="49" charset="-122"/>
                <a:sym typeface="+mn-ea"/>
              </a:rPr>
              <a:t>构建</a:t>
            </a:r>
            <a:r>
              <a:rPr lang="zh-CN" altLang="en-US" b="1" dirty="0">
                <a:solidFill>
                  <a:srgbClr val="FF0000"/>
                </a:solidFill>
                <a:latin typeface="楷体" panose="02010609060101010101" pitchFamily="49" charset="-122"/>
                <a:ea typeface="楷体" panose="02010609060101010101" pitchFamily="49" charset="-122"/>
                <a:sym typeface="+mn-ea"/>
              </a:rPr>
              <a:t>正确的</a:t>
            </a:r>
            <a:r>
              <a:rPr lang="zh-CN" altLang="en-US" b="1" dirty="0">
                <a:solidFill>
                  <a:srgbClr val="0000FF"/>
                </a:solidFill>
                <a:latin typeface="楷体" panose="02010609060101010101" pitchFamily="49" charset="-122"/>
                <a:ea typeface="楷体" panose="02010609060101010101" pitchFamily="49" charset="-122"/>
                <a:sym typeface="+mn-ea"/>
              </a:rPr>
              <a:t>产品吗？</a:t>
            </a:r>
            <a:r>
              <a:rPr lang="en-US" altLang="zh-CN" b="1" dirty="0">
                <a:solidFill>
                  <a:srgbClr val="0000FF"/>
                </a:solidFill>
                <a:latin typeface="楷体" panose="02010609060101010101" pitchFamily="49" charset="-122"/>
                <a:ea typeface="楷体" panose="02010609060101010101" pitchFamily="49" charset="-122"/>
                <a:sym typeface="+mn-ea"/>
              </a:rPr>
              <a:t>”</a:t>
            </a:r>
            <a:r>
              <a:rPr lang="zh-CN" altLang="en-US" b="1" dirty="0">
                <a:solidFill>
                  <a:srgbClr val="0000FF"/>
                </a:solidFill>
                <a:latin typeface="楷体" panose="02010609060101010101" pitchFamily="49" charset="-122"/>
                <a:ea typeface="楷体" panose="02010609060101010101" pitchFamily="49" charset="-122"/>
                <a:sym typeface="+mn-ea"/>
              </a:rPr>
              <a:t>（结果是否正确？）</a:t>
            </a:r>
            <a:endParaRPr lang="zh-CN" altLang="en-US"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rPr>
              <a:t>测试确实为软件质量的评估提供了最后的堡垒。</a:t>
            </a:r>
            <a:endParaRPr lang="zh-CN" altLang="en-US" b="1" dirty="0">
              <a:solidFill>
                <a:srgbClr val="FF0000"/>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方法和工具的正确运用、有效的正式技术评审、坚持不懈的管理与测量，这些都形成了在测试过程中所确认的质量。</a:t>
            </a:r>
            <a:endParaRPr lang="zh-CN" altLang="en-US"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3200" b="1" kern="0" noProof="0" dirty="0">
                <a:ln>
                  <a:noFill/>
                </a:ln>
                <a:effectLst/>
                <a:uLnTx/>
                <a:uFillTx/>
                <a:ea typeface="宋体" panose="02010600030101010101" pitchFamily="2" charset="-122"/>
                <a:sym typeface="Arial" panose="020B0604020202020204" pitchFamily="34" charset="0"/>
              </a:rPr>
              <a:t>15.1.1 </a:t>
            </a:r>
            <a:r>
              <a:rPr lang="zh-CN" sz="3200" b="1"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sym typeface="+mn-ea"/>
              </a:rPr>
              <a:t>验证与确认</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软件开发人员总是要负责程序各个</a:t>
            </a:r>
            <a:r>
              <a:rPr lang="zh-CN" altLang="en-US" b="1" dirty="0">
                <a:solidFill>
                  <a:srgbClr val="FF0000"/>
                </a:solidFill>
                <a:latin typeface="楷体" panose="02010609060101010101" pitchFamily="49" charset="-122"/>
                <a:ea typeface="楷体" panose="02010609060101010101" pitchFamily="49" charset="-122"/>
              </a:rPr>
              <a:t>单元（构件）的测试</a:t>
            </a:r>
            <a:r>
              <a:rPr lang="zh-CN" altLang="en-US" b="1" dirty="0">
                <a:solidFill>
                  <a:srgbClr val="0000FF"/>
                </a:solidFill>
                <a:latin typeface="楷体" panose="02010609060101010101" pitchFamily="49" charset="-122"/>
                <a:ea typeface="楷体" panose="02010609060101010101" pitchFamily="49" charset="-122"/>
              </a:rPr>
              <a:t>，确保每个单元完成其功能或展示所设计的行为。在多数情况下，开发者也进行集成测试。</a:t>
            </a:r>
            <a:r>
              <a:rPr lang="zh-CN" altLang="en-US" b="1" dirty="0">
                <a:solidFill>
                  <a:srgbClr val="FF0000"/>
                </a:solidFill>
                <a:latin typeface="楷体" panose="02010609060101010101" pitchFamily="49" charset="-122"/>
                <a:ea typeface="楷体" panose="02010609060101010101" pitchFamily="49" charset="-122"/>
              </a:rPr>
              <a:t>集成测试</a:t>
            </a:r>
            <a:r>
              <a:rPr lang="zh-CN" altLang="en-US" b="1" dirty="0">
                <a:solidFill>
                  <a:srgbClr val="0000FF"/>
                </a:solidFill>
                <a:latin typeface="楷体" panose="02010609060101010101" pitchFamily="49" charset="-122"/>
                <a:ea typeface="楷体" panose="02010609060101010101" pitchFamily="49" charset="-122"/>
              </a:rPr>
              <a:t>是一个测试步骤，它将给出整个软件体系结构的构建（和测试）。</a:t>
            </a:r>
            <a:endParaRPr lang="zh-CN" altLang="en-US"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solidFill>
                  <a:srgbClr val="0000FF"/>
                </a:solidFill>
                <a:latin typeface="楷体" panose="02010609060101010101" pitchFamily="49" charset="-122"/>
                <a:ea typeface="楷体" panose="02010609060101010101" pitchFamily="49" charset="-122"/>
              </a:rPr>
              <a:t>只有在软件体系结构完成后，独立测试组才开始介入。</a:t>
            </a:r>
            <a:endParaRPr lang="zh-CN" altLang="en-US" b="1" dirty="0">
              <a:solidFill>
                <a:srgbClr val="0000FF"/>
              </a:solidFill>
              <a:latin typeface="楷体" panose="02010609060101010101" pitchFamily="49" charset="-122"/>
              <a:ea typeface="楷体" panose="02010609060101010101" pitchFamily="49" charset="-122"/>
            </a:endParaRPr>
          </a:p>
          <a:p>
            <a:pPr>
              <a:lnSpc>
                <a:spcPct val="150000"/>
              </a:lnSpc>
              <a:spcBef>
                <a:spcPts val="600"/>
              </a:spcBef>
              <a:spcAft>
                <a:spcPts val="600"/>
              </a:spcAft>
            </a:pPr>
            <a:r>
              <a:rPr lang="zh-CN" altLang="en-US" b="1" dirty="0">
                <a:solidFill>
                  <a:srgbClr val="FF0000"/>
                </a:solidFill>
                <a:latin typeface="楷体" panose="02010609060101010101" pitchFamily="49" charset="-122"/>
                <a:ea typeface="楷体" panose="02010609060101010101" pitchFamily="49" charset="-122"/>
                <a:sym typeface="+mn-ea"/>
              </a:rPr>
              <a:t>独立测试组</a:t>
            </a:r>
            <a:r>
              <a:rPr lang="zh-CN" altLang="en-US" b="1" dirty="0">
                <a:solidFill>
                  <a:srgbClr val="0000FF"/>
                </a:solidFill>
                <a:latin typeface="楷体" panose="02010609060101010101" pitchFamily="49" charset="-122"/>
                <a:ea typeface="楷体" panose="02010609060101010101" pitchFamily="49" charset="-122"/>
                <a:sym typeface="+mn-ea"/>
              </a:rPr>
              <a:t>的作用是为了避免开发人员进行测试所引发的固有问题。独立测试可以消除利益冲突。独立测试组的成员毕竟是依靠找错误来获得报酬。</a:t>
            </a:r>
            <a:endParaRPr lang="en-US" altLang="zh-CN" b="1" dirty="0">
              <a:solidFill>
                <a:srgbClr val="0000FF"/>
              </a:solidFill>
              <a:latin typeface="楷体" panose="02010609060101010101" pitchFamily="49" charset="-122"/>
              <a:ea typeface="楷体" panose="02010609060101010101" pitchFamily="49" charset="-122"/>
              <a:sym typeface="+mn-ea"/>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3200" b="1" kern="0" noProof="0" dirty="0">
                <a:ln>
                  <a:noFill/>
                </a:ln>
                <a:effectLst/>
                <a:uLnTx/>
                <a:uFillTx/>
                <a:ea typeface="宋体" panose="02010600030101010101" pitchFamily="2" charset="-122"/>
                <a:sym typeface="Arial" panose="020B0604020202020204" pitchFamily="34" charset="0"/>
              </a:rPr>
              <a:t>15.1.2 </a:t>
            </a:r>
            <a:r>
              <a:rPr lang="zh-CN" sz="3200" b="1"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sym typeface="+mn-ea"/>
              </a:rPr>
              <a:t>软件测试组织</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0" y="1016635"/>
            <a:ext cx="9144000" cy="5229860"/>
          </a:xfrm>
          <a:solidFill>
            <a:srgbClr val="FFFFCC"/>
          </a:solidFill>
        </p:spPr>
        <p:txBody>
          <a:bodyPr vert="horz" wrap="square" lIns="91440" tIns="45720" rIns="91440" bIns="45720" anchor="t" anchorCtr="0"/>
          <a:p>
            <a:pPr>
              <a:lnSpc>
                <a:spcPct val="150000"/>
              </a:lnSpc>
              <a:spcBef>
                <a:spcPts val="600"/>
              </a:spcBef>
              <a:spcAft>
                <a:spcPts val="600"/>
              </a:spcAft>
            </a:pPr>
            <a:r>
              <a:rPr lang="en-US" altLang="zh-CN" sz="2600" b="1" dirty="0">
                <a:solidFill>
                  <a:srgbClr val="0000FF"/>
                </a:solidFill>
                <a:latin typeface="楷体" panose="02010609060101010101" pitchFamily="49" charset="-122"/>
                <a:ea typeface="楷体" panose="02010609060101010101" pitchFamily="49" charset="-122"/>
              </a:rPr>
              <a:t>P218</a:t>
            </a:r>
            <a:r>
              <a:rPr lang="zh-CN" altLang="en-US" sz="2600" b="1" dirty="0">
                <a:solidFill>
                  <a:srgbClr val="0000FF"/>
                </a:solidFill>
                <a:latin typeface="楷体" panose="02010609060101010101" pitchFamily="49" charset="-122"/>
                <a:ea typeface="楷体" panose="02010609060101010101" pitchFamily="49" charset="-122"/>
              </a:rPr>
              <a:t>图</a:t>
            </a:r>
            <a:r>
              <a:rPr lang="en-US" altLang="zh-CN" sz="2600" b="1" dirty="0">
                <a:solidFill>
                  <a:srgbClr val="0000FF"/>
                </a:solidFill>
                <a:latin typeface="楷体" panose="02010609060101010101" pitchFamily="49" charset="-122"/>
                <a:ea typeface="楷体" panose="02010609060101010101" pitchFamily="49" charset="-122"/>
              </a:rPr>
              <a:t>15-1</a:t>
            </a:r>
            <a:r>
              <a:rPr lang="zh-CN" altLang="en-US" sz="2600" b="1" dirty="0">
                <a:solidFill>
                  <a:srgbClr val="0000FF"/>
                </a:solidFill>
                <a:latin typeface="楷体" panose="02010609060101010101" pitchFamily="49" charset="-122"/>
                <a:ea typeface="楷体" panose="02010609060101010101" pitchFamily="49" charset="-122"/>
              </a:rPr>
              <a:t>，</a:t>
            </a:r>
            <a:r>
              <a:rPr lang="zh-CN" altLang="en-US" sz="2600" b="1" dirty="0">
                <a:solidFill>
                  <a:srgbClr val="FF0000"/>
                </a:solidFill>
                <a:latin typeface="楷体" panose="02010609060101010101" pitchFamily="49" charset="-122"/>
                <a:ea typeface="楷体" panose="02010609060101010101" pitchFamily="49" charset="-122"/>
              </a:rPr>
              <a:t>将软件过程看作螺旋</a:t>
            </a:r>
            <a:r>
              <a:rPr lang="zh-CN" altLang="en-US" sz="2600" b="1" dirty="0">
                <a:solidFill>
                  <a:srgbClr val="0000FF"/>
                </a:solidFill>
                <a:latin typeface="楷体" panose="02010609060101010101" pitchFamily="49" charset="-122"/>
                <a:ea typeface="楷体" panose="02010609060101010101" pitchFamily="49" charset="-122"/>
              </a:rPr>
              <a:t>：</a:t>
            </a:r>
            <a:endParaRPr lang="zh-CN" altLang="en-US" sz="2600"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sz="2400" b="1" dirty="0">
                <a:solidFill>
                  <a:srgbClr val="0000FF"/>
                </a:solidFill>
                <a:latin typeface="楷体" panose="02010609060101010101" pitchFamily="49" charset="-122"/>
                <a:ea typeface="楷体" panose="02010609060101010101" pitchFamily="49" charset="-122"/>
              </a:rPr>
              <a:t>开始时系统工程定义软件的角色，从而引出软件</a:t>
            </a:r>
            <a:r>
              <a:rPr lang="zh-CN" altLang="en-US" sz="2400" b="1" dirty="0">
                <a:solidFill>
                  <a:srgbClr val="FF0000"/>
                </a:solidFill>
                <a:latin typeface="楷体" panose="02010609060101010101" pitchFamily="49" charset="-122"/>
                <a:ea typeface="楷体" panose="02010609060101010101" pitchFamily="49" charset="-122"/>
              </a:rPr>
              <a:t>需求分析</a:t>
            </a:r>
            <a:r>
              <a:rPr lang="zh-CN" altLang="en-US" sz="2400" b="1" dirty="0">
                <a:solidFill>
                  <a:srgbClr val="0000FF"/>
                </a:solidFill>
                <a:latin typeface="楷体" panose="02010609060101010101" pitchFamily="49" charset="-122"/>
                <a:ea typeface="楷体" panose="02010609060101010101" pitchFamily="49" charset="-122"/>
              </a:rPr>
              <a:t>，在需求分析中建立了软件的信息域、功能、行为、性能、约束和确认标准。</a:t>
            </a:r>
            <a:endParaRPr lang="zh-CN" altLang="en-US" sz="2400"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sz="2400" b="1" dirty="0">
                <a:solidFill>
                  <a:srgbClr val="0000FF"/>
                </a:solidFill>
                <a:latin typeface="楷体" panose="02010609060101010101" pitchFamily="49" charset="-122"/>
                <a:ea typeface="楷体" panose="02010609060101010101" pitchFamily="49" charset="-122"/>
              </a:rPr>
              <a:t>沿着螺旋向内，经过</a:t>
            </a:r>
            <a:r>
              <a:rPr lang="zh-CN" altLang="en-US" sz="2400" b="1" dirty="0">
                <a:solidFill>
                  <a:srgbClr val="FF0000"/>
                </a:solidFill>
                <a:latin typeface="楷体" panose="02010609060101010101" pitchFamily="49" charset="-122"/>
                <a:ea typeface="楷体" panose="02010609060101010101" pitchFamily="49" charset="-122"/>
              </a:rPr>
              <a:t>设计</a:t>
            </a:r>
            <a:r>
              <a:rPr lang="zh-CN" altLang="en-US" sz="2400" b="1" dirty="0">
                <a:solidFill>
                  <a:srgbClr val="0000FF"/>
                </a:solidFill>
                <a:latin typeface="楷体" panose="02010609060101010101" pitchFamily="49" charset="-122"/>
                <a:ea typeface="楷体" panose="02010609060101010101" pitchFamily="49" charset="-122"/>
              </a:rPr>
              <a:t>阶段，最后到达</a:t>
            </a:r>
            <a:r>
              <a:rPr lang="zh-CN" altLang="en-US" sz="2400" b="1" dirty="0">
                <a:solidFill>
                  <a:srgbClr val="FF0000"/>
                </a:solidFill>
                <a:latin typeface="楷体" panose="02010609060101010101" pitchFamily="49" charset="-122"/>
                <a:ea typeface="楷体" panose="02010609060101010101" pitchFamily="49" charset="-122"/>
              </a:rPr>
              <a:t>编码</a:t>
            </a:r>
            <a:r>
              <a:rPr lang="zh-CN" altLang="en-US" sz="2400" b="1" dirty="0">
                <a:solidFill>
                  <a:srgbClr val="0000FF"/>
                </a:solidFill>
                <a:latin typeface="楷体" panose="02010609060101010101" pitchFamily="49" charset="-122"/>
                <a:ea typeface="楷体" panose="02010609060101010101" pitchFamily="49" charset="-122"/>
              </a:rPr>
              <a:t>阶段。</a:t>
            </a:r>
            <a:endParaRPr lang="zh-CN" altLang="en-US" sz="2400" b="1" dirty="0">
              <a:solidFill>
                <a:srgbClr val="0000FF"/>
              </a:solidFill>
              <a:latin typeface="楷体" panose="02010609060101010101" pitchFamily="49" charset="-122"/>
              <a:ea typeface="楷体" panose="02010609060101010101" pitchFamily="49" charset="-122"/>
            </a:endParaRPr>
          </a:p>
          <a:p>
            <a:pPr lvl="1">
              <a:lnSpc>
                <a:spcPct val="150000"/>
              </a:lnSpc>
              <a:spcBef>
                <a:spcPts val="600"/>
              </a:spcBef>
              <a:spcAft>
                <a:spcPts val="600"/>
              </a:spcAft>
            </a:pPr>
            <a:r>
              <a:rPr lang="zh-CN" altLang="en-US" sz="2400" b="1" dirty="0">
                <a:solidFill>
                  <a:srgbClr val="0000FF"/>
                </a:solidFill>
                <a:latin typeface="楷体" panose="02010609060101010101" pitchFamily="49" charset="-122"/>
                <a:ea typeface="楷体" panose="02010609060101010101" pitchFamily="49" charset="-122"/>
              </a:rPr>
              <a:t>为开发计算机软件，沿着流线螺旋前进，每走一圈都会降低软件的抽象层次。</a:t>
            </a:r>
            <a:endParaRPr lang="zh-CN" altLang="en-US" sz="2400" b="1" dirty="0">
              <a:solidFill>
                <a:srgbClr val="0000FF"/>
              </a:solidFill>
              <a:latin typeface="楷体" panose="02010609060101010101" pitchFamily="49" charset="-122"/>
              <a:ea typeface="楷体" panose="02010609060101010101" pitchFamily="49" charset="-122"/>
            </a:endParaRPr>
          </a:p>
          <a:p>
            <a:pPr lvl="0">
              <a:lnSpc>
                <a:spcPct val="150000"/>
              </a:lnSpc>
              <a:spcBef>
                <a:spcPts val="600"/>
              </a:spcBef>
              <a:spcAft>
                <a:spcPts val="600"/>
              </a:spcAft>
            </a:pPr>
            <a:r>
              <a:rPr lang="zh-CN" altLang="en-US" sz="2600" b="1" dirty="0">
                <a:solidFill>
                  <a:srgbClr val="0000FF"/>
                </a:solidFill>
                <a:latin typeface="楷体" panose="02010609060101010101" pitchFamily="49" charset="-122"/>
                <a:ea typeface="楷体" panose="02010609060101010101" pitchFamily="49" charset="-122"/>
              </a:rPr>
              <a:t>软件测试策略也可以放在螺旋模型中来考虑（</a:t>
            </a:r>
            <a:r>
              <a:rPr lang="zh-CN" altLang="en-US" sz="2600" b="1" dirty="0">
                <a:solidFill>
                  <a:srgbClr val="0000FF"/>
                </a:solidFill>
                <a:latin typeface="楷体" panose="02010609060101010101" pitchFamily="49" charset="-122"/>
                <a:ea typeface="楷体" panose="02010609060101010101" pitchFamily="49" charset="-122"/>
                <a:sym typeface="+mn-ea"/>
              </a:rPr>
              <a:t>图</a:t>
            </a:r>
            <a:r>
              <a:rPr lang="en-US" altLang="zh-CN" sz="2600" b="1" dirty="0">
                <a:solidFill>
                  <a:srgbClr val="0000FF"/>
                </a:solidFill>
                <a:latin typeface="楷体" panose="02010609060101010101" pitchFamily="49" charset="-122"/>
                <a:ea typeface="楷体" panose="02010609060101010101" pitchFamily="49" charset="-122"/>
                <a:sym typeface="+mn-ea"/>
              </a:rPr>
              <a:t>15-1</a:t>
            </a:r>
            <a:r>
              <a:rPr lang="zh-CN" altLang="en-US" sz="2600" b="1" dirty="0">
                <a:solidFill>
                  <a:srgbClr val="0000FF"/>
                </a:solidFill>
                <a:latin typeface="楷体" panose="02010609060101010101" pitchFamily="49" charset="-122"/>
                <a:ea typeface="楷体" panose="02010609060101010101" pitchFamily="49" charset="-122"/>
              </a:rPr>
              <a:t>）。</a:t>
            </a:r>
            <a:endParaRPr lang="zh-CN" altLang="en-US" sz="2600" b="1" dirty="0">
              <a:solidFill>
                <a:srgbClr val="0000FF"/>
              </a:solidFill>
              <a:latin typeface="楷体" panose="02010609060101010101" pitchFamily="49" charset="-122"/>
              <a:ea typeface="楷体" panose="02010609060101010101" pitchFamily="49" charset="-122"/>
            </a:endParaRPr>
          </a:p>
        </p:txBody>
      </p:sp>
      <p:sp>
        <p:nvSpPr>
          <p:cNvPr id="18434"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2341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en-US" altLang="zh-CN" sz="3200" b="1" kern="0" noProof="0" dirty="0">
                <a:ln>
                  <a:noFill/>
                </a:ln>
                <a:effectLst/>
                <a:uLnTx/>
                <a:uFillTx/>
                <a:ea typeface="宋体" panose="02010600030101010101" pitchFamily="2" charset="-122"/>
                <a:sym typeface="Arial" panose="020B0604020202020204" pitchFamily="34" charset="0"/>
              </a:rPr>
              <a:t>15.1.3 </a:t>
            </a:r>
            <a:r>
              <a:rPr lang="zh-CN" sz="3200" b="1" noProof="0" dirty="0">
                <a:ln>
                  <a:noFill/>
                </a:ln>
                <a:solidFill>
                  <a:schemeClr val="tx1"/>
                </a:solidFill>
                <a:effectLst>
                  <a:outerShdw blurRad="38100" dist="38100" dir="2700000" algn="tl">
                    <a:srgbClr val="FFFFFF"/>
                  </a:outerShdw>
                </a:effectLst>
                <a:uLnTx/>
                <a:uFillTx/>
                <a:latin typeface="楷体" panose="02010609060101010101" pitchFamily="49" charset="-122"/>
                <a:ea typeface="楷体" panose="02010609060101010101" pitchFamily="49" charset="-122"/>
                <a:cs typeface="+mn-cs"/>
                <a:sym typeface="+mn-ea"/>
              </a:rPr>
              <a:t>宏观</a:t>
            </a: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COMMONDATA" val="eyJoZGlkIjoiNzU1ZGQwYWI3YTQ5YzdkMmMxMjU2M2M3ZjEwYjkxMjEifQ=="/>
</p:tagLst>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4539</Words>
  <Application>WPS 演示</Application>
  <PresentationFormat>全屏显示(4:3)</PresentationFormat>
  <Paragraphs>241</Paragraphs>
  <Slides>23</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宋体</vt:lpstr>
      <vt:lpstr>Wingdings</vt:lpstr>
      <vt:lpstr>MS PGothic</vt:lpstr>
      <vt:lpstr>Helvetica</vt:lpstr>
      <vt:lpstr>微软雅黑</vt:lpstr>
      <vt:lpstr>楷体</vt:lpstr>
      <vt:lpstr>Times New Roman</vt:lpstr>
      <vt:lpstr>Arial Unicode MS</vt:lpstr>
      <vt:lpstr>Bold Stripes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RS Pressman &amp; Associates,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刘毅志</cp:lastModifiedBy>
  <cp:revision>248</cp:revision>
  <dcterms:created xsi:type="dcterms:W3CDTF">2008-02-08T18:09:00Z</dcterms:created>
  <dcterms:modified xsi:type="dcterms:W3CDTF">2023-10-26T06:12:26Z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2A2A5D6A990F4621B07779B322B2F5F3_13</vt:lpwstr>
  </property>
  <property fmtid="{D5CDD505-2E9C-101B-9397-08002B2CF9AE}" pid="3" name="KSOProductBuildVer">
    <vt:lpwstr>2052-12.1.0.15712</vt:lpwstr>
  </property>
</Properties>
</file>