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9"/>
  </p:notesMasterIdLst>
  <p:sldIdLst>
    <p:sldId id="256" r:id="rId4"/>
    <p:sldId id="847" r:id="rId5"/>
    <p:sldId id="848" r:id="rId6"/>
    <p:sldId id="849" r:id="rId7"/>
    <p:sldId id="850" r:id="rId8"/>
    <p:sldId id="851" r:id="rId10"/>
    <p:sldId id="852" r:id="rId11"/>
    <p:sldId id="853" r:id="rId12"/>
    <p:sldId id="854" r:id="rId13"/>
    <p:sldId id="855" r:id="rId14"/>
    <p:sldId id="856" r:id="rId15"/>
    <p:sldId id="857" r:id="rId16"/>
    <p:sldId id="858" r:id="rId17"/>
    <p:sldId id="859" r:id="rId18"/>
    <p:sldId id="860" r:id="rId19"/>
    <p:sldId id="861" r:id="rId20"/>
    <p:sldId id="862" r:id="rId21"/>
    <p:sldId id="863" r:id="rId22"/>
    <p:sldId id="864" r:id="rId23"/>
    <p:sldId id="865" r:id="rId24"/>
    <p:sldId id="866" r:id="rId25"/>
    <p:sldId id="867" r:id="rId26"/>
    <p:sldId id="868" r:id="rId27"/>
    <p:sldId id="869" r:id="rId28"/>
    <p:sldId id="870" r:id="rId29"/>
    <p:sldId id="871" r:id="rId30"/>
    <p:sldId id="872" r:id="rId31"/>
    <p:sldId id="873" r:id="rId32"/>
    <p:sldId id="467" r:id="rId33"/>
    <p:sldId id="596" r:id="rId34"/>
    <p:sldId id="593" r:id="rId35"/>
    <p:sldId id="595" r:id="rId36"/>
    <p:sldId id="846" r:id="rId37"/>
    <p:sldId id="579" r:id="rId38"/>
    <p:sldId id="583" r:id="rId39"/>
    <p:sldId id="584" r:id="rId40"/>
    <p:sldId id="581" r:id="rId41"/>
    <p:sldId id="585" r:id="rId42"/>
    <p:sldId id="580" r:id="rId43"/>
    <p:sldId id="597" r:id="rId44"/>
    <p:sldId id="627" r:id="rId45"/>
    <p:sldId id="628" r:id="rId46"/>
    <p:sldId id="755" r:id="rId47"/>
    <p:sldId id="756" r:id="rId48"/>
    <p:sldId id="757" r:id="rId49"/>
    <p:sldId id="754" r:id="rId50"/>
    <p:sldId id="753" r:id="rId51"/>
    <p:sldId id="629" r:id="rId52"/>
    <p:sldId id="534" r:id="rId53"/>
    <p:sldId id="590" r:id="rId54"/>
    <p:sldId id="591" r:id="rId55"/>
    <p:sldId id="592" r:id="rId56"/>
    <p:sldId id="439" r:id="rId57"/>
    <p:sldId id="630" r:id="rId58"/>
    <p:sldId id="677" r:id="rId59"/>
    <p:sldId id="678" r:id="rId60"/>
    <p:sldId id="529" r:id="rId61"/>
  </p:sldIdLst>
  <p:sldSz cx="12192000" cy="6858000"/>
  <p:notesSz cx="6858000" cy="9144000"/>
  <p:custDataLst>
    <p:tags r:id="rId6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C0702"/>
    <a:srgbClr val="FFFFFF"/>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8" d="100"/>
          <a:sy n="108" d="100"/>
        </p:scale>
        <p:origin x="-636" y="-84"/>
      </p:cViewPr>
      <p:guideLst>
        <p:guide orient="horz" pos="2160"/>
        <p:guide pos="3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6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7BD9A07-7149-473C-99EB-F3AB185778AA}"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Slide Image Placeholder 1"/>
          <p:cNvSpPr>
            <a:spLocks noGrp="1" noRot="1" noChangeAspect="1" noTextEdit="1"/>
          </p:cNvSpPr>
          <p:nvPr>
            <p:ph type="sldImg"/>
          </p:nvPr>
        </p:nvSpPr>
        <p:spPr>
          <a:ln>
            <a:solidFill>
              <a:srgbClr val="000000"/>
            </a:solidFill>
          </a:ln>
        </p:spPr>
      </p:sp>
      <p:sp>
        <p:nvSpPr>
          <p:cNvPr id="61442" name="Notes Placeholder 2"/>
          <p:cNvSpPr>
            <a:spLocks noGrp="1"/>
          </p:cNvSpPr>
          <p:nvPr>
            <p:ph type="body"/>
          </p:nvPr>
        </p:nvSpPr>
        <p:spPr>
          <a:noFill/>
          <a:ln>
            <a:noFill/>
          </a:ln>
        </p:spPr>
        <p:txBody>
          <a:bodyPr wrap="square" lIns="91440" tIns="45720" rIns="91440" bIns="45720" anchor="t" anchorCtr="0"/>
          <a:p>
            <a:pPr lvl="0"/>
            <a:endParaRPr lang="zh-CN" altLang="zh-CN" dirty="0"/>
          </a:p>
        </p:txBody>
      </p:sp>
      <p:sp>
        <p:nvSpPr>
          <p:cNvPr id="6144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88068"/>
          </a:xfrm>
        </p:spPr>
        <p:txBody>
          <a:bodyPr>
            <a:normAutofit/>
          </a:bodyPr>
          <a:lstStyle>
            <a:lvl1pPr algn="ctr">
              <a:defRPr sz="3600" b="1">
                <a:solidFill>
                  <a:srgbClr val="0000FF"/>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838200" y="1175657"/>
            <a:ext cx="10515600" cy="5363936"/>
          </a:xfrm>
        </p:spPr>
        <p:txBody>
          <a:bodyPr/>
          <a:lstStyle>
            <a:lvl1pPr>
              <a:lnSpc>
                <a:spcPct val="125000"/>
              </a:lnSpc>
              <a:spcBef>
                <a:spcPts val="600"/>
              </a:spcBef>
              <a:spcAft>
                <a:spcPts val="600"/>
              </a:spcAft>
              <a:defRPr b="1"/>
            </a:lvl1pPr>
            <a:lvl2pPr>
              <a:lnSpc>
                <a:spcPct val="125000"/>
              </a:lnSpc>
              <a:spcBef>
                <a:spcPts val="600"/>
              </a:spcBef>
              <a:spcAft>
                <a:spcPts val="600"/>
              </a:spcAft>
              <a:defRPr b="1"/>
            </a:lvl2pPr>
            <a:lvl3pPr>
              <a:lnSpc>
                <a:spcPct val="125000"/>
              </a:lnSpc>
              <a:spcBef>
                <a:spcPts val="600"/>
              </a:spcBef>
              <a:spcAft>
                <a:spcPts val="600"/>
              </a:spcAft>
              <a:defRPr b="1"/>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88068"/>
          </a:xfrm>
        </p:spPr>
        <p:txBody>
          <a:bodyPr>
            <a:normAutofit/>
          </a:bodyPr>
          <a:lstStyle>
            <a:lvl1pPr algn="ctr">
              <a:defRPr sz="3600" b="1">
                <a:solidFill>
                  <a:srgbClr val="0000FF"/>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838200" y="1175657"/>
            <a:ext cx="10515600" cy="5363936"/>
          </a:xfrm>
        </p:spPr>
        <p:txBody>
          <a:bodyPr/>
          <a:lstStyle>
            <a:lvl1pPr>
              <a:lnSpc>
                <a:spcPct val="125000"/>
              </a:lnSpc>
              <a:spcBef>
                <a:spcPts val="600"/>
              </a:spcBef>
              <a:spcAft>
                <a:spcPts val="600"/>
              </a:spcAft>
              <a:defRPr b="1"/>
            </a:lvl1pPr>
            <a:lvl2pPr>
              <a:lnSpc>
                <a:spcPct val="125000"/>
              </a:lnSpc>
              <a:spcBef>
                <a:spcPts val="600"/>
              </a:spcBef>
              <a:spcAft>
                <a:spcPts val="600"/>
              </a:spcAft>
              <a:defRPr b="1"/>
            </a:lvl2pPr>
            <a:lvl3pPr>
              <a:lnSpc>
                <a:spcPct val="125000"/>
              </a:lnSpc>
              <a:spcBef>
                <a:spcPts val="600"/>
              </a:spcBef>
              <a:spcAft>
                <a:spcPts val="600"/>
              </a:spcAft>
              <a:defRPr b="1"/>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25.xml"/><Relationship Id="rId4" Type="http://schemas.openxmlformats.org/officeDocument/2006/relationships/image" Target="../media/image18.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0.xml"/><Relationship Id="rId3" Type="http://schemas.openxmlformats.org/officeDocument/2006/relationships/image" Target="../media/image19.emf"/><Relationship Id="rId2" Type="http://schemas.openxmlformats.org/officeDocument/2006/relationships/tags" Target="../tags/tag29.xml"/><Relationship Id="rId1" Type="http://schemas.openxmlformats.org/officeDocument/2006/relationships/tags" Target="../tags/tag28.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image" Target="../media/image21.png"/><Relationship Id="rId1" Type="http://schemas.openxmlformats.org/officeDocument/2006/relationships/tags" Target="../tags/tag4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image" Target="../media/image18.png"/><Relationship Id="rId2" Type="http://schemas.openxmlformats.org/officeDocument/2006/relationships/tags" Target="../tags/tag51.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jpeg"/><Relationship Id="rId2" Type="http://schemas.openxmlformats.org/officeDocument/2006/relationships/tags" Target="../tags/tag58.xml"/><Relationship Id="rId1" Type="http://schemas.openxmlformats.org/officeDocument/2006/relationships/tags" Target="../tags/tag5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0.xml"/><Relationship Id="rId1" Type="http://schemas.openxmlformats.org/officeDocument/2006/relationships/tags" Target="../tags/tag5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2.xml"/><Relationship Id="rId1" Type="http://schemas.openxmlformats.org/officeDocument/2006/relationships/tags" Target="../tags/tag61.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28.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ctrTitle"/>
          </p:nvPr>
        </p:nvSpPr>
        <p:spPr>
          <a:xfrm>
            <a:off x="1524000" y="784225"/>
            <a:ext cx="9144000" cy="4159250"/>
          </a:xfrm>
        </p:spPr>
        <p:txBody>
          <a:bodyPr vert="horz" wrap="square" lIns="91440" tIns="45720" rIns="91440" bIns="45720" anchor="ctr" anchorCtr="0"/>
          <a:p>
            <a:pPr eaLnBrk="1" hangingPunct="1">
              <a:lnSpc>
                <a:spcPct val="150000"/>
              </a:lnSpc>
              <a:spcBef>
                <a:spcPts val="600"/>
              </a:spcBef>
              <a:spcAft>
                <a:spcPts val="600"/>
              </a:spcAft>
              <a:buClrTx/>
              <a:buSzTx/>
              <a:buFontTx/>
            </a:pPr>
            <a:r>
              <a:rPr lang="en-US" altLang="zh-CN" sz="8800" kern="1200" dirty="0">
                <a:latin typeface="华文隶书" panose="02010800040101010101" pitchFamily="2" charset="-122"/>
                <a:ea typeface="华文隶书" panose="02010800040101010101" pitchFamily="2" charset="-122"/>
                <a:cs typeface="+mj-cs"/>
              </a:rPr>
              <a:t>《</a:t>
            </a:r>
            <a:r>
              <a:rPr lang="zh-CN" altLang="en-US" sz="8800" kern="1200" dirty="0">
                <a:latin typeface="华文隶书" panose="02010800040101010101" pitchFamily="2" charset="-122"/>
                <a:ea typeface="华文隶书" panose="02010800040101010101" pitchFamily="2" charset="-122"/>
                <a:cs typeface="+mj-cs"/>
              </a:rPr>
              <a:t>软</a:t>
            </a:r>
            <a:r>
              <a:rPr lang="en-US" altLang="zh-CN" sz="8800" kern="1200" dirty="0">
                <a:latin typeface="华文隶书" panose="02010800040101010101" pitchFamily="2" charset="-122"/>
                <a:ea typeface="华文隶书" panose="02010800040101010101" pitchFamily="2" charset="-122"/>
                <a:cs typeface="+mj-cs"/>
              </a:rPr>
              <a:t>件工程》</a:t>
            </a:r>
            <a:br>
              <a:rPr lang="en-US" altLang="zh-CN" sz="8800" kern="1200" dirty="0">
                <a:latin typeface="华文隶书" panose="02010800040101010101" pitchFamily="2" charset="-122"/>
                <a:ea typeface="华文隶书" panose="02010800040101010101" pitchFamily="2" charset="-122"/>
                <a:cs typeface="+mj-cs"/>
              </a:rPr>
            </a:br>
            <a:r>
              <a:rPr lang="en-US" altLang="zh-CN" sz="6600" kern="1200" dirty="0">
                <a:solidFill>
                  <a:srgbClr val="FF0000"/>
                </a:solidFill>
                <a:latin typeface="华文隶书" panose="02010800040101010101" pitchFamily="2" charset="-122"/>
                <a:ea typeface="华文隶书" panose="02010800040101010101" pitchFamily="2" charset="-122"/>
                <a:cs typeface="+mj-cs"/>
              </a:rPr>
              <a:t>案例分析</a:t>
            </a:r>
            <a:r>
              <a:rPr lang="zh-CN" altLang="en-US" sz="6600" kern="1200" dirty="0">
                <a:solidFill>
                  <a:srgbClr val="FF0000"/>
                </a:solidFill>
                <a:latin typeface="华文隶书" panose="02010800040101010101" pitchFamily="2" charset="-122"/>
                <a:ea typeface="华文隶书" panose="02010800040101010101" pitchFamily="2" charset="-122"/>
                <a:cs typeface="+mj-cs"/>
              </a:rPr>
              <a:t>题</a:t>
            </a:r>
            <a:endParaRPr lang="zh-CN" altLang="en-US" sz="6600" kern="1200" dirty="0">
              <a:solidFill>
                <a:srgbClr val="FF0000"/>
              </a:solidFill>
              <a:latin typeface="华文隶书" panose="02010800040101010101" pitchFamily="2" charset="-122"/>
              <a:ea typeface="华文隶书" panose="0201080004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55575" y="85725"/>
            <a:ext cx="11898630" cy="648970"/>
          </a:xfrm>
          <a:solidFill>
            <a:schemeClr val="accent2">
              <a:lumMod val="20000"/>
              <a:lumOff val="80000"/>
            </a:schemeClr>
          </a:solidFill>
        </p:spPr>
        <p:txBody>
          <a:bodyPr vert="horz" wrap="square" lIns="91440" tIns="45720" rIns="91440" bIns="45720" anchor="ctr" anchorCtr="0"/>
          <a:p>
            <a:pPr algn="ctr">
              <a:lnSpc>
                <a:spcPct val="150000"/>
              </a:lnSpc>
            </a:pPr>
            <a:r>
              <a:rPr lang="zh-CN" sz="2800" b="1" dirty="0">
                <a:solidFill>
                  <a:srgbClr val="0000FF"/>
                </a:solidFill>
                <a:latin typeface="华文新魏" panose="02010800040101010101" charset="-122"/>
                <a:ea typeface="华文新魏" panose="02010800040101010101" charset="-122"/>
                <a:sym typeface="+mn-ea"/>
              </a:rPr>
              <a:t>（</a:t>
            </a:r>
            <a:r>
              <a:rPr lang="en-US" altLang="zh-CN" sz="2800" b="1" dirty="0">
                <a:solidFill>
                  <a:srgbClr val="0000FF"/>
                </a:solidFill>
                <a:latin typeface="华文新魏" panose="02010800040101010101" charset="-122"/>
                <a:ea typeface="华文新魏" panose="02010800040101010101" charset="-122"/>
                <a:sym typeface="+mn-ea"/>
              </a:rPr>
              <a:t>2</a:t>
            </a:r>
            <a:r>
              <a:rPr lang="zh-CN" altLang="en-US" sz="2800" b="1" dirty="0">
                <a:solidFill>
                  <a:srgbClr val="0000FF"/>
                </a:solidFill>
                <a:latin typeface="华文新魏" panose="02010800040101010101" charset="-122"/>
                <a:ea typeface="华文新魏" panose="02010800040101010101" charset="-122"/>
                <a:sym typeface="+mn-ea"/>
              </a:rPr>
              <a:t>）</a:t>
            </a:r>
            <a:r>
              <a:rPr sz="2800" b="1" dirty="0">
                <a:solidFill>
                  <a:srgbClr val="0000FF"/>
                </a:solidFill>
                <a:latin typeface="华文新魏" panose="02010800040101010101" charset="-122"/>
                <a:ea typeface="华文新魏" panose="02010800040101010101" charset="-122"/>
                <a:sym typeface="+mn-ea"/>
              </a:rPr>
              <a:t>银行</a:t>
            </a:r>
            <a:r>
              <a:rPr lang="zh-CN" sz="2800" b="1" dirty="0">
                <a:solidFill>
                  <a:srgbClr val="0000FF"/>
                </a:solidFill>
                <a:latin typeface="华文新魏" panose="02010800040101010101" charset="-122"/>
                <a:ea typeface="华文新魏" panose="02010800040101010101" charset="-122"/>
                <a:sym typeface="+mn-ea"/>
              </a:rPr>
              <a:t>储蓄</a:t>
            </a:r>
            <a:r>
              <a:rPr sz="2800" b="1" dirty="0">
                <a:solidFill>
                  <a:srgbClr val="0000FF"/>
                </a:solidFill>
                <a:latin typeface="华文新魏" panose="02010800040101010101" charset="-122"/>
                <a:ea typeface="华文新魏" panose="02010800040101010101" charset="-122"/>
                <a:sym typeface="+mn-ea"/>
              </a:rPr>
              <a:t>系统</a:t>
            </a:r>
            <a:r>
              <a:rPr lang="zh-CN" sz="2800" b="1" dirty="0">
                <a:solidFill>
                  <a:srgbClr val="0000FF"/>
                </a:solidFill>
                <a:latin typeface="华文新魏" panose="02010800040101010101" charset="-122"/>
                <a:ea typeface="华文新魏" panose="02010800040101010101" charset="-122"/>
                <a:sym typeface="+mn-ea"/>
              </a:rPr>
              <a:t>的</a:t>
            </a:r>
            <a:r>
              <a:rPr lang="zh-CN" altLang="en-US" sz="2800" b="1" dirty="0">
                <a:solidFill>
                  <a:srgbClr val="FC0702"/>
                </a:solidFill>
                <a:latin typeface="华文新魏" panose="02010800040101010101" charset="-122"/>
                <a:ea typeface="华文新魏" panose="02010800040101010101" charset="-122"/>
                <a:sym typeface="+mn-ea"/>
              </a:rPr>
              <a:t>取</a:t>
            </a:r>
            <a:r>
              <a:rPr lang="zh-CN" altLang="en-US" sz="2800" b="1" dirty="0">
                <a:solidFill>
                  <a:srgbClr val="FC0702"/>
                </a:solidFill>
                <a:latin typeface="华文新魏" panose="02010800040101010101" charset="-122"/>
                <a:ea typeface="华文新魏" panose="02010800040101010101" charset="-122"/>
                <a:sym typeface="+mn-ea"/>
              </a:rPr>
              <a:t>款状态</a:t>
            </a:r>
            <a:r>
              <a:rPr sz="2800" b="1" dirty="0">
                <a:solidFill>
                  <a:srgbClr val="FC0702"/>
                </a:solidFill>
                <a:latin typeface="华文新魏" panose="02010800040101010101" charset="-122"/>
                <a:ea typeface="华文新魏" panose="02010800040101010101" charset="-122"/>
                <a:sym typeface="+mn-ea"/>
              </a:rPr>
              <a:t>图</a:t>
            </a:r>
            <a:endParaRPr lang="zh-CN" altLang="en-US" sz="2800" b="1" dirty="0">
              <a:solidFill>
                <a:srgbClr val="FC0702"/>
              </a:solidFill>
              <a:latin typeface="华文新魏" panose="02010800040101010101" charset="-122"/>
              <a:ea typeface="华文新魏" panose="02010800040101010101" charset="-122"/>
              <a:sym typeface="+mn-ea"/>
            </a:endParaRPr>
          </a:p>
        </p:txBody>
      </p:sp>
      <p:pic>
        <p:nvPicPr>
          <p:cNvPr id="2" name="图片 1" descr="银行储蓄系统的取款状态图"/>
          <p:cNvPicPr>
            <a:picLocks noChangeAspect="1"/>
          </p:cNvPicPr>
          <p:nvPr/>
        </p:nvPicPr>
        <p:blipFill>
          <a:blip r:embed="rId2"/>
          <a:stretch>
            <a:fillRect/>
          </a:stretch>
        </p:blipFill>
        <p:spPr>
          <a:xfrm>
            <a:off x="0" y="765810"/>
            <a:ext cx="12197715" cy="6030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85090"/>
            <a:ext cx="11698605" cy="60706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3</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sz="3200" b="1" dirty="0">
                <a:solidFill>
                  <a:srgbClr val="0000FF"/>
                </a:solidFill>
                <a:latin typeface="华文新魏" panose="02010800040101010101" charset="-122"/>
                <a:ea typeface="华文新魏" panose="02010800040101010101" charset="-122"/>
                <a:sym typeface="+mn-ea"/>
              </a:rPr>
              <a:t>储蓄</a:t>
            </a:r>
            <a:r>
              <a:rPr sz="3200" b="1" dirty="0">
                <a:solidFill>
                  <a:srgbClr val="0000FF"/>
                </a:solidFill>
                <a:latin typeface="华文新魏" panose="02010800040101010101" charset="-122"/>
                <a:ea typeface="华文新魏" panose="02010800040101010101" charset="-122"/>
                <a:sym typeface="+mn-ea"/>
              </a:rPr>
              <a:t>系统</a:t>
            </a:r>
            <a:r>
              <a:rPr lang="zh-CN" sz="3200" b="1" dirty="0">
                <a:solidFill>
                  <a:srgbClr val="0000FF"/>
                </a:solidFill>
                <a:latin typeface="华文新魏" panose="02010800040101010101" charset="-122"/>
                <a:ea typeface="华文新魏" panose="02010800040101010101" charset="-122"/>
                <a:sym typeface="+mn-ea"/>
              </a:rPr>
              <a:t>的</a:t>
            </a:r>
            <a:r>
              <a:rPr lang="zh-CN" altLang="en-US" sz="3200" b="1" dirty="0">
                <a:solidFill>
                  <a:srgbClr val="FC0702"/>
                </a:solidFill>
                <a:latin typeface="华文新魏" panose="02010800040101010101" charset="-122"/>
                <a:ea typeface="华文新魏" panose="02010800040101010101" charset="-122"/>
                <a:sym typeface="+mn-ea"/>
              </a:rPr>
              <a:t>存款</a:t>
            </a:r>
            <a:r>
              <a:rPr lang="zh-CN" altLang="en-US" sz="3200" b="1" dirty="0">
                <a:solidFill>
                  <a:srgbClr val="FC0702"/>
                </a:solidFill>
                <a:latin typeface="华文新魏" panose="02010800040101010101" charset="-122"/>
                <a:ea typeface="华文新魏" panose="02010800040101010101" charset="-122"/>
                <a:sym typeface="+mn-ea"/>
              </a:rPr>
              <a:t>状态</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3" name="图片 2" descr="银行储蓄系统的存款状态图"/>
          <p:cNvPicPr>
            <a:picLocks noChangeAspect="1"/>
          </p:cNvPicPr>
          <p:nvPr/>
        </p:nvPicPr>
        <p:blipFill>
          <a:blip r:embed="rId2"/>
          <a:stretch>
            <a:fillRect/>
          </a:stretch>
        </p:blipFill>
        <p:spPr>
          <a:xfrm>
            <a:off x="-635" y="722630"/>
            <a:ext cx="12193270" cy="6083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026920" y="85090"/>
            <a:ext cx="8227695" cy="74803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4</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sz="3200" b="1" dirty="0">
                <a:solidFill>
                  <a:srgbClr val="0000FF"/>
                </a:solidFill>
                <a:latin typeface="华文新魏" panose="02010800040101010101" charset="-122"/>
                <a:ea typeface="华文新魏" panose="02010800040101010101" charset="-122"/>
                <a:sym typeface="+mn-ea"/>
              </a:rPr>
              <a:t>储蓄</a:t>
            </a:r>
            <a:r>
              <a:rPr sz="3200" b="1" dirty="0">
                <a:solidFill>
                  <a:srgbClr val="0000FF"/>
                </a:solidFill>
                <a:latin typeface="华文新魏" panose="02010800040101010101" charset="-122"/>
                <a:ea typeface="华文新魏" panose="02010800040101010101" charset="-122"/>
                <a:sym typeface="+mn-ea"/>
              </a:rPr>
              <a:t>系统</a:t>
            </a:r>
            <a:r>
              <a:rPr lang="zh-CN" sz="3200" b="1" dirty="0">
                <a:solidFill>
                  <a:srgbClr val="0000FF"/>
                </a:solidFill>
                <a:latin typeface="华文新魏" panose="02010800040101010101" charset="-122"/>
                <a:ea typeface="华文新魏" panose="02010800040101010101" charset="-122"/>
                <a:sym typeface="+mn-ea"/>
              </a:rPr>
              <a:t>的</a:t>
            </a:r>
            <a:r>
              <a:rPr lang="zh-CN" sz="3200" b="1" dirty="0">
                <a:solidFill>
                  <a:srgbClr val="FC0702"/>
                </a:solidFill>
                <a:latin typeface="华文新魏" panose="02010800040101010101" charset="-122"/>
                <a:ea typeface="华文新魏" panose="02010800040101010101" charset="-122"/>
                <a:sym typeface="+mn-ea"/>
              </a:rPr>
              <a:t>活动</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2" name="图片 1" descr="（4）银行储蓄系统的活动图"/>
          <p:cNvPicPr>
            <a:picLocks noChangeAspect="1"/>
          </p:cNvPicPr>
          <p:nvPr/>
        </p:nvPicPr>
        <p:blipFill>
          <a:blip r:embed="rId2"/>
          <a:stretch>
            <a:fillRect/>
          </a:stretch>
        </p:blipFill>
        <p:spPr>
          <a:xfrm>
            <a:off x="2026920" y="833755"/>
            <a:ext cx="8228330" cy="60242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237230" y="43180"/>
            <a:ext cx="5897880" cy="74803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5</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altLang="en-US" sz="3200" b="1" dirty="0">
                <a:solidFill>
                  <a:srgbClr val="0000FF"/>
                </a:solidFill>
                <a:latin typeface="华文新魏" panose="02010800040101010101" charset="-122"/>
                <a:ea typeface="华文新魏" panose="02010800040101010101" charset="-122"/>
                <a:sym typeface="+mn-ea"/>
              </a:rPr>
              <a:t>储蓄</a:t>
            </a:r>
            <a:r>
              <a:rPr lang="zh-CN" altLang="en-US" sz="3200" b="1" dirty="0">
                <a:solidFill>
                  <a:srgbClr val="0000FF"/>
                </a:solidFill>
                <a:latin typeface="华文新魏" panose="02010800040101010101" charset="-122"/>
                <a:ea typeface="华文新魏" panose="02010800040101010101" charset="-122"/>
                <a:sym typeface="+mn-ea"/>
              </a:rPr>
              <a:t>系</a:t>
            </a:r>
            <a:r>
              <a:rPr sz="3200" b="1" dirty="0">
                <a:solidFill>
                  <a:srgbClr val="0000FF"/>
                </a:solidFill>
                <a:latin typeface="华文新魏" panose="02010800040101010101" charset="-122"/>
                <a:ea typeface="华文新魏" panose="02010800040101010101" charset="-122"/>
                <a:sym typeface="+mn-ea"/>
              </a:rPr>
              <a:t>统</a:t>
            </a:r>
            <a:r>
              <a:rPr lang="zh-CN" sz="3200" b="1" dirty="0">
                <a:solidFill>
                  <a:srgbClr val="0000FF"/>
                </a:solidFill>
                <a:latin typeface="华文新魏" panose="02010800040101010101" charset="-122"/>
                <a:ea typeface="华文新魏" panose="02010800040101010101" charset="-122"/>
                <a:sym typeface="+mn-ea"/>
              </a:rPr>
              <a:t>的</a:t>
            </a:r>
            <a:r>
              <a:rPr lang="zh-CN" sz="3200" b="1" dirty="0">
                <a:solidFill>
                  <a:srgbClr val="FC0702"/>
                </a:solidFill>
                <a:latin typeface="华文新魏" panose="02010800040101010101" charset="-122"/>
                <a:ea typeface="华文新魏" panose="02010800040101010101" charset="-122"/>
                <a:sym typeface="+mn-ea"/>
              </a:rPr>
              <a:t>用例</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2" name="图片 1" descr="（5）银行储蓄系统的用例图"/>
          <p:cNvPicPr>
            <a:picLocks noChangeAspect="1"/>
          </p:cNvPicPr>
          <p:nvPr/>
        </p:nvPicPr>
        <p:blipFill>
          <a:blip r:embed="rId2"/>
          <a:stretch>
            <a:fillRect/>
          </a:stretch>
        </p:blipFill>
        <p:spPr>
          <a:xfrm>
            <a:off x="3236595" y="790575"/>
            <a:ext cx="5897880" cy="60521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903730" y="78740"/>
            <a:ext cx="8053070" cy="705485"/>
          </a:xfrm>
          <a:solidFill>
            <a:schemeClr val="accent2">
              <a:lumMod val="20000"/>
              <a:lumOff val="80000"/>
            </a:schemeClr>
          </a:solidFill>
        </p:spPr>
        <p:txBody>
          <a:bodyPr vert="horz" wrap="square" lIns="91440" tIns="45720" rIns="91440" bIns="45720" anchor="ctr" anchorCtr="0"/>
          <a:p>
            <a:pPr algn="ctr">
              <a:lnSpc>
                <a:spcPct val="100000"/>
              </a:lnSpc>
            </a:pPr>
            <a:r>
              <a:rPr lang="zh-CN" sz="2800" b="1" dirty="0">
                <a:solidFill>
                  <a:srgbClr val="0000FF"/>
                </a:solidFill>
                <a:latin typeface="华文新魏" panose="02010800040101010101" charset="-122"/>
                <a:ea typeface="华文新魏" panose="02010800040101010101" charset="-122"/>
                <a:sym typeface="+mn-ea"/>
              </a:rPr>
              <a:t>（</a:t>
            </a:r>
            <a:r>
              <a:rPr lang="en-US" altLang="zh-CN" sz="2800" b="1" dirty="0">
                <a:solidFill>
                  <a:srgbClr val="0000FF"/>
                </a:solidFill>
                <a:latin typeface="华文新魏" panose="02010800040101010101" charset="-122"/>
                <a:ea typeface="华文新魏" panose="02010800040101010101" charset="-122"/>
                <a:sym typeface="+mn-ea"/>
              </a:rPr>
              <a:t>6</a:t>
            </a:r>
            <a:r>
              <a:rPr lang="zh-CN" altLang="en-US" sz="2800" b="1" dirty="0">
                <a:solidFill>
                  <a:srgbClr val="0000FF"/>
                </a:solidFill>
                <a:latin typeface="华文新魏" panose="02010800040101010101" charset="-122"/>
                <a:ea typeface="华文新魏" panose="02010800040101010101" charset="-122"/>
                <a:sym typeface="+mn-ea"/>
              </a:rPr>
              <a:t>）</a:t>
            </a:r>
            <a:r>
              <a:rPr sz="2800" b="1" dirty="0">
                <a:solidFill>
                  <a:srgbClr val="0000FF"/>
                </a:solidFill>
                <a:latin typeface="华文新魏" panose="02010800040101010101" charset="-122"/>
                <a:ea typeface="华文新魏" panose="02010800040101010101" charset="-122"/>
                <a:sym typeface="+mn-ea"/>
              </a:rPr>
              <a:t>银行</a:t>
            </a:r>
            <a:r>
              <a:rPr lang="zh-CN" sz="2800" b="1" dirty="0">
                <a:solidFill>
                  <a:srgbClr val="0000FF"/>
                </a:solidFill>
                <a:latin typeface="华文新魏" panose="02010800040101010101" charset="-122"/>
                <a:ea typeface="华文新魏" panose="02010800040101010101" charset="-122"/>
                <a:sym typeface="+mn-ea"/>
              </a:rPr>
              <a:t>储蓄</a:t>
            </a:r>
            <a:r>
              <a:rPr sz="2800" b="1" dirty="0">
                <a:solidFill>
                  <a:srgbClr val="0000FF"/>
                </a:solidFill>
                <a:latin typeface="华文新魏" panose="02010800040101010101" charset="-122"/>
                <a:ea typeface="华文新魏" panose="02010800040101010101" charset="-122"/>
                <a:sym typeface="+mn-ea"/>
              </a:rPr>
              <a:t>系统</a:t>
            </a:r>
            <a:r>
              <a:rPr lang="zh-CN" sz="2800" b="1" dirty="0">
                <a:solidFill>
                  <a:srgbClr val="0000FF"/>
                </a:solidFill>
                <a:latin typeface="华文新魏" panose="02010800040101010101" charset="-122"/>
                <a:ea typeface="华文新魏" panose="02010800040101010101" charset="-122"/>
                <a:sym typeface="+mn-ea"/>
              </a:rPr>
              <a:t>的</a:t>
            </a:r>
            <a:r>
              <a:rPr lang="zh-CN" sz="2800" b="1" dirty="0">
                <a:solidFill>
                  <a:srgbClr val="FC0702"/>
                </a:solidFill>
                <a:latin typeface="华文新魏" panose="02010800040101010101" charset="-122"/>
                <a:ea typeface="华文新魏" panose="02010800040101010101" charset="-122"/>
                <a:sym typeface="+mn-ea"/>
              </a:rPr>
              <a:t>类</a:t>
            </a:r>
            <a:r>
              <a:rPr sz="2800" b="1" dirty="0">
                <a:solidFill>
                  <a:srgbClr val="FC0702"/>
                </a:solidFill>
                <a:latin typeface="华文新魏" panose="02010800040101010101" charset="-122"/>
                <a:ea typeface="华文新魏" panose="02010800040101010101" charset="-122"/>
                <a:sym typeface="+mn-ea"/>
              </a:rPr>
              <a:t>图</a:t>
            </a:r>
            <a:endParaRPr lang="zh-CN" altLang="en-US" sz="2800" b="1" dirty="0">
              <a:solidFill>
                <a:srgbClr val="FC0702"/>
              </a:solidFill>
              <a:latin typeface="华文新魏" panose="02010800040101010101" charset="-122"/>
              <a:ea typeface="华文新魏" panose="02010800040101010101" charset="-122"/>
              <a:sym typeface="+mn-ea"/>
            </a:endParaRPr>
          </a:p>
        </p:txBody>
      </p:sp>
      <p:pic>
        <p:nvPicPr>
          <p:cNvPr id="3" name="图片 2" descr="（6）银行储蓄系统的类图"/>
          <p:cNvPicPr>
            <a:picLocks noChangeAspect="1"/>
          </p:cNvPicPr>
          <p:nvPr/>
        </p:nvPicPr>
        <p:blipFill>
          <a:blip r:embed="rId2"/>
          <a:stretch>
            <a:fillRect/>
          </a:stretch>
        </p:blipFill>
        <p:spPr>
          <a:xfrm>
            <a:off x="1904365" y="798830"/>
            <a:ext cx="8051800" cy="604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453005" y="85725"/>
            <a:ext cx="7462520" cy="648970"/>
          </a:xfrm>
          <a:solidFill>
            <a:schemeClr val="accent2">
              <a:lumMod val="20000"/>
              <a:lumOff val="80000"/>
            </a:schemeClr>
          </a:solidFill>
        </p:spPr>
        <p:txBody>
          <a:bodyPr vert="horz" wrap="square" lIns="91440" tIns="45720" rIns="91440" bIns="45720" anchor="ctr" anchorCtr="0"/>
          <a:p>
            <a:pPr algn="ctr">
              <a:lnSpc>
                <a:spcPct val="150000"/>
              </a:lnSpc>
            </a:pPr>
            <a:r>
              <a:rPr lang="zh-CN" sz="2800" b="1" dirty="0">
                <a:solidFill>
                  <a:srgbClr val="0000FF"/>
                </a:solidFill>
                <a:latin typeface="华文新魏" panose="02010800040101010101" charset="-122"/>
                <a:ea typeface="华文新魏" panose="02010800040101010101" charset="-122"/>
                <a:sym typeface="+mn-ea"/>
              </a:rPr>
              <a:t>（</a:t>
            </a:r>
            <a:r>
              <a:rPr lang="en-US" altLang="zh-CN" sz="2800" b="1" dirty="0">
                <a:solidFill>
                  <a:srgbClr val="0000FF"/>
                </a:solidFill>
                <a:latin typeface="华文新魏" panose="02010800040101010101" charset="-122"/>
                <a:ea typeface="华文新魏" panose="02010800040101010101" charset="-122"/>
                <a:sym typeface="+mn-ea"/>
              </a:rPr>
              <a:t>7</a:t>
            </a:r>
            <a:r>
              <a:rPr lang="zh-CN" altLang="en-US" sz="2800" b="1" dirty="0">
                <a:solidFill>
                  <a:srgbClr val="0000FF"/>
                </a:solidFill>
                <a:latin typeface="华文新魏" panose="02010800040101010101" charset="-122"/>
                <a:ea typeface="华文新魏" panose="02010800040101010101" charset="-122"/>
                <a:sym typeface="+mn-ea"/>
              </a:rPr>
              <a:t>）</a:t>
            </a:r>
            <a:r>
              <a:rPr sz="2800" b="1" dirty="0">
                <a:solidFill>
                  <a:srgbClr val="0000FF"/>
                </a:solidFill>
                <a:latin typeface="华文新魏" panose="02010800040101010101" charset="-122"/>
                <a:ea typeface="华文新魏" panose="02010800040101010101" charset="-122"/>
                <a:sym typeface="+mn-ea"/>
              </a:rPr>
              <a:t>银行</a:t>
            </a:r>
            <a:r>
              <a:rPr lang="zh-CN" sz="2800" b="1" dirty="0">
                <a:solidFill>
                  <a:srgbClr val="0000FF"/>
                </a:solidFill>
                <a:latin typeface="华文新魏" panose="02010800040101010101" charset="-122"/>
                <a:ea typeface="华文新魏" panose="02010800040101010101" charset="-122"/>
                <a:sym typeface="+mn-ea"/>
              </a:rPr>
              <a:t>储蓄</a:t>
            </a:r>
            <a:r>
              <a:rPr sz="2800" b="1" dirty="0">
                <a:solidFill>
                  <a:srgbClr val="0000FF"/>
                </a:solidFill>
                <a:latin typeface="华文新魏" panose="02010800040101010101" charset="-122"/>
                <a:ea typeface="华文新魏" panose="02010800040101010101" charset="-122"/>
                <a:sym typeface="+mn-ea"/>
              </a:rPr>
              <a:t>系统</a:t>
            </a:r>
            <a:r>
              <a:rPr lang="zh-CN" sz="2800" b="1" dirty="0">
                <a:solidFill>
                  <a:srgbClr val="0000FF"/>
                </a:solidFill>
                <a:latin typeface="华文新魏" panose="02010800040101010101" charset="-122"/>
                <a:ea typeface="华文新魏" panose="02010800040101010101" charset="-122"/>
                <a:sym typeface="+mn-ea"/>
              </a:rPr>
              <a:t>的</a:t>
            </a:r>
            <a:r>
              <a:rPr lang="zh-CN" altLang="en-US" sz="2800" b="1" dirty="0">
                <a:solidFill>
                  <a:srgbClr val="FC0702"/>
                </a:solidFill>
                <a:latin typeface="华文新魏" panose="02010800040101010101" charset="-122"/>
                <a:ea typeface="华文新魏" panose="02010800040101010101" charset="-122"/>
                <a:sym typeface="+mn-ea"/>
              </a:rPr>
              <a:t>系统功能结构</a:t>
            </a:r>
            <a:r>
              <a:rPr sz="2800" b="1" dirty="0">
                <a:solidFill>
                  <a:srgbClr val="FC0702"/>
                </a:solidFill>
                <a:latin typeface="华文新魏" panose="02010800040101010101" charset="-122"/>
                <a:ea typeface="华文新魏" panose="02010800040101010101" charset="-122"/>
                <a:sym typeface="+mn-ea"/>
              </a:rPr>
              <a:t>图</a:t>
            </a:r>
            <a:endParaRPr lang="zh-CN" altLang="en-US" sz="2800" b="1" dirty="0">
              <a:solidFill>
                <a:srgbClr val="FC0702"/>
              </a:solidFill>
              <a:latin typeface="华文新魏" panose="02010800040101010101" charset="-122"/>
              <a:ea typeface="华文新魏" panose="02010800040101010101" charset="-122"/>
              <a:sym typeface="+mn-ea"/>
            </a:endParaRPr>
          </a:p>
        </p:txBody>
      </p:sp>
      <p:pic>
        <p:nvPicPr>
          <p:cNvPr id="3" name="图片 2" descr="（7）银行储蓄系统的系统功能结构图"/>
          <p:cNvPicPr>
            <a:picLocks noChangeAspect="1"/>
          </p:cNvPicPr>
          <p:nvPr/>
        </p:nvPicPr>
        <p:blipFill>
          <a:blip r:embed="rId2"/>
          <a:stretch>
            <a:fillRect/>
          </a:stretch>
        </p:blipFill>
        <p:spPr>
          <a:xfrm>
            <a:off x="2453005" y="734695"/>
            <a:ext cx="7462520" cy="61042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062355" y="85090"/>
            <a:ext cx="10137775" cy="60706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8</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sz="3200" b="1" dirty="0">
                <a:solidFill>
                  <a:srgbClr val="0000FF"/>
                </a:solidFill>
                <a:latin typeface="华文新魏" panose="02010800040101010101" charset="-122"/>
                <a:ea typeface="华文新魏" panose="02010800040101010101" charset="-122"/>
                <a:sym typeface="+mn-ea"/>
              </a:rPr>
              <a:t>储蓄</a:t>
            </a:r>
            <a:r>
              <a:rPr sz="3200" b="1" dirty="0">
                <a:solidFill>
                  <a:srgbClr val="0000FF"/>
                </a:solidFill>
                <a:latin typeface="华文新魏" panose="02010800040101010101" charset="-122"/>
                <a:ea typeface="华文新魏" panose="02010800040101010101" charset="-122"/>
                <a:sym typeface="+mn-ea"/>
              </a:rPr>
              <a:t>系统</a:t>
            </a:r>
            <a:r>
              <a:rPr lang="zh-CN" sz="3200" b="1" dirty="0">
                <a:solidFill>
                  <a:srgbClr val="0000FF"/>
                </a:solidFill>
                <a:latin typeface="华文新魏" panose="02010800040101010101" charset="-122"/>
                <a:ea typeface="华文新魏" panose="02010800040101010101" charset="-122"/>
                <a:sym typeface="+mn-ea"/>
              </a:rPr>
              <a:t>的</a:t>
            </a:r>
            <a:r>
              <a:rPr sz="3200" b="1" dirty="0">
                <a:solidFill>
                  <a:srgbClr val="FC0702"/>
                </a:solidFill>
                <a:latin typeface="华文新魏" panose="02010800040101010101" charset="-122"/>
                <a:ea typeface="华文新魏" panose="02010800040101010101" charset="-122"/>
                <a:sym typeface="+mn-ea"/>
              </a:rPr>
              <a:t>存取款数据流图</a:t>
            </a:r>
            <a:endParaRPr sz="3200" b="1" dirty="0">
              <a:solidFill>
                <a:srgbClr val="FC0702"/>
              </a:solidFill>
              <a:latin typeface="华文新魏" panose="02010800040101010101" charset="-122"/>
              <a:ea typeface="华文新魏" panose="02010800040101010101" charset="-122"/>
              <a:sym typeface="+mn-ea"/>
            </a:endParaRPr>
          </a:p>
        </p:txBody>
      </p:sp>
      <p:pic>
        <p:nvPicPr>
          <p:cNvPr id="2" name="图片 1" descr="（8）银行储蓄系统的存取款数据流图"/>
          <p:cNvPicPr>
            <a:picLocks noChangeAspect="1"/>
          </p:cNvPicPr>
          <p:nvPr/>
        </p:nvPicPr>
        <p:blipFill>
          <a:blip r:embed="rId2"/>
          <a:stretch>
            <a:fillRect/>
          </a:stretch>
        </p:blipFill>
        <p:spPr>
          <a:xfrm>
            <a:off x="1061720" y="692150"/>
            <a:ext cx="10139045" cy="6165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626870" y="85090"/>
            <a:ext cx="9029065" cy="667385"/>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9-10</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sz="3200" b="1" dirty="0">
                <a:solidFill>
                  <a:srgbClr val="0000FF"/>
                </a:solidFill>
                <a:latin typeface="华文新魏" panose="02010800040101010101" charset="-122"/>
                <a:ea typeface="华文新魏" panose="02010800040101010101" charset="-122"/>
                <a:sym typeface="+mn-ea"/>
              </a:rPr>
              <a:t>储蓄</a:t>
            </a:r>
            <a:r>
              <a:rPr sz="3200" b="1" dirty="0">
                <a:solidFill>
                  <a:srgbClr val="0000FF"/>
                </a:solidFill>
                <a:latin typeface="华文新魏" panose="02010800040101010101" charset="-122"/>
                <a:ea typeface="华文新魏" panose="02010800040101010101" charset="-122"/>
                <a:sym typeface="+mn-ea"/>
              </a:rPr>
              <a:t>系统</a:t>
            </a:r>
            <a:r>
              <a:rPr lang="zh-CN" sz="3200" b="1" dirty="0">
                <a:solidFill>
                  <a:srgbClr val="0000FF"/>
                </a:solidFill>
                <a:latin typeface="华文新魏" panose="02010800040101010101" charset="-122"/>
                <a:ea typeface="华文新魏" panose="02010800040101010101" charset="-122"/>
                <a:sym typeface="+mn-ea"/>
              </a:rPr>
              <a:t>的</a:t>
            </a:r>
            <a:r>
              <a:rPr lang="zh-CN" sz="3200" b="1" dirty="0">
                <a:solidFill>
                  <a:srgbClr val="FC0702"/>
                </a:solidFill>
                <a:latin typeface="华文新魏" panose="02010800040101010101" charset="-122"/>
                <a:ea typeface="华文新魏" panose="02010800040101010101" charset="-122"/>
                <a:sym typeface="+mn-ea"/>
              </a:rPr>
              <a:t>存取款系统流</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3" name="图片 2" descr="（9）银行储蓄系统的存款系统流图"/>
          <p:cNvPicPr>
            <a:picLocks noChangeAspect="1"/>
          </p:cNvPicPr>
          <p:nvPr/>
        </p:nvPicPr>
        <p:blipFill>
          <a:blip r:embed="rId2"/>
          <a:stretch>
            <a:fillRect/>
          </a:stretch>
        </p:blipFill>
        <p:spPr>
          <a:xfrm>
            <a:off x="1626235" y="753110"/>
            <a:ext cx="9029700" cy="6076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49855" y="43180"/>
            <a:ext cx="7058660" cy="74803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11-12</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altLang="en-US" sz="3200" b="1" dirty="0">
                <a:solidFill>
                  <a:srgbClr val="0000FF"/>
                </a:solidFill>
                <a:latin typeface="华文新魏" panose="02010800040101010101" charset="-122"/>
                <a:ea typeface="华文新魏" panose="02010800040101010101" charset="-122"/>
                <a:sym typeface="+mn-ea"/>
              </a:rPr>
              <a:t>储蓄</a:t>
            </a:r>
            <a:r>
              <a:rPr lang="zh-CN" altLang="en-US" sz="3200" b="1" dirty="0">
                <a:solidFill>
                  <a:srgbClr val="0000FF"/>
                </a:solidFill>
                <a:latin typeface="华文新魏" panose="02010800040101010101" charset="-122"/>
                <a:ea typeface="华文新魏" panose="02010800040101010101" charset="-122"/>
                <a:sym typeface="+mn-ea"/>
              </a:rPr>
              <a:t>系</a:t>
            </a:r>
            <a:r>
              <a:rPr sz="3200" b="1" dirty="0">
                <a:solidFill>
                  <a:srgbClr val="0000FF"/>
                </a:solidFill>
                <a:latin typeface="华文新魏" panose="02010800040101010101" charset="-122"/>
                <a:ea typeface="华文新魏" panose="02010800040101010101" charset="-122"/>
                <a:sym typeface="+mn-ea"/>
              </a:rPr>
              <a:t>统</a:t>
            </a:r>
            <a:r>
              <a:rPr lang="zh-CN" sz="3200" b="1" dirty="0">
                <a:solidFill>
                  <a:srgbClr val="0000FF"/>
                </a:solidFill>
                <a:latin typeface="华文新魏" panose="02010800040101010101" charset="-122"/>
                <a:ea typeface="华文新魏" panose="02010800040101010101" charset="-122"/>
                <a:sym typeface="+mn-ea"/>
              </a:rPr>
              <a:t>的</a:t>
            </a:r>
            <a:r>
              <a:rPr lang="zh-CN" sz="3200" b="1" dirty="0">
                <a:solidFill>
                  <a:srgbClr val="FC0702"/>
                </a:solidFill>
                <a:latin typeface="华文新魏" panose="02010800040101010101" charset="-122"/>
                <a:ea typeface="华文新魏" panose="02010800040101010101" charset="-122"/>
                <a:sym typeface="+mn-ea"/>
              </a:rPr>
              <a:t>系统顺序</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3" name="图片 2" descr="（11-12）银行储蓄系统的系统顺序图"/>
          <p:cNvPicPr>
            <a:picLocks noChangeAspect="1"/>
          </p:cNvPicPr>
          <p:nvPr/>
        </p:nvPicPr>
        <p:blipFill>
          <a:blip r:embed="rId2"/>
          <a:stretch>
            <a:fillRect/>
          </a:stretch>
        </p:blipFill>
        <p:spPr>
          <a:xfrm>
            <a:off x="884555" y="790575"/>
            <a:ext cx="10184765" cy="6060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398395" y="43180"/>
            <a:ext cx="7226300" cy="664210"/>
          </a:xfrm>
          <a:solidFill>
            <a:schemeClr val="accent2">
              <a:lumMod val="20000"/>
              <a:lumOff val="80000"/>
            </a:schemeClr>
          </a:solidFill>
        </p:spPr>
        <p:txBody>
          <a:bodyPr vert="horz" wrap="square" lIns="91440" tIns="45720" rIns="91440" bIns="45720" anchor="ctr" anchorCtr="0"/>
          <a:p>
            <a:pPr algn="ctr">
              <a:lnSpc>
                <a:spcPct val="100000"/>
              </a:lnSpc>
            </a:pPr>
            <a:r>
              <a:rPr lang="zh-CN" sz="3200" b="1" dirty="0">
                <a:solidFill>
                  <a:srgbClr val="0000FF"/>
                </a:solidFill>
                <a:latin typeface="华文新魏" panose="02010800040101010101" charset="-122"/>
                <a:ea typeface="华文新魏" panose="02010800040101010101" charset="-122"/>
                <a:sym typeface="+mn-ea"/>
              </a:rPr>
              <a:t>（</a:t>
            </a:r>
            <a:r>
              <a:rPr lang="en-US" altLang="zh-CN" sz="3200" b="1" dirty="0">
                <a:solidFill>
                  <a:srgbClr val="0000FF"/>
                </a:solidFill>
                <a:latin typeface="华文新魏" panose="02010800040101010101" charset="-122"/>
                <a:ea typeface="华文新魏" panose="02010800040101010101" charset="-122"/>
                <a:sym typeface="+mn-ea"/>
              </a:rPr>
              <a:t>12</a:t>
            </a:r>
            <a:r>
              <a:rPr lang="zh-CN" altLang="en-US" sz="3200" b="1" dirty="0">
                <a:solidFill>
                  <a:srgbClr val="0000FF"/>
                </a:solidFill>
                <a:latin typeface="华文新魏" panose="02010800040101010101" charset="-122"/>
                <a:ea typeface="华文新魏" panose="02010800040101010101" charset="-122"/>
                <a:sym typeface="+mn-ea"/>
              </a:rPr>
              <a:t>）</a:t>
            </a:r>
            <a:r>
              <a:rPr sz="3200" b="1" dirty="0">
                <a:solidFill>
                  <a:srgbClr val="0000FF"/>
                </a:solidFill>
                <a:latin typeface="华文新魏" panose="02010800040101010101" charset="-122"/>
                <a:ea typeface="华文新魏" panose="02010800040101010101" charset="-122"/>
                <a:sym typeface="+mn-ea"/>
              </a:rPr>
              <a:t>银行</a:t>
            </a:r>
            <a:r>
              <a:rPr lang="zh-CN" altLang="en-US" sz="3200" b="1" dirty="0">
                <a:solidFill>
                  <a:srgbClr val="0000FF"/>
                </a:solidFill>
                <a:latin typeface="华文新魏" panose="02010800040101010101" charset="-122"/>
                <a:ea typeface="华文新魏" panose="02010800040101010101" charset="-122"/>
                <a:sym typeface="+mn-ea"/>
              </a:rPr>
              <a:t>储蓄</a:t>
            </a:r>
            <a:r>
              <a:rPr lang="zh-CN" altLang="en-US" sz="3200" b="1" dirty="0">
                <a:solidFill>
                  <a:srgbClr val="0000FF"/>
                </a:solidFill>
                <a:latin typeface="华文新魏" panose="02010800040101010101" charset="-122"/>
                <a:ea typeface="华文新魏" panose="02010800040101010101" charset="-122"/>
                <a:sym typeface="+mn-ea"/>
              </a:rPr>
              <a:t>系</a:t>
            </a:r>
            <a:r>
              <a:rPr sz="3200" b="1" dirty="0">
                <a:solidFill>
                  <a:srgbClr val="0000FF"/>
                </a:solidFill>
                <a:latin typeface="华文新魏" panose="02010800040101010101" charset="-122"/>
                <a:ea typeface="华文新魏" panose="02010800040101010101" charset="-122"/>
                <a:sym typeface="+mn-ea"/>
              </a:rPr>
              <a:t>统</a:t>
            </a:r>
            <a:r>
              <a:rPr lang="zh-CN" sz="3200" b="1" dirty="0">
                <a:solidFill>
                  <a:srgbClr val="0000FF"/>
                </a:solidFill>
                <a:latin typeface="华文新魏" panose="02010800040101010101" charset="-122"/>
                <a:ea typeface="华文新魏" panose="02010800040101010101" charset="-122"/>
                <a:sym typeface="+mn-ea"/>
              </a:rPr>
              <a:t>的开户</a:t>
            </a:r>
            <a:r>
              <a:rPr lang="zh-CN" sz="3200" b="1" dirty="0">
                <a:solidFill>
                  <a:srgbClr val="FC0702"/>
                </a:solidFill>
                <a:latin typeface="华文新魏" panose="02010800040101010101" charset="-122"/>
                <a:ea typeface="华文新魏" panose="02010800040101010101" charset="-122"/>
                <a:sym typeface="+mn-ea"/>
              </a:rPr>
              <a:t>系统顺序</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2" name="图片 1" descr="（12）银行储蓄系统的开户系统顺序图"/>
          <p:cNvPicPr>
            <a:picLocks noChangeAspect="1"/>
          </p:cNvPicPr>
          <p:nvPr/>
        </p:nvPicPr>
        <p:blipFill>
          <a:blip r:embed="rId2"/>
          <a:stretch>
            <a:fillRect/>
          </a:stretch>
        </p:blipFill>
        <p:spPr>
          <a:xfrm>
            <a:off x="2399030" y="707390"/>
            <a:ext cx="7225665" cy="6150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132455" y="1159510"/>
            <a:ext cx="6957060" cy="3806190"/>
          </a:xfrm>
        </p:spPr>
        <p:txBody>
          <a:bodyPr vert="horz" wrap="square" lIns="91440" tIns="45720" rIns="91440" bIns="45720" anchor="ctr" anchorCtr="0"/>
          <a:p>
            <a:pPr algn="ctr">
              <a:lnSpc>
                <a:spcPct val="200000"/>
              </a:lnSpc>
            </a:pPr>
            <a:r>
              <a:rPr lang="zh-CN" altLang="en-US" sz="6600" b="1" dirty="0">
                <a:solidFill>
                  <a:srgbClr val="FF0000"/>
                </a:solidFill>
                <a:sym typeface="+mn-ea"/>
              </a:rPr>
              <a:t>案例分析题（一）</a:t>
            </a:r>
            <a:br>
              <a:rPr lang="zh-CN" altLang="en-US" sz="4800" b="1" dirty="0">
                <a:solidFill>
                  <a:srgbClr val="FF0000"/>
                </a:solidFill>
                <a:sym typeface="+mn-ea"/>
              </a:rPr>
            </a:br>
            <a:r>
              <a:rPr lang="zh-CN" altLang="en-US" sz="4800" b="1" dirty="0">
                <a:solidFill>
                  <a:srgbClr val="0000FF"/>
                </a:solidFill>
                <a:latin typeface="华文新魏" panose="02010800040101010101" charset="-122"/>
                <a:ea typeface="华文新魏" panose="02010800040101010101" charset="-122"/>
                <a:sym typeface="+mn-ea"/>
              </a:rPr>
              <a:t>工资管理系统</a:t>
            </a:r>
            <a:endParaRPr lang="zh-CN" altLang="en-US" sz="4800" b="1" dirty="0">
              <a:solidFill>
                <a:srgbClr val="0000FF"/>
              </a:solidFill>
              <a:latin typeface="华文新魏" panose="02010800040101010101" charset="-122"/>
              <a:ea typeface="华文新魏" panose="02010800040101010101"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115570"/>
            <a:ext cx="11698605" cy="979170"/>
          </a:xfrm>
        </p:spPr>
        <p:txBody>
          <a:bodyPr vert="horz" wrap="square" lIns="91440" tIns="45720" rIns="91440" bIns="45720" anchor="ctr" anchorCtr="0"/>
          <a:p>
            <a:pPr algn="ctr">
              <a:lnSpc>
                <a:spcPct val="100000"/>
              </a:lnSpc>
            </a:pPr>
            <a:r>
              <a:rPr lang="zh-CN" altLang="en-US" sz="3200" b="1" dirty="0">
                <a:solidFill>
                  <a:srgbClr val="FC0702"/>
                </a:solidFill>
                <a:latin typeface="华文新魏" panose="02010800040101010101" charset="-122"/>
                <a:ea typeface="华文新魏" panose="02010800040101010101" charset="-122"/>
                <a:sym typeface="+mn-ea"/>
              </a:rPr>
              <a:t>银行ATM状态图</a:t>
            </a:r>
            <a:br>
              <a:rPr lang="zh-CN" altLang="en-US" sz="3200" b="1" dirty="0">
                <a:solidFill>
                  <a:srgbClr val="0000FF"/>
                </a:solidFill>
                <a:latin typeface="华文新魏" panose="02010800040101010101" charset="-122"/>
                <a:ea typeface="华文新魏" panose="02010800040101010101" charset="-122"/>
                <a:sym typeface="+mn-ea"/>
              </a:rPr>
            </a:br>
            <a:r>
              <a:rPr lang="zh-CN" altLang="en-US" sz="2000" b="1" dirty="0">
                <a:solidFill>
                  <a:srgbClr val="0000FF"/>
                </a:solidFill>
                <a:latin typeface="华文新魏" panose="02010800040101010101" charset="-122"/>
                <a:ea typeface="华文新魏" panose="02010800040101010101" charset="-122"/>
                <a:sym typeface="+mn-ea"/>
              </a:rPr>
              <a:t>https://blog.csdn.net/BXH_qwuinm/article/details/80626955</a:t>
            </a:r>
            <a:endParaRPr lang="zh-CN" altLang="en-US" sz="2000" b="1" dirty="0">
              <a:solidFill>
                <a:srgbClr val="0000FF"/>
              </a:solidFill>
              <a:latin typeface="华文新魏" panose="02010800040101010101" charset="-122"/>
              <a:ea typeface="华文新魏" panose="02010800040101010101" charset="-122"/>
              <a:sym typeface="+mn-ea"/>
            </a:endParaRPr>
          </a:p>
        </p:txBody>
      </p:sp>
      <p:pic>
        <p:nvPicPr>
          <p:cNvPr id="2" name="图片 1" descr="银行ATM状态图"/>
          <p:cNvPicPr>
            <a:picLocks noChangeAspect="1"/>
          </p:cNvPicPr>
          <p:nvPr/>
        </p:nvPicPr>
        <p:blipFill>
          <a:blip r:embed="rId2"/>
          <a:stretch>
            <a:fillRect/>
          </a:stretch>
        </p:blipFill>
        <p:spPr>
          <a:xfrm>
            <a:off x="737870" y="996315"/>
            <a:ext cx="10843895" cy="58127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存管开户泳道图"/>
          <p:cNvPicPr>
            <a:picLocks noChangeAspect="1"/>
          </p:cNvPicPr>
          <p:nvPr/>
        </p:nvPicPr>
        <p:blipFill>
          <a:blip r:embed="rId1"/>
          <a:stretch>
            <a:fillRect/>
          </a:stretch>
        </p:blipFill>
        <p:spPr>
          <a:xfrm>
            <a:off x="3460115" y="23495"/>
            <a:ext cx="8622665" cy="6833870"/>
          </a:xfrm>
          <a:prstGeom prst="rect">
            <a:avLst/>
          </a:prstGeom>
        </p:spPr>
      </p:pic>
      <p:sp>
        <p:nvSpPr>
          <p:cNvPr id="28673" name="标题 1"/>
          <p:cNvSpPr>
            <a:spLocks noGrp="1"/>
          </p:cNvSpPr>
          <p:nvPr>
            <p:custDataLst>
              <p:tags r:id="rId2"/>
            </p:custDataLst>
          </p:nvPr>
        </p:nvSpPr>
        <p:spPr>
          <a:xfrm>
            <a:off x="226695" y="236220"/>
            <a:ext cx="3234055" cy="1881505"/>
          </a:xfrm>
          <a:prstGeom prst="rect">
            <a:avLst/>
          </a:prstGeom>
          <a:solidFill>
            <a:schemeClr val="accent2">
              <a:lumMod val="20000"/>
              <a:lumOff val="80000"/>
            </a:schemeClr>
          </a:solidFill>
          <a:ln w="9525">
            <a:noFill/>
          </a:ln>
        </p:spPr>
        <p:txBody>
          <a:bodyPr vert="horz" wrap="square" lIns="91440" tIns="45720" rIns="91440" bIns="45720"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nSpc>
                <a:spcPct val="150000"/>
              </a:lnSpc>
            </a:pPr>
            <a:r>
              <a:rPr lang="zh-CN" altLang="en-US" sz="3200" kern="1200" dirty="0">
                <a:solidFill>
                  <a:srgbClr val="0000FF"/>
                </a:solidFill>
                <a:latin typeface="华文新魏" panose="02010800040101010101" charset="-122"/>
                <a:ea typeface="华文新魏" panose="02010800040101010101" charset="-122"/>
                <a:cs typeface="+mj-cs"/>
              </a:rPr>
              <a:t>借款存管开户的</a:t>
            </a:r>
            <a:r>
              <a:rPr lang="zh-CN" altLang="en-US" sz="3200" kern="1200" dirty="0">
                <a:solidFill>
                  <a:srgbClr val="FC0702"/>
                </a:solidFill>
                <a:latin typeface="华文新魏" panose="02010800040101010101" charset="-122"/>
                <a:ea typeface="华文新魏" panose="02010800040101010101" charset="-122"/>
                <a:cs typeface="+mj-cs"/>
              </a:rPr>
              <a:t>泳道</a:t>
            </a:r>
            <a:r>
              <a:rPr lang="zh-CN" altLang="en-US" sz="3200" kern="1200" dirty="0">
                <a:solidFill>
                  <a:srgbClr val="FC0702"/>
                </a:solidFill>
                <a:latin typeface="华文新魏" panose="02010800040101010101" charset="-122"/>
                <a:ea typeface="华文新魏" panose="02010800040101010101" charset="-122"/>
                <a:cs typeface="+mj-cs"/>
              </a:rPr>
              <a:t>图</a:t>
            </a:r>
            <a:endParaRPr lang="zh-CN" altLang="en-US" sz="3200" kern="1200" dirty="0">
              <a:solidFill>
                <a:srgbClr val="FC0702"/>
              </a:solidFill>
              <a:latin typeface="华文新魏" panose="02010800040101010101" charset="-122"/>
              <a:ea typeface="华文新魏" panose="02010800040101010101"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581400" y="2464435"/>
            <a:ext cx="5029200" cy="762000"/>
          </a:xfrm>
        </p:spPr>
        <p:txBody>
          <a:bodyPr vert="horz" wrap="square" lIns="91440" tIns="45720" rIns="91440" bIns="45720" anchor="ctr" anchorCtr="0"/>
          <a:p>
            <a:pPr algn="ctr"/>
            <a:r>
              <a:rPr lang="zh-CN" altLang="en-US" sz="4800" b="1" dirty="0">
                <a:solidFill>
                  <a:srgbClr val="FF0000"/>
                </a:solidFill>
              </a:rPr>
              <a:t>软件架构题</a:t>
            </a:r>
            <a:endParaRPr lang="zh-CN" altLang="en-US" sz="48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581525" y="661035"/>
            <a:ext cx="2808605" cy="762000"/>
          </a:xfrm>
        </p:spPr>
        <p:txBody>
          <a:bodyPr vert="horz" wrap="square" lIns="91440" tIns="45720" rIns="91440" bIns="45720" anchor="ctr" anchorCtr="0"/>
          <a:p>
            <a:pPr algn="ctr"/>
            <a:r>
              <a:rPr lang="zh-CN" altLang="en-US" sz="3600" b="1" dirty="0">
                <a:solidFill>
                  <a:srgbClr val="FF0000"/>
                </a:solidFill>
                <a:sym typeface="+mn-ea"/>
              </a:rPr>
              <a:t>软件架构</a:t>
            </a:r>
            <a:endParaRPr lang="en-US" altLang="zh-CN" sz="3600" b="1" dirty="0">
              <a:solidFill>
                <a:srgbClr val="FF0000"/>
              </a:solidFill>
            </a:endParaRPr>
          </a:p>
        </p:txBody>
      </p:sp>
      <p:sp>
        <p:nvSpPr>
          <p:cNvPr id="62466" name="Rectangle 3"/>
          <p:cNvSpPr>
            <a:spLocks noGrp="1"/>
          </p:cNvSpPr>
          <p:nvPr>
            <p:ph sz="half" idx="1"/>
          </p:nvPr>
        </p:nvSpPr>
        <p:spPr>
          <a:xfrm>
            <a:off x="4581525" y="1574800"/>
            <a:ext cx="2808605" cy="4392930"/>
          </a:xfrm>
          <a:solidFill>
            <a:srgbClr val="FFFF99"/>
          </a:solidFill>
        </p:spPr>
        <p:txBody>
          <a:bodyPr vert="horz" wrap="square" lIns="91440" tIns="45720" rIns="91440" bIns="45720" anchor="t" anchorCtr="0"/>
          <a:p>
            <a:pPr>
              <a:lnSpc>
                <a:spcPct val="150000"/>
              </a:lnSpc>
              <a:spcBef>
                <a:spcPts val="900"/>
              </a:spcBef>
              <a:spcAft>
                <a:spcPts val="900"/>
              </a:spcAft>
              <a:buClr>
                <a:srgbClr val="0070C0"/>
              </a:buClr>
              <a:buSzTx/>
            </a:pPr>
            <a:r>
              <a:rPr lang="zh-CN" altLang="en-US" sz="3200" b="1" kern="1200" dirty="0">
                <a:solidFill>
                  <a:srgbClr val="0000FF"/>
                </a:solidFill>
                <a:latin typeface="Arial Unicode MS" panose="020B0604020202020204" charset="-122"/>
                <a:ea typeface="Arial Unicode MS" panose="020B0604020202020204" charset="-122"/>
                <a:cs typeface="+mn-cs"/>
              </a:rPr>
              <a:t>需求分析</a:t>
            </a:r>
            <a:endParaRPr lang="en-US" altLang="zh-CN" sz="3200" b="1" kern="1200" dirty="0">
              <a:solidFill>
                <a:srgbClr val="0000FF"/>
              </a:solidFill>
              <a:latin typeface="Arial Unicode MS" panose="020B0604020202020204" charset="-122"/>
              <a:ea typeface="Arial Unicode MS" panose="020B0604020202020204" charset="-122"/>
              <a:cs typeface="+mn-cs"/>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总体设计</a:t>
            </a:r>
            <a:endParaRPr lang="en-US" altLang="zh-CN" sz="3200" b="1" kern="1200" dirty="0">
              <a:solidFill>
                <a:srgbClr val="0000FF"/>
              </a:solidFill>
              <a:latin typeface="Arial Unicode MS" panose="020B0604020202020204" charset="-122"/>
              <a:ea typeface="Arial Unicode MS" panose="020B0604020202020204" charset="-122"/>
              <a:cs typeface="+mn-cs"/>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详细设计</a:t>
            </a:r>
            <a:endPar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接口设计</a:t>
            </a:r>
            <a:endParaRPr lang="zh-CN" altLang="en-US" sz="3200" b="1" kern="1200"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161925"/>
            <a:ext cx="11621135" cy="774065"/>
          </a:xfrm>
        </p:spPr>
        <p:txBody>
          <a:bodyPr vert="horz" wrap="square" lIns="91440" tIns="45720" rIns="91440" bIns="45720" anchor="ctr" anchorCtr="0"/>
          <a:p>
            <a:pPr algn="l">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5" name="Rectangle 2"/>
          <p:cNvSpPr txBox="1">
            <a:spLocks noChangeArrowheads="1"/>
          </p:cNvSpPr>
          <p:nvPr>
            <p:custDataLst>
              <p:tags r:id="rId2"/>
            </p:custDataLst>
          </p:nvPr>
        </p:nvSpPr>
        <p:spPr bwMode="auto">
          <a:xfrm>
            <a:off x="0" y="935990"/>
            <a:ext cx="8629650" cy="586168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1、编制其需求分析。</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按照下列提纲进行描述：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 系统名称，如XX系统需求分析；</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②项目的简介，主要描述项目的目的；</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③需求的概述，主要描述该系统的意义与开发的必要性；</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④系统的功能分析，主要描述该系统应该具有哪些功能。</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2、系统总体设计。</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 一般系统的体系结构分为：单一主机结构、C/S（客户/ 服务器）结构、B/S（浏览器/服务器）结构，请确定你所设计的系统的体系结构，并说明你选用的原因。</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 确定开发环境（主要为选用何种操作系统、集成开发环境、编程语言、何种数据库）。</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 绘制出该系统的功能模块图。</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 name="文本占位符 105475" descr="Rectangle: Click to edit Master text styles&#10;Second level&#10;Third level&#10;Fourth level&#10;Fifth level"/>
          <p:cNvPicPr>
            <a:picLocks noChangeAspect="1"/>
          </p:cNvPicPr>
          <p:nvPr>
            <p:custDataLst>
              <p:tags r:id="rId3"/>
            </p:custDataLst>
          </p:nvPr>
        </p:nvPicPr>
        <p:blipFill>
          <a:blip r:embed="rId4"/>
          <a:srcRect r="70909" b="48148"/>
          <a:stretch>
            <a:fillRect/>
          </a:stretch>
        </p:blipFill>
        <p:spPr>
          <a:xfrm>
            <a:off x="8630285" y="841375"/>
            <a:ext cx="3439795" cy="5262245"/>
          </a:xfrm>
          <a:prstGeom prst="rect">
            <a:avLst/>
          </a:prstGeom>
          <a:noFill/>
          <a:ln w="9525">
            <a:noFill/>
          </a:ln>
        </p:spPr>
      </p:pic>
      <p:sp>
        <p:nvSpPr>
          <p:cNvPr id="3" name="Rectangle 2"/>
          <p:cNvSpPr>
            <a:spLocks noGrp="1"/>
          </p:cNvSpPr>
          <p:nvPr>
            <p:custDataLst>
              <p:tags r:id="rId5"/>
            </p:custDataLst>
          </p:nvPr>
        </p:nvSpPr>
        <p:spPr>
          <a:xfrm>
            <a:off x="8630285" y="6164580"/>
            <a:ext cx="343979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图1、借阅者类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303530" y="812800"/>
            <a:ext cx="11620500" cy="598487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3、系统详细设计。限于篇幅，请选择该系统的一个功能模块展开设计：</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①进行类的设计，类一般是外部实体、事物、事件或角色等。</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a)设计该系统的3个类，回答出类名即可，如，借阅者类。</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b)从中选取一个主要的类，绘制其类图，如图1的借阅者类。（照抄图1倒扣5分）。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②请进行业务流程的描述（即该功能所要完成工作的详细步骤）。该工作可以采用以下任一种方式完成：</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用详细的语言描述；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用语言简单描述+程序流程图的形式；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用敏捷开发中的故事——为这个流程设计一个角色，然后以该角色为主人公讲述该流程操作的故事；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d</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面向对象分析——简单描述+时序图的形式。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116205"/>
            <a:ext cx="11621135" cy="774065"/>
          </a:xfrm>
        </p:spPr>
        <p:txBody>
          <a:bodyPr vert="horz" wrap="square" lIns="91440" tIns="45720" rIns="91440" bIns="45720" anchor="ctr" anchorCtr="0"/>
          <a:p>
            <a:pPr algn="l">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151765" y="137795"/>
            <a:ext cx="4863465" cy="650621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如采用第4种的归还图书业务流程设计如下：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本模块有三个角色进行登录：图书管理员、图书、借阅者，具体流程见图2。</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 描述出该类中的一个操作的算法。（可以用你熟悉的语言，或伪代码，也可以用自然语言进行描述。）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上述借阅者类中newBorrower()操作,采用自然语言描述：图书管理员刷取图书条形码后，判断借阅者是否具有借阅权限，如是根据条形码获得所借阅图书的基本信息，存入该借阅者借书表中；否则返回不能借阅窗口。</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 name="图片 1"/>
          <p:cNvPicPr>
            <a:picLocks noChangeAspect="1"/>
          </p:cNvPicPr>
          <p:nvPr>
            <p:custDataLst>
              <p:tags r:id="rId2"/>
            </p:custDataLst>
          </p:nvPr>
        </p:nvPicPr>
        <p:blipFill>
          <a:blip r:embed="rId3"/>
          <a:srcRect b="10838"/>
          <a:stretch>
            <a:fillRect/>
          </a:stretch>
        </p:blipFill>
        <p:spPr>
          <a:xfrm>
            <a:off x="5014595" y="81915"/>
            <a:ext cx="7152005" cy="6109335"/>
          </a:xfrm>
          <a:prstGeom prst="rect">
            <a:avLst/>
          </a:prstGeom>
          <a:noFill/>
          <a:ln w="9525">
            <a:noFill/>
          </a:ln>
        </p:spPr>
      </p:pic>
      <p:sp>
        <p:nvSpPr>
          <p:cNvPr id="4" name="Rectangle 2"/>
          <p:cNvSpPr>
            <a:spLocks noGrp="1"/>
          </p:cNvSpPr>
          <p:nvPr>
            <p:custDataLst>
              <p:tags r:id="rId4"/>
            </p:custDataLst>
          </p:nvPr>
        </p:nvSpPr>
        <p:spPr>
          <a:xfrm>
            <a:off x="6466205" y="631317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图2、归还图书时序图</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119380" y="1395095"/>
            <a:ext cx="3496310" cy="540258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4、系统数据建模。</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数据建模</a:t>
            </a: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即是设计系统数据库，可以从类的属性出发进行设计</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根据系统的特点任意选择3个数据表，进行设计，格式如表1，如果照抄表1，记0分并倒扣5分。</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116205"/>
            <a:ext cx="11621135" cy="1276985"/>
          </a:xfrm>
        </p:spPr>
        <p:txBody>
          <a:bodyPr vert="horz" wrap="square" lIns="91440" tIns="45720" rIns="91440" bIns="45720" anchor="ctr" anchorCtr="0"/>
          <a:p>
            <a:pPr algn="l">
              <a:lnSpc>
                <a:spcPct val="150000"/>
              </a:lnSpc>
              <a:buClrTx/>
              <a:buSzTx/>
              <a:buFontTx/>
            </a:pP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8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graphicFrame>
        <p:nvGraphicFramePr>
          <p:cNvPr id="2" name="表格 1"/>
          <p:cNvGraphicFramePr/>
          <p:nvPr>
            <p:custDataLst>
              <p:tags r:id="rId3"/>
            </p:custDataLst>
          </p:nvPr>
        </p:nvGraphicFramePr>
        <p:xfrm>
          <a:off x="3691890" y="2157730"/>
          <a:ext cx="8425180" cy="4232910"/>
        </p:xfrm>
        <a:graphic>
          <a:graphicData uri="http://schemas.openxmlformats.org/drawingml/2006/table">
            <a:tbl>
              <a:tblPr/>
              <a:tblGrid>
                <a:gridCol w="1684020"/>
                <a:gridCol w="1683385"/>
                <a:gridCol w="1685925"/>
                <a:gridCol w="2327910"/>
                <a:gridCol w="1043940"/>
              </a:tblGrid>
              <a:tr h="593725">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字段名</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字段类型</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字段长度</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字段描述</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备注</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JYZ_CardID</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借书证编号</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solidFill>
                            <a:srgbClr val="FF0000"/>
                          </a:solidFill>
                          <a:latin typeface="Arial Unicode MS" panose="020B0604020202020204" charset="-122"/>
                          <a:ea typeface="Arial Unicode MS" panose="020B0604020202020204" charset="-122"/>
                          <a:cs typeface="仿宋" panose="02010609060101010101" charset="-122"/>
                        </a:rPr>
                        <a:t>主键</a:t>
                      </a:r>
                      <a:endParaRPr lang="en-US" altLang="en-US" sz="2200" b="1">
                        <a:solidFill>
                          <a:srgbClr val="FF0000"/>
                        </a:solidFill>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JYZ_Name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String</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Varchar(50)</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借阅者姓名</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JYZ_Dept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借阅者部门</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 _Sex</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借阅者性别</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 _Type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借阅者类型</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JYZ_Bzrq</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Date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借阅者办证日期</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Rectangle 2"/>
          <p:cNvSpPr>
            <a:spLocks noGrp="1"/>
          </p:cNvSpPr>
          <p:nvPr>
            <p:custDataLst>
              <p:tags r:id="rId4"/>
            </p:custDataLst>
          </p:nvPr>
        </p:nvSpPr>
        <p:spPr>
          <a:xfrm>
            <a:off x="5498465" y="154813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表1、借阅者表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303530" y="3959225"/>
            <a:ext cx="3834765" cy="214947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300"/>
              </a:spcBef>
              <a:spcAft>
                <a:spcPts val="3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5、接口设计。为该功能模块设计一个界面，如下图的界面。如果照抄图</a:t>
            </a:r>
            <a:r>
              <a:rPr lang="en-US" altLang="zh-CN"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，记0分并倒扣5分。</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299085"/>
            <a:ext cx="3835400" cy="3503930"/>
          </a:xfrm>
          <a:solidFill>
            <a:schemeClr val="tx2">
              <a:lumMod val="20000"/>
              <a:lumOff val="80000"/>
            </a:schemeClr>
          </a:solidFill>
        </p:spPr>
        <p:txBody>
          <a:bodyPr vert="horz" wrap="square" lIns="91440" tIns="45720" rIns="91440" bIns="45720" anchor="ctr" anchorCtr="0"/>
          <a:p>
            <a:pPr algn="l">
              <a:lnSpc>
                <a:spcPct val="150000"/>
              </a:lnSpc>
              <a:spcBef>
                <a:spcPts val="300"/>
              </a:spcBef>
              <a:spcAft>
                <a:spcPts val="300"/>
              </a:spcAft>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4" name="Rectangle 2"/>
          <p:cNvSpPr>
            <a:spLocks noGrp="1"/>
          </p:cNvSpPr>
          <p:nvPr>
            <p:custDataLst>
              <p:tags r:id="rId3"/>
            </p:custDataLst>
          </p:nvPr>
        </p:nvSpPr>
        <p:spPr>
          <a:xfrm>
            <a:off x="6038850" y="618363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、图书录入界面设计</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2147482622" descr="添加新书籍"/>
          <p:cNvPicPr>
            <a:picLocks noChangeAspect="1"/>
          </p:cNvPicPr>
          <p:nvPr>
            <p:custDataLst>
              <p:tags r:id="rId4"/>
            </p:custDataLst>
          </p:nvPr>
        </p:nvPicPr>
        <p:blipFill>
          <a:blip r:embed="rId5"/>
          <a:stretch>
            <a:fillRect/>
          </a:stretch>
        </p:blipFill>
        <p:spPr>
          <a:xfrm>
            <a:off x="4232275" y="299085"/>
            <a:ext cx="7859395" cy="5838825"/>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Grp="1"/>
          </p:cNvSpPr>
          <p:nvPr>
            <p:ph sz="half" idx="1"/>
          </p:nvPr>
        </p:nvSpPr>
        <p:spPr>
          <a:xfrm>
            <a:off x="125095" y="575945"/>
            <a:ext cx="11929745" cy="6236335"/>
          </a:xfrm>
          <a:solidFill>
            <a:srgbClr val="FFCCCC"/>
          </a:solidFill>
        </p:spPr>
        <p:txBody>
          <a:bodyPr vert="horz" wrap="square" lIns="91440" tIns="45720" rIns="91440" bIns="45720" anchor="t" anchorCtr="0"/>
          <a:p>
            <a:pPr lvl="0"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结合自己熟悉或曾经开发过的软件系统，</a:t>
            </a:r>
            <a:r>
              <a:rPr lang="zh-CN" altLang="en-US" sz="2400" b="1" kern="1200" dirty="0">
                <a:solidFill>
                  <a:srgbClr val="0000FF"/>
                </a:solidFill>
                <a:latin typeface="楷体" panose="02010609060101010101" pitchFamily="49" charset="-122"/>
                <a:ea typeface="楷体" panose="02010609060101010101" pitchFamily="49" charset="-122"/>
                <a:cs typeface="+mn-cs"/>
              </a:rPr>
              <a:t>例如：</a:t>
            </a:r>
            <a:endParaRPr lang="zh-CN" altLang="en-US" sz="2400" b="1" kern="1200" dirty="0">
              <a:solidFill>
                <a:srgbClr val="0000FF"/>
              </a:solidFill>
              <a:latin typeface="楷体" panose="02010609060101010101" pitchFamily="49" charset="-122"/>
              <a:ea typeface="楷体" panose="02010609060101010101" pitchFamily="49" charset="-122"/>
              <a:cs typeface="+mn-cs"/>
            </a:endParaRPr>
          </a:p>
          <a:p>
            <a:pPr lvl="1" latinLnBrk="0">
              <a:lnSpc>
                <a:spcPct val="150000"/>
              </a:lnSpc>
              <a:spcBef>
                <a:spcPts val="0"/>
              </a:spcBef>
              <a:spcAft>
                <a:spcPts val="0"/>
              </a:spcAft>
              <a:buClr>
                <a:srgbClr val="0070C0"/>
              </a:buClr>
              <a:buSzTx/>
            </a:pPr>
            <a:r>
              <a:rPr lang="zh-CN" altLang="en-US" sz="2400" b="1" kern="1200" dirty="0">
                <a:solidFill>
                  <a:srgbClr val="0000FF"/>
                </a:solidFill>
                <a:latin typeface="楷体" panose="02010609060101010101" pitchFamily="49" charset="-122"/>
                <a:ea typeface="楷体" panose="02010609060101010101" pitchFamily="49" charset="-122"/>
                <a:cs typeface="+mn-cs"/>
              </a:rPr>
              <a:t>教学管理系统、</a:t>
            </a:r>
            <a:r>
              <a:rPr lang="zh-CN" altLang="en-US" sz="2400" b="1" dirty="0">
                <a:solidFill>
                  <a:srgbClr val="0000FF"/>
                </a:solidFill>
                <a:latin typeface="楷体" panose="02010609060101010101" pitchFamily="49" charset="-122"/>
                <a:ea typeface="楷体" panose="02010609060101010101" pitchFamily="49" charset="-122"/>
                <a:sym typeface="+mn-ea"/>
              </a:rPr>
              <a:t>学生</a:t>
            </a:r>
            <a:r>
              <a:rPr lang="zh-CN" altLang="en-US" sz="2400" b="1" dirty="0">
                <a:solidFill>
                  <a:srgbClr val="0000FF"/>
                </a:solidFill>
                <a:latin typeface="楷体" panose="02010609060101010101" pitchFamily="49" charset="-122"/>
                <a:ea typeface="楷体" panose="02010609060101010101" pitchFamily="49" charset="-122"/>
                <a:sym typeface="+mn-ea"/>
              </a:rPr>
              <a:t>选课</a:t>
            </a:r>
            <a:r>
              <a:rPr lang="zh-CN" altLang="en-US" sz="2400" b="1" dirty="0">
                <a:solidFill>
                  <a:srgbClr val="0000FF"/>
                </a:solidFill>
                <a:latin typeface="楷体" panose="02010609060101010101" pitchFamily="49" charset="-122"/>
                <a:ea typeface="楷体" panose="02010609060101010101" pitchFamily="49" charset="-122"/>
                <a:sym typeface="+mn-ea"/>
              </a:rPr>
              <a:t>系统、</a:t>
            </a:r>
            <a:r>
              <a:rPr lang="zh-CN" altLang="en-US" sz="2400" b="1" kern="1200" dirty="0">
                <a:solidFill>
                  <a:srgbClr val="0000FF"/>
                </a:solidFill>
                <a:latin typeface="楷体" panose="02010609060101010101" pitchFamily="49" charset="-122"/>
                <a:ea typeface="楷体" panose="02010609060101010101" pitchFamily="49" charset="-122"/>
                <a:cs typeface="+mn-cs"/>
              </a:rPr>
              <a:t>校园卡通系统、</a:t>
            </a:r>
            <a:r>
              <a:rPr lang="zh-CN" altLang="en-US" sz="2400" b="1" dirty="0">
                <a:solidFill>
                  <a:srgbClr val="0000FF"/>
                </a:solidFill>
                <a:latin typeface="楷体" panose="02010609060101010101" pitchFamily="49" charset="-122"/>
                <a:ea typeface="楷体" panose="02010609060101010101" pitchFamily="49" charset="-122"/>
                <a:sym typeface="+mn-ea"/>
              </a:rPr>
              <a:t>图书管理系统、车票预订系统等</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0" latinLnBrk="0">
              <a:lnSpc>
                <a:spcPct val="150000"/>
              </a:lnSpc>
              <a:spcBef>
                <a:spcPts val="0"/>
              </a:spcBef>
              <a:spcAft>
                <a:spcPts val="0"/>
              </a:spcAft>
              <a:buClr>
                <a:srgbClr val="0070C0"/>
              </a:buClr>
              <a:buSzTx/>
            </a:pPr>
            <a:r>
              <a:rPr lang="zh-CN" altLang="en-US" b="1" dirty="0">
                <a:solidFill>
                  <a:srgbClr val="FF0000"/>
                </a:solidFill>
                <a:latin typeface="楷体" panose="02010609060101010101" pitchFamily="49" charset="-122"/>
                <a:ea typeface="楷体" panose="02010609060101010101" pitchFamily="49" charset="-122"/>
                <a:sym typeface="+mn-ea"/>
              </a:rPr>
              <a:t>需求分析部分</a:t>
            </a:r>
            <a:endParaRPr lang="zh-CN" altLang="en-US" b="1" dirty="0">
              <a:solidFill>
                <a:srgbClr val="FF0000"/>
              </a:solidFill>
              <a:latin typeface="楷体" panose="02010609060101010101" pitchFamily="49" charset="-122"/>
              <a:ea typeface="楷体" panose="02010609060101010101" pitchFamily="49" charset="-122"/>
              <a:sym typeface="+mn-ea"/>
            </a:endParaRPr>
          </a:p>
          <a:p>
            <a:pPr lvl="1" algn="l"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开发用例、</a:t>
            </a:r>
            <a:r>
              <a:rPr lang="zh-CN" altLang="en-US" sz="2400" b="1" dirty="0">
                <a:solidFill>
                  <a:srgbClr val="0000FF"/>
                </a:solidFill>
                <a:latin typeface="楷体" panose="02010609060101010101" pitchFamily="49" charset="-122"/>
                <a:ea typeface="楷体" panose="02010609060101010101" pitchFamily="49" charset="-122"/>
                <a:sym typeface="+mn-ea"/>
              </a:rPr>
              <a:t>用例模板</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1" algn="l"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用例图：建立</a:t>
            </a:r>
            <a:r>
              <a:rPr lang="zh-CN" altLang="en-US" sz="2400" b="1" dirty="0">
                <a:solidFill>
                  <a:srgbClr val="FC0702"/>
                </a:solidFill>
                <a:latin typeface="楷体" panose="02010609060101010101" pitchFamily="49" charset="-122"/>
                <a:ea typeface="楷体" panose="02010609060101010101" pitchFamily="49" charset="-122"/>
                <a:sym typeface="+mn-ea"/>
              </a:rPr>
              <a:t>功能模型</a:t>
            </a:r>
            <a:r>
              <a:rPr lang="zh-CN" altLang="en-US" sz="2400" b="1" dirty="0">
                <a:solidFill>
                  <a:srgbClr val="0000FF"/>
                </a:solidFill>
                <a:latin typeface="楷体" panose="02010609060101010101" pitchFamily="49" charset="-122"/>
                <a:ea typeface="楷体" panose="02010609060101010101" pitchFamily="49" charset="-122"/>
                <a:sym typeface="+mn-ea"/>
              </a:rPr>
              <a:t>的工具</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0" latinLnBrk="0">
              <a:lnSpc>
                <a:spcPct val="150000"/>
              </a:lnSpc>
              <a:spcBef>
                <a:spcPts val="0"/>
              </a:spcBef>
              <a:spcAft>
                <a:spcPts val="0"/>
              </a:spcAft>
              <a:buClr>
                <a:srgbClr val="0070C0"/>
              </a:buClr>
              <a:buSzTx/>
            </a:pPr>
            <a:r>
              <a:rPr lang="zh-CN" altLang="en-US" b="1" dirty="0">
                <a:solidFill>
                  <a:srgbClr val="FC0702"/>
                </a:solidFill>
                <a:latin typeface="楷体" panose="02010609060101010101" pitchFamily="49" charset="-122"/>
                <a:ea typeface="楷体" panose="02010609060101010101" pitchFamily="49" charset="-122"/>
                <a:sym typeface="+mn-ea"/>
              </a:rPr>
              <a:t>软件设计部分</a:t>
            </a:r>
            <a:endParaRPr lang="zh-CN" altLang="en-US" b="1" dirty="0">
              <a:solidFill>
                <a:srgbClr val="FC0702"/>
              </a:solidFill>
              <a:latin typeface="楷体" panose="02010609060101010101" pitchFamily="49" charset="-122"/>
              <a:ea typeface="楷体" panose="02010609060101010101" pitchFamily="49" charset="-122"/>
              <a:sym typeface="+mn-ea"/>
            </a:endParaRPr>
          </a:p>
          <a:p>
            <a:pPr lvl="1"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数据/类设计：</a:t>
            </a:r>
            <a:r>
              <a:rPr lang="zh-CN" altLang="en-US" sz="2400" b="1" dirty="0">
                <a:latin typeface="楷体" panose="02010609060101010101" pitchFamily="49" charset="-122"/>
                <a:ea typeface="楷体" panose="02010609060101010101" pitchFamily="49" charset="-122"/>
                <a:sym typeface="+mn-ea"/>
              </a:rPr>
              <a:t>将分析类模型变换为软件实现类模型及数据结构</a:t>
            </a:r>
            <a:endParaRPr lang="zh-CN" altLang="en-US" sz="2400" b="1" dirty="0">
              <a:latin typeface="楷体" panose="02010609060101010101" pitchFamily="49" charset="-122"/>
              <a:ea typeface="楷体" panose="02010609060101010101" pitchFamily="49" charset="-122"/>
              <a:sym typeface="+mn-ea"/>
            </a:endParaRPr>
          </a:p>
          <a:p>
            <a:pPr lvl="1"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体系结构设计：</a:t>
            </a:r>
            <a:r>
              <a:rPr lang="zh-CN" altLang="en-US" sz="2400" b="1" dirty="0">
                <a:latin typeface="楷体" panose="02010609060101010101" pitchFamily="49" charset="-122"/>
                <a:ea typeface="楷体" panose="02010609060101010101" pitchFamily="49" charset="-122"/>
                <a:sym typeface="+mn-ea"/>
              </a:rPr>
              <a:t>描述软件主要构造元素之间的关系</a:t>
            </a:r>
            <a:endParaRPr lang="zh-CN" altLang="en-US" sz="2400" b="1" dirty="0">
              <a:latin typeface="楷体" panose="02010609060101010101" pitchFamily="49" charset="-122"/>
              <a:ea typeface="楷体" panose="02010609060101010101" pitchFamily="49" charset="-122"/>
              <a:sym typeface="+mn-ea"/>
            </a:endParaRPr>
          </a:p>
          <a:p>
            <a:pPr lvl="1"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接口设计：</a:t>
            </a:r>
            <a:r>
              <a:rPr lang="zh-CN" altLang="en-US" sz="2400" b="1" dirty="0">
                <a:latin typeface="楷体" panose="02010609060101010101" pitchFamily="49" charset="-122"/>
                <a:ea typeface="楷体" panose="02010609060101010101" pitchFamily="49" charset="-122"/>
                <a:sym typeface="+mn-ea"/>
              </a:rPr>
              <a:t>描述软件元素、硬件元素和终端用户间如何通信</a:t>
            </a:r>
            <a:endParaRPr lang="zh-CN" altLang="en-US" sz="2400" b="1" dirty="0">
              <a:latin typeface="楷体" panose="02010609060101010101" pitchFamily="49" charset="-122"/>
              <a:ea typeface="楷体" panose="02010609060101010101" pitchFamily="49" charset="-122"/>
              <a:sym typeface="+mn-ea"/>
            </a:endParaRPr>
          </a:p>
          <a:p>
            <a:pPr lvl="1"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构件级设计：</a:t>
            </a:r>
            <a:r>
              <a:rPr lang="zh-CN" altLang="en-US" sz="2400" b="1" dirty="0">
                <a:latin typeface="楷体" panose="02010609060101010101" pitchFamily="49" charset="-122"/>
                <a:ea typeface="楷体" panose="02010609060101010101" pitchFamily="49" charset="-122"/>
                <a:sym typeface="+mn-ea"/>
              </a:rPr>
              <a:t>将软件体系结构的构造元素变换为对软件构件的过程性描述</a:t>
            </a:r>
            <a:endParaRPr lang="zh-CN" altLang="en-US" sz="2400" b="1" dirty="0">
              <a:latin typeface="楷体" panose="02010609060101010101" pitchFamily="49" charset="-122"/>
              <a:ea typeface="楷体" panose="02010609060101010101" pitchFamily="49" charset="-122"/>
              <a:sym typeface="+mn-ea"/>
            </a:endParaRPr>
          </a:p>
          <a:p>
            <a:pPr lvl="1" latinLnBrk="0">
              <a:lnSpc>
                <a:spcPct val="150000"/>
              </a:lnSpc>
              <a:spcBef>
                <a:spcPts val="0"/>
              </a:spcBef>
              <a:spcAft>
                <a:spcPts val="0"/>
              </a:spcAft>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用户界面设计等</a:t>
            </a:r>
            <a:endParaRPr lang="zh-CN" altLang="en-US" sz="2400" b="1" kern="1200" dirty="0">
              <a:solidFill>
                <a:srgbClr val="0000FF"/>
              </a:solidFill>
              <a:latin typeface="楷体" panose="02010609060101010101" pitchFamily="49" charset="-122"/>
              <a:ea typeface="楷体" panose="02010609060101010101" pitchFamily="49" charset="-122"/>
              <a:cs typeface="+mn-cs"/>
              <a:sym typeface="+mn-ea"/>
            </a:endParaRPr>
          </a:p>
        </p:txBody>
      </p:sp>
      <p:sp>
        <p:nvSpPr>
          <p:cNvPr id="62465" name="Rectangle 2"/>
          <p:cNvSpPr>
            <a:spLocks noGrp="1"/>
          </p:cNvSpPr>
          <p:nvPr>
            <p:ph type="title"/>
            <p:custDataLst>
              <p:tags r:id="rId1"/>
            </p:custDataLst>
          </p:nvPr>
        </p:nvSpPr>
        <p:spPr>
          <a:xfrm>
            <a:off x="4423410" y="30480"/>
            <a:ext cx="4189095" cy="621665"/>
          </a:xfrm>
        </p:spPr>
        <p:txBody>
          <a:bodyPr vert="horz" wrap="square" lIns="91440" tIns="45720" rIns="91440" bIns="45720" anchor="ctr" anchorCtr="0"/>
          <a:p>
            <a:pPr algn="ctr"/>
            <a:r>
              <a:rPr lang="zh-CN" altLang="en-US" sz="3200" b="1" dirty="0">
                <a:solidFill>
                  <a:srgbClr val="FF0000"/>
                </a:solidFill>
                <a:latin typeface="楷体" panose="02010609060101010101" pitchFamily="49" charset="-122"/>
                <a:ea typeface="楷体" panose="02010609060101010101" pitchFamily="49" charset="-122"/>
                <a:sym typeface="+mn-ea"/>
              </a:rPr>
              <a:t>软件</a:t>
            </a:r>
            <a:r>
              <a:rPr lang="zh-CN" altLang="en-US" sz="3200" b="1" dirty="0">
                <a:solidFill>
                  <a:srgbClr val="FF0000"/>
                </a:solidFill>
                <a:latin typeface="楷体" panose="02010609060101010101" pitchFamily="49" charset="-122"/>
                <a:ea typeface="楷体" panose="02010609060101010101" pitchFamily="49" charset="-122"/>
                <a:cs typeface="+mn-cs"/>
                <a:sym typeface="+mn-ea"/>
              </a:rPr>
              <a:t>系统分析与设计</a:t>
            </a:r>
            <a:endParaRPr lang="zh-CN" altLang="en-US" sz="3200" b="1"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115570"/>
            <a:ext cx="11698605" cy="901065"/>
          </a:xfrm>
        </p:spPr>
        <p:txBody>
          <a:bodyPr vert="horz" wrap="square" lIns="91440" tIns="45720" rIns="91440" bIns="45720" anchor="ctr" anchorCtr="0"/>
          <a:p>
            <a:pPr algn="ctr">
              <a:lnSpc>
                <a:spcPct val="100000"/>
              </a:lnSpc>
            </a:pPr>
            <a:r>
              <a:rPr lang="zh-CN" altLang="en-US" sz="3200" b="1" dirty="0">
                <a:solidFill>
                  <a:srgbClr val="0000FF"/>
                </a:solidFill>
                <a:latin typeface="华文新魏" panose="02010800040101010101" charset="-122"/>
                <a:ea typeface="华文新魏" panose="02010800040101010101" charset="-122"/>
                <a:sym typeface="+mn-ea"/>
              </a:rPr>
              <a:t>工资管理系统</a:t>
            </a:r>
            <a:r>
              <a:rPr lang="en-US" altLang="zh-CN" sz="3200" b="1" dirty="0">
                <a:solidFill>
                  <a:srgbClr val="0000FF"/>
                </a:solidFill>
                <a:latin typeface="华文新魏" panose="02010800040101010101" charset="-122"/>
                <a:ea typeface="华文新魏" panose="02010800040101010101" charset="-122"/>
                <a:sym typeface="+mn-ea"/>
              </a:rPr>
              <a:t>_</a:t>
            </a:r>
            <a:r>
              <a:rPr lang="zh-CN" altLang="en-US" sz="3200" b="1" dirty="0">
                <a:solidFill>
                  <a:srgbClr val="0000FF"/>
                </a:solidFill>
                <a:latin typeface="华文新魏" panose="02010800040101010101" charset="-122"/>
                <a:ea typeface="华文新魏" panose="02010800040101010101" charset="-122"/>
                <a:sym typeface="+mn-ea"/>
              </a:rPr>
              <a:t>百度百科</a:t>
            </a:r>
            <a:br>
              <a:rPr lang="zh-CN" altLang="en-US" sz="2000" b="1" dirty="0">
                <a:solidFill>
                  <a:srgbClr val="0000FF"/>
                </a:solidFill>
                <a:latin typeface="华文新魏" panose="02010800040101010101" charset="-122"/>
                <a:ea typeface="华文新魏" panose="02010800040101010101" charset="-122"/>
                <a:sym typeface="+mn-ea"/>
              </a:rPr>
            </a:br>
            <a:r>
              <a:rPr lang="zh-CN" altLang="en-US" sz="18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https://baike.baidu.com/item/2823611</a:t>
            </a:r>
            <a:endParaRPr lang="zh-CN" altLang="en-US" sz="1800" b="1" dirty="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 name="Rectangle 2"/>
          <p:cNvSpPr txBox="1">
            <a:spLocks noChangeArrowheads="1"/>
          </p:cNvSpPr>
          <p:nvPr>
            <p:custDataLst>
              <p:tags r:id="rId2"/>
            </p:custDataLst>
          </p:nvPr>
        </p:nvSpPr>
        <p:spPr bwMode="auto">
          <a:xfrm>
            <a:off x="0" y="1016000"/>
            <a:ext cx="12192635" cy="5809615"/>
          </a:xfrm>
          <a:prstGeom prst="rect">
            <a:avLst/>
          </a:prstGeom>
          <a:solidFill>
            <a:schemeClr val="accent3">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企业需求</a:t>
            </a:r>
            <a:endPar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于企、事业单位的工资发放来说，不需要太大型的数据库系统。只需要一个操作方便，功能实用，能同时满足财务部门、单位其他相关部门及代发单位三方对数据的管理及需求的系统。企业的目标就是在于利用VFP编程软件开发一个功能实用，用户操作方便，简单明了的工资管理程序。</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管理内容</a:t>
            </a:r>
            <a:endPar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实现工资的集中管理。可供财务人员对本单位的人员以及工资进行增加、删除、修改、查询，对人事的管理及工资发放中的应发工资合计等项目由系统自动进行计算；同时系统还可对人事及工资管理情况进行多角度查询。</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软件应用</a:t>
            </a:r>
            <a:endPar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利用小型软件对小型企业的工资进行管理，不仅可以节省开支，而且还可以节省时间，充分发挥了其小却精的特点，通过对这个小软件的开发，也是企业认识到了自己在很多方面的不足，也掌握了很多应用方面的技巧。</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基本原则</a:t>
            </a:r>
            <a:endParaRPr kumimoji="0" lang="zh-CN" altLang="en-US" sz="1800" b="1" i="0" u="none" strike="noStrike" cap="none" spc="0" normalizeH="0" baseline="0" dirty="0">
              <a:solidFill>
                <a:srgbClr val="FC0702"/>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以通信功能作为界面设计的核心</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界面必须始终一致</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界面必须使用户随时掌握任务的进展情况</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00000"/>
              </a:lnSpc>
              <a:spcBef>
                <a:spcPts val="600"/>
              </a:spcBef>
              <a:spcAft>
                <a:spcPts val="600"/>
              </a:spcAft>
              <a:buClrTx/>
              <a:buSzTx/>
              <a:buFont typeface="Arial" panose="020B0604020202020204" pitchFamily="34" charset="0"/>
              <a:buChar char="•"/>
              <a:defRPr/>
            </a:pPr>
            <a:r>
              <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界面必须能够提供帮助</a:t>
            </a:r>
            <a:endParaRPr kumimoji="0" lang="zh-CN" altLang="en-US" sz="18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115435" y="473710"/>
            <a:ext cx="4696460" cy="762000"/>
          </a:xfrm>
        </p:spPr>
        <p:txBody>
          <a:bodyPr vert="horz" wrap="square" lIns="91440" tIns="45720" rIns="91440" bIns="45720" anchor="ctr" anchorCtr="0"/>
          <a:p>
            <a:pPr algn="ctr"/>
            <a:r>
              <a:rPr lang="zh-CN" altLang="en-US" sz="3200" b="1" dirty="0">
                <a:solidFill>
                  <a:srgbClr val="0000FF"/>
                </a:solidFill>
              </a:rPr>
              <a:t>一、需求分析部分</a:t>
            </a:r>
            <a:endParaRPr lang="zh-CN" altLang="en-US" sz="3200" b="1" dirty="0">
              <a:solidFill>
                <a:srgbClr val="0000FF"/>
              </a:solidFill>
            </a:endParaRPr>
          </a:p>
        </p:txBody>
      </p:sp>
      <p:sp>
        <p:nvSpPr>
          <p:cNvPr id="3" name="Rectangle 3"/>
          <p:cNvSpPr>
            <a:spLocks noGrp="1"/>
          </p:cNvSpPr>
          <p:nvPr>
            <p:ph sz="half" idx="1"/>
            <p:custDataLst>
              <p:tags r:id="rId1"/>
            </p:custDataLst>
          </p:nvPr>
        </p:nvSpPr>
        <p:spPr>
          <a:xfrm>
            <a:off x="4116070" y="1482725"/>
            <a:ext cx="4696460" cy="3655695"/>
          </a:xfrm>
          <a:solidFill>
            <a:srgbClr val="FFFF99"/>
          </a:solidFill>
        </p:spPr>
        <p:txBody>
          <a:bodyPr vert="horz" wrap="square" lIns="91440" tIns="45720" rIns="91440" bIns="45720" anchor="t" anchorCtr="0"/>
          <a:p>
            <a:pPr latinLnBrk="0">
              <a:lnSpc>
                <a:spcPct val="200000"/>
              </a:lnSpc>
              <a:spcBef>
                <a:spcPts val="900"/>
              </a:spcBef>
              <a:spcAft>
                <a:spcPts val="900"/>
              </a:spcAft>
              <a:buClr>
                <a:srgbClr val="0070C0"/>
              </a:buClr>
              <a:buSzTx/>
            </a:pPr>
            <a:r>
              <a:rPr lang="zh-CN" altLang="en-US" sz="3200" b="1" kern="1200" dirty="0">
                <a:solidFill>
                  <a:srgbClr val="0000FF"/>
                </a:solidFill>
                <a:latin typeface="+mn-lt"/>
                <a:ea typeface="+mn-ea"/>
                <a:cs typeface="+mn-cs"/>
              </a:rPr>
              <a:t>开发用例</a:t>
            </a:r>
            <a:endParaRPr lang="zh-CN" altLang="en-US" sz="3200" b="1" kern="1200" dirty="0">
              <a:solidFill>
                <a:srgbClr val="0000FF"/>
              </a:solidFill>
              <a:latin typeface="+mn-lt"/>
              <a:ea typeface="+mn-ea"/>
              <a:cs typeface="+mn-cs"/>
            </a:endParaRPr>
          </a:p>
          <a:p>
            <a:pPr latinLnBrk="0">
              <a:lnSpc>
                <a:spcPct val="200000"/>
              </a:lnSpc>
              <a:spcBef>
                <a:spcPts val="900"/>
              </a:spcBef>
              <a:spcAft>
                <a:spcPts val="900"/>
              </a:spcAft>
              <a:buClr>
                <a:srgbClr val="0070C0"/>
              </a:buClr>
              <a:buSzTx/>
            </a:pPr>
            <a:r>
              <a:rPr lang="zh-CN" altLang="en-US" sz="3200" b="1" dirty="0">
                <a:solidFill>
                  <a:srgbClr val="0000FF"/>
                </a:solidFill>
                <a:sym typeface="+mn-ea"/>
              </a:rPr>
              <a:t>用例模板</a:t>
            </a:r>
            <a:endParaRPr lang="zh-CN" altLang="en-US" sz="3200" b="1" kern="1200" dirty="0">
              <a:solidFill>
                <a:srgbClr val="0000FF"/>
              </a:solidFill>
              <a:latin typeface="+mn-lt"/>
              <a:ea typeface="+mn-ea"/>
              <a:cs typeface="+mn-cs"/>
            </a:endParaRPr>
          </a:p>
          <a:p>
            <a:pPr latinLnBrk="0">
              <a:lnSpc>
                <a:spcPct val="200000"/>
              </a:lnSpc>
              <a:spcBef>
                <a:spcPts val="900"/>
              </a:spcBef>
              <a:spcAft>
                <a:spcPts val="900"/>
              </a:spcAft>
              <a:buClr>
                <a:srgbClr val="0070C0"/>
              </a:buClr>
              <a:buSzTx/>
            </a:pPr>
            <a:r>
              <a:rPr lang="zh-CN" altLang="en-US" sz="3200" b="1" kern="1200" dirty="0">
                <a:solidFill>
                  <a:srgbClr val="FF0000"/>
                </a:solidFill>
                <a:latin typeface="+mn-lt"/>
                <a:ea typeface="+mn-ea"/>
                <a:cs typeface="+mn-cs"/>
              </a:rPr>
              <a:t>用例图：功能建模工具</a:t>
            </a:r>
            <a:endParaRPr lang="zh-CN" altLang="en-US" sz="3200" b="1" kern="1200" dirty="0">
              <a:solidFill>
                <a:srgbClr val="FF0000"/>
              </a:solidFill>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919288" y="46990"/>
            <a:ext cx="8248650" cy="668338"/>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en-US" altLang="zh-CN" sz="3600" dirty="0">
                <a:solidFill>
                  <a:srgbClr val="0000CC"/>
                </a:solidFill>
              </a:rPr>
              <a:t>1.1	</a:t>
            </a:r>
            <a:r>
              <a:rPr lang="zh-CN" altLang="en-US" sz="3600" dirty="0">
                <a:solidFill>
                  <a:srgbClr val="0000CC"/>
                </a:solidFill>
              </a:rPr>
              <a:t>开发用例</a:t>
            </a:r>
            <a:endParaRPr lang="zh-CN" altLang="en-US" sz="3600" dirty="0">
              <a:solidFill>
                <a:srgbClr val="0000CC"/>
              </a:solidFill>
            </a:endParaRPr>
          </a:p>
        </p:txBody>
      </p:sp>
      <p:sp>
        <p:nvSpPr>
          <p:cNvPr id="23555" name="Rectangle 3"/>
          <p:cNvSpPr>
            <a:spLocks noGrp="1"/>
          </p:cNvSpPr>
          <p:nvPr>
            <p:ph idx="1"/>
          </p:nvPr>
        </p:nvSpPr>
        <p:spPr>
          <a:xfrm>
            <a:off x="20320" y="685165"/>
            <a:ext cx="7944485" cy="6109970"/>
          </a:xfrm>
          <a:solidFill>
            <a:schemeClr val="accent6">
              <a:lumMod val="20000"/>
              <a:lumOff val="80000"/>
            </a:schemeClr>
          </a:solidFill>
        </p:spPr>
        <p:txBody>
          <a:bodyPr vert="horz" wrap="square" lIns="91440" tIns="45720" rIns="91440" bIns="45720" anchor="t" anchorCtr="0"/>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讲述了能表达主体</a:t>
            </a:r>
            <a:r>
              <a:rPr lang="zh-CN" altLang="en-US" sz="2400" dirty="0">
                <a:solidFill>
                  <a:srgbClr val="FC0702"/>
                </a:solidFill>
              </a:rPr>
              <a:t>场景</a:t>
            </a:r>
            <a:r>
              <a:rPr lang="zh-CN" altLang="en-US" sz="2400" dirty="0"/>
              <a:t>的故事：最终用户如何在一特定环境下与系统交互。</a:t>
            </a:r>
            <a:endParaRPr lang="zh-CN" altLang="en-US" sz="2400" dirty="0"/>
          </a:p>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首先应确定各类</a:t>
            </a:r>
            <a:r>
              <a:rPr lang="zh-CN" altLang="en-US" sz="2400" dirty="0">
                <a:solidFill>
                  <a:srgbClr val="FC0702"/>
                </a:solidFill>
              </a:rPr>
              <a:t>故事</a:t>
            </a:r>
            <a:r>
              <a:rPr lang="zh-CN" altLang="en-US" sz="2400" dirty="0"/>
              <a:t>中所包含的</a:t>
            </a:r>
            <a:r>
              <a:rPr lang="zh-CN" altLang="en-US" sz="2400" dirty="0">
                <a:latin typeface="Palatino" charset="0"/>
              </a:rPr>
              <a:t>“</a:t>
            </a:r>
            <a:r>
              <a:rPr lang="zh-CN" altLang="en-US" sz="2400" dirty="0"/>
              <a:t>参与者</a:t>
            </a:r>
            <a:r>
              <a:rPr lang="zh-CN" altLang="en-US" sz="2400" dirty="0">
                <a:latin typeface="Palatino" charset="0"/>
              </a:rPr>
              <a:t>”</a:t>
            </a:r>
            <a:endParaRPr lang="zh-CN" altLang="en-US" sz="2400" dirty="0"/>
          </a:p>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确认参与者后，就可以开发用例，</a:t>
            </a:r>
            <a:r>
              <a:rPr lang="zh-CN" altLang="en-US" sz="2400" dirty="0">
                <a:solidFill>
                  <a:srgbClr val="FC0702"/>
                </a:solidFill>
              </a:rPr>
              <a:t>用例</a:t>
            </a:r>
            <a:r>
              <a:rPr lang="zh-CN" altLang="en-US" sz="2400" dirty="0"/>
              <a:t>需回答以下问题：</a:t>
            </a:r>
            <a:endParaRPr lang="zh-CN" altLang="en-US" sz="2400" dirty="0"/>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谁是</a:t>
            </a:r>
            <a:r>
              <a:rPr lang="zh-CN" altLang="en-US" sz="1800" dirty="0">
                <a:solidFill>
                  <a:srgbClr val="0000FF"/>
                </a:solidFill>
              </a:rPr>
              <a:t>主要参与者、次要参与者</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参与者的</a:t>
            </a:r>
            <a:r>
              <a:rPr lang="zh-CN" altLang="en-US" sz="1800" dirty="0">
                <a:solidFill>
                  <a:srgbClr val="0000FF"/>
                </a:solidFill>
              </a:rPr>
              <a:t>目标</a:t>
            </a:r>
            <a:r>
              <a:rPr lang="zh-CN" altLang="en-US" sz="1800" dirty="0">
                <a:solidFill>
                  <a:schemeClr val="tx1"/>
                </a:solidFill>
              </a:rPr>
              <a:t>是什么</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故事开始前有什么</a:t>
            </a:r>
            <a:r>
              <a:rPr lang="zh-CN" altLang="en-US" sz="1800" dirty="0">
                <a:solidFill>
                  <a:srgbClr val="0000FF"/>
                </a:solidFill>
              </a:rPr>
              <a:t>前提</a:t>
            </a:r>
            <a:r>
              <a:rPr lang="zh-CN" altLang="en-US" sz="1800" dirty="0">
                <a:solidFill>
                  <a:schemeClr val="tx1"/>
                </a:solidFill>
              </a:rPr>
              <a:t>条件</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参与者完成的</a:t>
            </a:r>
            <a:r>
              <a:rPr lang="zh-CN" altLang="en-US" sz="1800" dirty="0">
                <a:solidFill>
                  <a:srgbClr val="0000FF"/>
                </a:solidFill>
              </a:rPr>
              <a:t>主要工作或功能</a:t>
            </a:r>
            <a:r>
              <a:rPr lang="zh-CN" altLang="en-US" sz="1800" dirty="0">
                <a:solidFill>
                  <a:schemeClr val="tx1"/>
                </a:solidFill>
              </a:rPr>
              <a:t>是什么</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按照故事所描述的，还可能需要考虑什么</a:t>
            </a:r>
            <a:r>
              <a:rPr lang="zh-CN" altLang="en-US" sz="1800" dirty="0">
                <a:solidFill>
                  <a:srgbClr val="0000FF"/>
                </a:solidFill>
              </a:rPr>
              <a:t>异常</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参与者的</a:t>
            </a:r>
            <a:r>
              <a:rPr lang="zh-CN" altLang="en-US" sz="1800" dirty="0">
                <a:solidFill>
                  <a:srgbClr val="0000FF"/>
                </a:solidFill>
              </a:rPr>
              <a:t>交互</a:t>
            </a:r>
            <a:r>
              <a:rPr lang="zh-CN" altLang="en-US" sz="1800" dirty="0">
                <a:solidFill>
                  <a:schemeClr val="tx1"/>
                </a:solidFill>
              </a:rPr>
              <a:t>中有什么可能的变化</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参与者需要获得、产生或改变哪些信息</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参与者需要通知系统外部环境的改变吗</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参与者希望从系统获取什么信息</a:t>
            </a:r>
            <a:r>
              <a:rPr lang="en-US" altLang="zh-CN" sz="1800" dirty="0">
                <a:solidFill>
                  <a:schemeClr val="tx1"/>
                </a:solidFill>
              </a:rPr>
              <a:t>?</a:t>
            </a:r>
            <a:endParaRPr lang="en-US" altLang="zh-CN" sz="18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1800" dirty="0">
                <a:solidFill>
                  <a:schemeClr val="tx1"/>
                </a:solidFill>
              </a:rPr>
              <a:t>参与者希望得知意料之外的变更吗</a:t>
            </a:r>
            <a:r>
              <a:rPr lang="en-US" altLang="zh-CN" sz="1800" dirty="0">
                <a:solidFill>
                  <a:schemeClr val="tx1"/>
                </a:solidFill>
              </a:rPr>
              <a:t>?</a:t>
            </a:r>
            <a:endParaRPr lang="en-US" altLang="zh-CN" sz="1800" dirty="0">
              <a:solidFill>
                <a:schemeClr val="tx1"/>
              </a:solidFill>
            </a:endParaRPr>
          </a:p>
        </p:txBody>
      </p:sp>
      <p:grpSp>
        <p:nvGrpSpPr>
          <p:cNvPr id="2" name="组合 1"/>
          <p:cNvGrpSpPr/>
          <p:nvPr/>
        </p:nvGrpSpPr>
        <p:grpSpPr>
          <a:xfrm>
            <a:off x="8071485" y="898525"/>
            <a:ext cx="3954780" cy="5731510"/>
            <a:chOff x="12543" y="1415"/>
            <a:chExt cx="6228" cy="9026"/>
          </a:xfrm>
        </p:grpSpPr>
        <p:pic>
          <p:nvPicPr>
            <p:cNvPr id="98308" name="文本占位符 98307" descr="rj104"/>
            <p:cNvPicPr>
              <a:picLocks noChangeAspect="1"/>
            </p:cNvPicPr>
            <p:nvPr>
              <p:custDataLst>
                <p:tags r:id="rId1"/>
              </p:custDataLst>
            </p:nvPr>
          </p:nvPicPr>
          <p:blipFill>
            <a:blip r:embed="rId2"/>
            <a:stretch>
              <a:fillRect/>
            </a:stretch>
          </p:blipFill>
          <p:spPr>
            <a:xfrm>
              <a:off x="12543" y="1415"/>
              <a:ext cx="6228" cy="7886"/>
            </a:xfrm>
            <a:prstGeom prst="rect">
              <a:avLst/>
            </a:prstGeom>
            <a:noFill/>
            <a:ln w="9525">
              <a:noFill/>
            </a:ln>
          </p:spPr>
        </p:pic>
        <p:sp>
          <p:nvSpPr>
            <p:cNvPr id="27650" name="Rectangle 2"/>
            <p:cNvSpPr>
              <a:spLocks noGrp="1"/>
            </p:cNvSpPr>
            <p:nvPr>
              <p:custDataLst>
                <p:tags r:id="rId3"/>
              </p:custDataLst>
            </p:nvPr>
          </p:nvSpPr>
          <p:spPr>
            <a:xfrm>
              <a:off x="12543" y="9419"/>
              <a:ext cx="6228" cy="1022"/>
            </a:xfrm>
            <a:prstGeom prst="rect">
              <a:avLst/>
            </a:prstGeom>
            <a:noFill/>
            <a:ln w="9525">
              <a:noFill/>
            </a:ln>
          </p:spPr>
          <p:txBody>
            <a:bodyPr vert="horz" wrap="square" lIns="91440" tIns="45720" rIns="91440" bIns="45720" anchor="t" anchorCtr="0">
              <a:no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eaLnBrk="1" hangingPunct="1">
                <a:lnSpc>
                  <a:spcPct val="115000"/>
                </a:lnSpc>
                <a:spcBef>
                  <a:spcPct val="15000"/>
                </a:spcBef>
                <a:spcAft>
                  <a:spcPct val="15000"/>
                </a:spcAft>
              </a:pPr>
              <a:r>
                <a:rPr lang="zh-CN" altLang="en-US" sz="2800" dirty="0">
                  <a:solidFill>
                    <a:srgbClr val="FF0000"/>
                  </a:solidFill>
                  <a:sym typeface="+mn-ea"/>
                </a:rPr>
                <a:t>自动售货机系统</a:t>
              </a:r>
              <a:r>
                <a:rPr lang="zh-CN" altLang="en-US" sz="2800" dirty="0">
                  <a:solidFill>
                    <a:srgbClr val="0000CC"/>
                  </a:solidFill>
                </a:rPr>
                <a:t>用例图</a:t>
              </a:r>
              <a:endParaRPr lang="zh-CN" altLang="en-US" sz="2800" dirty="0">
                <a:solidFill>
                  <a:srgbClr val="0000CC"/>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919605" y="260985"/>
            <a:ext cx="7772400" cy="718820"/>
          </a:xfrm>
        </p:spPr>
        <p:txBody>
          <a:bodyPr vert="horz" wrap="square" lIns="91440" tIns="45720" rIns="91440" bIns="45720" anchor="ctr" anchorCtr="0">
            <a:normAutofit/>
          </a:bodyPr>
          <a:p>
            <a:pPr algn="ctr" eaLnBrk="1" hangingPunct="1">
              <a:lnSpc>
                <a:spcPct val="115000"/>
              </a:lnSpc>
              <a:spcBef>
                <a:spcPct val="15000"/>
              </a:spcBef>
              <a:spcAft>
                <a:spcPct val="15000"/>
              </a:spcAft>
            </a:pPr>
            <a:r>
              <a:rPr lang="en-US" altLang="zh-CN" sz="3200" dirty="0">
                <a:solidFill>
                  <a:srgbClr val="0000CC"/>
                </a:solidFill>
                <a:sym typeface="+mn-ea"/>
              </a:rPr>
              <a:t>1.2	</a:t>
            </a:r>
            <a:r>
              <a:rPr lang="zh-CN" altLang="en-US" sz="3200" dirty="0">
                <a:solidFill>
                  <a:srgbClr val="0000CC"/>
                </a:solidFill>
              </a:rPr>
              <a:t>用例模板</a:t>
            </a:r>
            <a:endParaRPr lang="zh-CN" altLang="en-US" sz="3200" dirty="0">
              <a:solidFill>
                <a:srgbClr val="0000CC"/>
              </a:solidFill>
            </a:endParaRPr>
          </a:p>
        </p:txBody>
      </p:sp>
      <p:sp>
        <p:nvSpPr>
          <p:cNvPr id="25603" name="Rectangle 3"/>
          <p:cNvSpPr>
            <a:spLocks noGrp="1"/>
          </p:cNvSpPr>
          <p:nvPr>
            <p:ph idx="1"/>
          </p:nvPr>
        </p:nvSpPr>
        <p:spPr>
          <a:xfrm>
            <a:off x="2671445" y="1059815"/>
            <a:ext cx="7020560" cy="5656580"/>
          </a:xfrm>
          <a:solidFill>
            <a:schemeClr val="accent6">
              <a:lumMod val="20000"/>
              <a:lumOff val="80000"/>
            </a:schemeClr>
          </a:solidFill>
        </p:spPr>
        <p:txBody>
          <a:bodyPr vert="horz" wrap="square" lIns="91440" tIns="45720" rIns="91440" bIns="45720" anchor="t" anchorCtr="0"/>
          <a:p>
            <a:pPr eaLnBrk="1" latinLnBrk="0" hangingPunct="1">
              <a:lnSpc>
                <a:spcPct val="125000"/>
              </a:lnSpc>
              <a:spcBef>
                <a:spcPts val="0"/>
              </a:spcBef>
              <a:spcAft>
                <a:spcPts val="0"/>
              </a:spcAft>
              <a:buFont typeface="Wingdings" panose="05000000000000000000" pitchFamily="2" charset="2"/>
              <a:buChar char="l"/>
            </a:pPr>
            <a:r>
              <a:rPr lang="zh-CN" altLang="en-US" sz="2400" dirty="0">
                <a:solidFill>
                  <a:srgbClr val="FF0000"/>
                </a:solidFill>
              </a:rPr>
              <a:t>用例</a:t>
            </a:r>
            <a:r>
              <a:rPr lang="zh-CN" altLang="en-US" sz="2400" dirty="0"/>
              <a:t>：初始化监测</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solidFill>
                  <a:srgbClr val="FF0000"/>
                </a:solidFill>
              </a:rPr>
              <a:t>主要参与者</a:t>
            </a:r>
            <a:r>
              <a:rPr lang="zh-CN" altLang="en-US" sz="2400" dirty="0"/>
              <a:t>：房主</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solidFill>
                  <a:srgbClr val="FF0000"/>
                </a:solidFill>
              </a:rPr>
              <a:t>目标</a:t>
            </a:r>
            <a:r>
              <a:rPr lang="zh-CN" altLang="en-US" sz="2400" dirty="0"/>
              <a:t>：设置系统在房主离开时监测传感器</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solidFill>
                  <a:srgbClr val="FF0000"/>
                </a:solidFill>
              </a:rPr>
              <a:t>前提条件</a:t>
            </a:r>
            <a:r>
              <a:rPr lang="zh-CN" altLang="en-US" sz="2400" dirty="0"/>
              <a:t>：系统已经输入密码并识别各种传感器</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触发器：房主决定“设置”系统</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场景：</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异常：</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优先级：</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使用频率：</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次要参与者：</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次要参与者参与方式：</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未解决的问题：</a:t>
            </a:r>
            <a:endParaRPr lang="zh-CN"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文本占位符 56322"/>
          <p:cNvSpPr>
            <a:spLocks noGrp="1"/>
          </p:cNvSpPr>
          <p:nvPr>
            <p:ph type="body" idx="1"/>
          </p:nvPr>
        </p:nvSpPr>
        <p:spPr>
          <a:xfrm>
            <a:off x="418465" y="1075690"/>
            <a:ext cx="11231880" cy="5375275"/>
          </a:xfrm>
          <a:solidFill>
            <a:schemeClr val="accent2">
              <a:lumMod val="20000"/>
              <a:lumOff val="80000"/>
            </a:schemeClr>
          </a:solidFill>
        </p:spPr>
        <p:txBody>
          <a:bodyPr/>
          <a:p>
            <a:pPr algn="just" latinLnBrk="0">
              <a:lnSpc>
                <a:spcPct val="150000"/>
              </a:lnSpc>
              <a:spcBef>
                <a:spcPts val="1200"/>
              </a:spcBef>
              <a:spcAft>
                <a:spcPts val="1200"/>
              </a:spcAft>
              <a:buClr>
                <a:schemeClr val="tx1"/>
              </a:buClr>
              <a:buSzTx/>
            </a:pPr>
            <a:r>
              <a:rPr lang="zh-CN" altLang="en-US" sz="2800" b="1" dirty="0">
                <a:solidFill>
                  <a:srgbClr val="A50021"/>
                </a:solidFill>
                <a:latin typeface="微软雅黑" panose="020B0503020204020204" charset="-122"/>
                <a:ea typeface="微软雅黑" panose="020B0503020204020204" charset="-122"/>
                <a:cs typeface="微软雅黑" panose="020B0503020204020204" charset="-122"/>
              </a:rPr>
              <a:t>功能模型</a:t>
            </a:r>
            <a:r>
              <a:rPr lang="zh-CN" altLang="en-US" sz="2800" b="1" dirty="0">
                <a:solidFill>
                  <a:schemeClr val="tx2"/>
                </a:solidFill>
                <a:latin typeface="微软雅黑" panose="020B0503020204020204" charset="-122"/>
                <a:ea typeface="微软雅黑" panose="020B0503020204020204" charset="-122"/>
                <a:cs typeface="微软雅黑" panose="020B0503020204020204" charset="-122"/>
              </a:rPr>
              <a:t>表示</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变化的系统的“功能”性质。</a:t>
            </a:r>
            <a:endParaRPr lang="zh-CN" altLang="en-US" sz="2800" b="1" dirty="0">
              <a:solidFill>
                <a:srgbClr val="FF3300"/>
              </a:solidFill>
              <a:latin typeface="微软雅黑" panose="020B0503020204020204" charset="-122"/>
              <a:ea typeface="微软雅黑" panose="020B0503020204020204" charset="-122"/>
              <a:cs typeface="微软雅黑" panose="020B0503020204020204" charset="-122"/>
            </a:endParaRPr>
          </a:p>
          <a:p>
            <a:pPr lvl="1" algn="just" latinLnBrk="0">
              <a:lnSpc>
                <a:spcPct val="150000"/>
              </a:lnSpc>
              <a:spcBef>
                <a:spcPts val="1200"/>
              </a:spcBef>
              <a:spcAft>
                <a:spcPts val="1200"/>
              </a:spcAft>
              <a:buClr>
                <a:schemeClr val="tx1"/>
              </a:buClr>
              <a:buSzTx/>
            </a:pPr>
            <a:r>
              <a:rPr lang="zh-CN" altLang="en-US" dirty="0">
                <a:solidFill>
                  <a:srgbClr val="0000FF"/>
                </a:solidFill>
                <a:latin typeface="楷体" panose="02010609060101010101" pitchFamily="49" charset="-122"/>
                <a:ea typeface="楷体" panose="02010609060101010101" pitchFamily="49" charset="-122"/>
                <a:cs typeface="微软雅黑" panose="020B0503020204020204" charset="-122"/>
                <a:sym typeface="+mn-ea"/>
              </a:rPr>
              <a:t>功能模型由一组</a:t>
            </a:r>
            <a:r>
              <a:rPr lang="zh-CN" altLang="en-US" dirty="0">
                <a:solidFill>
                  <a:srgbClr val="FF0000"/>
                </a:solidFill>
                <a:latin typeface="楷体" panose="02010609060101010101" pitchFamily="49" charset="-122"/>
                <a:ea typeface="楷体" panose="02010609060101010101" pitchFamily="49" charset="-122"/>
                <a:cs typeface="微软雅黑" panose="020B0503020204020204" charset="-122"/>
                <a:sym typeface="+mn-ea"/>
              </a:rPr>
              <a:t>数据流图</a:t>
            </a:r>
            <a:r>
              <a:rPr lang="zh-CN" altLang="en-US" dirty="0">
                <a:solidFill>
                  <a:srgbClr val="0000FF"/>
                </a:solidFill>
                <a:latin typeface="楷体" panose="02010609060101010101" pitchFamily="49" charset="-122"/>
                <a:ea typeface="楷体" panose="02010609060101010101" pitchFamily="49" charset="-122"/>
                <a:cs typeface="微软雅黑" panose="020B0503020204020204" charset="-122"/>
                <a:sym typeface="+mn-ea"/>
              </a:rPr>
              <a:t>组成。</a:t>
            </a:r>
            <a:endParaRPr lang="zh-CN" altLang="en-US" dirty="0">
              <a:solidFill>
                <a:srgbClr val="0000FF"/>
              </a:solidFill>
              <a:latin typeface="楷体" panose="02010609060101010101" pitchFamily="49" charset="-122"/>
              <a:ea typeface="楷体" panose="02010609060101010101" pitchFamily="49" charset="-122"/>
              <a:cs typeface="微软雅黑" panose="020B0503020204020204" charset="-122"/>
              <a:sym typeface="+mn-ea"/>
            </a:endParaRPr>
          </a:p>
          <a:p>
            <a:pPr lvl="1" algn="just" latinLnBrk="0">
              <a:lnSpc>
                <a:spcPct val="150000"/>
              </a:lnSpc>
              <a:spcBef>
                <a:spcPts val="1200"/>
              </a:spcBef>
              <a:spcAft>
                <a:spcPts val="1200"/>
              </a:spcAft>
              <a:buClr>
                <a:schemeClr val="tx1"/>
              </a:buClr>
              <a:buSzTx/>
            </a:pPr>
            <a:r>
              <a:rPr lang="zh-CN" altLang="en-US" b="1" dirty="0">
                <a:solidFill>
                  <a:srgbClr val="0000FF"/>
                </a:solidFill>
                <a:latin typeface="楷体" panose="02010609060101010101" pitchFamily="49" charset="-122"/>
                <a:ea typeface="楷体" panose="02010609060101010101" pitchFamily="49" charset="-122"/>
                <a:cs typeface="微软雅黑" panose="020B0503020204020204" charset="-122"/>
              </a:rPr>
              <a:t>指明了</a:t>
            </a:r>
            <a:r>
              <a:rPr lang="zh-CN" altLang="en-US" b="1" dirty="0">
                <a:solidFill>
                  <a:srgbClr val="FF0000"/>
                </a:solidFill>
                <a:latin typeface="楷体" panose="02010609060101010101" pitchFamily="49" charset="-122"/>
                <a:ea typeface="楷体" panose="02010609060101010101" pitchFamily="49" charset="-122"/>
                <a:cs typeface="微软雅黑" panose="020B0503020204020204" charset="-122"/>
              </a:rPr>
              <a:t>系统应该做什么</a:t>
            </a:r>
            <a:r>
              <a:rPr lang="zh-CN" altLang="en-US" b="1" dirty="0">
                <a:solidFill>
                  <a:srgbClr val="0000FF"/>
                </a:solidFill>
                <a:latin typeface="楷体" panose="02010609060101010101" pitchFamily="49" charset="-122"/>
                <a:ea typeface="楷体" panose="02010609060101010101" pitchFamily="49" charset="-122"/>
                <a:cs typeface="微软雅黑" panose="020B0503020204020204" charset="-122"/>
              </a:rPr>
              <a:t>。</a:t>
            </a:r>
            <a:endParaRPr lang="en-US" altLang="zh-CN" b="1" dirty="0">
              <a:solidFill>
                <a:srgbClr val="0000FF"/>
              </a:solidFill>
              <a:latin typeface="楷体" panose="02010609060101010101" pitchFamily="49" charset="-122"/>
              <a:ea typeface="楷体" panose="02010609060101010101" pitchFamily="49" charset="-122"/>
              <a:cs typeface="微软雅黑" panose="020B0503020204020204" charset="-122"/>
            </a:endParaRPr>
          </a:p>
          <a:p>
            <a:pPr lvl="1" algn="just" latinLnBrk="0">
              <a:lnSpc>
                <a:spcPct val="150000"/>
              </a:lnSpc>
              <a:spcBef>
                <a:spcPts val="1200"/>
              </a:spcBef>
              <a:spcAft>
                <a:spcPts val="1200"/>
              </a:spcAft>
              <a:buClr>
                <a:schemeClr val="tx1"/>
              </a:buClr>
              <a:buSzTx/>
            </a:pPr>
            <a:r>
              <a:rPr lang="zh-CN" altLang="en-US" b="1" dirty="0">
                <a:solidFill>
                  <a:srgbClr val="0000FF"/>
                </a:solidFill>
                <a:latin typeface="楷体" panose="02010609060101010101" pitchFamily="49" charset="-122"/>
                <a:ea typeface="楷体" panose="02010609060101010101" pitchFamily="49" charset="-122"/>
                <a:cs typeface="微软雅黑" panose="020B0503020204020204" charset="-122"/>
              </a:rPr>
              <a:t>直接反映了用户对目标系统的</a:t>
            </a:r>
            <a:r>
              <a:rPr lang="zh-CN" altLang="en-US" b="1" dirty="0">
                <a:solidFill>
                  <a:srgbClr val="FF0000"/>
                </a:solidFill>
                <a:latin typeface="楷体" panose="02010609060101010101" pitchFamily="49" charset="-122"/>
                <a:ea typeface="楷体" panose="02010609060101010101" pitchFamily="49" charset="-122"/>
                <a:cs typeface="微软雅黑" panose="020B0503020204020204" charset="-122"/>
              </a:rPr>
              <a:t>需求</a:t>
            </a:r>
            <a:r>
              <a:rPr lang="zh-CN" altLang="en-US" b="1" dirty="0">
                <a:solidFill>
                  <a:srgbClr val="0000FF"/>
                </a:solidFill>
                <a:latin typeface="楷体" panose="02010609060101010101" pitchFamily="49" charset="-122"/>
                <a:ea typeface="楷体" panose="02010609060101010101" pitchFamily="49" charset="-122"/>
                <a:cs typeface="微软雅黑" panose="020B0503020204020204" charset="-122"/>
              </a:rPr>
              <a:t>。</a:t>
            </a:r>
            <a:endParaRPr lang="zh-CN" altLang="en-US" b="1" dirty="0">
              <a:solidFill>
                <a:srgbClr val="0000FF"/>
              </a:solidFill>
              <a:latin typeface="楷体" panose="02010609060101010101" pitchFamily="49" charset="-122"/>
              <a:ea typeface="楷体" panose="02010609060101010101" pitchFamily="49" charset="-122"/>
              <a:cs typeface="微软雅黑" panose="020B0503020204020204" charset="-122"/>
            </a:endParaRPr>
          </a:p>
          <a:p>
            <a:pPr algn="just" latinLnBrk="0">
              <a:lnSpc>
                <a:spcPct val="150000"/>
              </a:lnSpc>
              <a:spcBef>
                <a:spcPts val="1200"/>
              </a:spcBef>
              <a:spcAft>
                <a:spcPts val="1200"/>
              </a:spcAft>
              <a:buClr>
                <a:schemeClr val="tx1"/>
              </a:buClr>
              <a:buSzTx/>
            </a:pPr>
            <a:r>
              <a:rPr lang="en-US" altLang="zh-CN" sz="2800" b="1">
                <a:latin typeface="微软雅黑" panose="020B0503020204020204" charset="-122"/>
                <a:ea typeface="微软雅黑" panose="020B0503020204020204" charset="-122"/>
                <a:cs typeface="微软雅黑" panose="020B0503020204020204" charset="-122"/>
              </a:rPr>
              <a:t>UML</a:t>
            </a:r>
            <a:r>
              <a:rPr lang="zh-CN" altLang="en-US" sz="2800" b="1" dirty="0">
                <a:latin typeface="微软雅黑" panose="020B0503020204020204" charset="-122"/>
                <a:ea typeface="微软雅黑" panose="020B0503020204020204" charset="-122"/>
                <a:cs typeface="微软雅黑" panose="020B0503020204020204" charset="-122"/>
              </a:rPr>
              <a:t>提供的</a:t>
            </a:r>
            <a:r>
              <a:rPr lang="zh-CN" altLang="en-US" sz="2800" b="1" dirty="0">
                <a:solidFill>
                  <a:srgbClr val="FF3300"/>
                </a:solidFill>
                <a:latin typeface="微软雅黑" panose="020B0503020204020204" charset="-122"/>
                <a:ea typeface="微软雅黑" panose="020B0503020204020204" charset="-122"/>
                <a:cs typeface="微软雅黑" panose="020B0503020204020204" charset="-122"/>
              </a:rPr>
              <a:t>用例图也是进行需求分析和建立功能模型的强有力工具</a:t>
            </a:r>
            <a:r>
              <a:rPr lang="zh-CN" altLang="en-US" sz="2800" b="1" dirty="0">
                <a:latin typeface="微软雅黑" panose="020B0503020204020204" charset="-122"/>
                <a:ea typeface="微软雅黑" panose="020B0503020204020204" charset="-122"/>
                <a:cs typeface="微软雅黑" panose="020B0503020204020204" charset="-122"/>
              </a:rPr>
              <a:t>。</a:t>
            </a:r>
            <a:endParaRPr lang="zh-CN" altLang="en-US" sz="2800" b="1" dirty="0">
              <a:latin typeface="微软雅黑" panose="020B0503020204020204" charset="-122"/>
              <a:ea typeface="微软雅黑" panose="020B0503020204020204" charset="-122"/>
              <a:cs typeface="微软雅黑" panose="020B0503020204020204" charset="-122"/>
            </a:endParaRPr>
          </a:p>
          <a:p>
            <a:pPr lvl="1" algn="just" latinLnBrk="0">
              <a:lnSpc>
                <a:spcPct val="150000"/>
              </a:lnSpc>
              <a:spcBef>
                <a:spcPts val="1200"/>
              </a:spcBef>
              <a:spcAft>
                <a:spcPts val="1200"/>
              </a:spcAft>
              <a:buClr>
                <a:schemeClr val="tx1"/>
              </a:buClr>
              <a:buSzTx/>
            </a:pPr>
            <a:r>
              <a:rPr lang="zh-CN" altLang="en-US" sz="2800" b="1" dirty="0">
                <a:solidFill>
                  <a:srgbClr val="0000FF"/>
                </a:solidFill>
                <a:latin typeface="Arial Unicode MS" panose="020B0604020202020204" charset="-122"/>
                <a:ea typeface="Arial Unicode MS" panose="020B0604020202020204" charset="-122"/>
                <a:cs typeface="Arial Unicode MS" panose="020B0604020202020204" charset="-122"/>
              </a:rPr>
              <a:t>在</a:t>
            </a:r>
            <a:r>
              <a:rPr lang="en-US" altLang="zh-CN" sz="2800" b="1">
                <a:solidFill>
                  <a:srgbClr val="0000FF"/>
                </a:solidFill>
                <a:latin typeface="Arial Unicode MS" panose="020B0604020202020204" charset="-122"/>
                <a:ea typeface="Arial Unicode MS" panose="020B0604020202020204" charset="-122"/>
                <a:cs typeface="Arial Unicode MS" panose="020B0604020202020204" charset="-122"/>
              </a:rPr>
              <a:t>UML</a:t>
            </a:r>
            <a:r>
              <a:rPr lang="zh-CN" altLang="en-US" sz="2800" b="1" dirty="0">
                <a:solidFill>
                  <a:srgbClr val="0000FF"/>
                </a:solidFill>
                <a:latin typeface="Arial Unicode MS" panose="020B0604020202020204" charset="-122"/>
                <a:ea typeface="Arial Unicode MS" panose="020B0604020202020204" charset="-122"/>
                <a:cs typeface="Arial Unicode MS" panose="020B0604020202020204" charset="-122"/>
              </a:rPr>
              <a:t>中把用例图建立起来的系统模型称为</a:t>
            </a:r>
            <a:r>
              <a:rPr lang="zh-CN" altLang="en-US" sz="2800" b="1" dirty="0">
                <a:solidFill>
                  <a:srgbClr val="FF0000"/>
                </a:solidFill>
                <a:latin typeface="Arial Unicode MS" panose="020B0604020202020204" charset="-122"/>
                <a:ea typeface="Arial Unicode MS" panose="020B0604020202020204" charset="-122"/>
                <a:cs typeface="Arial Unicode MS" panose="020B0604020202020204" charset="-122"/>
              </a:rPr>
              <a:t>用例模型</a:t>
            </a:r>
            <a:r>
              <a:rPr lang="zh-CN" altLang="en-US" sz="2800" b="1" dirty="0">
                <a:solidFill>
                  <a:srgbClr val="0000FF"/>
                </a:solidFill>
                <a:latin typeface="Arial Unicode MS" panose="020B0604020202020204" charset="-122"/>
                <a:ea typeface="Arial Unicode MS" panose="020B0604020202020204" charset="-122"/>
                <a:cs typeface="Arial Unicode MS" panose="020B0604020202020204" charset="-122"/>
              </a:rPr>
              <a:t>。</a:t>
            </a:r>
            <a:endParaRPr lang="zh-CN" altLang="en-US" sz="2800" b="1" dirty="0">
              <a:solidFill>
                <a:srgbClr val="0000FF"/>
              </a:solidFill>
              <a:latin typeface="Arial Unicode MS" panose="020B0604020202020204" charset="-122"/>
              <a:ea typeface="Arial Unicode MS" panose="020B0604020202020204" charset="-122"/>
              <a:cs typeface="Arial Unicode MS" panose="020B0604020202020204" charset="-122"/>
            </a:endParaRPr>
          </a:p>
        </p:txBody>
      </p:sp>
      <p:sp>
        <p:nvSpPr>
          <p:cNvPr id="25602" name="Rectangle 2"/>
          <p:cNvSpPr>
            <a:spLocks noGrp="1"/>
          </p:cNvSpPr>
          <p:nvPr>
            <p:ph type="title"/>
            <p:custDataLst>
              <p:tags r:id="rId1"/>
            </p:custDataLst>
          </p:nvPr>
        </p:nvSpPr>
        <p:spPr>
          <a:xfrm>
            <a:off x="1919605" y="260985"/>
            <a:ext cx="7772400" cy="718820"/>
          </a:xfrm>
        </p:spPr>
        <p:txBody>
          <a:bodyPr vert="horz" wrap="square" lIns="91440" tIns="45720" rIns="91440" bIns="45720" anchor="ctr" anchorCtr="0">
            <a:normAutofit/>
          </a:bodyPr>
          <a:p>
            <a:pPr algn="ctr" eaLnBrk="1" hangingPunct="1">
              <a:lnSpc>
                <a:spcPct val="115000"/>
              </a:lnSpc>
              <a:spcBef>
                <a:spcPct val="15000"/>
              </a:spcBef>
              <a:spcAft>
                <a:spcPct val="15000"/>
              </a:spcAft>
            </a:pPr>
            <a:r>
              <a:rPr lang="en-US" altLang="zh-CN" sz="3200" dirty="0">
                <a:solidFill>
                  <a:srgbClr val="0000CC"/>
                </a:solidFill>
                <a:sym typeface="+mn-ea"/>
              </a:rPr>
              <a:t>1.3	</a:t>
            </a:r>
            <a:r>
              <a:rPr lang="zh-CN" altLang="en-US" sz="3200" dirty="0">
                <a:solidFill>
                  <a:srgbClr val="0000CC"/>
                </a:solidFill>
              </a:rPr>
              <a:t>用例图：</a:t>
            </a:r>
            <a:r>
              <a:rPr lang="zh-CN" altLang="en-US" sz="3200" dirty="0">
                <a:solidFill>
                  <a:srgbClr val="FF0000"/>
                </a:solidFill>
              </a:rPr>
              <a:t>功能</a:t>
            </a:r>
            <a:r>
              <a:rPr lang="zh-CN" altLang="en-US" sz="3200" dirty="0">
                <a:solidFill>
                  <a:srgbClr val="0000CC"/>
                </a:solidFill>
              </a:rPr>
              <a:t>建模工具</a:t>
            </a:r>
            <a:endParaRPr lang="zh-CN" altLang="en-US" sz="32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charRg st="61" end="1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char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774825" y="192405"/>
            <a:ext cx="8569325" cy="54991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2800" dirty="0">
                <a:solidFill>
                  <a:srgbClr val="0000CC"/>
                </a:solidFill>
              </a:rPr>
              <a:t>案例（</a:t>
            </a:r>
            <a:r>
              <a:rPr lang="en-US" altLang="zh-CN" sz="2800" dirty="0">
                <a:solidFill>
                  <a:srgbClr val="0000CC"/>
                </a:solidFill>
              </a:rPr>
              <a:t>1</a:t>
            </a:r>
            <a:r>
              <a:rPr lang="zh-CN" altLang="en-US" sz="2800" dirty="0">
                <a:solidFill>
                  <a:srgbClr val="0000CC"/>
                </a:solidFill>
              </a:rPr>
              <a:t>）：</a:t>
            </a:r>
            <a:r>
              <a:rPr lang="zh-CN" altLang="en-US" sz="2800" dirty="0">
                <a:solidFill>
                  <a:srgbClr val="FF0000"/>
                </a:solidFill>
              </a:rPr>
              <a:t>安全屋</a:t>
            </a:r>
            <a:r>
              <a:rPr lang="zh-CN" altLang="en-US" sz="2800" dirty="0">
                <a:solidFill>
                  <a:srgbClr val="0000CC"/>
                </a:solidFill>
                <a:sym typeface="+mn-ea"/>
              </a:rPr>
              <a:t>用例图</a:t>
            </a:r>
            <a:endParaRPr lang="zh-CN" altLang="en-US" sz="2800" dirty="0">
              <a:solidFill>
                <a:srgbClr val="0000CC"/>
              </a:solidFill>
            </a:endParaRPr>
          </a:p>
        </p:txBody>
      </p:sp>
      <p:grpSp>
        <p:nvGrpSpPr>
          <p:cNvPr id="3" name="组合 2"/>
          <p:cNvGrpSpPr/>
          <p:nvPr/>
        </p:nvGrpSpPr>
        <p:grpSpPr>
          <a:xfrm>
            <a:off x="5394325" y="984250"/>
            <a:ext cx="6629400" cy="5374005"/>
            <a:chOff x="4080" y="1550"/>
            <a:chExt cx="10440" cy="8463"/>
          </a:xfrm>
        </p:grpSpPr>
        <p:grpSp>
          <p:nvGrpSpPr>
            <p:cNvPr id="26627" name="Group 3"/>
            <p:cNvGrpSpPr/>
            <p:nvPr/>
          </p:nvGrpSpPr>
          <p:grpSpPr>
            <a:xfrm>
              <a:off x="4708" y="2143"/>
              <a:ext cx="635" cy="1642"/>
              <a:chOff x="822" y="1313"/>
              <a:chExt cx="398" cy="771"/>
            </a:xfrm>
          </p:grpSpPr>
          <p:sp>
            <p:nvSpPr>
              <p:cNvPr id="26660" name="Oval 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26661" name="Line 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6662" name="Line 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6663" name="Line 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6664" name="Line 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11273" name="Text Box 9"/>
            <p:cNvSpPr txBox="1">
              <a:spLocks noChangeArrowheads="1"/>
            </p:cNvSpPr>
            <p:nvPr/>
          </p:nvSpPr>
          <p:spPr bwMode="auto">
            <a:xfrm>
              <a:off x="4410" y="3715"/>
              <a:ext cx="1463" cy="580"/>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房主</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nvGrpSpPr>
            <p:cNvPr id="26629" name="Group 10"/>
            <p:cNvGrpSpPr/>
            <p:nvPr/>
          </p:nvGrpSpPr>
          <p:grpSpPr>
            <a:xfrm>
              <a:off x="4650" y="5348"/>
              <a:ext cx="635" cy="1642"/>
              <a:chOff x="822" y="1313"/>
              <a:chExt cx="398" cy="771"/>
            </a:xfrm>
          </p:grpSpPr>
          <p:sp>
            <p:nvSpPr>
              <p:cNvPr id="26655" name="Oval 11"/>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26656" name="Line 12"/>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6657" name="Line 13"/>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6658" name="Line 14"/>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6659" name="Line 15"/>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11280" name="Text Box 16"/>
            <p:cNvSpPr txBox="1">
              <a:spLocks noChangeArrowheads="1"/>
            </p:cNvSpPr>
            <p:nvPr/>
          </p:nvSpPr>
          <p:spPr bwMode="auto">
            <a:xfrm>
              <a:off x="4080" y="7130"/>
              <a:ext cx="1778" cy="1258"/>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管理员</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1" name="Oval 17"/>
            <p:cNvSpPr/>
            <p:nvPr/>
          </p:nvSpPr>
          <p:spPr>
            <a:xfrm>
              <a:off x="7015" y="8075"/>
              <a:ext cx="4208" cy="193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2" name="Text Box 18"/>
            <p:cNvSpPr txBox="1">
              <a:spLocks noChangeArrowheads="1"/>
            </p:cNvSpPr>
            <p:nvPr/>
          </p:nvSpPr>
          <p:spPr bwMode="auto">
            <a:xfrm>
              <a:off x="7788" y="8353"/>
              <a:ext cx="3033" cy="1452"/>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重新配置传感器及相关的系统特性</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3" name="Rectangle 19"/>
            <p:cNvSpPr/>
            <p:nvPr/>
          </p:nvSpPr>
          <p:spPr>
            <a:xfrm>
              <a:off x="6933" y="1550"/>
              <a:ext cx="4382" cy="8458"/>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grpSp>
          <p:nvGrpSpPr>
            <p:cNvPr id="26634" name="Group 20"/>
            <p:cNvGrpSpPr/>
            <p:nvPr/>
          </p:nvGrpSpPr>
          <p:grpSpPr>
            <a:xfrm>
              <a:off x="7553" y="6533"/>
              <a:ext cx="3092" cy="1425"/>
              <a:chOff x="2643" y="949"/>
              <a:chExt cx="1237" cy="372"/>
            </a:xfrm>
          </p:grpSpPr>
          <p:sp>
            <p:nvSpPr>
              <p:cNvPr id="26653" name="Oval 21"/>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6" name="Text Box 22"/>
              <p:cNvSpPr txBox="1">
                <a:spLocks noChangeArrowheads="1"/>
              </p:cNvSpPr>
              <p:nvPr/>
            </p:nvSpPr>
            <p:spPr bwMode="auto">
              <a:xfrm>
                <a:off x="2872" y="1016"/>
                <a:ext cx="779" cy="265"/>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遇到错误条件</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5" name="Group 23"/>
            <p:cNvGrpSpPr/>
            <p:nvPr/>
          </p:nvGrpSpPr>
          <p:grpSpPr>
            <a:xfrm>
              <a:off x="7518" y="4900"/>
              <a:ext cx="3092" cy="1423"/>
              <a:chOff x="2643" y="949"/>
              <a:chExt cx="1237" cy="372"/>
            </a:xfrm>
          </p:grpSpPr>
          <p:sp>
            <p:nvSpPr>
              <p:cNvPr id="26651" name="Oval 24"/>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9" name="Text Box 25"/>
              <p:cNvSpPr txBox="1">
                <a:spLocks noChangeArrowheads="1"/>
              </p:cNvSpPr>
              <p:nvPr/>
            </p:nvSpPr>
            <p:spPr bwMode="auto">
              <a:xfrm>
                <a:off x="2872" y="1016"/>
                <a:ext cx="779"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报警事件的响应</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6" name="Group 26"/>
            <p:cNvGrpSpPr/>
            <p:nvPr/>
          </p:nvGrpSpPr>
          <p:grpSpPr>
            <a:xfrm>
              <a:off x="7225" y="3333"/>
              <a:ext cx="3665" cy="1422"/>
              <a:chOff x="2643" y="949"/>
              <a:chExt cx="1237" cy="372"/>
            </a:xfrm>
          </p:grpSpPr>
          <p:sp>
            <p:nvSpPr>
              <p:cNvPr id="26649" name="Oval 2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92" name="Text Box 28"/>
              <p:cNvSpPr txBox="1">
                <a:spLocks noChangeArrowheads="1"/>
              </p:cNvSpPr>
              <p:nvPr/>
            </p:nvSpPr>
            <p:spPr bwMode="auto">
              <a:xfrm>
                <a:off x="2872" y="1016"/>
                <a:ext cx="781"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通过因特网访问系统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7" name="Group 29"/>
            <p:cNvGrpSpPr/>
            <p:nvPr/>
          </p:nvGrpSpPr>
          <p:grpSpPr>
            <a:xfrm>
              <a:off x="7530" y="1748"/>
              <a:ext cx="3348" cy="1422"/>
              <a:chOff x="2643" y="949"/>
              <a:chExt cx="1237" cy="372"/>
            </a:xfrm>
          </p:grpSpPr>
          <p:sp>
            <p:nvSpPr>
              <p:cNvPr id="26647" name="Oval 30"/>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95" name="Text Box 31"/>
              <p:cNvSpPr txBox="1">
                <a:spLocks noChangeArrowheads="1"/>
              </p:cNvSpPr>
              <p:nvPr/>
            </p:nvSpPr>
            <p:spPr bwMode="auto">
              <a:xfrm>
                <a:off x="2872" y="1016"/>
                <a:ext cx="779"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安装</a:t>
                </a:r>
                <a:r>
                  <a:rPr kumimoji="0" lang="en-US" altLang="zh-CN"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a:t>
                </a: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解除系统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11296" name="Text Box 32"/>
            <p:cNvSpPr txBox="1">
              <a:spLocks noChangeArrowheads="1"/>
            </p:cNvSpPr>
            <p:nvPr/>
          </p:nvSpPr>
          <p:spPr bwMode="auto">
            <a:xfrm>
              <a:off x="12608" y="2765"/>
              <a:ext cx="1913" cy="580"/>
            </a:xfrm>
            <a:prstGeom prst="rect">
              <a:avLst/>
            </a:prstGeom>
            <a:noFill/>
            <a:ln w="12700">
              <a:solidFill>
                <a:schemeClr val="tx1"/>
              </a:solid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传感器</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9" name="Line 33"/>
            <p:cNvSpPr/>
            <p:nvPr/>
          </p:nvSpPr>
          <p:spPr>
            <a:xfrm flipV="1">
              <a:off x="5470" y="2453"/>
              <a:ext cx="2075" cy="382"/>
            </a:xfrm>
            <a:prstGeom prst="line">
              <a:avLst/>
            </a:prstGeom>
            <a:ln w="12700" cap="flat" cmpd="sng">
              <a:solidFill>
                <a:schemeClr val="tx1"/>
              </a:solidFill>
              <a:prstDash val="solid"/>
              <a:headEnd type="none" w="med" len="med"/>
              <a:tailEnd type="none" w="med" len="med"/>
            </a:ln>
          </p:spPr>
        </p:sp>
        <p:sp>
          <p:nvSpPr>
            <p:cNvPr id="26640" name="Line 34"/>
            <p:cNvSpPr/>
            <p:nvPr/>
          </p:nvSpPr>
          <p:spPr>
            <a:xfrm>
              <a:off x="5470" y="3193"/>
              <a:ext cx="1738" cy="810"/>
            </a:xfrm>
            <a:prstGeom prst="line">
              <a:avLst/>
            </a:prstGeom>
            <a:ln w="12700" cap="flat" cmpd="sng">
              <a:solidFill>
                <a:schemeClr val="tx1"/>
              </a:solidFill>
              <a:prstDash val="solid"/>
              <a:headEnd type="none" w="med" len="med"/>
              <a:tailEnd type="none" w="med" len="med"/>
            </a:ln>
          </p:spPr>
        </p:sp>
        <p:sp>
          <p:nvSpPr>
            <p:cNvPr id="26641" name="Line 35"/>
            <p:cNvSpPr/>
            <p:nvPr/>
          </p:nvSpPr>
          <p:spPr>
            <a:xfrm>
              <a:off x="5450" y="3480"/>
              <a:ext cx="2053" cy="2025"/>
            </a:xfrm>
            <a:prstGeom prst="line">
              <a:avLst/>
            </a:prstGeom>
            <a:ln w="12700" cap="flat" cmpd="sng">
              <a:solidFill>
                <a:schemeClr val="tx1"/>
              </a:solidFill>
              <a:prstDash val="solid"/>
              <a:headEnd type="none" w="med" len="med"/>
              <a:tailEnd type="none" w="med" len="med"/>
            </a:ln>
          </p:spPr>
        </p:sp>
        <p:sp>
          <p:nvSpPr>
            <p:cNvPr id="26642" name="Line 36"/>
            <p:cNvSpPr/>
            <p:nvPr/>
          </p:nvSpPr>
          <p:spPr>
            <a:xfrm>
              <a:off x="5428" y="3623"/>
              <a:ext cx="2097" cy="3620"/>
            </a:xfrm>
            <a:prstGeom prst="line">
              <a:avLst/>
            </a:prstGeom>
            <a:ln w="12700" cap="flat" cmpd="sng">
              <a:solidFill>
                <a:schemeClr val="tx1"/>
              </a:solidFill>
              <a:prstDash val="solid"/>
              <a:headEnd type="none" w="med" len="med"/>
              <a:tailEnd type="none" w="med" len="med"/>
            </a:ln>
          </p:spPr>
        </p:sp>
        <p:sp>
          <p:nvSpPr>
            <p:cNvPr id="26643" name="Line 37"/>
            <p:cNvSpPr/>
            <p:nvPr/>
          </p:nvSpPr>
          <p:spPr>
            <a:xfrm>
              <a:off x="5513" y="6458"/>
              <a:ext cx="1525" cy="2617"/>
            </a:xfrm>
            <a:prstGeom prst="line">
              <a:avLst/>
            </a:prstGeom>
            <a:ln w="12700" cap="flat" cmpd="sng">
              <a:solidFill>
                <a:schemeClr val="tx1"/>
              </a:solidFill>
              <a:prstDash val="solid"/>
              <a:headEnd type="none" w="med" len="med"/>
              <a:tailEnd type="none" w="med" len="med"/>
            </a:ln>
          </p:spPr>
        </p:sp>
        <p:sp>
          <p:nvSpPr>
            <p:cNvPr id="26644" name="Line 38"/>
            <p:cNvSpPr/>
            <p:nvPr/>
          </p:nvSpPr>
          <p:spPr>
            <a:xfrm flipH="1">
              <a:off x="10618" y="2953"/>
              <a:ext cx="1967" cy="2552"/>
            </a:xfrm>
            <a:prstGeom prst="line">
              <a:avLst/>
            </a:prstGeom>
            <a:ln w="12700" cap="flat" cmpd="sng">
              <a:solidFill>
                <a:schemeClr val="tx1"/>
              </a:solidFill>
              <a:prstDash val="solid"/>
              <a:headEnd type="none" w="med" len="med"/>
              <a:tailEnd type="none" w="med" len="med"/>
            </a:ln>
          </p:spPr>
        </p:sp>
        <p:sp>
          <p:nvSpPr>
            <p:cNvPr id="26645" name="Line 39"/>
            <p:cNvSpPr/>
            <p:nvPr/>
          </p:nvSpPr>
          <p:spPr>
            <a:xfrm flipH="1">
              <a:off x="10660" y="3193"/>
              <a:ext cx="1925" cy="3885"/>
            </a:xfrm>
            <a:prstGeom prst="line">
              <a:avLst/>
            </a:prstGeom>
            <a:ln w="12700" cap="flat" cmpd="sng">
              <a:solidFill>
                <a:schemeClr val="tx1"/>
              </a:solidFill>
              <a:prstDash val="solid"/>
              <a:headEnd type="none" w="med" len="med"/>
              <a:tailEnd type="none" w="med" len="med"/>
            </a:ln>
          </p:spPr>
        </p:sp>
        <p:sp>
          <p:nvSpPr>
            <p:cNvPr id="26646" name="Line 40"/>
            <p:cNvSpPr/>
            <p:nvPr/>
          </p:nvSpPr>
          <p:spPr>
            <a:xfrm flipH="1">
              <a:off x="11253" y="3383"/>
              <a:ext cx="1375" cy="5670"/>
            </a:xfrm>
            <a:prstGeom prst="line">
              <a:avLst/>
            </a:prstGeom>
            <a:ln w="12700" cap="flat" cmpd="sng">
              <a:solidFill>
                <a:schemeClr val="tx1"/>
              </a:solidFill>
              <a:prstDash val="solid"/>
              <a:headEnd type="none" w="med" len="med"/>
              <a:tailEnd type="none" w="med" len="med"/>
            </a:ln>
          </p:spPr>
        </p:sp>
      </p:grpSp>
      <p:sp>
        <p:nvSpPr>
          <p:cNvPr id="24579" name="Rectangle 3"/>
          <p:cNvSpPr>
            <a:spLocks noGrp="1"/>
          </p:cNvSpPr>
          <p:nvPr>
            <p:ph idx="1"/>
            <p:custDataLst>
              <p:tags r:id="rId1"/>
            </p:custDataLst>
          </p:nvPr>
        </p:nvSpPr>
        <p:spPr>
          <a:xfrm>
            <a:off x="283210" y="1109980"/>
            <a:ext cx="4799965" cy="5245100"/>
          </a:xfrm>
          <a:solidFill>
            <a:schemeClr val="accent6">
              <a:lumMod val="40000"/>
              <a:lumOff val="60000"/>
            </a:schemeClr>
          </a:solidFill>
        </p:spPr>
        <p:txBody>
          <a:bodyPr vert="horz" wrap="square" lIns="91440" tIns="45720" rIns="91440" bIns="45720" anchor="t" anchorCtr="0"/>
          <a:p>
            <a:pPr eaLnBrk="1" latinLnBrk="0" hangingPunct="1">
              <a:lnSpc>
                <a:spcPct val="150000"/>
              </a:lnSpc>
              <a:spcBef>
                <a:spcPts val="1200"/>
              </a:spcBef>
              <a:spcAft>
                <a:spcPts val="1200"/>
              </a:spcAft>
              <a:buFont typeface="Wingdings" panose="05000000000000000000" pitchFamily="2" charset="2"/>
              <a:buChar char="l"/>
            </a:pPr>
            <a:r>
              <a:rPr lang="zh-CN" altLang="en-US" sz="2400" dirty="0">
                <a:effectLst/>
                <a:latin typeface="楷体" panose="02010609060101010101" pitchFamily="49" charset="-122"/>
                <a:ea typeface="楷体" panose="02010609060101010101" pitchFamily="49" charset="-122"/>
                <a:cs typeface="楷体" panose="02010609060101010101" pitchFamily="49" charset="-122"/>
              </a:rPr>
              <a:t>房主</a:t>
            </a:r>
            <a:r>
              <a:rPr lang="zh-CN" altLang="en-US"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rPr>
              <a:t>观察控制面板</a:t>
            </a:r>
            <a:endParaRPr lang="zh-CN" altLang="en-US" sz="2400"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确定系统是否准备接收输入</a:t>
            </a:r>
            <a:r>
              <a:rPr lang="en-US" altLang="zh-CN" sz="2055" dirty="0">
                <a:effectLst/>
                <a:latin typeface="楷体" panose="02010609060101010101" pitchFamily="49" charset="-122"/>
                <a:ea typeface="楷体" panose="02010609060101010101" pitchFamily="49" charset="-122"/>
                <a:cs typeface="楷体" panose="02010609060101010101" pitchFamily="49" charset="-122"/>
              </a:rPr>
              <a:t>……</a:t>
            </a:r>
            <a:endParaRPr lang="en-US" altLang="zh-CN" sz="2055" dirty="0">
              <a:effectLst/>
              <a:latin typeface="楷体" panose="02010609060101010101" pitchFamily="49" charset="-122"/>
              <a:ea typeface="楷体" panose="02010609060101010101" pitchFamily="49" charset="-122"/>
              <a:cs typeface="楷体" panose="02010609060101010101" pitchFamily="49" charset="-122"/>
            </a:endParaRPr>
          </a:p>
          <a:p>
            <a:pPr eaLnBrk="1" latinLnBrk="0" hangingPunct="1">
              <a:lnSpc>
                <a:spcPct val="150000"/>
              </a:lnSpc>
              <a:spcBef>
                <a:spcPts val="1200"/>
              </a:spcBef>
              <a:spcAft>
                <a:spcPts val="1200"/>
              </a:spcAft>
              <a:buFont typeface="Wingdings" panose="05000000000000000000" pitchFamily="2" charset="2"/>
              <a:buChar char="l"/>
            </a:pPr>
            <a:r>
              <a:rPr lang="zh-CN" altLang="en-US" sz="2400" dirty="0">
                <a:effectLst/>
                <a:latin typeface="楷体" panose="02010609060101010101" pitchFamily="49" charset="-122"/>
                <a:ea typeface="楷体" panose="02010609060101010101" pitchFamily="49" charset="-122"/>
                <a:cs typeface="楷体" panose="02010609060101010101" pitchFamily="49" charset="-122"/>
                <a:sym typeface="+mn-ea"/>
              </a:rPr>
              <a:t>房主</a:t>
            </a:r>
            <a:r>
              <a:rPr lang="zh-CN"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sym typeface="+mn-ea"/>
              </a:rPr>
              <a:t>通过因特网访问</a:t>
            </a:r>
            <a:r>
              <a:rPr lang="zh-CN" altLang="en-US"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sym typeface="+mn-ea"/>
              </a:rPr>
              <a:t>系统</a:t>
            </a:r>
            <a:r>
              <a:rPr lang="en-US" altLang="zh-CN" sz="2400" dirty="0">
                <a:effectLst/>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房主使用键盘输入密码，</a:t>
            </a:r>
            <a:r>
              <a:rPr lang="zh-CN" altLang="en-US" sz="2050" dirty="0">
                <a:effectLst/>
                <a:latin typeface="楷体" panose="02010609060101010101" pitchFamily="49" charset="-122"/>
                <a:ea typeface="楷体" panose="02010609060101010101" pitchFamily="49" charset="-122"/>
                <a:cs typeface="楷体" panose="02010609060101010101" pitchFamily="49" charset="-122"/>
                <a:sym typeface="+mn-ea"/>
              </a:rPr>
              <a:t>比较</a:t>
            </a:r>
            <a:r>
              <a:rPr lang="zh-CN" altLang="en-US" sz="2055" dirty="0">
                <a:effectLst/>
                <a:latin typeface="楷体" panose="02010609060101010101" pitchFamily="49" charset="-122"/>
                <a:ea typeface="楷体" panose="02010609060101010101" pitchFamily="49" charset="-122"/>
                <a:cs typeface="楷体" panose="02010609060101010101" pitchFamily="49" charset="-122"/>
              </a:rPr>
              <a:t>该密码和系统存储的有效密码</a:t>
            </a:r>
            <a:r>
              <a:rPr lang="en-US" altLang="zh-CN" sz="2055" dirty="0">
                <a:effectLst/>
                <a:latin typeface="楷体" panose="02010609060101010101" pitchFamily="49" charset="-122"/>
                <a:ea typeface="楷体" panose="02010609060101010101" pitchFamily="49" charset="-122"/>
                <a:cs typeface="楷体" panose="02010609060101010101" pitchFamily="49" charset="-122"/>
              </a:rPr>
              <a:t>……</a:t>
            </a:r>
            <a:endParaRPr lang="en-US" altLang="zh-CN" sz="2055"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当激活时，房主可以看到一个红色的警报灯</a:t>
            </a:r>
            <a:endParaRPr lang="zh-CN" altLang="en-US" sz="2055" dirty="0">
              <a:effectLst/>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026"/>
          <p:cNvSpPr>
            <a:spLocks noGrp="1"/>
          </p:cNvSpPr>
          <p:nvPr>
            <p:ph type="title"/>
          </p:nvPr>
        </p:nvSpPr>
        <p:spPr>
          <a:xfrm>
            <a:off x="1919288" y="107633"/>
            <a:ext cx="8177212" cy="668337"/>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2</a:t>
            </a:r>
            <a:r>
              <a:rPr lang="zh-CN" altLang="en-US" dirty="0">
                <a:solidFill>
                  <a:srgbClr val="0000CC"/>
                </a:solidFill>
                <a:sym typeface="+mn-ea"/>
              </a:rPr>
              <a:t>）：</a:t>
            </a:r>
            <a:r>
              <a:rPr lang="zh-CN" altLang="en-US" sz="3600" dirty="0">
                <a:solidFill>
                  <a:srgbClr val="FF0000"/>
                </a:solidFill>
              </a:rPr>
              <a:t>短信系统的问题描述</a:t>
            </a:r>
            <a:endParaRPr lang="zh-CN" altLang="en-US" sz="3600" dirty="0">
              <a:solidFill>
                <a:srgbClr val="FF0000"/>
              </a:solidFill>
            </a:endParaRPr>
          </a:p>
        </p:txBody>
      </p:sp>
      <p:sp>
        <p:nvSpPr>
          <p:cNvPr id="21507" name="Rectangle 1027"/>
          <p:cNvSpPr>
            <a:spLocks noGrp="1"/>
          </p:cNvSpPr>
          <p:nvPr>
            <p:ph idx="1"/>
          </p:nvPr>
        </p:nvSpPr>
        <p:spPr>
          <a:xfrm>
            <a:off x="120650" y="882015"/>
            <a:ext cx="11939905" cy="5753100"/>
          </a:xfrm>
          <a:solidFill>
            <a:schemeClr val="accent5">
              <a:lumMod val="20000"/>
              <a:lumOff val="80000"/>
            </a:schemeClr>
          </a:solidFill>
        </p:spPr>
        <p:txBody>
          <a:bodyPr vert="horz" wrap="square" lIns="91440" tIns="45720" rIns="91440" bIns="45720" anchor="t" anchorCtr="0"/>
          <a:p>
            <a:pPr eaLnBrk="1" hangingPunct="1">
              <a:lnSpc>
                <a:spcPct val="150000"/>
              </a:lnSpc>
              <a:buFont typeface="Wingdings" panose="05000000000000000000" pitchFamily="2" charset="2"/>
              <a:buChar char="l"/>
            </a:pPr>
            <a:r>
              <a:rPr lang="zh-CN" altLang="en-US" sz="2200" dirty="0">
                <a:solidFill>
                  <a:srgbClr val="FF0000"/>
                </a:solidFill>
              </a:rPr>
              <a:t>基本目的：</a:t>
            </a:r>
            <a:r>
              <a:rPr lang="zh-CN" altLang="en-US" sz="2200" dirty="0"/>
              <a:t>利用快捷的短信业务，发送即时消息以支持企事业单位进行信息通知、通告等各种服务，以及用短信进行客户服务。</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短信发送：</a:t>
            </a:r>
            <a:r>
              <a:rPr lang="zh-CN" altLang="en-US" sz="2200" dirty="0"/>
              <a:t>客户选择若干个目标人员，编辑内容，立即或定时发送通知信息。</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短信人工应答：</a:t>
            </a:r>
            <a:r>
              <a:rPr lang="zh-CN" altLang="en-US" sz="2200" dirty="0"/>
              <a:t>用户查看收到的短信内容，并可回复。</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短信自动应答：</a:t>
            </a:r>
            <a:r>
              <a:rPr lang="zh-CN" altLang="en-US" sz="2200" dirty="0"/>
              <a:t>根据短信询问内容，并依据规则自动回复询问者。</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短信接收：</a:t>
            </a:r>
            <a:r>
              <a:rPr lang="zh-CN" altLang="en-US" sz="2200" dirty="0"/>
              <a:t>接收外部短信。</a:t>
            </a:r>
            <a:endParaRPr lang="en-US" altLang="zh-CN" sz="2200" dirty="0"/>
          </a:p>
          <a:p>
            <a:pPr eaLnBrk="1" hangingPunct="1">
              <a:lnSpc>
                <a:spcPct val="150000"/>
              </a:lnSpc>
              <a:buFont typeface="Wingdings" panose="05000000000000000000" pitchFamily="2" charset="2"/>
              <a:buChar char="l"/>
            </a:pPr>
            <a:r>
              <a:rPr lang="zh-CN" altLang="en-US" sz="2200" dirty="0">
                <a:solidFill>
                  <a:srgbClr val="FF0000"/>
                </a:solidFill>
              </a:rPr>
              <a:t>短信确认：</a:t>
            </a:r>
            <a:r>
              <a:rPr lang="zh-CN" altLang="en-US" sz="2200" dirty="0"/>
              <a:t>确认接收方是否接收。</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客户资料维护：</a:t>
            </a:r>
            <a:r>
              <a:rPr lang="zh-CN" altLang="en-US" sz="2200" dirty="0"/>
              <a:t>添加、删除和更新用户。</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接口要求：</a:t>
            </a:r>
            <a:r>
              <a:rPr lang="zh-CN" altLang="en-US" sz="2200" dirty="0"/>
              <a:t>支持移动终端通过串口通信，支持与移动网关通信。</a:t>
            </a:r>
            <a:endParaRPr lang="zh-CN" altLang="en-US" sz="2200" dirty="0">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p:cNvSpPr>
          <p:nvPr>
            <p:ph idx="1"/>
          </p:nvPr>
        </p:nvSpPr>
        <p:spPr>
          <a:xfrm>
            <a:off x="174625" y="775970"/>
            <a:ext cx="11765915" cy="5841365"/>
          </a:xfrm>
          <a:solidFill>
            <a:schemeClr val="accent5">
              <a:lumMod val="20000"/>
              <a:lumOff val="80000"/>
            </a:schemeClr>
          </a:solidFill>
        </p:spPr>
        <p:txBody>
          <a:bodyPr vert="horz" wrap="square" lIns="91440" tIns="45720" rIns="91440" bIns="45720" anchor="t" anchorCtr="0"/>
          <a:p>
            <a:pPr algn="l" eaLnBrk="1" latinLnBrk="0" hangingPunct="1">
              <a:lnSpc>
                <a:spcPct val="150000"/>
              </a:lnSpc>
              <a:spcBef>
                <a:spcPts val="300"/>
              </a:spcBef>
              <a:spcAft>
                <a:spcPts val="300"/>
              </a:spcAft>
              <a:buClrTx/>
              <a:buSzTx/>
              <a:buFont typeface="Wingdings" panose="05000000000000000000" pitchFamily="2" charset="2"/>
              <a:buChar char="l"/>
            </a:pPr>
            <a:r>
              <a:rPr lang="zh-CN" altLang="en-US" sz="2400" dirty="0">
                <a:solidFill>
                  <a:srgbClr val="FF0000"/>
                </a:solidFill>
              </a:rPr>
              <a:t>系统使用者</a:t>
            </a:r>
            <a:endParaRPr lang="zh-CN" altLang="en-US" sz="2400" dirty="0">
              <a:solidFill>
                <a:srgbClr val="FF0000"/>
              </a:solidFill>
            </a:endParaRPr>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用户</a:t>
            </a:r>
            <a:r>
              <a:rPr lang="zh-CN" altLang="en-US" sz="2400" dirty="0"/>
              <a:t>：负责发送短信给用户或接受用户短信</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管理员</a:t>
            </a:r>
            <a:r>
              <a:rPr lang="zh-CN" altLang="en-US" sz="2400" dirty="0"/>
              <a:t>：添加、更新、删除用户</a:t>
            </a:r>
            <a:endParaRPr lang="zh-CN" altLang="en-US" sz="2400" dirty="0"/>
          </a:p>
          <a:p>
            <a:pPr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功能需求</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短信发送</a:t>
            </a:r>
            <a:r>
              <a:rPr lang="zh-CN" altLang="en-US" sz="2400" dirty="0"/>
              <a:t>：填写发送内容、选择发送用户、指明是否要回执、然后（通过无线终端或短信网关）发送短信</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短信接收</a:t>
            </a:r>
            <a:r>
              <a:rPr lang="zh-CN" altLang="en-US" sz="2400" dirty="0"/>
              <a:t>：从无线终端或短信网关读取短信内容，并查看</a:t>
            </a:r>
            <a:endParaRPr lang="zh-CN" altLang="en-US" sz="2400" dirty="0"/>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用户管理</a:t>
            </a:r>
            <a:r>
              <a:rPr lang="zh-CN" altLang="en-US" sz="2400" dirty="0"/>
              <a:t>：添加用户、更新用户、删除用户</a:t>
            </a:r>
            <a:endParaRPr lang="zh-CN" altLang="en-US" dirty="0">
              <a:sym typeface="+mn-ea"/>
            </a:endParaRPr>
          </a:p>
          <a:p>
            <a:pPr lvl="1" algn="l" eaLnBrk="1" latinLnBrk="0" hangingPunct="1">
              <a:lnSpc>
                <a:spcPct val="150000"/>
              </a:lnSpc>
              <a:buClrTx/>
              <a:buSzTx/>
              <a:buFont typeface="Wingdings" panose="05000000000000000000" pitchFamily="2" charset="2"/>
              <a:buChar char="l"/>
            </a:pPr>
            <a:r>
              <a:rPr lang="zh-CN" altLang="en-US" dirty="0">
                <a:solidFill>
                  <a:srgbClr val="FF0000"/>
                </a:solidFill>
                <a:sym typeface="+mn-ea"/>
              </a:rPr>
              <a:t>系统设置</a:t>
            </a:r>
            <a:r>
              <a:rPr lang="zh-CN" altLang="en-US" dirty="0">
                <a:sym typeface="+mn-ea"/>
              </a:rPr>
              <a:t>：密码设置与修改等</a:t>
            </a:r>
            <a:endParaRPr lang="zh-CN" altLang="en-US" sz="2400" dirty="0"/>
          </a:p>
        </p:txBody>
      </p:sp>
      <p:sp>
        <p:nvSpPr>
          <p:cNvPr id="21506" name="Rectangle 1026"/>
          <p:cNvSpPr>
            <a:spLocks noGrp="1"/>
          </p:cNvSpPr>
          <p:nvPr>
            <p:custDataLst>
              <p:tags r:id="rId1"/>
            </p:custDataLst>
          </p:nvPr>
        </p:nvSpPr>
        <p:spPr>
          <a:xfrm>
            <a:off x="1919288" y="107633"/>
            <a:ext cx="8177212" cy="668337"/>
          </a:xfrm>
          <a:prstGeom prst="rect">
            <a:avLst/>
          </a:prstGeom>
          <a:noFill/>
          <a:ln w="9525">
            <a:noFill/>
          </a:ln>
        </p:spPr>
        <p:txBody>
          <a:bodyPr vert="horz" wrap="square" lIns="91440" tIns="45720" rIns="91440" bIns="45720" anchor="t" anchorCtr="0">
            <a:normAutofit fontScale="90000"/>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2</a:t>
            </a:r>
            <a:r>
              <a:rPr lang="zh-CN" altLang="en-US" dirty="0">
                <a:solidFill>
                  <a:srgbClr val="0000CC"/>
                </a:solidFill>
                <a:sym typeface="+mn-ea"/>
              </a:rPr>
              <a:t>）：</a:t>
            </a:r>
            <a:r>
              <a:rPr lang="zh-CN" altLang="en-US" sz="3600" dirty="0">
                <a:solidFill>
                  <a:srgbClr val="FF0000"/>
                </a:solidFill>
              </a:rPr>
              <a:t>短信系统的功能分析</a:t>
            </a:r>
            <a:endParaRPr lang="zh-CN" altLang="en-US" sz="3600" dirty="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847850" y="115888"/>
            <a:ext cx="8569325" cy="64770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3200" dirty="0">
                <a:solidFill>
                  <a:srgbClr val="0000CC"/>
                </a:solidFill>
                <a:sym typeface="+mn-ea"/>
              </a:rPr>
              <a:t>案例（</a:t>
            </a:r>
            <a:r>
              <a:rPr lang="en-US" altLang="zh-CN" sz="3200" dirty="0">
                <a:solidFill>
                  <a:srgbClr val="0000CC"/>
                </a:solidFill>
                <a:sym typeface="+mn-ea"/>
              </a:rPr>
              <a:t>2</a:t>
            </a:r>
            <a:r>
              <a:rPr lang="zh-CN" altLang="en-US" sz="3200" dirty="0">
                <a:solidFill>
                  <a:srgbClr val="0000CC"/>
                </a:solidFill>
                <a:sym typeface="+mn-ea"/>
              </a:rPr>
              <a:t>）：</a:t>
            </a:r>
            <a:r>
              <a:rPr lang="zh-CN" altLang="en-US" sz="3200" dirty="0">
                <a:solidFill>
                  <a:srgbClr val="FF0000"/>
                </a:solidFill>
              </a:rPr>
              <a:t>短信系统用例图</a:t>
            </a:r>
            <a:endParaRPr lang="zh-CN" altLang="en-US" sz="3200" dirty="0">
              <a:solidFill>
                <a:srgbClr val="FF0000"/>
              </a:solidFill>
            </a:endParaRPr>
          </a:p>
        </p:txBody>
      </p:sp>
      <p:grpSp>
        <p:nvGrpSpPr>
          <p:cNvPr id="4" name="组合 3"/>
          <p:cNvGrpSpPr/>
          <p:nvPr/>
        </p:nvGrpSpPr>
        <p:grpSpPr>
          <a:xfrm>
            <a:off x="6735445" y="1198880"/>
            <a:ext cx="5333365" cy="4803140"/>
            <a:chOff x="3840" y="1550"/>
            <a:chExt cx="8399" cy="7564"/>
          </a:xfrm>
        </p:grpSpPr>
        <p:grpSp>
          <p:nvGrpSpPr>
            <p:cNvPr id="28675" name="Group 3"/>
            <p:cNvGrpSpPr/>
            <p:nvPr/>
          </p:nvGrpSpPr>
          <p:grpSpPr>
            <a:xfrm>
              <a:off x="4560" y="2640"/>
              <a:ext cx="600" cy="1320"/>
              <a:chOff x="822" y="1313"/>
              <a:chExt cx="398" cy="771"/>
            </a:xfrm>
          </p:grpSpPr>
          <p:sp>
            <p:nvSpPr>
              <p:cNvPr id="28702" name="Oval 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8703" name="Line 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8704" name="Line 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8705" name="Line 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8706" name="Line 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1753" name="Text Box 9"/>
            <p:cNvSpPr txBox="1">
              <a:spLocks noChangeArrowheads="1"/>
            </p:cNvSpPr>
            <p:nvPr/>
          </p:nvSpPr>
          <p:spPr bwMode="auto">
            <a:xfrm>
              <a:off x="4200" y="420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用户</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28677" name="Group 16"/>
            <p:cNvGrpSpPr/>
            <p:nvPr/>
          </p:nvGrpSpPr>
          <p:grpSpPr>
            <a:xfrm>
              <a:off x="4320" y="6480"/>
              <a:ext cx="600" cy="1320"/>
              <a:chOff x="822" y="1313"/>
              <a:chExt cx="398" cy="771"/>
            </a:xfrm>
          </p:grpSpPr>
          <p:sp>
            <p:nvSpPr>
              <p:cNvPr id="28697" name="Oval 17"/>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8698" name="Line 18"/>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8699" name="Line 19"/>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8700" name="Line 20"/>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8701" name="Line 21"/>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1767" name="Text Box 23"/>
            <p:cNvSpPr txBox="1">
              <a:spLocks noChangeArrowheads="1"/>
            </p:cNvSpPr>
            <p:nvPr/>
          </p:nvSpPr>
          <p:spPr bwMode="auto">
            <a:xfrm>
              <a:off x="3840" y="8160"/>
              <a:ext cx="192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管理员</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8679" name="Rectangle 24"/>
            <p:cNvSpPr/>
            <p:nvPr/>
          </p:nvSpPr>
          <p:spPr>
            <a:xfrm>
              <a:off x="6885" y="1550"/>
              <a:ext cx="5355" cy="7564"/>
            </a:xfrm>
            <a:prstGeom prst="rect">
              <a:avLst/>
            </a:prstGeom>
            <a:noFill/>
            <a:ln w="12700" cap="flat" cmpd="sng">
              <a:solidFill>
                <a:schemeClr val="tx1"/>
              </a:solidFill>
              <a:prstDash val="solid"/>
              <a:miter/>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grpSp>
          <p:nvGrpSpPr>
            <p:cNvPr id="28680" name="Group 28"/>
            <p:cNvGrpSpPr/>
            <p:nvPr/>
          </p:nvGrpSpPr>
          <p:grpSpPr>
            <a:xfrm>
              <a:off x="7440" y="2640"/>
              <a:ext cx="3120" cy="840"/>
              <a:chOff x="2643" y="949"/>
              <a:chExt cx="1237" cy="372"/>
            </a:xfrm>
          </p:grpSpPr>
          <p:sp>
            <p:nvSpPr>
              <p:cNvPr id="28695" name="Oval 2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74" name="Text Box 3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短信发送</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8681" name="Group 37"/>
            <p:cNvGrpSpPr/>
            <p:nvPr/>
          </p:nvGrpSpPr>
          <p:grpSpPr>
            <a:xfrm>
              <a:off x="7680" y="6120"/>
              <a:ext cx="3120" cy="840"/>
              <a:chOff x="2643" y="949"/>
              <a:chExt cx="1237" cy="372"/>
            </a:xfrm>
          </p:grpSpPr>
          <p:sp>
            <p:nvSpPr>
              <p:cNvPr id="28693" name="Oval 38"/>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83" name="Text Box 39"/>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用户管理</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8682" name="Group 46"/>
            <p:cNvGrpSpPr/>
            <p:nvPr/>
          </p:nvGrpSpPr>
          <p:grpSpPr>
            <a:xfrm>
              <a:off x="7440" y="4320"/>
              <a:ext cx="3120" cy="840"/>
              <a:chOff x="2643" y="949"/>
              <a:chExt cx="1237" cy="372"/>
            </a:xfrm>
          </p:grpSpPr>
          <p:sp>
            <p:nvSpPr>
              <p:cNvPr id="28691" name="Oval 4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92" name="Text Box 48"/>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短信接收</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31794" name="Text Box 50"/>
            <p:cNvSpPr txBox="1">
              <a:spLocks noChangeArrowheads="1"/>
            </p:cNvSpPr>
            <p:nvPr/>
          </p:nvSpPr>
          <p:spPr bwMode="auto">
            <a:xfrm>
              <a:off x="9480" y="1680"/>
              <a:ext cx="26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短信系统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8684" name="Line 51"/>
            <p:cNvSpPr/>
            <p:nvPr/>
          </p:nvSpPr>
          <p:spPr>
            <a:xfrm flipV="1">
              <a:off x="5160" y="3120"/>
              <a:ext cx="2280" cy="360"/>
            </a:xfrm>
            <a:prstGeom prst="line">
              <a:avLst/>
            </a:prstGeom>
            <a:ln w="9525" cap="flat" cmpd="sng">
              <a:solidFill>
                <a:schemeClr val="tx1"/>
              </a:solidFill>
              <a:prstDash val="solid"/>
              <a:headEnd type="none" w="med" len="med"/>
              <a:tailEnd type="none" w="med" len="med"/>
            </a:ln>
          </p:spPr>
        </p:sp>
        <p:sp>
          <p:nvSpPr>
            <p:cNvPr id="28685" name="Line 53"/>
            <p:cNvSpPr/>
            <p:nvPr/>
          </p:nvSpPr>
          <p:spPr>
            <a:xfrm>
              <a:off x="5160" y="3480"/>
              <a:ext cx="2280" cy="1320"/>
            </a:xfrm>
            <a:prstGeom prst="line">
              <a:avLst/>
            </a:prstGeom>
            <a:ln w="9525" cap="flat" cmpd="sng">
              <a:solidFill>
                <a:schemeClr val="tx1"/>
              </a:solidFill>
              <a:prstDash val="solid"/>
              <a:headEnd type="none" w="med" len="med"/>
              <a:tailEnd type="none" w="med" len="med"/>
            </a:ln>
          </p:spPr>
        </p:sp>
        <p:sp>
          <p:nvSpPr>
            <p:cNvPr id="28686" name="Line 57"/>
            <p:cNvSpPr/>
            <p:nvPr/>
          </p:nvSpPr>
          <p:spPr>
            <a:xfrm flipV="1">
              <a:off x="5040" y="6600"/>
              <a:ext cx="2520" cy="720"/>
            </a:xfrm>
            <a:prstGeom prst="line">
              <a:avLst/>
            </a:prstGeom>
            <a:ln w="9525" cap="flat" cmpd="sng">
              <a:solidFill>
                <a:schemeClr val="tx1"/>
              </a:solidFill>
              <a:prstDash val="solid"/>
              <a:headEnd type="none" w="med" len="med"/>
              <a:tailEnd type="none" w="med" len="med"/>
            </a:ln>
          </p:spPr>
        </p:sp>
        <p:grpSp>
          <p:nvGrpSpPr>
            <p:cNvPr id="28687" name="Group 58"/>
            <p:cNvGrpSpPr/>
            <p:nvPr/>
          </p:nvGrpSpPr>
          <p:grpSpPr>
            <a:xfrm>
              <a:off x="7800" y="7800"/>
              <a:ext cx="3120" cy="840"/>
              <a:chOff x="2643" y="949"/>
              <a:chExt cx="1237" cy="372"/>
            </a:xfrm>
          </p:grpSpPr>
          <p:sp>
            <p:nvSpPr>
              <p:cNvPr id="28689" name="Oval 5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804" name="Text Box 6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系统设置</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28688" name="Line 61"/>
            <p:cNvSpPr/>
            <p:nvPr/>
          </p:nvSpPr>
          <p:spPr>
            <a:xfrm>
              <a:off x="5040" y="7320"/>
              <a:ext cx="2760" cy="840"/>
            </a:xfrm>
            <a:prstGeom prst="line">
              <a:avLst/>
            </a:prstGeom>
            <a:ln w="9525" cap="flat" cmpd="sng">
              <a:solidFill>
                <a:schemeClr val="tx1"/>
              </a:solidFill>
              <a:prstDash val="solid"/>
              <a:headEnd type="none" w="med" len="med"/>
              <a:tailEnd type="none" w="med" len="med"/>
            </a:ln>
          </p:spPr>
        </p:sp>
      </p:grpSp>
      <p:sp>
        <p:nvSpPr>
          <p:cNvPr id="22531" name="Rectangle 3"/>
          <p:cNvSpPr>
            <a:spLocks noGrp="1"/>
          </p:cNvSpPr>
          <p:nvPr>
            <p:ph idx="1"/>
            <p:custDataLst>
              <p:tags r:id="rId1"/>
            </p:custDataLst>
          </p:nvPr>
        </p:nvSpPr>
        <p:spPr>
          <a:xfrm>
            <a:off x="174625" y="775970"/>
            <a:ext cx="6420485" cy="5841365"/>
          </a:xfrm>
          <a:solidFill>
            <a:schemeClr val="accent5">
              <a:lumMod val="20000"/>
              <a:lumOff val="80000"/>
            </a:schemeClr>
          </a:solidFill>
        </p:spPr>
        <p:txBody>
          <a:bodyPr vert="horz" wrap="square" lIns="91440" tIns="45720" rIns="91440" bIns="45720" anchor="t" anchorCtr="0"/>
          <a:p>
            <a:pPr eaLnBrk="1" latinLnBrk="0" hangingPunct="1">
              <a:lnSpc>
                <a:spcPct val="150000"/>
              </a:lnSpc>
              <a:buSzTx/>
              <a:buFont typeface="Wingdings" panose="05000000000000000000" pitchFamily="2" charset="2"/>
              <a:buChar char="l"/>
            </a:pPr>
            <a:r>
              <a:rPr lang="zh-CN" altLang="en-US" sz="2400" dirty="0">
                <a:solidFill>
                  <a:srgbClr val="FF0000"/>
                </a:solidFill>
              </a:rPr>
              <a:t>用户：</a:t>
            </a:r>
            <a:r>
              <a:rPr lang="zh-CN" altLang="en-US" sz="2400" dirty="0"/>
              <a:t>负责发送短信给用户或接受用户短信</a:t>
            </a:r>
            <a:endParaRPr lang="zh-CN" altLang="en-US" sz="2400" dirty="0"/>
          </a:p>
          <a:p>
            <a:pPr lvl="1" eaLnBrk="1" latinLnBrk="0" hangingPunct="1">
              <a:lnSpc>
                <a:spcPct val="150000"/>
              </a:lnSpc>
              <a:buSzTx/>
              <a:buFont typeface="Wingdings" panose="05000000000000000000" pitchFamily="2" charset="2"/>
              <a:buChar char="l"/>
            </a:pPr>
            <a:r>
              <a:rPr lang="zh-CN" altLang="en-US" sz="2400" dirty="0">
                <a:solidFill>
                  <a:srgbClr val="FF0000"/>
                </a:solidFill>
                <a:sym typeface="+mn-ea"/>
              </a:rPr>
              <a:t>短信发送</a:t>
            </a:r>
            <a:r>
              <a:rPr lang="zh-CN" altLang="en-US" sz="2400" dirty="0">
                <a:sym typeface="+mn-ea"/>
              </a:rPr>
              <a:t>：填写发送内容、选择发送用户、指明是否要回执、然后（通过无线终端或短信网关）发送短信</a:t>
            </a:r>
            <a:endParaRPr lang="zh-CN" altLang="en-US" sz="2400" dirty="0"/>
          </a:p>
          <a:p>
            <a:pPr lvl="1" eaLnBrk="1" latinLnBrk="0" hangingPunct="1">
              <a:lnSpc>
                <a:spcPct val="150000"/>
              </a:lnSpc>
              <a:buSzTx/>
              <a:buFont typeface="Wingdings" panose="05000000000000000000" pitchFamily="2" charset="2"/>
              <a:buChar char="l"/>
            </a:pPr>
            <a:r>
              <a:rPr lang="zh-CN" altLang="en-US" sz="2400" dirty="0">
                <a:solidFill>
                  <a:srgbClr val="FF0000"/>
                </a:solidFill>
                <a:sym typeface="+mn-ea"/>
              </a:rPr>
              <a:t>短信接收</a:t>
            </a:r>
            <a:r>
              <a:rPr lang="zh-CN" altLang="en-US" sz="2400" dirty="0">
                <a:sym typeface="+mn-ea"/>
              </a:rPr>
              <a:t>：从无线终端或短信网关读取短信内容，并查看</a:t>
            </a:r>
            <a:endParaRPr lang="zh-CN" altLang="en-US" sz="2400" dirty="0"/>
          </a:p>
          <a:p>
            <a:pPr eaLnBrk="1" latinLnBrk="0" hangingPunct="1">
              <a:lnSpc>
                <a:spcPct val="150000"/>
              </a:lnSpc>
              <a:buSzTx/>
              <a:buFont typeface="Wingdings" panose="05000000000000000000" pitchFamily="2" charset="2"/>
              <a:buChar char="l"/>
            </a:pPr>
            <a:r>
              <a:rPr lang="zh-CN" altLang="en-US" sz="2400" dirty="0">
                <a:solidFill>
                  <a:srgbClr val="FF0000"/>
                </a:solidFill>
              </a:rPr>
              <a:t>管理员：</a:t>
            </a:r>
            <a:r>
              <a:rPr lang="zh-CN" altLang="en-US" sz="2400" dirty="0"/>
              <a:t>添加、更新、删除用户</a:t>
            </a:r>
            <a:endParaRPr lang="zh-CN" altLang="en-US" sz="2400" dirty="0"/>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用户管理</a:t>
            </a:r>
            <a:r>
              <a:rPr lang="zh-CN" altLang="en-US" sz="2400" dirty="0"/>
              <a:t>：</a:t>
            </a:r>
            <a:r>
              <a:rPr lang="zh-CN" altLang="en-US" sz="2400" dirty="0">
                <a:sym typeface="+mn-ea"/>
              </a:rPr>
              <a:t>添加、更新、删除用户</a:t>
            </a:r>
            <a:endParaRPr lang="zh-CN" altLang="en-US" sz="2400" dirty="0">
              <a:sym typeface="+mn-ea"/>
            </a:endParaRPr>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系统设置</a:t>
            </a:r>
            <a:r>
              <a:rPr lang="zh-CN" altLang="en-US" dirty="0">
                <a:sym typeface="+mn-ea"/>
              </a:rPr>
              <a:t>：密码设置</a:t>
            </a:r>
            <a:r>
              <a:rPr lang="zh-CN" altLang="en-US" dirty="0">
                <a:sym typeface="+mn-ea"/>
              </a:rPr>
              <a:t>与修改</a:t>
            </a:r>
            <a:r>
              <a:rPr lang="zh-CN" altLang="en-US" dirty="0">
                <a:sym typeface="+mn-ea"/>
              </a:rPr>
              <a:t>等</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p:cNvSpPr>
          <p:nvPr>
            <p:ph idx="1"/>
          </p:nvPr>
        </p:nvSpPr>
        <p:spPr>
          <a:xfrm>
            <a:off x="128905" y="765175"/>
            <a:ext cx="6618605" cy="5845810"/>
          </a:xfrm>
          <a:solidFill>
            <a:schemeClr val="accent4">
              <a:lumMod val="20000"/>
              <a:lumOff val="80000"/>
            </a:schemeClr>
          </a:solidFill>
        </p:spPr>
        <p:txBody>
          <a:bodyPr vert="horz" wrap="square" lIns="91440" tIns="45720" rIns="91440" bIns="45720" anchor="t" anchorCtr="0"/>
          <a:p>
            <a:pPr eaLnBrk="1" latinLnBrk="0" hangingPunct="1">
              <a:lnSpc>
                <a:spcPct val="125000"/>
              </a:lnSpc>
              <a:spcBef>
                <a:spcPts val="300"/>
              </a:spcBef>
              <a:spcAft>
                <a:spcPts val="300"/>
              </a:spcAft>
              <a:buSzTx/>
              <a:buFont typeface="Wingdings" panose="05000000000000000000" pitchFamily="2" charset="2"/>
              <a:buChar char="l"/>
            </a:pPr>
            <a:r>
              <a:rPr lang="zh-CN" altLang="en-US" sz="2400" dirty="0">
                <a:solidFill>
                  <a:srgbClr val="0000FF"/>
                </a:solidFill>
              </a:rPr>
              <a:t>系统</a:t>
            </a:r>
            <a:r>
              <a:rPr lang="zh-CN" altLang="en-US" sz="2400" dirty="0">
                <a:solidFill>
                  <a:srgbClr val="0000FF"/>
                </a:solidFill>
                <a:sym typeface="+mn-ea"/>
              </a:rPr>
              <a:t>能够</a:t>
            </a:r>
            <a:r>
              <a:rPr lang="zh-CN" altLang="en-US" sz="2400" dirty="0">
                <a:solidFill>
                  <a:srgbClr val="0000FF"/>
                </a:solidFill>
              </a:rPr>
              <a:t>支持人工辅助出卷和自动出卷</a:t>
            </a:r>
            <a:endParaRPr lang="zh-CN" altLang="en-US" sz="2400" dirty="0">
              <a:solidFill>
                <a:srgbClr val="0000FF"/>
              </a:solidFill>
            </a:endParaRPr>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自动出卷：根据教师出卷要求，抽取题目，自动得到一份试卷</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人工辅助出卷：根据教师出卷要求，抽取符合要求的题目，供教师选择。</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出卷要求包括总分，总难度及其比例，总题型及其比例，总知识点及其比例。</a:t>
            </a:r>
            <a:endParaRPr lang="zh-CN" altLang="en-US" sz="2000" dirty="0"/>
          </a:p>
          <a:p>
            <a:pPr algn="l" eaLnBrk="1" latinLnBrk="0" hangingPunct="1">
              <a:lnSpc>
                <a:spcPct val="125000"/>
              </a:lnSpc>
              <a:spcBef>
                <a:spcPts val="300"/>
              </a:spcBef>
              <a:spcAft>
                <a:spcPts val="300"/>
              </a:spcAft>
              <a:buClrTx/>
              <a:buSzTx/>
              <a:buFont typeface="Wingdings" panose="05000000000000000000" pitchFamily="2" charset="2"/>
              <a:buChar char="l"/>
            </a:pPr>
            <a:r>
              <a:rPr lang="zh-CN" altLang="en-US" sz="2400" dirty="0">
                <a:solidFill>
                  <a:srgbClr val="0000FF"/>
                </a:solidFill>
              </a:rPr>
              <a:t>系统能够进行题库管理</a:t>
            </a:r>
            <a:endParaRPr lang="zh-CN" altLang="en-US" sz="2400" dirty="0">
              <a:solidFill>
                <a:srgbClr val="0000FF"/>
              </a:solidFill>
            </a:endParaRPr>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包括试题录入、修改、删除等</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至少有</a:t>
            </a:r>
            <a:r>
              <a:rPr lang="en-US" altLang="zh-CN" sz="2000" dirty="0"/>
              <a:t>1000</a:t>
            </a:r>
            <a:r>
              <a:rPr lang="zh-CN" altLang="en-US" sz="2000" dirty="0"/>
              <a:t>道不同类型的试题</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能容纳足够多的试题</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试题含有内容、答案、题型、难度、知识点和加入时间等信息。</a:t>
            </a:r>
            <a:endParaRPr lang="zh-CN" altLang="en-US" sz="2000" dirty="0"/>
          </a:p>
        </p:txBody>
      </p:sp>
      <p:sp>
        <p:nvSpPr>
          <p:cNvPr id="27650" name="Rectangle 2"/>
          <p:cNvSpPr>
            <a:spLocks noGrp="1"/>
          </p:cNvSpPr>
          <p:nvPr>
            <p:ph type="title"/>
            <p:custDataLst>
              <p:tags r:id="rId1"/>
            </p:custDataLst>
          </p:nvPr>
        </p:nvSpPr>
        <p:spPr>
          <a:xfrm>
            <a:off x="1847850" y="115888"/>
            <a:ext cx="8424863" cy="649287"/>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3</a:t>
            </a:r>
            <a:r>
              <a:rPr lang="zh-CN" altLang="en-US" sz="3110" dirty="0">
                <a:solidFill>
                  <a:srgbClr val="0000CC"/>
                </a:solidFill>
                <a:sym typeface="+mn-ea"/>
              </a:rPr>
              <a:t>）：</a:t>
            </a:r>
            <a:r>
              <a:rPr lang="zh-CN" altLang="en-US" sz="3110" dirty="0">
                <a:solidFill>
                  <a:srgbClr val="FF0000"/>
                </a:solidFill>
              </a:rPr>
              <a:t>出卷系统的问题描述</a:t>
            </a:r>
            <a:endParaRPr lang="zh-CN" altLang="en-US" sz="3110" dirty="0">
              <a:solidFill>
                <a:srgbClr val="FF0000"/>
              </a:solidFill>
            </a:endParaRPr>
          </a:p>
        </p:txBody>
      </p:sp>
      <p:sp>
        <p:nvSpPr>
          <p:cNvPr id="3" name="Rectangle 3"/>
          <p:cNvSpPr>
            <a:spLocks noGrp="1"/>
          </p:cNvSpPr>
          <p:nvPr>
            <p:custDataLst>
              <p:tags r:id="rId2"/>
            </p:custDataLst>
          </p:nvPr>
        </p:nvSpPr>
        <p:spPr>
          <a:xfrm>
            <a:off x="7045960" y="765175"/>
            <a:ext cx="4777105" cy="5845810"/>
          </a:xfrm>
          <a:prstGeom prst="rect">
            <a:avLst/>
          </a:prstGeom>
          <a:solidFill>
            <a:schemeClr val="tx2">
              <a:lumMod val="20000"/>
              <a:lumOff val="80000"/>
            </a:schemeClr>
          </a:solidFill>
          <a:ln w="9525">
            <a:noFill/>
          </a:ln>
        </p:spPr>
        <p:txBody>
          <a:bodyPr vert="horz" wrap="square" lIns="91440" tIns="45720" rIns="91440" bIns="45720" anchor="t" anchorCtr="0"/>
          <a:lstStyle>
            <a:lvl1pPr marL="228600" indent="-228600" algn="l" rtl="0" eaLnBrk="0" fontAlgn="base" hangingPunct="0">
              <a:lnSpc>
                <a:spcPct val="125000"/>
              </a:lnSpc>
              <a:spcBef>
                <a:spcPts val="600"/>
              </a:spcBef>
              <a:spcAft>
                <a:spcPts val="600"/>
              </a:spcAft>
              <a:buFont typeface="Arial" panose="020B0604020202020204" pitchFamily="34" charset="0"/>
              <a:buChar char="•"/>
              <a:defRPr sz="2800" b="1" kern="1200">
                <a:solidFill>
                  <a:schemeClr val="tx1"/>
                </a:solidFill>
                <a:latin typeface="+mn-lt"/>
                <a:ea typeface="+mn-ea"/>
                <a:cs typeface="+mn-cs"/>
              </a:defRPr>
            </a:lvl1pPr>
            <a:lvl2pPr marL="685800" indent="-228600" algn="l" rtl="0" eaLnBrk="0" fontAlgn="base" hangingPunct="0">
              <a:lnSpc>
                <a:spcPct val="125000"/>
              </a:lnSpc>
              <a:spcBef>
                <a:spcPts val="600"/>
              </a:spcBef>
              <a:spcAft>
                <a:spcPts val="600"/>
              </a:spcAft>
              <a:buFont typeface="Arial" panose="020B0604020202020204" pitchFamily="34" charset="0"/>
              <a:buChar char="•"/>
              <a:defRPr sz="2400" b="1" kern="1200">
                <a:solidFill>
                  <a:schemeClr val="tx1"/>
                </a:solidFill>
                <a:latin typeface="+mn-lt"/>
                <a:ea typeface="+mn-ea"/>
                <a:cs typeface="+mn-cs"/>
              </a:defRPr>
            </a:lvl2pPr>
            <a:lvl3pPr marL="1143000" indent="-228600" algn="l" rtl="0" eaLnBrk="0" fontAlgn="base" hangingPunct="0">
              <a:lnSpc>
                <a:spcPct val="125000"/>
              </a:lnSpc>
              <a:spcBef>
                <a:spcPts val="600"/>
              </a:spcBef>
              <a:spcAft>
                <a:spcPts val="600"/>
              </a:spcAft>
              <a:buFont typeface="Arial" panose="020B0604020202020204" pitchFamily="34" charset="0"/>
              <a:buChar char="•"/>
              <a:defRPr sz="2000" b="1"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200000"/>
              </a:lnSpc>
              <a:spcBef>
                <a:spcPts val="600"/>
              </a:spcBef>
              <a:spcAft>
                <a:spcPts val="600"/>
              </a:spcAft>
              <a:buClrTx/>
              <a:buSzTx/>
              <a:buFont typeface="Wingdings" panose="05000000000000000000" pitchFamily="2" charset="2"/>
              <a:buChar char="l"/>
            </a:pPr>
            <a:r>
              <a:rPr lang="zh-CN" altLang="en-US" sz="2400" dirty="0">
                <a:solidFill>
                  <a:srgbClr val="0000FF"/>
                </a:solidFill>
                <a:sym typeface="+mn-ea"/>
              </a:rPr>
              <a:t>其它</a:t>
            </a:r>
            <a:endParaRPr lang="zh-CN" altLang="en-US" sz="2400" dirty="0">
              <a:solidFill>
                <a:srgbClr val="0000FF"/>
              </a:solidFill>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系统能支持不同科目</a:t>
            </a:r>
            <a:endParaRPr lang="zh-CN" altLang="en-US" sz="2000" dirty="0"/>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系统有一个好的图形界面</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试题不允许重复出现</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试卷符合要求的96%以上即可结束，允许教师调整。</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能进行试卷分析。</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847850" y="115888"/>
            <a:ext cx="8424863" cy="649287"/>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3</a:t>
            </a:r>
            <a:r>
              <a:rPr lang="zh-CN" altLang="en-US" sz="3110" dirty="0">
                <a:solidFill>
                  <a:srgbClr val="0000CC"/>
                </a:solidFill>
                <a:sym typeface="+mn-ea"/>
              </a:rPr>
              <a:t>）：</a:t>
            </a:r>
            <a:r>
              <a:rPr lang="zh-CN" altLang="en-US" sz="3110" dirty="0">
                <a:solidFill>
                  <a:srgbClr val="FF0000"/>
                </a:solidFill>
              </a:rPr>
              <a:t>出卷系统</a:t>
            </a:r>
            <a:r>
              <a:rPr lang="zh-CN" altLang="en-US" sz="3110" dirty="0">
                <a:solidFill>
                  <a:srgbClr val="0000CC"/>
                </a:solidFill>
              </a:rPr>
              <a:t>用例图</a:t>
            </a:r>
            <a:endParaRPr lang="zh-CN" altLang="en-US" sz="3110" dirty="0">
              <a:solidFill>
                <a:srgbClr val="0000CC"/>
              </a:solidFill>
            </a:endParaRPr>
          </a:p>
        </p:txBody>
      </p:sp>
      <p:grpSp>
        <p:nvGrpSpPr>
          <p:cNvPr id="2" name="组合 1"/>
          <p:cNvGrpSpPr/>
          <p:nvPr/>
        </p:nvGrpSpPr>
        <p:grpSpPr>
          <a:xfrm>
            <a:off x="6386830" y="1012190"/>
            <a:ext cx="5638165" cy="5370830"/>
            <a:chOff x="3360" y="1550"/>
            <a:chExt cx="8879" cy="8458"/>
          </a:xfrm>
        </p:grpSpPr>
        <p:grpSp>
          <p:nvGrpSpPr>
            <p:cNvPr id="27651" name="Group 4"/>
            <p:cNvGrpSpPr/>
            <p:nvPr/>
          </p:nvGrpSpPr>
          <p:grpSpPr>
            <a:xfrm>
              <a:off x="4560" y="1680"/>
              <a:ext cx="600" cy="1320"/>
              <a:chOff x="822" y="1313"/>
              <a:chExt cx="398" cy="771"/>
            </a:xfrm>
          </p:grpSpPr>
          <p:sp>
            <p:nvSpPr>
              <p:cNvPr id="27701" name="Oval 5"/>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702" name="Line 6"/>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703" name="Line 7"/>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704" name="Line 8"/>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705" name="Line 9"/>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0730" name="Text Box 10"/>
            <p:cNvSpPr txBox="1">
              <a:spLocks noChangeArrowheads="1"/>
            </p:cNvSpPr>
            <p:nvPr/>
          </p:nvSpPr>
          <p:spPr bwMode="auto">
            <a:xfrm>
              <a:off x="4200" y="312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教师</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27653" name="Group 23"/>
            <p:cNvGrpSpPr/>
            <p:nvPr/>
          </p:nvGrpSpPr>
          <p:grpSpPr>
            <a:xfrm>
              <a:off x="4560" y="4440"/>
              <a:ext cx="600" cy="1320"/>
              <a:chOff x="822" y="1313"/>
              <a:chExt cx="398" cy="771"/>
            </a:xfrm>
          </p:grpSpPr>
          <p:sp>
            <p:nvSpPr>
              <p:cNvPr id="27696" name="Oval 2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697" name="Line 2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698" name="Line 2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699" name="Line 2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700" name="Line 2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grpSp>
          <p:nvGrpSpPr>
            <p:cNvPr id="27654" name="Group 29"/>
            <p:cNvGrpSpPr/>
            <p:nvPr/>
          </p:nvGrpSpPr>
          <p:grpSpPr>
            <a:xfrm>
              <a:off x="4560" y="7440"/>
              <a:ext cx="600" cy="1320"/>
              <a:chOff x="822" y="1313"/>
              <a:chExt cx="398" cy="771"/>
            </a:xfrm>
          </p:grpSpPr>
          <p:sp>
            <p:nvSpPr>
              <p:cNvPr id="27691" name="Oval 30"/>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692" name="Line 31"/>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693" name="Line 32"/>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694" name="Line 33"/>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695" name="Line 34"/>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0755" name="Text Box 35"/>
            <p:cNvSpPr txBox="1">
              <a:spLocks noChangeArrowheads="1"/>
            </p:cNvSpPr>
            <p:nvPr/>
          </p:nvSpPr>
          <p:spPr bwMode="auto">
            <a:xfrm>
              <a:off x="4200" y="576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学生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0756" name="Text Box 36"/>
            <p:cNvSpPr txBox="1">
              <a:spLocks noChangeArrowheads="1"/>
            </p:cNvSpPr>
            <p:nvPr/>
          </p:nvSpPr>
          <p:spPr bwMode="auto">
            <a:xfrm>
              <a:off x="3360" y="8760"/>
              <a:ext cx="336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题库维护人员</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7657" name="Rectangle 37"/>
            <p:cNvSpPr/>
            <p:nvPr/>
          </p:nvSpPr>
          <p:spPr>
            <a:xfrm>
              <a:off x="6933" y="1550"/>
              <a:ext cx="5307" cy="8458"/>
            </a:xfrm>
            <a:prstGeom prst="rect">
              <a:avLst/>
            </a:prstGeom>
            <a:noFill/>
            <a:ln w="12700" cap="flat" cmpd="sng">
              <a:solidFill>
                <a:schemeClr val="tx1"/>
              </a:solidFill>
              <a:prstDash val="solid"/>
              <a:miter/>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grpSp>
          <p:nvGrpSpPr>
            <p:cNvPr id="27658" name="Group 38"/>
            <p:cNvGrpSpPr/>
            <p:nvPr/>
          </p:nvGrpSpPr>
          <p:grpSpPr>
            <a:xfrm>
              <a:off x="7320" y="1680"/>
              <a:ext cx="3120" cy="840"/>
              <a:chOff x="2643" y="949"/>
              <a:chExt cx="1237" cy="372"/>
            </a:xfrm>
          </p:grpSpPr>
          <p:sp>
            <p:nvSpPr>
              <p:cNvPr id="27689" name="Oval 3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0" name="Text Box 4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自动出卷</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59" name="Group 44"/>
            <p:cNvGrpSpPr/>
            <p:nvPr/>
          </p:nvGrpSpPr>
          <p:grpSpPr>
            <a:xfrm>
              <a:off x="7440" y="2640"/>
              <a:ext cx="3120" cy="840"/>
              <a:chOff x="2643" y="949"/>
              <a:chExt cx="1237" cy="372"/>
            </a:xfrm>
          </p:grpSpPr>
          <p:sp>
            <p:nvSpPr>
              <p:cNvPr id="27687" name="Oval 45"/>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6" name="Text Box 46"/>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手动出卷</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0" name="Group 47"/>
            <p:cNvGrpSpPr/>
            <p:nvPr/>
          </p:nvGrpSpPr>
          <p:grpSpPr>
            <a:xfrm>
              <a:off x="7440" y="3600"/>
              <a:ext cx="3120" cy="840"/>
              <a:chOff x="2643" y="949"/>
              <a:chExt cx="1237" cy="372"/>
            </a:xfrm>
          </p:grpSpPr>
          <p:sp>
            <p:nvSpPr>
              <p:cNvPr id="27685" name="Oval 48"/>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9" name="Text Box 49"/>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试卷输出</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1" name="Group 53"/>
            <p:cNvGrpSpPr/>
            <p:nvPr/>
          </p:nvGrpSpPr>
          <p:grpSpPr>
            <a:xfrm>
              <a:off x="7560" y="5760"/>
              <a:ext cx="3120" cy="840"/>
              <a:chOff x="2643" y="949"/>
              <a:chExt cx="1237" cy="372"/>
            </a:xfrm>
          </p:grpSpPr>
          <p:sp>
            <p:nvSpPr>
              <p:cNvPr id="27683" name="Oval 54"/>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75" name="Text Box 55"/>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随机抽卷</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2" name="Group 56"/>
            <p:cNvGrpSpPr/>
            <p:nvPr/>
          </p:nvGrpSpPr>
          <p:grpSpPr>
            <a:xfrm>
              <a:off x="7560" y="6840"/>
              <a:ext cx="3120" cy="840"/>
              <a:chOff x="2643" y="949"/>
              <a:chExt cx="1237" cy="372"/>
            </a:xfrm>
          </p:grpSpPr>
          <p:sp>
            <p:nvSpPr>
              <p:cNvPr id="27681" name="Oval 5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78" name="Text Box 58"/>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在线评价</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3" name="Group 59"/>
            <p:cNvGrpSpPr/>
            <p:nvPr/>
          </p:nvGrpSpPr>
          <p:grpSpPr>
            <a:xfrm>
              <a:off x="7560" y="7920"/>
              <a:ext cx="3120" cy="840"/>
              <a:chOff x="2643" y="949"/>
              <a:chExt cx="1237" cy="372"/>
            </a:xfrm>
          </p:grpSpPr>
          <p:sp>
            <p:nvSpPr>
              <p:cNvPr id="27679" name="Oval 60"/>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1" name="Text Box 61"/>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在线练习</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4" name="Group 62"/>
            <p:cNvGrpSpPr/>
            <p:nvPr/>
          </p:nvGrpSpPr>
          <p:grpSpPr>
            <a:xfrm>
              <a:off x="7560" y="8880"/>
              <a:ext cx="3120" cy="840"/>
              <a:chOff x="2643" y="949"/>
              <a:chExt cx="1237" cy="372"/>
            </a:xfrm>
          </p:grpSpPr>
          <p:sp>
            <p:nvSpPr>
              <p:cNvPr id="27677" name="Oval 63"/>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4" name="Text Box 64"/>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试题管理</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5" name="Group 65"/>
            <p:cNvGrpSpPr/>
            <p:nvPr/>
          </p:nvGrpSpPr>
          <p:grpSpPr>
            <a:xfrm>
              <a:off x="7440" y="4680"/>
              <a:ext cx="3120" cy="840"/>
              <a:chOff x="2643" y="949"/>
              <a:chExt cx="1237" cy="372"/>
            </a:xfrm>
          </p:grpSpPr>
          <p:sp>
            <p:nvSpPr>
              <p:cNvPr id="27675" name="Oval 66"/>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7" name="Text Box 67"/>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试卷编辑</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27666" name="Line 68"/>
            <p:cNvSpPr/>
            <p:nvPr/>
          </p:nvSpPr>
          <p:spPr>
            <a:xfrm flipV="1">
              <a:off x="5280" y="2160"/>
              <a:ext cx="2040" cy="240"/>
            </a:xfrm>
            <a:prstGeom prst="line">
              <a:avLst/>
            </a:prstGeom>
            <a:ln w="9525" cap="flat" cmpd="sng">
              <a:solidFill>
                <a:schemeClr val="tx1"/>
              </a:solidFill>
              <a:prstDash val="solid"/>
              <a:headEnd type="none" w="med" len="med"/>
              <a:tailEnd type="none" w="med" len="med"/>
            </a:ln>
          </p:spPr>
        </p:sp>
        <p:sp>
          <p:nvSpPr>
            <p:cNvPr id="30789" name="Text Box 69"/>
            <p:cNvSpPr txBox="1">
              <a:spLocks noChangeArrowheads="1"/>
            </p:cNvSpPr>
            <p:nvPr/>
          </p:nvSpPr>
          <p:spPr bwMode="auto">
            <a:xfrm>
              <a:off x="11400" y="1680"/>
              <a:ext cx="720" cy="247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出卷系统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7668" name="Line 70"/>
            <p:cNvSpPr/>
            <p:nvPr/>
          </p:nvSpPr>
          <p:spPr>
            <a:xfrm>
              <a:off x="5280" y="2400"/>
              <a:ext cx="2160" cy="720"/>
            </a:xfrm>
            <a:prstGeom prst="line">
              <a:avLst/>
            </a:prstGeom>
            <a:ln w="9525" cap="flat" cmpd="sng">
              <a:solidFill>
                <a:schemeClr val="tx1"/>
              </a:solidFill>
              <a:prstDash val="solid"/>
              <a:headEnd type="none" w="med" len="med"/>
              <a:tailEnd type="none" w="med" len="med"/>
            </a:ln>
          </p:spPr>
        </p:sp>
        <p:sp>
          <p:nvSpPr>
            <p:cNvPr id="27669" name="Line 71"/>
            <p:cNvSpPr/>
            <p:nvPr/>
          </p:nvSpPr>
          <p:spPr>
            <a:xfrm>
              <a:off x="5280" y="2400"/>
              <a:ext cx="2160" cy="1560"/>
            </a:xfrm>
            <a:prstGeom prst="line">
              <a:avLst/>
            </a:prstGeom>
            <a:ln w="9525" cap="flat" cmpd="sng">
              <a:solidFill>
                <a:schemeClr val="tx1"/>
              </a:solidFill>
              <a:prstDash val="solid"/>
              <a:headEnd type="none" w="med" len="med"/>
              <a:tailEnd type="none" w="med" len="med"/>
            </a:ln>
          </p:spPr>
        </p:sp>
        <p:sp>
          <p:nvSpPr>
            <p:cNvPr id="27670" name="Line 72"/>
            <p:cNvSpPr/>
            <p:nvPr/>
          </p:nvSpPr>
          <p:spPr>
            <a:xfrm>
              <a:off x="5280" y="2400"/>
              <a:ext cx="2160" cy="2760"/>
            </a:xfrm>
            <a:prstGeom prst="line">
              <a:avLst/>
            </a:prstGeom>
            <a:ln w="9525" cap="flat" cmpd="sng">
              <a:solidFill>
                <a:schemeClr val="tx1"/>
              </a:solidFill>
              <a:prstDash val="solid"/>
              <a:headEnd type="none" w="med" len="med"/>
              <a:tailEnd type="none" w="med" len="med"/>
            </a:ln>
          </p:spPr>
        </p:sp>
        <p:sp>
          <p:nvSpPr>
            <p:cNvPr id="27671" name="Line 73"/>
            <p:cNvSpPr/>
            <p:nvPr/>
          </p:nvSpPr>
          <p:spPr>
            <a:xfrm>
              <a:off x="5160" y="5160"/>
              <a:ext cx="2400" cy="1080"/>
            </a:xfrm>
            <a:prstGeom prst="line">
              <a:avLst/>
            </a:prstGeom>
            <a:ln w="9525" cap="flat" cmpd="sng">
              <a:solidFill>
                <a:schemeClr val="tx1"/>
              </a:solidFill>
              <a:prstDash val="solid"/>
              <a:headEnd type="none" w="med" len="med"/>
              <a:tailEnd type="none" w="med" len="med"/>
            </a:ln>
          </p:spPr>
        </p:sp>
        <p:sp>
          <p:nvSpPr>
            <p:cNvPr id="27672" name="Line 74"/>
            <p:cNvSpPr/>
            <p:nvPr/>
          </p:nvSpPr>
          <p:spPr>
            <a:xfrm>
              <a:off x="5160" y="5160"/>
              <a:ext cx="2400" cy="2160"/>
            </a:xfrm>
            <a:prstGeom prst="line">
              <a:avLst/>
            </a:prstGeom>
            <a:ln w="9525" cap="flat" cmpd="sng">
              <a:solidFill>
                <a:schemeClr val="tx1"/>
              </a:solidFill>
              <a:prstDash val="solid"/>
              <a:headEnd type="none" w="med" len="med"/>
              <a:tailEnd type="none" w="med" len="med"/>
            </a:ln>
          </p:spPr>
        </p:sp>
        <p:sp>
          <p:nvSpPr>
            <p:cNvPr id="27673" name="Line 75"/>
            <p:cNvSpPr/>
            <p:nvPr/>
          </p:nvSpPr>
          <p:spPr>
            <a:xfrm>
              <a:off x="5160" y="5160"/>
              <a:ext cx="2400" cy="3240"/>
            </a:xfrm>
            <a:prstGeom prst="line">
              <a:avLst/>
            </a:prstGeom>
            <a:ln w="9525" cap="flat" cmpd="sng">
              <a:solidFill>
                <a:schemeClr val="tx1"/>
              </a:solidFill>
              <a:prstDash val="solid"/>
              <a:headEnd type="none" w="med" len="med"/>
              <a:tailEnd type="none" w="med" len="med"/>
            </a:ln>
          </p:spPr>
        </p:sp>
        <p:sp>
          <p:nvSpPr>
            <p:cNvPr id="27674" name="Line 76"/>
            <p:cNvSpPr/>
            <p:nvPr/>
          </p:nvSpPr>
          <p:spPr>
            <a:xfrm>
              <a:off x="5280" y="8160"/>
              <a:ext cx="2280" cy="1200"/>
            </a:xfrm>
            <a:prstGeom prst="line">
              <a:avLst/>
            </a:prstGeom>
            <a:ln w="9525" cap="flat" cmpd="sng">
              <a:solidFill>
                <a:schemeClr val="tx1"/>
              </a:solidFill>
              <a:prstDash val="solid"/>
              <a:headEnd type="none" w="med" len="med"/>
              <a:tailEnd type="none" w="med" len="med"/>
            </a:ln>
          </p:spPr>
        </p:sp>
      </p:grpSp>
      <p:sp>
        <p:nvSpPr>
          <p:cNvPr id="19459" name="Rectangle 3"/>
          <p:cNvSpPr>
            <a:spLocks noGrp="1"/>
          </p:cNvSpPr>
          <p:nvPr>
            <p:ph idx="1"/>
            <p:custDataLst>
              <p:tags r:id="rId1"/>
            </p:custDataLst>
          </p:nvPr>
        </p:nvSpPr>
        <p:spPr>
          <a:xfrm>
            <a:off x="43815" y="764540"/>
            <a:ext cx="6361430" cy="5974080"/>
          </a:xfrm>
          <a:solidFill>
            <a:schemeClr val="accent1">
              <a:lumMod val="20000"/>
              <a:lumOff val="80000"/>
            </a:schemeClr>
          </a:solidFill>
        </p:spPr>
        <p:txBody>
          <a:bodyPr vert="horz" wrap="square" lIns="91440" tIns="45720" rIns="91440" bIns="45720" anchor="t" anchorCtr="0"/>
          <a:p>
            <a:pPr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用户</a:t>
            </a:r>
            <a:r>
              <a:rPr lang="zh-CN" altLang="en-US" sz="2400" dirty="0"/>
              <a:t>：教师、学生、题库维护人员</a:t>
            </a:r>
            <a:endParaRPr lang="zh-CN" altLang="en-US" sz="2400" dirty="0"/>
          </a:p>
          <a:p>
            <a:pPr eaLnBrk="1" hangingPunct="1">
              <a:lnSpc>
                <a:spcPct val="115000"/>
              </a:lnSpc>
              <a:spcBef>
                <a:spcPts val="300"/>
              </a:spcBef>
              <a:spcAft>
                <a:spcPct val="15000"/>
              </a:spcAft>
              <a:buSzTx/>
              <a:buFont typeface="Wingdings" panose="05000000000000000000" pitchFamily="2" charset="2"/>
              <a:buChar char="l"/>
            </a:pPr>
            <a:r>
              <a:rPr lang="zh-CN" altLang="en-US" sz="2400" dirty="0"/>
              <a:t>各自问题：</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教师：出一份合理的试卷，并能根据样式打印与输出</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学生：通过生成一些模拟试题，来在线学习和检查学习结果</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题库维护人员：添加、更新、删除试题</a:t>
            </a:r>
            <a:endParaRPr lang="zh-CN" altLang="en-US" sz="2400" dirty="0"/>
          </a:p>
          <a:p>
            <a:pPr eaLnBrk="1" hangingPunct="1">
              <a:lnSpc>
                <a:spcPct val="115000"/>
              </a:lnSpc>
              <a:spcBef>
                <a:spcPts val="300"/>
              </a:spcBef>
              <a:spcAft>
                <a:spcPct val="15000"/>
              </a:spcAft>
              <a:buSzTx/>
              <a:buFont typeface="Wingdings" panose="05000000000000000000" pitchFamily="2" charset="2"/>
              <a:buChar char="l"/>
            </a:pPr>
            <a:r>
              <a:rPr lang="zh-CN" altLang="en-US" sz="2400" dirty="0"/>
              <a:t>精化后的问题</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教师</a:t>
            </a:r>
            <a:r>
              <a:rPr lang="zh-CN" altLang="en-US" sz="2400" dirty="0"/>
              <a:t>：自动出卷、手动出卷、试卷编辑、试卷输出</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学生</a:t>
            </a:r>
            <a:r>
              <a:rPr lang="zh-CN" altLang="en-US" sz="2400" dirty="0"/>
              <a:t>：随机抽卷、在线练习、在线评价</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题库维护人员</a:t>
            </a:r>
            <a:r>
              <a:rPr lang="zh-CN" altLang="en-US" sz="2400" dirty="0"/>
              <a:t>：试题管理</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endParaRPr lang="en-US" altLang="zh-CN" sz="24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工资管理系统"/>
          <p:cNvPicPr>
            <a:picLocks noChangeAspect="1"/>
          </p:cNvPicPr>
          <p:nvPr/>
        </p:nvPicPr>
        <p:blipFill>
          <a:blip r:embed="rId1"/>
          <a:stretch>
            <a:fillRect/>
          </a:stretch>
        </p:blipFill>
        <p:spPr>
          <a:xfrm>
            <a:off x="-635" y="725170"/>
            <a:ext cx="12193270" cy="6132195"/>
          </a:xfrm>
          <a:prstGeom prst="rect">
            <a:avLst/>
          </a:prstGeom>
        </p:spPr>
      </p:pic>
      <p:sp>
        <p:nvSpPr>
          <p:cNvPr id="28673" name="标题 1"/>
          <p:cNvSpPr>
            <a:spLocks noGrp="1"/>
          </p:cNvSpPr>
          <p:nvPr>
            <p:custDataLst>
              <p:tags r:id="rId2"/>
            </p:custDataLst>
          </p:nvPr>
        </p:nvSpPr>
        <p:spPr>
          <a:xfrm>
            <a:off x="982980" y="138430"/>
            <a:ext cx="10515600" cy="551180"/>
          </a:xfrm>
          <a:prstGeom prst="rect">
            <a:avLst/>
          </a:prstGeom>
          <a:noFill/>
          <a:ln w="9525">
            <a:noFill/>
          </a:ln>
        </p:spPr>
        <p:txBody>
          <a:bodyPr vert="horz" wrap="square" lIns="91440" tIns="45720" rIns="91440" bIns="45720"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3200" kern="1200" dirty="0">
                <a:solidFill>
                  <a:srgbClr val="0000FF"/>
                </a:solidFill>
                <a:latin typeface="+mj-lt"/>
                <a:ea typeface="+mj-ea"/>
                <a:cs typeface="+mj-cs"/>
              </a:rPr>
              <a:t>工资管理系统的</a:t>
            </a:r>
            <a:r>
              <a:rPr lang="zh-CN" altLang="en-US" sz="3200" kern="1200" dirty="0">
                <a:solidFill>
                  <a:srgbClr val="FF0000"/>
                </a:solidFill>
                <a:latin typeface="+mj-lt"/>
                <a:ea typeface="+mj-ea"/>
                <a:cs typeface="+mj-cs"/>
              </a:rPr>
              <a:t>类图</a:t>
            </a:r>
            <a:endParaRPr lang="zh-CN" altLang="en-US" sz="3200" kern="1200" dirty="0">
              <a:solidFill>
                <a:srgbClr val="FF0000"/>
              </a:solidFill>
              <a:latin typeface="+mj-lt"/>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2"/>
          <p:cNvSpPr>
            <a:spLocks noGrp="1" noChangeArrowheads="1"/>
          </p:cNvSpPr>
          <p:nvPr>
            <p:ph type="title"/>
          </p:nvPr>
        </p:nvSpPr>
        <p:spPr>
          <a:xfrm>
            <a:off x="1515745" y="151765"/>
            <a:ext cx="8944610" cy="816610"/>
          </a:xfrm>
        </p:spPr>
        <p:txBody>
          <a:bodyPr vert="horz" wrap="square" lIns="91440" tIns="45720" rIns="91440" bIns="45720" numCol="1" anchor="ctr" anchorCtr="0" compatLnSpc="1">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0000FF"/>
                </a:solidFill>
                <a:effectLst/>
                <a:uLnTx/>
                <a:uFillTx/>
                <a:latin typeface="+mn-lt"/>
                <a:ea typeface="+mn-ea"/>
                <a:cs typeface="+mn-ea"/>
                <a:sym typeface="+mn-lt"/>
              </a:rPr>
              <a:t>二、软件设计部分</a:t>
            </a:r>
            <a:endParaRPr kumimoji="0" lang="zh-CN" altLang="en-US" sz="4000" b="1" i="0" u="none" strike="noStrike" kern="1200" cap="none" spc="0" normalizeH="0" baseline="0" noProof="0">
              <a:ln>
                <a:noFill/>
              </a:ln>
              <a:solidFill>
                <a:srgbClr val="0000FF"/>
              </a:solidFill>
              <a:effectLst/>
              <a:uLnTx/>
              <a:uFillTx/>
              <a:latin typeface="+mn-lt"/>
              <a:ea typeface="+mn-ea"/>
              <a:cs typeface="+mn-ea"/>
              <a:sym typeface="+mn-lt"/>
            </a:endParaRPr>
          </a:p>
        </p:txBody>
      </p:sp>
      <p:sp>
        <p:nvSpPr>
          <p:cNvPr id="7173" name="Rectangle 3"/>
          <p:cNvSpPr>
            <a:spLocks noGrp="1" noChangeArrowheads="1"/>
          </p:cNvSpPr>
          <p:nvPr>
            <p:ph idx="1"/>
          </p:nvPr>
        </p:nvSpPr>
        <p:spPr>
          <a:xfrm>
            <a:off x="1515745" y="968375"/>
            <a:ext cx="8945245" cy="5815965"/>
          </a:xfrm>
          <a:solidFill>
            <a:schemeClr val="accent6">
              <a:lumMod val="20000"/>
              <a:lumOff val="80000"/>
            </a:schemeClr>
          </a:solidFill>
        </p:spPr>
        <p:txBody>
          <a:bodyPr vert="horz" wrap="square" lIns="91440" tIns="45720" rIns="91440" bIns="45720" numCol="1" anchor="ctr" anchorCtr="0" compatLnSpc="1"/>
          <a:lstStyle/>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数据</a:t>
            </a:r>
            <a:r>
              <a:rPr kumimoji="0" lang="en-US" altLang="zh-CN" sz="2800" b="1" i="0" u="none" strike="noStrike" kern="1200" cap="none" spc="0" normalizeH="0" baseline="0" noProof="0" dirty="0">
                <a:ln>
                  <a:noFill/>
                </a:ln>
                <a:solidFill>
                  <a:srgbClr val="FF0000"/>
                </a:solidFill>
                <a:effectLst/>
                <a:uLnTx/>
                <a:uFillTx/>
                <a:latin typeface="+mn-ea"/>
                <a:ea typeface="+mn-ea"/>
                <a:cs typeface="+mn-ea"/>
                <a:sym typeface="+mn-lt"/>
              </a:rPr>
              <a:t>/</a:t>
            </a: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类设计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将分析</a:t>
            </a:r>
            <a:r>
              <a:rPr kumimoji="0" lang="zh-CN" altLang="en-US" sz="2400" b="1" i="0" u="none" strike="noStrike" kern="1200" cap="none" spc="0" normalizeH="0" baseline="0" noProof="0" dirty="0">
                <a:ln>
                  <a:noFill/>
                </a:ln>
                <a:solidFill>
                  <a:srgbClr val="FF0000"/>
                </a:solidFill>
                <a:effectLst/>
                <a:uLnTx/>
                <a:uFillTx/>
                <a:latin typeface="+mn-ea"/>
                <a:ea typeface="+mn-ea"/>
                <a:cs typeface="+mn-ea"/>
                <a:sym typeface="+mn-lt"/>
              </a:rPr>
              <a:t>类</a:t>
            </a: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模型变换为软件实现类模型及数据结构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体系结构设计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描述软件主要构造</a:t>
            </a:r>
            <a:r>
              <a:rPr kumimoji="0" lang="zh-CN" altLang="en-US" sz="2400" b="1" i="0" u="none" strike="noStrike" kern="1200" cap="none" spc="0" normalizeH="0" baseline="0" noProof="0" dirty="0">
                <a:ln>
                  <a:noFill/>
                </a:ln>
                <a:solidFill>
                  <a:srgbClr val="FF0000"/>
                </a:solidFill>
                <a:effectLst/>
                <a:uLnTx/>
                <a:uFillTx/>
                <a:latin typeface="+mn-ea"/>
                <a:ea typeface="+mn-ea"/>
                <a:cs typeface="+mn-ea"/>
                <a:sym typeface="+mn-lt"/>
              </a:rPr>
              <a:t>元素</a:t>
            </a: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之间的关系</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接口设计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描述软件元素、硬件元素和终端用户间如何</a:t>
            </a:r>
            <a:r>
              <a:rPr kumimoji="0" lang="zh-CN" altLang="en-US" sz="2400" b="1" i="0" u="none" strike="noStrike" kern="1200" cap="none" spc="0" normalizeH="0" baseline="0" noProof="0" dirty="0">
                <a:ln>
                  <a:noFill/>
                </a:ln>
                <a:solidFill>
                  <a:srgbClr val="FF0000"/>
                </a:solidFill>
                <a:effectLst/>
                <a:uLnTx/>
                <a:uFillTx/>
                <a:latin typeface="+mn-ea"/>
                <a:ea typeface="+mn-ea"/>
                <a:cs typeface="+mn-ea"/>
                <a:sym typeface="+mn-lt"/>
              </a:rPr>
              <a:t>通信</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构件级设计</a:t>
            </a:r>
            <a:endPar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将软件体系结构的构造元素变换为对软件</a:t>
            </a:r>
            <a:r>
              <a:rPr kumimoji="0" lang="zh-CN" altLang="en-US" sz="2400" b="1" i="0" u="none" strike="noStrike" kern="1200" cap="none" spc="0" normalizeH="0" baseline="0" noProof="0" dirty="0">
                <a:ln>
                  <a:noFill/>
                </a:ln>
                <a:solidFill>
                  <a:srgbClr val="FF0000"/>
                </a:solidFill>
                <a:effectLst/>
                <a:uLnTx/>
                <a:uFillTx/>
                <a:latin typeface="+mn-ea"/>
                <a:ea typeface="+mn-ea"/>
                <a:cs typeface="+mn-ea"/>
                <a:sym typeface="+mn-lt"/>
              </a:rPr>
              <a:t>构件</a:t>
            </a: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的过程性描述</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303530" y="984250"/>
            <a:ext cx="8996680" cy="3370580"/>
          </a:xfrm>
          <a:prstGeom prst="rect">
            <a:avLst/>
          </a:prstGeom>
          <a:solidFill>
            <a:schemeClr val="accent4">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例题（2016）：进行类的设计，请根据下述信息绘制出</a:t>
            </a: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UML类图</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类名：</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课程；</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属性：</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ID、课程号、课程名称、类型、授课教师ID；</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操作：</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添加( )、修改资料( )、移除( )。</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3" name="矩形 2"/>
          <p:cNvSpPr/>
          <p:nvPr/>
        </p:nvSpPr>
        <p:spPr>
          <a:xfrm>
            <a:off x="9467215" y="984250"/>
            <a:ext cx="2580005" cy="513080"/>
          </a:xfrm>
          <a:prstGeom prst="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b="1" kern="0" noProof="0" dirty="0">
                <a:ln>
                  <a:solidFill>
                    <a:srgbClr val="0000FF"/>
                  </a:solidFill>
                </a:ln>
                <a:solidFill>
                  <a:srgbClr val="FF0000"/>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a:t>
            </a:r>
            <a:endParaRPr lang="en-US" altLang="zh-CN" sz="2800" b="1" kern="0" noProof="0" dirty="0">
              <a:ln>
                <a:solidFill>
                  <a:srgbClr val="0000FF"/>
                </a:solidFill>
              </a:ln>
              <a:solidFill>
                <a:srgbClr val="FF0000"/>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4" name="矩形 3"/>
          <p:cNvSpPr/>
          <p:nvPr/>
        </p:nvSpPr>
        <p:spPr>
          <a:xfrm>
            <a:off x="9467215" y="1497330"/>
            <a:ext cx="2579370" cy="2241550"/>
          </a:xfrm>
          <a:prstGeom prst="rect">
            <a:avLst/>
          </a:prstGeom>
          <a:solidFill>
            <a:schemeClr val="bg2">
              <a:lumMod val="90000"/>
            </a:schemeClr>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ID</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课程号</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课程名称</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类型</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授课教师ID</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6" name="矩形 5"/>
          <p:cNvSpPr/>
          <p:nvPr/>
        </p:nvSpPr>
        <p:spPr>
          <a:xfrm>
            <a:off x="9467215" y="3754120"/>
            <a:ext cx="2579370" cy="2033270"/>
          </a:xfrm>
          <a:prstGeom prst="rect">
            <a:avLst/>
          </a:prstGeom>
          <a:solidFill>
            <a:schemeClr val="bg2">
              <a:lumMod val="9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添加(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修改资料(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移除(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58370" name="Rectangle 2"/>
          <p:cNvSpPr>
            <a:spLocks noGrp="1"/>
          </p:cNvSpPr>
          <p:nvPr>
            <p:ph type="title"/>
            <p:custDataLst>
              <p:tags r:id="rId1"/>
            </p:custDataLst>
          </p:nvPr>
        </p:nvSpPr>
        <p:spPr>
          <a:xfrm>
            <a:off x="3174365" y="163830"/>
            <a:ext cx="5255895" cy="777875"/>
          </a:xfrm>
        </p:spPr>
        <p:txBody>
          <a:bodyPr vert="horz" wrap="square" lIns="91440" tIns="45720" rIns="91440" bIns="45720" anchor="ctr" anchorCtr="0">
            <a:normAutofit/>
          </a:bodyPr>
          <a:p>
            <a:pPr eaLnBrk="1" hangingPunct="1"/>
            <a:r>
              <a:rPr lang="en-US" altLang="zh-CN" kern="1200" dirty="0">
                <a:solidFill>
                  <a:srgbClr val="0000FF"/>
                </a:solidFill>
                <a:latin typeface="微软雅黑" panose="020B0503020204020204" charset="-122"/>
                <a:ea typeface="微软雅黑" panose="020B0503020204020204" charset="-122"/>
                <a:cs typeface="微软雅黑" panose="020B0503020204020204" charset="-122"/>
              </a:rPr>
              <a:t>2.1  </a:t>
            </a:r>
            <a:r>
              <a:rPr lang="zh-CN" altLang="en-US" dirty="0">
                <a:latin typeface="微软雅黑" panose="020B0503020204020204" charset="-122"/>
                <a:ea typeface="微软雅黑" panose="020B0503020204020204" charset="-122"/>
                <a:cs typeface="微软雅黑" panose="020B0503020204020204" charset="-122"/>
                <a:sym typeface="+mn-lt"/>
              </a:rPr>
              <a:t>数据/类设计</a:t>
            </a:r>
            <a:endParaRPr lang="zh-CN" altLang="en-US" kern="12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bldLvl="0" animBg="1"/>
      <p:bldP spid="4" grpId="1" animBg="1"/>
      <p:bldP spid="6" grpId="0" bldLvl="0" animBg="1"/>
      <p:bldP spid="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589405" y="335915"/>
            <a:ext cx="4089400" cy="633730"/>
          </a:xfrm>
        </p:spPr>
        <p:txBody>
          <a:bodyPr vert="horz" wrap="square" lIns="91440" tIns="45720" rIns="91440" bIns="45720" anchor="b" anchorCtr="0">
            <a:normAutofit/>
          </a:bodyPr>
          <a:p>
            <a:pPr algn="ctr" eaLnBrk="1" hangingPunct="1"/>
            <a:r>
              <a:rPr lang="zh-CN" altLang="en-US" sz="3200" dirty="0">
                <a:ea typeface="宋体" panose="02010600030101010101" pitchFamily="2" charset="-122"/>
                <a:cs typeface="Arial" panose="020B0604020202020204" pitchFamily="34" charset="0"/>
                <a:sym typeface="+mn-ea"/>
              </a:rPr>
              <a:t>传感器Sensor的</a:t>
            </a:r>
            <a:r>
              <a:rPr lang="zh-CN" altLang="en-US" sz="3200" dirty="0">
                <a:latin typeface="+mj-lt"/>
                <a:ea typeface="宋体" panose="02010600030101010101" pitchFamily="2" charset="-122"/>
                <a:cs typeface="Arial" panose="020B0604020202020204" pitchFamily="34" charset="0"/>
              </a:rPr>
              <a:t>类图</a:t>
            </a:r>
            <a:endParaRPr lang="en-US" altLang="zh-CN" sz="3200" dirty="0">
              <a:latin typeface="+mj-lt"/>
              <a:ea typeface="宋体" panose="02010600030101010101" pitchFamily="2" charset="-122"/>
              <a:cs typeface="Arial" panose="020B0604020202020204" pitchFamily="34" charset="0"/>
            </a:endParaRPr>
          </a:p>
        </p:txBody>
      </p:sp>
      <p:pic>
        <p:nvPicPr>
          <p:cNvPr id="31746" name="Picture 3" descr="C:\Users\speng\Desktop\翻译PPT\图\6-5类图.png6-5类图"/>
          <p:cNvPicPr>
            <a:picLocks noChangeAspect="1"/>
          </p:cNvPicPr>
          <p:nvPr/>
        </p:nvPicPr>
        <p:blipFill>
          <a:blip r:embed="rId1"/>
          <a:stretch>
            <a:fillRect/>
          </a:stretch>
        </p:blipFill>
        <p:spPr>
          <a:xfrm>
            <a:off x="725170" y="970280"/>
            <a:ext cx="5709285" cy="5771515"/>
          </a:xfrm>
          <a:prstGeom prst="rect">
            <a:avLst/>
          </a:prstGeom>
          <a:noFill/>
          <a:ln w="12700">
            <a:noFill/>
          </a:ln>
        </p:spPr>
      </p:pic>
      <p:pic>
        <p:nvPicPr>
          <p:cNvPr id="2" name="文本占位符 105475" descr="Rectangle: Click to edit Master text styles&#10;Second level&#10;Third level&#10;Fourth level&#10;Fifth level"/>
          <p:cNvPicPr>
            <a:picLocks noChangeAspect="1"/>
          </p:cNvPicPr>
          <p:nvPr>
            <p:custDataLst>
              <p:tags r:id="rId2"/>
            </p:custDataLst>
          </p:nvPr>
        </p:nvPicPr>
        <p:blipFill>
          <a:blip r:embed="rId3"/>
          <a:srcRect r="70909" b="48148"/>
          <a:stretch>
            <a:fillRect/>
          </a:stretch>
        </p:blipFill>
        <p:spPr>
          <a:xfrm>
            <a:off x="7314565" y="803275"/>
            <a:ext cx="4479925" cy="5962015"/>
          </a:xfrm>
          <a:prstGeom prst="rect">
            <a:avLst/>
          </a:prstGeom>
          <a:noFill/>
          <a:ln w="9525">
            <a:noFill/>
          </a:ln>
        </p:spPr>
      </p:pic>
      <p:sp>
        <p:nvSpPr>
          <p:cNvPr id="3" name="Rectangle 2"/>
          <p:cNvSpPr>
            <a:spLocks noGrp="1"/>
          </p:cNvSpPr>
          <p:nvPr>
            <p:custDataLst>
              <p:tags r:id="rId4"/>
            </p:custDataLst>
          </p:nvPr>
        </p:nvSpPr>
        <p:spPr>
          <a:xfrm>
            <a:off x="7458075" y="169545"/>
            <a:ext cx="4336415" cy="633730"/>
          </a:xfrm>
          <a:prstGeom prst="rect">
            <a:avLst/>
          </a:prstGeom>
          <a:noFill/>
          <a:ln w="9525">
            <a:noFill/>
          </a:ln>
        </p:spPr>
        <p:txBody>
          <a:bodyPr vert="horz" wrap="square" lIns="91440" tIns="45720" rIns="91440" bIns="45720" rtlCol="0" anchor="b"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lvl="0" algn="ctr" eaLnBrk="1" hangingPunct="1">
              <a:buClrTx/>
              <a:buSzTx/>
              <a:buFontTx/>
            </a:pPr>
            <a:r>
              <a:rPr lang="zh-CN" altLang="en-US" sz="3200" dirty="0">
                <a:ea typeface="宋体" panose="02010600030101010101" pitchFamily="2" charset="-122"/>
                <a:cs typeface="Arial" panose="020B0604020202020204" pitchFamily="34" charset="0"/>
                <a:sym typeface="+mn-ea"/>
              </a:rPr>
              <a:t>借阅者</a:t>
            </a:r>
            <a:r>
              <a:rPr lang="zh-CN" altLang="en-US" sz="3200" dirty="0">
                <a:ea typeface="宋体" panose="02010600030101010101" pitchFamily="2" charset="-122"/>
                <a:cs typeface="Arial" panose="020B0604020202020204" pitchFamily="34" charset="0"/>
                <a:sym typeface="+mn-ea"/>
              </a:rPr>
              <a:t>的</a:t>
            </a:r>
            <a:r>
              <a:rPr lang="zh-CN" altLang="en-US" sz="3200" dirty="0">
                <a:ea typeface="宋体" panose="02010600030101010101" pitchFamily="2" charset="-122"/>
                <a:cs typeface="Arial" panose="020B0604020202020204" pitchFamily="34" charset="0"/>
                <a:sym typeface="+mn-ea"/>
              </a:rPr>
              <a:t>类图</a:t>
            </a:r>
            <a:endParaRPr lang="zh-CN" altLang="en-US" sz="3200" dirty="0">
              <a:ea typeface="宋体" panose="02010600030101010101" pitchFamily="2" charset="-122"/>
              <a:cs typeface="Arial" panose="020B0604020202020204" pitchFamily="34" charset="0"/>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xfrm>
            <a:off x="2159000" y="460375"/>
            <a:ext cx="8153400" cy="762000"/>
          </a:xfrm>
        </p:spPr>
        <p:txBody>
          <a:bodyPr lIns="92075" tIns="46038" rIns="92075" bIns="46038" anchor="ctr" anchorCtr="0"/>
          <a:p>
            <a:pPr algn="ctr"/>
            <a:r>
              <a:rPr lang="zh-CN" altLang="en-US" b="1" dirty="0">
                <a:effectLst/>
                <a:latin typeface="Times New Roman" panose="02020603050405020304" pitchFamily="18" charset="0"/>
                <a:ea typeface="隶书" panose="02010509060101010101" pitchFamily="49" charset="-122"/>
              </a:rPr>
              <a:t>类图的基本符号</a:t>
            </a:r>
            <a:r>
              <a:rPr lang="zh-CN" altLang="en-US" b="1" dirty="0">
                <a:ea typeface="楷体_GB2312" pitchFamily="49" charset="-122"/>
              </a:rPr>
              <a:t> </a:t>
            </a:r>
            <a:endParaRPr lang="zh-CN" altLang="en-US" b="1" dirty="0">
              <a:ea typeface="楷体_GB2312" pitchFamily="49" charset="-122"/>
            </a:endParaRPr>
          </a:p>
        </p:txBody>
      </p:sp>
      <p:sp>
        <p:nvSpPr>
          <p:cNvPr id="46083" name="文本占位符 46082"/>
          <p:cNvSpPr>
            <a:spLocks noGrp="1"/>
          </p:cNvSpPr>
          <p:nvPr>
            <p:ph type="body" idx="1"/>
          </p:nvPr>
        </p:nvSpPr>
        <p:spPr>
          <a:xfrm>
            <a:off x="876300" y="1691640"/>
            <a:ext cx="7436485" cy="3825240"/>
          </a:xfrm>
          <a:solidFill>
            <a:schemeClr val="accent2">
              <a:lumMod val="20000"/>
              <a:lumOff val="80000"/>
            </a:schemeClr>
          </a:solidFill>
        </p:spPr>
        <p:txBody>
          <a:bodyPr/>
          <a:p>
            <a:pPr latinLnBrk="0">
              <a:lnSpc>
                <a:spcPct val="200000"/>
              </a:lnSpc>
              <a:buClr>
                <a:schemeClr val="tx1"/>
              </a:buClr>
              <a:buSzTx/>
            </a:pPr>
            <a:r>
              <a:rPr lang="en-US" altLang="zh-CN" b="1">
                <a:ea typeface="楷体_GB2312" pitchFamily="49" charset="-122"/>
              </a:rPr>
              <a:t> UML</a:t>
            </a:r>
            <a:r>
              <a:rPr lang="zh-CN" altLang="en-US" b="1" dirty="0">
                <a:ea typeface="楷体_GB2312" pitchFamily="49" charset="-122"/>
              </a:rPr>
              <a:t>中类的</a:t>
            </a:r>
            <a:r>
              <a:rPr lang="zh-CN" altLang="en-US" b="1" dirty="0">
                <a:solidFill>
                  <a:srgbClr val="A50021"/>
                </a:solidFill>
                <a:ea typeface="楷体_GB2312" pitchFamily="49" charset="-122"/>
              </a:rPr>
              <a:t>图形符号为长方形，</a:t>
            </a:r>
            <a:r>
              <a:rPr lang="zh-CN" altLang="en-US" b="1" dirty="0">
                <a:ea typeface="楷体_GB2312" pitchFamily="49" charset="-122"/>
              </a:rPr>
              <a:t>用两条横线把长方形分成上、中、下</a:t>
            </a:r>
            <a:r>
              <a:rPr lang="en-US" altLang="zh-CN" b="1">
                <a:ea typeface="楷体_GB2312" pitchFamily="49" charset="-122"/>
              </a:rPr>
              <a:t>3</a:t>
            </a:r>
            <a:r>
              <a:rPr lang="zh-CN" altLang="en-US" b="1" dirty="0">
                <a:ea typeface="楷体_GB2312" pitchFamily="49" charset="-122"/>
              </a:rPr>
              <a:t>个区域</a:t>
            </a:r>
            <a:r>
              <a:rPr lang="en-US" altLang="zh-CN" b="1">
                <a:ea typeface="楷体_GB2312" pitchFamily="49" charset="-122"/>
              </a:rPr>
              <a:t>(</a:t>
            </a:r>
            <a:r>
              <a:rPr lang="zh-CN" altLang="en-US" b="1" dirty="0">
                <a:ea typeface="楷体_GB2312" pitchFamily="49" charset="-122"/>
              </a:rPr>
              <a:t>下面两个区域可省略</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3</a:t>
            </a:r>
            <a:r>
              <a:rPr lang="zh-CN" altLang="en-US" b="1" dirty="0">
                <a:ea typeface="楷体_GB2312" pitchFamily="49" charset="-122"/>
              </a:rPr>
              <a:t>个区域分别放类的</a:t>
            </a:r>
            <a:r>
              <a:rPr lang="zh-CN" altLang="en-US" b="1" dirty="0">
                <a:solidFill>
                  <a:srgbClr val="A50021"/>
                </a:solidFill>
                <a:ea typeface="楷体_GB2312" pitchFamily="49" charset="-122"/>
              </a:rPr>
              <a:t>名字、属性和服务</a:t>
            </a:r>
            <a:r>
              <a:rPr lang="zh-CN" altLang="en-US" b="1" dirty="0">
                <a:ea typeface="楷体_GB2312" pitchFamily="49" charset="-122"/>
              </a:rPr>
              <a:t>。</a:t>
            </a:r>
            <a:endParaRPr lang="zh-CN" altLang="en-US" b="1" dirty="0">
              <a:ea typeface="楷体_GB2312" pitchFamily="49" charset="-122"/>
            </a:endParaRPr>
          </a:p>
        </p:txBody>
      </p:sp>
      <p:pic>
        <p:nvPicPr>
          <p:cNvPr id="46084" name="图片 46083" descr="rj92"/>
          <p:cNvPicPr>
            <a:picLocks noChangeAspect="1"/>
          </p:cNvPicPr>
          <p:nvPr/>
        </p:nvPicPr>
        <p:blipFill>
          <a:blip r:embed="rId1"/>
          <a:stretch>
            <a:fillRect/>
          </a:stretch>
        </p:blipFill>
        <p:spPr>
          <a:xfrm>
            <a:off x="9035415" y="1691640"/>
            <a:ext cx="2019935" cy="38430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文本占位符 49154"/>
          <p:cNvSpPr>
            <a:spLocks noGrp="1"/>
          </p:cNvSpPr>
          <p:nvPr>
            <p:ph type="body" idx="1"/>
          </p:nvPr>
        </p:nvSpPr>
        <p:spPr>
          <a:xfrm>
            <a:off x="1924050" y="1428115"/>
            <a:ext cx="8656320" cy="1637665"/>
          </a:xfrm>
          <a:solidFill>
            <a:schemeClr val="accent2">
              <a:lumMod val="20000"/>
              <a:lumOff val="80000"/>
            </a:schemeClr>
          </a:solidFill>
        </p:spPr>
        <p:txBody>
          <a:bodyPr/>
          <a:p>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rPr>
              <a:t>关联</a:t>
            </a:r>
            <a:endParaRPr lang="en-US" altLang="zh-CN" sz="3200" b="1" dirty="0">
              <a:solidFill>
                <a:srgbClr val="FF0000"/>
              </a:solidFill>
              <a:latin typeface="微软雅黑" panose="020B0503020204020204" charset="-122"/>
              <a:ea typeface="微软雅黑" panose="020B0503020204020204" charset="-122"/>
              <a:cs typeface="微软雅黑" panose="020B0503020204020204" charset="-122"/>
            </a:endParaRPr>
          </a:p>
          <a:p>
            <a:pPr lvl="1"/>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表示两个类的对象之间存在某种语义上的联系。</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9156" name="图片 49155" descr="rj93"/>
          <p:cNvPicPr>
            <a:picLocks noChangeAspect="1"/>
          </p:cNvPicPr>
          <p:nvPr/>
        </p:nvPicPr>
        <p:blipFill>
          <a:blip r:embed="rId1"/>
          <a:stretch>
            <a:fillRect/>
          </a:stretch>
        </p:blipFill>
        <p:spPr>
          <a:xfrm>
            <a:off x="2146935" y="3429000"/>
            <a:ext cx="8013700" cy="1697990"/>
          </a:xfrm>
          <a:prstGeom prst="rect">
            <a:avLst/>
          </a:prstGeom>
          <a:noFill/>
          <a:ln w="9525">
            <a:noFill/>
          </a:ln>
        </p:spPr>
      </p:pic>
      <p:sp>
        <p:nvSpPr>
          <p:cNvPr id="46082" name="标题 46081"/>
          <p:cNvSpPr>
            <a:spLocks noGrp="1"/>
          </p:cNvSpPr>
          <p:nvPr>
            <p:custDataLst>
              <p:tags r:id="rId2"/>
            </p:custDataLst>
          </p:nvPr>
        </p:nvSpPr>
        <p:spPr>
          <a:xfrm>
            <a:off x="2426970" y="553085"/>
            <a:ext cx="8153400" cy="762000"/>
          </a:xfrm>
          <a:prstGeom prst="rect">
            <a:avLst/>
          </a:prstGeom>
          <a:noFill/>
          <a:ln w="9525">
            <a:noFill/>
          </a:ln>
        </p:spPr>
        <p:txBody>
          <a:bodyPr lIns="92075" tIns="46038" rIns="92075" bIns="46038"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b="1" dirty="0">
                <a:effectLst/>
                <a:latin typeface="Times New Roman" panose="02020603050405020304" pitchFamily="18" charset="0"/>
                <a:ea typeface="隶书" panose="02010509060101010101" pitchFamily="49" charset="-122"/>
              </a:rPr>
              <a:t>类图中</a:t>
            </a:r>
            <a:r>
              <a:rPr lang="zh-CN" altLang="en-US" dirty="0">
                <a:effectLst/>
                <a:latin typeface="Times New Roman" panose="02020603050405020304" pitchFamily="18" charset="0"/>
                <a:ea typeface="隶书" panose="02010509060101010101" pitchFamily="49" charset="-122"/>
                <a:sym typeface="+mn-ea"/>
              </a:rPr>
              <a:t>表示</a:t>
            </a:r>
            <a:r>
              <a:rPr lang="zh-CN" altLang="en-US" dirty="0">
                <a:solidFill>
                  <a:srgbClr val="FF0000"/>
                </a:solidFill>
                <a:effectLst/>
                <a:latin typeface="Times New Roman" panose="02020603050405020304" pitchFamily="18" charset="0"/>
                <a:ea typeface="隶书" panose="02010509060101010101" pitchFamily="49" charset="-122"/>
                <a:sym typeface="+mn-ea"/>
              </a:rPr>
              <a:t>关联关系</a:t>
            </a:r>
            <a:r>
              <a:rPr lang="zh-CN" altLang="en-US" dirty="0">
                <a:effectLst/>
                <a:latin typeface="Times New Roman" panose="02020603050405020304" pitchFamily="18" charset="0"/>
                <a:ea typeface="隶书" panose="02010509060101010101" pitchFamily="49" charset="-122"/>
                <a:sym typeface="+mn-ea"/>
              </a:rPr>
              <a:t>的符号</a:t>
            </a: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3" name="文本占位符 81922"/>
          <p:cNvSpPr>
            <a:spLocks noGrp="1"/>
          </p:cNvSpPr>
          <p:nvPr>
            <p:ph type="body" idx="1"/>
          </p:nvPr>
        </p:nvSpPr>
        <p:spPr>
          <a:xfrm>
            <a:off x="2273935" y="1315085"/>
            <a:ext cx="8152130" cy="2604770"/>
          </a:xfrm>
          <a:solidFill>
            <a:schemeClr val="accent2">
              <a:lumMod val="20000"/>
              <a:lumOff val="80000"/>
            </a:schemeClr>
          </a:solidFill>
        </p:spPr>
        <p:txBody>
          <a:bodyPr/>
          <a:p>
            <a:pPr>
              <a:lnSpc>
                <a:spcPct val="150000"/>
              </a:lnSpc>
            </a:pPr>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rPr>
              <a:t>聚集</a:t>
            </a:r>
            <a:endParaRPr lang="en-US" altLang="zh-CN" sz="3200" b="1" dirty="0">
              <a:solidFill>
                <a:srgbClr val="FF0000"/>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也称为聚合</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是关联的特例。</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聚集表示类与类之间是整体与部分的关系。</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81924" name="图片 81923" descr="rj97"/>
          <p:cNvPicPr>
            <a:picLocks noChangeAspect="1"/>
          </p:cNvPicPr>
          <p:nvPr/>
        </p:nvPicPr>
        <p:blipFill>
          <a:blip r:embed="rId1"/>
          <a:stretch>
            <a:fillRect/>
          </a:stretch>
        </p:blipFill>
        <p:spPr>
          <a:xfrm>
            <a:off x="2780030" y="4119880"/>
            <a:ext cx="6851650" cy="1347470"/>
          </a:xfrm>
          <a:prstGeom prst="rect">
            <a:avLst/>
          </a:prstGeom>
          <a:noFill/>
          <a:ln w="9525">
            <a:noFill/>
          </a:ln>
        </p:spPr>
      </p:pic>
      <p:sp>
        <p:nvSpPr>
          <p:cNvPr id="46082" name="标题 46081"/>
          <p:cNvSpPr>
            <a:spLocks noGrp="1"/>
          </p:cNvSpPr>
          <p:nvPr>
            <p:custDataLst>
              <p:tags r:id="rId2"/>
            </p:custDataLst>
          </p:nvPr>
        </p:nvSpPr>
        <p:spPr>
          <a:xfrm>
            <a:off x="2426970" y="353060"/>
            <a:ext cx="8153400" cy="762000"/>
          </a:xfrm>
          <a:prstGeom prst="rect">
            <a:avLst/>
          </a:prstGeom>
          <a:noFill/>
          <a:ln w="9525">
            <a:noFill/>
          </a:ln>
        </p:spPr>
        <p:txBody>
          <a:bodyPr lIns="92075" tIns="46038" rIns="92075" bIns="46038"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b="1" dirty="0">
                <a:effectLst/>
                <a:latin typeface="Times New Roman" panose="02020603050405020304" pitchFamily="18" charset="0"/>
                <a:ea typeface="隶书" panose="02010509060101010101" pitchFamily="49" charset="-122"/>
              </a:rPr>
              <a:t>类图中</a:t>
            </a:r>
            <a:r>
              <a:rPr lang="zh-CN" altLang="en-US" dirty="0">
                <a:effectLst/>
                <a:latin typeface="Times New Roman" panose="02020603050405020304" pitchFamily="18" charset="0"/>
                <a:ea typeface="隶书" panose="02010509060101010101" pitchFamily="49" charset="-122"/>
                <a:sym typeface="+mn-ea"/>
              </a:rPr>
              <a:t>表示</a:t>
            </a:r>
            <a:r>
              <a:rPr lang="zh-CN" altLang="en-US" dirty="0">
                <a:solidFill>
                  <a:srgbClr val="FF0000"/>
                </a:solidFill>
                <a:effectLst/>
                <a:latin typeface="Times New Roman" panose="02020603050405020304" pitchFamily="18" charset="0"/>
                <a:ea typeface="隶书" panose="02010509060101010101" pitchFamily="49" charset="-122"/>
                <a:sym typeface="+mn-ea"/>
              </a:rPr>
              <a:t>聚集</a:t>
            </a:r>
            <a:r>
              <a:rPr lang="zh-CN" altLang="en-US" dirty="0">
                <a:solidFill>
                  <a:srgbClr val="FF0000"/>
                </a:solidFill>
                <a:effectLst/>
                <a:latin typeface="Times New Roman" panose="02020603050405020304" pitchFamily="18" charset="0"/>
                <a:ea typeface="隶书" panose="02010509060101010101" pitchFamily="49" charset="-122"/>
                <a:sym typeface="+mn-ea"/>
              </a:rPr>
              <a:t>关系</a:t>
            </a:r>
            <a:r>
              <a:rPr lang="zh-CN" altLang="en-US" dirty="0">
                <a:effectLst/>
                <a:latin typeface="Times New Roman" panose="02020603050405020304" pitchFamily="18" charset="0"/>
                <a:ea typeface="隶书" panose="02010509060101010101" pitchFamily="49" charset="-122"/>
                <a:sym typeface="+mn-ea"/>
              </a:rPr>
              <a:t>的符号</a:t>
            </a: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2209800" y="304800"/>
            <a:ext cx="7772400" cy="807085"/>
          </a:xfrm>
        </p:spPr>
        <p:txBody>
          <a:bodyPr lIns="92075" tIns="46038" rIns="92075" bIns="46038" anchor="ctr" anchorCtr="0"/>
          <a:p>
            <a:pPr algn="ctr"/>
            <a:r>
              <a:rPr lang="zh-CN" altLang="en-US" b="1" dirty="0">
                <a:effectLst/>
                <a:latin typeface="Times New Roman" panose="02020603050405020304" pitchFamily="18" charset="0"/>
                <a:ea typeface="隶书" panose="02010509060101010101" pitchFamily="49" charset="-122"/>
              </a:rPr>
              <a:t>动态模型</a:t>
            </a:r>
            <a:endParaRPr lang="zh-CN" altLang="en-US" b="1" dirty="0">
              <a:effectLst/>
              <a:latin typeface="Times New Roman" panose="02020603050405020304" pitchFamily="18" charset="0"/>
              <a:ea typeface="隶书" panose="02010509060101010101" pitchFamily="49" charset="-122"/>
            </a:endParaRPr>
          </a:p>
        </p:txBody>
      </p:sp>
      <p:sp>
        <p:nvSpPr>
          <p:cNvPr id="54275" name="文本占位符 54274"/>
          <p:cNvSpPr>
            <a:spLocks noGrp="1"/>
          </p:cNvSpPr>
          <p:nvPr>
            <p:ph type="body" idx="1"/>
          </p:nvPr>
        </p:nvSpPr>
        <p:spPr>
          <a:xfrm>
            <a:off x="358775" y="1157605"/>
            <a:ext cx="11478260" cy="5336540"/>
          </a:xfrm>
          <a:solidFill>
            <a:schemeClr val="accent2">
              <a:lumMod val="20000"/>
              <a:lumOff val="80000"/>
            </a:schemeClr>
          </a:solidFill>
        </p:spPr>
        <p:txBody>
          <a:bodyPr/>
          <a:p>
            <a:pPr>
              <a:lnSpc>
                <a:spcPct val="200000"/>
              </a:lnSpc>
              <a:buClr>
                <a:schemeClr val="tx1"/>
              </a:buClr>
              <a:buSzTx/>
            </a:pPr>
            <a:r>
              <a:rPr lang="zh-CN" altLang="en-US" b="1" dirty="0">
                <a:solidFill>
                  <a:srgbClr val="A50021"/>
                </a:solidFill>
                <a:latin typeface="楷体_GB2312" pitchFamily="49" charset="-122"/>
                <a:ea typeface="楷体_GB2312" pitchFamily="49" charset="-122"/>
              </a:rPr>
              <a:t>动态模型</a:t>
            </a:r>
            <a:r>
              <a:rPr lang="zh-CN" altLang="en-US" b="1" dirty="0">
                <a:solidFill>
                  <a:schemeClr val="tx2"/>
                </a:solidFill>
                <a:latin typeface="楷体_GB2312" pitchFamily="49" charset="-122"/>
                <a:ea typeface="楷体_GB2312" pitchFamily="49" charset="-122"/>
              </a:rPr>
              <a:t>规定了</a:t>
            </a:r>
            <a:r>
              <a:rPr lang="zh-CN" altLang="en-US" b="1" dirty="0">
                <a:solidFill>
                  <a:srgbClr val="0000FF"/>
                </a:solidFill>
                <a:latin typeface="楷体_GB2312" pitchFamily="49" charset="-122"/>
                <a:ea typeface="楷体_GB2312" pitchFamily="49" charset="-122"/>
              </a:rPr>
              <a:t>对象模型中对象的合法变化序列</a:t>
            </a:r>
            <a:r>
              <a:rPr lang="en-US" altLang="zh-CN" b="1">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是瞬时的、行为化的性质的表示</a:t>
            </a:r>
            <a:r>
              <a:rPr lang="zh-CN" altLang="en-US" b="1" dirty="0">
                <a:latin typeface="楷体_GB2312" pitchFamily="49" charset="-122"/>
                <a:ea typeface="楷体_GB2312" pitchFamily="49" charset="-122"/>
              </a:rPr>
              <a:t>。一般用状态图来描绘对象的状态、触发状态转换的事件以及对象的行为</a:t>
            </a: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a:lnSpc>
                <a:spcPct val="200000"/>
              </a:lnSpc>
              <a:buClr>
                <a:schemeClr val="tx1"/>
              </a:buClr>
              <a:buSzTx/>
            </a:pPr>
            <a:r>
              <a:rPr lang="zh-CN" altLang="en-US" b="1" u="sng" dirty="0">
                <a:solidFill>
                  <a:srgbClr val="A50021"/>
                </a:solidFill>
                <a:latin typeface="楷体_GB2312" pitchFamily="49" charset="-122"/>
                <a:ea typeface="楷体_GB2312" pitchFamily="49" charset="-122"/>
              </a:rPr>
              <a:t>事件</a:t>
            </a:r>
            <a:r>
              <a:rPr lang="zh-CN" altLang="en-US" b="1" dirty="0">
                <a:latin typeface="楷体_GB2312" pitchFamily="49" charset="-122"/>
                <a:ea typeface="楷体_GB2312" pitchFamily="49" charset="-122"/>
              </a:rPr>
              <a:t>就是</a:t>
            </a:r>
            <a:r>
              <a:rPr lang="zh-CN" altLang="en-US" b="1" dirty="0">
                <a:solidFill>
                  <a:srgbClr val="FF3300"/>
                </a:solidFill>
                <a:latin typeface="楷体_GB2312" pitchFamily="49" charset="-122"/>
                <a:ea typeface="楷体_GB2312" pitchFamily="49" charset="-122"/>
              </a:rPr>
              <a:t>某个特定时空所发生的事情</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它引起对象从一种状态向另一种</a:t>
            </a:r>
            <a:r>
              <a:rPr lang="zh-CN" altLang="en-US" b="1" dirty="0">
                <a:solidFill>
                  <a:srgbClr val="FF3300"/>
                </a:solidFill>
                <a:latin typeface="楷体_GB2312" pitchFamily="49" charset="-122"/>
                <a:ea typeface="楷体_GB2312" pitchFamily="49" charset="-122"/>
              </a:rPr>
              <a:t>状态转换</a:t>
            </a:r>
            <a:r>
              <a:rPr lang="zh-CN" altLang="en-US" b="1" dirty="0">
                <a:latin typeface="楷体_GB2312" pitchFamily="49" charset="-122"/>
                <a:ea typeface="楷体_GB2312" pitchFamily="49" charset="-122"/>
              </a:rPr>
              <a:t>。事件没有持续时间</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是瞬时完成的。事件是引起对象状态转换的</a:t>
            </a:r>
            <a:r>
              <a:rPr lang="zh-CN" altLang="en-US" b="1" dirty="0">
                <a:solidFill>
                  <a:srgbClr val="0000FF"/>
                </a:solidFill>
                <a:latin typeface="楷体_GB2312" pitchFamily="49" charset="-122"/>
                <a:ea typeface="楷体_GB2312" pitchFamily="49" charset="-122"/>
              </a:rPr>
              <a:t>控制信息</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charRg st="70"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文本占位符 55298"/>
          <p:cNvSpPr>
            <a:spLocks noGrp="1"/>
          </p:cNvSpPr>
          <p:nvPr>
            <p:ph type="body" idx="1"/>
          </p:nvPr>
        </p:nvSpPr>
        <p:spPr>
          <a:xfrm>
            <a:off x="236855" y="3713480"/>
            <a:ext cx="11642090" cy="3022600"/>
          </a:xfrm>
          <a:solidFill>
            <a:schemeClr val="accent6">
              <a:lumMod val="20000"/>
              <a:lumOff val="80000"/>
            </a:schemeClr>
          </a:solidFill>
        </p:spPr>
        <p:txBody>
          <a:bodyPr/>
          <a:p>
            <a:pPr algn="just">
              <a:lnSpc>
                <a:spcPct val="150000"/>
              </a:lnSpc>
              <a:buClr>
                <a:schemeClr val="tx1"/>
              </a:buClr>
              <a:buSzTx/>
            </a:pPr>
            <a:r>
              <a:rPr lang="zh-CN" altLang="en-US" b="1" u="sng" dirty="0">
                <a:solidFill>
                  <a:srgbClr val="A50021"/>
                </a:solidFill>
                <a:latin typeface="微软雅黑" panose="020B0503020204020204" charset="-122"/>
                <a:ea typeface="微软雅黑" panose="020B0503020204020204" charset="-122"/>
                <a:cs typeface="微软雅黑" panose="020B0503020204020204" charset="-122"/>
              </a:rPr>
              <a:t>状态</a:t>
            </a:r>
            <a:r>
              <a:rPr lang="zh-CN" altLang="en-US" b="1" dirty="0">
                <a:latin typeface="微软雅黑" panose="020B0503020204020204" charset="-122"/>
                <a:ea typeface="微软雅黑" panose="020B0503020204020204" charset="-122"/>
                <a:cs typeface="微软雅黑" panose="020B0503020204020204" charset="-122"/>
              </a:rPr>
              <a:t>就是对象在其生命周期中的某个</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特定阶段所具有的行为模式</a:t>
            </a:r>
            <a:r>
              <a:rPr lang="zh-CN" altLang="en-US" b="1">
                <a:solidFill>
                  <a:srgbClr val="FF3300"/>
                </a:solidFill>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是对影响对象行为的属性值的一种抽象。</a:t>
            </a:r>
            <a:endParaRPr lang="en-US" altLang="zh-CN" b="1" dirty="0">
              <a:latin typeface="微软雅黑" panose="020B0503020204020204" charset="-122"/>
              <a:ea typeface="微软雅黑" panose="020B0503020204020204" charset="-122"/>
              <a:cs typeface="微软雅黑" panose="020B0503020204020204" charset="-122"/>
            </a:endParaRPr>
          </a:p>
          <a:p>
            <a:pPr algn="just">
              <a:lnSpc>
                <a:spcPct val="150000"/>
              </a:lnSpc>
              <a:buClr>
                <a:schemeClr val="tx1"/>
              </a:buClr>
              <a:buSzTx/>
            </a:pPr>
            <a:r>
              <a:rPr lang="zh-CN" altLang="en-US" b="1" dirty="0">
                <a:latin typeface="微软雅黑" panose="020B0503020204020204" charset="-122"/>
                <a:ea typeface="微软雅黑" panose="020B0503020204020204" charset="-122"/>
                <a:cs typeface="微软雅黑" panose="020B0503020204020204" charset="-122"/>
              </a:rPr>
              <a:t>状态有持续性</a:t>
            </a:r>
            <a:r>
              <a:rPr lang="zh-CN" altLang="en-US"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与事件密不可分</a:t>
            </a:r>
            <a:r>
              <a:rPr lang="zh-CN" altLang="en-US" b="1">
                <a:latin typeface="微软雅黑" panose="020B0503020204020204" charset="-122"/>
                <a:ea typeface="微软雅黑" panose="020B0503020204020204" charset="-122"/>
                <a:cs typeface="微软雅黑" panose="020B0503020204020204" charset="-122"/>
              </a:rPr>
              <a:t>。</a:t>
            </a:r>
            <a:endParaRPr lang="en-US" altLang="zh-CN" b="1">
              <a:latin typeface="微软雅黑" panose="020B0503020204020204" charset="-122"/>
              <a:ea typeface="微软雅黑" panose="020B0503020204020204" charset="-122"/>
              <a:cs typeface="微软雅黑" panose="020B0503020204020204" charset="-122"/>
            </a:endParaRPr>
          </a:p>
          <a:p>
            <a:pPr algn="just">
              <a:lnSpc>
                <a:spcPct val="150000"/>
              </a:lnSpc>
              <a:buClr>
                <a:schemeClr val="tx1"/>
              </a:buClr>
              <a:buSzTx/>
            </a:pPr>
            <a:r>
              <a:rPr lang="zh-CN" altLang="en-US" b="1" u="sng" dirty="0">
                <a:solidFill>
                  <a:srgbClr val="A50021"/>
                </a:solidFill>
                <a:latin typeface="微软雅黑" panose="020B0503020204020204" charset="-122"/>
                <a:ea typeface="微软雅黑" panose="020B0503020204020204" charset="-122"/>
                <a:cs typeface="微软雅黑" panose="020B0503020204020204" charset="-122"/>
              </a:rPr>
              <a:t>行为</a:t>
            </a:r>
            <a:r>
              <a:rPr lang="zh-CN" altLang="en-US" b="1" dirty="0">
                <a:latin typeface="微软雅黑" panose="020B0503020204020204" charset="-122"/>
                <a:ea typeface="微软雅黑" panose="020B0503020204020204" charset="-122"/>
                <a:cs typeface="微软雅黑" panose="020B0503020204020204" charset="-122"/>
              </a:rPr>
              <a:t>是指对象达到某种状态时所作的</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一系列处理操作</a:t>
            </a:r>
            <a:r>
              <a:rPr lang="en-US" altLang="zh-CN"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需要耗费时间</a:t>
            </a:r>
            <a:r>
              <a:rPr lang="en-US" altLang="zh-CN"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55300" name="图片 55299" descr="rj20"/>
          <p:cNvPicPr>
            <a:picLocks noChangeAspect="1"/>
          </p:cNvPicPr>
          <p:nvPr/>
        </p:nvPicPr>
        <p:blipFill>
          <a:blip r:embed="rId1"/>
          <a:stretch>
            <a:fillRect/>
          </a:stretch>
        </p:blipFill>
        <p:spPr>
          <a:xfrm>
            <a:off x="1285875" y="756920"/>
            <a:ext cx="10340340" cy="2906395"/>
          </a:xfrm>
          <a:prstGeom prst="rect">
            <a:avLst/>
          </a:prstGeom>
          <a:noFill/>
          <a:ln w="9525">
            <a:noFill/>
          </a:ln>
        </p:spPr>
      </p:pic>
      <p:sp>
        <p:nvSpPr>
          <p:cNvPr id="32769" name="Rectangle 3"/>
          <p:cNvSpPr>
            <a:spLocks noGrp="1"/>
          </p:cNvSpPr>
          <p:nvPr>
            <p:ph type="title"/>
            <p:custDataLst>
              <p:tags r:id="rId2"/>
            </p:custDataLst>
          </p:nvPr>
        </p:nvSpPr>
        <p:spPr>
          <a:xfrm>
            <a:off x="3684588" y="120650"/>
            <a:ext cx="5122862" cy="685800"/>
          </a:xfrm>
        </p:spPr>
        <p:txBody>
          <a:bodyPr vert="horz" wrap="square" lIns="91440" tIns="45720" rIns="91440" bIns="45720" anchor="b" anchorCtr="0"/>
          <a:p>
            <a:pPr algn="ctr" eaLnBrk="1" hangingPunct="1"/>
            <a:r>
              <a:rPr lang="zh-CN" altLang="en-US" dirty="0">
                <a:latin typeface="+mj-lt"/>
                <a:ea typeface="宋体" panose="02010600030101010101" pitchFamily="2" charset="-122"/>
                <a:cs typeface="Arial" panose="020B0604020202020204" pitchFamily="34" charset="0"/>
              </a:rPr>
              <a:t>状态图</a:t>
            </a:r>
            <a:endParaRPr lang="zh-CN" altLang="en-US" dirty="0">
              <a:latin typeface="+mj-lt"/>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charRg st="63"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p:cNvSpPr>
          <p:nvPr>
            <p:ph type="title"/>
          </p:nvPr>
        </p:nvSpPr>
        <p:spPr>
          <a:xfrm>
            <a:off x="3546475" y="228600"/>
            <a:ext cx="4478655" cy="685800"/>
          </a:xfrm>
        </p:spPr>
        <p:txBody>
          <a:bodyPr vert="horz" wrap="square" lIns="91440" tIns="45720" rIns="91440" bIns="45720" anchor="b" anchorCtr="0"/>
          <a:p>
            <a:pPr algn="ctr" eaLnBrk="1" hangingPunct="1"/>
            <a:r>
              <a:rPr lang="zh-CN" altLang="en-US" dirty="0">
                <a:solidFill>
                  <a:srgbClr val="FF0000"/>
                </a:solidFill>
                <a:latin typeface="+mj-lt"/>
                <a:ea typeface="宋体" panose="02010600030101010101" pitchFamily="2" charset="-122"/>
                <a:cs typeface="Arial" panose="020B0604020202020204" pitchFamily="34" charset="0"/>
              </a:rPr>
              <a:t>状态</a:t>
            </a:r>
            <a:r>
              <a:rPr lang="zh-CN" altLang="en-US" dirty="0">
                <a:latin typeface="+mj-lt"/>
                <a:ea typeface="宋体" panose="02010600030101010101" pitchFamily="2" charset="-122"/>
                <a:cs typeface="Arial" panose="020B0604020202020204" pitchFamily="34" charset="0"/>
              </a:rPr>
              <a:t>示例图</a:t>
            </a:r>
            <a:endParaRPr lang="zh-CN" altLang="en-US" dirty="0">
              <a:latin typeface="+mj-lt"/>
              <a:ea typeface="宋体" panose="02010600030101010101" pitchFamily="2" charset="-122"/>
              <a:cs typeface="Arial" panose="020B0604020202020204" pitchFamily="34" charset="0"/>
            </a:endParaRPr>
          </a:p>
        </p:txBody>
      </p:sp>
      <p:sp>
        <p:nvSpPr>
          <p:cNvPr id="32770" name="AutoShape 5"/>
          <p:cNvSpPr/>
          <p:nvPr/>
        </p:nvSpPr>
        <p:spPr>
          <a:xfrm>
            <a:off x="3886200" y="1676400"/>
            <a:ext cx="3505200" cy="37338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eaLnBrk="0" hangingPunct="0">
              <a:lnSpc>
                <a:spcPct val="150000"/>
              </a:lnSpc>
              <a:spcBef>
                <a:spcPts val="600"/>
              </a:spcBef>
              <a:spcAft>
                <a:spcPts val="600"/>
              </a:spcAft>
              <a:buClrTx/>
              <a:buFont typeface="Arial" panose="020B0604020202020204" pitchFamily="34" charset="0"/>
            </a:pPr>
            <a:endParaRPr lang="zh-CN" altLang="zh-CN" sz="2000" b="1" dirty="0">
              <a:latin typeface="Arial" panose="020B0604020202020204" pitchFamily="34" charset="0"/>
              <a:ea typeface="MS PGothic" panose="020B0600070205080204" pitchFamily="34" charset="-128"/>
            </a:endParaRPr>
          </a:p>
        </p:txBody>
      </p:sp>
      <p:sp>
        <p:nvSpPr>
          <p:cNvPr id="32771" name="Line 6"/>
          <p:cNvSpPr/>
          <p:nvPr/>
        </p:nvSpPr>
        <p:spPr>
          <a:xfrm>
            <a:off x="3886200" y="2590800"/>
            <a:ext cx="3505200" cy="0"/>
          </a:xfrm>
          <a:prstGeom prst="line">
            <a:avLst/>
          </a:prstGeom>
          <a:ln w="9525" cap="flat" cmpd="sng">
            <a:solidFill>
              <a:schemeClr val="tx1"/>
            </a:solidFill>
            <a:prstDash val="solid"/>
            <a:round/>
            <a:headEnd type="none" w="med" len="med"/>
            <a:tailEnd type="none" w="med" len="med"/>
          </a:ln>
        </p:spPr>
      </p:sp>
      <p:sp>
        <p:nvSpPr>
          <p:cNvPr id="32772" name="Line 7"/>
          <p:cNvSpPr/>
          <p:nvPr/>
        </p:nvSpPr>
        <p:spPr>
          <a:xfrm>
            <a:off x="3886200" y="3505200"/>
            <a:ext cx="3505200" cy="0"/>
          </a:xfrm>
          <a:prstGeom prst="line">
            <a:avLst/>
          </a:prstGeom>
          <a:ln w="9525" cap="flat" cmpd="sng">
            <a:solidFill>
              <a:schemeClr val="tx1"/>
            </a:solidFill>
            <a:prstDash val="solid"/>
            <a:round/>
            <a:headEnd type="none" w="med" len="med"/>
            <a:tailEnd type="none" w="med" len="med"/>
          </a:ln>
        </p:spPr>
      </p:sp>
      <p:sp>
        <p:nvSpPr>
          <p:cNvPr id="32773" name="Rectangle 11"/>
          <p:cNvSpPr/>
          <p:nvPr/>
        </p:nvSpPr>
        <p:spPr>
          <a:xfrm>
            <a:off x="4648200" y="2085975"/>
            <a:ext cx="1757363" cy="368300"/>
          </a:xfrm>
          <a:prstGeom prst="rect">
            <a:avLst/>
          </a:prstGeom>
          <a:noFill/>
          <a:ln w="9525">
            <a:noFill/>
          </a:ln>
        </p:spPr>
        <p:txBody>
          <a:bodyPr anchor="t" anchorCtr="0">
            <a:spAutoFit/>
          </a:bodyPr>
          <a:p>
            <a:pPr algn="ctr" eaLnBrk="0" hangingPunct="0">
              <a:buClrTx/>
              <a:buFont typeface="Arial" panose="020B0604020202020204" pitchFamily="34" charset="0"/>
            </a:pPr>
            <a:r>
              <a:rPr lang="zh-CN" altLang="en-US" b="1" dirty="0">
                <a:latin typeface="Arial" panose="020B0604020202020204" pitchFamily="34" charset="0"/>
                <a:ea typeface="宋体" panose="02010600030101010101" pitchFamily="2" charset="-122"/>
              </a:rPr>
              <a:t>读指令</a:t>
            </a:r>
            <a:endParaRPr lang="zh-CN" altLang="en-US" b="1" dirty="0">
              <a:latin typeface="Arial" panose="020B0604020202020204" pitchFamily="34" charset="0"/>
              <a:ea typeface="宋体" panose="02010600030101010101" pitchFamily="2" charset="-122"/>
            </a:endParaRPr>
          </a:p>
        </p:txBody>
      </p:sp>
      <p:sp>
        <p:nvSpPr>
          <p:cNvPr id="32774" name="Rectangle 12"/>
          <p:cNvSpPr/>
          <p:nvPr/>
        </p:nvSpPr>
        <p:spPr>
          <a:xfrm>
            <a:off x="3895725" y="2570163"/>
            <a:ext cx="3395663" cy="922020"/>
          </a:xfrm>
          <a:prstGeom prst="rect">
            <a:avLst/>
          </a:prstGeom>
          <a:noFill/>
          <a:ln w="9525">
            <a:noFill/>
          </a:ln>
        </p:spPr>
        <p:txBody>
          <a:bodyPr anchor="t" anchorCtr="0">
            <a:spAutoFit/>
          </a:bodyPr>
          <a:p>
            <a:pPr eaLnBrk="0" hangingPunct="0">
              <a:buClrTx/>
              <a:buFont typeface="Arial" panose="020B0604020202020204" pitchFamily="34" charset="0"/>
            </a:pPr>
            <a:r>
              <a:rPr lang="en-US" altLang="zh-CN" sz="1800" b="1" dirty="0">
                <a:latin typeface="Arial" panose="020B0604020202020204" pitchFamily="34" charset="0"/>
              </a:rPr>
              <a:t>System status = “ready”</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Display msg = “enter cmd”</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Display status = steady</a:t>
            </a:r>
            <a:endParaRPr lang="en-US" altLang="zh-CN" sz="1800" b="1" dirty="0">
              <a:latin typeface="Arial" panose="020B0604020202020204" pitchFamily="34" charset="0"/>
            </a:endParaRPr>
          </a:p>
        </p:txBody>
      </p:sp>
      <p:sp>
        <p:nvSpPr>
          <p:cNvPr id="32775" name="Rectangle 13"/>
          <p:cNvSpPr/>
          <p:nvPr/>
        </p:nvSpPr>
        <p:spPr>
          <a:xfrm>
            <a:off x="3895725" y="3505200"/>
            <a:ext cx="3395663" cy="1476375"/>
          </a:xfrm>
          <a:prstGeom prst="rect">
            <a:avLst/>
          </a:prstGeom>
          <a:noFill/>
          <a:ln w="9525">
            <a:noFill/>
          </a:ln>
        </p:spPr>
        <p:txBody>
          <a:bodyPr anchor="t" anchorCtr="0">
            <a:spAutoFit/>
          </a:bodyPr>
          <a:p>
            <a:pPr eaLnBrk="0" hangingPunct="0">
              <a:buClrTx/>
              <a:buFont typeface="Arial" panose="020B0604020202020204" pitchFamily="34" charset="0"/>
            </a:pPr>
            <a:r>
              <a:rPr lang="en-US" altLang="zh-CN" sz="1800" b="1" dirty="0">
                <a:latin typeface="Arial" panose="020B0604020202020204" pitchFamily="34" charset="0"/>
              </a:rPr>
              <a:t>Entry/subsystems ready</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poll user input panel</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read user input</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interpret user input</a:t>
            </a:r>
            <a:endParaRPr lang="en-US" altLang="zh-CN" sz="1800" b="1" dirty="0">
              <a:latin typeface="Arial" panose="020B0604020202020204" pitchFamily="34" charset="0"/>
            </a:endParaRPr>
          </a:p>
          <a:p>
            <a:pPr eaLnBrk="0" hangingPunct="0">
              <a:buClrTx/>
              <a:buFont typeface="Arial" panose="020B0604020202020204" pitchFamily="34" charset="0"/>
            </a:pPr>
            <a:endParaRPr lang="en-US" altLang="zh-CN" sz="1800" b="1" dirty="0">
              <a:latin typeface="Arial" panose="020B0604020202020204" pitchFamily="34" charset="0"/>
            </a:endParaRPr>
          </a:p>
        </p:txBody>
      </p:sp>
      <p:sp>
        <p:nvSpPr>
          <p:cNvPr id="32776" name="Rectangle 14"/>
          <p:cNvSpPr/>
          <p:nvPr/>
        </p:nvSpPr>
        <p:spPr>
          <a:xfrm>
            <a:off x="7696200" y="2336800"/>
            <a:ext cx="1357313"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7" name="Rectangle 15"/>
          <p:cNvSpPr/>
          <p:nvPr/>
        </p:nvSpPr>
        <p:spPr>
          <a:xfrm>
            <a:off x="7696200" y="3214688"/>
            <a:ext cx="1722438"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状态变量</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8" name="Rectangle 16"/>
          <p:cNvSpPr/>
          <p:nvPr/>
        </p:nvSpPr>
        <p:spPr>
          <a:xfrm>
            <a:off x="7712075" y="4244975"/>
            <a:ext cx="1724025"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状态活动</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9" name="Line 17"/>
          <p:cNvSpPr/>
          <p:nvPr/>
        </p:nvSpPr>
        <p:spPr>
          <a:xfrm flipH="1" flipV="1">
            <a:off x="6276975" y="2332038"/>
            <a:ext cx="1423988" cy="295275"/>
          </a:xfrm>
          <a:prstGeom prst="line">
            <a:avLst/>
          </a:prstGeom>
          <a:ln w="9525" cap="flat" cmpd="sng">
            <a:solidFill>
              <a:schemeClr val="tx1"/>
            </a:solidFill>
            <a:prstDash val="solid"/>
            <a:round/>
            <a:headEnd type="none" w="med" len="med"/>
            <a:tailEnd type="none" w="med" len="med"/>
          </a:ln>
        </p:spPr>
      </p:sp>
      <p:sp>
        <p:nvSpPr>
          <p:cNvPr id="32780" name="Line 18"/>
          <p:cNvSpPr/>
          <p:nvPr/>
        </p:nvSpPr>
        <p:spPr>
          <a:xfrm flipH="1" flipV="1">
            <a:off x="6362700" y="3170238"/>
            <a:ext cx="1314450" cy="295275"/>
          </a:xfrm>
          <a:prstGeom prst="line">
            <a:avLst/>
          </a:prstGeom>
          <a:ln w="9525" cap="flat" cmpd="sng">
            <a:solidFill>
              <a:schemeClr val="tx1"/>
            </a:solidFill>
            <a:prstDash val="solid"/>
            <a:round/>
            <a:headEnd type="none" w="med" len="med"/>
            <a:tailEnd type="none" w="med" len="med"/>
          </a:ln>
        </p:spPr>
      </p:sp>
      <p:sp>
        <p:nvSpPr>
          <p:cNvPr id="32781" name="Line 19"/>
          <p:cNvSpPr/>
          <p:nvPr/>
        </p:nvSpPr>
        <p:spPr>
          <a:xfrm flipH="1" flipV="1">
            <a:off x="6276975" y="4075113"/>
            <a:ext cx="1423988" cy="392112"/>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noChangeArrowheads="1"/>
          </p:cNvSpPr>
          <p:nvPr>
            <p:ph idx="1"/>
          </p:nvPr>
        </p:nvSpPr>
        <p:spPr>
          <a:xfrm>
            <a:off x="2731770" y="1001395"/>
            <a:ext cx="6583680" cy="5467350"/>
          </a:xfrm>
          <a:solidFill>
            <a:srgbClr val="FFFF99"/>
          </a:solidFill>
        </p:spPr>
        <p:txBody>
          <a:bodyPr vert="horz" wrap="square" lIns="91440" tIns="45720" rIns="91440" bIns="45720" numCol="1" anchor="t" anchorCtr="0" compatLnSpc="1"/>
          <a:lstStyle/>
          <a:p>
            <a:pPr marL="342900" marR="0" lvl="0" indent="-342900" algn="l" defTabSz="914400" rtl="0" eaLnBrk="1" latinLnBrk="0" hangingPunct="1">
              <a:lnSpc>
                <a:spcPct val="200000"/>
              </a:lnSpc>
              <a:spcBef>
                <a:spcPts val="900"/>
              </a:spcBef>
              <a:spcAft>
                <a:spcPts val="900"/>
              </a:spcAft>
              <a:buClr>
                <a:srgbClr val="0070C0"/>
              </a:buClr>
              <a:buSzTx/>
              <a:buFont typeface="Wingdings" panose="05000000000000000000" pitchFamily="2" charset="2"/>
              <a:buChar char="n"/>
              <a:defRPr/>
            </a:pPr>
            <a:r>
              <a:rPr lang="zh-CN" altLang="en-US" dirty="0">
                <a:solidFill>
                  <a:srgbClr val="FF0000"/>
                </a:solidFill>
                <a:latin typeface="+mj-lt"/>
                <a:ea typeface="+mj-ea"/>
                <a:cs typeface="+mj-cs"/>
                <a:sym typeface="+mn-ea"/>
              </a:rPr>
              <a:t>常见的体系结构风格</a:t>
            </a:r>
            <a:endParaRPr lang="en-US" altLang="zh-CN" kern="1200" dirty="0">
              <a:solidFill>
                <a:srgbClr val="FF0000"/>
              </a:solidFill>
              <a:latin typeface="+mj-lt"/>
              <a:ea typeface="+mj-ea"/>
              <a:cs typeface="+mj-cs"/>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以数据为中心的体系结构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数据流体系结构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调用和返回体系结构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面向对象体系结构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层</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次</a:t>
            </a: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体系结构</a:t>
            </a:r>
            <a:endParaRPr kumimoji="0" lang="en-US" altLang="zh-CN" sz="2400" b="1" i="0" u="none" strike="noStrike" kern="1200" cap="none" spc="0" normalizeH="0" baseline="0" noProof="0" dirty="0">
              <a:ln>
                <a:noFill/>
              </a:ln>
              <a:solidFill>
                <a:srgbClr val="FF0000"/>
              </a:solidFill>
              <a:effectLst/>
              <a:uLnTx/>
              <a:uFillTx/>
              <a:latin typeface="+mn-ea"/>
              <a:ea typeface="+mn-ea"/>
              <a:cs typeface="+mn-cs"/>
            </a:endParaRPr>
          </a:p>
        </p:txBody>
      </p:sp>
      <p:sp>
        <p:nvSpPr>
          <p:cNvPr id="58370" name="Rectangle 2"/>
          <p:cNvSpPr>
            <a:spLocks noGrp="1"/>
          </p:cNvSpPr>
          <p:nvPr>
            <p:ph type="title"/>
            <p:custDataLst>
              <p:tags r:id="rId1"/>
            </p:custDataLst>
          </p:nvPr>
        </p:nvSpPr>
        <p:spPr>
          <a:xfrm>
            <a:off x="2731770" y="330835"/>
            <a:ext cx="6583680" cy="638175"/>
          </a:xfrm>
        </p:spPr>
        <p:txBody>
          <a:bodyPr vert="horz" wrap="square" lIns="91440" tIns="45720" rIns="91440" bIns="45720" anchor="ctr" anchorCtr="0"/>
          <a:p>
            <a:pPr eaLnBrk="1" hangingPunct="1"/>
            <a:r>
              <a:rPr lang="en-US" altLang="zh-CN" sz="2800" kern="1200" dirty="0">
                <a:solidFill>
                  <a:srgbClr val="0000FF"/>
                </a:solidFill>
                <a:latin typeface="微软雅黑" panose="020B0503020204020204" charset="-122"/>
                <a:ea typeface="微软雅黑" panose="020B0503020204020204" charset="-122"/>
                <a:cs typeface="微软雅黑" panose="020B0503020204020204" charset="-122"/>
              </a:rPr>
              <a:t>2.2  </a:t>
            </a:r>
            <a:r>
              <a:rPr lang="zh-CN" altLang="en-US" sz="2800" dirty="0">
                <a:latin typeface="微软雅黑" panose="020B0503020204020204" charset="-122"/>
                <a:ea typeface="微软雅黑" panose="020B0503020204020204" charset="-122"/>
                <a:cs typeface="微软雅黑" panose="020B0503020204020204" charset="-122"/>
                <a:sym typeface="+mn-ea"/>
              </a:rPr>
              <a:t>体系结构风格</a:t>
            </a:r>
            <a:endParaRPr lang="en-US" altLang="zh-CN" sz="2800" kern="12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custDataLst>
              <p:tags r:id="rId1"/>
            </p:custDataLst>
          </p:nvPr>
        </p:nvSpPr>
        <p:spPr>
          <a:xfrm>
            <a:off x="982980" y="138430"/>
            <a:ext cx="10515600" cy="551180"/>
          </a:xfrm>
          <a:prstGeom prst="rect">
            <a:avLst/>
          </a:prstGeom>
          <a:noFill/>
          <a:ln w="9525">
            <a:noFill/>
          </a:ln>
        </p:spPr>
        <p:txBody>
          <a:bodyPr vert="horz" wrap="square" lIns="91440" tIns="45720" rIns="91440" bIns="45720"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3200" kern="1200" dirty="0">
                <a:solidFill>
                  <a:srgbClr val="0000FF"/>
                </a:solidFill>
                <a:latin typeface="+mj-lt"/>
                <a:ea typeface="+mj-ea"/>
                <a:cs typeface="+mj-cs"/>
              </a:rPr>
              <a:t>工资管理系统的</a:t>
            </a:r>
            <a:r>
              <a:rPr lang="zh-CN" altLang="en-US" sz="3200" kern="1200" dirty="0">
                <a:solidFill>
                  <a:srgbClr val="FC0702"/>
                </a:solidFill>
                <a:latin typeface="+mj-lt"/>
                <a:ea typeface="+mj-ea"/>
                <a:cs typeface="+mj-cs"/>
              </a:rPr>
              <a:t>活动图</a:t>
            </a:r>
            <a:endParaRPr lang="zh-CN" altLang="en-US" sz="3200" kern="1200" dirty="0">
              <a:solidFill>
                <a:srgbClr val="FC0702"/>
              </a:solidFill>
              <a:latin typeface="+mj-lt"/>
              <a:ea typeface="+mj-ea"/>
              <a:cs typeface="+mj-cs"/>
            </a:endParaRPr>
          </a:p>
        </p:txBody>
      </p:sp>
      <p:pic>
        <p:nvPicPr>
          <p:cNvPr id="2" name="图片 1" descr="工资管理系统的活动图"/>
          <p:cNvPicPr>
            <a:picLocks noChangeAspect="1"/>
          </p:cNvPicPr>
          <p:nvPr/>
        </p:nvPicPr>
        <p:blipFill>
          <a:blip r:embed="rId2"/>
          <a:stretch>
            <a:fillRect/>
          </a:stretch>
        </p:blipFill>
        <p:spPr>
          <a:xfrm>
            <a:off x="-635" y="690245"/>
            <a:ext cx="12193270" cy="60801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AutoShape 4"/>
          <p:cNvSpPr/>
          <p:nvPr/>
        </p:nvSpPr>
        <p:spPr>
          <a:xfrm>
            <a:off x="4572000" y="2471480"/>
            <a:ext cx="2971800" cy="999052"/>
          </a:xfrm>
          <a:prstGeom prst="flowChartMagneticDisk">
            <a:avLst/>
          </a:prstGeom>
          <a:solidFill>
            <a:srgbClr val="CCFFCC"/>
          </a:solidFill>
          <a:ln w="25400" cap="flat" cmpd="sng">
            <a:solidFill>
              <a:schemeClr val="tx1"/>
            </a:solidFill>
            <a:prstDash val="solid"/>
            <a:headEnd type="none" w="med" len="med"/>
            <a:tailEnd type="none" w="med" len="med"/>
          </a:ln>
        </p:spPr>
        <p:txBody>
          <a:bodyPr anchor="ctr" anchorCtr="0">
            <a:spAutoFit/>
          </a:bodyPr>
          <a:p>
            <a:pPr algn="ctr" eaLnBrk="1" hangingPunct="1"/>
            <a:r>
              <a:rPr lang="zh-CN" altLang="en-US" sz="2800" b="1" dirty="0">
                <a:solidFill>
                  <a:srgbClr val="FF0000"/>
                </a:solidFill>
                <a:latin typeface="Times New Roman" panose="02020603050405020304" pitchFamily="18" charset="0"/>
              </a:rPr>
              <a:t>数据存储</a:t>
            </a:r>
            <a:endParaRPr lang="zh-CN" altLang="en-US" sz="2800" b="1" dirty="0">
              <a:solidFill>
                <a:srgbClr val="FF0000"/>
              </a:solidFill>
              <a:latin typeface="Times New Roman" panose="02020603050405020304" pitchFamily="18" charset="0"/>
            </a:endParaRPr>
          </a:p>
        </p:txBody>
      </p:sp>
      <p:sp>
        <p:nvSpPr>
          <p:cNvPr id="39939" name="Rectangle 5"/>
          <p:cNvSpPr/>
          <p:nvPr/>
        </p:nvSpPr>
        <p:spPr>
          <a:xfrm>
            <a:off x="2209800" y="11033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0" name="Rectangle 6"/>
          <p:cNvSpPr/>
          <p:nvPr/>
        </p:nvSpPr>
        <p:spPr>
          <a:xfrm>
            <a:off x="5257800" y="5699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1" name="Rectangle 7"/>
          <p:cNvSpPr/>
          <p:nvPr/>
        </p:nvSpPr>
        <p:spPr>
          <a:xfrm>
            <a:off x="8382000" y="11795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2" name="Rectangle 8"/>
          <p:cNvSpPr/>
          <p:nvPr/>
        </p:nvSpPr>
        <p:spPr>
          <a:xfrm>
            <a:off x="1981200" y="39989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3" name="Rectangle 9"/>
          <p:cNvSpPr/>
          <p:nvPr/>
        </p:nvSpPr>
        <p:spPr>
          <a:xfrm>
            <a:off x="5181600" y="49133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4" name="Rectangle 10"/>
          <p:cNvSpPr/>
          <p:nvPr/>
        </p:nvSpPr>
        <p:spPr>
          <a:xfrm>
            <a:off x="8458200" y="40751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5" name="Line 11"/>
          <p:cNvSpPr/>
          <p:nvPr/>
        </p:nvSpPr>
        <p:spPr>
          <a:xfrm>
            <a:off x="3719513" y="1557338"/>
            <a:ext cx="863600" cy="1008062"/>
          </a:xfrm>
          <a:prstGeom prst="line">
            <a:avLst/>
          </a:prstGeom>
          <a:ln w="25400" cap="flat" cmpd="sng">
            <a:solidFill>
              <a:schemeClr val="tx1"/>
            </a:solidFill>
            <a:prstDash val="solid"/>
            <a:headEnd type="triangle" w="med" len="med"/>
            <a:tailEnd type="triangle" w="med" len="med"/>
          </a:ln>
        </p:spPr>
      </p:sp>
      <p:sp>
        <p:nvSpPr>
          <p:cNvPr id="39946" name="Line 13"/>
          <p:cNvSpPr/>
          <p:nvPr/>
        </p:nvSpPr>
        <p:spPr>
          <a:xfrm>
            <a:off x="6024563" y="1125538"/>
            <a:ext cx="0" cy="1366837"/>
          </a:xfrm>
          <a:prstGeom prst="line">
            <a:avLst/>
          </a:prstGeom>
          <a:ln w="25400" cap="flat" cmpd="sng">
            <a:solidFill>
              <a:schemeClr val="tx1"/>
            </a:solidFill>
            <a:prstDash val="solid"/>
            <a:headEnd type="triangle" w="med" len="med"/>
            <a:tailEnd type="triangle" w="med" len="med"/>
          </a:ln>
        </p:spPr>
      </p:sp>
      <p:sp>
        <p:nvSpPr>
          <p:cNvPr id="39947" name="Line 14"/>
          <p:cNvSpPr/>
          <p:nvPr/>
        </p:nvSpPr>
        <p:spPr>
          <a:xfrm flipH="1">
            <a:off x="7464425" y="1600200"/>
            <a:ext cx="917575" cy="965200"/>
          </a:xfrm>
          <a:prstGeom prst="line">
            <a:avLst/>
          </a:prstGeom>
          <a:ln w="25400" cap="flat" cmpd="sng">
            <a:solidFill>
              <a:schemeClr val="tx1"/>
            </a:solidFill>
            <a:prstDash val="solid"/>
            <a:headEnd type="triangle" w="med" len="med"/>
            <a:tailEnd type="triangle" w="med" len="med"/>
          </a:ln>
        </p:spPr>
      </p:sp>
      <p:sp>
        <p:nvSpPr>
          <p:cNvPr id="39948" name="Line 15"/>
          <p:cNvSpPr/>
          <p:nvPr/>
        </p:nvSpPr>
        <p:spPr>
          <a:xfrm flipV="1">
            <a:off x="3503613" y="3357563"/>
            <a:ext cx="1152525" cy="604837"/>
          </a:xfrm>
          <a:prstGeom prst="line">
            <a:avLst/>
          </a:prstGeom>
          <a:ln w="25400" cap="flat" cmpd="sng">
            <a:solidFill>
              <a:schemeClr val="tx1"/>
            </a:solidFill>
            <a:prstDash val="solid"/>
            <a:headEnd type="triangle" w="med" len="med"/>
            <a:tailEnd type="triangle" w="med" len="med"/>
          </a:ln>
        </p:spPr>
      </p:sp>
      <p:sp>
        <p:nvSpPr>
          <p:cNvPr id="39949" name="Line 16"/>
          <p:cNvSpPr/>
          <p:nvPr/>
        </p:nvSpPr>
        <p:spPr>
          <a:xfrm flipH="1">
            <a:off x="5951538" y="3357563"/>
            <a:ext cx="0" cy="1511300"/>
          </a:xfrm>
          <a:prstGeom prst="line">
            <a:avLst/>
          </a:prstGeom>
          <a:ln w="25400" cap="flat" cmpd="sng">
            <a:solidFill>
              <a:schemeClr val="tx1"/>
            </a:solidFill>
            <a:prstDash val="solid"/>
            <a:headEnd type="triangle" w="med" len="med"/>
            <a:tailEnd type="triangle" w="med" len="med"/>
          </a:ln>
        </p:spPr>
      </p:sp>
      <p:sp>
        <p:nvSpPr>
          <p:cNvPr id="39950" name="Line 17"/>
          <p:cNvSpPr/>
          <p:nvPr/>
        </p:nvSpPr>
        <p:spPr>
          <a:xfrm>
            <a:off x="7464425" y="3357563"/>
            <a:ext cx="990600" cy="609600"/>
          </a:xfrm>
          <a:prstGeom prst="line">
            <a:avLst/>
          </a:prstGeom>
          <a:ln w="25400" cap="flat" cmpd="sng">
            <a:solidFill>
              <a:schemeClr val="tx1"/>
            </a:solidFill>
            <a:prstDash val="solid"/>
            <a:headEnd type="triangle" w="med" len="med"/>
            <a:tailEnd type="triangle" w="med" len="med"/>
          </a:ln>
        </p:spPr>
      </p:sp>
      <p:sp>
        <p:nvSpPr>
          <p:cNvPr id="39951" name="Rectangle 18"/>
          <p:cNvSpPr/>
          <p:nvPr/>
        </p:nvSpPr>
        <p:spPr>
          <a:xfrm>
            <a:off x="3657600" y="5943600"/>
            <a:ext cx="4886325" cy="583565"/>
          </a:xfrm>
          <a:prstGeom prst="rect">
            <a:avLst/>
          </a:prstGeom>
          <a:noFill/>
          <a:ln w="9525">
            <a:noFill/>
          </a:ln>
        </p:spPr>
        <p:txBody>
          <a:bodyPr>
            <a:spAutoFit/>
          </a:bodyPr>
          <a:p>
            <a:pPr algn="ctr" eaLnBrk="1" hangingPunct="1"/>
            <a:r>
              <a:rPr lang="zh-CN" altLang="en-US" sz="3200" b="1" dirty="0">
                <a:solidFill>
                  <a:srgbClr val="FF0000"/>
                </a:solidFill>
                <a:latin typeface="华文新魏" panose="02010800040101010101" charset="-122"/>
                <a:ea typeface="华文新魏" panose="02010800040101010101" charset="-122"/>
              </a:rPr>
              <a:t>数据为中心的体系结构</a:t>
            </a:r>
            <a:endParaRPr lang="zh-CN" altLang="en-US" sz="3200" b="1" dirty="0">
              <a:solidFill>
                <a:srgbClr val="FF0000"/>
              </a:solidFill>
              <a:latin typeface="华文新魏" panose="02010800040101010101" charset="-122"/>
              <a:ea typeface="华文新魏" panose="0201080004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AutoShape 4"/>
          <p:cNvSpPr/>
          <p:nvPr/>
        </p:nvSpPr>
        <p:spPr>
          <a:xfrm>
            <a:off x="25146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3" name="Line 5"/>
          <p:cNvSpPr/>
          <p:nvPr/>
        </p:nvSpPr>
        <p:spPr>
          <a:xfrm>
            <a:off x="1752600" y="3048000"/>
            <a:ext cx="762000" cy="0"/>
          </a:xfrm>
          <a:prstGeom prst="line">
            <a:avLst/>
          </a:prstGeom>
          <a:ln w="28575" cap="flat" cmpd="sng">
            <a:solidFill>
              <a:schemeClr val="tx1"/>
            </a:solidFill>
            <a:prstDash val="solid"/>
            <a:headEnd type="none" w="med" len="med"/>
            <a:tailEnd type="triangle" w="med" len="med"/>
          </a:ln>
        </p:spPr>
      </p:sp>
      <p:sp>
        <p:nvSpPr>
          <p:cNvPr id="40964" name="AutoShape 6"/>
          <p:cNvSpPr/>
          <p:nvPr/>
        </p:nvSpPr>
        <p:spPr>
          <a:xfrm>
            <a:off x="45720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5" name="Line 7"/>
          <p:cNvSpPr/>
          <p:nvPr/>
        </p:nvSpPr>
        <p:spPr>
          <a:xfrm>
            <a:off x="3810000" y="3048000"/>
            <a:ext cx="762000" cy="0"/>
          </a:xfrm>
          <a:prstGeom prst="line">
            <a:avLst/>
          </a:prstGeom>
          <a:ln w="28575" cap="flat" cmpd="sng">
            <a:solidFill>
              <a:schemeClr val="tx1"/>
            </a:solidFill>
            <a:prstDash val="solid"/>
            <a:headEnd type="none" w="med" len="med"/>
            <a:tailEnd type="triangle" w="med" len="med"/>
          </a:ln>
        </p:spPr>
      </p:sp>
      <p:sp>
        <p:nvSpPr>
          <p:cNvPr id="40966" name="AutoShape 8"/>
          <p:cNvSpPr/>
          <p:nvPr/>
        </p:nvSpPr>
        <p:spPr>
          <a:xfrm>
            <a:off x="66294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7" name="Line 9"/>
          <p:cNvSpPr/>
          <p:nvPr/>
        </p:nvSpPr>
        <p:spPr>
          <a:xfrm>
            <a:off x="5867400" y="3048000"/>
            <a:ext cx="762000" cy="0"/>
          </a:xfrm>
          <a:prstGeom prst="line">
            <a:avLst/>
          </a:prstGeom>
          <a:ln w="28575" cap="flat" cmpd="sng">
            <a:solidFill>
              <a:schemeClr val="tx1"/>
            </a:solidFill>
            <a:prstDash val="solid"/>
            <a:headEnd type="none" w="med" len="med"/>
            <a:tailEnd type="triangle" w="med" len="med"/>
          </a:ln>
        </p:spPr>
      </p:sp>
      <p:sp>
        <p:nvSpPr>
          <p:cNvPr id="40968" name="Line 10"/>
          <p:cNvSpPr/>
          <p:nvPr/>
        </p:nvSpPr>
        <p:spPr>
          <a:xfrm>
            <a:off x="7924800" y="3048000"/>
            <a:ext cx="762000" cy="0"/>
          </a:xfrm>
          <a:prstGeom prst="line">
            <a:avLst/>
          </a:prstGeom>
          <a:ln w="28575" cap="flat" cmpd="sng">
            <a:solidFill>
              <a:schemeClr val="tx1"/>
            </a:solidFill>
            <a:prstDash val="solid"/>
            <a:headEnd type="none" w="med" len="med"/>
            <a:tailEnd type="triangle" w="med" len="med"/>
          </a:ln>
        </p:spPr>
      </p:sp>
      <p:sp>
        <p:nvSpPr>
          <p:cNvPr id="40969" name="Rectangle 11"/>
          <p:cNvSpPr/>
          <p:nvPr/>
        </p:nvSpPr>
        <p:spPr>
          <a:xfrm>
            <a:off x="3216275" y="4292600"/>
            <a:ext cx="5400675" cy="583565"/>
          </a:xfrm>
          <a:prstGeom prst="rect">
            <a:avLst/>
          </a:prstGeom>
          <a:noFill/>
          <a:ln w="9525">
            <a:noFill/>
          </a:ln>
        </p:spPr>
        <p:txBody>
          <a:bodyPr>
            <a:spAutoFit/>
          </a:bodyPr>
          <a:p>
            <a:pPr algn="ctr" eaLnBrk="1" hangingPunct="1"/>
            <a:r>
              <a:rPr lang="zh-CN" altLang="en-US" sz="3200" b="1" dirty="0">
                <a:latin typeface="Times New Roman" panose="02020603050405020304" pitchFamily="18" charset="0"/>
              </a:rPr>
              <a:t>数据流体系结构</a:t>
            </a:r>
            <a:endParaRPr lang="zh-CN" altLang="en-US" sz="3200" b="1" dirty="0">
              <a:latin typeface="Times New Roman" panose="02020603050405020304" pitchFamily="18" charset="0"/>
            </a:endParaRPr>
          </a:p>
        </p:txBody>
      </p:sp>
      <p:sp>
        <p:nvSpPr>
          <p:cNvPr id="40970" name="AutoShape 12"/>
          <p:cNvSpPr/>
          <p:nvPr/>
        </p:nvSpPr>
        <p:spPr>
          <a:xfrm>
            <a:off x="86868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71" name="Line 13"/>
          <p:cNvSpPr/>
          <p:nvPr/>
        </p:nvSpPr>
        <p:spPr>
          <a:xfrm>
            <a:off x="9906000" y="3048000"/>
            <a:ext cx="762000" cy="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AutoShape 4"/>
          <p:cNvSpPr/>
          <p:nvPr/>
        </p:nvSpPr>
        <p:spPr>
          <a:xfrm>
            <a:off x="3733800" y="609600"/>
            <a:ext cx="4572000" cy="449580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90" y="10800"/>
                </a:moveTo>
                <a:cubicBezTo>
                  <a:pt x="3090" y="15058"/>
                  <a:pt x="6542" y="18510"/>
                  <a:pt x="10800" y="18510"/>
                </a:cubicBezTo>
                <a:cubicBezTo>
                  <a:pt x="15058" y="18510"/>
                  <a:pt x="18510" y="15058"/>
                  <a:pt x="18510" y="10800"/>
                </a:cubicBezTo>
                <a:cubicBezTo>
                  <a:pt x="18510" y="6542"/>
                  <a:pt x="15058" y="3090"/>
                  <a:pt x="10800" y="3090"/>
                </a:cubicBezTo>
                <a:cubicBezTo>
                  <a:pt x="6542" y="3090"/>
                  <a:pt x="3090" y="6542"/>
                  <a:pt x="3090" y="10800"/>
                </a:cubicBezTo>
                <a:close/>
              </a:path>
            </a:pathLst>
          </a:custGeom>
          <a:solidFill>
            <a:srgbClr val="FF0000"/>
          </a:solidFill>
          <a:ln w="28575" cap="flat" cmpd="sng">
            <a:solidFill>
              <a:schemeClr val="tx1"/>
            </a:solidFill>
            <a:prstDash val="solid"/>
            <a:round/>
            <a:headEnd type="none" w="med" len="med"/>
            <a:tailEnd type="none" w="med" len="med"/>
          </a:ln>
        </p:spPr>
        <p:txBody>
          <a:bodyPr wrap="none" anchor="ctr" anchorCtr="0"/>
          <a:p>
            <a:endParaRPr lang="zh-CN" altLang="en-US" dirty="0">
              <a:solidFill>
                <a:schemeClr val="bg2"/>
              </a:solidFill>
              <a:latin typeface="Times New Roman" panose="02020603050405020304" pitchFamily="18" charset="0"/>
            </a:endParaRPr>
          </a:p>
        </p:txBody>
      </p:sp>
      <p:sp>
        <p:nvSpPr>
          <p:cNvPr id="41987" name="AutoShape 5"/>
          <p:cNvSpPr/>
          <p:nvPr/>
        </p:nvSpPr>
        <p:spPr>
          <a:xfrm>
            <a:off x="5029200" y="1828800"/>
            <a:ext cx="2057400" cy="198120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28575" cap="flat" cmpd="sng">
            <a:solidFill>
              <a:schemeClr val="tx1"/>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41988" name="Text Box 6"/>
          <p:cNvSpPr txBox="1"/>
          <p:nvPr/>
        </p:nvSpPr>
        <p:spPr>
          <a:xfrm>
            <a:off x="5181600" y="762000"/>
            <a:ext cx="18288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用户界面层</a:t>
            </a:r>
            <a:endParaRPr lang="zh-CN" altLang="en-US" sz="2400" dirty="0">
              <a:latin typeface="Times New Roman" panose="02020603050405020304" pitchFamily="18" charset="0"/>
            </a:endParaRPr>
          </a:p>
        </p:txBody>
      </p:sp>
      <p:sp>
        <p:nvSpPr>
          <p:cNvPr id="41989" name="Text Box 7"/>
          <p:cNvSpPr txBox="1"/>
          <p:nvPr/>
        </p:nvSpPr>
        <p:spPr>
          <a:xfrm>
            <a:off x="5486400" y="1371600"/>
            <a:ext cx="12192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应用层</a:t>
            </a:r>
            <a:endParaRPr lang="zh-CN" altLang="en-US" sz="2400" dirty="0">
              <a:latin typeface="Times New Roman" panose="02020603050405020304" pitchFamily="18" charset="0"/>
            </a:endParaRPr>
          </a:p>
        </p:txBody>
      </p:sp>
      <p:sp>
        <p:nvSpPr>
          <p:cNvPr id="41990" name="Text Box 8"/>
          <p:cNvSpPr txBox="1"/>
          <p:nvPr/>
        </p:nvSpPr>
        <p:spPr>
          <a:xfrm>
            <a:off x="5486400" y="1905000"/>
            <a:ext cx="1219200" cy="460375"/>
          </a:xfrm>
          <a:prstGeom prst="rect">
            <a:avLst/>
          </a:prstGeom>
          <a:noFill/>
          <a:ln w="28575">
            <a:noFill/>
          </a:ln>
        </p:spPr>
        <p:txBody>
          <a:bodyPr>
            <a:spAutoFit/>
          </a:bodyPr>
          <a:p>
            <a:pPr eaLnBrk="1" hangingPunct="1">
              <a:spcBef>
                <a:spcPct val="50000"/>
              </a:spcBef>
            </a:pPr>
            <a:r>
              <a:rPr lang="zh-CN" altLang="en-US" sz="2400" dirty="0">
                <a:solidFill>
                  <a:schemeClr val="bg2"/>
                </a:solidFill>
                <a:latin typeface="Times New Roman" panose="02020603050405020304" pitchFamily="18" charset="0"/>
              </a:rPr>
              <a:t>实用层</a:t>
            </a:r>
            <a:endParaRPr lang="zh-CN" altLang="en-US" sz="2400" dirty="0">
              <a:solidFill>
                <a:schemeClr val="bg2"/>
              </a:solidFill>
              <a:latin typeface="Times New Roman" panose="02020603050405020304" pitchFamily="18" charset="0"/>
            </a:endParaRPr>
          </a:p>
        </p:txBody>
      </p:sp>
      <p:sp>
        <p:nvSpPr>
          <p:cNvPr id="41991" name="Text Box 9"/>
          <p:cNvSpPr txBox="1"/>
          <p:nvPr/>
        </p:nvSpPr>
        <p:spPr>
          <a:xfrm>
            <a:off x="5486400" y="2590800"/>
            <a:ext cx="12192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核心层</a:t>
            </a:r>
            <a:endParaRPr lang="zh-CN" altLang="en-US" sz="2400" dirty="0">
              <a:latin typeface="Times New Roman" panose="02020603050405020304" pitchFamily="18" charset="0"/>
            </a:endParaRPr>
          </a:p>
        </p:txBody>
      </p:sp>
      <p:sp>
        <p:nvSpPr>
          <p:cNvPr id="41992" name="Rectangle 11"/>
          <p:cNvSpPr/>
          <p:nvPr/>
        </p:nvSpPr>
        <p:spPr>
          <a:xfrm>
            <a:off x="4495800" y="13716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3" name="Rectangle 12"/>
          <p:cNvSpPr/>
          <p:nvPr/>
        </p:nvSpPr>
        <p:spPr>
          <a:xfrm>
            <a:off x="4114800" y="1828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4" name="Rectangle 13"/>
          <p:cNvSpPr/>
          <p:nvPr/>
        </p:nvSpPr>
        <p:spPr>
          <a:xfrm>
            <a:off x="3886200" y="23622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5" name="Rectangle 14"/>
          <p:cNvSpPr/>
          <p:nvPr/>
        </p:nvSpPr>
        <p:spPr>
          <a:xfrm>
            <a:off x="4648200" y="2209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6" name="Rectangle 15"/>
          <p:cNvSpPr/>
          <p:nvPr/>
        </p:nvSpPr>
        <p:spPr>
          <a:xfrm>
            <a:off x="4495800" y="26670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7" name="Rectangle 16"/>
          <p:cNvSpPr/>
          <p:nvPr/>
        </p:nvSpPr>
        <p:spPr>
          <a:xfrm>
            <a:off x="4572000" y="32004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8" name="Rectangle 17"/>
          <p:cNvSpPr/>
          <p:nvPr/>
        </p:nvSpPr>
        <p:spPr>
          <a:xfrm>
            <a:off x="5181600" y="30480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9" name="Rectangle 18"/>
          <p:cNvSpPr/>
          <p:nvPr/>
        </p:nvSpPr>
        <p:spPr>
          <a:xfrm>
            <a:off x="5562600" y="3352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0" name="Rectangle 19"/>
          <p:cNvSpPr/>
          <p:nvPr/>
        </p:nvSpPr>
        <p:spPr>
          <a:xfrm>
            <a:off x="6172200" y="3352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1" name="Rectangle 21"/>
          <p:cNvSpPr/>
          <p:nvPr/>
        </p:nvSpPr>
        <p:spPr>
          <a:xfrm>
            <a:off x="5867400" y="3048000"/>
            <a:ext cx="381000" cy="1524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2" name="Rectangle 22"/>
          <p:cNvSpPr/>
          <p:nvPr/>
        </p:nvSpPr>
        <p:spPr>
          <a:xfrm>
            <a:off x="5867400" y="2514600"/>
            <a:ext cx="381000" cy="1524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3" name="Rectangle 27"/>
          <p:cNvSpPr/>
          <p:nvPr/>
        </p:nvSpPr>
        <p:spPr>
          <a:xfrm>
            <a:off x="1905000" y="4800600"/>
            <a:ext cx="3810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4" name="Text Box 28"/>
          <p:cNvSpPr txBox="1"/>
          <p:nvPr/>
        </p:nvSpPr>
        <p:spPr>
          <a:xfrm>
            <a:off x="2424113" y="4652963"/>
            <a:ext cx="1800225" cy="521970"/>
          </a:xfrm>
          <a:prstGeom prst="rect">
            <a:avLst/>
          </a:prstGeom>
          <a:noFill/>
          <a:ln w="9525">
            <a:noFill/>
          </a:ln>
        </p:spPr>
        <p:txBody>
          <a:bodyPr>
            <a:spAutoFit/>
          </a:bodyPr>
          <a:p>
            <a:pPr algn="ctr" eaLnBrk="1" hangingPunct="1">
              <a:spcBef>
                <a:spcPct val="50000"/>
              </a:spcBef>
            </a:pPr>
            <a:r>
              <a:rPr lang="zh-CN" altLang="en-US" sz="2800" b="1" dirty="0">
                <a:latin typeface="Times New Roman" panose="02020603050405020304" pitchFamily="18" charset="0"/>
              </a:rPr>
              <a:t>表示构件</a:t>
            </a:r>
            <a:endParaRPr lang="zh-CN" altLang="en-US" sz="2800" b="1" dirty="0">
              <a:latin typeface="Times New Roman" panose="02020603050405020304" pitchFamily="18" charset="0"/>
            </a:endParaRPr>
          </a:p>
        </p:txBody>
      </p:sp>
      <p:sp>
        <p:nvSpPr>
          <p:cNvPr id="42005" name="Rectangle 29"/>
          <p:cNvSpPr/>
          <p:nvPr/>
        </p:nvSpPr>
        <p:spPr>
          <a:xfrm>
            <a:off x="4008438" y="5715000"/>
            <a:ext cx="4103687" cy="583565"/>
          </a:xfrm>
          <a:prstGeom prst="rect">
            <a:avLst/>
          </a:prstGeom>
          <a:noFill/>
          <a:ln w="9525">
            <a:noFill/>
          </a:ln>
        </p:spPr>
        <p:txBody>
          <a:bodyPr>
            <a:spAutoFit/>
          </a:bodyPr>
          <a:p>
            <a:pPr algn="ctr" eaLnBrk="1" hangingPunct="1"/>
            <a:r>
              <a:rPr lang="zh-CN" altLang="en-US" sz="3200" b="1" dirty="0">
                <a:latin typeface="Times New Roman" panose="02020603050405020304" pitchFamily="18" charset="0"/>
                <a:ea typeface="楷体_GB2312"/>
              </a:rPr>
              <a:t>层次式体系结构</a:t>
            </a:r>
            <a:endParaRPr lang="zh-CN" altLang="en-US" sz="3200" b="1" dirty="0">
              <a:latin typeface="Times New Roman" panose="02020603050405020304" pitchFamily="18" charset="0"/>
              <a:ea typeface="楷体_GB231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Slide Number Placeholder 4"/>
          <p:cNvSpPr>
            <a:spLocks noGrp="1"/>
          </p:cNvSpPr>
          <p:nvPr>
            <p:ph type="sldNum" sz="quarter" idx="12"/>
          </p:nvPr>
        </p:nvSpPr>
        <p:spPr>
          <a:xfrm>
            <a:off x="1981200" y="6553200"/>
            <a:ext cx="2133600" cy="228600"/>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buClrTx/>
              <a:buFontTx/>
            </a:pPr>
            <a:fld id="{9A0DB2DC-4C9A-4742-B13C-FB6460FD3503}" type="slidenum">
              <a:rPr lang="en-US" altLang="zh-CN" sz="1000" dirty="0">
                <a:solidFill>
                  <a:srgbClr val="898989"/>
                </a:solidFill>
                <a:latin typeface="Arial" panose="020B0604020202020204" pitchFamily="34" charset="0"/>
                <a:ea typeface="微软雅黑" panose="020B0503020204020204" charset="-122"/>
                <a:sym typeface="Calibri" panose="020F0502020204030204" pitchFamily="34" charset="0"/>
              </a:rPr>
            </a:fld>
            <a:endParaRPr lang="en-US" altLang="zh-CN" sz="1000" dirty="0">
              <a:solidFill>
                <a:srgbClr val="898989"/>
              </a:solidFill>
              <a:latin typeface="Arial" panose="020B0604020202020204" pitchFamily="34" charset="0"/>
              <a:ea typeface="微软雅黑" panose="020B0503020204020204" charset="-122"/>
              <a:sym typeface="Calibri" panose="020F0502020204030204" pitchFamily="34" charset="0"/>
            </a:endParaRPr>
          </a:p>
        </p:txBody>
      </p:sp>
      <p:sp>
        <p:nvSpPr>
          <p:cNvPr id="60418" name="Rectangle 3"/>
          <p:cNvSpPr>
            <a:spLocks noGrp="1"/>
          </p:cNvSpPr>
          <p:nvPr>
            <p:ph idx="1"/>
          </p:nvPr>
        </p:nvSpPr>
        <p:spPr>
          <a:xfrm>
            <a:off x="526415" y="944880"/>
            <a:ext cx="11216005" cy="5562600"/>
          </a:xfrm>
          <a:solidFill>
            <a:srgbClr val="FFFFCC"/>
          </a:solidFill>
        </p:spPr>
        <p:txBody>
          <a:bodyPr vert="horz" wrap="square" lIns="91440" tIns="45720" rIns="91440" bIns="45720" anchor="ctr" anchorCtr="0"/>
          <a:p>
            <a:pPr algn="l">
              <a:lnSpc>
                <a:spcPct val="200000"/>
              </a:lnSpc>
            </a:pPr>
            <a:r>
              <a:rPr lang="zh-CN" altLang="en-US" kern="1200" dirty="0">
                <a:solidFill>
                  <a:srgbClr val="FF0000"/>
                </a:solidFill>
                <a:latin typeface="+mn-lt"/>
                <a:ea typeface="+mn-ea"/>
                <a:cs typeface="+mn-cs"/>
                <a:sym typeface="Calibri" panose="020F0502020204030204" pitchFamily="34" charset="0"/>
              </a:rPr>
              <a:t>接口是一组描述类的部分行为的操作，并提供了那些操作的访问方法</a:t>
            </a:r>
            <a:endParaRPr lang="en-US" altLang="zh-CN" kern="1200" dirty="0">
              <a:solidFill>
                <a:srgbClr val="FF0000"/>
              </a:solidFill>
              <a:latin typeface="+mn-lt"/>
              <a:ea typeface="+mn-ea"/>
              <a:cs typeface="+mn-cs"/>
              <a:sym typeface="Calibri" panose="020F0502020204030204" pitchFamily="34" charset="0"/>
            </a:endParaRPr>
          </a:p>
          <a:p>
            <a:pPr lvl="1" algn="l">
              <a:lnSpc>
                <a:spcPct val="200000"/>
              </a:lnSpc>
              <a:buClrTx/>
              <a:buSzTx/>
            </a:pPr>
            <a:r>
              <a:rPr lang="zh-CN" altLang="en-US" kern="1200" dirty="0">
                <a:latin typeface="+mn-lt"/>
                <a:ea typeface="+mn-ea"/>
                <a:cs typeface="+mn-cs"/>
                <a:sym typeface="Calibri" panose="020F0502020204030204" pitchFamily="34" charset="0"/>
              </a:rPr>
              <a:t>运用UML协作图建模</a:t>
            </a:r>
            <a:endParaRPr lang="zh-CN" altLang="en-US" kern="1200" dirty="0">
              <a:latin typeface="+mn-lt"/>
              <a:ea typeface="+mn-ea"/>
              <a:cs typeface="+mn-cs"/>
              <a:sym typeface="Calibri" panose="020F0502020204030204" pitchFamily="34" charset="0"/>
            </a:endParaRPr>
          </a:p>
          <a:p>
            <a:pPr lvl="1" algn="l">
              <a:lnSpc>
                <a:spcPct val="200000"/>
              </a:lnSpc>
            </a:pPr>
            <a:r>
              <a:rPr lang="zh-CN" altLang="en-US" sz="2400" dirty="0">
                <a:sym typeface="Calibri" panose="020F0502020204030204" pitchFamily="34" charset="0"/>
              </a:rPr>
              <a:t>重要元素</a:t>
            </a:r>
            <a:endParaRPr lang="en-US" altLang="zh-CN" sz="2400" kern="1200" dirty="0">
              <a:latin typeface="+mn-lt"/>
              <a:ea typeface="+mn-ea"/>
              <a:cs typeface="+mn-cs"/>
              <a:sym typeface="Calibri" panose="020F0502020204030204" pitchFamily="34" charset="0"/>
            </a:endParaRPr>
          </a:p>
          <a:p>
            <a:pPr lvl="2" algn="l">
              <a:lnSpc>
                <a:spcPct val="200000"/>
              </a:lnSpc>
            </a:pPr>
            <a:r>
              <a:rPr lang="zh-CN" altLang="en-US" sz="2400" dirty="0">
                <a:solidFill>
                  <a:srgbClr val="FF0000"/>
                </a:solidFill>
                <a:sym typeface="Calibri" panose="020F0502020204030204" pitchFamily="34" charset="0"/>
              </a:rPr>
              <a:t>用户界面（</a:t>
            </a:r>
            <a:r>
              <a:rPr lang="en-US" altLang="zh-CN" sz="2400" dirty="0">
                <a:solidFill>
                  <a:srgbClr val="FF0000"/>
                </a:solidFill>
                <a:sym typeface="Calibri" panose="020F0502020204030204" pitchFamily="34" charset="0"/>
              </a:rPr>
              <a:t>UI</a:t>
            </a:r>
            <a:r>
              <a:rPr lang="zh-CN" altLang="en-US" sz="2400" dirty="0">
                <a:solidFill>
                  <a:srgbClr val="FF0000"/>
                </a:solidFill>
                <a:sym typeface="Calibri" panose="020F0502020204030204" pitchFamily="34" charset="0"/>
              </a:rPr>
              <a:t>）</a:t>
            </a:r>
            <a:endParaRPr lang="en-US" altLang="zh-CN" sz="2400" kern="1200" dirty="0">
              <a:solidFill>
                <a:srgbClr val="FF0000"/>
              </a:solidFill>
              <a:latin typeface="+mn-lt"/>
              <a:ea typeface="+mn-ea"/>
              <a:cs typeface="+mn-cs"/>
              <a:sym typeface="Calibri" panose="020F0502020204030204" pitchFamily="34" charset="0"/>
            </a:endParaRPr>
          </a:p>
          <a:p>
            <a:pPr lvl="2" algn="l">
              <a:lnSpc>
                <a:spcPct val="200000"/>
              </a:lnSpc>
            </a:pPr>
            <a:r>
              <a:rPr lang="zh-CN" altLang="en-US" sz="2400" dirty="0">
                <a:sym typeface="Calibri" panose="020F0502020204030204" pitchFamily="34" charset="0"/>
              </a:rPr>
              <a:t>其他系统的</a:t>
            </a:r>
            <a:r>
              <a:rPr lang="zh-CN" altLang="en-US" sz="2400" dirty="0">
                <a:solidFill>
                  <a:srgbClr val="FF0000"/>
                </a:solidFill>
                <a:sym typeface="Calibri" panose="020F0502020204030204" pitchFamily="34" charset="0"/>
              </a:rPr>
              <a:t>外部接口</a:t>
            </a:r>
            <a:endParaRPr lang="en-US" altLang="zh-CN" sz="2400" kern="1200" dirty="0">
              <a:latin typeface="+mn-lt"/>
              <a:ea typeface="+mn-ea"/>
              <a:cs typeface="+mn-cs"/>
              <a:sym typeface="Calibri" panose="020F0502020204030204" pitchFamily="34" charset="0"/>
            </a:endParaRPr>
          </a:p>
          <a:p>
            <a:pPr lvl="2" algn="l">
              <a:lnSpc>
                <a:spcPct val="200000"/>
              </a:lnSpc>
            </a:pPr>
            <a:r>
              <a:rPr lang="zh-CN" altLang="en-US" sz="2400" dirty="0">
                <a:sym typeface="Calibri" panose="020F0502020204030204" pitchFamily="34" charset="0"/>
              </a:rPr>
              <a:t>各种设计构件之间的</a:t>
            </a:r>
            <a:r>
              <a:rPr lang="zh-CN" altLang="en-US" sz="2400" dirty="0">
                <a:solidFill>
                  <a:srgbClr val="FF0000"/>
                </a:solidFill>
                <a:sym typeface="Calibri" panose="020F0502020204030204" pitchFamily="34" charset="0"/>
              </a:rPr>
              <a:t>内部接口</a:t>
            </a:r>
            <a:endParaRPr lang="en-US" altLang="zh-CN" sz="2400" kern="1200" dirty="0">
              <a:solidFill>
                <a:srgbClr val="FF0000"/>
              </a:solidFill>
              <a:latin typeface="+mn-lt"/>
              <a:ea typeface="+mn-ea"/>
              <a:cs typeface="+mn-cs"/>
              <a:sym typeface="Calibri" panose="020F0502020204030204" pitchFamily="34" charset="0"/>
            </a:endParaRPr>
          </a:p>
        </p:txBody>
      </p:sp>
      <p:sp>
        <p:nvSpPr>
          <p:cNvPr id="6" name="Rectangle 3"/>
          <p:cNvSpPr txBox="1">
            <a:spLocks noChangeArrowheads="1"/>
          </p:cNvSpPr>
          <p:nvPr/>
        </p:nvSpPr>
        <p:spPr bwMode="auto">
          <a:xfrm>
            <a:off x="4419600" y="131763"/>
            <a:ext cx="3810000" cy="68580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2.3  </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接口设计</a:t>
            </a:r>
            <a:endPar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a:spLocks noGrp="1"/>
          </p:cNvSpPr>
          <p:nvPr>
            <p:ph type="sldNum" sz="quarter" idx="12"/>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303530" y="760730"/>
            <a:ext cx="11621770" cy="1345565"/>
          </a:xfrm>
          <a:prstGeom prst="rect">
            <a:avLst/>
          </a:prstGeom>
          <a:solidFill>
            <a:schemeClr val="bg1"/>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例题（2016）：仿照QQ为某系统的登录模块</a:t>
            </a:r>
            <a:r>
              <a:rPr kumimoji="0" lang="zh-CN" altLang="en-US" sz="2400" b="1" i="0" u="none" strike="noStrike" cap="none" spc="0" normalizeH="0" baseline="0" dirty="0">
                <a:solidFill>
                  <a:srgbClr val="FF0000"/>
                </a:solidFill>
                <a:ea typeface="宋体" panose="02010600030101010101" pitchFamily="2" charset="-122"/>
                <a:cs typeface="Arial" panose="020B0604020202020204" pitchFamily="34" charset="0"/>
                <a:sym typeface="Arial" panose="020B0604020202020204" pitchFamily="34" charset="0"/>
              </a:rPr>
              <a:t>设计一个界面</a:t>
            </a: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a:t>
            </a: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界面中至少包含：用户名、密码并设计2个测试用例。</a:t>
            </a:r>
            <a:endPar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endParaRPr>
          </a:p>
        </p:txBody>
      </p:sp>
      <p:sp>
        <p:nvSpPr>
          <p:cNvPr id="2" name="Rectangle 3"/>
          <p:cNvSpPr txBox="1">
            <a:spLocks noChangeArrowheads="1"/>
          </p:cNvSpPr>
          <p:nvPr>
            <p:custDataLst>
              <p:tags r:id="rId1"/>
            </p:custDataLst>
          </p:nvPr>
        </p:nvSpPr>
        <p:spPr bwMode="auto">
          <a:xfrm>
            <a:off x="3866515" y="132080"/>
            <a:ext cx="4869815" cy="68580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2.4  </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用户界面（</a:t>
            </a: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UI</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）设计</a:t>
            </a:r>
            <a:endPar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endParaRPr>
          </a:p>
        </p:txBody>
      </p:sp>
      <p:pic>
        <p:nvPicPr>
          <p:cNvPr id="3" name="图片 -2147482622" descr="u=2956635830,2576789943&amp;fm=23&amp;gp=0"/>
          <p:cNvPicPr>
            <a:picLocks noChangeAspect="1"/>
          </p:cNvPicPr>
          <p:nvPr>
            <p:custDataLst>
              <p:tags r:id="rId2"/>
            </p:custDataLst>
          </p:nvPr>
        </p:nvPicPr>
        <p:blipFill>
          <a:blip r:embed="rId3"/>
          <a:stretch>
            <a:fillRect/>
          </a:stretch>
        </p:blipFill>
        <p:spPr>
          <a:xfrm>
            <a:off x="516255" y="2106295"/>
            <a:ext cx="5002530" cy="4592320"/>
          </a:xfrm>
          <a:prstGeom prst="rect">
            <a:avLst/>
          </a:prstGeom>
          <a:noFill/>
          <a:ln w="9525">
            <a:noFill/>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55245"/>
            <a:ext cx="11621135" cy="620395"/>
          </a:xfrm>
        </p:spPr>
        <p:txBody>
          <a:bodyPr vert="horz" wrap="square" lIns="91440" tIns="45720" rIns="91440" bIns="45720" anchor="ctr" anchorCtr="0"/>
          <a:p>
            <a:pPr algn="ctr">
              <a:buClrTx/>
              <a:buSzTx/>
              <a:buFontTx/>
            </a:pPr>
            <a:r>
              <a:rPr lang="zh-CN" altLang="en-US" sz="2800" b="1" dirty="0">
                <a:solidFill>
                  <a:srgbClr val="0000FF"/>
                </a:solidFill>
                <a:latin typeface="华文新魏" panose="02010800040101010101" charset="-122"/>
                <a:ea typeface="华文新魏" panose="02010800040101010101" charset="-122"/>
                <a:sym typeface="Arial" panose="020B0604020202020204" pitchFamily="34" charset="0"/>
              </a:rPr>
              <a:t>例题（2021）：</a:t>
            </a:r>
            <a:r>
              <a:rPr lang="zh-CN" altLang="en-US" sz="2800" b="1" dirty="0">
                <a:solidFill>
                  <a:srgbClr val="FF0000"/>
                </a:solidFill>
                <a:latin typeface="华文新魏" panose="02010800040101010101" charset="-122"/>
                <a:ea typeface="华文新魏" panose="02010800040101010101" charset="-122"/>
              </a:rPr>
              <a:t>分析与设计</a:t>
            </a:r>
            <a:r>
              <a:rPr lang="zh-CN" altLang="en-US" sz="2800" b="1" dirty="0">
                <a:solidFill>
                  <a:srgbClr val="0000FF"/>
                </a:solidFill>
                <a:latin typeface="华文新魏" panose="02010800040101010101" charset="-122"/>
                <a:ea typeface="华文新魏" panose="02010800040101010101" charset="-122"/>
              </a:rPr>
              <a:t>案例题（</a:t>
            </a:r>
            <a:r>
              <a:rPr lang="en-US" altLang="zh-CN" sz="2800" b="1" dirty="0">
                <a:solidFill>
                  <a:srgbClr val="0000FF"/>
                </a:solidFill>
                <a:latin typeface="华文新魏" panose="02010800040101010101" charset="-122"/>
                <a:ea typeface="华文新魏" panose="02010800040101010101" charset="-122"/>
              </a:rPr>
              <a:t>1</a:t>
            </a:r>
            <a:r>
              <a:rPr lang="zh-CN" altLang="en-US" sz="2800" b="1" dirty="0">
                <a:solidFill>
                  <a:srgbClr val="0000FF"/>
                </a:solidFill>
                <a:latin typeface="华文新魏" panose="02010800040101010101" charset="-122"/>
                <a:ea typeface="华文新魏" panose="02010800040101010101" charset="-122"/>
              </a:rPr>
              <a:t>）</a:t>
            </a:r>
            <a:endParaRPr lang="zh-CN" altLang="en-US" sz="2800" b="1" dirty="0">
              <a:solidFill>
                <a:srgbClr val="0000FF"/>
              </a:solidFill>
              <a:latin typeface="华文新魏" panose="02010800040101010101" charset="-122"/>
              <a:ea typeface="华文新魏" panose="02010800040101010101" charset="-122"/>
            </a:endParaRPr>
          </a:p>
        </p:txBody>
      </p:sp>
      <p:sp>
        <p:nvSpPr>
          <p:cNvPr id="5" name="Rectangle 2"/>
          <p:cNvSpPr txBox="1">
            <a:spLocks noChangeArrowheads="1"/>
          </p:cNvSpPr>
          <p:nvPr>
            <p:custDataLst>
              <p:tags r:id="rId2"/>
            </p:custDataLst>
          </p:nvPr>
        </p:nvSpPr>
        <p:spPr bwMode="auto">
          <a:xfrm>
            <a:off x="304165" y="615315"/>
            <a:ext cx="11620500" cy="618236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需求识别。</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根据你在综合实训1中所做的网站系统或你所熟悉的软件系统描述其需求背景？并指出其中那些需求是该系统的关键需求。</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角色设计。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①对需求做出分析，写出该系统的利益干系人。②然后针对这些利益干系人设计系统所具有的角色。如果部分利益干系人具有多个角色请描述。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用例设计。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根据上述角色设计描述每一个角色需要系统实现的功能，然后绘制出用例图。</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场景设计。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根据上述用例设计中的某个用例（功能）对其进行详细描述，并指出改场景中可能的异常流程。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UI设计。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根据你对系统的认识进行UI设计，绘制出某个界面。要求该界面具有一定的录入元素。</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接口设计。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从上述界面原型出发，请设计出相应的接口函数，并指明其参数。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类设计。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根据上述设计对该系统进行类设计，至少描述出3个类，并画出类图。注意：类设计的时候，需要说明类名、类的变量以及方法，并绘制成UML的形式。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85725"/>
            <a:ext cx="11621135" cy="620395"/>
          </a:xfrm>
        </p:spPr>
        <p:txBody>
          <a:bodyPr vert="horz" wrap="square" lIns="91440" tIns="45720" rIns="91440" bIns="45720" anchor="ctr" anchorCtr="0"/>
          <a:p>
            <a:pPr algn="ctr">
              <a:buClrTx/>
              <a:buSzTx/>
              <a:buFontTx/>
            </a:pPr>
            <a:r>
              <a:rPr lang="zh-CN" altLang="en-US" sz="2800" b="1" dirty="0">
                <a:solidFill>
                  <a:srgbClr val="0000FF"/>
                </a:solidFill>
                <a:latin typeface="华文新魏" panose="02010800040101010101" charset="-122"/>
                <a:ea typeface="华文新魏" panose="02010800040101010101" charset="-122"/>
                <a:sym typeface="Arial" panose="020B0604020202020204" pitchFamily="34" charset="0"/>
              </a:rPr>
              <a:t>例题（2021）：</a:t>
            </a:r>
            <a:r>
              <a:rPr lang="zh-CN" altLang="en-US" sz="2800" b="1" dirty="0">
                <a:solidFill>
                  <a:srgbClr val="FF0000"/>
                </a:solidFill>
                <a:latin typeface="华文新魏" panose="02010800040101010101" charset="-122"/>
                <a:ea typeface="华文新魏" panose="02010800040101010101" charset="-122"/>
              </a:rPr>
              <a:t>分析与设计</a:t>
            </a:r>
            <a:r>
              <a:rPr lang="zh-CN" altLang="en-US" sz="2800" b="1" dirty="0">
                <a:solidFill>
                  <a:srgbClr val="0000FF"/>
                </a:solidFill>
                <a:latin typeface="华文新魏" panose="02010800040101010101" charset="-122"/>
                <a:ea typeface="华文新魏" panose="02010800040101010101" charset="-122"/>
              </a:rPr>
              <a:t>案例题（</a:t>
            </a:r>
            <a:r>
              <a:rPr lang="en-US" altLang="zh-CN" sz="2800" b="1" dirty="0">
                <a:solidFill>
                  <a:srgbClr val="0000FF"/>
                </a:solidFill>
                <a:latin typeface="华文新魏" panose="02010800040101010101" charset="-122"/>
                <a:ea typeface="华文新魏" panose="02010800040101010101" charset="-122"/>
              </a:rPr>
              <a:t>2</a:t>
            </a:r>
            <a:r>
              <a:rPr lang="zh-CN" altLang="en-US" sz="2800" b="1" dirty="0">
                <a:solidFill>
                  <a:srgbClr val="0000FF"/>
                </a:solidFill>
                <a:latin typeface="华文新魏" panose="02010800040101010101" charset="-122"/>
                <a:ea typeface="华文新魏" panose="02010800040101010101" charset="-122"/>
              </a:rPr>
              <a:t>）</a:t>
            </a:r>
            <a:endParaRPr lang="zh-CN" altLang="en-US" sz="2800" b="1" dirty="0">
              <a:solidFill>
                <a:srgbClr val="0000FF"/>
              </a:solidFill>
              <a:latin typeface="华文新魏" panose="02010800040101010101" charset="-122"/>
              <a:ea typeface="华文新魏" panose="02010800040101010101" charset="-122"/>
            </a:endParaRPr>
          </a:p>
        </p:txBody>
      </p:sp>
      <p:sp>
        <p:nvSpPr>
          <p:cNvPr id="5" name="Rectangle 2"/>
          <p:cNvSpPr txBox="1">
            <a:spLocks noChangeArrowheads="1"/>
          </p:cNvSpPr>
          <p:nvPr>
            <p:custDataLst>
              <p:tags r:id="rId2"/>
            </p:custDataLst>
          </p:nvPr>
        </p:nvSpPr>
        <p:spPr bwMode="auto">
          <a:xfrm>
            <a:off x="0" y="645795"/>
            <a:ext cx="12192635" cy="6027420"/>
          </a:xfrm>
          <a:prstGeom prst="rect">
            <a:avLst/>
          </a:prstGeom>
          <a:solidFill>
            <a:schemeClr val="accent3">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对你所做过的课程设计中开发的某一个软件系统写出其</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需求分析</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，说明该系统具有哪些功能？</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该系统的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体系结构</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（B/S还是C/S），数据库采用集中式还是分布式，请说明理由。</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针对该系统的某个</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功能</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中某个</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行为</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进行描述，可以采用自然语言描述，也可以采用UML中的时序图，也可以用伪代码的方式给出。</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针对该系统中需要存储的数据进行需求建模阶段的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数据模型</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，即给出该系统需要哪些表，每个表包含那些字段？</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如果你的团队中共有3人，请你根据上述设计的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功能</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进行任务分解，并说明每个人工作的重心，团队中如何进行沟通，每一个阶段由哪位负责发起与协调，出现异议后由谁来仲裁或如何取得一致。</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用软件工程课程的方法总结你以前做过的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系统</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，说明你以前采用的方法有哪些优点和缺点。</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灯片编号占位符 5"/>
          <p:cNvSpPr>
            <a:spLocks noGrp="1"/>
          </p:cNvSpPr>
          <p:nvPr>
            <p:ph type="sldNum" sz="quarter" idx="12"/>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p>
        </p:txBody>
      </p:sp>
      <p:sp>
        <p:nvSpPr>
          <p:cNvPr id="79875" name="Rectangle 3"/>
          <p:cNvSpPr>
            <a:spLocks noGrp="1" noChangeArrowheads="1"/>
          </p:cNvSpPr>
          <p:nvPr>
            <p:ph idx="1"/>
          </p:nvPr>
        </p:nvSpPr>
        <p:spPr>
          <a:xfrm>
            <a:off x="2133600" y="5410200"/>
            <a:ext cx="8077200" cy="1219200"/>
          </a:xfrm>
          <a:ln>
            <a:noFill/>
          </a:ln>
          <a:extLst>
            <a:ext uri="{91240B29-F687-4F45-9708-019B960494DF}">
              <a14:hiddenLine xmlns:a14="http://schemas.microsoft.com/office/drawing/2010/main" w="57150">
                <a:solidFill>
                  <a:srgbClr val="339966"/>
                </a:solidFill>
                <a:miter lim="800000"/>
                <a:headEnd/>
                <a:tailEnd/>
              </a14:hiddenLine>
            </a:ext>
          </a:extLst>
        </p:spPr>
        <p:txBody>
          <a:bodyPr vert="horz" wrap="square" lIns="92075" tIns="46038" rIns="92075" bIns="46038" numCol="1" anchor="t" anchorCtr="0" compatLnSpc="1"/>
          <a:lstStyle/>
          <a:p>
            <a:pPr marL="342900" marR="0" lvl="0" indent="-342900" algn="ctr" defTabSz="914400" rtl="0" eaLnBrk="1" fontAlgn="base" latinLnBrk="0" hangingPunct="1">
              <a:lnSpc>
                <a:spcPct val="90000"/>
              </a:lnSpc>
              <a:spcBef>
                <a:spcPct val="10000"/>
              </a:spcBef>
              <a:spcAft>
                <a:spcPct val="0"/>
              </a:spcAft>
              <a:buClr>
                <a:srgbClr val="339966"/>
              </a:buClr>
              <a:buSzPct val="60000"/>
              <a:buFont typeface="Wingdings" panose="05000000000000000000" pitchFamily="2" charset="2"/>
              <a:buNone/>
              <a:defRPr/>
            </a:pPr>
            <a:r>
              <a:rPr kumimoji="0" lang="en-US" altLang="zh-CN" sz="72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Thank you !!!</a:t>
            </a:r>
            <a:endParaRPr kumimoji="0" lang="en-US" altLang="zh-CN" sz="1600" b="0"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61445" name="Object 4"/>
          <p:cNvGraphicFramePr/>
          <p:nvPr/>
        </p:nvGraphicFramePr>
        <p:xfrm>
          <a:off x="4114800" y="1219200"/>
          <a:ext cx="4189413" cy="4191000"/>
        </p:xfrm>
        <a:graphic>
          <a:graphicData uri="http://schemas.openxmlformats.org/presentationml/2006/ole">
            <mc:AlternateContent xmlns:mc="http://schemas.openxmlformats.org/markup-compatibility/2006">
              <mc:Choice xmlns:v="urn:schemas-microsoft-com:vml" Requires="v">
                <p:oleObj spid="_x0000_s3090" name="" r:id="rId1" imgW="7833360" imgH="7839075" progId="MS_ClipArt_Gallery.2">
                  <p:embed/>
                </p:oleObj>
              </mc:Choice>
              <mc:Fallback>
                <p:oleObj name="" r:id="rId1" imgW="7833360" imgH="7839075" progId="MS_ClipArt_Gallery.2">
                  <p:embed/>
                  <p:pic>
                    <p:nvPicPr>
                      <p:cNvPr id="0" name="图片 3089"/>
                      <p:cNvPicPr/>
                      <p:nvPr/>
                    </p:nvPicPr>
                    <p:blipFill>
                      <a:blip r:embed="rId2"/>
                      <a:stretch>
                        <a:fillRect/>
                      </a:stretch>
                    </p:blipFill>
                    <p:spPr>
                      <a:xfrm>
                        <a:off x="4114800" y="1219200"/>
                        <a:ext cx="4189413" cy="4191000"/>
                      </a:xfrm>
                      <a:prstGeom prst="rect">
                        <a:avLst/>
                      </a:prstGeom>
                      <a:noFill/>
                      <a:ln w="38100">
                        <a:noFill/>
                        <a:miter/>
                      </a:ln>
                    </p:spPr>
                  </p:pic>
                </p:oleObj>
              </mc:Fallback>
            </mc:AlternateContent>
          </a:graphicData>
        </a:graphic>
      </p:graphicFrame>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custDataLst>
              <p:tags r:id="rId1"/>
            </p:custDataLst>
          </p:nvPr>
        </p:nvSpPr>
        <p:spPr>
          <a:xfrm>
            <a:off x="982980" y="138430"/>
            <a:ext cx="10515600" cy="551180"/>
          </a:xfrm>
          <a:prstGeom prst="rect">
            <a:avLst/>
          </a:prstGeom>
          <a:noFill/>
          <a:ln w="9525">
            <a:noFill/>
          </a:ln>
        </p:spPr>
        <p:txBody>
          <a:bodyPr vert="horz" wrap="square" lIns="91440" tIns="45720" rIns="91440" bIns="45720"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3200" kern="1200" dirty="0">
                <a:solidFill>
                  <a:srgbClr val="0000FF"/>
                </a:solidFill>
                <a:latin typeface="+mj-lt"/>
                <a:ea typeface="+mj-ea"/>
                <a:cs typeface="+mj-cs"/>
              </a:rPr>
              <a:t>工资管理系统的</a:t>
            </a:r>
            <a:r>
              <a:rPr lang="zh-CN" altLang="en-US" sz="3200" kern="1200" dirty="0">
                <a:solidFill>
                  <a:srgbClr val="FC0702"/>
                </a:solidFill>
                <a:latin typeface="+mj-lt"/>
                <a:ea typeface="+mj-ea"/>
                <a:cs typeface="+mj-cs"/>
              </a:rPr>
              <a:t>状态图</a:t>
            </a:r>
            <a:endParaRPr lang="zh-CN" altLang="en-US" sz="3200" kern="1200" dirty="0">
              <a:solidFill>
                <a:srgbClr val="FC0702"/>
              </a:solidFill>
              <a:latin typeface="+mj-lt"/>
              <a:ea typeface="+mj-ea"/>
              <a:cs typeface="+mj-cs"/>
            </a:endParaRPr>
          </a:p>
        </p:txBody>
      </p:sp>
      <p:pic>
        <p:nvPicPr>
          <p:cNvPr id="3" name="图片 2" descr="工资管理系统的状态图"/>
          <p:cNvPicPr>
            <a:picLocks noChangeAspect="1"/>
          </p:cNvPicPr>
          <p:nvPr/>
        </p:nvPicPr>
        <p:blipFill>
          <a:blip r:embed="rId2"/>
          <a:stretch>
            <a:fillRect/>
          </a:stretch>
        </p:blipFill>
        <p:spPr>
          <a:xfrm>
            <a:off x="0" y="724535"/>
            <a:ext cx="12191365" cy="60185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132455" y="1159510"/>
            <a:ext cx="6957060" cy="3806190"/>
          </a:xfrm>
        </p:spPr>
        <p:txBody>
          <a:bodyPr vert="horz" wrap="square" lIns="91440" tIns="45720" rIns="91440" bIns="45720" anchor="ctr" anchorCtr="0"/>
          <a:p>
            <a:pPr algn="ctr">
              <a:lnSpc>
                <a:spcPct val="200000"/>
              </a:lnSpc>
            </a:pPr>
            <a:r>
              <a:rPr lang="zh-CN" altLang="en-US" sz="6600" b="1" dirty="0">
                <a:solidFill>
                  <a:srgbClr val="FF0000"/>
                </a:solidFill>
                <a:sym typeface="+mn-ea"/>
              </a:rPr>
              <a:t>案例分析题（二）</a:t>
            </a:r>
            <a:br>
              <a:rPr lang="zh-CN" altLang="en-US" sz="4800" b="1" dirty="0">
                <a:solidFill>
                  <a:srgbClr val="FF0000"/>
                </a:solidFill>
                <a:sym typeface="+mn-ea"/>
              </a:rPr>
            </a:br>
            <a:r>
              <a:rPr lang="zh-CN" altLang="en-US" sz="4800" b="1" dirty="0">
                <a:solidFill>
                  <a:srgbClr val="0000FF"/>
                </a:solidFill>
                <a:latin typeface="华文新魏" panose="02010800040101010101" charset="-122"/>
                <a:ea typeface="华文新魏" panose="02010800040101010101" charset="-122"/>
                <a:sym typeface="+mn-ea"/>
              </a:rPr>
              <a:t>银行储蓄系统</a:t>
            </a:r>
            <a:endParaRPr lang="zh-CN" altLang="en-US" sz="4800" b="1" dirty="0">
              <a:solidFill>
                <a:srgbClr val="0000FF"/>
              </a:solidFill>
              <a:latin typeface="华文新魏" panose="02010800040101010101" charset="-122"/>
              <a:ea typeface="华文新魏" panose="020108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838200" y="50165"/>
            <a:ext cx="10515600" cy="551180"/>
          </a:xfrm>
        </p:spPr>
        <p:txBody>
          <a:bodyPr vert="horz" wrap="square" lIns="91440" tIns="45720" rIns="91440" bIns="45720" anchor="ctr" anchorCtr="0">
            <a:normAutofit/>
          </a:bodyPr>
          <a:p>
            <a:r>
              <a:rPr lang="zh-CN" altLang="en-US" sz="3200" kern="1200" dirty="0">
                <a:solidFill>
                  <a:srgbClr val="FF0000"/>
                </a:solidFill>
                <a:latin typeface="+mj-lt"/>
                <a:ea typeface="+mj-ea"/>
                <a:cs typeface="+mj-cs"/>
              </a:rPr>
              <a:t>案例题：银行储蓄系统</a:t>
            </a:r>
            <a:endParaRPr lang="zh-CN" altLang="en-US" sz="3200" kern="1200" dirty="0">
              <a:solidFill>
                <a:srgbClr val="FF0000"/>
              </a:solidFill>
              <a:latin typeface="+mj-lt"/>
              <a:ea typeface="+mj-ea"/>
              <a:cs typeface="+mj-cs"/>
            </a:endParaRPr>
          </a:p>
        </p:txBody>
      </p:sp>
      <p:pic>
        <p:nvPicPr>
          <p:cNvPr id="28675" name="图片 3"/>
          <p:cNvPicPr>
            <a:picLocks noChangeAspect="1"/>
          </p:cNvPicPr>
          <p:nvPr/>
        </p:nvPicPr>
        <p:blipFill>
          <a:blip r:embed="rId1"/>
          <a:stretch>
            <a:fillRect/>
          </a:stretch>
        </p:blipFill>
        <p:spPr>
          <a:xfrm>
            <a:off x="-635" y="601980"/>
            <a:ext cx="12192635" cy="622236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179195" y="106680"/>
            <a:ext cx="9502140" cy="705485"/>
          </a:xfrm>
          <a:solidFill>
            <a:schemeClr val="accent2">
              <a:lumMod val="20000"/>
              <a:lumOff val="80000"/>
            </a:schemeClr>
          </a:solidFill>
        </p:spPr>
        <p:txBody>
          <a:bodyPr vert="horz" wrap="square" lIns="91440" tIns="45720" rIns="91440" bIns="45720" anchor="ctr" anchorCtr="0"/>
          <a:p>
            <a:pPr algn="ctr">
              <a:lnSpc>
                <a:spcPct val="100000"/>
              </a:lnSpc>
            </a:pPr>
            <a:r>
              <a:rPr lang="zh-CN" sz="2800" b="1" dirty="0">
                <a:solidFill>
                  <a:srgbClr val="0000FF"/>
                </a:solidFill>
                <a:latin typeface="华文新魏" panose="02010800040101010101" charset="-122"/>
                <a:ea typeface="华文新魏" panose="02010800040101010101" charset="-122"/>
                <a:sym typeface="+mn-ea"/>
              </a:rPr>
              <a:t>（</a:t>
            </a:r>
            <a:r>
              <a:rPr lang="en-US" altLang="zh-CN" sz="2800" b="1" dirty="0">
                <a:solidFill>
                  <a:srgbClr val="0000FF"/>
                </a:solidFill>
                <a:latin typeface="华文新魏" panose="02010800040101010101" charset="-122"/>
                <a:ea typeface="华文新魏" panose="02010800040101010101" charset="-122"/>
                <a:sym typeface="+mn-ea"/>
              </a:rPr>
              <a:t>1</a:t>
            </a:r>
            <a:r>
              <a:rPr lang="zh-CN" altLang="en-US" sz="2800" b="1" dirty="0">
                <a:solidFill>
                  <a:srgbClr val="0000FF"/>
                </a:solidFill>
                <a:latin typeface="华文新魏" panose="02010800040101010101" charset="-122"/>
                <a:ea typeface="华文新魏" panose="02010800040101010101" charset="-122"/>
                <a:sym typeface="+mn-ea"/>
              </a:rPr>
              <a:t>）</a:t>
            </a:r>
            <a:r>
              <a:rPr sz="2800" b="1" dirty="0">
                <a:solidFill>
                  <a:srgbClr val="0000FF"/>
                </a:solidFill>
                <a:latin typeface="华文新魏" panose="02010800040101010101" charset="-122"/>
                <a:ea typeface="华文新魏" panose="02010800040101010101" charset="-122"/>
                <a:sym typeface="+mn-ea"/>
              </a:rPr>
              <a:t>银行</a:t>
            </a:r>
            <a:r>
              <a:rPr lang="zh-CN" sz="2800" b="1" dirty="0">
                <a:solidFill>
                  <a:srgbClr val="0000FF"/>
                </a:solidFill>
                <a:latin typeface="华文新魏" panose="02010800040101010101" charset="-122"/>
                <a:ea typeface="华文新魏" panose="02010800040101010101" charset="-122"/>
                <a:sym typeface="+mn-ea"/>
              </a:rPr>
              <a:t>储蓄</a:t>
            </a:r>
            <a:r>
              <a:rPr sz="2800" b="1" dirty="0">
                <a:solidFill>
                  <a:srgbClr val="0000FF"/>
                </a:solidFill>
                <a:latin typeface="华文新魏" panose="02010800040101010101" charset="-122"/>
                <a:ea typeface="华文新魏" panose="02010800040101010101" charset="-122"/>
                <a:sym typeface="+mn-ea"/>
              </a:rPr>
              <a:t>系统</a:t>
            </a:r>
            <a:r>
              <a:rPr lang="zh-CN" sz="2800" b="1" dirty="0">
                <a:solidFill>
                  <a:srgbClr val="0000FF"/>
                </a:solidFill>
                <a:latin typeface="华文新魏" panose="02010800040101010101" charset="-122"/>
                <a:ea typeface="华文新魏" panose="02010800040101010101" charset="-122"/>
                <a:sym typeface="+mn-ea"/>
              </a:rPr>
              <a:t>的</a:t>
            </a:r>
            <a:r>
              <a:rPr lang="en-US" sz="2800" b="1" dirty="0">
                <a:solidFill>
                  <a:srgbClr val="FC0702"/>
                </a:solidFill>
                <a:latin typeface="华文新魏" panose="02010800040101010101" charset="-122"/>
                <a:ea typeface="华文新魏" panose="02010800040101010101" charset="-122"/>
                <a:sym typeface="+mn-ea"/>
              </a:rPr>
              <a:t>ER</a:t>
            </a:r>
            <a:r>
              <a:rPr sz="2800" b="1" dirty="0">
                <a:solidFill>
                  <a:srgbClr val="FC0702"/>
                </a:solidFill>
                <a:latin typeface="华文新魏" panose="02010800040101010101" charset="-122"/>
                <a:ea typeface="华文新魏" panose="02010800040101010101" charset="-122"/>
                <a:sym typeface="+mn-ea"/>
              </a:rPr>
              <a:t>图</a:t>
            </a:r>
            <a:endParaRPr lang="zh-CN" altLang="en-US" sz="2800" b="1" dirty="0">
              <a:solidFill>
                <a:srgbClr val="FC0702"/>
              </a:solidFill>
              <a:latin typeface="华文新魏" panose="02010800040101010101" charset="-122"/>
              <a:ea typeface="华文新魏" panose="02010800040101010101" charset="-122"/>
              <a:sym typeface="+mn-ea"/>
            </a:endParaRPr>
          </a:p>
        </p:txBody>
      </p:sp>
      <p:pic>
        <p:nvPicPr>
          <p:cNvPr id="2" name="图片 1" descr="银行ATM系统的ER图"/>
          <p:cNvPicPr>
            <a:picLocks noChangeAspect="1"/>
          </p:cNvPicPr>
          <p:nvPr/>
        </p:nvPicPr>
        <p:blipFill>
          <a:blip r:embed="rId2"/>
          <a:stretch>
            <a:fillRect/>
          </a:stretch>
        </p:blipFill>
        <p:spPr>
          <a:xfrm>
            <a:off x="1179830" y="828040"/>
            <a:ext cx="9500870" cy="603059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TABLE_ENDDRAG_ORIGIN_RECT" val="663*327"/>
  <p:tag name="TABLE_ENDDRAG_RECT" val="284*128*663*327"/>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commondata" val="eyJoZGlkIjoiNzU1ZGQwYWI3YTQ5YzdkMmMxMjU2M2M3ZjEwYjkxMjE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5844</Words>
  <Application>WPS 演示</Application>
  <PresentationFormat>自定义</PresentationFormat>
  <Paragraphs>535</Paragraphs>
  <Slides>57</Slides>
  <Notes>0</Notes>
  <HiddenSlides>0</HiddenSlides>
  <MMClips>0</MMClips>
  <ScaleCrop>false</ScaleCrop>
  <HeadingPairs>
    <vt:vector size="8" baseType="variant">
      <vt:variant>
        <vt:lpstr>已用的字体</vt:lpstr>
      </vt:variant>
      <vt:variant>
        <vt:i4>23</vt:i4>
      </vt: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83" baseType="lpstr">
      <vt:lpstr>Arial</vt:lpstr>
      <vt:lpstr>宋体</vt:lpstr>
      <vt:lpstr>Wingdings</vt:lpstr>
      <vt:lpstr>Calibri</vt:lpstr>
      <vt:lpstr>Calibri Light</vt:lpstr>
      <vt:lpstr>华文隶书</vt:lpstr>
      <vt:lpstr>Arial Unicode MS</vt:lpstr>
      <vt:lpstr>微软雅黑</vt:lpstr>
      <vt:lpstr>华文新魏</vt:lpstr>
      <vt:lpstr>Helvetica</vt:lpstr>
      <vt:lpstr>仿宋</vt:lpstr>
      <vt:lpstr>Times New Roman</vt:lpstr>
      <vt:lpstr>楷体</vt:lpstr>
      <vt:lpstr>Palatino</vt:lpstr>
      <vt:lpstr>Palatino Linotype</vt:lpstr>
      <vt:lpstr>隶书</vt:lpstr>
      <vt:lpstr>MS PGothic</vt:lpstr>
      <vt:lpstr>楷体_GB2312</vt:lpstr>
      <vt:lpstr>新宋体</vt:lpstr>
      <vt:lpstr>楷体_GB2312</vt:lpstr>
      <vt:lpstr>Tahoma</vt:lpstr>
      <vt:lpstr>华文琥珀</vt:lpstr>
      <vt:lpstr>等线</vt:lpstr>
      <vt:lpstr>Office 主题</vt:lpstr>
      <vt:lpstr>2_Office 主题</vt:lpstr>
      <vt:lpstr>MS_ClipArt_Gallery.2</vt:lpstr>
      <vt:lpstr>《软件工程》 案例分析题</vt:lpstr>
      <vt:lpstr>案例分析题（一） 工资管理系统</vt:lpstr>
      <vt:lpstr>工资管理系统_百度百科 https://baike.baidu.com/item/2823611</vt:lpstr>
      <vt:lpstr>PowerPoint 演示文稿</vt:lpstr>
      <vt:lpstr>PowerPoint 演示文稿</vt:lpstr>
      <vt:lpstr>PowerPoint 演示文稿</vt:lpstr>
      <vt:lpstr>案例分析题（二） 银行储蓄系统</vt:lpstr>
      <vt:lpstr>案例题：银行储蓄系统</vt:lpstr>
      <vt:lpstr>（1）银行储蓄系统的ER图</vt:lpstr>
      <vt:lpstr>（2）银行储蓄系统的取款状态图</vt:lpstr>
      <vt:lpstr>（3）银行储蓄系统的存款状态图</vt:lpstr>
      <vt:lpstr>（4）银行储蓄系统的活动图</vt:lpstr>
      <vt:lpstr>（5）银行储蓄系统的用例图</vt:lpstr>
      <vt:lpstr>（6）银行储蓄系统的类图</vt:lpstr>
      <vt:lpstr>（7）银行储蓄系统的系统功能结构图</vt:lpstr>
      <vt:lpstr>（8）银行储蓄系统的存取款数据流图</vt:lpstr>
      <vt:lpstr>（9-10）银行储蓄系统的存取款系统流图</vt:lpstr>
      <vt:lpstr>（11-12）银行储蓄系统的系统顺序图</vt:lpstr>
      <vt:lpstr>（12）银行储蓄系统的开户系统顺序图</vt:lpstr>
      <vt:lpstr>银行ATM状态图 https://blog.csdn.net/BXH_qwuinm/article/details/80626955</vt:lpstr>
      <vt:lpstr>PowerPoint 演示文稿</vt:lpstr>
      <vt:lpstr>软件架构题</vt:lpstr>
      <vt:lpstr>软件架构</vt:lpstr>
      <vt:lpstr>软件架构题（2016）：对你熟悉的软件系统（如教务管理系统、数据库课程设计所做系统、office软件或网络游戏等）进行软件架构。</vt:lpstr>
      <vt:lpstr>软件架构题（2016）：对你熟悉的软件系统（如教务管理系统、数据库课程设计所做系统、office软件或网络游戏等）进行软件架构。</vt:lpstr>
      <vt:lpstr>PowerPoint 演示文稿</vt:lpstr>
      <vt:lpstr>软件架构题（2016）：对你熟悉的软件系统（如教务管理系统、数据库课程设计所做系统、office软件或网络游戏等）进行软件架构。</vt:lpstr>
      <vt:lpstr>软件架构题（2016）：对你熟悉的软件系统（如教务管理系统、数据库课程设计所做系统、office软件或网络游戏等）进行软件架构。</vt:lpstr>
      <vt:lpstr>一、需求分析部分</vt:lpstr>
      <vt:lpstr>1、需求分析</vt:lpstr>
      <vt:lpstr>案例（4）：自动售货机系统用例图</vt:lpstr>
      <vt:lpstr>用例模板</vt:lpstr>
      <vt:lpstr>1.2	用例模板</vt:lpstr>
      <vt:lpstr>案例（1）：安全屋用例图</vt:lpstr>
      <vt:lpstr>案例（2）：短信系统的问题描述</vt:lpstr>
      <vt:lpstr>PowerPoint 演示文稿</vt:lpstr>
      <vt:lpstr>案例（2）：短信系统用例图</vt:lpstr>
      <vt:lpstr>案例（3）：出卷系统的问题描述</vt:lpstr>
      <vt:lpstr>案例（3）：出卷系统用例图</vt:lpstr>
      <vt:lpstr>2、软件设计</vt:lpstr>
      <vt:lpstr>2.1  数据/类设计</vt:lpstr>
      <vt:lpstr>传感器Sensor的类图</vt:lpstr>
      <vt:lpstr>类图的基本符号 </vt:lpstr>
      <vt:lpstr>PowerPoint 演示文稿</vt:lpstr>
      <vt:lpstr>PowerPoint 演示文稿</vt:lpstr>
      <vt:lpstr>动态模型</vt:lpstr>
      <vt:lpstr>状态图</vt:lpstr>
      <vt:lpstr>状态示例图</vt:lpstr>
      <vt:lpstr>2.2  体系结构风格</vt:lpstr>
      <vt:lpstr>PowerPoint 演示文稿</vt:lpstr>
      <vt:lpstr>PowerPoint 演示文稿</vt:lpstr>
      <vt:lpstr>PowerPoint 演示文稿</vt:lpstr>
      <vt:lpstr>PowerPoint 演示文稿</vt:lpstr>
      <vt:lpstr>PowerPoint 演示文稿</vt:lpstr>
      <vt:lpstr>例题（2021）：分析与设计案例题（1）</vt:lpstr>
      <vt:lpstr>例题（2021）：分析与设计案例题（2）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温故知新</dc:title>
  <dc:creator>china</dc:creator>
  <cp:lastModifiedBy>刘毅志</cp:lastModifiedBy>
  <cp:revision>301</cp:revision>
  <dcterms:created xsi:type="dcterms:W3CDTF">2015-09-22T10:36:00Z</dcterms:created>
  <dcterms:modified xsi:type="dcterms:W3CDTF">2023-11-22T02:58:58Z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666394A93E744528951429913B73DB05_12</vt:lpwstr>
  </property>
  <property fmtid="{D5CDD505-2E9C-101B-9397-08002B2CF9AE}" pid="3" name="KSOProductBuildVer">
    <vt:lpwstr>2052-12.1.0.15712</vt:lpwstr>
  </property>
</Properties>
</file>