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41"/>
  </p:handoutMasterIdLst>
  <p:sldIdLst>
    <p:sldId id="279" r:id="rId3"/>
    <p:sldId id="331" r:id="rId4"/>
    <p:sldId id="330" r:id="rId5"/>
    <p:sldId id="280" r:id="rId6"/>
    <p:sldId id="281" r:id="rId7"/>
    <p:sldId id="282" r:id="rId8"/>
    <p:sldId id="332" r:id="rId9"/>
    <p:sldId id="283" r:id="rId10"/>
    <p:sldId id="284" r:id="rId11"/>
    <p:sldId id="285" r:id="rId12"/>
    <p:sldId id="286" r:id="rId13"/>
    <p:sldId id="287" r:id="rId14"/>
    <p:sldId id="289" r:id="rId15"/>
    <p:sldId id="290" r:id="rId16"/>
    <p:sldId id="291" r:id="rId17"/>
    <p:sldId id="304" r:id="rId18"/>
    <p:sldId id="302" r:id="rId19"/>
    <p:sldId id="325" r:id="rId21"/>
    <p:sldId id="326" r:id="rId22"/>
    <p:sldId id="327" r:id="rId23"/>
    <p:sldId id="328" r:id="rId24"/>
    <p:sldId id="307" r:id="rId25"/>
    <p:sldId id="308" r:id="rId26"/>
    <p:sldId id="309" r:id="rId27"/>
    <p:sldId id="310" r:id="rId28"/>
    <p:sldId id="313" r:id="rId29"/>
    <p:sldId id="314" r:id="rId30"/>
    <p:sldId id="329" r:id="rId31"/>
    <p:sldId id="316" r:id="rId32"/>
    <p:sldId id="317" r:id="rId33"/>
    <p:sldId id="318" r:id="rId34"/>
    <p:sldId id="319" r:id="rId35"/>
    <p:sldId id="320" r:id="rId36"/>
    <p:sldId id="321" r:id="rId37"/>
    <p:sldId id="322" r:id="rId38"/>
    <p:sldId id="323" r:id="rId39"/>
    <p:sldId id="324" r:id="rId40"/>
  </p:sldIdLst>
  <p:sldSz cx="9144000" cy="6858000" type="screen4x3"/>
  <p:notesSz cx="6858000" cy="9144000"/>
  <p:custDataLst>
    <p:tags r:id="rId45"/>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99"/>
    <a:srgbClr val="0000FF"/>
    <a:srgbClr val="CCFF99"/>
    <a:srgbClr val="99FF99"/>
    <a:srgbClr val="99FFC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242"/>
    <p:restoredTop sz="94424"/>
  </p:normalViewPr>
  <p:slideViewPr>
    <p:cSldViewPr showGuides="1">
      <p:cViewPr varScale="1">
        <p:scale>
          <a:sx n="68" d="100"/>
          <a:sy n="68" d="100"/>
        </p:scale>
        <p:origin x="1560" y="66"/>
      </p:cViewPr>
      <p:guideLst>
        <p:guide orient="horz" pos="2163"/>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p:txBody>
          <a:bodyPr wrap="square" lIns="91440" tIns="45720" rIns="91440" bIns="45720" anchor="t" anchorCtr="0"/>
          <a:p>
            <a:pPr lvl="0"/>
            <a:endParaRPr lang="zh-CN" altLang="en-US" dirty="0"/>
          </a:p>
        </p:txBody>
      </p:sp>
      <p:sp>
        <p:nvSpPr>
          <p:cNvPr id="317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a:t>Click to edit Master title style</a:t>
            </a:r>
            <a:endParaRPr lang="en-US"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noProof="0"/>
              <a:t>Click to edit Master subtitle style</a:t>
            </a:r>
            <a:endParaRPr lang="en-US"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sz="1400" dirty="0">
                <a:latin typeface="Helvetica" pitchFamily="-128" charset="0"/>
              </a:rPr>
            </a:fld>
            <a:endParaRPr lang="en-US" altLang="zh-CN" sz="1400"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4" name="页脚占位符 3"/>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Rectangle 69"/>
          <p:cNvSpPr>
            <a:spLocks noGrp="1" noChangeArrowheads="1"/>
          </p:cNvSpPr>
          <p:nvPr>
            <p:ph type="sldNum" sz="quarter" idx="1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7" name="页脚占位符 6"/>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3" name="页脚占位符 2"/>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2" name="页脚占位符 1"/>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Rectangle 69"/>
          <p:cNvSpPr>
            <a:spLocks noGrp="1" noChangeArrowheads="1"/>
          </p:cNvSpPr>
          <p:nvPr>
            <p:ph type="sldNum" sz="quarter" idx="4"/>
          </p:nvPr>
        </p:nvSpPr>
        <p:spPr bwMode="auto">
          <a:xfrm>
            <a:off x="7543800" y="6248400"/>
            <a:ext cx="12954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Helvetica" pitchFamily="-128" charset="0"/>
              </a:rPr>
            </a:fld>
            <a:endParaRPr lang="en-US" altLang="zh-CN" dirty="0">
              <a:latin typeface="Helvetica" pitchFamily="-128" charset="0"/>
            </a:endParaRPr>
          </a:p>
        </p:txBody>
      </p:sp>
      <p:sp>
        <p:nvSpPr>
          <p:cNvPr id="5" name="页脚占位符 4"/>
          <p:cNvSpPr>
            <a:spLocks noGrp="1"/>
          </p:cNvSpPr>
          <p:nvPr>
            <p:ph type="ftr" sz="quarter"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idx="1"/>
          </p:nvPr>
        </p:nvSpPr>
        <p:spPr>
          <a:xfrm>
            <a:off x="1828800" y="1905000"/>
            <a:ext cx="6934200" cy="4191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4339" name="Rectangle 3"/>
          <p:cNvSpPr>
            <a:spLocks noGrp="1"/>
          </p:cNvSpPr>
          <p:nvPr>
            <p:ph idx="1"/>
          </p:nvPr>
        </p:nvSpPr>
        <p:spPr>
          <a:xfrm>
            <a:off x="2743200" y="990600"/>
            <a:ext cx="4572000" cy="5486400"/>
          </a:xfrm>
          <a:solidFill>
            <a:srgbClr val="FFFF99">
              <a:alpha val="100000"/>
            </a:srgbClr>
          </a:solidFill>
        </p:spPr>
        <p:txBody>
          <a:bodyPr vert="horz" wrap="square" lIns="91440" tIns="45720" rIns="91440" bIns="45720" anchor="t" anchorCtr="0"/>
          <a:p>
            <a:pPr eaLnBrk="1" hangingPunct="1">
              <a:lnSpc>
                <a:spcPct val="150000"/>
              </a:lnSpc>
              <a:spcBef>
                <a:spcPts val="600"/>
              </a:spcBef>
              <a:spcAft>
                <a:spcPts val="600"/>
              </a:spcAft>
            </a:pPr>
            <a:r>
              <a:rPr lang="zh-CN" altLang="en-US" sz="2800" b="1" dirty="0">
                <a:ea typeface="宋体" panose="02010600030101010101" pitchFamily="2" charset="-122"/>
              </a:rPr>
              <a:t>要点浏览</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什么是构件</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设计基于类的构件</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实施构件级设计</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en-US" altLang="zh-CN" sz="2800" b="1" dirty="0">
                <a:ea typeface="宋体" panose="02010600030101010101" pitchFamily="2" charset="-122"/>
              </a:rPr>
              <a:t>WebApp</a:t>
            </a:r>
            <a:r>
              <a:rPr lang="zh-CN" altLang="en-US" sz="2800" b="1" dirty="0">
                <a:ea typeface="宋体" panose="02010600030101010101" pitchFamily="2" charset="-122"/>
              </a:rPr>
              <a:t>的构件级设计</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设计传统构件</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基于构件的开发</a:t>
            </a:r>
            <a:endParaRPr lang="en-US" altLang="zh-CN" sz="2800" b="1" dirty="0">
              <a:ea typeface="宋体" panose="02010600030101010101" pitchFamily="2" charset="-122"/>
            </a:endParaRPr>
          </a:p>
        </p:txBody>
      </p:sp>
      <p:sp>
        <p:nvSpPr>
          <p:cNvPr id="6" name="Rectangle 2"/>
          <p:cNvSpPr txBox="1">
            <a:spLocks noChangeArrowheads="1"/>
          </p:cNvSpPr>
          <p:nvPr/>
        </p:nvSpPr>
        <p:spPr bwMode="auto">
          <a:xfrm>
            <a:off x="2286000" y="76200"/>
            <a:ext cx="5257800" cy="7858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mj-cs"/>
              </a:rPr>
              <a:t>第</a:t>
            </a:r>
            <a:r>
              <a:rPr kumimoji="0" lang="en-US" altLang="zh-CN" sz="4000" b="1" i="0" u="none" strike="noStrike" kern="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mj-cs"/>
              </a:rPr>
              <a:t>10</a:t>
            </a:r>
            <a:r>
              <a:rPr kumimoji="0" lang="zh-CN" altLang="en-US" sz="4000" b="1" i="0" u="none" strike="noStrike" kern="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mj-cs"/>
              </a:rPr>
              <a:t>章 构件级设计</a:t>
            </a:r>
            <a:endParaRPr kumimoji="0" lang="en-US" altLang="zh-CN" sz="4000" b="1" i="0" u="none" strike="noStrike" kern="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3555" name="Rectangle 2"/>
          <p:cNvSpPr>
            <a:spLocks noGrp="1"/>
          </p:cNvSpPr>
          <p:nvPr>
            <p:ph type="title"/>
          </p:nvPr>
        </p:nvSpPr>
        <p:spPr>
          <a:xfrm>
            <a:off x="3657600" y="228600"/>
            <a:ext cx="2738438" cy="685800"/>
          </a:xfrm>
        </p:spPr>
        <p:txBody>
          <a:bodyPr vert="horz" wrap="square" lIns="91440" tIns="45720" rIns="91440" bIns="45720" anchor="b" anchorCtr="0"/>
          <a:p>
            <a:pPr algn="ctr" eaLnBrk="1" hangingPunct="1"/>
            <a:r>
              <a:rPr lang="zh-CN" altLang="en-US" sz="3200" b="1" dirty="0">
                <a:ea typeface="宋体" panose="02010600030101010101" pitchFamily="2" charset="-122"/>
              </a:rPr>
              <a:t>耦合性</a:t>
            </a:r>
            <a:endParaRPr lang="en-US" altLang="zh-CN" sz="3200" b="1" dirty="0">
              <a:ea typeface="宋体" panose="02010600030101010101" pitchFamily="2" charset="-122"/>
            </a:endParaRPr>
          </a:p>
        </p:txBody>
      </p:sp>
      <p:sp>
        <p:nvSpPr>
          <p:cNvPr id="23556" name="Rectangle 3"/>
          <p:cNvSpPr>
            <a:spLocks noGrp="1"/>
          </p:cNvSpPr>
          <p:nvPr>
            <p:ph idx="1"/>
          </p:nvPr>
        </p:nvSpPr>
        <p:spPr>
          <a:xfrm>
            <a:off x="152400" y="990600"/>
            <a:ext cx="4953000" cy="5181600"/>
          </a:xfrm>
          <a:solidFill>
            <a:srgbClr val="FFFF99">
              <a:alpha val="100000"/>
            </a:srgbClr>
          </a:solidFill>
        </p:spPr>
        <p:txBody>
          <a:bodyPr vert="horz" wrap="square" lIns="91440" tIns="45720" rIns="91440" bIns="45720" anchor="t" anchorCtr="0"/>
          <a:p>
            <a:pPr eaLnBrk="1" hangingPunct="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rPr>
              <a:t>传统观点</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一个组件连接到其他组件和外部世界的程度</a:t>
            </a:r>
            <a:endParaRPr lang="zh-CN" altLang="en-US" b="1" dirty="0">
              <a:latin typeface="楷体" panose="02010609060101010101" pitchFamily="49" charset="-122"/>
              <a:ea typeface="楷体" panose="02010609060101010101" pitchFamily="49" charset="-122"/>
            </a:endParaRPr>
          </a:p>
          <a:p>
            <a:pPr eaLnBrk="1" hangingPunct="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rPr>
              <a:t>面向对象的观点</a:t>
            </a:r>
            <a:r>
              <a:rPr lang="en-US" altLang="zh-CN" b="1" dirty="0">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耦合是类之间彼此联系程度的一种定性度量</a:t>
            </a:r>
            <a:endParaRPr lang="en-US" altLang="zh-CN" b="1" dirty="0">
              <a:solidFill>
                <a:srgbClr val="0000FF"/>
              </a:solidFill>
              <a:latin typeface="楷体" panose="02010609060101010101" pitchFamily="49" charset="-122"/>
              <a:ea typeface="楷体" panose="02010609060101010101" pitchFamily="49" charset="-122"/>
            </a:endParaRPr>
          </a:p>
          <a:p>
            <a:pPr eaLnBrk="1" hangingPunct="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rPr>
              <a:t>软件必须进行内部和外部的通信，因此，</a:t>
            </a:r>
            <a:r>
              <a:rPr lang="zh-CN" altLang="en-US" b="1" dirty="0">
                <a:solidFill>
                  <a:srgbClr val="0000FF"/>
                </a:solidFill>
                <a:latin typeface="楷体" panose="02010609060101010101" pitchFamily="49" charset="-122"/>
                <a:ea typeface="楷体" panose="02010609060101010101" pitchFamily="49" charset="-122"/>
              </a:rPr>
              <a:t>耦合是必然存在的</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eaLnBrk="1" hangingPunct="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rPr>
              <a:t>然而，在不可避免出现耦合的情况下，设计者应该</a:t>
            </a:r>
            <a:r>
              <a:rPr lang="zh-CN" altLang="en-US" b="1" dirty="0">
                <a:solidFill>
                  <a:srgbClr val="FF0000"/>
                </a:solidFill>
                <a:latin typeface="楷体" panose="02010609060101010101" pitchFamily="49" charset="-122"/>
                <a:ea typeface="楷体" panose="02010609060101010101" pitchFamily="49" charset="-122"/>
              </a:rPr>
              <a:t>尽力降低耦合性</a:t>
            </a:r>
            <a:r>
              <a:rPr lang="zh-CN" altLang="en-US" b="1" dirty="0">
                <a:latin typeface="楷体" panose="02010609060101010101" pitchFamily="49" charset="-122"/>
                <a:ea typeface="楷体" panose="02010609060101010101" pitchFamily="49" charset="-122"/>
              </a:rPr>
              <a:t>，并且要充分理解高耦合的后果。</a:t>
            </a:r>
            <a:endParaRPr lang="en-US" altLang="zh-CN" b="1" dirty="0">
              <a:latin typeface="楷体" panose="02010609060101010101" pitchFamily="49" charset="-122"/>
              <a:ea typeface="楷体" panose="02010609060101010101" pitchFamily="49" charset="-122"/>
            </a:endParaRPr>
          </a:p>
        </p:txBody>
      </p:sp>
      <p:sp>
        <p:nvSpPr>
          <p:cNvPr id="6" name="Rectangle 3"/>
          <p:cNvSpPr txBox="1">
            <a:spLocks noChangeArrowheads="1"/>
          </p:cNvSpPr>
          <p:nvPr/>
        </p:nvSpPr>
        <p:spPr bwMode="auto">
          <a:xfrm>
            <a:off x="5334000" y="990600"/>
            <a:ext cx="3657600" cy="51816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00000"/>
              </a:lnSpc>
              <a:spcBef>
                <a:spcPts val="600"/>
              </a:spcBef>
              <a:spcAft>
                <a:spcPts val="600"/>
              </a:spcAft>
              <a:buClr>
                <a:schemeClr val="folHlink"/>
              </a:buClr>
              <a:buSzPct val="75000"/>
              <a:buFont typeface="Wingdings" panose="05000000000000000000" pitchFamily="2" charset="2"/>
              <a:buChar char="n"/>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耦合程度</a:t>
            </a:r>
            <a:endPar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内容耦合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共用耦合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控制耦合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标记耦合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数据耦合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例程调用耦合 </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类型使用耦合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包含或者导入耦合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ts val="600"/>
              </a:spcBef>
              <a:spcAft>
                <a:spcPts val="60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外部耦合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4579" name="Rectangle 2"/>
          <p:cNvSpPr>
            <a:spLocks noGrp="1"/>
          </p:cNvSpPr>
          <p:nvPr>
            <p:ph type="title"/>
          </p:nvPr>
        </p:nvSpPr>
        <p:spPr>
          <a:xfrm>
            <a:off x="2514600" y="228600"/>
            <a:ext cx="4876800" cy="633413"/>
          </a:xfrm>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构件级设计</a:t>
            </a:r>
            <a:endParaRPr lang="en-US" altLang="zh-CN" sz="3200" b="1" dirty="0">
              <a:latin typeface="楷体" panose="02010609060101010101" pitchFamily="49" charset="-122"/>
              <a:ea typeface="楷体" panose="02010609060101010101" pitchFamily="49" charset="-122"/>
            </a:endParaRPr>
          </a:p>
        </p:txBody>
      </p:sp>
      <p:sp>
        <p:nvSpPr>
          <p:cNvPr id="24580" name="Rectangle 3"/>
          <p:cNvSpPr>
            <a:spLocks noGrp="1"/>
          </p:cNvSpPr>
          <p:nvPr>
            <p:ph idx="1"/>
          </p:nvPr>
        </p:nvSpPr>
        <p:spPr>
          <a:xfrm>
            <a:off x="0" y="990600"/>
            <a:ext cx="9144000" cy="5257800"/>
          </a:xfrm>
          <a:solidFill>
            <a:srgbClr val="FFFF99">
              <a:alpha val="100000"/>
            </a:srgbClr>
          </a:solidFill>
        </p:spPr>
        <p:txBody>
          <a:bodyPr vert="horz" wrap="square" lIns="91440" tIns="45720" rIns="91440" bIns="45720" anchor="t" anchorCtr="0"/>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：标识出所有与问题域相对应的设计类。</a:t>
            </a:r>
            <a:endParaRPr lang="en-US" altLang="zh-CN" sz="2200" b="1" dirty="0">
              <a:latin typeface="楷体" panose="02010609060101010101" pitchFamily="49" charset="-122"/>
              <a:ea typeface="楷体" panose="02010609060101010101" pitchFamily="49" charset="-122"/>
            </a:endParaRPr>
          </a:p>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：确定所有与基础设施域相对应的设计类。</a:t>
            </a:r>
            <a:endParaRPr lang="en-US" altLang="zh-CN" sz="2200" b="1" dirty="0">
              <a:latin typeface="楷体" panose="02010609060101010101" pitchFamily="49" charset="-122"/>
              <a:ea typeface="楷体" panose="02010609060101010101" pitchFamily="49" charset="-122"/>
            </a:endParaRPr>
          </a:p>
          <a:p>
            <a:pPr eaLnBrk="1" hangingPunct="1">
              <a:lnSpc>
                <a:spcPct val="125000"/>
              </a:lnSpc>
              <a:spcBef>
                <a:spcPts val="200"/>
              </a:spcBef>
              <a:spcAft>
                <a:spcPts val="200"/>
              </a:spcAft>
            </a:pPr>
            <a:r>
              <a:rPr lang="zh-CN" altLang="en-US" sz="2200" b="1" dirty="0">
                <a:solidFill>
                  <a:srgbClr val="FF0000"/>
                </a:solidFill>
                <a:latin typeface="楷体" panose="02010609060101010101" pitchFamily="49" charset="-122"/>
                <a:ea typeface="楷体" panose="02010609060101010101" pitchFamily="49" charset="-122"/>
              </a:rPr>
              <a:t>步骤</a:t>
            </a:r>
            <a:r>
              <a:rPr lang="en-US" altLang="zh-CN" sz="2200" b="1" dirty="0">
                <a:solidFill>
                  <a:srgbClr val="FF0000"/>
                </a:solidFill>
                <a:latin typeface="楷体" panose="02010609060101010101" pitchFamily="49" charset="-122"/>
                <a:ea typeface="楷体" panose="02010609060101010101" pitchFamily="49" charset="-122"/>
              </a:rPr>
              <a:t>3</a:t>
            </a:r>
            <a:r>
              <a:rPr lang="zh-CN" altLang="en-US" sz="2200" b="1" dirty="0">
                <a:solidFill>
                  <a:srgbClr val="FF0000"/>
                </a:solidFill>
                <a:latin typeface="楷体" panose="02010609060101010101" pitchFamily="49" charset="-122"/>
                <a:ea typeface="楷体" panose="02010609060101010101" pitchFamily="49" charset="-122"/>
              </a:rPr>
              <a:t>：细化所有不需要作为复用构件的设计类。</a:t>
            </a:r>
            <a:endParaRPr lang="en-US" altLang="zh-CN" sz="2200" b="1" dirty="0">
              <a:solidFill>
                <a:srgbClr val="FF0000"/>
              </a:solidFill>
              <a:latin typeface="楷体" panose="02010609060101010101" pitchFamily="49" charset="-122"/>
              <a:ea typeface="楷体" panose="02010609060101010101" pitchFamily="49" charset="-122"/>
            </a:endParaRPr>
          </a:p>
          <a:p>
            <a:pPr lvl="1" eaLnBrk="1" hangingPunct="1">
              <a:lnSpc>
                <a:spcPct val="125000"/>
              </a:lnSpc>
              <a:spcBef>
                <a:spcPts val="200"/>
              </a:spcBef>
              <a:spcAft>
                <a:spcPts val="200"/>
              </a:spcAft>
            </a:pPr>
            <a:r>
              <a:rPr lang="zh-CN" altLang="en-US" b="1" dirty="0">
                <a:latin typeface="楷体" panose="02010609060101010101" pitchFamily="49" charset="-122"/>
                <a:ea typeface="楷体" panose="02010609060101010101" pitchFamily="49" charset="-122"/>
              </a:rPr>
              <a:t>步骤</a:t>
            </a:r>
            <a:r>
              <a:rPr lang="en-US" altLang="zh-CN" b="1" dirty="0">
                <a:latin typeface="楷体" panose="02010609060101010101" pitchFamily="49" charset="-122"/>
                <a:ea typeface="楷体" panose="02010609060101010101" pitchFamily="49" charset="-122"/>
              </a:rPr>
              <a:t>3a</a:t>
            </a:r>
            <a:r>
              <a:rPr lang="zh-CN" altLang="en-US" b="1" dirty="0">
                <a:latin typeface="楷体" panose="02010609060101010101" pitchFamily="49" charset="-122"/>
                <a:ea typeface="楷体" panose="02010609060101010101" pitchFamily="49" charset="-122"/>
              </a:rPr>
              <a:t>：在类或构件协作时说明消息的细节。</a:t>
            </a:r>
            <a:r>
              <a:rPr lang="zh-CN" altLang="en-US" b="1" dirty="0">
                <a:solidFill>
                  <a:srgbClr val="0000FF"/>
                </a:solidFill>
                <a:latin typeface="楷体" panose="02010609060101010101" pitchFamily="49" charset="-122"/>
                <a:ea typeface="楷体" panose="02010609060101010101" pitchFamily="49" charset="-122"/>
              </a:rPr>
              <a:t>（带消息的协作图）</a:t>
            </a:r>
            <a:endParaRPr lang="en-US" altLang="zh-CN" b="1" dirty="0">
              <a:solidFill>
                <a:srgbClr val="0000FF"/>
              </a:solidFill>
              <a:latin typeface="楷体" panose="02010609060101010101" pitchFamily="49" charset="-122"/>
              <a:ea typeface="楷体" panose="02010609060101010101" pitchFamily="49" charset="-122"/>
            </a:endParaRPr>
          </a:p>
          <a:p>
            <a:pPr lvl="1" eaLnBrk="1" hangingPunct="1">
              <a:lnSpc>
                <a:spcPct val="125000"/>
              </a:lnSpc>
              <a:spcBef>
                <a:spcPts val="200"/>
              </a:spcBef>
              <a:spcAft>
                <a:spcPts val="200"/>
              </a:spcAft>
            </a:pPr>
            <a:r>
              <a:rPr lang="zh-CN" altLang="en-US" b="1" dirty="0">
                <a:latin typeface="楷体" panose="02010609060101010101" pitchFamily="49" charset="-122"/>
                <a:ea typeface="楷体" panose="02010609060101010101" pitchFamily="49" charset="-122"/>
              </a:rPr>
              <a:t>步骤</a:t>
            </a:r>
            <a:r>
              <a:rPr lang="en-US" altLang="zh-CN" b="1" dirty="0">
                <a:latin typeface="楷体" panose="02010609060101010101" pitchFamily="49" charset="-122"/>
                <a:ea typeface="楷体" panose="02010609060101010101" pitchFamily="49" charset="-122"/>
              </a:rPr>
              <a:t>3b</a:t>
            </a:r>
            <a:r>
              <a:rPr lang="zh-CN" altLang="en-US" b="1" dirty="0">
                <a:latin typeface="楷体" panose="02010609060101010101" pitchFamily="49" charset="-122"/>
                <a:ea typeface="楷体" panose="02010609060101010101" pitchFamily="49" charset="-122"/>
              </a:rPr>
              <a:t>：为每个构件确定适当的接口。</a:t>
            </a:r>
            <a:r>
              <a:rPr lang="zh-CN" altLang="en-US" sz="1800" b="1" dirty="0">
                <a:solidFill>
                  <a:srgbClr val="0000FF"/>
                </a:solidFill>
                <a:latin typeface="Times New Roman" panose="02020603050405020304" pitchFamily="18" charset="0"/>
                <a:ea typeface="楷体" panose="02010609060101010101" pitchFamily="49" charset="-122"/>
              </a:rPr>
              <a:t>（重构</a:t>
            </a:r>
            <a:r>
              <a:rPr lang="en-US" altLang="zh-CN" sz="1800" b="1" dirty="0">
                <a:solidFill>
                  <a:srgbClr val="0000FF"/>
                </a:solidFill>
                <a:latin typeface="Times New Roman" panose="02020603050405020304" pitchFamily="18" charset="0"/>
                <a:ea typeface="楷体" panose="02010609060101010101" pitchFamily="49" charset="-122"/>
              </a:rPr>
              <a:t>initiateJob</a:t>
            </a:r>
            <a:r>
              <a:rPr lang="zh-CN" altLang="en-US" sz="1800" b="1" dirty="0">
                <a:solidFill>
                  <a:srgbClr val="0000FF"/>
                </a:solidFill>
                <a:latin typeface="Times New Roman" panose="02020603050405020304" pitchFamily="18" charset="0"/>
                <a:ea typeface="楷体" panose="02010609060101010101" pitchFamily="49" charset="-122"/>
              </a:rPr>
              <a:t>的接口图）</a:t>
            </a:r>
            <a:endParaRPr lang="en-US" altLang="zh-CN" sz="1800" b="1" dirty="0">
              <a:solidFill>
                <a:srgbClr val="0000FF"/>
              </a:solidFill>
              <a:latin typeface="Times New Roman" panose="02020603050405020304" pitchFamily="18" charset="0"/>
              <a:ea typeface="楷体" panose="02010609060101010101" pitchFamily="49" charset="-122"/>
            </a:endParaRPr>
          </a:p>
          <a:p>
            <a:pPr lvl="1" eaLnBrk="1" hangingPunct="1">
              <a:lnSpc>
                <a:spcPct val="125000"/>
              </a:lnSpc>
              <a:spcBef>
                <a:spcPts val="200"/>
              </a:spcBef>
              <a:spcAft>
                <a:spcPts val="200"/>
              </a:spcAft>
            </a:pPr>
            <a:r>
              <a:rPr lang="zh-CN" altLang="en-US" b="1" dirty="0">
                <a:latin typeface="楷体" panose="02010609060101010101" pitchFamily="49" charset="-122"/>
                <a:ea typeface="楷体" panose="02010609060101010101" pitchFamily="49" charset="-122"/>
              </a:rPr>
              <a:t>步骤</a:t>
            </a:r>
            <a:r>
              <a:rPr lang="en-US" altLang="zh-CN" b="1" dirty="0">
                <a:latin typeface="楷体" panose="02010609060101010101" pitchFamily="49" charset="-122"/>
                <a:ea typeface="楷体" panose="02010609060101010101" pitchFamily="49" charset="-122"/>
              </a:rPr>
              <a:t>3c</a:t>
            </a:r>
            <a:r>
              <a:rPr lang="zh-CN" altLang="en-US" b="1" dirty="0">
                <a:latin typeface="楷体" panose="02010609060101010101" pitchFamily="49" charset="-122"/>
                <a:ea typeface="楷体" panose="02010609060101010101" pitchFamily="49" charset="-122"/>
              </a:rPr>
              <a:t>：细化属性，并且定义实现属性所需要的数据类型和数据结构。</a:t>
            </a:r>
            <a:endParaRPr lang="en-US" altLang="zh-CN" b="1" dirty="0">
              <a:latin typeface="楷体" panose="02010609060101010101" pitchFamily="49" charset="-122"/>
              <a:ea typeface="楷体" panose="02010609060101010101" pitchFamily="49" charset="-122"/>
            </a:endParaRPr>
          </a:p>
          <a:p>
            <a:pPr lvl="1" eaLnBrk="1" hangingPunct="1">
              <a:lnSpc>
                <a:spcPct val="125000"/>
              </a:lnSpc>
              <a:spcBef>
                <a:spcPts val="200"/>
              </a:spcBef>
              <a:spcAft>
                <a:spcPts val="200"/>
              </a:spcAft>
            </a:pPr>
            <a:r>
              <a:rPr lang="zh-CN" altLang="en-US" b="1" dirty="0">
                <a:latin typeface="楷体" panose="02010609060101010101" pitchFamily="49" charset="-122"/>
                <a:ea typeface="楷体" panose="02010609060101010101" pitchFamily="49" charset="-122"/>
              </a:rPr>
              <a:t>步骤</a:t>
            </a:r>
            <a:r>
              <a:rPr lang="en-US" altLang="zh-CN" b="1" dirty="0">
                <a:latin typeface="楷体" panose="02010609060101010101" pitchFamily="49" charset="-122"/>
                <a:ea typeface="楷体" panose="02010609060101010101" pitchFamily="49" charset="-122"/>
              </a:rPr>
              <a:t>3d</a:t>
            </a:r>
            <a:r>
              <a:rPr lang="zh-CN" altLang="en-US" b="1" dirty="0">
                <a:latin typeface="楷体" panose="02010609060101010101" pitchFamily="49" charset="-122"/>
                <a:ea typeface="楷体" panose="02010609060101010101" pitchFamily="49" charset="-122"/>
              </a:rPr>
              <a:t>：详细描述每个操作中的处理流。</a:t>
            </a:r>
            <a:r>
              <a:rPr lang="zh-CN" altLang="en-US" sz="1800" b="1" dirty="0">
                <a:solidFill>
                  <a:srgbClr val="0000FF"/>
                </a:solidFill>
                <a:latin typeface="Times New Roman" panose="02020603050405020304" pitchFamily="18" charset="0"/>
                <a:ea typeface="楷体" panose="02010609060101010101" pitchFamily="49" charset="-122"/>
              </a:rPr>
              <a:t>（</a:t>
            </a:r>
            <a:r>
              <a:rPr lang="en-US" altLang="zh-CN" sz="1800" b="1" dirty="0">
                <a:solidFill>
                  <a:srgbClr val="0000FF"/>
                </a:solidFill>
                <a:latin typeface="Times New Roman" panose="02020603050405020304" pitchFamily="18" charset="0"/>
                <a:ea typeface="楷体" panose="02010609060101010101" pitchFamily="49" charset="-122"/>
              </a:rPr>
              <a:t>computePaperCost</a:t>
            </a:r>
            <a:r>
              <a:rPr lang="zh-CN" altLang="en-US" sz="1800" b="1" dirty="0">
                <a:solidFill>
                  <a:srgbClr val="0000FF"/>
                </a:solidFill>
                <a:latin typeface="Times New Roman" panose="02020603050405020304" pitchFamily="18" charset="0"/>
                <a:ea typeface="楷体" panose="02010609060101010101" pitchFamily="49" charset="-122"/>
              </a:rPr>
              <a:t>的</a:t>
            </a:r>
            <a:r>
              <a:rPr lang="en-US" altLang="zh-CN" sz="1800" b="1" dirty="0">
                <a:solidFill>
                  <a:srgbClr val="0000FF"/>
                </a:solidFill>
                <a:latin typeface="Times New Roman" panose="02020603050405020304" pitchFamily="18" charset="0"/>
                <a:ea typeface="楷体" panose="02010609060101010101" pitchFamily="49" charset="-122"/>
              </a:rPr>
              <a:t>UML</a:t>
            </a:r>
            <a:r>
              <a:rPr lang="zh-CN" altLang="en-US" sz="1800" b="1" dirty="0">
                <a:solidFill>
                  <a:srgbClr val="0000FF"/>
                </a:solidFill>
                <a:latin typeface="Times New Roman" panose="02020603050405020304" pitchFamily="18" charset="0"/>
                <a:ea typeface="楷体" panose="02010609060101010101" pitchFamily="49" charset="-122"/>
              </a:rPr>
              <a:t>活动图）</a:t>
            </a:r>
            <a:endParaRPr lang="en-US" altLang="zh-CN" sz="1800" b="1" dirty="0">
              <a:solidFill>
                <a:srgbClr val="0000FF"/>
              </a:solidFill>
              <a:latin typeface="Times New Roman" panose="02020603050405020304" pitchFamily="18" charset="0"/>
              <a:ea typeface="楷体" panose="02010609060101010101" pitchFamily="49" charset="-122"/>
            </a:endParaRPr>
          </a:p>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4</a:t>
            </a:r>
            <a:r>
              <a:rPr lang="zh-CN" altLang="en-US" sz="2200" b="1" dirty="0">
                <a:latin typeface="楷体" panose="02010609060101010101" pitchFamily="49" charset="-122"/>
                <a:ea typeface="楷体" panose="02010609060101010101" pitchFamily="49" charset="-122"/>
              </a:rPr>
              <a:t>：说明持久数据源（数据库和文件）并确定管理数据源所需的类。</a:t>
            </a:r>
            <a:endParaRPr lang="en-US" altLang="zh-CN" sz="2200" b="1" dirty="0">
              <a:latin typeface="楷体" panose="02010609060101010101" pitchFamily="49" charset="-122"/>
              <a:ea typeface="楷体" panose="02010609060101010101" pitchFamily="49" charset="-122"/>
            </a:endParaRPr>
          </a:p>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5</a:t>
            </a:r>
            <a:r>
              <a:rPr lang="zh-CN" altLang="en-US" sz="2200" b="1" dirty="0">
                <a:latin typeface="楷体" panose="02010609060101010101" pitchFamily="49" charset="-122"/>
                <a:ea typeface="楷体" panose="02010609060101010101" pitchFamily="49" charset="-122"/>
              </a:rPr>
              <a:t>：开发并且细化类或构件的行为表示。</a:t>
            </a:r>
            <a:endParaRPr lang="en-US" altLang="zh-CN" sz="2200" b="1" dirty="0">
              <a:latin typeface="楷体" panose="02010609060101010101" pitchFamily="49" charset="-122"/>
              <a:ea typeface="楷体" panose="02010609060101010101" pitchFamily="49" charset="-122"/>
            </a:endParaRPr>
          </a:p>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6</a:t>
            </a:r>
            <a:r>
              <a:rPr lang="zh-CN" altLang="en-US" sz="2200" b="1" dirty="0">
                <a:latin typeface="楷体" panose="02010609060101010101" pitchFamily="49" charset="-122"/>
                <a:ea typeface="楷体" panose="02010609060101010101" pitchFamily="49" charset="-122"/>
              </a:rPr>
              <a:t>：细化部署图以提供额外的实现细节。</a:t>
            </a:r>
            <a:endParaRPr lang="en-US" altLang="zh-CN" sz="2200" b="1" dirty="0">
              <a:latin typeface="楷体" panose="02010609060101010101" pitchFamily="49" charset="-122"/>
              <a:ea typeface="楷体" panose="02010609060101010101" pitchFamily="49" charset="-122"/>
            </a:endParaRPr>
          </a:p>
          <a:p>
            <a:pPr eaLnBrk="1" hangingPunct="1">
              <a:lnSpc>
                <a:spcPct val="125000"/>
              </a:lnSpc>
              <a:spcBef>
                <a:spcPts val="200"/>
              </a:spcBef>
              <a:spcAft>
                <a:spcPts val="200"/>
              </a:spcAft>
            </a:pPr>
            <a:r>
              <a:rPr lang="zh-CN" altLang="en-US" sz="2200" b="1" dirty="0">
                <a:latin typeface="楷体" panose="02010609060101010101" pitchFamily="49" charset="-122"/>
                <a:ea typeface="楷体" panose="02010609060101010101" pitchFamily="49" charset="-122"/>
              </a:rPr>
              <a:t>步骤</a:t>
            </a:r>
            <a:r>
              <a:rPr lang="en-US" altLang="zh-CN" sz="2200" b="1" dirty="0">
                <a:latin typeface="楷体" panose="02010609060101010101" pitchFamily="49" charset="-122"/>
                <a:ea typeface="楷体" panose="02010609060101010101" pitchFamily="49" charset="-122"/>
              </a:rPr>
              <a:t>7</a:t>
            </a:r>
            <a:r>
              <a:rPr lang="zh-CN" altLang="en-US" sz="2200" b="1" dirty="0">
                <a:latin typeface="楷体" panose="02010609060101010101" pitchFamily="49" charset="-122"/>
                <a:ea typeface="楷体" panose="02010609060101010101" pitchFamily="49" charset="-122"/>
              </a:rPr>
              <a:t>：考虑每个构件级设计表示，并且时刻考虑其他可选方案。</a:t>
            </a:r>
            <a:endParaRPr lang="en-US" altLang="zh-CN" sz="2200" b="1" dirty="0">
              <a:latin typeface="楷体" panose="02010609060101010101" pitchFamily="49" charset="-122"/>
              <a:ea typeface="楷体" panose="02010609060101010101" pitchFamily="49" charset="-122"/>
            </a:endParaRPr>
          </a:p>
          <a:p>
            <a:pPr lvl="1" eaLnBrk="1" hangingPunct="1">
              <a:lnSpc>
                <a:spcPct val="125000"/>
              </a:lnSpc>
              <a:spcBef>
                <a:spcPts val="200"/>
              </a:spcBef>
              <a:spcAft>
                <a:spcPts val="200"/>
              </a:spcAft>
            </a:pPr>
            <a:endParaRPr lang="en-US" altLang="zh-CN" sz="2200" b="1"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5603" name="Rectangle 2"/>
          <p:cNvSpPr>
            <a:spLocks noGrp="1"/>
          </p:cNvSpPr>
          <p:nvPr>
            <p:ph type="title"/>
          </p:nvPr>
        </p:nvSpPr>
        <p:spPr>
          <a:xfrm>
            <a:off x="2286000" y="228600"/>
            <a:ext cx="52578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构件级设计：协作图</a:t>
            </a:r>
            <a:endParaRPr lang="en-US" altLang="zh-CN" sz="3200" b="1" dirty="0">
              <a:ea typeface="宋体" panose="02010600030101010101" pitchFamily="2" charset="-122"/>
            </a:endParaRPr>
          </a:p>
        </p:txBody>
      </p:sp>
      <p:pic>
        <p:nvPicPr>
          <p:cNvPr id="25604" name="Picture 4"/>
          <p:cNvPicPr>
            <a:picLocks noChangeAspect="1"/>
          </p:cNvPicPr>
          <p:nvPr/>
        </p:nvPicPr>
        <p:blipFill>
          <a:blip r:embed="rId1"/>
          <a:stretch>
            <a:fillRect/>
          </a:stretch>
        </p:blipFill>
        <p:spPr>
          <a:xfrm>
            <a:off x="-6350" y="2000250"/>
            <a:ext cx="6026150" cy="4171950"/>
          </a:xfrm>
          <a:prstGeom prst="rect">
            <a:avLst/>
          </a:prstGeom>
          <a:noFill/>
          <a:ln w="12700">
            <a:noFill/>
          </a:ln>
        </p:spPr>
      </p:pic>
      <p:sp>
        <p:nvSpPr>
          <p:cNvPr id="4" name="Rectangle 3"/>
          <p:cNvSpPr txBox="1">
            <a:spLocks noChangeArrowheads="1"/>
          </p:cNvSpPr>
          <p:nvPr/>
        </p:nvSpPr>
        <p:spPr bwMode="auto">
          <a:xfrm>
            <a:off x="6019800" y="2000250"/>
            <a:ext cx="3117850" cy="417195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en-US" altLang="zh-CN" sz="20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initiateJob</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完成了三个子功能：建立工作单、检查任务的优先级、并将任务传递给生产线</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en-US" altLang="zh-CN" sz="20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WorkOrder</a:t>
            </a: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类</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的作用：处理与装配工作单相关的所有活动</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en-US" altLang="zh-CN" sz="20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ProductionJob</a:t>
            </a: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类</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包括给生产线传递生产任务的所有相关信息</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Rectangle 3"/>
          <p:cNvSpPr txBox="1">
            <a:spLocks noChangeArrowheads="1"/>
          </p:cNvSpPr>
          <p:nvPr/>
        </p:nvSpPr>
        <p:spPr bwMode="auto">
          <a:xfrm>
            <a:off x="0" y="990600"/>
            <a:ext cx="9137650" cy="9144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ProductionJob</a:t>
            </a: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WorkOrder</a:t>
            </a: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JobQueue</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这三个对象相互协作，为生产线准备印刷作业。图中的箭头表示对象间传递的消息</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pic>
        <p:nvPicPr>
          <p:cNvPr id="26627" name="Picture 4"/>
          <p:cNvPicPr>
            <a:picLocks noChangeAspect="1"/>
          </p:cNvPicPr>
          <p:nvPr/>
        </p:nvPicPr>
        <p:blipFill>
          <a:blip r:embed="rId1"/>
          <a:stretch>
            <a:fillRect/>
          </a:stretch>
        </p:blipFill>
        <p:spPr>
          <a:xfrm>
            <a:off x="0" y="1922463"/>
            <a:ext cx="9144000" cy="4935537"/>
          </a:xfrm>
          <a:prstGeom prst="rect">
            <a:avLst/>
          </a:prstGeom>
          <a:solidFill>
            <a:srgbClr val="CCFF99"/>
          </a:solidFill>
          <a:ln w="9525">
            <a:noFill/>
          </a:ln>
        </p:spPr>
      </p:pic>
      <p:sp>
        <p:nvSpPr>
          <p:cNvPr id="26628" name="Rectangle 2"/>
          <p:cNvSpPr>
            <a:spLocks noGrp="1"/>
          </p:cNvSpPr>
          <p:nvPr>
            <p:ph type="title"/>
          </p:nvPr>
        </p:nvSpPr>
        <p:spPr>
          <a:xfrm>
            <a:off x="2286000" y="228600"/>
            <a:ext cx="52578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构件级设计：重构接口</a:t>
            </a:r>
            <a:endParaRPr lang="en-US" altLang="zh-CN" sz="3200" b="1" dirty="0">
              <a:ea typeface="宋体" panose="02010600030101010101" pitchFamily="2" charset="-122"/>
            </a:endParaRPr>
          </a:p>
        </p:txBody>
      </p:sp>
      <p:sp>
        <p:nvSpPr>
          <p:cNvPr id="8" name="Rectangle 3"/>
          <p:cNvSpPr txBox="1">
            <a:spLocks noChangeArrowheads="1"/>
          </p:cNvSpPr>
          <p:nvPr/>
        </p:nvSpPr>
        <p:spPr bwMode="auto">
          <a:xfrm>
            <a:off x="0" y="990600"/>
            <a:ext cx="9137650" cy="9144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图</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10</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 </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的</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initiateJob</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接口由于没有展现出足够的内聚性而受到争议。因此，接口设计应该重构，如定义一个新类</a:t>
            </a:r>
            <a:r>
              <a:rPr kumimoji="0" lang="en-US" altLang="zh-CN" sz="24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WorkOrder</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7651" name="Rectangle 3"/>
          <p:cNvSpPr>
            <a:spLocks noGrp="1"/>
          </p:cNvSpPr>
          <p:nvPr>
            <p:ph type="title"/>
          </p:nvPr>
        </p:nvSpPr>
        <p:spPr>
          <a:xfrm>
            <a:off x="4343400" y="0"/>
            <a:ext cx="3200400" cy="990600"/>
          </a:xfrm>
        </p:spPr>
        <p:txBody>
          <a:bodyPr vert="horz" wrap="square" lIns="91440" tIns="45720" rIns="91440" bIns="45720" anchor="b" anchorCtr="0"/>
          <a:p>
            <a:pPr algn="ctr" eaLnBrk="1" hangingPunct="1">
              <a:buNone/>
            </a:pPr>
            <a:r>
              <a:rPr lang="en-US" altLang="zh-CN" sz="2800" b="1" dirty="0">
                <a:solidFill>
                  <a:srgbClr val="0000FF"/>
                </a:solidFill>
                <a:latin typeface="Times New Roman" panose="02020603050405020304" pitchFamily="18" charset="0"/>
                <a:ea typeface="楷体" panose="02010609060101010101" pitchFamily="49" charset="-122"/>
              </a:rPr>
              <a:t>computePaperCost</a:t>
            </a:r>
            <a:r>
              <a:rPr lang="zh-CN" altLang="en-US" sz="2800" b="1" dirty="0">
                <a:solidFill>
                  <a:srgbClr val="0000FF"/>
                </a:solidFill>
                <a:latin typeface="Times New Roman" panose="02020603050405020304" pitchFamily="18" charset="0"/>
                <a:ea typeface="楷体" panose="02010609060101010101" pitchFamily="49" charset="-122"/>
              </a:rPr>
              <a:t>的</a:t>
            </a:r>
            <a:r>
              <a:rPr lang="en-US" altLang="zh-CN" sz="2800" b="1" dirty="0">
                <a:solidFill>
                  <a:srgbClr val="0000FF"/>
                </a:solidFill>
                <a:latin typeface="Times New Roman" panose="02020603050405020304" pitchFamily="18" charset="0"/>
                <a:ea typeface="楷体" panose="02010609060101010101" pitchFamily="49" charset="-122"/>
              </a:rPr>
              <a:t>UML</a:t>
            </a:r>
            <a:r>
              <a:rPr lang="zh-CN" altLang="en-US" sz="2800" b="1" dirty="0">
                <a:solidFill>
                  <a:srgbClr val="0000FF"/>
                </a:solidFill>
                <a:latin typeface="Times New Roman" panose="02020603050405020304" pitchFamily="18" charset="0"/>
                <a:ea typeface="楷体" panose="02010609060101010101" pitchFamily="49" charset="-122"/>
              </a:rPr>
              <a:t>活动图</a:t>
            </a:r>
            <a:endParaRPr lang="en-US" altLang="zh-CN" sz="2800" dirty="0">
              <a:ea typeface="宋体" panose="02010600030101010101" pitchFamily="2" charset="-122"/>
            </a:endParaRPr>
          </a:p>
        </p:txBody>
      </p:sp>
      <p:pic>
        <p:nvPicPr>
          <p:cNvPr id="27652" name="Picture 4"/>
          <p:cNvPicPr>
            <a:picLocks noChangeAspect="1"/>
          </p:cNvPicPr>
          <p:nvPr/>
        </p:nvPicPr>
        <p:blipFill>
          <a:blip r:embed="rId1"/>
          <a:stretch>
            <a:fillRect/>
          </a:stretch>
        </p:blipFill>
        <p:spPr>
          <a:xfrm>
            <a:off x="0" y="0"/>
            <a:ext cx="4267200" cy="6894513"/>
          </a:xfrm>
          <a:prstGeom prst="rect">
            <a:avLst/>
          </a:prstGeom>
          <a:solidFill>
            <a:srgbClr val="CCFF99"/>
          </a:solidFill>
          <a:ln w="9525">
            <a:noFill/>
          </a:ln>
        </p:spPr>
      </p:pic>
      <p:sp>
        <p:nvSpPr>
          <p:cNvPr id="2" name="Rectangle 3"/>
          <p:cNvSpPr txBox="1">
            <a:spLocks noChangeArrowheads="1"/>
          </p:cNvSpPr>
          <p:nvPr/>
        </p:nvSpPr>
        <p:spPr bwMode="auto">
          <a:xfrm>
            <a:off x="4267200" y="1066800"/>
            <a:ext cx="4876800" cy="54864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50000"/>
              </a:lnSpc>
              <a:spcBef>
                <a:spcPts val="600"/>
              </a:spcBef>
              <a:spcAft>
                <a:spcPts val="600"/>
              </a:spcAft>
              <a:buClr>
                <a:schemeClr val="folHlink"/>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如果算法比较复杂或者难于理解，就需要进一步的设计细化</a:t>
            </a:r>
            <a:endParaRPr kumimoji="0" lang="en-US" altLang="zh-CN"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50000"/>
              </a:lnSpc>
              <a:spcBef>
                <a:spcPts val="600"/>
              </a:spcBef>
              <a:spcAft>
                <a:spcPts val="600"/>
              </a:spcAft>
              <a:buClr>
                <a:schemeClr val="folHlink"/>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当</a:t>
            </a:r>
            <a:r>
              <a:rPr kumimoji="0" lang="zh-CN" altLang="en-US" sz="28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活动图用于构件级设计的规格说明</a:t>
            </a: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时，通常都在比源代码更高的抽象级上表示。</a:t>
            </a:r>
            <a:endParaRPr kumimoji="0" lang="en-US" altLang="zh-CN"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50000"/>
              </a:lnSpc>
              <a:spcBef>
                <a:spcPts val="600"/>
              </a:spcBef>
              <a:spcAft>
                <a:spcPts val="600"/>
              </a:spcAft>
              <a:buClr>
                <a:schemeClr val="folHlink"/>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还有一种方法是在设计规格说明中使用</a:t>
            </a:r>
            <a:r>
              <a:rPr kumimoji="0" lang="zh-CN" altLang="en-US" sz="28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伪代码</a:t>
            </a: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8675" name="Rectangle 3"/>
          <p:cNvSpPr>
            <a:spLocks noGrp="1"/>
          </p:cNvSpPr>
          <p:nvPr>
            <p:ph type="title"/>
          </p:nvPr>
        </p:nvSpPr>
        <p:spPr>
          <a:xfrm>
            <a:off x="5257800" y="76200"/>
            <a:ext cx="2133600" cy="890588"/>
          </a:xfrm>
        </p:spPr>
        <p:txBody>
          <a:bodyPr vert="horz" wrap="square" lIns="91440" tIns="45720" rIns="91440" bIns="45720" anchor="b" anchorCtr="0"/>
          <a:p>
            <a:pPr algn="ctr" eaLnBrk="1" hangingPunct="1">
              <a:buNone/>
            </a:pPr>
            <a:r>
              <a:rPr lang="en-US" altLang="zh-CN" sz="2800" b="1" dirty="0">
                <a:solidFill>
                  <a:srgbClr val="0000FF"/>
                </a:solidFill>
                <a:latin typeface="Times New Roman" panose="02020603050405020304" pitchFamily="18" charset="0"/>
                <a:ea typeface="宋体" panose="02010600030101010101" pitchFamily="2" charset="-122"/>
              </a:rPr>
              <a:t>PrintJob</a:t>
            </a:r>
            <a:r>
              <a:rPr lang="zh-CN" altLang="en-US" sz="2800" b="1" dirty="0">
                <a:solidFill>
                  <a:srgbClr val="0000FF"/>
                </a:solidFill>
                <a:latin typeface="Times New Roman" panose="02020603050405020304" pitchFamily="18" charset="0"/>
                <a:ea typeface="宋体" panose="02010600030101010101" pitchFamily="2" charset="-122"/>
              </a:rPr>
              <a:t>类的状态图</a:t>
            </a:r>
            <a:endParaRPr lang="en-US" altLang="zh-CN" sz="2800" dirty="0">
              <a:ea typeface="宋体" panose="02010600030101010101" pitchFamily="2" charset="-122"/>
            </a:endParaRPr>
          </a:p>
        </p:txBody>
      </p:sp>
      <p:pic>
        <p:nvPicPr>
          <p:cNvPr id="28676" name="Picture 4"/>
          <p:cNvPicPr>
            <a:picLocks noChangeAspect="1"/>
          </p:cNvPicPr>
          <p:nvPr/>
        </p:nvPicPr>
        <p:blipFill>
          <a:blip r:embed="rId1"/>
          <a:stretch>
            <a:fillRect/>
          </a:stretch>
        </p:blipFill>
        <p:spPr>
          <a:xfrm>
            <a:off x="3175" y="0"/>
            <a:ext cx="5102225" cy="6858000"/>
          </a:xfrm>
          <a:prstGeom prst="rect">
            <a:avLst/>
          </a:prstGeom>
          <a:solidFill>
            <a:srgbClr val="CCFF99"/>
          </a:solidFill>
          <a:ln w="9525">
            <a:noFill/>
          </a:ln>
        </p:spPr>
      </p:pic>
      <p:sp>
        <p:nvSpPr>
          <p:cNvPr id="3" name="Rectangle 3"/>
          <p:cNvSpPr txBox="1">
            <a:spLocks noChangeArrowheads="1"/>
          </p:cNvSpPr>
          <p:nvPr/>
        </p:nvSpPr>
        <p:spPr bwMode="auto">
          <a:xfrm>
            <a:off x="5181600" y="1066800"/>
            <a:ext cx="3962400" cy="54864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对象的动态行为受到外部事件和对象当前状态（行为方式）的影响</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en-US" altLang="zh-CN" sz="20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PrintJob</a:t>
            </a: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类状态图：</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描述了使用</a:t>
            </a:r>
            <a:r>
              <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状态图表示的状态之间的转换（由事件驱动）</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20000"/>
              </a:lnSpc>
              <a:spcBef>
                <a:spcPts val="600"/>
              </a:spcBef>
              <a:spcAft>
                <a:spcPts val="600"/>
              </a:spcAft>
              <a:buClr>
                <a:schemeClr val="folHlink"/>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针对状态的进入和离开两种情形，每个状态都可以定义</a:t>
            </a:r>
            <a:r>
              <a:rPr kumimoji="0" lang="en-US" altLang="zh-CN"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entry/</a:t>
            </a:r>
            <a:r>
              <a:rPr kumimoji="0" lang="zh-CN" altLang="en-US"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和</a:t>
            </a:r>
            <a:r>
              <a:rPr kumimoji="0" lang="en-US" altLang="zh-CN"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exit/</a:t>
            </a:r>
            <a:r>
              <a:rPr kumimoji="0" lang="zh-CN" altLang="en-US" sz="20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两个动作。</a:t>
            </a:r>
            <a:r>
              <a:rPr kumimoji="0" lang="en-US" altLang="zh-CN"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do/</a:t>
            </a:r>
            <a:r>
              <a:rPr kumimoji="0" lang="zh-CN" altLang="en-US"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指示符</a:t>
            </a:r>
            <a:r>
              <a:rPr kumimoji="0" lang="zh-CN" altLang="en-US" sz="20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提供一种机制，用来显示伴随此种状态的相关活动。而</a:t>
            </a:r>
            <a:r>
              <a:rPr kumimoji="0" lang="en-US" altLang="zh-CN"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include/</a:t>
            </a:r>
            <a:r>
              <a:rPr kumimoji="0" lang="zh-CN" altLang="en-US" sz="20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Times New Roman" panose="02020603050405020304" pitchFamily="18" charset="0"/>
              </a:rPr>
              <a:t>指示符</a:t>
            </a:r>
            <a:r>
              <a:rPr kumimoji="0" lang="zh-CN" altLang="en-US" sz="20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rPr>
              <a:t>提供了通过在状态定义中嵌入更多状态图细节的方式进行细化的手段。</a:t>
            </a:r>
            <a:endParaRPr kumimoji="0" lang="en-US" altLang="zh-CN" sz="20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9699" name="Rectangle 1026"/>
          <p:cNvSpPr>
            <a:spLocks noGrp="1"/>
          </p:cNvSpPr>
          <p:nvPr>
            <p:ph type="title"/>
          </p:nvPr>
        </p:nvSpPr>
        <p:spPr>
          <a:xfrm>
            <a:off x="2286000" y="152400"/>
            <a:ext cx="5181600" cy="633413"/>
          </a:xfrm>
        </p:spPr>
        <p:txBody>
          <a:bodyPr vert="horz" wrap="square" lIns="91440" tIns="45720" rIns="91440" bIns="45720" anchor="b" anchorCtr="0"/>
          <a:p>
            <a:pPr algn="ctr" eaLnBrk="1" hangingPunct="1">
              <a:buNone/>
            </a:pPr>
            <a:r>
              <a:rPr lang="en-US" altLang="zh-CN" sz="3200" b="1" dirty="0">
                <a:latin typeface="Times New Roman" panose="02020603050405020304" pitchFamily="18" charset="0"/>
                <a:ea typeface="宋体" panose="02010600030101010101" pitchFamily="2" charset="-122"/>
              </a:rPr>
              <a:t>WebApp</a:t>
            </a:r>
            <a:r>
              <a:rPr lang="zh-CN" altLang="en-US" sz="3200" b="1" dirty="0">
                <a:latin typeface="Times New Roman" panose="02020603050405020304" pitchFamily="18" charset="0"/>
                <a:ea typeface="宋体" panose="02010600030101010101" pitchFamily="2" charset="-122"/>
              </a:rPr>
              <a:t>的构件级设计</a:t>
            </a:r>
            <a:endParaRPr lang="en-US" altLang="zh-CN" sz="3200" b="1" dirty="0">
              <a:latin typeface="Times New Roman" panose="02020603050405020304" pitchFamily="18" charset="0"/>
              <a:ea typeface="宋体" panose="02010600030101010101" pitchFamily="2" charset="-122"/>
            </a:endParaRPr>
          </a:p>
        </p:txBody>
      </p:sp>
      <p:sp>
        <p:nvSpPr>
          <p:cNvPr id="29700" name="Rectangle 1027"/>
          <p:cNvSpPr>
            <a:spLocks noGrp="1"/>
          </p:cNvSpPr>
          <p:nvPr>
            <p:ph idx="1"/>
          </p:nvPr>
        </p:nvSpPr>
        <p:spPr>
          <a:xfrm>
            <a:off x="381000" y="1143000"/>
            <a:ext cx="8382000" cy="4953000"/>
          </a:xfrm>
        </p:spPr>
        <p:txBody>
          <a:bodyPr vert="horz" wrap="square" lIns="91440" tIns="45720" rIns="91440" bIns="45720" anchor="t" anchorCtr="0"/>
          <a:p>
            <a:pPr eaLnBrk="1" hangingPunct="1">
              <a:lnSpc>
                <a:spcPct val="150000"/>
              </a:lnSpc>
              <a:spcBef>
                <a:spcPts val="300"/>
              </a:spcBef>
            </a:pPr>
            <a:r>
              <a:rPr lang="en-US" altLang="zh-CN" sz="2800" dirty="0">
                <a:latin typeface="Times New Roman" panose="02020603050405020304" pitchFamily="18" charset="0"/>
                <a:ea typeface="宋体" panose="02010600030101010101" pitchFamily="2" charset="-122"/>
              </a:rPr>
              <a:t>WebApp</a:t>
            </a:r>
            <a:r>
              <a:rPr lang="zh-CN" altLang="en-US" sz="2800" dirty="0">
                <a:latin typeface="Times New Roman" panose="02020603050405020304" pitchFamily="18" charset="0"/>
                <a:ea typeface="宋体" panose="02010600030101010101" pitchFamily="2" charset="-122"/>
              </a:rPr>
              <a:t>构件是：</a:t>
            </a:r>
            <a:endParaRPr lang="en-US" altLang="zh-CN" sz="2800" dirty="0">
              <a:latin typeface="Times New Roman" panose="02020603050405020304" pitchFamily="18" charset="0"/>
              <a:ea typeface="宋体" panose="02010600030101010101" pitchFamily="2" charset="-122"/>
            </a:endParaRPr>
          </a:p>
          <a:p>
            <a:pPr lvl="1" eaLnBrk="1" hangingPunct="1">
              <a:lnSpc>
                <a:spcPct val="150000"/>
              </a:lnSpc>
              <a:spcBef>
                <a:spcPts val="300"/>
              </a:spcBef>
            </a:pP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定义良好的聚合功能，为最终用户处理内容，或提供计算或数据处理；或</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lvl="1" eaLnBrk="1" hangingPunct="1">
              <a:lnSpc>
                <a:spcPct val="150000"/>
              </a:lnSpc>
              <a:spcBef>
                <a:spcPts val="300"/>
              </a:spcBef>
            </a:pP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内容和功能的聚合包，提供最终用户所需的功能。</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eaLnBrk="1" hangingPunct="1">
              <a:lnSpc>
                <a:spcPct val="150000"/>
              </a:lnSpc>
              <a:spcBef>
                <a:spcPts val="300"/>
              </a:spcBef>
            </a:pPr>
            <a:r>
              <a:rPr lang="zh-CN" altLang="en-US" sz="2800" dirty="0">
                <a:latin typeface="Times New Roman" panose="02020603050405020304" pitchFamily="18" charset="0"/>
                <a:ea typeface="宋体" panose="02010600030101010101" pitchFamily="2" charset="-122"/>
              </a:rPr>
              <a:t>因此</a:t>
            </a:r>
            <a:r>
              <a:rPr lang="en-US" altLang="zh-CN" sz="2800" dirty="0">
                <a:latin typeface="Times New Roman" panose="02020603050405020304" pitchFamily="18" charset="0"/>
                <a:ea typeface="宋体" panose="02010600030101010101" pitchFamily="2" charset="-122"/>
              </a:rPr>
              <a:t>WebApp</a:t>
            </a:r>
            <a:r>
              <a:rPr lang="zh-CN" altLang="en-US" sz="2800" dirty="0">
                <a:latin typeface="Times New Roman" panose="02020603050405020304" pitchFamily="18" charset="0"/>
                <a:ea typeface="宋体" panose="02010600030101010101" pitchFamily="2" charset="-122"/>
              </a:rPr>
              <a:t>构件级设计通常包括内容设计元素和功能设计元素。</a:t>
            </a:r>
            <a:endParaRPr lang="en-US" altLang="zh-CN" sz="2800" dirty="0">
              <a:latin typeface="Times New Roman" panose="02020603050405020304" pitchFamily="18" charset="0"/>
              <a:ea typeface="宋体" panose="02010600030101010101" pitchFamily="2" charset="-122"/>
            </a:endParaRPr>
          </a:p>
        </p:txBody>
      </p:sp>
      <p:sp>
        <p:nvSpPr>
          <p:cNvPr id="2970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0723" name="Rectangle 1026"/>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en-US" altLang="zh-CN" sz="3200" dirty="0">
                <a:ea typeface="宋体" panose="02010600030101010101" pitchFamily="2" charset="-122"/>
              </a:rPr>
              <a:t>WebApp</a:t>
            </a:r>
            <a:r>
              <a:rPr lang="zh-CN" altLang="en-US" sz="3200" dirty="0">
                <a:ea typeface="宋体" panose="02010600030101010101" pitchFamily="2" charset="-122"/>
              </a:rPr>
              <a:t>的构件级内容设计</a:t>
            </a:r>
            <a:endParaRPr lang="en-US" altLang="zh-CN" sz="3200" dirty="0">
              <a:ea typeface="宋体" panose="02010600030101010101" pitchFamily="2" charset="-122"/>
            </a:endParaRPr>
          </a:p>
        </p:txBody>
      </p:sp>
      <p:sp>
        <p:nvSpPr>
          <p:cNvPr id="30724" name="Rectangle 1027"/>
          <p:cNvSpPr>
            <a:spLocks noGrp="1"/>
          </p:cNvSpPr>
          <p:nvPr>
            <p:ph idx="1"/>
          </p:nvPr>
        </p:nvSpPr>
        <p:spPr>
          <a:xfrm>
            <a:off x="0" y="990600"/>
            <a:ext cx="9144000" cy="5867400"/>
          </a:xfrm>
          <a:solidFill>
            <a:srgbClr val="FFFF99">
              <a:alpha val="100000"/>
            </a:srgbClr>
          </a:solidFill>
        </p:spPr>
        <p:txBody>
          <a:bodyPr vert="horz" wrap="square" lIns="91440" tIns="45720" rIns="91440" bIns="45720" anchor="t" anchorCtr="0"/>
          <a:p>
            <a:pPr eaLnBrk="1" hangingPunct="1">
              <a:lnSpc>
                <a:spcPct val="150000"/>
              </a:lnSpc>
              <a:spcBef>
                <a:spcPts val="200"/>
              </a:spcBef>
              <a:spcAft>
                <a:spcPts val="200"/>
              </a:spcAft>
            </a:pPr>
            <a:r>
              <a:rPr lang="zh-CN" altLang="en-US" b="1" dirty="0">
                <a:latin typeface="Palatino" pitchFamily="-128" charset="0"/>
                <a:ea typeface="宋体" panose="02010600030101010101" pitchFamily="2" charset="-122"/>
              </a:rPr>
              <a:t>构件级内容设计</a:t>
            </a:r>
            <a:r>
              <a:rPr lang="zh-CN" altLang="en-US" b="1" dirty="0">
                <a:solidFill>
                  <a:srgbClr val="FF0000"/>
                </a:solidFill>
                <a:latin typeface="Palatino" pitchFamily="-128" charset="0"/>
                <a:ea typeface="宋体" panose="02010600030101010101" pitchFamily="2" charset="-122"/>
              </a:rPr>
              <a:t>关注于内容对象</a:t>
            </a:r>
            <a:r>
              <a:rPr lang="zh-CN" altLang="en-US" b="1" dirty="0">
                <a:latin typeface="Palatino" pitchFamily="-128" charset="0"/>
                <a:ea typeface="宋体" panose="02010600030101010101" pitchFamily="2" charset="-122"/>
              </a:rPr>
              <a:t>，以及包装展示给</a:t>
            </a:r>
            <a:r>
              <a:rPr lang="en-US" altLang="zh-CN" b="1" dirty="0">
                <a:latin typeface="Palatino" pitchFamily="-128" charset="0"/>
                <a:ea typeface="宋体" panose="02010600030101010101" pitchFamily="2" charset="-122"/>
              </a:rPr>
              <a:t>WebApp</a:t>
            </a:r>
            <a:r>
              <a:rPr lang="zh-CN" altLang="en-US" b="1" dirty="0">
                <a:latin typeface="Palatino" pitchFamily="-128" charset="0"/>
                <a:ea typeface="宋体" panose="02010600030101010101" pitchFamily="2" charset="-122"/>
              </a:rPr>
              <a:t>最终用户的方式。</a:t>
            </a:r>
            <a:endParaRPr lang="en-US" altLang="zh-CN" b="1" dirty="0">
              <a:latin typeface="Palatino" pitchFamily="-128" charset="0"/>
              <a:ea typeface="宋体" panose="02010600030101010101" pitchFamily="2" charset="-122"/>
            </a:endParaRPr>
          </a:p>
          <a:p>
            <a:pPr eaLnBrk="1" hangingPunct="1">
              <a:lnSpc>
                <a:spcPct val="150000"/>
              </a:lnSpc>
              <a:spcBef>
                <a:spcPts val="200"/>
              </a:spcBef>
              <a:spcAft>
                <a:spcPts val="200"/>
              </a:spcAft>
            </a:pPr>
            <a:r>
              <a:rPr lang="zh-CN" altLang="en-US" b="1" dirty="0">
                <a:latin typeface="Arial" panose="020B0604020202020204" pitchFamily="34" charset="0"/>
                <a:ea typeface="宋体" panose="02010600030101010101" pitchFamily="2" charset="-122"/>
              </a:rPr>
              <a:t>以</a:t>
            </a:r>
            <a:r>
              <a:rPr lang="en-US" altLang="zh-CN" b="1" dirty="0">
                <a:latin typeface="Arial" panose="020B0604020202020204" pitchFamily="34" charset="0"/>
                <a:ea typeface="宋体" panose="02010600030101010101" pitchFamily="2" charset="-122"/>
              </a:rPr>
              <a:t>SafeHomeAssured.com</a:t>
            </a:r>
            <a:r>
              <a:rPr lang="zh-CN" altLang="en-US" b="1" dirty="0">
                <a:latin typeface="Arial" panose="020B0604020202020204" pitchFamily="34" charset="0"/>
                <a:ea typeface="宋体" panose="02010600030101010101" pitchFamily="2" charset="-122"/>
              </a:rPr>
              <a:t>的基于</a:t>
            </a:r>
            <a:r>
              <a:rPr lang="zh-CN" altLang="en-US" b="1" dirty="0">
                <a:solidFill>
                  <a:srgbClr val="0000FF"/>
                </a:solidFill>
                <a:latin typeface="Arial" panose="020B0604020202020204" pitchFamily="34" charset="0"/>
                <a:ea typeface="宋体" panose="02010600030101010101" pitchFamily="2" charset="-122"/>
              </a:rPr>
              <a:t>网络视频监控</a:t>
            </a:r>
            <a:r>
              <a:rPr lang="zh-CN" altLang="en-US" b="1" dirty="0">
                <a:latin typeface="Arial" panose="020B0604020202020204" pitchFamily="34" charset="0"/>
                <a:ea typeface="宋体" panose="02010600030101010101" pitchFamily="2" charset="-122"/>
              </a:rPr>
              <a:t>功能为例</a:t>
            </a:r>
            <a:endParaRPr lang="en-US" altLang="zh-CN" b="1" dirty="0">
              <a:latin typeface="Arial" panose="020B0604020202020204" pitchFamily="34" charset="0"/>
              <a:ea typeface="宋体" panose="02010600030101010101" pitchFamily="2" charset="-122"/>
            </a:endParaRPr>
          </a:p>
          <a:p>
            <a:pPr lvl="1" eaLnBrk="1" hangingPunct="1">
              <a:lnSpc>
                <a:spcPct val="150000"/>
              </a:lnSpc>
              <a:spcBef>
                <a:spcPts val="200"/>
              </a:spcBef>
              <a:spcAft>
                <a:spcPts val="200"/>
              </a:spcAft>
            </a:pPr>
            <a:r>
              <a:rPr lang="zh-CN" altLang="en-US" sz="2400" b="1" dirty="0">
                <a:latin typeface="Palatino" pitchFamily="-128" charset="0"/>
                <a:ea typeface="宋体" panose="02010600030101010101" pitchFamily="2" charset="-122"/>
              </a:rPr>
              <a:t>可以为视频监控器功能定义很多</a:t>
            </a:r>
            <a:r>
              <a:rPr lang="zh-CN" altLang="en-US" sz="2400" b="1" dirty="0">
                <a:solidFill>
                  <a:srgbClr val="FF0000"/>
                </a:solidFill>
                <a:latin typeface="Palatino" pitchFamily="-128" charset="0"/>
                <a:ea typeface="宋体" panose="02010600030101010101" pitchFamily="2" charset="-122"/>
              </a:rPr>
              <a:t>潜在的内容构件</a:t>
            </a:r>
            <a:r>
              <a:rPr lang="zh-CN" altLang="en-US" sz="2400" b="1" dirty="0">
                <a:latin typeface="Palatino" pitchFamily="-128" charset="0"/>
                <a:ea typeface="宋体" panose="02010600030101010101" pitchFamily="2" charset="-122"/>
              </a:rPr>
              <a:t>：</a:t>
            </a:r>
            <a:endParaRPr lang="en-US" altLang="zh-CN" sz="2400" b="1" dirty="0">
              <a:latin typeface="Palatino" pitchFamily="-128" charset="0"/>
              <a:ea typeface="宋体" panose="02010600030101010101" pitchFamily="2" charset="-122"/>
            </a:endParaRPr>
          </a:p>
          <a:p>
            <a:pPr marL="857250" lvl="2" indent="0" eaLnBrk="1" hangingPunct="1">
              <a:lnSpc>
                <a:spcPct val="150000"/>
              </a:lnSpc>
              <a:spcBef>
                <a:spcPts val="200"/>
              </a:spcBef>
              <a:spcAft>
                <a:spcPts val="200"/>
              </a:spcAft>
              <a:buNone/>
            </a:pPr>
            <a:r>
              <a:rPr lang="en-US" altLang="zh-CN" sz="2400" b="1" dirty="0">
                <a:latin typeface="Palatino" pitchFamily="-128" charset="0"/>
                <a:ea typeface="宋体" panose="02010600030101010101" pitchFamily="2" charset="-122"/>
              </a:rPr>
              <a:t>(1)</a:t>
            </a:r>
            <a:r>
              <a:rPr lang="zh-CN" altLang="en-US" sz="2400" b="1" dirty="0">
                <a:latin typeface="Palatino" pitchFamily="-128" charset="0"/>
                <a:ea typeface="宋体" panose="02010600030101010101" pitchFamily="2" charset="-122"/>
              </a:rPr>
              <a:t>内容对象：表示具有传感器与摄像头等特殊图标位置的空间布局（平面图）；</a:t>
            </a:r>
            <a:br>
              <a:rPr lang="zh-CN" altLang="en-US" sz="2400" b="1" dirty="0">
                <a:latin typeface="Palatino" pitchFamily="-128" charset="0"/>
                <a:ea typeface="宋体" panose="02010600030101010101" pitchFamily="2" charset="-122"/>
              </a:rPr>
            </a:br>
            <a:r>
              <a:rPr lang="en-US" altLang="zh-CN" sz="2400" b="1" dirty="0">
                <a:latin typeface="Palatino" pitchFamily="-128" charset="0"/>
                <a:ea typeface="宋体" panose="02010600030101010101" pitchFamily="2" charset="-122"/>
              </a:rPr>
              <a:t>(2)</a:t>
            </a:r>
            <a:r>
              <a:rPr lang="zh-CN" altLang="en-US" sz="2400" b="1" dirty="0">
                <a:latin typeface="Palatino" pitchFamily="-128" charset="0"/>
                <a:ea typeface="宋体" panose="02010600030101010101" pitchFamily="2" charset="-122"/>
              </a:rPr>
              <a:t>采集到的极小的视频缩略图（每个都是一个独立的数据对象）；</a:t>
            </a:r>
            <a:endParaRPr lang="en-US" altLang="zh-CN" sz="2400" b="1" dirty="0">
              <a:latin typeface="Palatino" pitchFamily="-128" charset="0"/>
              <a:ea typeface="宋体" panose="02010600030101010101" pitchFamily="2" charset="-122"/>
            </a:endParaRPr>
          </a:p>
          <a:p>
            <a:pPr marL="857250" lvl="2" indent="0" eaLnBrk="1" hangingPunct="1">
              <a:lnSpc>
                <a:spcPct val="150000"/>
              </a:lnSpc>
              <a:spcBef>
                <a:spcPts val="200"/>
              </a:spcBef>
              <a:spcAft>
                <a:spcPts val="200"/>
              </a:spcAft>
              <a:buNone/>
            </a:pPr>
            <a:r>
              <a:rPr lang="en-US" altLang="zh-CN" sz="2400" b="1" dirty="0">
                <a:latin typeface="Palatino" pitchFamily="-128" charset="0"/>
                <a:ea typeface="宋体" panose="02010600030101010101" pitchFamily="2" charset="-122"/>
              </a:rPr>
              <a:t>(3)</a:t>
            </a:r>
            <a:r>
              <a:rPr lang="zh-CN" altLang="en-US" sz="2400" b="1" dirty="0">
                <a:latin typeface="Palatino" pitchFamily="-128" charset="0"/>
                <a:ea typeface="宋体" panose="02010600030101010101" pitchFamily="2" charset="-122"/>
              </a:rPr>
              <a:t>专用摄像头的视频流窗口。</a:t>
            </a:r>
            <a:endParaRPr lang="en-US" altLang="zh-CN" sz="2400" b="1" dirty="0">
              <a:latin typeface="Palatino" pitchFamily="-128" charset="0"/>
              <a:ea typeface="宋体" panose="02010600030101010101" pitchFamily="2" charset="-122"/>
            </a:endParaRPr>
          </a:p>
          <a:p>
            <a:pPr lvl="1" eaLnBrk="1" hangingPunct="1">
              <a:lnSpc>
                <a:spcPct val="150000"/>
              </a:lnSpc>
              <a:spcBef>
                <a:spcPts val="200"/>
              </a:spcBef>
              <a:spcAft>
                <a:spcPts val="200"/>
              </a:spcAft>
            </a:pPr>
            <a:r>
              <a:rPr lang="zh-CN" altLang="en-US" sz="2400" b="1" dirty="0">
                <a:latin typeface="Palatino" pitchFamily="-128" charset="0"/>
                <a:ea typeface="宋体" panose="02010600030101010101" pitchFamily="2" charset="-122"/>
              </a:rPr>
              <a:t>可以</a:t>
            </a:r>
            <a:r>
              <a:rPr lang="zh-CN" altLang="en-US" sz="2400" b="1" dirty="0">
                <a:solidFill>
                  <a:srgbClr val="FF0000"/>
                </a:solidFill>
                <a:latin typeface="Palatino" pitchFamily="-128" charset="0"/>
                <a:ea typeface="宋体" panose="02010600030101010101" pitchFamily="2" charset="-122"/>
              </a:rPr>
              <a:t>对每种构件单独命名并作为一个包进行操作</a:t>
            </a:r>
            <a:r>
              <a:rPr lang="zh-CN" altLang="en-US" sz="2400" b="1" dirty="0">
                <a:latin typeface="Palatino" pitchFamily="-128" charset="0"/>
                <a:ea typeface="宋体" panose="02010600030101010101" pitchFamily="2" charset="-122"/>
              </a:rPr>
              <a:t>。</a:t>
            </a:r>
            <a:endParaRPr lang="zh-CN" altLang="en-US" sz="2400" b="1" dirty="0">
              <a:latin typeface="Palatino" pitchFamily="-12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2771" name="Rectangle 1026"/>
          <p:cNvSpPr>
            <a:spLocks noGrp="1"/>
          </p:cNvSpPr>
          <p:nvPr>
            <p:ph type="title"/>
          </p:nvPr>
        </p:nvSpPr>
        <p:spPr>
          <a:xfrm>
            <a:off x="2286000" y="304800"/>
            <a:ext cx="5257800" cy="633413"/>
          </a:xfrm>
        </p:spPr>
        <p:txBody>
          <a:bodyPr vert="horz" wrap="square" lIns="91440" tIns="45720" rIns="91440" bIns="45720" anchor="b" anchorCtr="0"/>
          <a:p>
            <a:pPr eaLnBrk="1" hangingPunct="1"/>
            <a:r>
              <a:rPr lang="en-US" altLang="zh-CN" sz="3200" dirty="0">
                <a:ea typeface="宋体" panose="02010600030101010101" pitchFamily="2" charset="-122"/>
              </a:rPr>
              <a:t>WebApps</a:t>
            </a:r>
            <a:r>
              <a:rPr lang="zh-CN" altLang="en-US" sz="3200" dirty="0">
                <a:ea typeface="宋体" panose="02010600030101010101" pitchFamily="2" charset="-122"/>
              </a:rPr>
              <a:t>的构件级功能设计</a:t>
            </a:r>
            <a:endParaRPr lang="en-US" altLang="zh-CN" sz="3200" dirty="0">
              <a:ea typeface="宋体" panose="02010600030101010101" pitchFamily="2" charset="-122"/>
            </a:endParaRPr>
          </a:p>
        </p:txBody>
      </p:sp>
      <p:sp>
        <p:nvSpPr>
          <p:cNvPr id="32772" name="Rectangle 1027"/>
          <p:cNvSpPr>
            <a:spLocks noGrp="1"/>
          </p:cNvSpPr>
          <p:nvPr>
            <p:ph idx="1"/>
          </p:nvPr>
        </p:nvSpPr>
        <p:spPr>
          <a:xfrm>
            <a:off x="0" y="1066800"/>
            <a:ext cx="9144000" cy="5029200"/>
          </a:xfrm>
          <a:solidFill>
            <a:srgbClr val="FFFF99">
              <a:alpha val="100000"/>
            </a:srgbClr>
          </a:solidFill>
        </p:spPr>
        <p:txBody>
          <a:bodyPr vert="horz" wrap="square" lIns="91440" tIns="45720" rIns="91440" bIns="45720" anchor="t" anchorCtr="0"/>
          <a:p>
            <a:pPr eaLnBrk="1" hangingPunct="1">
              <a:lnSpc>
                <a:spcPct val="150000"/>
              </a:lnSpc>
              <a:spcBef>
                <a:spcPts val="600"/>
              </a:spcBef>
              <a:spcAft>
                <a:spcPts val="600"/>
              </a:spcAft>
            </a:pPr>
            <a:r>
              <a:rPr lang="zh-CN" altLang="en-US" b="1" dirty="0">
                <a:latin typeface="Palatino" pitchFamily="-128" charset="0"/>
                <a:ea typeface="宋体" panose="02010600030101010101" pitchFamily="2" charset="-122"/>
              </a:rPr>
              <a:t>现代</a:t>
            </a:r>
            <a:r>
              <a:rPr lang="en-US" altLang="zh-CN" b="1" dirty="0">
                <a:latin typeface="Palatino" pitchFamily="-128" charset="0"/>
                <a:ea typeface="宋体" panose="02010600030101010101" pitchFamily="2" charset="-122"/>
              </a:rPr>
              <a:t>Web</a:t>
            </a:r>
            <a:r>
              <a:rPr lang="zh-CN" altLang="en-US" b="1" dirty="0">
                <a:latin typeface="Palatino" pitchFamily="-128" charset="0"/>
                <a:ea typeface="宋体" panose="02010600030101010101" pitchFamily="2" charset="-122"/>
              </a:rPr>
              <a:t>应用系统提供了更加成熟的处理功能，这些功能有：</a:t>
            </a:r>
            <a:endParaRPr lang="en-US" altLang="zh-CN" b="1" dirty="0">
              <a:latin typeface="Palatino" pitchFamily="-128" charset="0"/>
              <a:ea typeface="宋体" panose="02010600030101010101" pitchFamily="2" charset="-122"/>
            </a:endParaRPr>
          </a:p>
          <a:p>
            <a:pPr lvl="1" eaLnBrk="1" hangingPunct="1">
              <a:lnSpc>
                <a:spcPct val="150000"/>
              </a:lnSpc>
              <a:spcBef>
                <a:spcPts val="600"/>
              </a:spcBef>
              <a:spcAft>
                <a:spcPts val="600"/>
              </a:spcAft>
            </a:pPr>
            <a:r>
              <a:rPr lang="en-US" altLang="zh-CN" sz="2400" b="1" dirty="0">
                <a:latin typeface="Palatino" pitchFamily="-128" charset="0"/>
                <a:ea typeface="宋体" panose="02010600030101010101" pitchFamily="2" charset="-122"/>
              </a:rPr>
              <a:t>(1)</a:t>
            </a:r>
            <a:r>
              <a:rPr lang="zh-CN" altLang="en-US" sz="2400" b="1" dirty="0">
                <a:latin typeface="Palatino" pitchFamily="-128" charset="0"/>
                <a:ea typeface="宋体" panose="02010600030101010101" pitchFamily="2" charset="-122"/>
              </a:rPr>
              <a:t>执行本地化处理，从而动态地产生内容和导航功能；</a:t>
            </a:r>
            <a:endParaRPr lang="en-US" altLang="zh-CN" sz="2400" b="1" dirty="0">
              <a:latin typeface="Palatino" pitchFamily="-128" charset="0"/>
              <a:ea typeface="宋体" panose="02010600030101010101" pitchFamily="2" charset="-122"/>
            </a:endParaRPr>
          </a:p>
          <a:p>
            <a:pPr lvl="1" eaLnBrk="1" hangingPunct="1">
              <a:lnSpc>
                <a:spcPct val="150000"/>
              </a:lnSpc>
              <a:spcBef>
                <a:spcPts val="600"/>
              </a:spcBef>
              <a:spcAft>
                <a:spcPts val="600"/>
              </a:spcAft>
            </a:pPr>
            <a:r>
              <a:rPr lang="en-US" altLang="zh-CN" sz="2400" b="1" dirty="0">
                <a:latin typeface="Palatino" pitchFamily="-128" charset="0"/>
                <a:ea typeface="宋体" panose="02010600030101010101" pitchFamily="2" charset="-122"/>
              </a:rPr>
              <a:t>(2)</a:t>
            </a:r>
            <a:r>
              <a:rPr lang="zh-CN" altLang="en-US" sz="2400" b="1" dirty="0">
                <a:latin typeface="Palatino" pitchFamily="-128" charset="0"/>
                <a:ea typeface="宋体" panose="02010600030101010101" pitchFamily="2" charset="-122"/>
              </a:rPr>
              <a:t>提供适合于</a:t>
            </a:r>
            <a:r>
              <a:rPr lang="en-US" altLang="zh-CN" sz="2400" b="1" dirty="0">
                <a:latin typeface="Palatino" pitchFamily="-128" charset="0"/>
                <a:ea typeface="宋体" panose="02010600030101010101" pitchFamily="2" charset="-122"/>
              </a:rPr>
              <a:t>WebApp</a:t>
            </a:r>
            <a:r>
              <a:rPr lang="zh-CN" altLang="en-US" sz="2400" b="1" dirty="0">
                <a:latin typeface="Palatino" pitchFamily="-128" charset="0"/>
                <a:ea typeface="宋体" panose="02010600030101010101" pitchFamily="2" charset="-122"/>
              </a:rPr>
              <a:t>业务领域的计算或数据处理；</a:t>
            </a:r>
            <a:endParaRPr lang="en-US" altLang="zh-CN" sz="2400" b="1" dirty="0">
              <a:latin typeface="Palatino" pitchFamily="-128" charset="0"/>
              <a:ea typeface="宋体" panose="02010600030101010101" pitchFamily="2" charset="-122"/>
            </a:endParaRPr>
          </a:p>
          <a:p>
            <a:pPr lvl="1" eaLnBrk="1" hangingPunct="1">
              <a:lnSpc>
                <a:spcPct val="150000"/>
              </a:lnSpc>
              <a:spcBef>
                <a:spcPts val="600"/>
              </a:spcBef>
              <a:spcAft>
                <a:spcPts val="600"/>
              </a:spcAft>
            </a:pPr>
            <a:r>
              <a:rPr lang="en-US" altLang="zh-CN" sz="2400" b="1" dirty="0">
                <a:latin typeface="Palatino" pitchFamily="-128" charset="0"/>
                <a:ea typeface="宋体" panose="02010600030101010101" pitchFamily="2" charset="-122"/>
              </a:rPr>
              <a:t>(3)</a:t>
            </a:r>
            <a:r>
              <a:rPr lang="zh-CN" altLang="en-US" sz="2400" b="1" dirty="0">
                <a:latin typeface="Palatino" pitchFamily="-128" charset="0"/>
                <a:ea typeface="宋体" panose="02010600030101010101" pitchFamily="2" charset="-122"/>
              </a:rPr>
              <a:t>提供高级的数据库查询和访问；</a:t>
            </a:r>
            <a:endParaRPr lang="en-US" altLang="zh-CN" sz="2400" b="1" dirty="0">
              <a:latin typeface="Palatino" pitchFamily="-128" charset="0"/>
              <a:ea typeface="宋体" panose="02010600030101010101" pitchFamily="2" charset="-122"/>
            </a:endParaRPr>
          </a:p>
          <a:p>
            <a:pPr lvl="1" eaLnBrk="1" hangingPunct="1">
              <a:lnSpc>
                <a:spcPct val="150000"/>
              </a:lnSpc>
              <a:spcBef>
                <a:spcPts val="600"/>
              </a:spcBef>
              <a:spcAft>
                <a:spcPts val="600"/>
              </a:spcAft>
            </a:pPr>
            <a:r>
              <a:rPr lang="en-US" altLang="zh-CN" sz="2400" b="1" dirty="0">
                <a:latin typeface="Palatino" pitchFamily="-128" charset="0"/>
                <a:ea typeface="宋体" panose="02010600030101010101" pitchFamily="2" charset="-122"/>
              </a:rPr>
              <a:t>(4)</a:t>
            </a:r>
            <a:r>
              <a:rPr lang="zh-CN" altLang="en-US" sz="2400" b="1" dirty="0">
                <a:latin typeface="Palatino" pitchFamily="-128" charset="0"/>
                <a:ea typeface="宋体" panose="02010600030101010101" pitchFamily="2" charset="-122"/>
              </a:rPr>
              <a:t>建立与外部系统的数据接口。</a:t>
            </a:r>
            <a:endParaRPr lang="en-US" altLang="zh-CN" sz="2400" b="1" dirty="0">
              <a:latin typeface="Palatino" pitchFamily="-128" charset="0"/>
              <a:ea typeface="宋体" panose="02010600030101010101" pitchFamily="2" charset="-122"/>
            </a:endParaRPr>
          </a:p>
          <a:p>
            <a:pPr eaLnBrk="1" hangingPunct="1">
              <a:lnSpc>
                <a:spcPct val="150000"/>
              </a:lnSpc>
              <a:spcBef>
                <a:spcPts val="600"/>
              </a:spcBef>
              <a:spcAft>
                <a:spcPts val="600"/>
              </a:spcAft>
            </a:pPr>
            <a:r>
              <a:rPr lang="zh-CN" altLang="en-US" b="1" dirty="0">
                <a:latin typeface="Palatino" pitchFamily="-128" charset="0"/>
                <a:ea typeface="宋体" panose="02010600030101010101" pitchFamily="2" charset="-122"/>
              </a:rPr>
              <a:t>为了实现这些（及许多其他）能力，</a:t>
            </a:r>
            <a:r>
              <a:rPr lang="en-US" altLang="zh-CN" b="1" dirty="0">
                <a:latin typeface="Palatino" pitchFamily="-128" charset="0"/>
                <a:ea typeface="宋体" panose="02010600030101010101" pitchFamily="2" charset="-122"/>
              </a:rPr>
              <a:t>Web</a:t>
            </a:r>
            <a:r>
              <a:rPr lang="zh-CN" altLang="en-US" b="1" dirty="0">
                <a:latin typeface="Palatino" pitchFamily="-128" charset="0"/>
                <a:ea typeface="宋体" panose="02010600030101010101" pitchFamily="2" charset="-122"/>
              </a:rPr>
              <a:t>工程师必须设计和创建</a:t>
            </a:r>
            <a:r>
              <a:rPr lang="en-US" altLang="zh-CN" b="1" dirty="0">
                <a:latin typeface="Palatino" pitchFamily="-128" charset="0"/>
                <a:ea typeface="宋体" panose="02010600030101010101" pitchFamily="2" charset="-122"/>
              </a:rPr>
              <a:t>WebApp</a:t>
            </a:r>
            <a:r>
              <a:rPr lang="zh-CN" altLang="en-US" b="1" dirty="0">
                <a:latin typeface="Palatino" pitchFamily="-128" charset="0"/>
                <a:ea typeface="宋体" panose="02010600030101010101" pitchFamily="2" charset="-122"/>
              </a:rPr>
              <a:t>程序构件，这些构件在形式上类似于传统的软件构件。</a:t>
            </a:r>
            <a:endParaRPr lang="en-US" altLang="zh-CN" b="1" dirty="0">
              <a:latin typeface="Palatino" pitchFamily="-128" charset="0"/>
              <a:ea typeface="宋体" panose="02010600030101010101" pitchFamily="2" charset="-122"/>
            </a:endParaRPr>
          </a:p>
        </p:txBody>
      </p:sp>
      <p:sp>
        <p:nvSpPr>
          <p:cNvPr id="3277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3795" name="Rectangle 1026"/>
          <p:cNvSpPr>
            <a:spLocks noGrp="1"/>
          </p:cNvSpPr>
          <p:nvPr>
            <p:ph type="title"/>
          </p:nvPr>
        </p:nvSpPr>
        <p:spPr>
          <a:xfrm>
            <a:off x="2362200" y="3048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移动应用系统的构件级设计</a:t>
            </a:r>
            <a:endParaRPr lang="en-US" altLang="zh-CN" sz="3600" b="1" dirty="0">
              <a:ea typeface="宋体" panose="02010600030101010101" pitchFamily="2" charset="-122"/>
            </a:endParaRPr>
          </a:p>
        </p:txBody>
      </p:sp>
      <p:sp>
        <p:nvSpPr>
          <p:cNvPr id="33796" name="Rectangle 1027"/>
          <p:cNvSpPr>
            <a:spLocks noGrp="1"/>
          </p:cNvSpPr>
          <p:nvPr>
            <p:ph idx="1"/>
          </p:nvPr>
        </p:nvSpPr>
        <p:spPr>
          <a:xfrm>
            <a:off x="1143000" y="1143000"/>
            <a:ext cx="7162800" cy="4191000"/>
          </a:xfrm>
        </p:spPr>
        <p:txBody>
          <a:bodyPr vert="horz" wrap="square" lIns="91440" tIns="45720" rIns="91440" bIns="45720" anchor="t" anchorCtr="0"/>
          <a:p>
            <a:pPr>
              <a:lnSpc>
                <a:spcPct val="150000"/>
              </a:lnSpc>
            </a:pPr>
            <a:r>
              <a:rPr lang="zh-CN" altLang="zh-CN" sz="2800" b="1" dirty="0">
                <a:solidFill>
                  <a:srgbClr val="FF0000"/>
                </a:solidFill>
                <a:ea typeface="宋体" panose="02010600030101010101" pitchFamily="2" charset="-122"/>
              </a:rPr>
              <a:t>基于</a:t>
            </a:r>
            <a:r>
              <a:rPr lang="en-US" altLang="zh-CN" sz="2800" b="1" dirty="0">
                <a:solidFill>
                  <a:srgbClr val="FF0000"/>
                </a:solidFill>
                <a:ea typeface="宋体" panose="02010600030101010101" pitchFamily="2" charset="-122"/>
              </a:rPr>
              <a:t>Web</a:t>
            </a:r>
            <a:r>
              <a:rPr lang="zh-CN" altLang="zh-CN" sz="2800" b="1" dirty="0">
                <a:solidFill>
                  <a:srgbClr val="FF0000"/>
                </a:solidFill>
                <a:ea typeface="宋体" panose="02010600030101010101" pitchFamily="2" charset="-122"/>
              </a:rPr>
              <a:t>的瘦客户端</a:t>
            </a:r>
            <a:endParaRPr lang="en-US" altLang="zh-CN" sz="2800" b="1" dirty="0">
              <a:solidFill>
                <a:srgbClr val="FF0000"/>
              </a:solidFill>
              <a:ea typeface="宋体" panose="02010600030101010101" pitchFamily="2" charset="-122"/>
            </a:endParaRPr>
          </a:p>
          <a:p>
            <a:pPr lvl="1">
              <a:lnSpc>
                <a:spcPct val="150000"/>
              </a:lnSpc>
            </a:pPr>
            <a:r>
              <a:rPr lang="zh-CN" altLang="en-US" sz="2400" b="1" dirty="0">
                <a:ea typeface="宋体" panose="02010600030101010101" pitchFamily="2" charset="-122"/>
              </a:rPr>
              <a:t>仅有在设备上的界面层</a:t>
            </a:r>
            <a:endParaRPr lang="en-US" altLang="zh-CN" sz="2400" b="1" dirty="0">
              <a:ea typeface="宋体" panose="02010600030101010101" pitchFamily="2" charset="-122"/>
            </a:endParaRPr>
          </a:p>
          <a:p>
            <a:pPr lvl="1">
              <a:lnSpc>
                <a:spcPct val="150000"/>
              </a:lnSpc>
            </a:pPr>
            <a:r>
              <a:rPr lang="zh-CN" altLang="en-US" sz="2400" b="1" dirty="0">
                <a:ea typeface="宋体" panose="02010600030101010101" pitchFamily="2" charset="-122"/>
              </a:rPr>
              <a:t>使用</a:t>
            </a:r>
            <a:r>
              <a:rPr lang="en-US" altLang="zh-CN" sz="2400" b="1" dirty="0">
                <a:ea typeface="宋体" panose="02010600030101010101" pitchFamily="2" charset="-122"/>
              </a:rPr>
              <a:t>Web</a:t>
            </a:r>
            <a:r>
              <a:rPr lang="zh-CN" altLang="en-US" sz="2400" b="1" dirty="0">
                <a:ea typeface="宋体" panose="02010600030101010101" pitchFamily="2" charset="-122"/>
              </a:rPr>
              <a:t>或云服务实现业务和数据层</a:t>
            </a:r>
            <a:endParaRPr lang="en-US" altLang="zh-CN" sz="2400" b="1" dirty="0">
              <a:ea typeface="宋体" panose="02010600030101010101" pitchFamily="2" charset="-122"/>
            </a:endParaRPr>
          </a:p>
          <a:p>
            <a:pPr>
              <a:lnSpc>
                <a:spcPct val="150000"/>
              </a:lnSpc>
            </a:pPr>
            <a:r>
              <a:rPr lang="zh-CN" altLang="en-US" sz="2800" b="1" dirty="0">
                <a:solidFill>
                  <a:srgbClr val="FF0000"/>
                </a:solidFill>
                <a:ea typeface="宋体" panose="02010600030101010101" pitchFamily="2" charset="-122"/>
              </a:rPr>
              <a:t>富客户端</a:t>
            </a:r>
            <a:endParaRPr lang="en-US" altLang="zh-CN" sz="2800" b="1" dirty="0">
              <a:solidFill>
                <a:srgbClr val="FF0000"/>
              </a:solidFill>
              <a:ea typeface="宋体" panose="02010600030101010101" pitchFamily="2" charset="-122"/>
            </a:endParaRPr>
          </a:p>
          <a:p>
            <a:pPr lvl="1">
              <a:lnSpc>
                <a:spcPct val="150000"/>
              </a:lnSpc>
            </a:pPr>
            <a:r>
              <a:rPr lang="zh-CN" altLang="en-US" sz="2400" b="1" dirty="0">
                <a:ea typeface="宋体" panose="02010600030101010101" pitchFamily="2" charset="-122"/>
              </a:rPr>
              <a:t>在设备上实现所有三层（界面、业务、数据）</a:t>
            </a:r>
            <a:endParaRPr lang="en-US" altLang="zh-CN" sz="2400" b="1" dirty="0">
              <a:ea typeface="宋体" panose="02010600030101010101" pitchFamily="2" charset="-122"/>
            </a:endParaRPr>
          </a:p>
          <a:p>
            <a:pPr lvl="1">
              <a:lnSpc>
                <a:spcPct val="150000"/>
              </a:lnSpc>
            </a:pPr>
            <a:r>
              <a:rPr lang="zh-CN" altLang="en-US" sz="2400" b="1" dirty="0">
                <a:ea typeface="宋体" panose="02010600030101010101" pitchFamily="2" charset="-122"/>
              </a:rPr>
              <a:t>受移动设备的局限</a:t>
            </a:r>
            <a:endParaRPr lang="en-US" altLang="zh-CN" sz="2400" b="1" dirty="0">
              <a:ea typeface="宋体" panose="02010600030101010101" pitchFamily="2" charset="-122"/>
            </a:endParaRPr>
          </a:p>
        </p:txBody>
      </p:sp>
      <p:sp>
        <p:nvSpPr>
          <p:cNvPr id="3379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5363" name="Rectangle 3"/>
          <p:cNvSpPr>
            <a:spLocks noGrp="1"/>
          </p:cNvSpPr>
          <p:nvPr>
            <p:ph idx="1"/>
          </p:nvPr>
        </p:nvSpPr>
        <p:spPr>
          <a:xfrm>
            <a:off x="0" y="938213"/>
            <a:ext cx="9144000" cy="5462587"/>
          </a:xfrm>
          <a:solidFill>
            <a:srgbClr val="FFFF99">
              <a:alpha val="100000"/>
            </a:srgbClr>
          </a:solidFill>
        </p:spPr>
        <p:txBody>
          <a:bodyPr vert="horz" wrap="square" lIns="91440" tIns="45720" rIns="91440" bIns="45720" anchor="t" anchorCtr="0"/>
          <a:p>
            <a:pPr eaLnBrk="1" hangingPunct="1">
              <a:lnSpc>
                <a:spcPct val="114000"/>
              </a:lnSpc>
              <a:spcBef>
                <a:spcPts val="300"/>
              </a:spcBef>
              <a:spcAft>
                <a:spcPts val="300"/>
              </a:spcAft>
            </a:pPr>
            <a:r>
              <a:rPr lang="zh-CN" altLang="en-US" b="1" dirty="0">
                <a:ea typeface="宋体" panose="02010600030101010101" pitchFamily="2" charset="-122"/>
              </a:rPr>
              <a:t>概念：</a:t>
            </a:r>
            <a:r>
              <a:rPr lang="zh-CN" altLang="en-US" b="1" dirty="0">
                <a:solidFill>
                  <a:srgbClr val="FF0000"/>
                </a:solidFill>
                <a:ea typeface="宋体" panose="02010600030101010101" pitchFamily="2" charset="-122"/>
              </a:rPr>
              <a:t>完整的软件构件是在体系结构设计过程中定义的</a:t>
            </a:r>
            <a:endParaRPr lang="en-US" altLang="zh-CN" b="1" dirty="0">
              <a:solidFill>
                <a:srgbClr val="FF0000"/>
              </a:solidFill>
              <a:ea typeface="宋体" panose="02010600030101010101" pitchFamily="2" charset="-122"/>
            </a:endParaRPr>
          </a:p>
          <a:p>
            <a:pPr lvl="1" eaLnBrk="1" hangingPunct="1">
              <a:lnSpc>
                <a:spcPct val="114000"/>
              </a:lnSpc>
              <a:spcBef>
                <a:spcPts val="300"/>
              </a:spcBef>
              <a:spcAft>
                <a:spcPts val="300"/>
              </a:spcAft>
            </a:pPr>
            <a:r>
              <a:rPr lang="zh-CN" altLang="en-US" b="1" dirty="0">
                <a:ea typeface="宋体" panose="02010600030101010101" pitchFamily="2" charset="-122"/>
              </a:rPr>
              <a:t>构件级设计定义了数据结构、算法、接口特征和分配给每个软件构件的通信机制</a:t>
            </a:r>
            <a:endParaRPr lang="en-US" altLang="zh-CN" b="1" dirty="0">
              <a:ea typeface="宋体" panose="02010600030101010101" pitchFamily="2" charset="-122"/>
            </a:endParaRPr>
          </a:p>
          <a:p>
            <a:pPr eaLnBrk="1" hangingPunct="1">
              <a:lnSpc>
                <a:spcPct val="114000"/>
              </a:lnSpc>
              <a:spcBef>
                <a:spcPts val="300"/>
              </a:spcBef>
              <a:spcAft>
                <a:spcPts val="300"/>
              </a:spcAft>
            </a:pPr>
            <a:r>
              <a:rPr lang="zh-CN" altLang="en-US" b="1" dirty="0">
                <a:ea typeface="宋体" panose="02010600030101010101" pitchFamily="2" charset="-122"/>
              </a:rPr>
              <a:t>人员：软件工程师完成构件级设计 </a:t>
            </a:r>
            <a:endParaRPr lang="en-US" altLang="zh-CN" b="1" dirty="0">
              <a:ea typeface="宋体" panose="02010600030101010101" pitchFamily="2" charset="-122"/>
            </a:endParaRPr>
          </a:p>
          <a:p>
            <a:pPr eaLnBrk="1" hangingPunct="1">
              <a:lnSpc>
                <a:spcPct val="114000"/>
              </a:lnSpc>
              <a:spcBef>
                <a:spcPts val="300"/>
              </a:spcBef>
              <a:spcAft>
                <a:spcPts val="300"/>
              </a:spcAft>
            </a:pPr>
            <a:r>
              <a:rPr lang="zh-CN" altLang="en-US" b="1" dirty="0">
                <a:ea typeface="宋体" panose="02010600030101010101" pitchFamily="2" charset="-122"/>
              </a:rPr>
              <a:t>重要性</a:t>
            </a:r>
            <a:endParaRPr lang="en-US" altLang="zh-CN" b="1" dirty="0">
              <a:ea typeface="宋体" panose="02010600030101010101" pitchFamily="2" charset="-122"/>
            </a:endParaRPr>
          </a:p>
          <a:p>
            <a:pPr lvl="1" eaLnBrk="1" hangingPunct="1">
              <a:lnSpc>
                <a:spcPct val="114000"/>
              </a:lnSpc>
              <a:spcBef>
                <a:spcPts val="300"/>
              </a:spcBef>
              <a:spcAft>
                <a:spcPts val="300"/>
              </a:spcAft>
            </a:pPr>
            <a:r>
              <a:rPr lang="zh-CN" altLang="en-US" b="1" dirty="0">
                <a:ea typeface="宋体" panose="02010600030101010101" pitchFamily="2" charset="-122"/>
              </a:rPr>
              <a:t>必须能够在构造软件之前就确定该构件是否可以工作</a:t>
            </a:r>
            <a:endParaRPr lang="en-US" altLang="zh-CN" b="1" dirty="0">
              <a:ea typeface="宋体" panose="02010600030101010101" pitchFamily="2" charset="-122"/>
            </a:endParaRPr>
          </a:p>
          <a:p>
            <a:pPr lvl="1" eaLnBrk="1" hangingPunct="1">
              <a:lnSpc>
                <a:spcPct val="114000"/>
              </a:lnSpc>
              <a:spcBef>
                <a:spcPts val="300"/>
              </a:spcBef>
              <a:spcAft>
                <a:spcPts val="300"/>
              </a:spcAft>
            </a:pPr>
            <a:r>
              <a:rPr lang="zh-CN" altLang="en-US" b="1" dirty="0">
                <a:solidFill>
                  <a:srgbClr val="FF0000"/>
                </a:solidFill>
                <a:ea typeface="宋体" panose="02010600030101010101" pitchFamily="2" charset="-122"/>
              </a:rPr>
              <a:t>它提供了一种评估数据结构、接口和算法是否能够工作的方法</a:t>
            </a:r>
            <a:endParaRPr lang="en-US" altLang="zh-CN" b="1" dirty="0">
              <a:solidFill>
                <a:srgbClr val="FF0000"/>
              </a:solidFill>
              <a:ea typeface="宋体" panose="02010600030101010101" pitchFamily="2" charset="-122"/>
            </a:endParaRPr>
          </a:p>
          <a:p>
            <a:pPr eaLnBrk="1" hangingPunct="1">
              <a:lnSpc>
                <a:spcPct val="114000"/>
              </a:lnSpc>
              <a:spcBef>
                <a:spcPts val="300"/>
              </a:spcBef>
              <a:spcAft>
                <a:spcPts val="300"/>
              </a:spcAft>
            </a:pPr>
            <a:r>
              <a:rPr lang="zh-CN" altLang="en-US" b="1" dirty="0">
                <a:ea typeface="宋体" panose="02010600030101010101" pitchFamily="2" charset="-122"/>
              </a:rPr>
              <a:t>步骤</a:t>
            </a:r>
            <a:endParaRPr lang="en-US" altLang="zh-CN" b="1" dirty="0">
              <a:ea typeface="宋体" panose="02010600030101010101" pitchFamily="2" charset="-122"/>
            </a:endParaRPr>
          </a:p>
          <a:p>
            <a:pPr lvl="1" eaLnBrk="1" hangingPunct="1">
              <a:lnSpc>
                <a:spcPct val="114000"/>
              </a:lnSpc>
              <a:spcBef>
                <a:spcPts val="300"/>
              </a:spcBef>
              <a:spcAft>
                <a:spcPts val="300"/>
              </a:spcAft>
            </a:pPr>
            <a:r>
              <a:rPr lang="zh-CN" altLang="en-US" b="1" dirty="0">
                <a:solidFill>
                  <a:srgbClr val="0000FF"/>
                </a:solidFill>
                <a:ea typeface="宋体" panose="02010600030101010101" pitchFamily="2" charset="-122"/>
              </a:rPr>
              <a:t>数据、体系结构和接口的设计表示构成了</a:t>
            </a:r>
            <a:r>
              <a:rPr lang="zh-CN" altLang="en-US" b="1" dirty="0">
                <a:solidFill>
                  <a:srgbClr val="FF0000"/>
                </a:solidFill>
                <a:ea typeface="宋体" panose="02010600030101010101" pitchFamily="2" charset="-122"/>
              </a:rPr>
              <a:t>构件级设计的基础</a:t>
            </a:r>
            <a:endParaRPr lang="en-US" altLang="zh-CN" b="1" dirty="0">
              <a:solidFill>
                <a:srgbClr val="FF0000"/>
              </a:solidFill>
              <a:ea typeface="宋体" panose="02010600030101010101" pitchFamily="2" charset="-122"/>
            </a:endParaRPr>
          </a:p>
          <a:p>
            <a:pPr eaLnBrk="1" hangingPunct="1">
              <a:lnSpc>
                <a:spcPct val="114000"/>
              </a:lnSpc>
              <a:spcBef>
                <a:spcPts val="300"/>
              </a:spcBef>
              <a:spcAft>
                <a:spcPts val="300"/>
              </a:spcAft>
            </a:pPr>
            <a:r>
              <a:rPr lang="zh-CN" altLang="en-US" b="1" dirty="0">
                <a:ea typeface="宋体" panose="02010600030101010101" pitchFamily="2" charset="-122"/>
              </a:rPr>
              <a:t>工作产品：每个构件的设计都以基于图形的表格或文本方式表示</a:t>
            </a:r>
            <a:endParaRPr lang="en-US" altLang="zh-CN" b="1" dirty="0">
              <a:ea typeface="宋体" panose="02010600030101010101" pitchFamily="2" charset="-122"/>
            </a:endParaRPr>
          </a:p>
          <a:p>
            <a:pPr eaLnBrk="1" hangingPunct="1">
              <a:lnSpc>
                <a:spcPct val="114000"/>
              </a:lnSpc>
              <a:spcBef>
                <a:spcPts val="300"/>
              </a:spcBef>
              <a:spcAft>
                <a:spcPts val="300"/>
              </a:spcAft>
            </a:pPr>
            <a:r>
              <a:rPr lang="zh-CN" altLang="en-US" b="1" dirty="0">
                <a:ea typeface="宋体" panose="02010600030101010101" pitchFamily="2" charset="-122"/>
              </a:rPr>
              <a:t>质量保证措施：设计评审机制</a:t>
            </a:r>
            <a:endParaRPr lang="en-US" altLang="zh-CN" b="1" dirty="0">
              <a:ea typeface="宋体" panose="02010600030101010101" pitchFamily="2" charset="-122"/>
            </a:endParaRPr>
          </a:p>
        </p:txBody>
      </p:sp>
      <p:sp>
        <p:nvSpPr>
          <p:cNvPr id="6" name="Rectangle 2"/>
          <p:cNvSpPr txBox="1">
            <a:spLocks noChangeArrowheads="1"/>
          </p:cNvSpPr>
          <p:nvPr/>
        </p:nvSpPr>
        <p:spPr bwMode="auto">
          <a:xfrm>
            <a:off x="2286000" y="304800"/>
            <a:ext cx="5257800"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rPr>
              <a:t>要点浏览</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4819" name="Rectangle 1026"/>
          <p:cNvSpPr>
            <a:spLocks noGrp="1"/>
          </p:cNvSpPr>
          <p:nvPr>
            <p:ph type="title"/>
          </p:nvPr>
        </p:nvSpPr>
        <p:spPr>
          <a:xfrm>
            <a:off x="2362200" y="304800"/>
            <a:ext cx="51054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设计传统构件</a:t>
            </a:r>
            <a:endParaRPr lang="en-US" altLang="zh-CN" sz="3600" b="1" dirty="0">
              <a:ea typeface="宋体" panose="02010600030101010101" pitchFamily="2" charset="-122"/>
            </a:endParaRPr>
          </a:p>
        </p:txBody>
      </p:sp>
      <p:sp>
        <p:nvSpPr>
          <p:cNvPr id="34820" name="Rectangle 1027"/>
          <p:cNvSpPr>
            <a:spLocks noGrp="1"/>
          </p:cNvSpPr>
          <p:nvPr>
            <p:ph idx="1"/>
          </p:nvPr>
        </p:nvSpPr>
        <p:spPr>
          <a:xfrm>
            <a:off x="533400" y="1143000"/>
            <a:ext cx="8229600" cy="4953000"/>
          </a:xfrm>
        </p:spPr>
        <p:txBody>
          <a:bodyPr vert="horz" wrap="square" lIns="91440" tIns="45720" rIns="91440" bIns="45720" anchor="t" anchorCtr="0"/>
          <a:p>
            <a:pPr eaLnBrk="1" hangingPunct="1">
              <a:lnSpc>
                <a:spcPct val="150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处理逻辑的设计</a:t>
            </a:r>
            <a:r>
              <a:rPr lang="zh-CN" altLang="en-US" sz="2800" b="1" dirty="0">
                <a:latin typeface="楷体" panose="02010609060101010101" pitchFamily="49" charset="-122"/>
                <a:ea typeface="楷体" panose="02010609060101010101" pitchFamily="49" charset="-122"/>
              </a:rPr>
              <a:t>是由算法设计和结构化程序设计的基本原则规定</a:t>
            </a:r>
            <a:endParaRPr lang="en-US" altLang="zh-CN" sz="2800" b="1" dirty="0">
              <a:latin typeface="楷体" panose="02010609060101010101" pitchFamily="49" charset="-122"/>
              <a:ea typeface="楷体" panose="02010609060101010101" pitchFamily="49" charset="-122"/>
            </a:endParaRPr>
          </a:p>
          <a:p>
            <a:pPr eaLnBrk="1" hangingPunct="1">
              <a:lnSpc>
                <a:spcPct val="150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数据结构的设计</a:t>
            </a:r>
            <a:r>
              <a:rPr lang="zh-CN" altLang="en-US" sz="2800" b="1" dirty="0">
                <a:latin typeface="楷体" panose="02010609060101010101" pitchFamily="49" charset="-122"/>
                <a:ea typeface="楷体" panose="02010609060101010101" pitchFamily="49" charset="-122"/>
              </a:rPr>
              <a:t>是通过为系统开发制定的数据模型来定义的</a:t>
            </a:r>
            <a:endParaRPr lang="en-US" altLang="zh-CN" sz="2800" b="1" dirty="0">
              <a:latin typeface="楷体" panose="02010609060101010101" pitchFamily="49" charset="-122"/>
              <a:ea typeface="楷体" panose="02010609060101010101" pitchFamily="49" charset="-122"/>
            </a:endParaRPr>
          </a:p>
          <a:p>
            <a:pPr eaLnBrk="1" hangingPunct="1">
              <a:lnSpc>
                <a:spcPct val="150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界面设计</a:t>
            </a:r>
            <a:r>
              <a:rPr lang="zh-CN" altLang="en-US" sz="2800" b="1" dirty="0">
                <a:latin typeface="楷体" panose="02010609060101010101" pitchFamily="49" charset="-122"/>
                <a:ea typeface="楷体" panose="02010609060101010101" pitchFamily="49" charset="-122"/>
              </a:rPr>
              <a:t>是由一个构件必须实现的协作来决定的</a:t>
            </a:r>
            <a:endParaRPr lang="en-US" altLang="zh-CN" sz="2800" b="1" dirty="0">
              <a:latin typeface="楷体" panose="02010609060101010101" pitchFamily="49" charset="-122"/>
              <a:ea typeface="楷体" panose="02010609060101010101" pitchFamily="49" charset="-122"/>
            </a:endParaRPr>
          </a:p>
        </p:txBody>
      </p:sp>
      <p:sp>
        <p:nvSpPr>
          <p:cNvPr id="3482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5843" name="Rectangle 2"/>
          <p:cNvSpPr>
            <a:spLocks noGrp="1"/>
          </p:cNvSpPr>
          <p:nvPr>
            <p:ph type="title"/>
          </p:nvPr>
        </p:nvSpPr>
        <p:spPr>
          <a:xfrm>
            <a:off x="2286000" y="304800"/>
            <a:ext cx="52578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基于构件的开发</a:t>
            </a:r>
            <a:endParaRPr lang="en-US" altLang="zh-CN" sz="3200" b="1" dirty="0">
              <a:ea typeface="宋体" panose="02010600030101010101" pitchFamily="2" charset="-122"/>
            </a:endParaRPr>
          </a:p>
        </p:txBody>
      </p:sp>
      <p:sp>
        <p:nvSpPr>
          <p:cNvPr id="35844" name="Rectangle 3"/>
          <p:cNvSpPr>
            <a:spLocks noGrp="1"/>
          </p:cNvSpPr>
          <p:nvPr>
            <p:ph idx="1"/>
          </p:nvPr>
        </p:nvSpPr>
        <p:spPr>
          <a:xfrm>
            <a:off x="304800" y="1143000"/>
            <a:ext cx="8534400" cy="4953000"/>
          </a:xfrm>
        </p:spPr>
        <p:txBody>
          <a:bodyPr vert="horz" wrap="square" lIns="91440" tIns="45720" rIns="91440" bIns="45720" anchor="t" anchorCtr="0"/>
          <a:p>
            <a:pPr eaLnBrk="1" hangingPunct="1">
              <a:lnSpc>
                <a:spcPct val="150000"/>
              </a:lnSpc>
              <a:spcBef>
                <a:spcPts val="600"/>
              </a:spcBef>
              <a:spcAft>
                <a:spcPts val="600"/>
              </a:spcAft>
            </a:pPr>
            <a:r>
              <a:rPr lang="zh-CN" altLang="en-US" sz="2800" b="1" dirty="0">
                <a:latin typeface="楷体" panose="02010609060101010101" pitchFamily="49" charset="-122"/>
                <a:ea typeface="楷体" panose="02010609060101010101" pitchFamily="49" charset="-122"/>
              </a:rPr>
              <a:t>当面对复用的可能性，软件团队会提出一些问题</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eaLnBrk="1" hangingPunct="1">
              <a:lnSpc>
                <a:spcPct val="150000"/>
              </a:lnSpc>
              <a:spcBef>
                <a:spcPts val="600"/>
              </a:spcBef>
              <a:spcAft>
                <a:spcPts val="600"/>
              </a:spcAft>
            </a:pPr>
            <a:r>
              <a:rPr lang="zh-CN" altLang="en-US" sz="2800" b="1" dirty="0">
                <a:latin typeface="楷体" panose="02010609060101010101" pitchFamily="49" charset="-122"/>
                <a:ea typeface="楷体" panose="02010609060101010101" pitchFamily="49" charset="-122"/>
              </a:rPr>
              <a:t>商业成品构件（</a:t>
            </a:r>
            <a:r>
              <a:rPr lang="en-US" altLang="zh-CN" sz="2800" b="1" dirty="0">
                <a:latin typeface="楷体" panose="02010609060101010101" pitchFamily="49" charset="-122"/>
                <a:ea typeface="楷体" panose="02010609060101010101" pitchFamily="49" charset="-122"/>
              </a:rPr>
              <a:t>COTS</a:t>
            </a:r>
            <a:r>
              <a:rPr lang="zh-CN" altLang="en-US" sz="2800" b="1" dirty="0">
                <a:latin typeface="楷体" panose="02010609060101010101" pitchFamily="49" charset="-122"/>
                <a:ea typeface="楷体" panose="02010609060101010101" pitchFamily="49" charset="-122"/>
              </a:rPr>
              <a:t>）可实现这个需求吗？</a:t>
            </a:r>
            <a:endParaRPr lang="en-US" altLang="zh-CN" sz="2800" b="1" dirty="0">
              <a:latin typeface="楷体" panose="02010609060101010101" pitchFamily="49" charset="-122"/>
              <a:ea typeface="楷体" panose="02010609060101010101" pitchFamily="49" charset="-122"/>
            </a:endParaRPr>
          </a:p>
          <a:p>
            <a:pPr lvl="1" eaLnBrk="1" hangingPunct="1">
              <a:lnSpc>
                <a:spcPct val="150000"/>
              </a:lnSpc>
              <a:spcBef>
                <a:spcPts val="600"/>
              </a:spcBef>
              <a:spcAft>
                <a:spcPts val="600"/>
              </a:spcAft>
            </a:pPr>
            <a:r>
              <a:rPr lang="zh-CN" altLang="en-US" sz="2800" b="1" dirty="0">
                <a:latin typeface="楷体" panose="02010609060101010101" pitchFamily="49" charset="-122"/>
                <a:ea typeface="楷体" panose="02010609060101010101" pitchFamily="49" charset="-122"/>
              </a:rPr>
              <a:t>在内部开发的可复用的构件可以实现这个需求吗？</a:t>
            </a:r>
            <a:endParaRPr lang="en-US" altLang="zh-CN" sz="2800" b="1" dirty="0">
              <a:latin typeface="楷体" panose="02010609060101010101" pitchFamily="49" charset="-122"/>
              <a:ea typeface="楷体" panose="02010609060101010101" pitchFamily="49" charset="-122"/>
            </a:endParaRPr>
          </a:p>
          <a:p>
            <a:pPr lvl="1" eaLnBrk="1" hangingPunct="1">
              <a:lnSpc>
                <a:spcPct val="150000"/>
              </a:lnSpc>
              <a:spcBef>
                <a:spcPts val="600"/>
              </a:spcBef>
              <a:spcAft>
                <a:spcPts val="600"/>
              </a:spcAft>
            </a:pPr>
            <a:r>
              <a:rPr lang="zh-CN" altLang="en-US" sz="2800" b="1" dirty="0">
                <a:latin typeface="楷体" panose="02010609060101010101" pitchFamily="49" charset="-122"/>
                <a:ea typeface="楷体" panose="02010609060101010101" pitchFamily="49" charset="-122"/>
              </a:rPr>
              <a:t>是由可用构件接口兼容的体系结构系统构建的吗？</a:t>
            </a:r>
            <a:endParaRPr lang="en-US" altLang="zh-CN" sz="2800" b="1" dirty="0">
              <a:latin typeface="楷体" panose="02010609060101010101" pitchFamily="49" charset="-122"/>
              <a:ea typeface="楷体" panose="02010609060101010101" pitchFamily="49" charset="-122"/>
            </a:endParaRPr>
          </a:p>
          <a:p>
            <a:pPr eaLnBrk="1" hangingPunct="1">
              <a:lnSpc>
                <a:spcPct val="150000"/>
              </a:lnSpc>
              <a:spcBef>
                <a:spcPts val="600"/>
              </a:spcBef>
              <a:spcAft>
                <a:spcPts val="600"/>
              </a:spcAft>
            </a:pPr>
            <a:r>
              <a:rPr lang="zh-CN" altLang="en-US" sz="2800" b="1" dirty="0">
                <a:latin typeface="楷体" panose="02010609060101010101" pitchFamily="49" charset="-122"/>
                <a:ea typeface="楷体" panose="02010609060101010101" pitchFamily="49" charset="-122"/>
              </a:rPr>
              <a:t>与此同时，团队还面临着以下复用障碍</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3584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6867" name="Rectangle 2"/>
          <p:cNvSpPr>
            <a:spLocks noGrp="1"/>
          </p:cNvSpPr>
          <p:nvPr>
            <p:ph type="title"/>
          </p:nvPr>
        </p:nvSpPr>
        <p:spPr>
          <a:xfrm>
            <a:off x="4114800" y="369888"/>
            <a:ext cx="1770063" cy="544512"/>
          </a:xfrm>
        </p:spPr>
        <p:txBody>
          <a:bodyPr vert="horz" wrap="none" lIns="63500" tIns="25400" rIns="63500" bIns="25400" anchor="t" anchorCtr="0">
            <a:spAutoFit/>
          </a:bodyPr>
          <a:p>
            <a:pPr algn="ctr" eaLnBrk="1" hangingPunct="1"/>
            <a:r>
              <a:rPr lang="zh-CN" altLang="en-US" sz="3200" b="1" dirty="0">
                <a:ea typeface="宋体" panose="02010600030101010101" pitchFamily="2" charset="-122"/>
              </a:rPr>
              <a:t>复用障碍</a:t>
            </a:r>
            <a:endParaRPr lang="en-US" altLang="zh-CN" sz="3200" b="1" dirty="0">
              <a:ea typeface="宋体" panose="02010600030101010101" pitchFamily="2" charset="-122"/>
            </a:endParaRPr>
          </a:p>
        </p:txBody>
      </p:sp>
      <p:sp>
        <p:nvSpPr>
          <p:cNvPr id="36868" name="Rectangle 3"/>
          <p:cNvSpPr>
            <a:spLocks noGrp="1"/>
          </p:cNvSpPr>
          <p:nvPr>
            <p:ph idx="1"/>
          </p:nvPr>
        </p:nvSpPr>
        <p:spPr>
          <a:xfrm>
            <a:off x="0" y="990600"/>
            <a:ext cx="9144000" cy="5181600"/>
          </a:xfrm>
          <a:solidFill>
            <a:srgbClr val="FFFF99">
              <a:alpha val="100000"/>
            </a:srgbClr>
          </a:solidFill>
        </p:spPr>
        <p:txBody>
          <a:bodyPr vert="horz" wrap="square" lIns="90487" tIns="44450" rIns="90487" bIns="44450" anchor="t" anchorCtr="0"/>
          <a:p>
            <a:pPr marL="285750" indent="-285750" eaLnBrk="1" hangingPunct="1">
              <a:lnSpc>
                <a:spcPct val="150000"/>
              </a:lnSpc>
              <a:spcBef>
                <a:spcPts val="600"/>
              </a:spcBef>
              <a:spcAft>
                <a:spcPts val="600"/>
              </a:spcAft>
            </a:pPr>
            <a:r>
              <a:rPr lang="zh-CN" altLang="en-US" b="1" dirty="0">
                <a:ea typeface="宋体" panose="02010600030101010101" pitchFamily="2" charset="-122"/>
              </a:rPr>
              <a:t>很少有公司和机构有任何甚至略有类似于一个综合性的软件可复用计划。</a:t>
            </a:r>
            <a:endParaRPr lang="en-US" altLang="zh-CN" b="1" dirty="0">
              <a:ea typeface="宋体" panose="02010600030101010101" pitchFamily="2" charset="-122"/>
            </a:endParaRPr>
          </a:p>
          <a:p>
            <a:pPr marL="285750" indent="-285750" eaLnBrk="1" hangingPunct="1">
              <a:lnSpc>
                <a:spcPct val="150000"/>
              </a:lnSpc>
              <a:spcBef>
                <a:spcPts val="600"/>
              </a:spcBef>
              <a:spcAft>
                <a:spcPts val="600"/>
              </a:spcAft>
            </a:pPr>
            <a:r>
              <a:rPr lang="zh-CN" altLang="en-US" b="1" dirty="0">
                <a:ea typeface="宋体" panose="02010600030101010101" pitchFamily="2" charset="-122"/>
              </a:rPr>
              <a:t>尽管目前越来越多的软件供应商销售工具或构件</a:t>
            </a:r>
            <a:r>
              <a:rPr lang="en-US" altLang="zh-CN" b="1" dirty="0">
                <a:ea typeface="宋体" panose="02010600030101010101" pitchFamily="2" charset="-122"/>
              </a:rPr>
              <a:t>,</a:t>
            </a:r>
            <a:r>
              <a:rPr lang="zh-CN" altLang="en-US" b="1" dirty="0">
                <a:ea typeface="宋体" panose="02010600030101010101" pitchFamily="2" charset="-122"/>
              </a:rPr>
              <a:t>为软件复用提供直接的帮助，但大多数软件开发人员并不使用它们。</a:t>
            </a:r>
            <a:endParaRPr lang="en-US" altLang="zh-CN" b="1" dirty="0">
              <a:ea typeface="宋体" panose="02010600030101010101" pitchFamily="2" charset="-122"/>
            </a:endParaRPr>
          </a:p>
          <a:p>
            <a:pPr marL="285750" indent="-285750" eaLnBrk="1" hangingPunct="1">
              <a:lnSpc>
                <a:spcPct val="150000"/>
              </a:lnSpc>
              <a:spcBef>
                <a:spcPts val="600"/>
              </a:spcBef>
              <a:spcAft>
                <a:spcPts val="600"/>
              </a:spcAft>
            </a:pPr>
            <a:r>
              <a:rPr lang="zh-CN" altLang="en-US" b="1" dirty="0">
                <a:ea typeface="宋体" panose="02010600030101010101" pitchFamily="2" charset="-122"/>
              </a:rPr>
              <a:t>以帮助软件工程师和管理人员了解和应用复用的培训相对较少。</a:t>
            </a:r>
            <a:endParaRPr lang="en-US" altLang="zh-CN" b="1" dirty="0">
              <a:ea typeface="宋体" panose="02010600030101010101" pitchFamily="2" charset="-122"/>
            </a:endParaRPr>
          </a:p>
          <a:p>
            <a:pPr marL="285750" indent="-285750" eaLnBrk="1" hangingPunct="1">
              <a:lnSpc>
                <a:spcPct val="150000"/>
              </a:lnSpc>
              <a:spcBef>
                <a:spcPts val="600"/>
              </a:spcBef>
              <a:spcAft>
                <a:spcPts val="600"/>
              </a:spcAft>
            </a:pPr>
            <a:r>
              <a:rPr lang="zh-CN" altLang="en-US" b="1" dirty="0">
                <a:ea typeface="宋体" panose="02010600030101010101" pitchFamily="2" charset="-122"/>
              </a:rPr>
              <a:t>许多的软件从业者仍然认为复用带来的麻烦比价值大。</a:t>
            </a:r>
            <a:endParaRPr lang="en-US" altLang="zh-CN" b="1" dirty="0">
              <a:ea typeface="宋体" panose="02010600030101010101" pitchFamily="2" charset="-122"/>
            </a:endParaRPr>
          </a:p>
          <a:p>
            <a:pPr marL="285750" indent="-285750" eaLnBrk="1" hangingPunct="1">
              <a:lnSpc>
                <a:spcPct val="150000"/>
              </a:lnSpc>
              <a:spcBef>
                <a:spcPts val="600"/>
              </a:spcBef>
              <a:spcAft>
                <a:spcPts val="600"/>
              </a:spcAft>
            </a:pPr>
            <a:r>
              <a:rPr lang="zh-CN" altLang="en-US" b="1" dirty="0">
                <a:ea typeface="宋体" panose="02010600030101010101" pitchFamily="2" charset="-122"/>
              </a:rPr>
              <a:t>许多公司继续鼓励那些不利于复用的软件开发方法</a:t>
            </a:r>
            <a:endParaRPr lang="en-US" altLang="zh-CN" b="1" dirty="0">
              <a:ea typeface="宋体" panose="02010600030101010101" pitchFamily="2" charset="-122"/>
            </a:endParaRPr>
          </a:p>
          <a:p>
            <a:pPr marL="285750" indent="-285750" eaLnBrk="1" hangingPunct="1">
              <a:lnSpc>
                <a:spcPct val="150000"/>
              </a:lnSpc>
              <a:spcBef>
                <a:spcPts val="600"/>
              </a:spcBef>
              <a:spcAft>
                <a:spcPts val="600"/>
              </a:spcAft>
            </a:pPr>
            <a:r>
              <a:rPr lang="zh-CN" altLang="en-US" b="1" dirty="0">
                <a:ea typeface="宋体" panose="02010600030101010101" pitchFamily="2" charset="-122"/>
              </a:rPr>
              <a:t>很少有公司提供一种激励机制，用以产生可重复使用的程序构件。</a:t>
            </a:r>
            <a:endParaRPr lang="en-US" altLang="zh-CN" b="1" dirty="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7891" name="Rectangle 2"/>
          <p:cNvSpPr>
            <a:spLocks noGrp="1"/>
          </p:cNvSpPr>
          <p:nvPr>
            <p:ph type="title"/>
          </p:nvPr>
        </p:nvSpPr>
        <p:spPr>
          <a:xfrm>
            <a:off x="3200400" y="76200"/>
            <a:ext cx="3359150" cy="912813"/>
          </a:xfrm>
        </p:spPr>
        <p:txBody>
          <a:bodyPr vert="horz" wrap="none" lIns="63500" tIns="25400" rIns="63500" bIns="25400" anchor="t" anchorCtr="0">
            <a:spAutoFit/>
          </a:bodyPr>
          <a:p>
            <a:pPr algn="ctr" eaLnBrk="1" hangingPunct="1"/>
            <a:r>
              <a:rPr lang="zh-CN" altLang="zh-CN" sz="2800" b="1" dirty="0">
                <a:latin typeface="宋体" panose="02010600030101010101" pitchFamily="2" charset="-122"/>
                <a:ea typeface="宋体" panose="02010600030101010101" pitchFamily="2" charset="-122"/>
              </a:rPr>
              <a:t>基于构件的软件工程</a:t>
            </a:r>
            <a:br>
              <a:rPr lang="en-US" altLang="zh-CN" sz="2800" b="1" dirty="0">
                <a:latin typeface="宋体" panose="02010600030101010101" pitchFamily="2" charset="-122"/>
                <a:ea typeface="宋体" panose="02010600030101010101" pitchFamily="2" charset="-122"/>
              </a:rPr>
            </a:br>
            <a:r>
              <a:rPr lang="en-US" altLang="zh-CN" sz="2800" b="1" dirty="0">
                <a:latin typeface="宋体" panose="02010600030101010101" pitchFamily="2" charset="-122"/>
                <a:ea typeface="宋体" panose="02010600030101010101" pitchFamily="2" charset="-122"/>
              </a:rPr>
              <a:t>(CBSE)</a:t>
            </a:r>
            <a:r>
              <a:rPr lang="zh-CN" altLang="en-US" sz="2800" b="1" dirty="0">
                <a:latin typeface="宋体" panose="02010600030101010101" pitchFamily="2" charset="-122"/>
                <a:ea typeface="宋体" panose="02010600030101010101" pitchFamily="2" charset="-122"/>
              </a:rPr>
              <a:t>的流程</a:t>
            </a:r>
            <a:endParaRPr lang="en-US" altLang="zh-CN" sz="2800" b="1" dirty="0">
              <a:latin typeface="宋体" panose="02010600030101010101" pitchFamily="2" charset="-122"/>
              <a:ea typeface="宋体" panose="02010600030101010101" pitchFamily="2" charset="-122"/>
            </a:endParaRPr>
          </a:p>
        </p:txBody>
      </p:sp>
      <p:pic>
        <p:nvPicPr>
          <p:cNvPr id="37892" name="Picture 3"/>
          <p:cNvPicPr/>
          <p:nvPr/>
        </p:nvPicPr>
        <p:blipFill>
          <a:blip r:embed="rId1"/>
          <a:stretch>
            <a:fillRect/>
          </a:stretch>
        </p:blipFill>
        <p:spPr>
          <a:xfrm>
            <a:off x="1219200" y="1219200"/>
            <a:ext cx="7010400" cy="4419600"/>
          </a:xfrm>
          <a:prstGeom prst="rect">
            <a:avLst/>
          </a:prstGeom>
          <a:noFill/>
          <a:ln w="25400">
            <a:noFill/>
          </a:ln>
        </p:spPr>
      </p:pic>
      <p:sp>
        <p:nvSpPr>
          <p:cNvPr id="2" name="矩形 1"/>
          <p:cNvSpPr/>
          <p:nvPr/>
        </p:nvSpPr>
        <p:spPr bwMode="auto">
          <a:xfrm>
            <a:off x="1290638" y="1281113"/>
            <a:ext cx="1660525" cy="3048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领域工程</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矩形 6"/>
          <p:cNvSpPr/>
          <p:nvPr/>
        </p:nvSpPr>
        <p:spPr bwMode="auto">
          <a:xfrm>
            <a:off x="1290638" y="3581400"/>
            <a:ext cx="1452563" cy="2286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软件工程</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7895" name="矩形 2"/>
          <p:cNvSpPr/>
          <p:nvPr/>
        </p:nvSpPr>
        <p:spPr>
          <a:xfrm>
            <a:off x="2422525" y="1719263"/>
            <a:ext cx="609600"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领域</a:t>
            </a:r>
            <a:endParaRPr lang="en-US" altLang="zh-CN" sz="1400" dirty="0">
              <a:latin typeface="宋体" panose="02010600030101010101" pitchFamily="2" charset="-122"/>
              <a:ea typeface="宋体" panose="02010600030101010101" pitchFamily="2" charset="-122"/>
            </a:endParaRPr>
          </a:p>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分析</a:t>
            </a:r>
            <a:endParaRPr lang="zh-CN" altLang="en-US" sz="1400" dirty="0">
              <a:latin typeface="宋体" panose="02010600030101010101" pitchFamily="2" charset="-122"/>
              <a:ea typeface="宋体" panose="02010600030101010101" pitchFamily="2" charset="-122"/>
            </a:endParaRPr>
          </a:p>
        </p:txBody>
      </p:sp>
      <p:sp>
        <p:nvSpPr>
          <p:cNvPr id="9" name="矩形 8"/>
          <p:cNvSpPr/>
          <p:nvPr/>
        </p:nvSpPr>
        <p:spPr bwMode="auto">
          <a:xfrm>
            <a:off x="3473450" y="2549525"/>
            <a:ext cx="500063" cy="533400"/>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领域</a:t>
            </a:r>
            <a:endParaRPr kumimoji="0" lang="en-US" altLang="zh-CN"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模型</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7897" name="矩形 9"/>
          <p:cNvSpPr/>
          <p:nvPr/>
        </p:nvSpPr>
        <p:spPr>
          <a:xfrm>
            <a:off x="2541588" y="4011613"/>
            <a:ext cx="609600"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系统分析</a:t>
            </a:r>
            <a:endParaRPr lang="zh-CN" altLang="en-US" sz="1400" dirty="0">
              <a:latin typeface="宋体" panose="02010600030101010101" pitchFamily="2" charset="-122"/>
              <a:ea typeface="宋体" panose="02010600030101010101" pitchFamily="2" charset="-122"/>
            </a:endParaRPr>
          </a:p>
        </p:txBody>
      </p:sp>
      <p:sp>
        <p:nvSpPr>
          <p:cNvPr id="12" name="矩形 11"/>
          <p:cNvSpPr/>
          <p:nvPr/>
        </p:nvSpPr>
        <p:spPr bwMode="auto">
          <a:xfrm>
            <a:off x="1290638" y="4343400"/>
            <a:ext cx="995363" cy="762000"/>
          </a:xfrm>
          <a:prstGeom prst="rect">
            <a:avLst/>
          </a:prstGeom>
          <a:solidFill>
            <a:schemeClr val="accent3">
              <a:lumMod val="7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用户</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需求</a:t>
            </a:r>
            <a:endPar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7899" name="矩形 2"/>
          <p:cNvSpPr/>
          <p:nvPr/>
        </p:nvSpPr>
        <p:spPr>
          <a:xfrm>
            <a:off x="4000500" y="1719263"/>
            <a:ext cx="920750"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软件架构</a:t>
            </a:r>
            <a:endParaRPr lang="en-US" altLang="zh-CN" sz="1400" dirty="0">
              <a:latin typeface="宋体" panose="02010600030101010101" pitchFamily="2" charset="-122"/>
              <a:ea typeface="宋体" panose="02010600030101010101" pitchFamily="2" charset="-122"/>
            </a:endParaRPr>
          </a:p>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开发</a:t>
            </a:r>
            <a:endParaRPr lang="zh-CN" altLang="en-US" sz="1400" dirty="0">
              <a:latin typeface="宋体" panose="02010600030101010101" pitchFamily="2" charset="-122"/>
              <a:ea typeface="宋体" panose="02010600030101010101" pitchFamily="2" charset="-122"/>
            </a:endParaRPr>
          </a:p>
        </p:txBody>
      </p:sp>
      <p:sp>
        <p:nvSpPr>
          <p:cNvPr id="37900" name="矩形 2"/>
          <p:cNvSpPr/>
          <p:nvPr/>
        </p:nvSpPr>
        <p:spPr>
          <a:xfrm>
            <a:off x="5788025" y="1719263"/>
            <a:ext cx="920750"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复用产品开发</a:t>
            </a:r>
            <a:endParaRPr lang="zh-CN" altLang="en-US" sz="1400" dirty="0">
              <a:latin typeface="宋体" panose="02010600030101010101" pitchFamily="2" charset="-122"/>
              <a:ea typeface="宋体" panose="02010600030101010101" pitchFamily="2" charset="-122"/>
            </a:endParaRPr>
          </a:p>
        </p:txBody>
      </p:sp>
      <p:sp>
        <p:nvSpPr>
          <p:cNvPr id="15" name="矩形 14"/>
          <p:cNvSpPr/>
          <p:nvPr/>
        </p:nvSpPr>
        <p:spPr bwMode="auto">
          <a:xfrm>
            <a:off x="5105400" y="2565400"/>
            <a:ext cx="500063" cy="533400"/>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结构模型</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6" name="矩形 15"/>
          <p:cNvSpPr/>
          <p:nvPr/>
        </p:nvSpPr>
        <p:spPr bwMode="auto">
          <a:xfrm>
            <a:off x="7100888" y="2438400"/>
            <a:ext cx="841375" cy="660400"/>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知识库的可复用产品</a:t>
            </a:r>
            <a:r>
              <a:rPr kumimoji="0" lang="en-US" altLang="zh-CN"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构件</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7903" name="矩形 9"/>
          <p:cNvSpPr/>
          <p:nvPr/>
        </p:nvSpPr>
        <p:spPr>
          <a:xfrm>
            <a:off x="4086225" y="4011613"/>
            <a:ext cx="936625"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规范与设计</a:t>
            </a:r>
            <a:endParaRPr lang="zh-CN" altLang="en-US" sz="1400" dirty="0">
              <a:latin typeface="宋体" panose="02010600030101010101" pitchFamily="2" charset="-122"/>
              <a:ea typeface="宋体" panose="02010600030101010101" pitchFamily="2" charset="-122"/>
            </a:endParaRPr>
          </a:p>
        </p:txBody>
      </p:sp>
      <p:sp>
        <p:nvSpPr>
          <p:cNvPr id="37904" name="矩形 9"/>
          <p:cNvSpPr/>
          <p:nvPr/>
        </p:nvSpPr>
        <p:spPr>
          <a:xfrm>
            <a:off x="5902325" y="4011613"/>
            <a:ext cx="879475" cy="533400"/>
          </a:xfrm>
          <a:prstGeom prst="rect">
            <a:avLst/>
          </a:prstGeom>
          <a:solidFill>
            <a:schemeClr val="bg1"/>
          </a:solidFill>
          <a:ln w="9525" cap="flat" cmpd="sng">
            <a:solidFill>
              <a:schemeClr val="bg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dirty="0">
                <a:latin typeface="宋体" panose="02010600030101010101" pitchFamily="2" charset="-122"/>
                <a:ea typeface="宋体" panose="02010600030101010101" pitchFamily="2" charset="-122"/>
              </a:rPr>
              <a:t>构建</a:t>
            </a:r>
            <a:endParaRPr lang="zh-CN" altLang="en-US" sz="1400" dirty="0">
              <a:latin typeface="宋体" panose="02010600030101010101" pitchFamily="2" charset="-122"/>
              <a:ea typeface="宋体" panose="02010600030101010101" pitchFamily="2" charset="-122"/>
            </a:endParaRPr>
          </a:p>
        </p:txBody>
      </p:sp>
      <p:sp>
        <p:nvSpPr>
          <p:cNvPr id="19" name="矩形 18"/>
          <p:cNvSpPr/>
          <p:nvPr/>
        </p:nvSpPr>
        <p:spPr bwMode="auto">
          <a:xfrm>
            <a:off x="3582988" y="4862513"/>
            <a:ext cx="500063" cy="533400"/>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系统规格</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矩形 19"/>
          <p:cNvSpPr/>
          <p:nvPr/>
        </p:nvSpPr>
        <p:spPr bwMode="auto">
          <a:xfrm>
            <a:off x="7146925" y="4903788"/>
            <a:ext cx="841375" cy="395288"/>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应用软件</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1" name="矩形 20"/>
          <p:cNvSpPr/>
          <p:nvPr/>
        </p:nvSpPr>
        <p:spPr bwMode="auto">
          <a:xfrm>
            <a:off x="5208588" y="4821238"/>
            <a:ext cx="500063" cy="630238"/>
          </a:xfrm>
          <a:prstGeom prst="rect">
            <a:avLst/>
          </a:prstGeom>
          <a:solidFill>
            <a:schemeClr val="accent5"/>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分析设计模型</a:t>
            </a:r>
            <a:endParaRPr kumimoji="0" lang="zh-CN" altLang="en-US" sz="12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7908"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8915" name="Rectangle 2"/>
          <p:cNvSpPr>
            <a:spLocks noGrp="1"/>
          </p:cNvSpPr>
          <p:nvPr>
            <p:ph type="title"/>
          </p:nvPr>
        </p:nvSpPr>
        <p:spPr>
          <a:xfrm>
            <a:off x="2362200" y="228600"/>
            <a:ext cx="5116513" cy="633413"/>
          </a:xfrm>
        </p:spPr>
        <p:txBody>
          <a:bodyPr vert="horz" wrap="square" lIns="91440" tIns="45720" rIns="91440" bIns="45720" anchor="b" anchorCtr="0"/>
          <a:p>
            <a:pPr algn="ctr" eaLnBrk="1" hangingPunct="1"/>
            <a:r>
              <a:rPr lang="zh-CN" altLang="en-US" sz="3200" b="1" dirty="0">
                <a:ea typeface="宋体" panose="02010600030101010101" pitchFamily="2" charset="-122"/>
              </a:rPr>
              <a:t>领域工程</a:t>
            </a:r>
            <a:endParaRPr lang="en-US" altLang="zh-CN" sz="3200" b="1" dirty="0">
              <a:ea typeface="宋体" panose="02010600030101010101" pitchFamily="2" charset="-122"/>
            </a:endParaRPr>
          </a:p>
        </p:txBody>
      </p:sp>
      <p:sp>
        <p:nvSpPr>
          <p:cNvPr id="202755" name="Text Box 3"/>
          <p:cNvSpPr txBox="1">
            <a:spLocks noChangeArrowheads="1"/>
          </p:cNvSpPr>
          <p:nvPr/>
        </p:nvSpPr>
        <p:spPr bwMode="auto">
          <a:xfrm>
            <a:off x="304800" y="1114425"/>
            <a:ext cx="8382000" cy="3838575"/>
          </a:xfrm>
          <a:prstGeom prst="rect">
            <a:avLst/>
          </a:prstGeom>
          <a:noFill/>
          <a:ln>
            <a:noFill/>
          </a:ln>
          <a:effectLst/>
        </p:spPr>
        <p:txBody>
          <a:bodyPr wrap="square">
            <a:spAutoFit/>
          </a:bodyPr>
          <a:lstStyle/>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1.</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定义待研究的领域。</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2.</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把从领域中提取的项进行分类。</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3.</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收集领域中有代表性的应用系统样本。</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4</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分析样本中的每个应用系统，并且定义分析类。</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5.</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为这些类发开需求模型。</a:t>
            </a:r>
            <a:endParaRPr kumimoji="0" lang="en-US" sz="2800" b="1" kern="1200" cap="none" spc="0" normalizeH="0" baseline="0" noProof="0" dirty="0">
              <a:latin typeface="宋体" panose="02010600030101010101" pitchFamily="2" charset="-122"/>
              <a:ea typeface="宋体" panose="02010600030101010101" pitchFamily="2" charset="-122"/>
              <a:cs typeface="+mn-cs"/>
            </a:endParaRPr>
          </a:p>
        </p:txBody>
      </p:sp>
      <p:sp>
        <p:nvSpPr>
          <p:cNvPr id="3891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39939" name="Rectangle 2"/>
          <p:cNvSpPr>
            <a:spLocks noGrp="1"/>
          </p:cNvSpPr>
          <p:nvPr>
            <p:ph type="title"/>
          </p:nvPr>
        </p:nvSpPr>
        <p:spPr>
          <a:xfrm>
            <a:off x="2362200" y="228600"/>
            <a:ext cx="5029200" cy="631825"/>
          </a:xfrm>
        </p:spPr>
        <p:txBody>
          <a:bodyPr vert="horz" wrap="square" lIns="91440" tIns="45720" rIns="91440" bIns="45720" anchor="b" anchorCtr="0"/>
          <a:p>
            <a:pPr algn="ctr" eaLnBrk="1" hangingPunct="1"/>
            <a:r>
              <a:rPr lang="zh-CN" altLang="en-US" sz="3200" b="1" dirty="0">
                <a:ea typeface="宋体" panose="02010600030101010101" pitchFamily="2" charset="-122"/>
              </a:rPr>
              <a:t>识别可复用的构件</a:t>
            </a:r>
            <a:endParaRPr lang="en-US" altLang="zh-CN" sz="3600" b="1" dirty="0">
              <a:ea typeface="宋体" panose="02010600030101010101" pitchFamily="2" charset="-122"/>
            </a:endParaRPr>
          </a:p>
        </p:txBody>
      </p:sp>
      <p:sp>
        <p:nvSpPr>
          <p:cNvPr id="203779" name="Text Box 3"/>
          <p:cNvSpPr txBox="1">
            <a:spLocks noChangeArrowheads="1"/>
          </p:cNvSpPr>
          <p:nvPr/>
        </p:nvSpPr>
        <p:spPr bwMode="auto">
          <a:xfrm>
            <a:off x="381000" y="990600"/>
            <a:ext cx="8382000" cy="5568950"/>
          </a:xfrm>
          <a:prstGeom prst="rect">
            <a:avLst/>
          </a:prstGeom>
          <a:solidFill>
            <a:srgbClr val="FFFF99"/>
          </a:solidFill>
          <a:ln>
            <a:noFill/>
          </a:ln>
          <a:effectLst/>
        </p:spPr>
        <p:txBody>
          <a:bodyPr wrap="square">
            <a:spAutoFit/>
          </a:bodyPr>
          <a:lstStyle/>
          <a:p>
            <a:pPr marR="0" defTabSz="914400">
              <a:lnSpc>
                <a:spcPct val="125000"/>
              </a:lnSpc>
              <a:buClrTx/>
              <a:buSzTx/>
              <a:buFontTx/>
              <a:buNone/>
              <a:defRPr/>
            </a:pPr>
            <a:r>
              <a:rPr kumimoji="0" lang="en-US" b="1" kern="1200" cap="none" spc="0" normalizeH="0" baseline="0" noProof="0" dirty="0">
                <a:latin typeface="宋体" panose="02010600030101010101" pitchFamily="2" charset="-122"/>
                <a:ea typeface="宋体" panose="02010600030101010101" pitchFamily="2" charset="-122"/>
                <a:cs typeface="+mn-cs"/>
              </a:rPr>
              <a:t>•</a:t>
            </a:r>
            <a:r>
              <a:rPr kumimoji="0" lang="zh-CN" altLang="en-US" b="1" kern="1200" cap="none" spc="0" normalizeH="0" baseline="0" noProof="0" dirty="0">
                <a:latin typeface="宋体" panose="02010600030101010101" pitchFamily="2" charset="-122"/>
                <a:ea typeface="宋体" panose="02010600030101010101" pitchFamily="2" charset="-122"/>
                <a:cs typeface="+mn-cs"/>
              </a:rPr>
              <a:t>此构件功能需要在未来实现吗？</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latin typeface="宋体" panose="02010600030101010101" pitchFamily="2" charset="-122"/>
                <a:ea typeface="宋体" panose="02010600030101010101" pitchFamily="2" charset="-122"/>
                <a:cs typeface="+mn-cs"/>
              </a:rPr>
              <a:t>•</a:t>
            </a:r>
            <a:r>
              <a:rPr kumimoji="0" lang="zh-CN" altLang="en-US" b="1" kern="1200" cap="none" spc="0" normalizeH="0" baseline="0" noProof="0" dirty="0">
                <a:latin typeface="宋体" panose="02010600030101010101" pitchFamily="2" charset="-122"/>
                <a:ea typeface="宋体" panose="02010600030101010101" pitchFamily="2" charset="-122"/>
                <a:cs typeface="+mn-cs"/>
              </a:rPr>
              <a:t>领域内的组件的功能有多通用</a:t>
            </a:r>
            <a:r>
              <a:rPr kumimoji="0" lang="en-US" b="1" kern="1200" cap="none" spc="0" normalizeH="0" baseline="0" noProof="0" dirty="0">
                <a:latin typeface="宋体" panose="02010600030101010101" pitchFamily="2" charset="-122"/>
                <a:ea typeface="宋体" panose="02010600030101010101" pitchFamily="2" charset="-122"/>
                <a:cs typeface="+mn-cs"/>
              </a:rPr>
              <a:t>?</a:t>
            </a:r>
            <a:endParaRPr kumimoji="0" lang="en-US"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latin typeface="宋体" panose="02010600030101010101" pitchFamily="2" charset="-122"/>
                <a:ea typeface="宋体" panose="02010600030101010101" pitchFamily="2" charset="-122"/>
                <a:cs typeface="+mn-cs"/>
              </a:rPr>
              <a:t>•</a:t>
            </a:r>
            <a:r>
              <a:rPr kumimoji="0" lang="zh-CN" altLang="en-US" b="1" kern="1200" cap="none" spc="0" normalizeH="0" baseline="0" noProof="0" dirty="0">
                <a:latin typeface="宋体" panose="02010600030101010101" pitchFamily="2" charset="-122"/>
                <a:ea typeface="宋体" panose="02010600030101010101" pitchFamily="2" charset="-122"/>
                <a:cs typeface="+mn-cs"/>
              </a:rPr>
              <a:t>有没有领域内构件的功能有重复？</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构件依赖于硬件吗</a:t>
            </a: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不同的实现之间硬件保持不变么</a:t>
            </a: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硬件细节能被移植到另一个构件上吗？</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对下一个实现的设计进行了优化吗？</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可以将不可重复使用的构件参数化使之成为可复用构件么？</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可复用的构件在许多的实现中能否只做极小的修改？</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经过修改来实现复用是否可行？</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不可复用的构件能否通过分解来产生复用构件</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R="0" defTabSz="914400">
              <a:lnSpc>
                <a:spcPct val="125000"/>
              </a:lnSpc>
              <a:buClrTx/>
              <a:buSzTx/>
              <a:buFontTx/>
              <a:buNone/>
              <a:defRPr/>
            </a:pPr>
            <a:r>
              <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如何有效地通过分解构件来实现复用？</a:t>
            </a:r>
            <a:endParaRPr kumimoji="0" lang="en-US"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0963" name="Rectangle 2"/>
          <p:cNvSpPr>
            <a:spLocks noGrp="1"/>
          </p:cNvSpPr>
          <p:nvPr>
            <p:ph type="title"/>
          </p:nvPr>
        </p:nvSpPr>
        <p:spPr>
          <a:xfrm>
            <a:off x="2514600" y="228600"/>
            <a:ext cx="4800600" cy="544513"/>
          </a:xfrm>
        </p:spPr>
        <p:txBody>
          <a:bodyPr vert="horz" wrap="square" lIns="63500" tIns="25400" rIns="63500" bIns="25400" anchor="t" anchorCtr="0">
            <a:spAutoFit/>
          </a:bodyPr>
          <a:p>
            <a:pPr algn="ctr" eaLnBrk="1" hangingPunct="1"/>
            <a:r>
              <a:rPr lang="zh-CN" altLang="en-US" sz="3200" b="1" dirty="0">
                <a:ea typeface="宋体" panose="02010600030101010101" pitchFamily="2" charset="-122"/>
              </a:rPr>
              <a:t>基于构件的</a:t>
            </a:r>
            <a:r>
              <a:rPr lang="en-US" altLang="zh-CN" sz="3200" b="1" dirty="0">
                <a:ea typeface="宋体" panose="02010600030101010101" pitchFamily="2" charset="-122"/>
              </a:rPr>
              <a:t>SE</a:t>
            </a:r>
            <a:endParaRPr lang="en-US" altLang="zh-CN" sz="3200" b="1" dirty="0">
              <a:ea typeface="宋体" panose="02010600030101010101" pitchFamily="2" charset="-122"/>
            </a:endParaRPr>
          </a:p>
        </p:txBody>
      </p:sp>
      <p:sp>
        <p:nvSpPr>
          <p:cNvPr id="40964" name="Rectangle 3"/>
          <p:cNvSpPr>
            <a:spLocks noGrp="1"/>
          </p:cNvSpPr>
          <p:nvPr>
            <p:ph idx="1"/>
          </p:nvPr>
        </p:nvSpPr>
        <p:spPr>
          <a:xfrm>
            <a:off x="685800" y="1066800"/>
            <a:ext cx="7489825" cy="5105400"/>
          </a:xfrm>
        </p:spPr>
        <p:txBody>
          <a:bodyPr vert="horz" wrap="square" lIns="90487" tIns="44450" rIns="90487" bIns="44450" anchor="t" anchorCtr="0"/>
          <a:p>
            <a:pPr eaLnBrk="1" hangingPunct="1">
              <a:lnSpc>
                <a:spcPct val="150000"/>
              </a:lnSpc>
            </a:pPr>
            <a:r>
              <a:rPr lang="zh-CN" altLang="en-US" sz="2800" b="1" dirty="0">
                <a:ea typeface="宋体" panose="02010600030101010101" pitchFamily="2" charset="-122"/>
              </a:rPr>
              <a:t>构件库必须是可用的</a:t>
            </a:r>
            <a:endParaRPr lang="zh-CN" altLang="en-US" sz="2800" b="1" dirty="0">
              <a:ea typeface="宋体" panose="02010600030101010101" pitchFamily="2" charset="-122"/>
            </a:endParaRPr>
          </a:p>
          <a:p>
            <a:pPr eaLnBrk="1" hangingPunct="1">
              <a:lnSpc>
                <a:spcPct val="150000"/>
              </a:lnSpc>
            </a:pPr>
            <a:r>
              <a:rPr lang="zh-CN" altLang="en-US" sz="2800" b="1" dirty="0">
                <a:ea typeface="宋体" panose="02010600030101010101" pitchFamily="2" charset="-122"/>
              </a:rPr>
              <a:t>构件应该具有一致的结构</a:t>
            </a:r>
            <a:endParaRPr lang="zh-CN" altLang="en-US" sz="2800" b="1" dirty="0">
              <a:ea typeface="宋体" panose="02010600030101010101" pitchFamily="2" charset="-122"/>
            </a:endParaRPr>
          </a:p>
          <a:p>
            <a:pPr eaLnBrk="1" hangingPunct="1">
              <a:lnSpc>
                <a:spcPct val="150000"/>
              </a:lnSpc>
            </a:pPr>
            <a:r>
              <a:rPr lang="zh-CN" altLang="en-US" sz="2800" b="1" dirty="0">
                <a:ea typeface="宋体" panose="02010600030101010101" pitchFamily="2" charset="-122"/>
              </a:rPr>
              <a:t>应该具有软件构件标准，例如，</a:t>
            </a:r>
            <a:endParaRPr lang="en-US" altLang="zh-CN" sz="2800" b="1" dirty="0">
              <a:ea typeface="宋体" panose="02010600030101010101" pitchFamily="2" charset="-122"/>
            </a:endParaRPr>
          </a:p>
          <a:p>
            <a:pPr lvl="1" eaLnBrk="1" hangingPunct="1">
              <a:lnSpc>
                <a:spcPct val="150000"/>
              </a:lnSpc>
            </a:pPr>
            <a:r>
              <a:rPr lang="en-US" altLang="zh-CN" sz="2400" b="1" dirty="0">
                <a:ea typeface="宋体" panose="02010600030101010101" pitchFamily="2" charset="-122"/>
              </a:rPr>
              <a:t>OMG/CORBA</a:t>
            </a:r>
            <a:endParaRPr lang="en-US" altLang="zh-CN" sz="2400" b="1" dirty="0">
              <a:ea typeface="宋体" panose="02010600030101010101" pitchFamily="2" charset="-122"/>
            </a:endParaRPr>
          </a:p>
          <a:p>
            <a:pPr lvl="1" eaLnBrk="1" hangingPunct="1">
              <a:lnSpc>
                <a:spcPct val="150000"/>
              </a:lnSpc>
            </a:pPr>
            <a:r>
              <a:rPr lang="en-US" altLang="zh-CN" sz="2400" b="1" dirty="0">
                <a:ea typeface="宋体" panose="02010600030101010101" pitchFamily="2" charset="-122"/>
              </a:rPr>
              <a:t>Microsoft COM</a:t>
            </a:r>
            <a:endParaRPr lang="en-US" altLang="zh-CN" sz="2400" b="1" dirty="0">
              <a:ea typeface="宋体" panose="02010600030101010101" pitchFamily="2" charset="-122"/>
            </a:endParaRPr>
          </a:p>
          <a:p>
            <a:pPr lvl="1" eaLnBrk="1" hangingPunct="1">
              <a:lnSpc>
                <a:spcPct val="150000"/>
              </a:lnSpc>
            </a:pPr>
            <a:r>
              <a:rPr lang="en-US" altLang="zh-CN" sz="2400" b="1" dirty="0">
                <a:ea typeface="宋体" panose="02010600030101010101" pitchFamily="2" charset="-122"/>
              </a:rPr>
              <a:t>Sun JavaBeans</a:t>
            </a:r>
            <a:endParaRPr lang="en-US" altLang="zh-CN" sz="2400" b="1" dirty="0">
              <a:ea typeface="宋体" panose="02010600030101010101" pitchFamily="2" charset="-122"/>
            </a:endParaRPr>
          </a:p>
        </p:txBody>
      </p:sp>
      <p:sp>
        <p:nvSpPr>
          <p:cNvPr id="4096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1987"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en-US" altLang="zh-CN" sz="3200" b="1" dirty="0">
                <a:ea typeface="宋体" panose="02010600030101010101" pitchFamily="2" charset="-122"/>
              </a:rPr>
              <a:t>CBSE </a:t>
            </a:r>
            <a:r>
              <a:rPr lang="zh-CN" altLang="en-US" sz="3200" b="1" dirty="0">
                <a:ea typeface="宋体" panose="02010600030101010101" pitchFamily="2" charset="-122"/>
              </a:rPr>
              <a:t>活动</a:t>
            </a:r>
            <a:endParaRPr lang="en-US" altLang="zh-CN" sz="3200" b="1" dirty="0">
              <a:ea typeface="宋体" panose="02010600030101010101" pitchFamily="2" charset="-122"/>
            </a:endParaRPr>
          </a:p>
        </p:txBody>
      </p:sp>
      <p:sp>
        <p:nvSpPr>
          <p:cNvPr id="41988" name="Rectangle 3"/>
          <p:cNvSpPr>
            <a:spLocks noGrp="1"/>
          </p:cNvSpPr>
          <p:nvPr>
            <p:ph idx="1"/>
          </p:nvPr>
        </p:nvSpPr>
        <p:spPr>
          <a:xfrm>
            <a:off x="2743200" y="1219200"/>
            <a:ext cx="4724400" cy="3406775"/>
          </a:xfrm>
        </p:spPr>
        <p:txBody>
          <a:bodyPr vert="horz" wrap="square" lIns="91440" tIns="45720" rIns="91440" bIns="45720" anchor="t" anchorCtr="0"/>
          <a:p>
            <a:pPr eaLnBrk="1" hangingPunct="1">
              <a:lnSpc>
                <a:spcPct val="150000"/>
              </a:lnSpc>
            </a:pPr>
            <a:r>
              <a:rPr lang="zh-CN" altLang="en-US" sz="3200" dirty="0">
                <a:ea typeface="宋体" panose="02010600030101010101" pitchFamily="2" charset="-122"/>
              </a:rPr>
              <a:t>构件合格性检验</a:t>
            </a:r>
            <a:endParaRPr lang="en-US" altLang="zh-CN" sz="3200" dirty="0">
              <a:ea typeface="宋体" panose="02010600030101010101" pitchFamily="2" charset="-122"/>
            </a:endParaRPr>
          </a:p>
          <a:p>
            <a:pPr eaLnBrk="1" hangingPunct="1">
              <a:lnSpc>
                <a:spcPct val="150000"/>
              </a:lnSpc>
            </a:pPr>
            <a:r>
              <a:rPr lang="zh-CN" altLang="en-US" sz="3200" dirty="0">
                <a:ea typeface="宋体" panose="02010600030101010101" pitchFamily="2" charset="-122"/>
              </a:rPr>
              <a:t>构件适应性修改</a:t>
            </a:r>
            <a:endParaRPr lang="en-US" altLang="zh-CN" sz="3200" dirty="0">
              <a:ea typeface="宋体" panose="02010600030101010101" pitchFamily="2" charset="-122"/>
            </a:endParaRPr>
          </a:p>
          <a:p>
            <a:pPr eaLnBrk="1" hangingPunct="1">
              <a:lnSpc>
                <a:spcPct val="150000"/>
              </a:lnSpc>
            </a:pPr>
            <a:r>
              <a:rPr lang="zh-CN" altLang="en-US" sz="3200" dirty="0">
                <a:ea typeface="宋体" panose="02010600030101010101" pitchFamily="2" charset="-122"/>
              </a:rPr>
              <a:t>构件组装</a:t>
            </a:r>
            <a:endParaRPr lang="en-US" altLang="zh-CN" sz="3200" dirty="0">
              <a:ea typeface="宋体" panose="02010600030101010101" pitchFamily="2" charset="-122"/>
            </a:endParaRPr>
          </a:p>
          <a:p>
            <a:pPr eaLnBrk="1" hangingPunct="1">
              <a:lnSpc>
                <a:spcPct val="150000"/>
              </a:lnSpc>
            </a:pPr>
            <a:r>
              <a:rPr lang="zh-CN" altLang="en-US" sz="3200" dirty="0">
                <a:ea typeface="宋体" panose="02010600030101010101" pitchFamily="2" charset="-122"/>
              </a:rPr>
              <a:t>构件更新</a:t>
            </a:r>
            <a:endParaRPr lang="en-US" altLang="zh-CN" sz="3200" dirty="0">
              <a:ea typeface="宋体" panose="02010600030101010101" pitchFamily="2" charset="-122"/>
            </a:endParaRPr>
          </a:p>
        </p:txBody>
      </p:sp>
      <p:sp>
        <p:nvSpPr>
          <p:cNvPr id="4198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3011" name="Rectangle 2"/>
          <p:cNvSpPr>
            <a:spLocks noGrp="1"/>
          </p:cNvSpPr>
          <p:nvPr>
            <p:ph type="title"/>
          </p:nvPr>
        </p:nvSpPr>
        <p:spPr>
          <a:xfrm>
            <a:off x="3352800" y="228600"/>
            <a:ext cx="306705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合格性检验</a:t>
            </a:r>
            <a:endParaRPr lang="en-US" altLang="zh-CN" sz="3200" b="1" dirty="0">
              <a:ea typeface="宋体" panose="02010600030101010101" pitchFamily="2" charset="-122"/>
            </a:endParaRPr>
          </a:p>
        </p:txBody>
      </p:sp>
      <p:sp>
        <p:nvSpPr>
          <p:cNvPr id="208899" name="Text Box 3"/>
          <p:cNvSpPr txBox="1">
            <a:spLocks noChangeArrowheads="1"/>
          </p:cNvSpPr>
          <p:nvPr/>
        </p:nvSpPr>
        <p:spPr bwMode="auto">
          <a:xfrm>
            <a:off x="457200" y="1143000"/>
            <a:ext cx="6397625" cy="425450"/>
          </a:xfrm>
          <a:prstGeom prst="rect">
            <a:avLst/>
          </a:prstGeom>
          <a:noFill/>
          <a:ln>
            <a:noFill/>
          </a:ln>
          <a:effectLst/>
        </p:spPr>
        <p:txBody>
          <a:bodyPr>
            <a:spAutoFit/>
          </a:bodyPr>
          <a:lstStyle/>
          <a:p>
            <a:pPr marR="0" defTabSz="914400">
              <a:lnSpc>
                <a:spcPct val="90000"/>
              </a:lnSpc>
              <a:spcBef>
                <a:spcPct val="50000"/>
              </a:spcBef>
              <a:buClrTx/>
              <a:buSzTx/>
              <a:buFontTx/>
              <a:buNone/>
              <a:defRPr/>
            </a:pPr>
            <a:r>
              <a:rPr kumimoji="0" lang="zh-CN" altLang="en-US" b="1" i="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在一个构件使用之前</a:t>
            </a:r>
            <a:r>
              <a:rPr kumimoji="0" lang="en-US" b="1" i="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r>
              <a:rPr kumimoji="0" lang="zh-CN" altLang="en-US" b="1" i="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必须考虑</a:t>
            </a:r>
            <a:r>
              <a:rPr kumimoji="0" lang="en-US" b="1" i="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a:t>
            </a:r>
            <a:endParaRPr kumimoji="0" lang="en-US" b="1" i="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p:txBody>
      </p:sp>
      <p:sp>
        <p:nvSpPr>
          <p:cNvPr id="208900" name="Text Box 4"/>
          <p:cNvSpPr txBox="1">
            <a:spLocks noChangeArrowheads="1"/>
          </p:cNvSpPr>
          <p:nvPr/>
        </p:nvSpPr>
        <p:spPr bwMode="auto">
          <a:xfrm>
            <a:off x="457200" y="1676400"/>
            <a:ext cx="8382000" cy="4437063"/>
          </a:xfrm>
          <a:prstGeom prst="rect">
            <a:avLst/>
          </a:prstGeom>
          <a:solidFill>
            <a:srgbClr val="FFFF99"/>
          </a:solidFill>
          <a:ln>
            <a:noFill/>
          </a:ln>
          <a:effec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应用程序编程接口</a:t>
            </a: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(API)</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组件所需的开发和集成工具</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运行时的要求，包括资源使用（例如，内存或存储），时间或速度，以及网络协议</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服务要求，包括操作系统接口和其他构件的支持</a:t>
            </a:r>
            <a:endPar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安全特性，包括访问控制和认证协议</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嵌入式设计假设包括特定的数值或非数值算法的使用</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rPr>
              <a:t>异常处理</a:t>
            </a:r>
            <a:endParaRPr kumimoji="0" lang="en-US" altLang="zh-CN"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4035" name="Rectangle 2"/>
          <p:cNvSpPr>
            <a:spLocks noGrp="1"/>
          </p:cNvSpPr>
          <p:nvPr>
            <p:ph type="title"/>
          </p:nvPr>
        </p:nvSpPr>
        <p:spPr>
          <a:xfrm>
            <a:off x="3581400" y="304800"/>
            <a:ext cx="2725738" cy="633413"/>
          </a:xfrm>
        </p:spPr>
        <p:txBody>
          <a:bodyPr vert="horz" wrap="square" lIns="91440" tIns="45720" rIns="91440" bIns="45720" anchor="b" anchorCtr="0"/>
          <a:p>
            <a:pPr algn="ctr" eaLnBrk="1" hangingPunct="1"/>
            <a:r>
              <a:rPr lang="zh-CN" altLang="en-US" sz="3200" b="1" dirty="0">
                <a:ea typeface="宋体" panose="02010600030101010101" pitchFamily="2" charset="-122"/>
              </a:rPr>
              <a:t>适应性修改</a:t>
            </a:r>
            <a:endParaRPr lang="zh-CN" altLang="en-US" sz="3200" b="1" dirty="0">
              <a:ea typeface="宋体" panose="02010600030101010101" pitchFamily="2" charset="-122"/>
            </a:endParaRPr>
          </a:p>
        </p:txBody>
      </p:sp>
      <p:sp>
        <p:nvSpPr>
          <p:cNvPr id="209923" name="Text Box 3"/>
          <p:cNvSpPr txBox="1">
            <a:spLocks noChangeArrowheads="1"/>
          </p:cNvSpPr>
          <p:nvPr/>
        </p:nvSpPr>
        <p:spPr bwMode="auto">
          <a:xfrm>
            <a:off x="609600" y="1219200"/>
            <a:ext cx="8135938" cy="4330700"/>
          </a:xfrm>
          <a:prstGeom prst="rect">
            <a:avLst/>
          </a:prstGeom>
          <a:noFill/>
          <a:ln>
            <a:noFill/>
          </a:ln>
          <a:effectLst/>
        </p:spPr>
        <p:txBody>
          <a:bodyPr>
            <a:spAutoFit/>
          </a:bodyPr>
          <a:lstStyle/>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“容易集成”的含义是：</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(1)</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对于库中的所有构件，都已经实现了一致的资源管理方法；</a:t>
            </a:r>
            <a:endParaRPr kumimoji="0" lang="en-US" altLang="zh-CN"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(2)</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所有构件都存在诸如数据管理等公共活动；</a:t>
            </a:r>
            <a:endPar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a:p>
            <a:pPr marL="342900" marR="0" indent="-342900" defTabSz="914400">
              <a:lnSpc>
                <a:spcPct val="150000"/>
              </a:lnSpc>
              <a:spcBef>
                <a:spcPts val="600"/>
              </a:spcBef>
              <a:spcAft>
                <a:spcPts val="600"/>
              </a:spcAft>
              <a:buClrTx/>
              <a:buSzTx/>
              <a:buFont typeface="Arial" panose="020B0604020202020204" pitchFamily="34" charset="0"/>
              <a:buChar char="•"/>
              <a:defRPr/>
            </a:pPr>
            <a:r>
              <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(3)</a:t>
            </a:r>
            <a:r>
              <a:rPr kumimoji="0" lang="zh-CN" alt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rPr>
              <a:t>已经以一致的方式实现了体系结构的内部接口及与外部环境的接口。</a:t>
            </a:r>
            <a:endParaRPr kumimoji="0" lang="en-US" sz="2800" b="1" kern="1200" cap="none" spc="0" normalizeH="0" baseline="0" noProof="0" dirty="0">
              <a:effectLst>
                <a:outerShdw blurRad="38100" dist="38100" dir="2700000" algn="tl">
                  <a:srgbClr val="FFFFFF"/>
                </a:outerShdw>
              </a:effectLst>
              <a:latin typeface="宋体" panose="02010600030101010101" pitchFamily="2" charset="-122"/>
              <a:ea typeface="宋体" panose="02010600030101010101" pitchFamily="2" charset="-122"/>
              <a:cs typeface="+mn-cs"/>
            </a:endParaRPr>
          </a:p>
        </p:txBody>
      </p:sp>
      <p:sp>
        <p:nvSpPr>
          <p:cNvPr id="44037"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101" name="Rectangle 3"/>
          <p:cNvSpPr>
            <a:spLocks noGrp="1" noChangeArrowheads="1"/>
          </p:cNvSpPr>
          <p:nvPr>
            <p:ph idx="1"/>
          </p:nvPr>
        </p:nvSpPr>
        <p:spPr>
          <a:xfrm>
            <a:off x="0" y="990600"/>
            <a:ext cx="9144000" cy="5867400"/>
          </a:xfrm>
          <a:solidFill>
            <a:srgbClr val="FFFF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en-US" altLang="zh-CN" sz="2400" b="1" i="1"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OMG</a:t>
            </a:r>
            <a:r>
              <a:rPr kumimoji="0" lang="zh-CN" altLang="en-US" sz="2400" b="1" i="1"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统一建模语言规范</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[OMG03a]</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是这样定义构件的</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None/>
              <a:defRPr/>
            </a:pPr>
            <a:r>
              <a:rPr kumimoji="0" lang="en-US" altLang="zh-CN" sz="24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rPr>
              <a:t>    “…</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系统中模块化的、可部署的和可替换的部件，该部件封装了实现并对外提供一组接口</a:t>
            </a:r>
            <a:r>
              <a:rPr kumimoji="0" lang="zh-CN" altLang="en-US" sz="24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0" cap="none" spc="0" normalizeH="0" baseline="0" noProof="0" dirty="0">
                <a:ln>
                  <a:noFill/>
                </a:ln>
                <a:solidFill>
                  <a:srgbClr val="F3FF07"/>
                </a:solidFill>
                <a:effectLst/>
                <a:uLnTx/>
                <a:uFillTx/>
                <a:latin typeface="楷体" panose="02010609060101010101" pitchFamily="49" charset="-122"/>
                <a:ea typeface="楷体" panose="02010609060101010101" pitchFamily="49" charset="-122"/>
                <a:cs typeface="+mn-cs"/>
              </a:rPr>
              <a:t>”</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1" i="1"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构件是计算机软件中的一个模块化的构造块。</a:t>
            </a:r>
            <a:endParaRPr kumimoji="0" lang="en-US" altLang="zh-CN" sz="2400" b="1" i="1"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1" i="1"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构件存在于软件体系结构中，因而构件在完成所建系统的需求和目标的过程中起着重要作用。</a:t>
            </a:r>
            <a:endParaRPr kumimoji="0" lang="en-US" altLang="zh-CN" sz="2400" b="1" i="1"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1" i="1"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rPr>
              <a:t>面向对象的观点：</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构件是协作类的集合</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75000"/>
              <a:buFont typeface="Wingdings" panose="05000000000000000000" pitchFamily="2" charset="2"/>
              <a:buChar char="n"/>
              <a:defRPr/>
            </a:pPr>
            <a:r>
              <a:rPr kumimoji="0" lang="zh-CN" altLang="en-US" sz="2400" b="1" i="1" u="none" strike="noStrike" kern="0" cap="none" spc="0" normalizeH="0" baseline="0" noProof="0" dirty="0">
                <a:ln>
                  <a:noFill/>
                </a:ln>
                <a:solidFill>
                  <a:schemeClr val="folHlink"/>
                </a:solidFill>
                <a:effectLst/>
                <a:uLnTx/>
                <a:uFillTx/>
                <a:latin typeface="楷体" panose="02010609060101010101" pitchFamily="49" charset="-122"/>
                <a:ea typeface="楷体" panose="02010609060101010101" pitchFamily="49" charset="-122"/>
                <a:cs typeface="+mn-cs"/>
              </a:rPr>
              <a:t>传统观点：</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一个构件就是程序的一个功能要素，程序由处理逻辑及实现处理逻辑所需的内部数据结构以及能够保证构件被调用和实现数据传递的接口构成</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6" name="Rectangle 2"/>
          <p:cNvSpPr txBox="1">
            <a:spLocks noChangeArrowheads="1"/>
          </p:cNvSpPr>
          <p:nvPr/>
        </p:nvSpPr>
        <p:spPr bwMode="auto">
          <a:xfrm>
            <a:off x="2286000" y="152400"/>
            <a:ext cx="5257800"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2"/>
                </a:solidFill>
                <a:effectLst/>
                <a:uLnTx/>
                <a:uFillTx/>
                <a:latin typeface="楷体" panose="02010609060101010101" pitchFamily="49" charset="-122"/>
                <a:ea typeface="楷体" panose="02010609060101010101" pitchFamily="49" charset="-122"/>
                <a:cs typeface="+mj-cs"/>
              </a:rPr>
              <a:t>10.1 </a:t>
            </a:r>
            <a:r>
              <a:rPr kumimoji="0" lang="zh-CN" altLang="en-US" sz="3600" b="1" i="0" u="none" strike="noStrike" kern="0" cap="none" spc="0" normalizeH="0" baseline="0" noProof="0" dirty="0">
                <a:ln>
                  <a:noFill/>
                </a:ln>
                <a:solidFill>
                  <a:schemeClr val="tx2"/>
                </a:solidFill>
                <a:effectLst/>
                <a:uLnTx/>
                <a:uFillTx/>
                <a:latin typeface="楷体" panose="02010609060101010101" pitchFamily="49" charset="-122"/>
                <a:ea typeface="楷体" panose="02010609060101010101" pitchFamily="49" charset="-122"/>
                <a:cs typeface="+mj-cs"/>
              </a:rPr>
              <a:t>什么是构件</a:t>
            </a:r>
            <a:endParaRPr kumimoji="0" lang="en-US" altLang="zh-CN" sz="3600" b="1" i="0" u="none" strike="noStrike" kern="0" cap="none" spc="0" normalizeH="0" baseline="0" noProof="0" dirty="0">
              <a:ln>
                <a:noFill/>
              </a:ln>
              <a:solidFill>
                <a:schemeClr val="tx2"/>
              </a:solidFill>
              <a:effectLst/>
              <a:uLnTx/>
              <a:uFillTx/>
              <a:latin typeface="楷体" panose="02010609060101010101" pitchFamily="49" charset="-122"/>
              <a:ea typeface="楷体" panose="02010609060101010101" pitchFamily="49"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5059" name="Rectangle 2"/>
          <p:cNvSpPr>
            <a:spLocks noGrp="1"/>
          </p:cNvSpPr>
          <p:nvPr>
            <p:ph type="title"/>
          </p:nvPr>
        </p:nvSpPr>
        <p:spPr>
          <a:xfrm>
            <a:off x="3352800" y="304800"/>
            <a:ext cx="3038475"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组装</a:t>
            </a:r>
            <a:endParaRPr lang="en-US" altLang="zh-CN" sz="3200" b="1" dirty="0">
              <a:ea typeface="宋体" panose="02010600030101010101" pitchFamily="2" charset="-122"/>
            </a:endParaRPr>
          </a:p>
        </p:txBody>
      </p:sp>
      <p:sp>
        <p:nvSpPr>
          <p:cNvPr id="45060" name="Rectangle 3"/>
          <p:cNvSpPr>
            <a:spLocks noGrp="1"/>
          </p:cNvSpPr>
          <p:nvPr>
            <p:ph idx="1"/>
          </p:nvPr>
        </p:nvSpPr>
        <p:spPr>
          <a:xfrm>
            <a:off x="381000" y="1219200"/>
            <a:ext cx="8569325" cy="4800600"/>
          </a:xfrm>
        </p:spPr>
        <p:txBody>
          <a:bodyPr vert="horz" wrap="square" lIns="91440" tIns="45720" rIns="91440" bIns="45720" anchor="t" anchorCtr="0"/>
          <a:p>
            <a:pPr eaLnBrk="1" hangingPunct="1">
              <a:lnSpc>
                <a:spcPct val="150000"/>
              </a:lnSpc>
              <a:spcBef>
                <a:spcPts val="600"/>
              </a:spcBef>
              <a:spcAft>
                <a:spcPts val="600"/>
              </a:spcAft>
            </a:pPr>
            <a:r>
              <a:rPr lang="zh-CN" altLang="en-US" sz="2800" b="1" dirty="0">
                <a:ea typeface="宋体" panose="02010600030101010101" pitchFamily="2" charset="-122"/>
              </a:rPr>
              <a:t>必须建立一个基础设施以将构件绑定到一起。</a:t>
            </a:r>
            <a:endParaRPr lang="en-US" altLang="zh-CN" sz="2800" b="1" dirty="0">
              <a:ea typeface="宋体" panose="02010600030101010101" pitchFamily="2" charset="-122"/>
            </a:endParaRPr>
          </a:p>
          <a:p>
            <a:pPr eaLnBrk="1" hangingPunct="1">
              <a:lnSpc>
                <a:spcPct val="150000"/>
              </a:lnSpc>
              <a:spcBef>
                <a:spcPts val="600"/>
              </a:spcBef>
              <a:spcAft>
                <a:spcPts val="600"/>
              </a:spcAft>
            </a:pPr>
            <a:r>
              <a:rPr lang="zh-CN" altLang="en-US" sz="2800" b="1" dirty="0">
                <a:ea typeface="宋体" panose="02010600030101010101" pitchFamily="2" charset="-122"/>
              </a:rPr>
              <a:t>建筑原料的组成包括</a:t>
            </a:r>
            <a:r>
              <a:rPr lang="en-US" altLang="zh-CN" sz="2800" b="1" dirty="0">
                <a:ea typeface="宋体" panose="02010600030101010101" pitchFamily="2" charset="-122"/>
              </a:rPr>
              <a:t>:</a:t>
            </a:r>
            <a:endParaRPr lang="en-US" altLang="zh-CN" sz="2800" b="1" dirty="0">
              <a:ea typeface="宋体" panose="02010600030101010101" pitchFamily="2" charset="-122"/>
            </a:endParaRPr>
          </a:p>
          <a:p>
            <a:pPr lvl="1" eaLnBrk="1" hangingPunct="1">
              <a:lnSpc>
                <a:spcPct val="150000"/>
              </a:lnSpc>
              <a:spcBef>
                <a:spcPts val="600"/>
              </a:spcBef>
              <a:spcAft>
                <a:spcPts val="600"/>
              </a:spcAft>
            </a:pPr>
            <a:r>
              <a:rPr lang="zh-CN" altLang="en-US" sz="2400" b="1" dirty="0">
                <a:ea typeface="宋体" panose="02010600030101010101" pitchFamily="2" charset="-122"/>
              </a:rPr>
              <a:t>数据交换模型</a:t>
            </a:r>
            <a:endParaRPr lang="en-US" altLang="zh-CN" sz="2400" b="1" dirty="0">
              <a:ea typeface="宋体" panose="02010600030101010101" pitchFamily="2" charset="-122"/>
            </a:endParaRPr>
          </a:p>
          <a:p>
            <a:pPr lvl="1" eaLnBrk="1" hangingPunct="1">
              <a:lnSpc>
                <a:spcPct val="150000"/>
              </a:lnSpc>
              <a:spcBef>
                <a:spcPts val="600"/>
              </a:spcBef>
              <a:spcAft>
                <a:spcPts val="600"/>
              </a:spcAft>
            </a:pPr>
            <a:r>
              <a:rPr lang="zh-CN" altLang="en-US" sz="2400" b="1" dirty="0">
                <a:ea typeface="宋体" panose="02010600030101010101" pitchFamily="2" charset="-122"/>
              </a:rPr>
              <a:t>自动化</a:t>
            </a:r>
            <a:endParaRPr lang="en-US" altLang="zh-CN" sz="2400" b="1" dirty="0">
              <a:ea typeface="宋体" panose="02010600030101010101" pitchFamily="2" charset="-122"/>
            </a:endParaRPr>
          </a:p>
          <a:p>
            <a:pPr lvl="1" eaLnBrk="1" hangingPunct="1">
              <a:lnSpc>
                <a:spcPct val="150000"/>
              </a:lnSpc>
              <a:spcBef>
                <a:spcPts val="600"/>
              </a:spcBef>
              <a:spcAft>
                <a:spcPts val="600"/>
              </a:spcAft>
            </a:pPr>
            <a:r>
              <a:rPr lang="zh-CN" altLang="en-US" sz="2400" b="1" dirty="0">
                <a:ea typeface="宋体" panose="02010600030101010101" pitchFamily="2" charset="-122"/>
              </a:rPr>
              <a:t>结构化存储</a:t>
            </a:r>
            <a:endParaRPr lang="en-US" altLang="zh-CN" sz="2400" b="1" dirty="0">
              <a:ea typeface="宋体" panose="02010600030101010101" pitchFamily="2" charset="-122"/>
            </a:endParaRPr>
          </a:p>
          <a:p>
            <a:pPr lvl="1" eaLnBrk="1" hangingPunct="1">
              <a:lnSpc>
                <a:spcPct val="150000"/>
              </a:lnSpc>
              <a:spcBef>
                <a:spcPts val="600"/>
              </a:spcBef>
              <a:spcAft>
                <a:spcPts val="600"/>
              </a:spcAft>
            </a:pPr>
            <a:r>
              <a:rPr lang="zh-CN" altLang="en-US" sz="2400" b="1" dirty="0">
                <a:ea typeface="宋体" panose="02010600030101010101" pitchFamily="2" charset="-122"/>
              </a:rPr>
              <a:t>基本对象模型</a:t>
            </a:r>
            <a:endParaRPr lang="en-US" altLang="zh-CN" sz="2400" b="1" dirty="0">
              <a:ea typeface="宋体" panose="02010600030101010101" pitchFamily="2" charset="-122"/>
            </a:endParaRPr>
          </a:p>
        </p:txBody>
      </p:sp>
      <p:sp>
        <p:nvSpPr>
          <p:cNvPr id="4506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6083" name="Rectangle 2"/>
          <p:cNvSpPr>
            <a:spLocks noGrp="1"/>
          </p:cNvSpPr>
          <p:nvPr>
            <p:ph type="title"/>
          </p:nvPr>
        </p:nvSpPr>
        <p:spPr>
          <a:xfrm>
            <a:off x="2286000" y="304800"/>
            <a:ext cx="5257800" cy="633413"/>
          </a:xfrm>
        </p:spPr>
        <p:txBody>
          <a:bodyPr vert="horz" wrap="square" lIns="91440" tIns="45720" rIns="91440" bIns="45720" anchor="b" anchorCtr="0"/>
          <a:p>
            <a:pPr algn="ctr" eaLnBrk="1" hangingPunct="1"/>
            <a:r>
              <a:rPr lang="en-US" altLang="zh-CN" sz="3200" dirty="0">
                <a:ea typeface="宋体" panose="02010600030101010101" pitchFamily="2" charset="-122"/>
              </a:rPr>
              <a:t>OMG/ CORBA</a:t>
            </a:r>
            <a:endParaRPr lang="en-US" altLang="zh-CN" sz="3200" dirty="0">
              <a:ea typeface="宋体" panose="02010600030101010101" pitchFamily="2" charset="-122"/>
            </a:endParaRPr>
          </a:p>
        </p:txBody>
      </p:sp>
      <p:sp>
        <p:nvSpPr>
          <p:cNvPr id="46084" name="Rectangle 3"/>
          <p:cNvSpPr>
            <a:spLocks noGrp="1"/>
          </p:cNvSpPr>
          <p:nvPr>
            <p:ph idx="1"/>
          </p:nvPr>
        </p:nvSpPr>
        <p:spPr>
          <a:xfrm>
            <a:off x="0" y="938213"/>
            <a:ext cx="9144000" cy="5462587"/>
          </a:xfrm>
          <a:solidFill>
            <a:srgbClr val="FFFF99">
              <a:alpha val="100000"/>
            </a:srgbClr>
          </a:solidFill>
        </p:spPr>
        <p:txBody>
          <a:bodyPr vert="horz" wrap="square" lIns="91440" tIns="45720" rIns="91440" bIns="45720" anchor="t" anchorCtr="0"/>
          <a:p>
            <a:pPr eaLnBrk="1" hangingPunct="1">
              <a:lnSpc>
                <a:spcPct val="150000"/>
              </a:lnSpc>
              <a:spcBef>
                <a:spcPts val="600"/>
              </a:spcBef>
            </a:pPr>
            <a:r>
              <a:rPr lang="zh-CN" altLang="en-US" b="1" dirty="0">
                <a:latin typeface="Times" pitchFamily="-128" charset="0"/>
                <a:ea typeface="宋体" panose="02010600030101010101" pitchFamily="2" charset="-122"/>
              </a:rPr>
              <a:t>产业协会制定了公共对象请求代理体系结构</a:t>
            </a:r>
            <a:r>
              <a:rPr lang="en-US" altLang="zh-CN" b="1" dirty="0">
                <a:latin typeface="Times" pitchFamily="-128" charset="0"/>
                <a:ea typeface="宋体" panose="02010600030101010101" pitchFamily="2" charset="-122"/>
              </a:rPr>
              <a:t>(OMG/CORBA). </a:t>
            </a:r>
            <a:endParaRPr lang="en-US" altLang="zh-CN" b="1" dirty="0">
              <a:latin typeface="Times" pitchFamily="-128" charset="0"/>
              <a:ea typeface="宋体" panose="02010600030101010101" pitchFamily="2" charset="-122"/>
            </a:endParaRPr>
          </a:p>
          <a:p>
            <a:pPr eaLnBrk="1" hangingPunct="1">
              <a:lnSpc>
                <a:spcPct val="150000"/>
              </a:lnSpc>
              <a:spcBef>
                <a:spcPts val="600"/>
              </a:spcBef>
            </a:pPr>
            <a:r>
              <a:rPr lang="zh-CN" altLang="en-US" b="1" dirty="0">
                <a:latin typeface="Times" pitchFamily="-128" charset="0"/>
                <a:ea typeface="宋体" panose="02010600030101010101" pitchFamily="2" charset="-122"/>
              </a:rPr>
              <a:t>对象请求代理（</a:t>
            </a:r>
            <a:r>
              <a:rPr lang="en-US" altLang="zh-CN" b="1" dirty="0">
                <a:latin typeface="Times" pitchFamily="-128" charset="0"/>
                <a:ea typeface="宋体" panose="02010600030101010101" pitchFamily="2" charset="-122"/>
              </a:rPr>
              <a:t>object request broker</a:t>
            </a:r>
            <a:r>
              <a:rPr lang="zh-CN" altLang="en-US" b="1" dirty="0">
                <a:latin typeface="Times" pitchFamily="-128" charset="0"/>
                <a:ea typeface="宋体" panose="02010600030101010101" pitchFamily="2" charset="-122"/>
              </a:rPr>
              <a:t>，</a:t>
            </a:r>
            <a:r>
              <a:rPr lang="en-US" altLang="zh-CN" b="1" dirty="0">
                <a:latin typeface="Times" pitchFamily="-128" charset="0"/>
                <a:ea typeface="宋体" panose="02010600030101010101" pitchFamily="2" charset="-122"/>
              </a:rPr>
              <a:t>ORB</a:t>
            </a:r>
            <a:r>
              <a:rPr lang="zh-CN" altLang="en-US" b="1" dirty="0">
                <a:latin typeface="Times" pitchFamily="-128" charset="0"/>
                <a:ea typeface="宋体" panose="02010600030101010101" pitchFamily="2" charset="-122"/>
              </a:rPr>
              <a:t>）提供了多种服务，使得可复用构件（对象）可以与其他构件通信，而不管这些构件在系统中的位置如何。</a:t>
            </a:r>
            <a:endParaRPr lang="en-US" altLang="zh-CN" b="1" dirty="0">
              <a:latin typeface="Times" pitchFamily="-128" charset="0"/>
              <a:ea typeface="宋体" panose="02010600030101010101" pitchFamily="2" charset="-122"/>
            </a:endParaRPr>
          </a:p>
          <a:p>
            <a:pPr eaLnBrk="1" hangingPunct="1">
              <a:lnSpc>
                <a:spcPct val="150000"/>
              </a:lnSpc>
              <a:spcBef>
                <a:spcPts val="600"/>
              </a:spcBef>
            </a:pPr>
            <a:r>
              <a:rPr lang="en-US" altLang="zh-CN" b="1" dirty="0">
                <a:latin typeface="Times" pitchFamily="-128" charset="0"/>
                <a:ea typeface="宋体" panose="02010600030101010101" pitchFamily="2" charset="-122"/>
              </a:rPr>
              <a:t>CORBA</a:t>
            </a:r>
            <a:r>
              <a:rPr lang="zh-CN" altLang="en-US" b="1" dirty="0">
                <a:latin typeface="Times" pitchFamily="-128" charset="0"/>
                <a:ea typeface="宋体" panose="02010600030101010101" pitchFamily="2" charset="-122"/>
              </a:rPr>
              <a:t>构件</a:t>
            </a:r>
            <a:r>
              <a:rPr lang="en-US" altLang="zh-CN" b="1" dirty="0">
                <a:latin typeface="Times" pitchFamily="-128" charset="0"/>
                <a:ea typeface="宋体" panose="02010600030101010101" pitchFamily="2" charset="-122"/>
              </a:rPr>
              <a:t>(</a:t>
            </a:r>
            <a:r>
              <a:rPr lang="zh-CN" altLang="en-US" b="1" dirty="0">
                <a:latin typeface="Times" pitchFamily="-128" charset="0"/>
                <a:ea typeface="宋体" panose="02010600030101010101" pitchFamily="2" charset="-122"/>
              </a:rPr>
              <a:t>未修改的</a:t>
            </a:r>
            <a:r>
              <a:rPr lang="en-US" altLang="zh-CN" b="1" dirty="0">
                <a:latin typeface="Times" pitchFamily="-128" charset="0"/>
                <a:ea typeface="宋体" panose="02010600030101010101" pitchFamily="2" charset="-122"/>
              </a:rPr>
              <a:t>)</a:t>
            </a:r>
            <a:r>
              <a:rPr lang="zh-CN" altLang="en-US" b="1" dirty="0">
                <a:latin typeface="Times" pitchFamily="-128" charset="0"/>
                <a:ea typeface="宋体" panose="02010600030101010101" pitchFamily="2" charset="-122"/>
              </a:rPr>
              <a:t>集成在一个系统是为了保证一个接口描述语言</a:t>
            </a:r>
            <a:r>
              <a:rPr lang="en-US" altLang="zh-CN" b="1" dirty="0">
                <a:latin typeface="Times" pitchFamily="-128" charset="0"/>
                <a:ea typeface="宋体" panose="02010600030101010101" pitchFamily="2" charset="-122"/>
              </a:rPr>
              <a:t>(IDL)</a:t>
            </a:r>
            <a:r>
              <a:rPr lang="zh-CN" altLang="en-US" b="1" dirty="0">
                <a:latin typeface="Times" pitchFamily="-128" charset="0"/>
                <a:ea typeface="宋体" panose="02010600030101010101" pitchFamily="2" charset="-122"/>
              </a:rPr>
              <a:t>接口是为每个构件创建的。</a:t>
            </a:r>
            <a:endParaRPr lang="en-US" altLang="zh-CN" b="1" dirty="0">
              <a:latin typeface="Times" pitchFamily="-128" charset="0"/>
              <a:ea typeface="宋体" panose="02010600030101010101" pitchFamily="2" charset="-122"/>
            </a:endParaRPr>
          </a:p>
          <a:p>
            <a:pPr eaLnBrk="1" hangingPunct="1">
              <a:lnSpc>
                <a:spcPct val="150000"/>
              </a:lnSpc>
              <a:spcBef>
                <a:spcPts val="600"/>
              </a:spcBef>
            </a:pPr>
            <a:r>
              <a:rPr lang="zh-CN" altLang="en-US" b="1" dirty="0">
                <a:latin typeface="Times" pitchFamily="-128" charset="0"/>
                <a:ea typeface="宋体" panose="02010600030101010101" pitchFamily="2" charset="-122"/>
              </a:rPr>
              <a:t>对象在客户端应用程序从</a:t>
            </a:r>
            <a:r>
              <a:rPr lang="en-US" altLang="zh-CN" b="1" dirty="0">
                <a:latin typeface="Times" pitchFamily="-128" charset="0"/>
                <a:ea typeface="宋体" panose="02010600030101010101" pitchFamily="2" charset="-122"/>
              </a:rPr>
              <a:t>ORB</a:t>
            </a:r>
            <a:r>
              <a:rPr lang="zh-CN" altLang="en-US" b="1" dirty="0">
                <a:latin typeface="Times" pitchFamily="-128" charset="0"/>
                <a:ea typeface="宋体" panose="02010600030101010101" pitchFamily="2" charset="-122"/>
              </a:rPr>
              <a:t>服务器请求一个或多个服务。请求通过一个</a:t>
            </a:r>
            <a:r>
              <a:rPr lang="en-US" altLang="zh-CN" b="1" dirty="0">
                <a:latin typeface="Times" pitchFamily="-128" charset="0"/>
                <a:ea typeface="宋体" panose="02010600030101010101" pitchFamily="2" charset="-122"/>
              </a:rPr>
              <a:t>IDL</a:t>
            </a:r>
            <a:r>
              <a:rPr lang="zh-CN" altLang="en-US" b="1" dirty="0">
                <a:latin typeface="Times" pitchFamily="-128" charset="0"/>
                <a:ea typeface="宋体" panose="02010600030101010101" pitchFamily="2" charset="-122"/>
              </a:rPr>
              <a:t>或动态地在运行时运行。</a:t>
            </a:r>
            <a:endParaRPr lang="en-US" altLang="zh-CN" b="1" dirty="0">
              <a:latin typeface="Times" pitchFamily="-128" charset="0"/>
              <a:ea typeface="宋体" panose="02010600030101010101" pitchFamily="2" charset="-122"/>
            </a:endParaRPr>
          </a:p>
          <a:p>
            <a:pPr eaLnBrk="1" hangingPunct="1">
              <a:lnSpc>
                <a:spcPct val="150000"/>
              </a:lnSpc>
              <a:spcBef>
                <a:spcPts val="600"/>
              </a:spcBef>
            </a:pPr>
            <a:r>
              <a:rPr lang="zh-CN" altLang="en-US" b="1" dirty="0">
                <a:latin typeface="Times" pitchFamily="-128" charset="0"/>
                <a:ea typeface="宋体" panose="02010600030101010101" pitchFamily="2" charset="-122"/>
              </a:rPr>
              <a:t>一个接口存储库包含有关该服务请求和响应格式的所有必要信息。</a:t>
            </a:r>
            <a:endParaRPr lang="en-US" altLang="zh-CN" b="1" dirty="0">
              <a:latin typeface="Times" pitchFamily="-12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7107" name="Rectangle 3"/>
          <p:cNvSpPr>
            <a:spLocks noGrp="1"/>
          </p:cNvSpPr>
          <p:nvPr>
            <p:ph type="title"/>
          </p:nvPr>
        </p:nvSpPr>
        <p:spPr>
          <a:xfrm>
            <a:off x="2301875" y="228600"/>
            <a:ext cx="5165725" cy="633413"/>
          </a:xfrm>
        </p:spPr>
        <p:txBody>
          <a:bodyPr vert="horz" wrap="square" lIns="91440" tIns="45720" rIns="91440" bIns="45720" anchor="b" anchorCtr="0"/>
          <a:p>
            <a:pPr algn="ctr" eaLnBrk="1" hangingPunct="1"/>
            <a:r>
              <a:rPr lang="en-US" altLang="zh-CN" sz="3200" b="1" dirty="0">
                <a:ea typeface="宋体" panose="02010600030101010101" pitchFamily="2" charset="-122"/>
              </a:rPr>
              <a:t>ORB </a:t>
            </a:r>
            <a:r>
              <a:rPr lang="zh-CN" altLang="en-US" sz="3200" b="1" dirty="0">
                <a:ea typeface="宋体" panose="02010600030101010101" pitchFamily="2" charset="-122"/>
              </a:rPr>
              <a:t>结构</a:t>
            </a:r>
            <a:endParaRPr lang="en-US" altLang="zh-CN" sz="3200" b="1" dirty="0">
              <a:ea typeface="宋体" panose="02010600030101010101" pitchFamily="2" charset="-122"/>
            </a:endParaRPr>
          </a:p>
        </p:txBody>
      </p:sp>
      <p:grpSp>
        <p:nvGrpSpPr>
          <p:cNvPr id="47108" name="组合 13"/>
          <p:cNvGrpSpPr/>
          <p:nvPr/>
        </p:nvGrpSpPr>
        <p:grpSpPr>
          <a:xfrm>
            <a:off x="304800" y="1176338"/>
            <a:ext cx="8534400" cy="4919662"/>
            <a:chOff x="3373641" y="307973"/>
            <a:chExt cx="5795551" cy="5638800"/>
          </a:xfrm>
        </p:grpSpPr>
        <p:pic>
          <p:nvPicPr>
            <p:cNvPr id="47110" name="Picture 4"/>
            <p:cNvPicPr>
              <a:picLocks noChangeAspect="1"/>
            </p:cNvPicPr>
            <p:nvPr/>
          </p:nvPicPr>
          <p:blipFill>
            <a:blip r:embed="rId1"/>
            <a:stretch>
              <a:fillRect/>
            </a:stretch>
          </p:blipFill>
          <p:spPr>
            <a:xfrm>
              <a:off x="3373641" y="307973"/>
              <a:ext cx="5795551" cy="5638800"/>
            </a:xfrm>
            <a:prstGeom prst="rect">
              <a:avLst/>
            </a:prstGeom>
            <a:noFill/>
            <a:ln w="12700">
              <a:noFill/>
            </a:ln>
          </p:spPr>
        </p:pic>
        <p:sp>
          <p:nvSpPr>
            <p:cNvPr id="47111" name="矩形 1"/>
            <p:cNvSpPr/>
            <p:nvPr/>
          </p:nvSpPr>
          <p:spPr>
            <a:xfrm>
              <a:off x="5482888" y="569428"/>
              <a:ext cx="838200" cy="457200"/>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客户端</a:t>
              </a:r>
              <a:endParaRPr lang="zh-CN" altLang="en-US" sz="1600" b="1" dirty="0">
                <a:latin typeface="宋体" panose="02010600030101010101" pitchFamily="2" charset="-122"/>
                <a:ea typeface="宋体" panose="02010600030101010101" pitchFamily="2" charset="-122"/>
              </a:endParaRPr>
            </a:p>
          </p:txBody>
        </p:sp>
        <p:sp>
          <p:nvSpPr>
            <p:cNvPr id="47112" name="矩形 6"/>
            <p:cNvSpPr/>
            <p:nvPr/>
          </p:nvSpPr>
          <p:spPr>
            <a:xfrm>
              <a:off x="3543300" y="612774"/>
              <a:ext cx="1104900" cy="530225"/>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接口库</a:t>
              </a:r>
              <a:endParaRPr lang="zh-CN" altLang="en-US" sz="1600" b="1" dirty="0">
                <a:latin typeface="宋体" panose="02010600030101010101" pitchFamily="2" charset="-122"/>
                <a:ea typeface="宋体" panose="02010600030101010101" pitchFamily="2" charset="-122"/>
              </a:endParaRPr>
            </a:p>
          </p:txBody>
        </p:sp>
        <p:sp>
          <p:nvSpPr>
            <p:cNvPr id="47113" name="矩形 7"/>
            <p:cNvSpPr/>
            <p:nvPr/>
          </p:nvSpPr>
          <p:spPr>
            <a:xfrm>
              <a:off x="7988388" y="5181600"/>
              <a:ext cx="1003211" cy="533400"/>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接口库</a:t>
              </a:r>
              <a:endParaRPr lang="zh-CN" altLang="en-US" sz="1600" b="1" dirty="0">
                <a:latin typeface="宋体" panose="02010600030101010101" pitchFamily="2" charset="-122"/>
                <a:ea typeface="宋体" panose="02010600030101010101" pitchFamily="2" charset="-122"/>
              </a:endParaRPr>
            </a:p>
          </p:txBody>
        </p:sp>
        <p:sp>
          <p:nvSpPr>
            <p:cNvPr id="10" name="七边形 9"/>
            <p:cNvSpPr/>
            <p:nvPr/>
          </p:nvSpPr>
          <p:spPr bwMode="auto">
            <a:xfrm>
              <a:off x="4454738" y="1927377"/>
              <a:ext cx="838984" cy="789687"/>
            </a:xfrm>
            <a:prstGeom prst="heptagon">
              <a:avLst/>
            </a:prstGeom>
            <a:solidFill>
              <a:schemeClr val="accent3"/>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动态调用</a:t>
              </a:r>
              <a:endParaRPr kumimoji="0" lang="zh-CN" altLang="en-US" sz="16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七边形 14"/>
            <p:cNvSpPr/>
            <p:nvPr/>
          </p:nvSpPr>
          <p:spPr bwMode="auto">
            <a:xfrm>
              <a:off x="5574505" y="1885527"/>
              <a:ext cx="837303" cy="793326"/>
            </a:xfrm>
            <a:prstGeom prst="heptagon">
              <a:avLst/>
            </a:prstGeom>
            <a:solidFill>
              <a:schemeClr val="accent3"/>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客户端</a:t>
              </a:r>
              <a:r>
                <a:rPr kumimoji="0" lang="en-US" altLang="zh-CN" sz="1400" b="1" i="0" u="none" strike="noStrike" kern="1200" cap="none" spc="0" normalizeH="0" baseline="0" noProof="0" dirty="0">
                  <a:ln>
                    <a:noFill/>
                  </a:ln>
                  <a:solidFill>
                    <a:schemeClr val="tx1"/>
                  </a:solidFill>
                  <a:effectLst/>
                  <a:uLnTx/>
                  <a:uFillTx/>
                  <a:latin typeface="MS PGothic" panose="020B0600070205080204" pitchFamily="34" charset="-128"/>
                  <a:ea typeface="MS PGothic" panose="020B0600070205080204" pitchFamily="34" charset="-128"/>
                  <a:cs typeface="+mn-cs"/>
                </a:rPr>
                <a:t>IDL</a:t>
              </a: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存根</a:t>
              </a:r>
              <a:endPar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6" name="七边形 15"/>
            <p:cNvSpPr/>
            <p:nvPr/>
          </p:nvSpPr>
          <p:spPr bwMode="auto">
            <a:xfrm>
              <a:off x="5804847" y="4629415"/>
              <a:ext cx="837303" cy="791507"/>
            </a:xfrm>
            <a:prstGeom prst="heptagon">
              <a:avLst/>
            </a:prstGeom>
            <a:solidFill>
              <a:schemeClr val="accent3"/>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服务器</a:t>
              </a:r>
              <a:r>
                <a:rPr kumimoji="0" lang="en-US" altLang="zh-CN"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IDL</a:t>
              </a: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存根</a:t>
              </a:r>
              <a:endPar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7" name="七边形 16"/>
            <p:cNvSpPr/>
            <p:nvPr/>
          </p:nvSpPr>
          <p:spPr bwMode="auto">
            <a:xfrm>
              <a:off x="4644728" y="4696739"/>
              <a:ext cx="837303" cy="793326"/>
            </a:xfrm>
            <a:prstGeom prst="heptagon">
              <a:avLst/>
            </a:prstGeom>
            <a:solidFill>
              <a:schemeClr val="accent3"/>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MS PGothic" panose="020B0600070205080204" pitchFamily="34" charset="-128"/>
                  <a:ea typeface="MS PGothic" panose="020B0600070205080204" pitchFamily="34" charset="-128"/>
                  <a:cs typeface="+mn-cs"/>
                </a:rPr>
                <a:t>ORB</a:t>
              </a:r>
              <a:endParaRPr kumimoji="0" lang="en-US" altLang="zh-CN" sz="1400" b="1" i="0" u="none" strike="noStrike" kern="1200" cap="none" spc="0" normalizeH="0" baseline="0" noProof="0" dirty="0">
                <a:ln>
                  <a:noFill/>
                </a:ln>
                <a:solidFill>
                  <a:schemeClr val="tx1"/>
                </a:solidFill>
                <a:effectLst/>
                <a:uLnTx/>
                <a:uFillTx/>
                <a:latin typeface="MS PGothic" panose="020B0600070205080204" pitchFamily="34" charset="-128"/>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接口</a:t>
              </a:r>
              <a:endPar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8" name="七边形 17"/>
            <p:cNvSpPr/>
            <p:nvPr/>
          </p:nvSpPr>
          <p:spPr bwMode="auto">
            <a:xfrm>
              <a:off x="6635425" y="1927377"/>
              <a:ext cx="837303" cy="789687"/>
            </a:xfrm>
            <a:prstGeom prst="heptagon">
              <a:avLst/>
            </a:prstGeom>
            <a:solidFill>
              <a:schemeClr val="accent3"/>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MS PGothic" panose="020B0600070205080204" pitchFamily="34" charset="-128"/>
                  <a:ea typeface="MS PGothic" panose="020B0600070205080204" pitchFamily="34" charset="-128"/>
                  <a:cs typeface="+mn-cs"/>
                </a:rPr>
                <a:t>ORB</a:t>
              </a:r>
              <a:endParaRPr kumimoji="0" lang="en-US" altLang="zh-CN" sz="1400" b="1" i="0" u="none" strike="noStrike" kern="1200" cap="none" spc="0" normalizeH="0" baseline="0" noProof="0" dirty="0">
                <a:ln>
                  <a:noFill/>
                </a:ln>
                <a:solidFill>
                  <a:schemeClr val="tx1"/>
                </a:solidFill>
                <a:effectLst/>
                <a:uLnTx/>
                <a:uFillTx/>
                <a:latin typeface="MS PGothic" panose="020B0600070205080204" pitchFamily="34" charset="-128"/>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接口</a:t>
              </a:r>
              <a:endParaRPr kumimoji="0" lang="zh-CN" altLang="en-US" sz="1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7119" name="矩形 11"/>
            <p:cNvSpPr/>
            <p:nvPr/>
          </p:nvSpPr>
          <p:spPr>
            <a:xfrm>
              <a:off x="5747883" y="3657600"/>
              <a:ext cx="1262517" cy="222048"/>
            </a:xfrm>
            <a:prstGeom prst="rect">
              <a:avLst/>
            </a:prstGeom>
            <a:solidFill>
              <a:schemeClr val="tx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en-US" altLang="zh-CN" sz="1600" b="1" dirty="0">
                  <a:solidFill>
                    <a:schemeClr val="accent1"/>
                  </a:solidFill>
                  <a:latin typeface="宋体" panose="02010600030101010101" pitchFamily="2" charset="-122"/>
                  <a:ea typeface="宋体" panose="02010600030101010101" pitchFamily="2" charset="-122"/>
                </a:rPr>
                <a:t>  </a:t>
              </a:r>
              <a:r>
                <a:rPr lang="en-US" altLang="zh-CN" sz="1600" b="1" dirty="0">
                  <a:solidFill>
                    <a:schemeClr val="accent1"/>
                  </a:solidFill>
                  <a:latin typeface="MS PGothic" panose="020B0600070205080204" pitchFamily="34" charset="-128"/>
                  <a:ea typeface="MS PGothic" panose="020B0600070205080204" pitchFamily="34" charset="-128"/>
                </a:rPr>
                <a:t>ORB </a:t>
              </a:r>
              <a:r>
                <a:rPr lang="zh-CN" altLang="en-US" sz="1600" b="1" dirty="0">
                  <a:solidFill>
                    <a:schemeClr val="accent1"/>
                  </a:solidFill>
                  <a:latin typeface="宋体" panose="02010600030101010101" pitchFamily="2" charset="-122"/>
                  <a:ea typeface="宋体" panose="02010600030101010101" pitchFamily="2" charset="-122"/>
                </a:rPr>
                <a:t>核心</a:t>
              </a:r>
              <a:endParaRPr lang="zh-CN" altLang="en-US" sz="1600" b="1" dirty="0">
                <a:solidFill>
                  <a:schemeClr val="accent1"/>
                </a:solidFill>
                <a:latin typeface="宋体" panose="02010600030101010101" pitchFamily="2" charset="-122"/>
                <a:ea typeface="宋体" panose="02010600030101010101" pitchFamily="2" charset="-122"/>
              </a:endParaRPr>
            </a:p>
          </p:txBody>
        </p:sp>
        <p:sp>
          <p:nvSpPr>
            <p:cNvPr id="47120" name="矩形 19"/>
            <p:cNvSpPr/>
            <p:nvPr/>
          </p:nvSpPr>
          <p:spPr>
            <a:xfrm>
              <a:off x="7624496" y="3154671"/>
              <a:ext cx="1367101" cy="454024"/>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服务器对象</a:t>
              </a:r>
              <a:endParaRPr lang="zh-CN" altLang="en-US" sz="1600" b="1" dirty="0">
                <a:latin typeface="宋体" panose="02010600030101010101" pitchFamily="2" charset="-122"/>
                <a:ea typeface="宋体" panose="02010600030101010101" pitchFamily="2" charset="-122"/>
              </a:endParaRPr>
            </a:p>
          </p:txBody>
        </p:sp>
        <p:sp>
          <p:nvSpPr>
            <p:cNvPr id="47121" name="椭圆 12"/>
            <p:cNvSpPr/>
            <p:nvPr/>
          </p:nvSpPr>
          <p:spPr>
            <a:xfrm>
              <a:off x="6713845" y="4540745"/>
              <a:ext cx="786974" cy="880569"/>
            </a:xfrm>
            <a:prstGeom prst="ellipse">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400" b="1" dirty="0">
                  <a:latin typeface="宋体" panose="02010600030101010101" pitchFamily="2" charset="-122"/>
                  <a:ea typeface="宋体" panose="02010600030101010101" pitchFamily="2" charset="-122"/>
                </a:rPr>
                <a:t>对象适配器</a:t>
              </a:r>
              <a:endParaRPr lang="zh-CN" altLang="en-US" sz="1400" b="1" dirty="0">
                <a:latin typeface="宋体" panose="02010600030101010101" pitchFamily="2" charset="-122"/>
                <a:ea typeface="宋体" panose="02010600030101010101" pitchFamily="2" charset="-122"/>
              </a:endParaRPr>
            </a:p>
          </p:txBody>
        </p:sp>
        <p:sp>
          <p:nvSpPr>
            <p:cNvPr id="47122" name="矩形 22"/>
            <p:cNvSpPr/>
            <p:nvPr/>
          </p:nvSpPr>
          <p:spPr>
            <a:xfrm>
              <a:off x="5870715" y="3166045"/>
              <a:ext cx="1104900" cy="38421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1600" b="1" dirty="0">
                  <a:latin typeface="宋体" panose="02010600030101010101" pitchFamily="2" charset="-122"/>
                  <a:ea typeface="宋体" panose="02010600030101010101" pitchFamily="2" charset="-122"/>
                </a:rPr>
                <a:t>局域网</a:t>
              </a:r>
              <a:endParaRPr lang="zh-CN" altLang="en-US" sz="1600" b="1" dirty="0">
                <a:latin typeface="宋体" panose="02010600030101010101" pitchFamily="2" charset="-122"/>
                <a:ea typeface="宋体" panose="02010600030101010101" pitchFamily="2" charset="-122"/>
              </a:endParaRPr>
            </a:p>
          </p:txBody>
        </p:sp>
      </p:grpSp>
      <p:sp>
        <p:nvSpPr>
          <p:cNvPr id="4710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8131" name="Rectangle 2"/>
          <p:cNvSpPr>
            <a:spLocks noGrp="1"/>
          </p:cNvSpPr>
          <p:nvPr>
            <p:ph type="title"/>
          </p:nvPr>
        </p:nvSpPr>
        <p:spPr>
          <a:xfrm>
            <a:off x="2362200" y="228600"/>
            <a:ext cx="5105400" cy="633413"/>
          </a:xfrm>
        </p:spPr>
        <p:txBody>
          <a:bodyPr vert="horz" wrap="square" lIns="91440" tIns="45720" rIns="91440" bIns="45720" anchor="b" anchorCtr="0"/>
          <a:p>
            <a:pPr algn="ctr" eaLnBrk="1" hangingPunct="1"/>
            <a:r>
              <a:rPr lang="en-US" altLang="zh-CN" sz="3200" b="1" dirty="0">
                <a:ea typeface="宋体" panose="02010600030101010101" pitchFamily="2" charset="-122"/>
              </a:rPr>
              <a:t>Microsoft COM</a:t>
            </a:r>
            <a:endParaRPr lang="en-US" altLang="zh-CN" sz="3200" b="1" dirty="0">
              <a:ea typeface="宋体" panose="02010600030101010101" pitchFamily="2" charset="-122"/>
            </a:endParaRPr>
          </a:p>
        </p:txBody>
      </p:sp>
      <p:sp>
        <p:nvSpPr>
          <p:cNvPr id="48132" name="Rectangle 3"/>
          <p:cNvSpPr>
            <a:spLocks noGrp="1"/>
          </p:cNvSpPr>
          <p:nvPr>
            <p:ph idx="1"/>
          </p:nvPr>
        </p:nvSpPr>
        <p:spPr>
          <a:xfrm>
            <a:off x="228600" y="1143000"/>
            <a:ext cx="8534400" cy="4953000"/>
          </a:xfrm>
        </p:spPr>
        <p:txBody>
          <a:bodyPr vert="horz" wrap="square" lIns="91440" tIns="45720" rIns="91440" bIns="45720" anchor="t" anchorCtr="0"/>
          <a:p>
            <a:pPr eaLnBrk="1" hangingPunct="1">
              <a:lnSpc>
                <a:spcPct val="150000"/>
              </a:lnSpc>
              <a:spcBef>
                <a:spcPts val="600"/>
              </a:spcBef>
              <a:spcAft>
                <a:spcPts val="600"/>
              </a:spcAft>
            </a:pPr>
            <a:r>
              <a:rPr lang="zh-CN" altLang="en-US" b="1" dirty="0">
                <a:latin typeface="Times" pitchFamily="-128" charset="0"/>
                <a:ea typeface="宋体" panose="02010600030101010101" pitchFamily="2" charset="-122"/>
              </a:rPr>
              <a:t>构件对象模型（</a:t>
            </a:r>
            <a:r>
              <a:rPr lang="en-US" altLang="zh-CN" b="1" dirty="0">
                <a:latin typeface="Times" pitchFamily="-128" charset="0"/>
                <a:ea typeface="宋体" panose="02010600030101010101" pitchFamily="2" charset="-122"/>
              </a:rPr>
              <a:t>COM</a:t>
            </a:r>
            <a:r>
              <a:rPr lang="zh-CN" altLang="en-US" b="1" dirty="0">
                <a:latin typeface="Times" pitchFamily="-128" charset="0"/>
                <a:ea typeface="宋体" panose="02010600030101010101" pitchFamily="2" charset="-122"/>
              </a:rPr>
              <a:t>）提供了在</a:t>
            </a:r>
            <a:r>
              <a:rPr lang="en-US" altLang="zh-CN" b="1" dirty="0">
                <a:latin typeface="Times" pitchFamily="-128" charset="0"/>
                <a:ea typeface="宋体" panose="02010600030101010101" pitchFamily="2" charset="-122"/>
              </a:rPr>
              <a:t>Windows</a:t>
            </a:r>
            <a:r>
              <a:rPr lang="zh-CN" altLang="en-US" b="1" dirty="0">
                <a:latin typeface="Times" pitchFamily="-128" charset="0"/>
                <a:ea typeface="宋体" panose="02010600030101010101" pitchFamily="2" charset="-122"/>
              </a:rPr>
              <a:t>操作系统上运行的单个应用系统内使用构件的规格说明，这些构件可以是不同厂商生产的。</a:t>
            </a:r>
            <a:endParaRPr lang="en-US" altLang="zh-CN" b="1" dirty="0">
              <a:latin typeface="Times" pitchFamily="-128" charset="0"/>
              <a:ea typeface="宋体" panose="02010600030101010101" pitchFamily="2" charset="-122"/>
            </a:endParaRPr>
          </a:p>
          <a:p>
            <a:pPr eaLnBrk="1" hangingPunct="1">
              <a:lnSpc>
                <a:spcPct val="150000"/>
              </a:lnSpc>
              <a:spcBef>
                <a:spcPts val="600"/>
              </a:spcBef>
              <a:spcAft>
                <a:spcPts val="600"/>
              </a:spcAft>
            </a:pPr>
            <a:r>
              <a:rPr lang="en-US" altLang="zh-CN" b="1" dirty="0">
                <a:latin typeface="Times" pitchFamily="-128" charset="0"/>
                <a:ea typeface="宋体" panose="02010600030101010101" pitchFamily="2" charset="-122"/>
              </a:rPr>
              <a:t>COM</a:t>
            </a:r>
            <a:r>
              <a:rPr lang="zh-CN" altLang="en-US" b="1" dirty="0">
                <a:latin typeface="Times" pitchFamily="-128" charset="0"/>
                <a:ea typeface="宋体" panose="02010600030101010101" pitchFamily="2" charset="-122"/>
              </a:rPr>
              <a:t>包括两个元素：</a:t>
            </a:r>
            <a:endParaRPr lang="en-US" altLang="zh-CN" b="1" dirty="0">
              <a:latin typeface="Times" pitchFamily="-128" charset="0"/>
              <a:ea typeface="宋体" panose="02010600030101010101" pitchFamily="2" charset="-122"/>
            </a:endParaRPr>
          </a:p>
          <a:p>
            <a:pPr lvl="1" eaLnBrk="1" hangingPunct="1">
              <a:lnSpc>
                <a:spcPct val="150000"/>
              </a:lnSpc>
              <a:spcBef>
                <a:spcPts val="600"/>
              </a:spcBef>
              <a:spcAft>
                <a:spcPts val="600"/>
              </a:spcAft>
            </a:pPr>
            <a:r>
              <a:rPr lang="en-US" altLang="zh-CN" sz="2400" b="1" dirty="0">
                <a:latin typeface="Times" pitchFamily="-128" charset="0"/>
                <a:ea typeface="宋体" panose="02010600030101010101" pitchFamily="2" charset="-122"/>
              </a:rPr>
              <a:t>COM </a:t>
            </a:r>
            <a:r>
              <a:rPr lang="zh-CN" altLang="en-US" sz="2400" b="1" dirty="0">
                <a:latin typeface="Times" pitchFamily="-128" charset="0"/>
                <a:ea typeface="宋体" panose="02010600030101010101" pitchFamily="2" charset="-122"/>
              </a:rPr>
              <a:t>接口</a:t>
            </a:r>
            <a:r>
              <a:rPr lang="en-US" altLang="zh-CN" sz="2400" b="1" dirty="0">
                <a:latin typeface="Times" pitchFamily="-128" charset="0"/>
                <a:ea typeface="宋体" panose="02010600030101010101" pitchFamily="2" charset="-122"/>
              </a:rPr>
              <a:t> (COM</a:t>
            </a:r>
            <a:r>
              <a:rPr lang="zh-CN" altLang="en-US" sz="2400" b="1" dirty="0">
                <a:latin typeface="Times" pitchFamily="-128" charset="0"/>
                <a:ea typeface="宋体" panose="02010600030101010101" pitchFamily="2" charset="-122"/>
              </a:rPr>
              <a:t>对象来实现</a:t>
            </a:r>
            <a:r>
              <a:rPr lang="en-US" altLang="zh-CN" sz="2400" b="1" dirty="0">
                <a:latin typeface="Times" pitchFamily="-128" charset="0"/>
                <a:ea typeface="宋体" panose="02010600030101010101" pitchFamily="2" charset="-122"/>
              </a:rPr>
              <a:t>)</a:t>
            </a:r>
            <a:endParaRPr lang="en-US" altLang="zh-CN" sz="2400" b="1" dirty="0">
              <a:latin typeface="Times" pitchFamily="-128" charset="0"/>
              <a:ea typeface="宋体" panose="02010600030101010101" pitchFamily="2" charset="-122"/>
            </a:endParaRPr>
          </a:p>
          <a:p>
            <a:pPr lvl="1" eaLnBrk="1" hangingPunct="1">
              <a:lnSpc>
                <a:spcPct val="150000"/>
              </a:lnSpc>
              <a:spcBef>
                <a:spcPts val="600"/>
              </a:spcBef>
              <a:spcAft>
                <a:spcPts val="600"/>
              </a:spcAft>
            </a:pPr>
            <a:r>
              <a:rPr lang="zh-CN" altLang="en-US" sz="2400" b="1" dirty="0">
                <a:latin typeface="Times" pitchFamily="-128" charset="0"/>
                <a:ea typeface="宋体" panose="02010600030101010101" pitchFamily="2" charset="-122"/>
              </a:rPr>
              <a:t>一组用于在构件接口之间注册和传递消息的机制。</a:t>
            </a:r>
            <a:endParaRPr lang="en-US" altLang="zh-CN" sz="2400" b="1" dirty="0">
              <a:ea typeface="宋体" panose="02010600030101010101" pitchFamily="2" charset="-122"/>
            </a:endParaRPr>
          </a:p>
        </p:txBody>
      </p:sp>
      <p:sp>
        <p:nvSpPr>
          <p:cNvPr id="4813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49155" name="Rectangle 2"/>
          <p:cNvSpPr>
            <a:spLocks noGrp="1"/>
          </p:cNvSpPr>
          <p:nvPr>
            <p:ph type="title"/>
          </p:nvPr>
        </p:nvSpPr>
        <p:spPr>
          <a:xfrm>
            <a:off x="2362200" y="304800"/>
            <a:ext cx="5105400" cy="633413"/>
          </a:xfrm>
        </p:spPr>
        <p:txBody>
          <a:bodyPr vert="horz" wrap="square" lIns="91440" tIns="45720" rIns="91440" bIns="45720" anchor="b" anchorCtr="0"/>
          <a:p>
            <a:pPr algn="ctr" eaLnBrk="1" hangingPunct="1"/>
            <a:r>
              <a:rPr lang="en-US" altLang="zh-CN" sz="3200" dirty="0">
                <a:ea typeface="宋体" panose="02010600030101010101" pitchFamily="2" charset="-122"/>
              </a:rPr>
              <a:t>Sun JavaBeans</a:t>
            </a:r>
            <a:endParaRPr lang="en-US" altLang="zh-CN" sz="3200" dirty="0">
              <a:ea typeface="宋体" panose="02010600030101010101" pitchFamily="2" charset="-122"/>
            </a:endParaRPr>
          </a:p>
        </p:txBody>
      </p:sp>
      <p:sp>
        <p:nvSpPr>
          <p:cNvPr id="35845" name="Rectangle 3"/>
          <p:cNvSpPr>
            <a:spLocks noGrp="1" noChangeArrowheads="1"/>
          </p:cNvSpPr>
          <p:nvPr>
            <p:ph idx="1"/>
          </p:nvPr>
        </p:nvSpPr>
        <p:spPr>
          <a:xfrm>
            <a:off x="0" y="1066800"/>
            <a:ext cx="9144000" cy="5105400"/>
          </a:xfrm>
          <a:solidFill>
            <a:srgbClr val="FFFF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ts val="0"/>
              </a:spcBef>
              <a:spcAft>
                <a:spcPct val="0"/>
              </a:spcAft>
              <a:buClr>
                <a:schemeClr val="folHlink"/>
              </a:buClr>
              <a:buSzPct val="75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JavaBean</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构件系统是一个可移植的、平台独立的</a:t>
            </a:r>
            <a:endPar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endParaRPr>
          </a:p>
          <a:p>
            <a:pPr marL="0" marR="0" lvl="0" indent="0" algn="l" defTabSz="914400" rtl="0" eaLnBrk="1" fontAlgn="base" latinLnBrk="0" hangingPunct="1">
              <a:lnSpc>
                <a:spcPct val="150000"/>
              </a:lnSpc>
              <a:spcBef>
                <a:spcPts val="0"/>
              </a:spcBef>
              <a:spcAft>
                <a:spcPct val="0"/>
              </a:spcAft>
              <a:buClr>
                <a:schemeClr val="folHlink"/>
              </a:buClr>
              <a:buSzPct val="75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CBSE</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基础设施，是使用</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Java</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程序设计语言开发的。</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endParaRPr>
          </a:p>
          <a:p>
            <a:pPr marL="342900" marR="0" lvl="0" indent="-342900" algn="l" defTabSz="914400" rtl="0" eaLnBrk="1" fontAlgn="base" latinLnBrk="0" hangingPunct="1">
              <a:lnSpc>
                <a:spcPct val="150000"/>
              </a:lnSpc>
              <a:spcBef>
                <a:spcPts val="0"/>
              </a:spcBef>
              <a:spcAft>
                <a:spcPct val="0"/>
              </a:spcAft>
              <a:buClr>
                <a:schemeClr val="folHlink"/>
              </a:buClr>
              <a:buSzPct val="75000"/>
              <a:buFont typeface="Wingdings" panose="05000000000000000000" pitchFamily="2" charset="2"/>
              <a:buChar char="n"/>
              <a:defRPr/>
            </a:pP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JavaBean</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构件系统包括一组工具，称为</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Bean</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开发工具箱（</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Bean Development Kit</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BDK</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rPr>
              <a:t>），它允许开发者做以下工作：</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cs typeface="+mn-cs"/>
            </a:endParaRPr>
          </a:p>
          <a:p>
            <a:pPr marL="742950" marR="0" lvl="1" indent="-285750" algn="l" defTabSz="914400" rtl="0" eaLnBrk="1" fontAlgn="base" latinLnBrk="0" hangingPunct="1">
              <a:lnSpc>
                <a:spcPct val="150000"/>
              </a:lnSpc>
              <a:spcBef>
                <a:spcPts val="0"/>
              </a:spcBef>
              <a:spcAft>
                <a:spcPct val="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分析现有的</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Beans</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（构件）如何工作</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endParaRPr>
          </a:p>
          <a:p>
            <a:pPr marL="742950" marR="0" lvl="1" indent="-285750" algn="l" defTabSz="914400" rtl="0" eaLnBrk="1" fontAlgn="base" latinLnBrk="0" hangingPunct="1">
              <a:lnSpc>
                <a:spcPct val="150000"/>
              </a:lnSpc>
              <a:spcBef>
                <a:spcPts val="0"/>
              </a:spcBef>
              <a:spcAft>
                <a:spcPct val="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定制它们的行为和外观</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endParaRPr>
          </a:p>
          <a:p>
            <a:pPr marL="742950" marR="0" lvl="1" indent="-285750" algn="l" defTabSz="914400" rtl="0" eaLnBrk="1" fontAlgn="base" latinLnBrk="0" hangingPunct="1">
              <a:lnSpc>
                <a:spcPct val="150000"/>
              </a:lnSpc>
              <a:spcBef>
                <a:spcPts val="0"/>
              </a:spcBef>
              <a:spcAft>
                <a:spcPct val="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建立协作及通信机制</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endParaRPr>
          </a:p>
          <a:p>
            <a:pPr marL="742950" marR="0" lvl="1" indent="-285750" algn="l" defTabSz="914400" rtl="0" eaLnBrk="1" fontAlgn="base" latinLnBrk="0" hangingPunct="1">
              <a:lnSpc>
                <a:spcPct val="150000"/>
              </a:lnSpc>
              <a:spcBef>
                <a:spcPts val="0"/>
              </a:spcBef>
              <a:spcAft>
                <a:spcPct val="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开发在特定应用中使用的定制</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Bean</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endParaRPr>
          </a:p>
          <a:p>
            <a:pPr marL="742950" marR="0" lvl="1" indent="-285750" algn="l" defTabSz="914400" rtl="0" eaLnBrk="1" fontAlgn="base" latinLnBrk="0" hangingPunct="1">
              <a:lnSpc>
                <a:spcPct val="150000"/>
              </a:lnSpc>
              <a:spcBef>
                <a:spcPts val="0"/>
              </a:spcBef>
              <a:spcAft>
                <a:spcPct val="0"/>
              </a:spcAft>
              <a:buClr>
                <a:schemeClr val="folHlink"/>
              </a:buClr>
              <a:buSzPct val="7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测试和评估</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Bean</a:t>
            </a:r>
            <a:r>
              <a:rPr kumimoji="0" lang="zh-CN" altLang="en-US"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的行为</a:t>
            </a:r>
            <a:r>
              <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rPr>
              <a:t>.</a:t>
            </a:r>
            <a:endParaRPr kumimoji="0" lang="en-US" altLang="zh-CN" sz="2400" b="1" i="0" u="none" strike="noStrike" kern="0" cap="none" spc="0" normalizeH="0" baseline="0" noProof="0" dirty="0">
              <a:ln>
                <a:noFill/>
              </a:ln>
              <a:solidFill>
                <a:schemeClr val="tx1"/>
              </a:solidFill>
              <a:effectLst/>
              <a:uLnTx/>
              <a:uFillTx/>
              <a:latin typeface="Times" pitchFamily="-12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0179" name="Rectangle 2"/>
          <p:cNvSpPr>
            <a:spLocks noGrp="1"/>
          </p:cNvSpPr>
          <p:nvPr>
            <p:ph type="title"/>
          </p:nvPr>
        </p:nvSpPr>
        <p:spPr>
          <a:xfrm>
            <a:off x="2895600" y="228600"/>
            <a:ext cx="3887788" cy="544513"/>
          </a:xfrm>
        </p:spPr>
        <p:txBody>
          <a:bodyPr vert="horz" wrap="square" lIns="63500" tIns="25400" rIns="63500" bIns="25400" anchor="t" anchorCtr="0">
            <a:spAutoFit/>
          </a:bodyPr>
          <a:p>
            <a:pPr algn="ctr" eaLnBrk="1" hangingPunct="1"/>
            <a:r>
              <a:rPr lang="zh-CN" altLang="en-US" sz="3200" b="1" dirty="0">
                <a:ea typeface="宋体" panose="02010600030101010101" pitchFamily="2" charset="-122"/>
              </a:rPr>
              <a:t>构件分类</a:t>
            </a:r>
            <a:endParaRPr lang="en-US" altLang="zh-CN" sz="3200" b="1" dirty="0">
              <a:ea typeface="宋体" panose="02010600030101010101" pitchFamily="2" charset="-122"/>
            </a:endParaRPr>
          </a:p>
        </p:txBody>
      </p:sp>
      <p:sp>
        <p:nvSpPr>
          <p:cNvPr id="50180" name="Rectangle 3"/>
          <p:cNvSpPr>
            <a:spLocks noGrp="1"/>
          </p:cNvSpPr>
          <p:nvPr>
            <p:ph idx="1"/>
          </p:nvPr>
        </p:nvSpPr>
        <p:spPr>
          <a:xfrm>
            <a:off x="457200" y="1071563"/>
            <a:ext cx="8229600" cy="4953000"/>
          </a:xfrm>
          <a:solidFill>
            <a:srgbClr val="FFFF99">
              <a:alpha val="100000"/>
            </a:srgbClr>
          </a:solidFill>
        </p:spPr>
        <p:txBody>
          <a:bodyPr vert="horz" wrap="square" lIns="90487" tIns="44450" rIns="90487" bIns="44450" anchor="t" anchorCtr="0"/>
          <a:p>
            <a:pPr eaLnBrk="1" hangingPunct="1">
              <a:lnSpc>
                <a:spcPct val="200000"/>
              </a:lnSpc>
            </a:pPr>
            <a:r>
              <a:rPr lang="zh-CN" altLang="en-US" sz="2800" b="1" dirty="0">
                <a:solidFill>
                  <a:schemeClr val="folHlink"/>
                </a:solidFill>
                <a:ea typeface="宋体" panose="02010600030101010101" pitchFamily="2" charset="-122"/>
              </a:rPr>
              <a:t>枚举分类</a:t>
            </a:r>
            <a:r>
              <a:rPr lang="en-US" altLang="zh-CN" sz="2800" b="1" dirty="0">
                <a:solidFill>
                  <a:schemeClr val="folHlink"/>
                </a:solidFill>
                <a:ea typeface="宋体" panose="02010600030101010101" pitchFamily="2" charset="-122"/>
              </a:rPr>
              <a:t>—</a:t>
            </a:r>
            <a:r>
              <a:rPr lang="zh-CN" altLang="en-US" sz="2800" b="1" dirty="0">
                <a:ea typeface="宋体" panose="02010600030101010101" pitchFamily="2" charset="-122"/>
              </a:rPr>
              <a:t>构件通过定义一个层次结构来描述，在该结构中定义类和不同层次的软件构件的子类。</a:t>
            </a:r>
            <a:endParaRPr lang="en-US" altLang="zh-CN" sz="2800" b="1" dirty="0">
              <a:ea typeface="宋体" panose="02010600030101010101" pitchFamily="2" charset="-122"/>
            </a:endParaRPr>
          </a:p>
          <a:p>
            <a:pPr eaLnBrk="1" hangingPunct="1">
              <a:lnSpc>
                <a:spcPct val="200000"/>
              </a:lnSpc>
            </a:pPr>
            <a:r>
              <a:rPr lang="zh-CN" altLang="en-US" sz="2800" b="1" dirty="0">
                <a:solidFill>
                  <a:schemeClr val="folHlink"/>
                </a:solidFill>
                <a:ea typeface="宋体" panose="02010600030101010101" pitchFamily="2" charset="-122"/>
              </a:rPr>
              <a:t>分面分类</a:t>
            </a:r>
            <a:r>
              <a:rPr lang="en-US" altLang="zh-CN" sz="2800" b="1" dirty="0">
                <a:solidFill>
                  <a:schemeClr val="folHlink"/>
                </a:solidFill>
                <a:ea typeface="宋体" panose="02010600030101010101" pitchFamily="2" charset="-122"/>
              </a:rPr>
              <a:t>—</a:t>
            </a:r>
            <a:r>
              <a:rPr lang="zh-CN" altLang="en-US" sz="2800" b="1" dirty="0">
                <a:ea typeface="宋体" panose="02010600030101010101" pitchFamily="2" charset="-122"/>
              </a:rPr>
              <a:t>在域内进行分析，并确定一组基本的描述特征</a:t>
            </a:r>
            <a:endParaRPr lang="en-US" altLang="zh-CN" sz="2800" b="1" dirty="0">
              <a:ea typeface="宋体" panose="02010600030101010101" pitchFamily="2" charset="-122"/>
            </a:endParaRPr>
          </a:p>
          <a:p>
            <a:pPr eaLnBrk="1" hangingPunct="1">
              <a:lnSpc>
                <a:spcPct val="200000"/>
              </a:lnSpc>
            </a:pPr>
            <a:r>
              <a:rPr lang="zh-CN" altLang="en-US" sz="2800" b="1" dirty="0">
                <a:solidFill>
                  <a:schemeClr val="folHlink"/>
                </a:solidFill>
                <a:ea typeface="宋体" panose="02010600030101010101" pitchFamily="2" charset="-122"/>
              </a:rPr>
              <a:t>属性分类</a:t>
            </a:r>
            <a:r>
              <a:rPr lang="en-US" altLang="zh-CN" sz="2800" b="1" dirty="0">
                <a:solidFill>
                  <a:schemeClr val="folHlink"/>
                </a:solidFill>
                <a:ea typeface="宋体" panose="02010600030101010101" pitchFamily="2" charset="-122"/>
              </a:rPr>
              <a:t>—</a:t>
            </a:r>
            <a:r>
              <a:rPr lang="zh-CN" altLang="en-US" sz="2800" b="1" dirty="0">
                <a:ea typeface="宋体" panose="02010600030101010101" pitchFamily="2" charset="-122"/>
              </a:rPr>
              <a:t>在域内为所有构件定义一组属性。</a:t>
            </a:r>
            <a:endParaRPr lang="en-US" altLang="zh-CN" sz="2800" b="1" dirty="0">
              <a:ea typeface="宋体" panose="02010600030101010101" pitchFamily="2" charset="-122"/>
            </a:endParaRPr>
          </a:p>
        </p:txBody>
      </p:sp>
      <p:sp>
        <p:nvSpPr>
          <p:cNvPr id="50181"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1203" name="Rectangle 2"/>
          <p:cNvSpPr>
            <a:spLocks noGrp="1"/>
          </p:cNvSpPr>
          <p:nvPr>
            <p:ph type="title"/>
          </p:nvPr>
        </p:nvSpPr>
        <p:spPr>
          <a:xfrm>
            <a:off x="2411413" y="228600"/>
            <a:ext cx="4979987" cy="633413"/>
          </a:xfrm>
        </p:spPr>
        <p:txBody>
          <a:bodyPr vert="horz" wrap="square" lIns="91440" tIns="45720" rIns="91440" bIns="45720" anchor="b" anchorCtr="0"/>
          <a:p>
            <a:pPr algn="ctr" eaLnBrk="1" hangingPunct="1"/>
            <a:r>
              <a:rPr lang="zh-CN" altLang="en-US" sz="3200" b="1" dirty="0">
                <a:ea typeface="宋体" panose="02010600030101010101" pitchFamily="2" charset="-122"/>
              </a:rPr>
              <a:t>索引</a:t>
            </a:r>
            <a:endParaRPr lang="en-US" altLang="zh-CN" sz="3200" b="1" dirty="0">
              <a:ea typeface="宋体" panose="02010600030101010101" pitchFamily="2" charset="-122"/>
            </a:endParaRPr>
          </a:p>
        </p:txBody>
      </p:sp>
      <p:grpSp>
        <p:nvGrpSpPr>
          <p:cNvPr id="51204" name="组合 2"/>
          <p:cNvGrpSpPr/>
          <p:nvPr/>
        </p:nvGrpSpPr>
        <p:grpSpPr>
          <a:xfrm>
            <a:off x="1524000" y="1143000"/>
            <a:ext cx="6629400" cy="4953000"/>
            <a:chOff x="2405972" y="1143000"/>
            <a:chExt cx="6738028" cy="4876800"/>
          </a:xfrm>
        </p:grpSpPr>
        <p:pic>
          <p:nvPicPr>
            <p:cNvPr id="51206" name="Picture 3"/>
            <p:cNvPicPr>
              <a:picLocks noChangeAspect="1"/>
            </p:cNvPicPr>
            <p:nvPr/>
          </p:nvPicPr>
          <p:blipFill>
            <a:blip r:embed="rId1"/>
            <a:stretch>
              <a:fillRect/>
            </a:stretch>
          </p:blipFill>
          <p:spPr>
            <a:xfrm>
              <a:off x="2405972" y="1143000"/>
              <a:ext cx="6674338" cy="4876800"/>
            </a:xfrm>
            <a:prstGeom prst="rect">
              <a:avLst/>
            </a:prstGeom>
            <a:noFill/>
            <a:ln w="12700">
              <a:noFill/>
            </a:ln>
          </p:spPr>
        </p:pic>
        <p:sp>
          <p:nvSpPr>
            <p:cNvPr id="51207" name="矩形 1"/>
            <p:cNvSpPr/>
            <p:nvPr/>
          </p:nvSpPr>
          <p:spPr>
            <a:xfrm>
              <a:off x="4724400" y="1183944"/>
              <a:ext cx="1524000" cy="457200"/>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  检索词</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08" name="矩形 6"/>
            <p:cNvSpPr/>
            <p:nvPr/>
          </p:nvSpPr>
          <p:spPr>
            <a:xfrm>
              <a:off x="2891049" y="2337177"/>
              <a:ext cx="1833351" cy="45720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  受约束的</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09" name="矩形 7"/>
            <p:cNvSpPr/>
            <p:nvPr/>
          </p:nvSpPr>
          <p:spPr>
            <a:xfrm>
              <a:off x="6096000" y="2371297"/>
              <a:ext cx="2108269" cy="45720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  不受约束的</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0" name="矩形 8"/>
            <p:cNvSpPr/>
            <p:nvPr/>
          </p:nvSpPr>
          <p:spPr>
            <a:xfrm>
              <a:off x="3653049" y="3440906"/>
              <a:ext cx="1524000" cy="457200"/>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  关键字</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1" name="矩形 9"/>
            <p:cNvSpPr/>
            <p:nvPr/>
          </p:nvSpPr>
          <p:spPr>
            <a:xfrm>
              <a:off x="2405972" y="3455650"/>
              <a:ext cx="1099228" cy="442456"/>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分类</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2" name="矩形 10"/>
            <p:cNvSpPr/>
            <p:nvPr/>
          </p:nvSpPr>
          <p:spPr>
            <a:xfrm>
              <a:off x="5662125" y="3378007"/>
              <a:ext cx="1812903" cy="748699"/>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从文本中提取的术语</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3" name="矩形 11"/>
            <p:cNvSpPr/>
            <p:nvPr/>
          </p:nvSpPr>
          <p:spPr>
            <a:xfrm>
              <a:off x="7264538" y="3413247"/>
              <a:ext cx="1879462" cy="748699"/>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未从文本中提取的术语</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4" name="矩形 12"/>
            <p:cNvSpPr/>
            <p:nvPr/>
          </p:nvSpPr>
          <p:spPr>
            <a:xfrm>
              <a:off x="2794592" y="4367429"/>
              <a:ext cx="1396408" cy="34669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枚举</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5" name="矩形 13"/>
            <p:cNvSpPr/>
            <p:nvPr/>
          </p:nvSpPr>
          <p:spPr>
            <a:xfrm>
              <a:off x="2794592" y="4805561"/>
              <a:ext cx="1099228" cy="442456"/>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分面</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6" name="矩形 14"/>
            <p:cNvSpPr/>
            <p:nvPr/>
          </p:nvSpPr>
          <p:spPr>
            <a:xfrm>
              <a:off x="4478845" y="4329525"/>
              <a:ext cx="1396408" cy="34669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描述符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7" name="矩形 15"/>
            <p:cNvSpPr/>
            <p:nvPr/>
          </p:nvSpPr>
          <p:spPr>
            <a:xfrm>
              <a:off x="4456218" y="4764801"/>
              <a:ext cx="976842" cy="797798"/>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主题</a:t>
              </a:r>
              <a:endParaRPr lang="en-US" altLang="zh-CN" sz="2000" b="1" dirty="0">
                <a:solidFill>
                  <a:srgbClr val="0000FF"/>
                </a:solidFill>
                <a:latin typeface="宋体" panose="02010600030101010101" pitchFamily="2" charset="-122"/>
                <a:ea typeface="宋体" panose="02010600030101010101" pitchFamily="2" charset="-122"/>
              </a:endParaRPr>
            </a:p>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标题</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8" name="矩形 16"/>
            <p:cNvSpPr/>
            <p:nvPr/>
          </p:nvSpPr>
          <p:spPr>
            <a:xfrm>
              <a:off x="6363821" y="4355306"/>
              <a:ext cx="1396408" cy="34669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带有语法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19" name="矩形 17"/>
            <p:cNvSpPr/>
            <p:nvPr/>
          </p:nvSpPr>
          <p:spPr>
            <a:xfrm>
              <a:off x="6378407" y="4764800"/>
              <a:ext cx="1546394" cy="360539"/>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不带语法 </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51220" name="矩形 18"/>
            <p:cNvSpPr/>
            <p:nvPr/>
          </p:nvSpPr>
          <p:spPr>
            <a:xfrm>
              <a:off x="3548231" y="5669705"/>
              <a:ext cx="1396408" cy="346691"/>
            </a:xfrm>
            <a:prstGeom prst="rect">
              <a:avLst/>
            </a:prstGeom>
            <a:solidFill>
              <a:schemeClr val="accent1"/>
            </a:solid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spcBef>
                  <a:spcPct val="0"/>
                </a:spcBef>
                <a:buClrTx/>
                <a:buSzTx/>
                <a:buFontTx/>
                <a:buNone/>
              </a:pPr>
              <a:r>
                <a:rPr lang="zh-CN" altLang="en-US" sz="2000" b="1" dirty="0">
                  <a:solidFill>
                    <a:srgbClr val="0000FF"/>
                  </a:solidFill>
                  <a:latin typeface="宋体" panose="02010600030101010101" pitchFamily="2" charset="-122"/>
                  <a:ea typeface="宋体" panose="02010600030101010101" pitchFamily="2" charset="-122"/>
                </a:rPr>
                <a:t>同义词库 </a:t>
              </a:r>
              <a:endParaRPr lang="zh-CN" altLang="en-US" sz="2000" b="1" dirty="0">
                <a:solidFill>
                  <a:srgbClr val="0000FF"/>
                </a:solidFill>
                <a:latin typeface="宋体" panose="02010600030101010101" pitchFamily="2" charset="-122"/>
                <a:ea typeface="宋体" panose="02010600030101010101" pitchFamily="2" charset="-122"/>
              </a:endParaRPr>
            </a:p>
          </p:txBody>
        </p:sp>
      </p:grpSp>
      <p:sp>
        <p:nvSpPr>
          <p:cNvPr id="51205"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52227" name="Rectangle 2"/>
          <p:cNvSpPr>
            <a:spLocks noGrp="1"/>
          </p:cNvSpPr>
          <p:nvPr>
            <p:ph type="title"/>
          </p:nvPr>
        </p:nvSpPr>
        <p:spPr>
          <a:xfrm>
            <a:off x="2667000" y="228600"/>
            <a:ext cx="45720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复用环境</a:t>
            </a:r>
            <a:endParaRPr lang="en-US" altLang="zh-CN" sz="3200" b="1" dirty="0">
              <a:ea typeface="宋体" panose="02010600030101010101" pitchFamily="2" charset="-122"/>
            </a:endParaRPr>
          </a:p>
        </p:txBody>
      </p:sp>
      <p:sp>
        <p:nvSpPr>
          <p:cNvPr id="52228" name="Rectangle 3"/>
          <p:cNvSpPr>
            <a:spLocks noGrp="1"/>
          </p:cNvSpPr>
          <p:nvPr>
            <p:ph idx="1"/>
          </p:nvPr>
        </p:nvSpPr>
        <p:spPr>
          <a:xfrm>
            <a:off x="0" y="990600"/>
            <a:ext cx="9144000" cy="5181600"/>
          </a:xfrm>
          <a:solidFill>
            <a:srgbClr val="FFFF99">
              <a:alpha val="100000"/>
            </a:srgbClr>
          </a:solidFill>
        </p:spPr>
        <p:txBody>
          <a:bodyPr vert="horz" wrap="square" lIns="91440" tIns="45720" rIns="91440" bIns="45720" anchor="t" anchorCtr="0"/>
          <a:p>
            <a:pPr eaLnBrk="1" hangingPunct="1">
              <a:lnSpc>
                <a:spcPct val="150000"/>
              </a:lnSpc>
              <a:spcBef>
                <a:spcPts val="600"/>
              </a:spcBef>
              <a:spcAft>
                <a:spcPts val="600"/>
              </a:spcAft>
            </a:pPr>
            <a:r>
              <a:rPr lang="zh-CN" altLang="en-US" sz="2800" b="1" dirty="0">
                <a:latin typeface="Times" pitchFamily="-128" charset="0"/>
                <a:ea typeface="宋体" panose="02010600030101010101" pitchFamily="2" charset="-122"/>
              </a:rPr>
              <a:t>能够存储软件构件和检索该构件所需分类信息的构件数据库。</a:t>
            </a:r>
            <a:endParaRPr lang="en-US" altLang="zh-CN" sz="2800" b="1" dirty="0">
              <a:latin typeface="Times" pitchFamily="-128" charset="0"/>
              <a:ea typeface="宋体" panose="02010600030101010101" pitchFamily="2" charset="-122"/>
            </a:endParaRPr>
          </a:p>
          <a:p>
            <a:pPr eaLnBrk="1" hangingPunct="1">
              <a:lnSpc>
                <a:spcPct val="150000"/>
              </a:lnSpc>
              <a:spcBef>
                <a:spcPts val="600"/>
              </a:spcBef>
              <a:spcAft>
                <a:spcPts val="600"/>
              </a:spcAft>
            </a:pPr>
            <a:r>
              <a:rPr lang="zh-CN" altLang="en-US" sz="2800" b="1" dirty="0">
                <a:latin typeface="Times" pitchFamily="-128" charset="0"/>
                <a:ea typeface="宋体" panose="02010600030101010101" pitchFamily="2" charset="-122"/>
              </a:rPr>
              <a:t>提供访问数据库的库管理系统。</a:t>
            </a:r>
            <a:endParaRPr lang="en-US" altLang="zh-CN" sz="2800" b="1" dirty="0">
              <a:latin typeface="Times" pitchFamily="-128" charset="0"/>
              <a:ea typeface="宋体" panose="02010600030101010101" pitchFamily="2" charset="-122"/>
            </a:endParaRPr>
          </a:p>
          <a:p>
            <a:pPr eaLnBrk="1" hangingPunct="1">
              <a:lnSpc>
                <a:spcPct val="150000"/>
              </a:lnSpc>
              <a:spcBef>
                <a:spcPts val="600"/>
              </a:spcBef>
              <a:spcAft>
                <a:spcPts val="600"/>
              </a:spcAft>
            </a:pPr>
            <a:r>
              <a:rPr lang="zh-CN" altLang="en-US" sz="2800" b="1" dirty="0">
                <a:latin typeface="Times" pitchFamily="-128" charset="0"/>
                <a:ea typeface="宋体" panose="02010600030101010101" pitchFamily="2" charset="-122"/>
              </a:rPr>
              <a:t>软件构件检索系统（例如，对象请求代理）：允许客户应用系统从构件库服务器中检索构件和服务。</a:t>
            </a:r>
            <a:endParaRPr lang="en-US" altLang="zh-CN" sz="2800" b="1" dirty="0">
              <a:latin typeface="Times" pitchFamily="-128" charset="0"/>
              <a:ea typeface="宋体" panose="02010600030101010101" pitchFamily="2" charset="-122"/>
            </a:endParaRPr>
          </a:p>
          <a:p>
            <a:pPr eaLnBrk="1" hangingPunct="1">
              <a:lnSpc>
                <a:spcPct val="150000"/>
              </a:lnSpc>
              <a:spcBef>
                <a:spcPts val="600"/>
              </a:spcBef>
              <a:spcAft>
                <a:spcPts val="600"/>
              </a:spcAft>
            </a:pPr>
            <a:r>
              <a:rPr lang="en-US" altLang="zh-CN" sz="2800" b="1" dirty="0">
                <a:latin typeface="Times" pitchFamily="-128" charset="0"/>
                <a:ea typeface="宋体" panose="02010600030101010101" pitchFamily="2" charset="-122"/>
              </a:rPr>
              <a:t>CBSE </a:t>
            </a:r>
            <a:r>
              <a:rPr lang="zh-CN" altLang="en-US" sz="2800" b="1" dirty="0">
                <a:latin typeface="Times" pitchFamily="-128" charset="0"/>
                <a:ea typeface="宋体" panose="02010600030101010101" pitchFamily="2" charset="-122"/>
              </a:rPr>
              <a:t>工具：支持将复用的构件集成到新的设计或实现中。</a:t>
            </a:r>
            <a:endParaRPr lang="en-US" altLang="zh-CN" sz="2800" b="1" dirty="0">
              <a:latin typeface="Times" pitchFamily="-128" charset="0"/>
              <a:ea typeface="宋体" panose="02010600030101010101" pitchFamily="2" charset="-122"/>
            </a:endParaRPr>
          </a:p>
        </p:txBody>
      </p:sp>
      <p:sp>
        <p:nvSpPr>
          <p:cNvPr id="5222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7411" name="Rectangle 3"/>
          <p:cNvSpPr>
            <a:spLocks noGrp="1"/>
          </p:cNvSpPr>
          <p:nvPr>
            <p:ph type="title"/>
          </p:nvPr>
        </p:nvSpPr>
        <p:spPr>
          <a:xfrm>
            <a:off x="4657725" y="92075"/>
            <a:ext cx="2859088" cy="736600"/>
          </a:xfrm>
        </p:spPr>
        <p:txBody>
          <a:bodyPr vert="horz" wrap="square" lIns="91440" tIns="45720" rIns="91440" bIns="45720" anchor="b" anchorCtr="0"/>
          <a:p>
            <a:pPr algn="ctr" eaLnBrk="1" hangingPunct="1"/>
            <a:r>
              <a:rPr lang="zh-CN" altLang="en-US" sz="2800" b="1" dirty="0">
                <a:ea typeface="宋体" panose="02010600030101010101" pitchFamily="2" charset="-122"/>
              </a:rPr>
              <a:t>面向对象的观点 </a:t>
            </a:r>
            <a:endParaRPr lang="en-US" altLang="zh-CN" sz="2800" b="1" dirty="0">
              <a:ea typeface="宋体" panose="02010600030101010101" pitchFamily="2" charset="-122"/>
            </a:endParaRPr>
          </a:p>
        </p:txBody>
      </p:sp>
      <p:pic>
        <p:nvPicPr>
          <p:cNvPr id="17412" name="Picture 6"/>
          <p:cNvPicPr>
            <a:picLocks noChangeAspect="1"/>
          </p:cNvPicPr>
          <p:nvPr/>
        </p:nvPicPr>
        <p:blipFill>
          <a:blip r:embed="rId1"/>
          <a:stretch>
            <a:fillRect/>
          </a:stretch>
        </p:blipFill>
        <p:spPr>
          <a:xfrm>
            <a:off x="0" y="0"/>
            <a:ext cx="4486275" cy="6869113"/>
          </a:xfrm>
          <a:prstGeom prst="rect">
            <a:avLst/>
          </a:prstGeom>
          <a:noFill/>
          <a:ln w="9525">
            <a:noFill/>
          </a:ln>
        </p:spPr>
      </p:pic>
      <p:sp>
        <p:nvSpPr>
          <p:cNvPr id="6" name="Rectangle 3"/>
          <p:cNvSpPr txBox="1">
            <a:spLocks noChangeArrowheads="1"/>
          </p:cNvSpPr>
          <p:nvPr/>
        </p:nvSpPr>
        <p:spPr bwMode="auto">
          <a:xfrm>
            <a:off x="4343400" y="990600"/>
            <a:ext cx="4933950" cy="54102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50000"/>
              </a:lnSpc>
              <a:spcBef>
                <a:spcPts val="600"/>
              </a:spcBef>
              <a:spcAft>
                <a:spcPts val="600"/>
              </a:spcAft>
              <a:buClr>
                <a:schemeClr val="folHlink"/>
              </a:buClr>
              <a:buSzPct val="7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图</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10</a:t>
            </a:r>
            <a:r>
              <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-1</a:t>
            </a:r>
            <a:r>
              <a:rPr kumimoji="0"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：高级影印中心构造软件</a:t>
            </a:r>
            <a:endParaRPr kumimoji="0"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50000"/>
              </a:lnSpc>
              <a:spcBef>
                <a:spcPts val="600"/>
              </a:spcBef>
              <a:spcAft>
                <a:spcPts val="600"/>
              </a:spcAft>
              <a:buClr>
                <a:schemeClr val="folHlink"/>
              </a:buClr>
              <a:buSzPct val="70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由需求工程得</a:t>
            </a:r>
            <a:r>
              <a:rPr kumimoji="0" lang="zh-CN" altLang="en-US" sz="2000" b="1" i="0" u="none" strike="noStrike" kern="0" cap="none" spc="0" normalizeH="0" baseline="0" noProof="0" dirty="0">
                <a:ln>
                  <a:noFill/>
                </a:ln>
                <a:solidFill>
                  <a:srgbClr val="0000FF"/>
                </a:solidFill>
                <a:effectLst/>
                <a:uLnTx/>
                <a:uFillTx/>
                <a:latin typeface="+mn-lt"/>
                <a:ea typeface="宋体" panose="02010600030101010101" pitchFamily="2" charset="-122"/>
                <a:cs typeface="+mn-cs"/>
              </a:rPr>
              <a:t>分析类</a:t>
            </a:r>
            <a:r>
              <a:rPr kumimoji="0" lang="en-US" altLang="zh-CN" sz="2000" b="1" i="0" u="none" strike="noStrike" kern="0" cap="none" spc="0" normalizeH="0" baseline="0" noProof="0" dirty="0" err="1">
                <a:ln>
                  <a:noFill/>
                </a:ln>
                <a:solidFill>
                  <a:srgbClr val="0000FF"/>
                </a:solidFill>
                <a:effectLst/>
                <a:uLnTx/>
                <a:uFillTx/>
                <a:latin typeface="+mn-lt"/>
                <a:ea typeface="宋体" panose="02010600030101010101" pitchFamily="2" charset="-122"/>
                <a:cs typeface="+mn-cs"/>
              </a:rPr>
              <a:t>PrintJob</a:t>
            </a:r>
            <a:endParaRPr kumimoji="0" lang="en-US" altLang="zh-CN" sz="2000" b="1" i="0" u="none" strike="noStrike" kern="0" cap="none" spc="0" normalizeH="0" baseline="0" noProof="0" dirty="0">
              <a:ln>
                <a:noFill/>
              </a:ln>
              <a:solidFill>
                <a:srgbClr val="0000FF"/>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50000"/>
              </a:lnSpc>
              <a:spcBef>
                <a:spcPts val="600"/>
              </a:spcBef>
              <a:spcAft>
                <a:spcPts val="600"/>
              </a:spcAft>
              <a:buClr>
                <a:schemeClr val="folHlink"/>
              </a:buClr>
              <a:buSzPct val="70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在体系结构设计中，</a:t>
            </a:r>
            <a:r>
              <a:rPr kumimoji="0" lang="en-US" altLang="zh-CN" sz="2000" b="1" i="0" u="none" strike="noStrike" kern="0" cap="none" spc="0" normalizeH="0" baseline="0" noProof="0" dirty="0" err="1">
                <a:ln>
                  <a:noFill/>
                </a:ln>
                <a:solidFill>
                  <a:srgbClr val="0000FF"/>
                </a:solidFill>
                <a:effectLst/>
                <a:uLnTx/>
                <a:uFillTx/>
                <a:latin typeface="+mn-lt"/>
                <a:ea typeface="宋体" panose="02010600030101010101" pitchFamily="2" charset="-122"/>
                <a:cs typeface="+mn-cs"/>
              </a:rPr>
              <a:t>PrintJob</a:t>
            </a:r>
            <a:r>
              <a:rPr kumimoji="0" lang="zh-CN" altLang="en-US" sz="2000" b="1" i="0" u="none" strike="noStrike" kern="0" cap="none" spc="0" normalizeH="0" baseline="0" noProof="0" dirty="0">
                <a:ln>
                  <a:noFill/>
                </a:ln>
                <a:solidFill>
                  <a:srgbClr val="0000FF"/>
                </a:solidFill>
                <a:effectLst/>
                <a:uLnTx/>
                <a:uFillTx/>
                <a:latin typeface="+mn-lt"/>
                <a:ea typeface="宋体" panose="02010600030101010101" pitchFamily="2" charset="-122"/>
                <a:cs typeface="+mn-cs"/>
              </a:rPr>
              <a:t>被定义为一个构件</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，用</a:t>
            </a:r>
            <a:r>
              <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UML</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符号表示在图中右侧</a:t>
            </a:r>
            <a:endPar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50000"/>
              </a:lnSpc>
              <a:spcBef>
                <a:spcPts val="600"/>
              </a:spcBef>
              <a:spcAft>
                <a:spcPts val="600"/>
              </a:spcAft>
              <a:buClr>
                <a:schemeClr val="folHlink"/>
              </a:buClr>
              <a:buSzPct val="70000"/>
              <a:buFont typeface="Wingdings" panose="05000000000000000000" pitchFamily="2" charset="2"/>
              <a:buChar char="n"/>
              <a:defRPr/>
            </a:pPr>
            <a:r>
              <a:rPr kumimoji="0" lang="en-US" altLang="zh-CN" sz="2000" b="1" i="0" u="none" strike="noStrike" kern="0" cap="none" spc="0" normalizeH="0" baseline="0" noProof="0" dirty="0" err="1">
                <a:ln>
                  <a:noFill/>
                </a:ln>
                <a:solidFill>
                  <a:srgbClr val="0000FF"/>
                </a:solidFill>
                <a:effectLst/>
                <a:uLnTx/>
                <a:uFillTx/>
                <a:latin typeface="+mn-lt"/>
                <a:ea typeface="宋体" panose="02010600030101010101" pitchFamily="2" charset="-122"/>
                <a:cs typeface="+mn-cs"/>
              </a:rPr>
              <a:t>PrintJob</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有两个接口：</a:t>
            </a:r>
            <a:r>
              <a:rPr kumimoji="0" lang="en-US" altLang="zh-CN" sz="20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computeJob</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（对任务定价）和</a:t>
            </a:r>
            <a:r>
              <a:rPr kumimoji="0" lang="en-US" altLang="zh-CN" sz="2000" b="1" i="0" u="none" strike="noStrike" kern="0" cap="none" spc="0" normalizeH="0" baseline="0" noProof="0" dirty="0" err="1">
                <a:ln>
                  <a:noFill/>
                </a:ln>
                <a:solidFill>
                  <a:schemeClr val="tx1"/>
                </a:solidFill>
                <a:effectLst/>
                <a:uLnTx/>
                <a:uFillTx/>
                <a:latin typeface="+mn-lt"/>
                <a:ea typeface="宋体" panose="02010600030101010101" pitchFamily="2" charset="-122"/>
                <a:cs typeface="+mn-cs"/>
              </a:rPr>
              <a:t>initiateJob</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（将任务传给生产设备）</a:t>
            </a:r>
            <a:endPar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l" defTabSz="914400" rtl="0" eaLnBrk="1" fontAlgn="base" latinLnBrk="0" hangingPunct="1">
              <a:lnSpc>
                <a:spcPct val="150000"/>
              </a:lnSpc>
              <a:spcBef>
                <a:spcPts val="600"/>
              </a:spcBef>
              <a:spcAft>
                <a:spcPts val="600"/>
              </a:spcAft>
              <a:buClr>
                <a:schemeClr val="folHlink"/>
              </a:buClr>
              <a:buSzPct val="70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对</a:t>
            </a:r>
            <a:r>
              <a:rPr kumimoji="0" lang="zh-CN" altLang="en-US" sz="2000" b="1" i="0" u="none" strike="noStrike" kern="0" cap="none" spc="0" normalizeH="0" baseline="0" noProof="0" dirty="0">
                <a:ln>
                  <a:noFill/>
                </a:ln>
                <a:solidFill>
                  <a:srgbClr val="0000FF"/>
                </a:solidFill>
                <a:effectLst/>
                <a:uLnTx/>
                <a:uFillTx/>
                <a:latin typeface="+mn-lt"/>
                <a:ea typeface="宋体" panose="02010600030101010101" pitchFamily="2" charset="-122"/>
                <a:cs typeface="+mn-cs"/>
              </a:rPr>
              <a:t>构件</a:t>
            </a:r>
            <a:r>
              <a:rPr kumimoji="0" lang="en-US" altLang="zh-CN" sz="2000" b="1" i="0" u="none" strike="noStrike" kern="0" cap="none" spc="0" normalizeH="0" baseline="0" noProof="0" dirty="0" err="1">
                <a:ln>
                  <a:noFill/>
                </a:ln>
                <a:solidFill>
                  <a:srgbClr val="0000FF"/>
                </a:solidFill>
                <a:effectLst/>
                <a:uLnTx/>
                <a:uFillTx/>
                <a:latin typeface="+mn-lt"/>
                <a:ea typeface="宋体" panose="02010600030101010101" pitchFamily="2" charset="-122"/>
                <a:cs typeface="+mn-cs"/>
              </a:rPr>
              <a:t>PrintJob</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的细节进行</a:t>
            </a:r>
            <a:r>
              <a:rPr kumimoji="0" lang="zh-CN" altLang="en-US" sz="2000" b="1" i="0" u="none" strike="noStrike" kern="0" cap="none" spc="0" normalizeH="0" baseline="0" noProof="0" dirty="0">
                <a:ln>
                  <a:noFill/>
                </a:ln>
                <a:solidFill>
                  <a:srgbClr val="0000FF"/>
                </a:solidFill>
                <a:effectLst/>
                <a:uLnTx/>
                <a:uFillTx/>
                <a:latin typeface="+mn-lt"/>
                <a:ea typeface="宋体" panose="02010600030101010101" pitchFamily="2" charset="-122"/>
                <a:cs typeface="+mn-cs"/>
              </a:rPr>
              <a:t>细化</a:t>
            </a:r>
            <a:r>
              <a:rPr kumimoji="0" lang="zh-CN" altLang="en-US"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：更多的属性信息、更广的操作描述</a:t>
            </a:r>
            <a:endParaRPr kumimoji="0" lang="en-US" altLang="zh-CN" sz="20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8435" name="Rectangle 3"/>
          <p:cNvSpPr>
            <a:spLocks noGrp="1"/>
          </p:cNvSpPr>
          <p:nvPr>
            <p:ph type="title"/>
          </p:nvPr>
        </p:nvSpPr>
        <p:spPr>
          <a:xfrm>
            <a:off x="5562600" y="127000"/>
            <a:ext cx="1981200" cy="660400"/>
          </a:xfrm>
        </p:spPr>
        <p:txBody>
          <a:bodyPr vert="horz" wrap="square" lIns="91440" tIns="45720" rIns="91440" bIns="45720" anchor="b" anchorCtr="0"/>
          <a:p>
            <a:pPr algn="ctr" eaLnBrk="1" hangingPunct="1"/>
            <a:r>
              <a:rPr lang="zh-CN" altLang="en-US" sz="2400" b="1" dirty="0">
                <a:latin typeface="楷体" panose="02010609060101010101" pitchFamily="49" charset="-122"/>
                <a:ea typeface="楷体" panose="02010609060101010101" pitchFamily="49" charset="-122"/>
              </a:rPr>
              <a:t>传统的观点</a:t>
            </a:r>
            <a:endParaRPr lang="en-US" altLang="zh-CN" sz="2400" b="1" dirty="0">
              <a:latin typeface="楷体" panose="02010609060101010101" pitchFamily="49" charset="-122"/>
              <a:ea typeface="楷体" panose="02010609060101010101" pitchFamily="49" charset="-122"/>
            </a:endParaRPr>
          </a:p>
        </p:txBody>
      </p:sp>
      <p:pic>
        <p:nvPicPr>
          <p:cNvPr id="18436" name="Picture 6"/>
          <p:cNvPicPr>
            <a:picLocks noChangeAspect="1"/>
          </p:cNvPicPr>
          <p:nvPr/>
        </p:nvPicPr>
        <p:blipFill>
          <a:blip r:embed="rId1"/>
          <a:stretch>
            <a:fillRect/>
          </a:stretch>
        </p:blipFill>
        <p:spPr>
          <a:xfrm>
            <a:off x="-3175" y="0"/>
            <a:ext cx="5565775" cy="6858000"/>
          </a:xfrm>
          <a:prstGeom prst="rect">
            <a:avLst/>
          </a:prstGeom>
          <a:noFill/>
          <a:ln w="9525">
            <a:noFill/>
          </a:ln>
        </p:spPr>
      </p:pic>
      <p:sp>
        <p:nvSpPr>
          <p:cNvPr id="2" name="Rectangle 3"/>
          <p:cNvSpPr txBox="1">
            <a:spLocks noChangeArrowheads="1"/>
          </p:cNvSpPr>
          <p:nvPr/>
        </p:nvSpPr>
        <p:spPr bwMode="auto">
          <a:xfrm>
            <a:off x="5334000" y="990600"/>
            <a:ext cx="3810000" cy="5562600"/>
          </a:xfrm>
          <a:prstGeom prst="rect">
            <a:avLst/>
          </a:prstGeom>
          <a:solidFill>
            <a:srgbClr val="FFFF99"/>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120000"/>
              </a:lnSpc>
              <a:spcBef>
                <a:spcPts val="300"/>
              </a:spcBef>
              <a:spcAft>
                <a:spcPts val="300"/>
              </a:spcAft>
              <a:buClr>
                <a:schemeClr val="folHlink"/>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例：高级影印中心构造软件</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20000"/>
              </a:lnSpc>
              <a:spcBef>
                <a:spcPts val="300"/>
              </a:spcBef>
              <a:spcAft>
                <a:spcPts val="300"/>
              </a:spcAft>
              <a:buClr>
                <a:schemeClr val="folHlink"/>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使用</a:t>
            </a:r>
            <a:r>
              <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UML</a:t>
            </a: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符号设计构件</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20000"/>
              </a:lnSpc>
              <a:spcBef>
                <a:spcPts val="300"/>
              </a:spcBef>
              <a:spcAft>
                <a:spcPts val="300"/>
              </a:spcAft>
              <a:buClr>
                <a:schemeClr val="folHlink"/>
              </a:buClr>
              <a:buSzPct val="70000"/>
              <a:buFont typeface="Wingdings" panose="05000000000000000000" pitchFamily="2" charset="2"/>
              <a:buChar char="n"/>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ComputePageCost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模块：</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根据用户提供的规格说明来计算每页的印刷成本</a:t>
            </a:r>
            <a:endPar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20000"/>
              </a:lnSpc>
              <a:spcBef>
                <a:spcPts val="300"/>
              </a:spcBef>
              <a:spcAft>
                <a:spcPts val="300"/>
              </a:spcAft>
              <a:buClr>
                <a:schemeClr val="folHlink"/>
              </a:buClr>
              <a:buSzPct val="70000"/>
              <a:buFont typeface="Wingdings" panose="05000000000000000000" pitchFamily="2" charset="2"/>
              <a:buChar char="n"/>
              <a:defRPr/>
            </a:pP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调用</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getJobData</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模块</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和数据库接口</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accessCostDB</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来访问数据</a:t>
            </a:r>
            <a:endPar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20000"/>
              </a:lnSpc>
              <a:spcBef>
                <a:spcPts val="300"/>
              </a:spcBef>
              <a:spcAft>
                <a:spcPts val="300"/>
              </a:spcAft>
              <a:buClr>
                <a:schemeClr val="folHlink"/>
              </a:buClr>
              <a:buSzPct val="70000"/>
              <a:buFont typeface="Wingdings" panose="05000000000000000000" pitchFamily="2" charset="2"/>
              <a:buChar char="n"/>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getJobData</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模块</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允许所有相关数据都传递给该构件</a:t>
            </a:r>
            <a:endPar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20000"/>
              </a:lnSpc>
              <a:spcBef>
                <a:spcPts val="300"/>
              </a:spcBef>
              <a:spcAft>
                <a:spcPts val="300"/>
              </a:spcAft>
              <a:buClr>
                <a:schemeClr val="folHlink"/>
              </a:buClr>
              <a:buSzPct val="70000"/>
              <a:buFont typeface="Wingdings" panose="05000000000000000000" pitchFamily="2" charset="2"/>
              <a:buChar char="n"/>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rPr>
              <a:t>accessCostDB</a:t>
            </a:r>
            <a:r>
              <a:rPr kumimoji="0" lang="zh-C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能够使该模块访问存放所有印刷成本的数据库</a:t>
            </a:r>
            <a:endParaRPr kumimoji="0" lang="en-US" altLang="zh-CN" sz="18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20000"/>
              </a:lnSpc>
              <a:spcBef>
                <a:spcPts val="300"/>
              </a:spcBef>
              <a:spcAft>
                <a:spcPts val="300"/>
              </a:spcAft>
              <a:buClr>
                <a:schemeClr val="folHlink"/>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进一步细化：算法和接口的细节描述</a:t>
            </a:r>
            <a:endParaRPr kumimoji="0"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19459" name="Rectangle 2"/>
          <p:cNvSpPr>
            <a:spLocks noGrp="1"/>
          </p:cNvSpPr>
          <p:nvPr>
            <p:ph type="title"/>
          </p:nvPr>
        </p:nvSpPr>
        <p:spPr>
          <a:xfrm>
            <a:off x="2287588" y="280988"/>
            <a:ext cx="5256212" cy="633412"/>
          </a:xfrm>
        </p:spPr>
        <p:txBody>
          <a:bodyPr vert="horz" wrap="square" lIns="91440" tIns="45720" rIns="91440" bIns="45720" anchor="b" anchorCtr="0"/>
          <a:p>
            <a:pPr algn="ctr" eaLnBrk="1" hangingPunct="1">
              <a:buNone/>
            </a:pPr>
            <a:r>
              <a:rPr lang="en-US" altLang="zh-CN" sz="3200" b="1" dirty="0">
                <a:latin typeface="楷体" panose="02010609060101010101" pitchFamily="49" charset="-122"/>
                <a:ea typeface="楷体" panose="02010609060101010101" pitchFamily="49" charset="-122"/>
              </a:rPr>
              <a:t>10.2 </a:t>
            </a:r>
            <a:r>
              <a:rPr lang="zh-CN" altLang="en-US" sz="3200" b="1" dirty="0">
                <a:latin typeface="楷体" panose="02010609060101010101" pitchFamily="49" charset="-122"/>
                <a:ea typeface="楷体" panose="02010609060101010101" pitchFamily="49" charset="-122"/>
              </a:rPr>
              <a:t>设计基于类的构件</a:t>
            </a:r>
            <a:endParaRPr lang="en-US" altLang="zh-CN" sz="3200" b="1" dirty="0">
              <a:latin typeface="楷体" panose="02010609060101010101" pitchFamily="49" charset="-122"/>
              <a:ea typeface="楷体" panose="02010609060101010101" pitchFamily="49" charset="-122"/>
            </a:endParaRPr>
          </a:p>
        </p:txBody>
      </p:sp>
      <p:sp>
        <p:nvSpPr>
          <p:cNvPr id="19460" name="Rectangle 3"/>
          <p:cNvSpPr>
            <a:spLocks noGrp="1"/>
          </p:cNvSpPr>
          <p:nvPr>
            <p:ph idx="1"/>
          </p:nvPr>
        </p:nvSpPr>
        <p:spPr>
          <a:xfrm>
            <a:off x="0" y="990600"/>
            <a:ext cx="9144000" cy="5410200"/>
          </a:xfrm>
          <a:solidFill>
            <a:srgbClr val="FFFF99">
              <a:alpha val="100000"/>
            </a:srgbClr>
          </a:solidFill>
        </p:spPr>
        <p:txBody>
          <a:bodyPr vert="horz" wrap="square" lIns="91440" tIns="45720" rIns="91440" bIns="45720" anchor="t" anchorCtr="0"/>
          <a:p>
            <a:pPr eaLnBrk="1" hangingPunct="1">
              <a:lnSpc>
                <a:spcPct val="150000"/>
              </a:lnSpc>
              <a:spcBef>
                <a:spcPct val="0"/>
              </a:spcBef>
            </a:pPr>
            <a:r>
              <a:rPr lang="zh-CN" altLang="en-US" b="1" dirty="0">
                <a:ea typeface="宋体" panose="02010600030101010101" pitchFamily="2" charset="-122"/>
              </a:rPr>
              <a:t>基本设计原则（</a:t>
            </a:r>
            <a:r>
              <a:rPr lang="en-US" altLang="zh-CN" b="1" dirty="0">
                <a:ea typeface="宋体" panose="02010600030101010101" pitchFamily="2" charset="-122"/>
              </a:rPr>
              <a:t>7</a:t>
            </a:r>
            <a:r>
              <a:rPr lang="zh-CN" altLang="en-US" b="1" dirty="0">
                <a:ea typeface="宋体" panose="02010600030101010101" pitchFamily="2" charset="-122"/>
              </a:rPr>
              <a:t>个）</a:t>
            </a:r>
            <a:endParaRPr lang="en-US" altLang="zh-CN" b="1" dirty="0">
              <a:ea typeface="宋体" panose="02010600030101010101" pitchFamily="2" charset="-122"/>
            </a:endParaRPr>
          </a:p>
          <a:p>
            <a:pPr lvl="1" eaLnBrk="1" hangingPunct="1">
              <a:lnSpc>
                <a:spcPct val="150000"/>
              </a:lnSpc>
              <a:spcBef>
                <a:spcPct val="0"/>
              </a:spcBef>
            </a:pPr>
            <a:r>
              <a:rPr lang="zh-CN" altLang="en-US" b="1" dirty="0">
                <a:solidFill>
                  <a:srgbClr val="FF0000"/>
                </a:solidFill>
                <a:ea typeface="宋体" panose="02010600030101010101" pitchFamily="2" charset="-122"/>
              </a:rPr>
              <a:t>开闭原则</a:t>
            </a:r>
            <a:r>
              <a:rPr lang="en-US" altLang="zh-CN" b="1" dirty="0">
                <a:solidFill>
                  <a:srgbClr val="FF0000"/>
                </a:solidFill>
                <a:ea typeface="宋体" panose="02010600030101010101" pitchFamily="2" charset="-122"/>
              </a:rPr>
              <a:t>(OCP)</a:t>
            </a:r>
            <a:r>
              <a:rPr lang="zh-CN" altLang="en-US" b="1"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rPr>
              <a:t>Liskov</a:t>
            </a:r>
            <a:r>
              <a:rPr lang="zh-CN" altLang="en-US" b="1" dirty="0">
                <a:solidFill>
                  <a:srgbClr val="FF0000"/>
                </a:solidFill>
                <a:ea typeface="宋体" panose="02010600030101010101" pitchFamily="2" charset="-122"/>
              </a:rPr>
              <a:t>替换原则</a:t>
            </a:r>
            <a:r>
              <a:rPr lang="en-US" altLang="zh-CN" b="1" dirty="0">
                <a:solidFill>
                  <a:srgbClr val="FF0000"/>
                </a:solidFill>
                <a:ea typeface="宋体" panose="02010600030101010101" pitchFamily="2" charset="-122"/>
              </a:rPr>
              <a:t>(LSP)</a:t>
            </a:r>
            <a:r>
              <a:rPr lang="zh-CN" altLang="en-US" b="1" dirty="0">
                <a:solidFill>
                  <a:srgbClr val="FF0000"/>
                </a:solidFill>
                <a:ea typeface="宋体" panose="02010600030101010101" pitchFamily="2" charset="-122"/>
              </a:rPr>
              <a:t>、依赖倒置原则</a:t>
            </a:r>
            <a:r>
              <a:rPr lang="en-US" altLang="zh-CN" b="1" dirty="0">
                <a:solidFill>
                  <a:srgbClr val="FF0000"/>
                </a:solidFill>
                <a:ea typeface="宋体" panose="02010600030101010101" pitchFamily="2" charset="-122"/>
              </a:rPr>
              <a:t>(DIP)</a:t>
            </a:r>
            <a:r>
              <a:rPr lang="zh-CN" altLang="en-US" b="1" dirty="0">
                <a:solidFill>
                  <a:srgbClr val="FF0000"/>
                </a:solidFill>
                <a:ea typeface="宋体" panose="02010600030101010101" pitchFamily="2" charset="-122"/>
              </a:rPr>
              <a:t>、接口分离原则</a:t>
            </a:r>
            <a:r>
              <a:rPr lang="en-US" altLang="zh-CN" b="1" dirty="0">
                <a:solidFill>
                  <a:srgbClr val="FF0000"/>
                </a:solidFill>
                <a:ea typeface="宋体" panose="02010600030101010101" pitchFamily="2" charset="-122"/>
              </a:rPr>
              <a:t>(ISP)</a:t>
            </a:r>
            <a:r>
              <a:rPr lang="zh-CN" altLang="en-US" b="1" dirty="0">
                <a:solidFill>
                  <a:srgbClr val="FF0000"/>
                </a:solidFill>
                <a:ea typeface="宋体" panose="02010600030101010101" pitchFamily="2" charset="-122"/>
              </a:rPr>
              <a:t>、发布复用等价性原则</a:t>
            </a:r>
            <a:r>
              <a:rPr lang="en-US" altLang="zh-CN" b="1" dirty="0">
                <a:solidFill>
                  <a:srgbClr val="FF0000"/>
                </a:solidFill>
                <a:ea typeface="宋体" panose="02010600030101010101" pitchFamily="2" charset="-122"/>
              </a:rPr>
              <a:t>(REP)</a:t>
            </a:r>
            <a:r>
              <a:rPr lang="zh-CN" altLang="en-US" b="1" dirty="0">
                <a:solidFill>
                  <a:srgbClr val="FF0000"/>
                </a:solidFill>
                <a:ea typeface="宋体" panose="02010600030101010101" pitchFamily="2" charset="-122"/>
              </a:rPr>
              <a:t>、共同封装原则</a:t>
            </a:r>
            <a:r>
              <a:rPr lang="en-US" altLang="zh-CN" b="1" dirty="0">
                <a:solidFill>
                  <a:srgbClr val="FF0000"/>
                </a:solidFill>
                <a:ea typeface="宋体" panose="02010600030101010101" pitchFamily="2" charset="-122"/>
              </a:rPr>
              <a:t>(CCP)</a:t>
            </a:r>
            <a:r>
              <a:rPr lang="zh-CN" altLang="en-US" b="1" dirty="0">
                <a:solidFill>
                  <a:srgbClr val="FF0000"/>
                </a:solidFill>
                <a:ea typeface="宋体" panose="02010600030101010101" pitchFamily="2" charset="-122"/>
              </a:rPr>
              <a:t>、共同复用原则</a:t>
            </a:r>
            <a:r>
              <a:rPr lang="en-US" altLang="zh-CN" b="1" dirty="0">
                <a:solidFill>
                  <a:srgbClr val="FF0000"/>
                </a:solidFill>
                <a:ea typeface="宋体" panose="02010600030101010101" pitchFamily="2" charset="-122"/>
              </a:rPr>
              <a:t>(CRP)</a:t>
            </a:r>
            <a:endParaRPr lang="en-US" altLang="zh-CN" b="1" dirty="0">
              <a:solidFill>
                <a:srgbClr val="FF0000"/>
              </a:solidFill>
              <a:ea typeface="宋体" panose="02010600030101010101" pitchFamily="2" charset="-122"/>
            </a:endParaRPr>
          </a:p>
          <a:p>
            <a:pPr eaLnBrk="1" hangingPunct="1">
              <a:lnSpc>
                <a:spcPct val="150000"/>
              </a:lnSpc>
              <a:spcBef>
                <a:spcPct val="0"/>
              </a:spcBef>
            </a:pPr>
            <a:r>
              <a:rPr lang="zh-CN" altLang="en-US" b="1" dirty="0">
                <a:ea typeface="宋体" panose="02010600030101010101" pitchFamily="2" charset="-122"/>
              </a:rPr>
              <a:t>构件级设计指导方针</a:t>
            </a:r>
            <a:endParaRPr lang="en-US" altLang="zh-CN" b="1" dirty="0">
              <a:ea typeface="宋体" panose="02010600030101010101" pitchFamily="2" charset="-122"/>
            </a:endParaRPr>
          </a:p>
          <a:p>
            <a:pPr lvl="1" eaLnBrk="1" hangingPunct="1">
              <a:lnSpc>
                <a:spcPct val="150000"/>
              </a:lnSpc>
              <a:spcBef>
                <a:spcPct val="0"/>
              </a:spcBef>
            </a:pPr>
            <a:r>
              <a:rPr lang="zh-CN" altLang="en-US" b="1" dirty="0">
                <a:solidFill>
                  <a:srgbClr val="FF0000"/>
                </a:solidFill>
                <a:ea typeface="宋体" panose="02010600030101010101" pitchFamily="2" charset="-122"/>
              </a:rPr>
              <a:t>应用于构件、接口、依赖与继承等方面</a:t>
            </a:r>
            <a:endParaRPr lang="en-US" altLang="zh-CN" b="1" dirty="0">
              <a:solidFill>
                <a:srgbClr val="FF0000"/>
              </a:solidFill>
              <a:ea typeface="宋体" panose="02010600030101010101" pitchFamily="2" charset="-122"/>
            </a:endParaRPr>
          </a:p>
          <a:p>
            <a:pPr eaLnBrk="1" hangingPunct="1">
              <a:lnSpc>
                <a:spcPct val="150000"/>
              </a:lnSpc>
              <a:spcBef>
                <a:spcPct val="0"/>
              </a:spcBef>
            </a:pPr>
            <a:r>
              <a:rPr lang="zh-CN" altLang="en-US" b="1" dirty="0">
                <a:ea typeface="宋体" panose="02010600030101010101" pitchFamily="2" charset="-122"/>
              </a:rPr>
              <a:t>内聚性</a:t>
            </a:r>
            <a:endParaRPr lang="en-US" altLang="zh-CN" b="1" dirty="0">
              <a:ea typeface="宋体" panose="02010600030101010101" pitchFamily="2" charset="-122"/>
            </a:endParaRPr>
          </a:p>
          <a:p>
            <a:pPr lvl="1" eaLnBrk="1" hangingPunct="1">
              <a:lnSpc>
                <a:spcPct val="150000"/>
              </a:lnSpc>
              <a:spcBef>
                <a:spcPct val="0"/>
              </a:spcBef>
            </a:pPr>
            <a:r>
              <a:rPr lang="zh-CN" altLang="en-US" b="1" dirty="0">
                <a:solidFill>
                  <a:srgbClr val="FF0000"/>
                </a:solidFill>
                <a:ea typeface="宋体" panose="02010600030101010101" pitchFamily="2" charset="-122"/>
              </a:rPr>
              <a:t>内聚性意味着构件或类只封装那些相互关联密切，以及与构件或类自身有密切关系的属性和操作。</a:t>
            </a:r>
            <a:endParaRPr lang="en-US" altLang="zh-CN" b="1" dirty="0">
              <a:solidFill>
                <a:srgbClr val="FF0000"/>
              </a:solidFill>
              <a:ea typeface="宋体" panose="02010600030101010101" pitchFamily="2" charset="-122"/>
            </a:endParaRPr>
          </a:p>
          <a:p>
            <a:pPr eaLnBrk="1" hangingPunct="1">
              <a:lnSpc>
                <a:spcPct val="150000"/>
              </a:lnSpc>
              <a:spcBef>
                <a:spcPct val="0"/>
              </a:spcBef>
            </a:pPr>
            <a:r>
              <a:rPr lang="zh-CN" altLang="en-US" b="1" dirty="0">
                <a:ea typeface="宋体" panose="02010600030101010101" pitchFamily="2" charset="-122"/>
              </a:rPr>
              <a:t>耦合性</a:t>
            </a:r>
            <a:endParaRPr lang="en-US" altLang="zh-CN" b="1" dirty="0">
              <a:ea typeface="宋体" panose="02010600030101010101" pitchFamily="2" charset="-122"/>
            </a:endParaRPr>
          </a:p>
          <a:p>
            <a:pPr lvl="1" eaLnBrk="1" hangingPunct="1">
              <a:lnSpc>
                <a:spcPct val="150000"/>
              </a:lnSpc>
              <a:spcBef>
                <a:spcPct val="0"/>
              </a:spcBef>
            </a:pPr>
            <a:r>
              <a:rPr lang="zh-CN" altLang="en-US" b="1" dirty="0">
                <a:solidFill>
                  <a:srgbClr val="FF0000"/>
                </a:solidFill>
                <a:ea typeface="宋体" panose="02010600030101010101" pitchFamily="2" charset="-122"/>
              </a:rPr>
              <a:t>耦合是类之间彼此联系程度的一种定性度量。</a:t>
            </a:r>
            <a:endParaRPr lang="en-US" altLang="zh-CN" b="1" dirty="0">
              <a:solidFill>
                <a:srgbClr val="FF0000"/>
              </a:solidFill>
              <a:ea typeface="宋体" panose="02010600030101010101" pitchFamily="2" charset="-122"/>
            </a:endParaRPr>
          </a:p>
        </p:txBody>
      </p:sp>
      <p:sp>
        <p:nvSpPr>
          <p:cNvPr id="19461" name="Text Box 4"/>
          <p:cNvSpPr txBox="1"/>
          <p:nvPr/>
        </p:nvSpPr>
        <p:spPr>
          <a:xfrm>
            <a:off x="1296988" y="5632450"/>
            <a:ext cx="184150" cy="3397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nSpc>
                <a:spcPct val="90000"/>
              </a:lnSpc>
              <a:spcBef>
                <a:spcPct val="0"/>
              </a:spcBef>
              <a:buClrTx/>
              <a:buSzTx/>
              <a:buFontTx/>
              <a:buNone/>
            </a:pPr>
            <a:endParaRPr lang="zh-CN" altLang="zh-CN" sz="1800" b="1" dirty="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0483" name="Rectangle 2"/>
          <p:cNvSpPr>
            <a:spLocks noGrp="1"/>
          </p:cNvSpPr>
          <p:nvPr>
            <p:ph type="title"/>
          </p:nvPr>
        </p:nvSpPr>
        <p:spPr>
          <a:xfrm>
            <a:off x="2287588" y="280988"/>
            <a:ext cx="5256212" cy="633412"/>
          </a:xfrm>
        </p:spPr>
        <p:txBody>
          <a:bodyPr vert="horz" wrap="square" lIns="91440" tIns="45720" rIns="91440" bIns="45720" anchor="b" anchorCtr="0"/>
          <a:p>
            <a:pPr algn="ctr" eaLnBrk="1" hangingPunct="1"/>
            <a:r>
              <a:rPr lang="zh-CN" altLang="en-US" sz="3200" b="1" dirty="0">
                <a:ea typeface="宋体" panose="02010600030101010101" pitchFamily="2" charset="-122"/>
              </a:rPr>
              <a:t>基本设计原则</a:t>
            </a:r>
            <a:endParaRPr lang="en-US" altLang="zh-CN" sz="3200" b="1" dirty="0">
              <a:ea typeface="宋体" panose="02010600030101010101" pitchFamily="2" charset="-122"/>
            </a:endParaRPr>
          </a:p>
        </p:txBody>
      </p:sp>
      <p:sp>
        <p:nvSpPr>
          <p:cNvPr id="20484" name="Rectangle 3"/>
          <p:cNvSpPr>
            <a:spLocks noGrp="1"/>
          </p:cNvSpPr>
          <p:nvPr>
            <p:ph idx="1"/>
          </p:nvPr>
        </p:nvSpPr>
        <p:spPr>
          <a:xfrm>
            <a:off x="0" y="990600"/>
            <a:ext cx="9144000" cy="4565650"/>
          </a:xfrm>
          <a:solidFill>
            <a:srgbClr val="CCFF99">
              <a:alpha val="100000"/>
            </a:srgbClr>
          </a:solidFill>
        </p:spPr>
        <p:txBody>
          <a:bodyPr vert="horz" wrap="square" lIns="91440" tIns="45720" rIns="91440" bIns="45720" anchor="t" anchorCtr="0"/>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开闭原则</a:t>
            </a:r>
            <a:r>
              <a:rPr lang="en-US" altLang="zh-CN" b="1" dirty="0">
                <a:solidFill>
                  <a:schemeClr val="folHlink"/>
                </a:solidFill>
                <a:latin typeface="楷体" panose="02010609060101010101" pitchFamily="49" charset="-122"/>
                <a:ea typeface="楷体" panose="02010609060101010101" pitchFamily="49" charset="-122"/>
              </a:rPr>
              <a:t>(OCP).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模块</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构件</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应该对外延具有开放性，对修改具有封闭性</a:t>
            </a:r>
            <a:r>
              <a:rPr lang="en-US" altLang="zh-CN" b="1" i="1" dirty="0">
                <a:latin typeface="楷体" panose="02010609060101010101" pitchFamily="49" charset="-122"/>
                <a:ea typeface="楷体" panose="02010609060101010101" pitchFamily="49" charset="-122"/>
              </a:rPr>
              <a:t>.</a:t>
            </a:r>
            <a:endParaRPr lang="en-US" altLang="zh-CN" b="1" i="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en-US" altLang="zh-CN" b="1" dirty="0">
                <a:solidFill>
                  <a:schemeClr val="folHlink"/>
                </a:solidFill>
                <a:latin typeface="楷体" panose="02010609060101010101" pitchFamily="49" charset="-122"/>
                <a:ea typeface="楷体" panose="02010609060101010101" pitchFamily="49" charset="-122"/>
              </a:rPr>
              <a:t>Liskov</a:t>
            </a:r>
            <a:r>
              <a:rPr lang="zh-CN" altLang="en-US" b="1" dirty="0">
                <a:solidFill>
                  <a:schemeClr val="folHlink"/>
                </a:solidFill>
                <a:latin typeface="楷体" panose="02010609060101010101" pitchFamily="49" charset="-122"/>
                <a:ea typeface="楷体" panose="02010609060101010101" pitchFamily="49" charset="-122"/>
              </a:rPr>
              <a:t>替换原则</a:t>
            </a:r>
            <a:r>
              <a:rPr lang="en-US" altLang="zh-CN" b="1" dirty="0">
                <a:solidFill>
                  <a:schemeClr val="folHlink"/>
                </a:solidFill>
                <a:latin typeface="楷体" panose="02010609060101010101" pitchFamily="49" charset="-122"/>
                <a:ea typeface="楷体" panose="02010609060101010101" pitchFamily="49" charset="-122"/>
              </a:rPr>
              <a:t>(LSP).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子类可以替换它们的基类</a:t>
            </a:r>
            <a:r>
              <a:rPr lang="en-US" altLang="zh-CN" b="1" i="1" dirty="0">
                <a:latin typeface="楷体" panose="02010609060101010101" pitchFamily="49" charset="-122"/>
                <a:ea typeface="楷体" panose="02010609060101010101" pitchFamily="49" charset="-122"/>
              </a:rPr>
              <a:t>.</a:t>
            </a:r>
            <a:endParaRPr lang="en-US" altLang="zh-CN" b="1" i="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依赖倒置原则</a:t>
            </a:r>
            <a:r>
              <a:rPr lang="en-US" altLang="zh-CN" b="1" dirty="0">
                <a:solidFill>
                  <a:schemeClr val="folHlink"/>
                </a:solidFill>
                <a:latin typeface="楷体" panose="02010609060101010101" pitchFamily="49" charset="-122"/>
                <a:ea typeface="楷体" panose="02010609060101010101" pitchFamily="49" charset="-122"/>
              </a:rPr>
              <a:t>(DIP). </a:t>
            </a:r>
            <a:r>
              <a:rPr lang="en-US" altLang="zh-CN" b="1" dirty="0">
                <a:latin typeface="楷体" panose="02010609060101010101" pitchFamily="49" charset="-122"/>
                <a:ea typeface="楷体" panose="02010609060101010101" pitchFamily="49" charset="-122"/>
              </a:rPr>
              <a:t>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依赖于抽象，而非具体实现</a:t>
            </a:r>
            <a:r>
              <a:rPr lang="en-US" altLang="zh-CN" b="1" i="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endParaRPr lang="en-US" altLang="zh-CN" b="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接口分离原则</a:t>
            </a:r>
            <a:r>
              <a:rPr lang="en-US" altLang="zh-CN" b="1" dirty="0">
                <a:solidFill>
                  <a:schemeClr val="folHlink"/>
                </a:solidFill>
                <a:latin typeface="楷体" panose="02010609060101010101" pitchFamily="49" charset="-122"/>
                <a:ea typeface="楷体" panose="02010609060101010101" pitchFamily="49" charset="-122"/>
              </a:rPr>
              <a:t>(ISP).</a:t>
            </a:r>
            <a:r>
              <a:rPr lang="en-US" altLang="zh-CN" b="1" i="1" dirty="0">
                <a:solidFill>
                  <a:schemeClr val="folHlink"/>
                </a:solidFill>
                <a:latin typeface="楷体" panose="02010609060101010101" pitchFamily="49" charset="-122"/>
                <a:ea typeface="楷体" panose="02010609060101010101" pitchFamily="49" charset="-122"/>
              </a:rPr>
              <a:t>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多个客户专用接口比一个通用接口要好</a:t>
            </a:r>
            <a:r>
              <a:rPr lang="en-US" altLang="zh-CN" b="1" i="1" dirty="0">
                <a:latin typeface="楷体" panose="02010609060101010101" pitchFamily="49" charset="-122"/>
                <a:ea typeface="楷体" panose="02010609060101010101" pitchFamily="49" charset="-122"/>
              </a:rPr>
              <a:t>.</a:t>
            </a:r>
            <a:endParaRPr lang="en-US" altLang="zh-CN" b="1" i="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发布复用等价性原则</a:t>
            </a:r>
            <a:r>
              <a:rPr lang="en-US" altLang="zh-CN" b="1" dirty="0">
                <a:solidFill>
                  <a:schemeClr val="folHlink"/>
                </a:solidFill>
                <a:latin typeface="楷体" panose="02010609060101010101" pitchFamily="49" charset="-122"/>
                <a:ea typeface="楷体" panose="02010609060101010101" pitchFamily="49" charset="-122"/>
              </a:rPr>
              <a:t>(REP).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复用的粒度就是发布的粒度</a:t>
            </a:r>
            <a:r>
              <a:rPr lang="en-US" altLang="zh-CN" b="1" i="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endParaRPr lang="en-US" altLang="zh-CN" b="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共同封装原则</a:t>
            </a:r>
            <a:r>
              <a:rPr lang="en-US" altLang="zh-CN" b="1" dirty="0">
                <a:solidFill>
                  <a:schemeClr val="folHlink"/>
                </a:solidFill>
                <a:latin typeface="楷体" panose="02010609060101010101" pitchFamily="49" charset="-122"/>
                <a:ea typeface="楷体" panose="02010609060101010101" pitchFamily="49" charset="-122"/>
              </a:rPr>
              <a:t>(CCP). </a:t>
            </a:r>
            <a:r>
              <a:rPr lang="en-US" altLang="zh-CN" b="1" i="1" dirty="0">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一同变更的类应该合在一起</a:t>
            </a:r>
            <a:r>
              <a:rPr lang="en-US" altLang="zh-CN" b="1" i="1" dirty="0">
                <a:latin typeface="楷体" panose="02010609060101010101" pitchFamily="49" charset="-122"/>
                <a:ea typeface="楷体" panose="02010609060101010101" pitchFamily="49" charset="-122"/>
              </a:rPr>
              <a:t>.” </a:t>
            </a:r>
            <a:endParaRPr lang="en-US" altLang="zh-CN" b="1" i="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共同复用原则</a:t>
            </a:r>
            <a:r>
              <a:rPr lang="en-US" altLang="zh-CN" b="1" dirty="0">
                <a:solidFill>
                  <a:schemeClr val="folHlink"/>
                </a:solidFill>
                <a:latin typeface="楷体" panose="02010609060101010101" pitchFamily="49" charset="-122"/>
                <a:ea typeface="楷体" panose="02010609060101010101" pitchFamily="49" charset="-122"/>
              </a:rPr>
              <a:t>(CRP). </a:t>
            </a:r>
            <a:r>
              <a:rPr lang="en-US" altLang="zh-CN" b="1" i="1" dirty="0">
                <a:solidFill>
                  <a:schemeClr val="folHlink"/>
                </a:solidFill>
                <a:latin typeface="楷体" panose="02010609060101010101" pitchFamily="49" charset="-122"/>
                <a:ea typeface="楷体" panose="02010609060101010101" pitchFamily="49" charset="-122"/>
              </a:rPr>
              <a:t>“</a:t>
            </a:r>
            <a:r>
              <a:rPr lang="zh-CN" altLang="en-US" b="1" i="1" dirty="0">
                <a:latin typeface="楷体" panose="02010609060101010101" pitchFamily="49" charset="-122"/>
                <a:ea typeface="楷体" panose="02010609060101010101" pitchFamily="49" charset="-122"/>
              </a:rPr>
              <a:t>不能一起复用的类不能被分到一组</a:t>
            </a:r>
            <a:r>
              <a:rPr lang="en-US" altLang="zh-CN" b="1" i="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endParaRPr lang="en-US" altLang="zh-CN" b="1" dirty="0">
              <a:latin typeface="楷体" panose="02010609060101010101" pitchFamily="49" charset="-122"/>
              <a:ea typeface="楷体" panose="02010609060101010101" pitchFamily="49" charset="-122"/>
            </a:endParaRPr>
          </a:p>
        </p:txBody>
      </p:sp>
      <p:sp>
        <p:nvSpPr>
          <p:cNvPr id="20485" name="Text Box 4"/>
          <p:cNvSpPr txBox="1"/>
          <p:nvPr/>
        </p:nvSpPr>
        <p:spPr>
          <a:xfrm>
            <a:off x="1296988" y="5632450"/>
            <a:ext cx="184150" cy="3397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nSpc>
                <a:spcPct val="90000"/>
              </a:lnSpc>
              <a:spcBef>
                <a:spcPct val="0"/>
              </a:spcBef>
              <a:buClrTx/>
              <a:buSzTx/>
              <a:buFontTx/>
              <a:buNone/>
            </a:pPr>
            <a:endParaRPr lang="zh-CN" altLang="zh-CN" sz="1800" b="1" dirty="0">
              <a:ea typeface="MS PGothic" panose="020B0600070205080204" pitchFamily="34" charset="-128"/>
            </a:endParaRPr>
          </a:p>
        </p:txBody>
      </p:sp>
      <p:sp>
        <p:nvSpPr>
          <p:cNvPr id="175109" name="Text Box 5"/>
          <p:cNvSpPr txBox="1">
            <a:spLocks noChangeArrowheads="1"/>
          </p:cNvSpPr>
          <p:nvPr/>
        </p:nvSpPr>
        <p:spPr bwMode="auto">
          <a:xfrm>
            <a:off x="0" y="5676900"/>
            <a:ext cx="9144000" cy="646113"/>
          </a:xfrm>
          <a:prstGeom prst="rect">
            <a:avLst/>
          </a:prstGeom>
          <a:solidFill>
            <a:srgbClr val="FFFF99"/>
          </a:solidFill>
          <a:ln>
            <a:noFill/>
          </a:ln>
          <a:effectLst/>
        </p:spPr>
        <p:txBody>
          <a:bodyPr wrap="square">
            <a:spAutoFit/>
          </a:bodyPr>
          <a:lstStyle/>
          <a:p>
            <a:pPr marR="0" defTabSz="914400">
              <a:lnSpc>
                <a:spcPct val="90000"/>
              </a:lnSpc>
              <a:spcBef>
                <a:spcPct val="50000"/>
              </a:spcBef>
              <a:buClrTx/>
              <a:buSzTx/>
              <a:buFontTx/>
              <a:buNone/>
              <a:defRPr/>
            </a:pPr>
            <a:r>
              <a:rPr kumimoji="0" lang="en-US" sz="2000" b="1" kern="1200" cap="none" spc="0" normalizeH="0" baseline="0" noProof="0" dirty="0">
                <a:solidFill>
                  <a:srgbClr val="0000FF"/>
                </a:solidFill>
                <a:effectLst>
                  <a:outerShdw blurRad="38100" dist="38100" dir="2700000" algn="tl">
                    <a:srgbClr val="FFFFFF"/>
                  </a:outerShdw>
                </a:effectLst>
                <a:latin typeface="Arial" panose="020B0604020202020204" pitchFamily="34" charset="0"/>
                <a:ea typeface="MS PGothic" panose="020B0600070205080204" pitchFamily="34" charset="-128"/>
                <a:cs typeface="Arial" panose="020B0604020202020204" pitchFamily="34" charset="0"/>
              </a:rPr>
              <a:t>Source:  Martin, R., “Design Principles and Design Patterns,” downloaded from http:www.objectmentor.com, 2000.</a:t>
            </a:r>
            <a:endParaRPr kumimoji="0" lang="en-US" sz="2000" b="1" kern="1200" cap="none" spc="0" normalizeH="0" baseline="0" noProof="0" dirty="0">
              <a:solidFill>
                <a:srgbClr val="0000FF"/>
              </a:solidFill>
              <a:effectLst>
                <a:outerShdw blurRad="38100" dist="38100" dir="2700000" algn="tl">
                  <a:srgbClr val="FFFFFF"/>
                </a:outerShdw>
              </a:effectLst>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1507" name="Rectangle 2"/>
          <p:cNvSpPr>
            <a:spLocks noGrp="1"/>
          </p:cNvSpPr>
          <p:nvPr>
            <p:ph type="title"/>
          </p:nvPr>
        </p:nvSpPr>
        <p:spPr>
          <a:xfrm>
            <a:off x="2209800" y="152400"/>
            <a:ext cx="5334000" cy="633413"/>
          </a:xfrm>
        </p:spPr>
        <p:txBody>
          <a:bodyPr vert="horz" wrap="square" lIns="91440" tIns="45720" rIns="91440" bIns="45720" anchor="b" anchorCtr="0"/>
          <a:p>
            <a:pPr algn="ctr" eaLnBrk="1" hangingPunct="1"/>
            <a:r>
              <a:rPr lang="zh-CN" altLang="en-US" sz="3200" b="1" dirty="0">
                <a:ea typeface="宋体" panose="02010600030101010101" pitchFamily="2" charset="-122"/>
              </a:rPr>
              <a:t>构件级设计指导方针</a:t>
            </a:r>
            <a:endParaRPr lang="en-US" altLang="zh-CN" sz="3200" b="1" dirty="0">
              <a:ea typeface="宋体" panose="02010600030101010101" pitchFamily="2" charset="-122"/>
            </a:endParaRPr>
          </a:p>
        </p:txBody>
      </p:sp>
      <p:sp>
        <p:nvSpPr>
          <p:cNvPr id="21508" name="Rectangle 3"/>
          <p:cNvSpPr>
            <a:spLocks noGrp="1"/>
          </p:cNvSpPr>
          <p:nvPr>
            <p:ph idx="1"/>
          </p:nvPr>
        </p:nvSpPr>
        <p:spPr>
          <a:xfrm>
            <a:off x="0" y="990600"/>
            <a:ext cx="9144000" cy="5257800"/>
          </a:xfrm>
        </p:spPr>
        <p:txBody>
          <a:bodyPr vert="horz" wrap="square" lIns="91440" tIns="45720" rIns="91440" bIns="45720" anchor="t" anchorCtr="0"/>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构件</a:t>
            </a:r>
            <a:endParaRPr lang="en-US" altLang="zh-CN" b="1" dirty="0">
              <a:solidFill>
                <a:schemeClr val="folHlink"/>
              </a:solidFill>
              <a:latin typeface="楷体" panose="02010609060101010101" pitchFamily="49" charset="-122"/>
              <a:ea typeface="楷体" panose="02010609060101010101" pitchFamily="49" charset="-122"/>
            </a:endParaRPr>
          </a:p>
          <a:p>
            <a:pPr lvl="1" eaLnBrk="1" hangingPunct="1">
              <a:lnSpc>
                <a:spcPct val="120000"/>
              </a:lnSpc>
              <a:spcBef>
                <a:spcPts val="600"/>
              </a:spcBef>
              <a:spcAft>
                <a:spcPts val="600"/>
              </a:spcAft>
            </a:pPr>
            <a:r>
              <a:rPr lang="zh-CN" altLang="en-US" sz="2400" b="1" dirty="0">
                <a:latin typeface="楷体" panose="02010609060101010101" pitchFamily="49" charset="-122"/>
                <a:ea typeface="楷体" panose="02010609060101010101" pitchFamily="49" charset="-122"/>
              </a:rPr>
              <a:t>对那些已经被确定为体系结构模型一部分的构件应该建立命名约定，并对其做</a:t>
            </a:r>
            <a:r>
              <a:rPr lang="zh-CN" altLang="en-US" sz="2400" b="1" dirty="0">
                <a:solidFill>
                  <a:srgbClr val="0000FF"/>
                </a:solidFill>
                <a:latin typeface="楷体" panose="02010609060101010101" pitchFamily="49" charset="-122"/>
                <a:ea typeface="楷体" panose="02010609060101010101" pitchFamily="49" charset="-122"/>
              </a:rPr>
              <a:t>进一步的细化和精化</a:t>
            </a:r>
            <a:r>
              <a:rPr lang="zh-CN" altLang="en-US" sz="2400" b="1" dirty="0">
                <a:latin typeface="楷体" panose="02010609060101010101" pitchFamily="49" charset="-122"/>
                <a:ea typeface="楷体" panose="02010609060101010101" pitchFamily="49" charset="-122"/>
              </a:rPr>
              <a:t>，使其成为构件级模型的一部分。</a:t>
            </a:r>
            <a:endParaRPr lang="en-US" altLang="zh-CN" sz="2400" b="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 接口</a:t>
            </a:r>
            <a:endParaRPr lang="en-US" altLang="zh-CN" b="1" dirty="0">
              <a:solidFill>
                <a:schemeClr val="folHlink"/>
              </a:solidFill>
              <a:latin typeface="楷体" panose="02010609060101010101" pitchFamily="49" charset="-122"/>
              <a:ea typeface="楷体" panose="02010609060101010101" pitchFamily="49" charset="-122"/>
            </a:endParaRPr>
          </a:p>
          <a:p>
            <a:pPr lvl="1" eaLnBrk="1" hangingPunct="1">
              <a:lnSpc>
                <a:spcPct val="120000"/>
              </a:lnSpc>
              <a:spcBef>
                <a:spcPts val="600"/>
              </a:spcBef>
              <a:spcAft>
                <a:spcPts val="600"/>
              </a:spcAft>
            </a:pPr>
            <a:r>
              <a:rPr lang="zh-CN" altLang="en-US" sz="2400" b="1" dirty="0">
                <a:latin typeface="楷体" panose="02010609060101010101" pitchFamily="49" charset="-122"/>
                <a:ea typeface="楷体" panose="02010609060101010101" pitchFamily="49" charset="-122"/>
              </a:rPr>
              <a:t>接口提供关于</a:t>
            </a:r>
            <a:r>
              <a:rPr lang="zh-CN" altLang="en-US" sz="2400" b="1" dirty="0">
                <a:solidFill>
                  <a:srgbClr val="0000FF"/>
                </a:solidFill>
                <a:latin typeface="楷体" panose="02010609060101010101" pitchFamily="49" charset="-122"/>
                <a:ea typeface="楷体" panose="02010609060101010101" pitchFamily="49" charset="-122"/>
              </a:rPr>
              <a:t>通信和协作</a:t>
            </a:r>
            <a:r>
              <a:rPr lang="zh-CN" altLang="en-US" sz="2400" b="1" dirty="0">
                <a:latin typeface="楷体" panose="02010609060101010101" pitchFamily="49" charset="-122"/>
                <a:ea typeface="楷体" panose="02010609060101010101" pitchFamily="49" charset="-122"/>
              </a:rPr>
              <a:t>的重要信息（也可以帮助我们实现</a:t>
            </a:r>
            <a:r>
              <a:rPr lang="en-US" altLang="zh-CN" sz="2400" b="1" dirty="0">
                <a:latin typeface="楷体" panose="02010609060101010101" pitchFamily="49" charset="-122"/>
                <a:ea typeface="楷体" panose="02010609060101010101" pitchFamily="49" charset="-122"/>
              </a:rPr>
              <a:t>OCP</a:t>
            </a:r>
            <a:r>
              <a:rPr lang="zh-CN" altLang="en-US" sz="2400" b="1" dirty="0">
                <a:latin typeface="楷体" panose="02010609060101010101" pitchFamily="49" charset="-122"/>
                <a:ea typeface="楷体" panose="02010609060101010101" pitchFamily="49" charset="-122"/>
              </a:rPr>
              <a:t>原则）。</a:t>
            </a:r>
            <a:endParaRPr lang="en-US" altLang="zh-CN" sz="2400" b="1" dirty="0">
              <a:latin typeface="楷体" panose="02010609060101010101" pitchFamily="49" charset="-122"/>
              <a:ea typeface="楷体" panose="02010609060101010101" pitchFamily="49" charset="-122"/>
            </a:endParaRPr>
          </a:p>
          <a:p>
            <a:pPr eaLnBrk="1" hangingPunct="1">
              <a:lnSpc>
                <a:spcPct val="120000"/>
              </a:lnSpc>
              <a:spcBef>
                <a:spcPts val="600"/>
              </a:spcBef>
              <a:spcAft>
                <a:spcPts val="600"/>
              </a:spcAft>
            </a:pPr>
            <a:r>
              <a:rPr lang="zh-CN" altLang="en-US" b="1" dirty="0">
                <a:solidFill>
                  <a:schemeClr val="folHlink"/>
                </a:solidFill>
                <a:latin typeface="楷体" panose="02010609060101010101" pitchFamily="49" charset="-122"/>
                <a:ea typeface="楷体" panose="02010609060101010101" pitchFamily="49" charset="-122"/>
              </a:rPr>
              <a:t> 依赖与继承</a:t>
            </a:r>
            <a:endParaRPr lang="en-US" altLang="zh-CN" b="1" dirty="0">
              <a:solidFill>
                <a:schemeClr val="folHlink"/>
              </a:solidFill>
              <a:latin typeface="楷体" panose="02010609060101010101" pitchFamily="49" charset="-122"/>
              <a:ea typeface="楷体" panose="02010609060101010101" pitchFamily="49" charset="-122"/>
            </a:endParaRPr>
          </a:p>
          <a:p>
            <a:pPr lvl="1" eaLnBrk="1" hangingPunct="1">
              <a:lnSpc>
                <a:spcPct val="120000"/>
              </a:lnSpc>
              <a:spcBef>
                <a:spcPts val="600"/>
              </a:spcBef>
              <a:spcAft>
                <a:spcPts val="600"/>
              </a:spcAft>
            </a:pPr>
            <a:r>
              <a:rPr lang="zh-CN" altLang="en-US" sz="2400" b="1" dirty="0">
                <a:latin typeface="楷体" panose="02010609060101010101" pitchFamily="49" charset="-122"/>
                <a:ea typeface="楷体" panose="02010609060101010101" pitchFamily="49" charset="-122"/>
              </a:rPr>
              <a:t>为了提高可读性，依赖关系是自左向右，继承关系是自底（导出类）向上（基类）。</a:t>
            </a:r>
            <a:endParaRPr lang="en-US" altLang="zh-CN" sz="2400" b="1" dirty="0">
              <a:latin typeface="楷体" panose="02010609060101010101" pitchFamily="49" charset="-122"/>
              <a:ea typeface="楷体" panose="02010609060101010101" pitchFamily="49" charset="-122"/>
            </a:endParaRPr>
          </a:p>
        </p:txBody>
      </p:sp>
      <p:sp>
        <p:nvSpPr>
          <p:cNvPr id="21509"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4"/>
          </p:nvPr>
        </p:nvSpPr>
        <p:spPr/>
        <p:txBody>
          <a:bodyPr anchor="b" anchorCtr="0"/>
          <a:p>
            <a:pPr marL="0" indent="0" algn="r" eaLnBrk="1" hangingPunct="1">
              <a:spcBef>
                <a:spcPct val="0"/>
              </a:spcBef>
              <a:buClrTx/>
              <a:buSzTx/>
              <a:buFontTx/>
              <a:buNone/>
            </a:pPr>
            <a:fld id="{9A0DB2DC-4C9A-4742-B13C-FB6460FD3503}" type="slidenum">
              <a:rPr lang="en-US" altLang="zh-CN" sz="1000" dirty="0">
                <a:ea typeface="MS PGothic" panose="020B0600070205080204" pitchFamily="34" charset="-128"/>
              </a:rPr>
            </a:fld>
            <a:endParaRPr lang="en-US" altLang="zh-CN" sz="1000" dirty="0">
              <a:ea typeface="MS PGothic" panose="020B0600070205080204" pitchFamily="34" charset="-128"/>
            </a:endParaRPr>
          </a:p>
        </p:txBody>
      </p:sp>
      <p:sp>
        <p:nvSpPr>
          <p:cNvPr id="22531" name="Rectangle 2"/>
          <p:cNvSpPr>
            <a:spLocks noGrp="1"/>
          </p:cNvSpPr>
          <p:nvPr>
            <p:ph type="title"/>
          </p:nvPr>
        </p:nvSpPr>
        <p:spPr>
          <a:xfrm>
            <a:off x="3505200" y="228600"/>
            <a:ext cx="2833688" cy="685800"/>
          </a:xfrm>
        </p:spPr>
        <p:txBody>
          <a:bodyPr vert="horz" wrap="square" lIns="91440" tIns="45720" rIns="91440" bIns="45720" anchor="b" anchorCtr="0"/>
          <a:p>
            <a:pPr algn="ctr" eaLnBrk="1" hangingPunct="1"/>
            <a:r>
              <a:rPr lang="zh-CN" altLang="en-US" sz="3200" b="1" dirty="0">
                <a:ea typeface="宋体" panose="02010600030101010101" pitchFamily="2" charset="-122"/>
              </a:rPr>
              <a:t>内聚性</a:t>
            </a:r>
            <a:endParaRPr lang="en-US" altLang="zh-CN" sz="3200" b="1" dirty="0">
              <a:ea typeface="宋体" panose="02010600030101010101" pitchFamily="2" charset="-122"/>
            </a:endParaRPr>
          </a:p>
        </p:txBody>
      </p:sp>
      <p:sp>
        <p:nvSpPr>
          <p:cNvPr id="22532" name="Rectangle 3"/>
          <p:cNvSpPr>
            <a:spLocks noGrp="1"/>
          </p:cNvSpPr>
          <p:nvPr>
            <p:ph idx="1"/>
          </p:nvPr>
        </p:nvSpPr>
        <p:spPr>
          <a:xfrm>
            <a:off x="0" y="990600"/>
            <a:ext cx="9144000" cy="5181600"/>
          </a:xfrm>
          <a:solidFill>
            <a:srgbClr val="FFFF99">
              <a:alpha val="100000"/>
            </a:srgbClr>
          </a:solidFill>
        </p:spPr>
        <p:txBody>
          <a:bodyPr vert="horz" wrap="square" lIns="91440" tIns="45720" rIns="91440" bIns="45720" anchor="t" anchorCtr="0"/>
          <a:p>
            <a:pPr eaLnBrk="1" hangingPunct="1">
              <a:lnSpc>
                <a:spcPct val="90000"/>
              </a:lnSpc>
            </a:pPr>
            <a:r>
              <a:rPr lang="zh-CN" altLang="en-US" b="1" dirty="0">
                <a:latin typeface="楷体" panose="02010609060101010101" pitchFamily="49" charset="-122"/>
                <a:ea typeface="楷体" panose="02010609060101010101" pitchFamily="49" charset="-122"/>
              </a:rPr>
              <a:t>传统观点</a:t>
            </a:r>
            <a:r>
              <a:rPr lang="en-US" altLang="zh-CN" b="1" dirty="0">
                <a:latin typeface="楷体" panose="02010609060101010101" pitchFamily="49" charset="-122"/>
                <a:ea typeface="楷体" panose="02010609060101010101" pitchFamily="49" charset="-122"/>
              </a:rPr>
              <a:t>: </a:t>
            </a:r>
            <a:endParaRPr lang="en-US" altLang="zh-CN"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solidFill>
                  <a:schemeClr val="folHlink"/>
                </a:solidFill>
                <a:latin typeface="楷体" panose="02010609060101010101" pitchFamily="49" charset="-122"/>
                <a:ea typeface="楷体" panose="02010609060101010101" pitchFamily="49" charset="-122"/>
              </a:rPr>
              <a:t>构件的专一性</a:t>
            </a:r>
            <a:endParaRPr lang="en-US" altLang="zh-CN" sz="2400" b="1" dirty="0">
              <a:solidFill>
                <a:schemeClr val="folHlink"/>
              </a:solidFill>
              <a:latin typeface="楷体" panose="02010609060101010101" pitchFamily="49" charset="-122"/>
              <a:ea typeface="楷体" panose="02010609060101010101" pitchFamily="49" charset="-122"/>
            </a:endParaRPr>
          </a:p>
          <a:p>
            <a:pPr eaLnBrk="1" hangingPunct="1">
              <a:lnSpc>
                <a:spcPct val="90000"/>
              </a:lnSpc>
            </a:pPr>
            <a:r>
              <a:rPr lang="zh-CN" altLang="en-US" b="1" dirty="0">
                <a:latin typeface="楷体" panose="02010609060101010101" pitchFamily="49" charset="-122"/>
                <a:ea typeface="楷体" panose="02010609060101010101" pitchFamily="49" charset="-122"/>
              </a:rPr>
              <a:t>面向对象的观点</a:t>
            </a:r>
            <a:r>
              <a:rPr lang="en-US" altLang="zh-CN" b="1" dirty="0">
                <a:latin typeface="楷体" panose="02010609060101010101" pitchFamily="49" charset="-122"/>
                <a:ea typeface="楷体" panose="02010609060101010101" pitchFamily="49" charset="-122"/>
              </a:rPr>
              <a:t>: </a:t>
            </a:r>
            <a:endParaRPr lang="en-US" altLang="zh-CN"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i="1" dirty="0">
                <a:solidFill>
                  <a:srgbClr val="0000FF"/>
                </a:solidFill>
                <a:latin typeface="楷体" panose="02010609060101010101" pitchFamily="49" charset="-122"/>
                <a:ea typeface="楷体" panose="02010609060101010101" pitchFamily="49" charset="-122"/>
              </a:rPr>
              <a:t>内聚性意味着构件或类只封装那些相互关联密切，以及与构件或类自身有密切关系的属性和操作</a:t>
            </a:r>
            <a:r>
              <a:rPr lang="zh-CN" altLang="en-US" sz="2400" b="1" dirty="0">
                <a:solidFill>
                  <a:srgbClr val="0000FF"/>
                </a:solidFill>
                <a:latin typeface="楷体" panose="02010609060101010101" pitchFamily="49" charset="-122"/>
                <a:ea typeface="楷体" panose="02010609060101010101" pitchFamily="49" charset="-122"/>
              </a:rPr>
              <a:t>。</a:t>
            </a:r>
            <a:endParaRPr lang="en-US" altLang="zh-CN" sz="2400" b="1" dirty="0">
              <a:solidFill>
                <a:srgbClr val="0000FF"/>
              </a:solidFill>
              <a:latin typeface="楷体" panose="02010609060101010101" pitchFamily="49" charset="-122"/>
              <a:ea typeface="楷体" panose="02010609060101010101" pitchFamily="49" charset="-122"/>
            </a:endParaRPr>
          </a:p>
          <a:p>
            <a:pPr eaLnBrk="1" hangingPunct="1">
              <a:lnSpc>
                <a:spcPct val="90000"/>
              </a:lnSpc>
            </a:pPr>
            <a:r>
              <a:rPr lang="zh-CN" altLang="en-US" b="1" dirty="0">
                <a:latin typeface="楷体" panose="02010609060101010101" pitchFamily="49" charset="-122"/>
                <a:ea typeface="楷体" panose="02010609060101010101" pitchFamily="49" charset="-122"/>
              </a:rPr>
              <a:t>内聚分类</a:t>
            </a:r>
            <a:endParaRPr lang="en-US" altLang="zh-CN"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功能内聚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分层内聚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通信内聚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顺序内聚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过程内聚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时间内聚</a:t>
            </a:r>
            <a:endParaRPr lang="en-US" altLang="zh-CN" sz="2400" b="1" dirty="0">
              <a:latin typeface="楷体" panose="02010609060101010101" pitchFamily="49" charset="-122"/>
              <a:ea typeface="楷体" panose="02010609060101010101" pitchFamily="49" charset="-122"/>
            </a:endParaRPr>
          </a:p>
          <a:p>
            <a:pPr lvl="1" eaLnBrk="1" hangingPunct="1">
              <a:lnSpc>
                <a:spcPct val="90000"/>
              </a:lnSpc>
            </a:pPr>
            <a:r>
              <a:rPr lang="zh-CN" altLang="en-US" sz="2400" b="1" dirty="0">
                <a:latin typeface="楷体" panose="02010609060101010101" pitchFamily="49" charset="-122"/>
                <a:ea typeface="楷体" panose="02010609060101010101" pitchFamily="49" charset="-122"/>
              </a:rPr>
              <a:t>偶然内聚</a:t>
            </a:r>
            <a:endParaRPr lang="en-US" altLang="zh-CN" sz="2400" b="1" dirty="0">
              <a:latin typeface="楷体" panose="02010609060101010101" pitchFamily="49" charset="-122"/>
              <a:ea typeface="楷体" panose="02010609060101010101" pitchFamily="49" charset="-122"/>
            </a:endParaRPr>
          </a:p>
        </p:txBody>
      </p:sp>
      <p:sp>
        <p:nvSpPr>
          <p:cNvPr id="22533" name="Footer Placeholder 3"/>
          <p:cNvSpPr txBox="1"/>
          <p:nvPr/>
        </p:nvSpPr>
        <p:spPr>
          <a:xfrm>
            <a:off x="1219200" y="6324600"/>
            <a:ext cx="5486400" cy="4572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stStyle>
          <a:p>
            <a:pPr marL="0" lvl="0" indent="0" algn="ctr">
              <a:spcBef>
                <a:spcPct val="0"/>
              </a:spcBef>
              <a:buClrTx/>
              <a:buSzTx/>
              <a:buFontTx/>
              <a:buNone/>
            </a:pPr>
            <a:endParaRPr lang="en-US" altLang="zh-CN" sz="1400" dirty="0">
              <a:latin typeface="Arial" panose="020B0604020202020204" pitchFamily="34" charset="0"/>
              <a:ea typeface="MS PGothic" panose="020B0600070205080204" pitchFamily="34" charset="-128"/>
            </a:endParaRPr>
          </a:p>
        </p:txBody>
      </p:sp>
    </p:spTree>
  </p:cSld>
  <p:clrMapOvr>
    <a:masterClrMapping/>
  </p:clrMapOvr>
</p:sld>
</file>

<file path=ppt/tags/tag1.xml><?xml version="1.0" encoding="utf-8"?>
<p:tagLst xmlns:p="http://schemas.openxmlformats.org/presentationml/2006/main">
  <p:tag name="COMMONDATA" val="eyJoZGlkIjoiMjJhOTE0Y2RiMGYyN2U2N2JiNDhjNmY5OTViNDEyYWE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5427</Words>
  <Application>WPS 演示</Application>
  <PresentationFormat>全屏显示(4:3)</PresentationFormat>
  <Paragraphs>486</Paragraphs>
  <Slides>37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宋体</vt:lpstr>
      <vt:lpstr>Wingdings</vt:lpstr>
      <vt:lpstr>MS PGothic</vt:lpstr>
      <vt:lpstr>Helvetica</vt:lpstr>
      <vt:lpstr>隶书</vt:lpstr>
      <vt:lpstr>楷体</vt:lpstr>
      <vt:lpstr>Times New Roman</vt:lpstr>
      <vt:lpstr>微软雅黑</vt:lpstr>
      <vt:lpstr>Arial Unicode MS</vt:lpstr>
      <vt:lpstr>Palatino</vt:lpstr>
      <vt:lpstr>Palatino Linotype</vt:lpstr>
      <vt:lpstr>Times</vt:lpstr>
      <vt:lpstr>Bold Stripes</vt:lpstr>
      <vt:lpstr>PowerPoint 演示文稿</vt:lpstr>
      <vt:lpstr>PowerPoint 演示文稿</vt:lpstr>
      <vt:lpstr>PowerPoint 演示文稿</vt:lpstr>
      <vt:lpstr>面向对象的观点 </vt:lpstr>
      <vt:lpstr>传统的观点</vt:lpstr>
      <vt:lpstr>13.2 设计基于类的构件</vt:lpstr>
      <vt:lpstr>基本设计原则</vt:lpstr>
      <vt:lpstr>构件级设计指导方针</vt:lpstr>
      <vt:lpstr>内聚性</vt:lpstr>
      <vt:lpstr>耦合性</vt:lpstr>
      <vt:lpstr>构件级设计</vt:lpstr>
      <vt:lpstr>构件级设计：协作图</vt:lpstr>
      <vt:lpstr>构件级设计：重构接口</vt:lpstr>
      <vt:lpstr>computePaperCost的UML活动图</vt:lpstr>
      <vt:lpstr>PrintJob类的状态图</vt:lpstr>
      <vt:lpstr>WebApp的构件级设计</vt:lpstr>
      <vt:lpstr>WebApp的构件级内容设计</vt:lpstr>
      <vt:lpstr>WebApps的构件级功能设计</vt:lpstr>
      <vt:lpstr>移动应用系统的构件级设计</vt:lpstr>
      <vt:lpstr>设计传统构件</vt:lpstr>
      <vt:lpstr>基于构件的开发</vt:lpstr>
      <vt:lpstr>复用障碍</vt:lpstr>
      <vt:lpstr>基于构件的软件工程 (CBSE)的流程</vt:lpstr>
      <vt:lpstr>领域工程</vt:lpstr>
      <vt:lpstr>识别可复用的构件</vt:lpstr>
      <vt:lpstr>基于构件的SE</vt:lpstr>
      <vt:lpstr>CBSE 活动</vt:lpstr>
      <vt:lpstr>合格性检验</vt:lpstr>
      <vt:lpstr>适应性修改</vt:lpstr>
      <vt:lpstr>组装</vt:lpstr>
      <vt:lpstr>OMG/ CORBA</vt:lpstr>
      <vt:lpstr>ORB 结构</vt:lpstr>
      <vt:lpstr>Microsoft COM</vt:lpstr>
      <vt:lpstr>Sun JavaBeans</vt:lpstr>
      <vt:lpstr>构件分类</vt:lpstr>
      <vt:lpstr>索引</vt:lpstr>
      <vt:lpstr>复用环境</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碧云间</cp:lastModifiedBy>
  <cp:revision>209</cp:revision>
  <dcterms:created xsi:type="dcterms:W3CDTF">2008-02-08T18:09:00Z</dcterms:created>
  <dcterms:modified xsi:type="dcterms:W3CDTF">2022-09-12T03:23:58Z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A7ADBBC63FDE4A44A92A51B292A69925</vt:lpwstr>
  </property>
  <property fmtid="{D5CDD505-2E9C-101B-9397-08002B2CF9AE}" pid="3" name="KSOProductBuildVer">
    <vt:lpwstr>2052-11.1.0.12358</vt:lpwstr>
  </property>
</Properties>
</file>