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9" r:id="rId3"/>
    <p:sldId id="311" r:id="rId4"/>
    <p:sldId id="310" r:id="rId5"/>
    <p:sldId id="280" r:id="rId6"/>
    <p:sldId id="312" r:id="rId7"/>
    <p:sldId id="282" r:id="rId8"/>
    <p:sldId id="283" r:id="rId9"/>
    <p:sldId id="284" r:id="rId10"/>
    <p:sldId id="313" r:id="rId11"/>
    <p:sldId id="285" r:id="rId12"/>
    <p:sldId id="286" r:id="rId13"/>
    <p:sldId id="314" r:id="rId14"/>
    <p:sldId id="315" r:id="rId15"/>
    <p:sldId id="288" r:id="rId16"/>
    <p:sldId id="289" r:id="rId17"/>
    <p:sldId id="290" r:id="rId18"/>
    <p:sldId id="291" r:id="rId19"/>
    <p:sldId id="292" r:id="rId20"/>
    <p:sldId id="294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95" r:id="rId31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FFFFCC"/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26"/>
    <p:restoredTop sz="94660"/>
  </p:normalViewPr>
  <p:slideViewPr>
    <p:cSldViewPr showGuides="1">
      <p:cViewPr varScale="1">
        <p:scale>
          <a:sx n="68" d="100"/>
          <a:sy n="68" d="100"/>
        </p:scale>
        <p:origin x="13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4C91EE-D1F0-42E9-86A6-D41649D90C2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AU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1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latin typeface="Helvetica" pitchFamily="-128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sz="1400" dirty="0">
                <a:latin typeface="Helvetica" pitchFamily="-128" charset="0"/>
              </a:rPr>
            </a:fld>
            <a:endParaRPr lang="en-US" altLang="zh-CN" sz="1400" dirty="0">
              <a:latin typeface="Helvetica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65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66"/>
          <p:cNvSpPr>
            <a:spLocks noGrp="1"/>
          </p:cNvSpPr>
          <p:nvPr>
            <p:ph type="body" idx="1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Helvetica" pitchFamily="-12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029" name="Picture 3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153400" y="76200"/>
            <a:ext cx="4635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Picture 3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43800" y="549275"/>
            <a:ext cx="1547813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76200"/>
            <a:ext cx="2198688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" name="矩形 71"/>
          <p:cNvSpPr/>
          <p:nvPr/>
        </p:nvSpPr>
        <p:spPr bwMode="auto">
          <a:xfrm>
            <a:off x="76200" y="981075"/>
            <a:ext cx="8991600" cy="4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6200" y="6172200"/>
            <a:ext cx="8991600" cy="46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2286000" y="1231900"/>
            <a:ext cx="5257800" cy="4635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lIns="90487" tIns="44450" rIns="90487" bIns="4445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要点浏览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黄金规则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用户界面的分析和设计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界面分析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界面设计步骤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界面设计评估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0" y="139700"/>
            <a:ext cx="5105400" cy="698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第</a:t>
            </a: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11</a:t>
            </a: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章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用户体验设计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2514600" y="134938"/>
            <a:ext cx="4800600" cy="703262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用户界面分析和设计模型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50813" y="1066800"/>
            <a:ext cx="8840787" cy="50292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用户模型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确立了系统最终用户的轮廓（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profile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设计模型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用户模型的设计实现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心理模型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系统感觉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最终用户在脑海里对系统产生的印象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实现模型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组合了计算机系统的外在表现（界面的观感），结合了所有用来描述系统语法和语义的支撑信息。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2400300" y="76200"/>
            <a:ext cx="4953000" cy="828675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364" name="组合 1"/>
          <p:cNvGrpSpPr/>
          <p:nvPr/>
        </p:nvGrpSpPr>
        <p:grpSpPr>
          <a:xfrm>
            <a:off x="533400" y="2209800"/>
            <a:ext cx="7761288" cy="3644900"/>
            <a:chOff x="1905000" y="2286000"/>
            <a:chExt cx="6770688" cy="3035300"/>
          </a:xfrm>
        </p:grpSpPr>
        <p:pic>
          <p:nvPicPr>
            <p:cNvPr id="15367" name="Picture 5" descr="Fig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5000" y="2286000"/>
              <a:ext cx="6770688" cy="3035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8" name="矩形 1"/>
            <p:cNvSpPr/>
            <p:nvPr/>
          </p:nvSpPr>
          <p:spPr>
            <a:xfrm>
              <a:off x="2569743" y="2743200"/>
              <a:ext cx="1849857" cy="381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（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）界面确认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9" name="矩形 6"/>
            <p:cNvSpPr/>
            <p:nvPr/>
          </p:nvSpPr>
          <p:spPr>
            <a:xfrm>
              <a:off x="2384922" y="4419600"/>
              <a:ext cx="1987053" cy="381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（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）界面构建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0" name="矩形 8"/>
            <p:cNvSpPr/>
            <p:nvPr/>
          </p:nvSpPr>
          <p:spPr>
            <a:xfrm>
              <a:off x="6172200" y="2752725"/>
              <a:ext cx="2362200" cy="381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）界面分析和建模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1" name="矩形 9"/>
            <p:cNvSpPr/>
            <p:nvPr/>
          </p:nvSpPr>
          <p:spPr>
            <a:xfrm>
              <a:off x="5867400" y="4333875"/>
              <a:ext cx="1987053" cy="381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（</a:t>
              </a:r>
              <a:r>
                <a: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）界面设计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070850" cy="11779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用户界面的分析和设计过程是迭代的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开始于螺旋模型的内部，且包括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四个不同的框架活动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50813" y="5915025"/>
            <a:ext cx="8842375" cy="94297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在大多数情况下，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构建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活动涉及原型开发，这是唯一实用的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确认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设计结果的方式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46050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界面分析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0" y="990600"/>
            <a:ext cx="9144000" cy="5257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所有软件工程过程模型的一个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重要原则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是：在试图设计一个解决方案之前，最好对问题有所理解。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在用户界面的设计中，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理解问题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就意味着了解：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通过界面和系统交互的最终用户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最终用户为完成工作要执行的任务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作为界面的一部分而显示的内容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任务处理的环境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主要内容包括：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用户分析、任务分析和建模、显示内容分析、工作环境分析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2672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用户分析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任务分析和建模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用例、任务细化、对象细化、工作流分析、层次表示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显示内容分析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工作环境分析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46050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界面分析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2743200" y="228600"/>
            <a:ext cx="4443413" cy="633413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用户分析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864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用户是经过训练的专业人员、技术员、办事员，还是制造业工人？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用户平均正规教育水平如何？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用户是否具有学习书面资料的能力或者是否渴望接受集中培训？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用户是否是专业录入人员还是键盘恐惧者？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用户群体的年龄范围如何？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是否需要考虑用户的性别差异？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如何为用户完成的工作提供报酬？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用户是否在正常的办公时间内工作或者一直干到工作完成？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软件是用户所完成工作中的一个集成部分，还是偶尔使用一次？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用户群中使用的主要交流语言是什么？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如果用户在使用软件的过程中出错，结果会怎么样？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用户是否是系统所解决问题领域的专家？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用户是否想了解界面背后的技术？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2362200" y="228600"/>
            <a:ext cx="5221288" cy="68580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任务分析和建模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任务分析的目标就是给出下列问题的答案：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在指定环境下用户将完成什么工作？</a:t>
            </a:r>
            <a:endParaRPr lang="en-US" altLang="zh-CN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当用户工作时将完成什么任务和子任务？</a:t>
            </a:r>
            <a:endParaRPr lang="en-US" altLang="zh-CN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在工作中用户将处理什么特殊的问题域对象？</a:t>
            </a:r>
            <a:endParaRPr lang="en-US" altLang="zh-CN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工作任务的顺序（工作流）如何？</a:t>
            </a:r>
            <a:endParaRPr lang="en-US" altLang="zh-CN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任务的层次关系如何？</a:t>
            </a:r>
            <a:endParaRPr lang="en-US" altLang="zh-CN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定义基本交互方式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任务细化：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细化交互任务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对象细化：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标识界面对象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工作流分析：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定义了当涉及多个成员（角色）时，工作过程是如何完成的。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泳道图能够有效地表示工作流。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>
          <a:xfrm>
            <a:off x="4724400" y="0"/>
            <a:ext cx="2743200" cy="9636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2800" b="1" dirty="0">
                <a:ea typeface="宋体" panose="02010600030101010101" pitchFamily="2" charset="-122"/>
              </a:rPr>
              <a:t>处方重填功能的泳道图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72000" cy="68199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</p:pic>
      <p:sp>
        <p:nvSpPr>
          <p:cNvPr id="20485" name="Rectangle 5"/>
          <p:cNvSpPr/>
          <p:nvPr/>
        </p:nvSpPr>
        <p:spPr>
          <a:xfrm>
            <a:off x="3962400" y="6172200"/>
            <a:ext cx="2514600" cy="1524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990600"/>
            <a:ext cx="4267200" cy="58674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左图是一个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泳道图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，给出了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病人、药剂师和医生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三个角色的任务和决定。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图中事件流使得界面设计师认识到三个关键的界面特征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为病人设计的界面在感观上与为药剂师或医生设计的界面有所不同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为药剂师或医生设计的界面，应该能够访问和显示来自辅助信息源的信息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很多活动可以进一步细化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2438400" y="128588"/>
            <a:ext cx="5105400" cy="633412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显示内容分析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不同类型的数据是否要放置到屏幕上固定的位置？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例如，照片一般显示在右上角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用户能否定制内容的屏幕位置？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是否对所有内容赋予适当的屏幕标识？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为了便于理解，应如何划分长篇报告？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对于大集合的数据，是否存在直接移动到摘要信息的机制？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输出图形的大小是否需要适合所使用显示设备的限制？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如何使用颜色来增强理解？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出错信息和警告应如何呈现给用户？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0" y="1081088"/>
            <a:ext cx="9144000" cy="4557712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使用界面分析过程中开发的信息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定义界面对象和动作（操作）。</a:t>
            </a:r>
            <a:endParaRPr lang="en-US" altLang="zh-CN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确定事件（用户动作），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即会导致用户界面状态发生变化的事件。模拟这种行为。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描述每个状态的表示形式，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因为它实际上会面向最终用户。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说明用户如何从界面提供的界面信息来解释每个状态。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362200" y="146050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界面设计步骤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2667000" y="228600"/>
            <a:ext cx="4552950" cy="633413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设计问题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3048000" y="1066800"/>
            <a:ext cx="4038600" cy="47244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帮助设施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错误处理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菜单和命令标记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应用系统的可访问性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国际化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7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81263" y="195263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要点浏览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148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概念：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用户界面（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UI)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在人与计算机之间搭建了一个有效的交流媒介。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遵循一系列的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界面设计原则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，定义界面对象和界面动作，然后创建构成用户界面原型基础的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屏幕布局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人员：通过迭代过程来设计用户界面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重要性：界面影响用户对于软件的感觉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步骤：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确定任务、屏幕布局、开发原型、结果评估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工作产品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创建用户场景，构建产品屏幕布局，以迭代的方式开发和修改界面原型。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质量保证措施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2209800" y="304800"/>
            <a:ext cx="5334000" cy="633413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2800" b="1" dirty="0">
                <a:ea typeface="宋体" panose="02010600030101010101" pitchFamily="2" charset="-122"/>
              </a:rPr>
              <a:t>WebApp</a:t>
            </a:r>
            <a:r>
              <a:rPr lang="zh-CN" altLang="en-US" sz="2800" b="1" dirty="0">
                <a:ea typeface="宋体" panose="02010600030101010101" pitchFamily="2" charset="-122"/>
              </a:rPr>
              <a:t>和移动应用</a:t>
            </a:r>
            <a:br>
              <a:rPr lang="en-US" altLang="zh-CN" sz="2800" b="1" dirty="0">
                <a:ea typeface="宋体" panose="02010600030101010101" pitchFamily="2" charset="-122"/>
              </a:rPr>
            </a:br>
            <a:r>
              <a:rPr lang="zh-CN" altLang="en-US" sz="2800" b="1" dirty="0">
                <a:ea typeface="宋体" panose="02010600030101010101" pitchFamily="2" charset="-122"/>
              </a:rPr>
              <a:t>系统界面设计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0" y="1041400"/>
            <a:ext cx="9144000" cy="52070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i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我在哪里？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界面应该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为访问过的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WebApp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或移动应用系统提供提示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提示用户当前在内容层次中所处的位置。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i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我现在能做什么？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界面应该总是能够帮助用户理解当前的选择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哪些功能可以使用？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哪些链接是可用的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哪些内容是相关的？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i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我去过哪里？我能够去哪里？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界面必须便于导航。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提供一张“地图”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以容易理解的方式实现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这张“地图”显示了用户在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WebApp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或移动应用系统中曾经访问过哪里以及还可以访问哪里。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2438400" y="0"/>
            <a:ext cx="4800600" cy="938213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有效的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WebApp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和移动</a:t>
            </a:r>
            <a:b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应用系统界面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Bruce Tognozzi [TOG01]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建议：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有效的界面在视觉效果上是明显的、宽容的，并且慢慢地给用户灌输控制感。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用户能够很快地看到他们的选择范围，领会怎样达到他们的目标，然后做他们的工作。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有效的界面使用户不必关心系统的内部操作。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工作被谨慎而连续地保存，从而使用户有充分的选择余地，可以在任何时刻取消任何活动。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有效的应用和服务从用户那里要求最少的信息，而完成最多的工作。</a:t>
            </a:r>
            <a:endParaRPr lang="en-US" altLang="zh-CN" sz="24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2590800" y="152400"/>
            <a:ext cx="4114800" cy="633413"/>
          </a:xfrm>
        </p:spPr>
        <p:txBody>
          <a:bodyPr vert="horz" wrap="square" lIns="91440" tIns="45720" rIns="91440" bIns="45720" anchor="ctr" anchorCtr="0"/>
          <a:p>
            <a:pPr algn="ctr" eaLnBrk="1" hangingPunct="1"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界面设计原则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-I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对应用系统进行设计，使其能够预测出用户的下一个步骤。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界面应该能够传达由用户启动的任何活动的状态。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导航控制、菜单、图标和美学风格（例如，颜色、形状和布局）的使用应该在整个应用系统中保持一致。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界面应该辅助用户在整个应用系统中移动，但是应该坚持使用已经为应用系统建立起来的导航习惯，以这样的方式来辅助用户。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应用系统的设计和界面应该优化用户的工作效率，而不是优化设计与构造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WebApp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Web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工程师的效率， 也不是优化运行系统的客户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服务器环境的效率。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2667000" y="144463"/>
            <a:ext cx="4495800" cy="633412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界面设计原则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-II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22938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关注点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界面（及界面表示的内容）应该关注在用户正在完成的任务上。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Fitt</a:t>
            </a: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“到达目标所用的时间是到达目标的距离和目标规模的函数。”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人机界面对象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和移动应用系统，已经开发了大量可复用的人机界面对象库。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缩短等待时间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—Web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和移动应用系统应该采用多任务处理方式，从而使用户继续他的处理工作，看起来就像前面的操作已经完成一样。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学习能力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应该设计应用系统的界面，将学习时间减到最少，并且一旦已经学习过了，当再次访问此应用系统时，将所需要的再学习时间减到最少。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2590800" y="204788"/>
            <a:ext cx="4419600" cy="633412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界面设计原则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-III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保持工作产品的完整性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一个工作产品必须自动保存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这样如果出现错误才不会丢失。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如：用户完成的一种形式，用户指定列表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易读性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界面展示的所有信息对于老人和年轻人都应该是易读的。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跟踪状态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在合适的时候，应该跟踪和保存用户状态，使得用户能够退出系统，稍后返回系统时又能回到退出的地方。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可见的导航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设计合理的界面提供了这样的设想，“即用户呆在同一个地方，工作被带到他们面前”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2401888" y="152400"/>
            <a:ext cx="4913312" cy="633413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界面设计工作流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-I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006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对需求模型中的信息进行评审，并根据需要进行优化。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开发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或移动应用系统的界面布局草图。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将用户目标映射到特定的界面行为。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定义与每个行为相关的一组用户任务。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为每个界面行为设计情节故事板屏像。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利用从美学设计中的输入来优化界面布局和情节故事板。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>
          <a:xfrm>
            <a:off x="2382838" y="152400"/>
            <a:ext cx="5084762" cy="633413"/>
          </a:xfrm>
        </p:spPr>
        <p:txBody>
          <a:bodyPr vert="horz" wrap="square" lIns="91440" tIns="45720" rIns="91440" bIns="45720" anchor="ctr" anchorCtr="0"/>
          <a:p>
            <a:pPr algn="ctr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绘制用户目标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35844" name="组合 2"/>
          <p:cNvGrpSpPr/>
          <p:nvPr/>
        </p:nvGrpSpPr>
        <p:grpSpPr bwMode="auto">
          <a:xfrm>
            <a:off x="152400" y="1090613"/>
            <a:ext cx="8839200" cy="5386387"/>
            <a:chOff x="1295400" y="1693863"/>
            <a:chExt cx="7062788" cy="4086225"/>
          </a:xfrm>
          <a:solidFill>
            <a:srgbClr val="FFFFCC"/>
          </a:solidFill>
        </p:grpSpPr>
        <p:pic>
          <p:nvPicPr>
            <p:cNvPr id="35846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95400" y="1752600"/>
              <a:ext cx="6967538" cy="4027488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" name="矩形 1"/>
            <p:cNvSpPr/>
            <p:nvPr/>
          </p:nvSpPr>
          <p:spPr bwMode="auto">
            <a:xfrm>
              <a:off x="1301304" y="2299593"/>
              <a:ext cx="1290047" cy="38190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用户目标列表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48" name="矩形 2"/>
            <p:cNvSpPr>
              <a:spLocks noChangeArrowheads="1"/>
            </p:cNvSpPr>
            <p:nvPr/>
          </p:nvSpPr>
          <p:spPr bwMode="auto">
            <a:xfrm>
              <a:off x="1489075" y="2792413"/>
              <a:ext cx="6096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目标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49" name="矩形 7"/>
            <p:cNvSpPr>
              <a:spLocks noChangeArrowheads="1"/>
            </p:cNvSpPr>
            <p:nvPr/>
          </p:nvSpPr>
          <p:spPr bwMode="auto">
            <a:xfrm>
              <a:off x="1489075" y="3048000"/>
              <a:ext cx="6096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目标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0" name="矩形 8"/>
            <p:cNvSpPr>
              <a:spLocks noChangeArrowheads="1"/>
            </p:cNvSpPr>
            <p:nvPr/>
          </p:nvSpPr>
          <p:spPr bwMode="auto">
            <a:xfrm>
              <a:off x="1482725" y="3290888"/>
              <a:ext cx="6096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目标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1" name="矩形 10"/>
            <p:cNvSpPr>
              <a:spLocks noChangeArrowheads="1"/>
            </p:cNvSpPr>
            <p:nvPr/>
          </p:nvSpPr>
          <p:spPr bwMode="auto">
            <a:xfrm>
              <a:off x="1482725" y="3532188"/>
              <a:ext cx="6096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目标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2" name="矩形 11"/>
            <p:cNvSpPr>
              <a:spLocks noChangeArrowheads="1"/>
            </p:cNvSpPr>
            <p:nvPr/>
          </p:nvSpPr>
          <p:spPr bwMode="auto">
            <a:xfrm>
              <a:off x="1474788" y="3783013"/>
              <a:ext cx="6096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目标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3" name="矩形 12"/>
            <p:cNvSpPr>
              <a:spLocks noChangeArrowheads="1"/>
            </p:cNvSpPr>
            <p:nvPr/>
          </p:nvSpPr>
          <p:spPr bwMode="auto">
            <a:xfrm>
              <a:off x="1462088" y="4419600"/>
              <a:ext cx="6096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目标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4" name="矩形 13"/>
            <p:cNvSpPr>
              <a:spLocks noChangeArrowheads="1"/>
            </p:cNvSpPr>
            <p:nvPr/>
          </p:nvSpPr>
          <p:spPr bwMode="auto">
            <a:xfrm>
              <a:off x="6408738" y="4070350"/>
              <a:ext cx="754062" cy="19685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图像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5" name="矩形 14"/>
            <p:cNvSpPr>
              <a:spLocks noChangeArrowheads="1"/>
            </p:cNvSpPr>
            <p:nvPr/>
          </p:nvSpPr>
          <p:spPr bwMode="auto">
            <a:xfrm>
              <a:off x="5105400" y="4876800"/>
              <a:ext cx="1600200" cy="2286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-12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-12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itchFamily="-12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-12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主页文本拷贝</a:t>
              </a: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470334" y="2661911"/>
              <a:ext cx="2532862" cy="23361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图像、徽标和公司名称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107215" y="5258293"/>
              <a:ext cx="1016983" cy="38050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导航菜单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786219" y="1693863"/>
              <a:ext cx="1571969" cy="55117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主要功能菜单条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2819400" y="228600"/>
            <a:ext cx="4191000" cy="633413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界面设计工作流</a:t>
            </a:r>
            <a:r>
              <a:rPr lang="en-US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-II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1752600" y="1066800"/>
            <a:ext cx="6096000" cy="487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明确实现界面功能的界面对象。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开发用户与界面交互的过程表示。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开发界面的行为表示法。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描述每种状态的界面布局。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优化和评审界面设计模型。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49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953000" cy="633413"/>
          </a:xfrm>
        </p:spPr>
        <p:txBody>
          <a:bodyPr vert="horz" wrap="square" lIns="91440" tIns="45720" rIns="91440" bIns="45720" anchor="ctr" anchorCtr="0"/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美学设计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685800" y="1060450"/>
            <a:ext cx="7751763" cy="4876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不要害怕留白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强调内容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组织布局元素从左上角到右下角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将页面中的导航、内容和功能地域分组。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不要使用滚动条来扩展你的空间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在设计布局时考虑分辨率和浏览器窗口的大小。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3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grpSp>
        <p:nvGrpSpPr>
          <p:cNvPr id="33795" name="组合 4"/>
          <p:cNvGrpSpPr/>
          <p:nvPr/>
        </p:nvGrpSpPr>
        <p:grpSpPr>
          <a:xfrm>
            <a:off x="152400" y="1143000"/>
            <a:ext cx="4038600" cy="5105400"/>
            <a:chOff x="152400" y="1143000"/>
            <a:chExt cx="4038600" cy="5105400"/>
          </a:xfrm>
        </p:grpSpPr>
        <p:pic>
          <p:nvPicPr>
            <p:cNvPr id="33798" name="Picture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81000" y="1143000"/>
              <a:ext cx="3429000" cy="4614262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33799" name="矩形 1"/>
            <p:cNvSpPr/>
            <p:nvPr/>
          </p:nvSpPr>
          <p:spPr>
            <a:xfrm>
              <a:off x="762001" y="1143000"/>
              <a:ext cx="1371599" cy="755061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初步设计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0" name="矩形 6"/>
            <p:cNvSpPr/>
            <p:nvPr/>
          </p:nvSpPr>
          <p:spPr>
            <a:xfrm>
              <a:off x="2667000" y="2120036"/>
              <a:ext cx="1524000" cy="755061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建立第一级原型界面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1" name="矩形 7"/>
            <p:cNvSpPr/>
            <p:nvPr/>
          </p:nvSpPr>
          <p:spPr>
            <a:xfrm>
              <a:off x="2819400" y="3575975"/>
              <a:ext cx="1219200" cy="755061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用户评估界面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2" name="矩形 8"/>
            <p:cNvSpPr/>
            <p:nvPr/>
          </p:nvSpPr>
          <p:spPr>
            <a:xfrm>
              <a:off x="1482725" y="2635644"/>
              <a:ext cx="1108075" cy="1095887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建立第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r>
                <a:rPr lang="zh-CN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级原型界面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3" name="矩形 9"/>
            <p:cNvSpPr/>
            <p:nvPr/>
          </p:nvSpPr>
          <p:spPr>
            <a:xfrm>
              <a:off x="1606550" y="4708566"/>
              <a:ext cx="1066800" cy="1048696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设计者研究评估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4" name="矩形 2"/>
            <p:cNvSpPr/>
            <p:nvPr/>
          </p:nvSpPr>
          <p:spPr>
            <a:xfrm>
              <a:off x="152400" y="5421679"/>
              <a:ext cx="1329153" cy="826721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界面设计完成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05" name="矩形 11"/>
            <p:cNvSpPr/>
            <p:nvPr/>
          </p:nvSpPr>
          <p:spPr>
            <a:xfrm>
              <a:off x="152400" y="3953505"/>
              <a:ext cx="1371600" cy="755061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对设计进行修改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19600" y="1219200"/>
            <a:ext cx="4724400" cy="4800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用户界面评估的循环如左图。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完成设计模型后就开始建立第一级原型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用户对该原型进行评估，直接向设计者提供有关界面功效的建议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针对用户的意见对设计进行修改，完成下一级原型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评估过程不断进行下去，直到不需要再修改为止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62200" y="146050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界面设计评估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38400" y="128588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黄金规则与交互机制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2672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如果要使一个产品取得成功，它就必须展示出良好的可用性。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可用性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是指用户在使用高科技产品所提供的功能和特性时，对使用的容易程度和有效程度的定量测量。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随着技术专家对人类交互的研究，出现两个主要问题：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定义一组黄金规则，应用于所有与人交互的技术产品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定义交互机制，消除机器与人交互方面的一些难题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0" y="5715000"/>
            <a:ext cx="9144000" cy="4572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用户界面（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UI)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在人与计算机之间搭建了一个有效的交流媒介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438400" y="228600"/>
            <a:ext cx="5029200" cy="690563"/>
          </a:xfrm>
        </p:spPr>
        <p:txBody>
          <a:bodyPr vert="horz" wrap="square" lIns="90487" tIns="44450" rIns="90487" bIns="44450" anchor="ctr" anchorCtr="0"/>
          <a:p>
            <a:pPr algn="ctr" eaLnBrk="1" hangingPunct="1"/>
            <a:r>
              <a:rPr lang="zh-CN" altLang="en-US" sz="3200" b="1" dirty="0">
                <a:ea typeface="宋体" panose="02010600030101010101" pitchFamily="2" charset="-122"/>
              </a:rPr>
              <a:t>典型的界面设计错误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  <p:pic>
        <p:nvPicPr>
          <p:cNvPr id="81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3200400"/>
            <a:ext cx="2620963" cy="279558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133600" y="1143000"/>
            <a:ext cx="3349625" cy="3867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缺乏一致性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记忆负担过重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没有向导或帮助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语境不敏感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反馈不佳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晦涩难解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不友好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Footer Placeholder 3"/>
          <p:cNvSpPr txBox="1"/>
          <p:nvPr/>
        </p:nvSpPr>
        <p:spPr>
          <a:xfrm>
            <a:off x="1219200" y="63246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30163" y="1066800"/>
            <a:ext cx="9113837" cy="50292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Theo Mandel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在其关于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界面设计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的著作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[Mandel 97]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中提出三条黄金规则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把控制权交给用户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减轻用户的记忆负担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保持界面一致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这些黄金规则实际上构成了一系列用户界面设计原则的基础，这些原则可以指导软件设计的重要方面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46050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黄金规则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pic>
        <p:nvPicPr>
          <p:cNvPr id="922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2057400"/>
            <a:ext cx="2438400" cy="23622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2362200" y="204788"/>
            <a:ext cx="5029200" cy="633412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把控制权交给用户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4" name="Text Box 3"/>
          <p:cNvSpPr txBox="1"/>
          <p:nvPr/>
        </p:nvSpPr>
        <p:spPr>
          <a:xfrm>
            <a:off x="0" y="990600"/>
            <a:ext cx="9144000" cy="528478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以不强迫用户进入不必要的或不希望的动作的方式来定义交互模式。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提供灵活的交互。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允许用户交互被中断和撤销。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当技能级别增长时可以使交互流线化并允许定制交互。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使用户与内部技术细节隔离开来。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设计应允许用户与出现在屏幕上的对象直接交互。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953000" cy="600075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减轻用户的记忆负担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96200" cy="38385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减少对短期记忆的要求。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建立有意义的缺省。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定义直观的快捷方式。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界面的视觉布局应该基于真实世界的象征。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以一种渐进的方式揭示信息。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2819400" y="93663"/>
            <a:ext cx="4191000" cy="703262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保持界面一致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65163" y="1219200"/>
            <a:ext cx="7945438" cy="28844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允许用户将当前任务放入有意义的环境中。</a:t>
            </a:r>
            <a:endParaRPr kumimoji="0" lang="en-US" altLang="zh-CN" sz="28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在完整的产品线内保持一致性。</a:t>
            </a:r>
            <a:endParaRPr kumimoji="0" lang="en-US" altLang="zh-CN" sz="2800" b="1" kern="1200" cap="none" spc="0" normalizeH="0" baseline="0" noProof="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如果过去的交互模型已经建立起了用户期望，除非有不得已的理由，否则不要改变它。</a:t>
            </a:r>
            <a:endParaRPr kumimoji="0" lang="en-US" sz="28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426720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用户界面的分析和设计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全过程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始于创建不同的系统功能模型（从外部看时对系统的感觉）。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首先，将完成系统功能的任务分为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面向人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面向计算机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然后，考虑那些应用到界面设计中的各种设计问题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再次，使用各种工具来建造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原型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并最终实现设计模型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最后，由最终用户从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质量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的角度对结果进行评估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>
                <a:ea typeface="MS PGothic" panose="020B0600070205080204" pitchFamily="34" charset="-128"/>
              </a:rPr>
            </a:fld>
            <a:endParaRPr lang="en-US" altLang="zh-CN" sz="1000" dirty="0">
              <a:ea typeface="MS PGothic" panose="020B0600070205080204" pitchFamily="34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62200" y="146050"/>
            <a:ext cx="4953000" cy="63341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用户界面的分析和设计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JhOTE0Y2RiMGYyN2U2N2JiNDhjNmY5OTViNDEyYWEifQ=="/>
</p:tagLst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0</TotalTime>
  <Words>3970</Words>
  <Application>WPS 演示</Application>
  <PresentationFormat>全屏显示(4:3)</PresentationFormat>
  <Paragraphs>359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MS PGothic</vt:lpstr>
      <vt:lpstr>Helvetica</vt:lpstr>
      <vt:lpstr>楷体</vt:lpstr>
      <vt:lpstr>隶书</vt:lpstr>
      <vt:lpstr>Times New Roman</vt:lpstr>
      <vt:lpstr>微软雅黑</vt:lpstr>
      <vt:lpstr>Arial Unicode MS</vt:lpstr>
      <vt:lpstr>Bold Stripes</vt:lpstr>
      <vt:lpstr>PowerPoint 演示文稿</vt:lpstr>
      <vt:lpstr>PowerPoint 演示文稿</vt:lpstr>
      <vt:lpstr>PowerPoint 演示文稿</vt:lpstr>
      <vt:lpstr>典型的界面设计错误</vt:lpstr>
      <vt:lpstr>PowerPoint 演示文稿</vt:lpstr>
      <vt:lpstr>把控制权交给用户</vt:lpstr>
      <vt:lpstr>减轻用户的记忆负担</vt:lpstr>
      <vt:lpstr>保持界面一致</vt:lpstr>
      <vt:lpstr>PowerPoint 演示文稿</vt:lpstr>
      <vt:lpstr>用户界面分析和设计模型</vt:lpstr>
      <vt:lpstr>过程</vt:lpstr>
      <vt:lpstr>PowerPoint 演示文稿</vt:lpstr>
      <vt:lpstr>PowerPoint 演示文稿</vt:lpstr>
      <vt:lpstr>用户分析</vt:lpstr>
      <vt:lpstr> 任务分析和建模</vt:lpstr>
      <vt:lpstr>处方重填功能的泳道图</vt:lpstr>
      <vt:lpstr>显示内容分析</vt:lpstr>
      <vt:lpstr>PowerPoint 演示文稿</vt:lpstr>
      <vt:lpstr>设计问题</vt:lpstr>
      <vt:lpstr>WebApp和移动应用 系统界面设计</vt:lpstr>
      <vt:lpstr>有效的 WebApp和移动 应用系统界面</vt:lpstr>
      <vt:lpstr>界面设计原则-I</vt:lpstr>
      <vt:lpstr>界面设计原则-II</vt:lpstr>
      <vt:lpstr>界面设计原则-III</vt:lpstr>
      <vt:lpstr>界面设计工作流-I</vt:lpstr>
      <vt:lpstr>绘制用户目标</vt:lpstr>
      <vt:lpstr>界面设计工作流-II</vt:lpstr>
      <vt:lpstr>美学设计</vt:lpstr>
      <vt:lpstr>PowerPoint 演示文稿</vt:lpstr>
    </vt:vector>
  </TitlesOfParts>
  <Company>RS Pressman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碧云间</cp:lastModifiedBy>
  <cp:revision>170</cp:revision>
  <dcterms:created xsi:type="dcterms:W3CDTF">2008-02-08T18:09:00Z</dcterms:created>
  <dcterms:modified xsi:type="dcterms:W3CDTF">2022-09-12T03:26:30Z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716B0E7A64A24A7A882612AE20107CF0</vt:lpwstr>
  </property>
  <property fmtid="{D5CDD505-2E9C-101B-9397-08002B2CF9AE}" pid="3" name="KSOProductBuildVer">
    <vt:lpwstr>2052-11.1.0.12358</vt:lpwstr>
  </property>
</Properties>
</file>