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79" r:id="rId3"/>
    <p:sldId id="331" r:id="rId4"/>
    <p:sldId id="332" r:id="rId5"/>
    <p:sldId id="330" r:id="rId6"/>
    <p:sldId id="333" r:id="rId7"/>
    <p:sldId id="334" r:id="rId8"/>
    <p:sldId id="335" r:id="rId9"/>
    <p:sldId id="336" r:id="rId10"/>
    <p:sldId id="337" r:id="rId12"/>
    <p:sldId id="338" r:id="rId13"/>
  </p:sldIdLst>
  <p:sldSz cx="9144000" cy="6858000" type="screen4x3"/>
  <p:notesSz cx="6858000" cy="9144000"/>
  <p:custDataLst>
    <p:tags r:id="rId17"/>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FCC"/>
    <a:srgbClr val="0000FF"/>
    <a:srgbClr val="CCFFC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03"/>
    <p:restoredTop sz="93470"/>
  </p:normalViewPr>
  <p:slideViewPr>
    <p:cSldViewPr showGuides="1">
      <p:cViewPr varScale="1">
        <p:scale>
          <a:sx n="68" d="100"/>
          <a:sy n="68" d="100"/>
        </p:scale>
        <p:origin x="146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buNone/>
            </a:pP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buNone/>
            </a:pP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a:t>Click to edit Master title style</a:t>
            </a:r>
            <a:endParaRPr lang="en-US" noProof="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en-US" noProof="0"/>
              <a:t>Click to edit Master subtitle style</a:t>
            </a:r>
            <a:endParaRPr lang="en-US" noProof="0"/>
          </a:p>
        </p:txBody>
      </p:sp>
      <p:sp>
        <p:nvSpPr>
          <p:cNvPr id="12"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3" name="Rectangle 70"/>
          <p:cNvSpPr>
            <a:spLocks noGrp="1" noChangeArrowheads="1"/>
          </p:cNvSpPr>
          <p:nvPr>
            <p:ph type="ftr" sz="quarter" idx="3"/>
          </p:nvPr>
        </p:nvSpPr>
        <p:spPr>
          <a:xfrm>
            <a:off x="3124200" y="6248400"/>
            <a:ext cx="2895600" cy="457200"/>
          </a:xfrm>
          <a:prstGeom prst="rect">
            <a:avLst/>
          </a:prstGeom>
        </p:spPr>
        <p:txBody>
          <a:bodyPr/>
          <a:lstStyle>
            <a:lvl1pPr algn="ctr">
              <a:defRPr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71"/>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sz="1400" dirty="0">
                <a:latin typeface="Helvetica" pitchFamily="-128" charset="0"/>
              </a:rPr>
            </a:fld>
            <a:endParaRPr lang="en-US" altLang="zh-CN" sz="1400"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1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7" name="页脚占位符 6"/>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3" name="页脚占位符 2"/>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2" name="页脚占位符 1"/>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idx="1"/>
          </p:nvPr>
        </p:nvSpPr>
        <p:spPr>
          <a:xfrm>
            <a:off x="1828800" y="1905000"/>
            <a:ext cx="6934200" cy="4191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pic>
        <p:nvPicPr>
          <p:cNvPr id="1029" name="Picture 32"/>
          <p:cNvPicPr>
            <a:picLocks noChangeAspect="1"/>
          </p:cNvPicPr>
          <p:nvPr userDrawn="1"/>
        </p:nvPicPr>
        <p:blipFill>
          <a:blip r:embed="rId12"/>
          <a:stretch>
            <a:fillRect/>
          </a:stretch>
        </p:blipFill>
        <p:spPr>
          <a:xfrm>
            <a:off x="8153400" y="76200"/>
            <a:ext cx="463550" cy="447675"/>
          </a:xfrm>
          <a:prstGeom prst="rect">
            <a:avLst/>
          </a:prstGeom>
          <a:noFill/>
          <a:ln w="9525">
            <a:noFill/>
          </a:ln>
        </p:spPr>
      </p:pic>
      <p:pic>
        <p:nvPicPr>
          <p:cNvPr id="1030" name="Picture 33"/>
          <p:cNvPicPr>
            <a:picLocks noChangeAspect="1"/>
          </p:cNvPicPr>
          <p:nvPr userDrawn="1"/>
        </p:nvPicPr>
        <p:blipFill>
          <a:blip r:embed="rId13"/>
          <a:stretch>
            <a:fillRect/>
          </a:stretch>
        </p:blipFill>
        <p:spPr>
          <a:xfrm>
            <a:off x="7543800" y="549275"/>
            <a:ext cx="1547813" cy="431800"/>
          </a:xfrm>
          <a:prstGeom prst="rect">
            <a:avLst/>
          </a:prstGeom>
          <a:noFill/>
          <a:ln w="9525">
            <a:noFill/>
          </a:ln>
        </p:spPr>
      </p:pic>
      <p:pic>
        <p:nvPicPr>
          <p:cNvPr id="1031" name="Picture 2"/>
          <p:cNvPicPr>
            <a:picLocks noChangeAspect="1"/>
          </p:cNvPicPr>
          <p:nvPr userDrawn="1"/>
        </p:nvPicPr>
        <p:blipFill>
          <a:blip r:embed="rId14"/>
          <a:stretch>
            <a:fillRect/>
          </a:stretch>
        </p:blipFill>
        <p:spPr>
          <a:xfrm>
            <a:off x="76200" y="76200"/>
            <a:ext cx="2198688" cy="836613"/>
          </a:xfrm>
          <a:prstGeom prst="rect">
            <a:avLst/>
          </a:prstGeom>
          <a:noFill/>
          <a:ln w="9525">
            <a:noFill/>
          </a:ln>
        </p:spPr>
      </p:pic>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Rectangle 68"/>
          <p:cNvSpPr>
            <a:spLocks noGrp="1" noChangeArrowheads="1"/>
          </p:cNvSpPr>
          <p:nvPr>
            <p:ph type="ftr" sz="quarter" idx="3"/>
          </p:nvPr>
        </p:nvSpPr>
        <p:spPr>
          <a:xfrm>
            <a:off x="1219200" y="6248400"/>
            <a:ext cx="54864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2"/>
          <p:cNvSpPr txBox="1">
            <a:spLocks noChangeArrowheads="1"/>
          </p:cNvSpPr>
          <p:nvPr/>
        </p:nvSpPr>
        <p:spPr bwMode="auto">
          <a:xfrm>
            <a:off x="2417763" y="2286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第</a:t>
            </a: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12</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章 质量概念</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
        <p:nvSpPr>
          <p:cNvPr id="3" name="Rectangle 4"/>
          <p:cNvSpPr>
            <a:spLocks noChangeArrowheads="1"/>
          </p:cNvSpPr>
          <p:nvPr/>
        </p:nvSpPr>
        <p:spPr bwMode="auto">
          <a:xfrm>
            <a:off x="3352800" y="1066800"/>
            <a:ext cx="3429000" cy="4859338"/>
          </a:xfrm>
          <a:prstGeom prst="rect">
            <a:avLst/>
          </a:prstGeom>
          <a:solidFill>
            <a:srgbClr val="FFFFCC"/>
          </a:solidFill>
          <a:ln>
            <a:noFill/>
          </a:ln>
          <a:effectLst/>
        </p:spPr>
        <p:txBody>
          <a:bodyPr lIns="90487" tIns="44450" rIns="90487" bIns="44450">
            <a:spAutoFit/>
          </a:bodyPr>
          <a:lstStyle/>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要点浏览</a:t>
            </a: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什么是质量</a:t>
            </a: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软件质量</a:t>
            </a:r>
            <a:endParaRPr kumimoji="0" lang="en-US" altLang="zh-CN" sz="2800" b="1" i="0" u="none" strike="noStrike" kern="1200" cap="none" spc="0" normalizeH="0" baseline="0" noProof="0" dirty="0">
              <a:ln>
                <a:noFill/>
              </a:ln>
              <a:solidFill>
                <a:srgbClr val="FF0000"/>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软件质量困境</a:t>
            </a: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实现软件质量</a:t>
            </a: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内容占位符 2"/>
          <p:cNvSpPr>
            <a:spLocks noGrp="1"/>
          </p:cNvSpPr>
          <p:nvPr>
            <p:ph idx="1"/>
          </p:nvPr>
        </p:nvSpPr>
        <p:spPr>
          <a:xfrm>
            <a:off x="0" y="990600"/>
            <a:ext cx="9144000" cy="5257800"/>
          </a:xfrm>
          <a:solidFill>
            <a:srgbClr val="FFFFCC">
              <a:alpha val="100000"/>
            </a:srgbClr>
          </a:solidFill>
        </p:spPr>
        <p:txBody>
          <a:bodyPr vert="horz" wrap="square" lIns="91440" tIns="45720" rIns="91440" bIns="45720" anchor="t" anchorCtr="0"/>
          <a:p>
            <a:pPr>
              <a:lnSpc>
                <a:spcPct val="150000"/>
              </a:lnSpc>
              <a:spcBef>
                <a:spcPts val="600"/>
              </a:spcBef>
              <a:spcAft>
                <a:spcPts val="600"/>
              </a:spcAft>
            </a:pPr>
            <a:r>
              <a:rPr lang="zh-CN" altLang="en-US" b="1" dirty="0">
                <a:latin typeface="楷体" panose="02010609060101010101" pitchFamily="49" charset="-122"/>
                <a:ea typeface="楷体" panose="02010609060101010101" pitchFamily="49" charset="-122"/>
              </a:rPr>
              <a:t>良好的软件质量不会自己出现，它是良好的项目管理和扎实的软件工程实践的结果。</a:t>
            </a:r>
            <a:endParaRPr lang="en-US" altLang="zh-CN" b="1" dirty="0">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帮助软件团队实现高质量软件的四大管理和实践活动</a:t>
            </a:r>
            <a:r>
              <a:rPr lang="zh-CN" altLang="en-US" b="1" dirty="0">
                <a:latin typeface="楷体" panose="02010609060101010101" pitchFamily="49" charset="-122"/>
                <a:ea typeface="楷体" panose="02010609060101010101" pitchFamily="49" charset="-122"/>
              </a:rPr>
              <a:t>是：软件工程方法、项目管理技术、质量控制活动以及软件质量保证。</a:t>
            </a:r>
            <a:endParaRPr lang="en-US" altLang="zh-CN"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质量控制</a:t>
            </a:r>
            <a:r>
              <a:rPr lang="zh-CN" altLang="en-US" b="1" dirty="0">
                <a:latin typeface="楷体" panose="02010609060101010101" pitchFamily="49" charset="-122"/>
                <a:ea typeface="楷体" panose="02010609060101010101" pitchFamily="49" charset="-122"/>
              </a:rPr>
              <a:t>包括一套软件工程活动，以帮助确保每个工作产品符合其质量目标。</a:t>
            </a:r>
            <a:endParaRPr lang="en-US" altLang="zh-CN"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质量保证</a:t>
            </a:r>
            <a:r>
              <a:rPr lang="zh-CN" altLang="en-US" b="1" dirty="0">
                <a:latin typeface="楷体" panose="02010609060101010101" pitchFamily="49" charset="-122"/>
                <a:ea typeface="楷体" panose="02010609060101010101" pitchFamily="49" charset="-122"/>
              </a:rPr>
              <a:t>建立基础设施，以支持坚实的软件方法，合理的项目管理和质量控制活动。</a:t>
            </a:r>
            <a:endParaRPr lang="en-US" altLang="zh-CN" b="1" dirty="0">
              <a:latin typeface="楷体" panose="02010609060101010101" pitchFamily="49" charset="-122"/>
              <a:ea typeface="楷体" panose="02010609060101010101" pitchFamily="49" charset="-122"/>
            </a:endParaRPr>
          </a:p>
        </p:txBody>
      </p:sp>
      <p:sp>
        <p:nvSpPr>
          <p:cNvPr id="25603" name="灯片编号占位符 3"/>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12.4 </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实现软件质量</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5363" name="Text Box 3"/>
          <p:cNvSpPr txBox="1"/>
          <p:nvPr/>
        </p:nvSpPr>
        <p:spPr>
          <a:xfrm>
            <a:off x="0" y="1025525"/>
            <a:ext cx="9144000" cy="54514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457200" lvl="0" indent="-457200" algn="just">
              <a:lnSpc>
                <a:spcPct val="120000"/>
              </a:lnSpc>
              <a:spcBef>
                <a:spcPts val="200"/>
              </a:spcBef>
              <a:spcAft>
                <a:spcPts val="200"/>
              </a:spcAft>
              <a:buClrTx/>
              <a:buSzTx/>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sym typeface="Arial" panose="020B0604020202020204" pitchFamily="34" charset="0"/>
              </a:rPr>
              <a:t>概念：对于计算机软件，质量是必须定义的。</a:t>
            </a:r>
            <a:endParaRPr lang="en-US" altLang="zh-CN" sz="2800" b="1" dirty="0">
              <a:latin typeface="楷体" panose="02010609060101010101" pitchFamily="49" charset="-122"/>
              <a:ea typeface="楷体" panose="02010609060101010101" pitchFamily="49" charset="-122"/>
              <a:sym typeface="Arial" panose="020B0604020202020204" pitchFamily="34" charset="0"/>
            </a:endParaRPr>
          </a:p>
          <a:p>
            <a:pPr marL="457200" lvl="0" indent="-457200" algn="just">
              <a:lnSpc>
                <a:spcPct val="120000"/>
              </a:lnSpc>
              <a:spcBef>
                <a:spcPts val="200"/>
              </a:spcBef>
              <a:spcAft>
                <a:spcPts val="200"/>
              </a:spcAft>
              <a:buClrTx/>
              <a:buSzTx/>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sym typeface="Arial" panose="020B0604020202020204" pitchFamily="34" charset="0"/>
              </a:rPr>
              <a:t>人员：软件过程涉及的每个人都对质量负有责任。</a:t>
            </a:r>
            <a:endParaRPr lang="en-US" altLang="zh-CN" sz="2800" b="1" dirty="0">
              <a:latin typeface="楷体" panose="02010609060101010101" pitchFamily="49" charset="-122"/>
              <a:ea typeface="楷体" panose="02010609060101010101" pitchFamily="49" charset="-122"/>
              <a:sym typeface="Arial" panose="020B0604020202020204" pitchFamily="34" charset="0"/>
            </a:endParaRPr>
          </a:p>
          <a:p>
            <a:pPr marL="457200" lvl="0" indent="-457200" algn="just">
              <a:lnSpc>
                <a:spcPct val="120000"/>
              </a:lnSpc>
              <a:spcBef>
                <a:spcPts val="200"/>
              </a:spcBef>
              <a:spcAft>
                <a:spcPts val="200"/>
              </a:spcAft>
              <a:buClrTx/>
              <a:buSzTx/>
              <a:buFont typeface="Arial" panose="020B0604020202020204" pitchFamily="34" charset="0"/>
              <a:buChar char="•"/>
            </a:pPr>
            <a:r>
              <a:rPr lang="zh-CN" altLang="en-US" sz="2800" b="1" dirty="0">
                <a:solidFill>
                  <a:srgbClr val="FF0000"/>
                </a:solidFill>
                <a:latin typeface="楷体" panose="02010609060101010101" pitchFamily="49" charset="-122"/>
                <a:ea typeface="楷体" panose="02010609060101010101" pitchFamily="49" charset="-122"/>
                <a:sym typeface="Arial" panose="020B0604020202020204" pitchFamily="34" charset="0"/>
              </a:rPr>
              <a:t>重要性：</a:t>
            </a:r>
            <a:r>
              <a:rPr lang="zh-CN" altLang="en-US" sz="2800" b="1" dirty="0">
                <a:solidFill>
                  <a:srgbClr val="0000FF"/>
                </a:solidFill>
                <a:latin typeface="楷体" panose="02010609060101010101" pitchFamily="49" charset="-122"/>
                <a:ea typeface="楷体" panose="02010609060101010101" pitchFamily="49" charset="-122"/>
                <a:sym typeface="Arial" panose="020B0604020202020204" pitchFamily="34" charset="0"/>
              </a:rPr>
              <a:t>如果软件团队在所有软件工程活动中强调质量，就可以减少很多必需的返工，结果是降低了成本，更为重要的是缩短了上市时间。</a:t>
            </a:r>
            <a:endParaRPr lang="en-US" altLang="zh-CN" sz="2800" b="1" dirty="0">
              <a:solidFill>
                <a:srgbClr val="0000FF"/>
              </a:solidFill>
              <a:latin typeface="楷体" panose="02010609060101010101" pitchFamily="49" charset="-122"/>
              <a:ea typeface="楷体" panose="02010609060101010101" pitchFamily="49" charset="-122"/>
              <a:sym typeface="Arial" panose="020B0604020202020204" pitchFamily="34" charset="0"/>
            </a:endParaRPr>
          </a:p>
          <a:p>
            <a:pPr marL="457200" lvl="0" indent="-457200" algn="just">
              <a:lnSpc>
                <a:spcPct val="120000"/>
              </a:lnSpc>
              <a:spcBef>
                <a:spcPts val="200"/>
              </a:spcBef>
              <a:spcAft>
                <a:spcPts val="200"/>
              </a:spcAft>
              <a:buClrTx/>
              <a:buSzTx/>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sym typeface="Arial" panose="020B0604020202020204" pitchFamily="34" charset="0"/>
              </a:rPr>
              <a:t>步骤：为实现高质量软件，</a:t>
            </a:r>
            <a:r>
              <a:rPr lang="zh-CN" altLang="en-US" sz="2800" b="1" dirty="0">
                <a:solidFill>
                  <a:srgbClr val="FF0000"/>
                </a:solidFill>
                <a:latin typeface="楷体" panose="02010609060101010101" pitchFamily="49" charset="-122"/>
                <a:ea typeface="楷体" panose="02010609060101010101" pitchFamily="49" charset="-122"/>
                <a:sym typeface="Arial" panose="020B0604020202020204" pitchFamily="34" charset="0"/>
              </a:rPr>
              <a:t>必须具备四项活动</a:t>
            </a:r>
            <a:r>
              <a:rPr lang="zh-CN" altLang="en-US" sz="2800" b="1" dirty="0">
                <a:latin typeface="楷体" panose="02010609060101010101" pitchFamily="49" charset="-122"/>
                <a:ea typeface="楷体" panose="02010609060101010101" pitchFamily="49" charset="-122"/>
                <a:sym typeface="Arial" panose="020B0604020202020204" pitchFamily="34" charset="0"/>
              </a:rPr>
              <a:t>：已验证的软件工程过程和实践，扎实的项目管理，全面的质量控制，具有质量保证基础设施。</a:t>
            </a:r>
            <a:endParaRPr lang="en-US" altLang="zh-CN" sz="2800" b="1" dirty="0">
              <a:latin typeface="楷体" panose="02010609060101010101" pitchFamily="49" charset="-122"/>
              <a:ea typeface="楷体" panose="02010609060101010101" pitchFamily="49" charset="-122"/>
              <a:sym typeface="Arial" panose="020B0604020202020204" pitchFamily="34" charset="0"/>
            </a:endParaRPr>
          </a:p>
          <a:p>
            <a:pPr marL="457200" lvl="0" indent="-457200" algn="just">
              <a:lnSpc>
                <a:spcPct val="120000"/>
              </a:lnSpc>
              <a:spcBef>
                <a:spcPts val="200"/>
              </a:spcBef>
              <a:spcAft>
                <a:spcPts val="200"/>
              </a:spcAft>
              <a:buClrTx/>
              <a:buSzTx/>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sym typeface="Arial" panose="020B0604020202020204" pitchFamily="34" charset="0"/>
              </a:rPr>
              <a:t>工作产品。</a:t>
            </a:r>
            <a:endParaRPr lang="en-US" altLang="zh-CN" sz="2800" b="1" dirty="0">
              <a:latin typeface="楷体" panose="02010609060101010101" pitchFamily="49" charset="-122"/>
              <a:ea typeface="楷体" panose="02010609060101010101" pitchFamily="49" charset="-122"/>
              <a:sym typeface="Arial" panose="020B0604020202020204" pitchFamily="34" charset="0"/>
            </a:endParaRPr>
          </a:p>
          <a:p>
            <a:pPr marL="457200" lvl="0" indent="-457200" algn="just">
              <a:lnSpc>
                <a:spcPct val="120000"/>
              </a:lnSpc>
              <a:spcBef>
                <a:spcPts val="200"/>
              </a:spcBef>
              <a:spcAft>
                <a:spcPts val="200"/>
              </a:spcAft>
              <a:buClrTx/>
              <a:buSzTx/>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sym typeface="Arial" panose="020B0604020202020204" pitchFamily="34" charset="0"/>
              </a:rPr>
              <a:t>质量保证措施。</a:t>
            </a:r>
            <a:endParaRPr lang="zh-CN" altLang="en-US" sz="2800" b="1" dirty="0">
              <a:latin typeface="楷体" panose="02010609060101010101" pitchFamily="49" charset="-122"/>
              <a:ea typeface="楷体" panose="02010609060101010101" pitchFamily="49" charset="-122"/>
              <a:sym typeface="Arial" panose="020B0604020202020204" pitchFamily="34" charset="0"/>
            </a:endParaRPr>
          </a:p>
        </p:txBody>
      </p:sp>
      <p:sp>
        <p:nvSpPr>
          <p:cNvPr id="6" name="Rectangle 2"/>
          <p:cNvSpPr txBox="1">
            <a:spLocks noChangeArrowheads="1"/>
          </p:cNvSpPr>
          <p:nvPr/>
        </p:nvSpPr>
        <p:spPr bwMode="auto">
          <a:xfrm>
            <a:off x="2417763" y="2286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要点浏览</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内容占位符 2"/>
          <p:cNvSpPr>
            <a:spLocks noGrp="1"/>
          </p:cNvSpPr>
          <p:nvPr>
            <p:ph idx="1"/>
          </p:nvPr>
        </p:nvSpPr>
        <p:spPr>
          <a:xfrm>
            <a:off x="0" y="1066800"/>
            <a:ext cx="9144000" cy="4800600"/>
          </a:xfrm>
          <a:solidFill>
            <a:srgbClr val="FFFFCC">
              <a:alpha val="100000"/>
            </a:srgbClr>
          </a:solidFill>
        </p:spPr>
        <p:txBody>
          <a:bodyPr vert="horz" wrap="square" lIns="91440" tIns="45720" rIns="91440" bIns="45720" anchor="t" anchorCtr="0"/>
          <a:p>
            <a:pPr>
              <a:lnSpc>
                <a:spcPct val="150000"/>
              </a:lnSpc>
              <a:spcBef>
                <a:spcPts val="600"/>
              </a:spcBef>
              <a:spcAft>
                <a:spcPts val="600"/>
              </a:spcAft>
            </a:pPr>
            <a:r>
              <a:rPr lang="zh-CN" altLang="en-US" b="1" dirty="0">
                <a:latin typeface="楷体" panose="02010609060101010101" pitchFamily="49" charset="-122"/>
                <a:ea typeface="楷体" panose="02010609060101010101" pitchFamily="49" charset="-122"/>
              </a:rPr>
              <a:t>哈佛商学院</a:t>
            </a:r>
            <a:r>
              <a:rPr lang="en-US" altLang="zh-CN" b="1" dirty="0">
                <a:latin typeface="楷体" panose="02010609060101010101" pitchFamily="49" charset="-122"/>
                <a:ea typeface="楷体" panose="02010609060101010101" pitchFamily="49" charset="-122"/>
              </a:rPr>
              <a:t>David Garvin</a:t>
            </a:r>
            <a:r>
              <a:rPr lang="zh-CN" altLang="en-US" b="1" dirty="0">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质量是一个复杂多面的概念</a:t>
            </a:r>
            <a:r>
              <a:rPr lang="zh-CN" altLang="en-US" b="1" dirty="0">
                <a:latin typeface="楷体" panose="02010609060101010101" pitchFamily="49" charset="-122"/>
                <a:ea typeface="楷体" panose="02010609060101010101" pitchFamily="49" charset="-122"/>
              </a:rPr>
              <a:t>，可以从</a:t>
            </a:r>
            <a:r>
              <a:rPr lang="en-US" altLang="zh-CN" b="1" dirty="0">
                <a:latin typeface="楷体" panose="02010609060101010101" pitchFamily="49" charset="-122"/>
                <a:ea typeface="楷体" panose="02010609060101010101" pitchFamily="49" charset="-122"/>
              </a:rPr>
              <a:t>5</a:t>
            </a:r>
            <a:r>
              <a:rPr lang="zh-CN" altLang="en-US" b="1" dirty="0">
                <a:latin typeface="楷体" panose="02010609060101010101" pitchFamily="49" charset="-122"/>
                <a:ea typeface="楷体" panose="02010609060101010101" pitchFamily="49" charset="-122"/>
              </a:rPr>
              <a:t>个不同的观点来描述。</a:t>
            </a:r>
            <a:endParaRPr lang="en-US" altLang="zh-CN"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先验论观点</a:t>
            </a:r>
            <a:r>
              <a:rPr lang="zh-CN" altLang="en-US" sz="2400" b="1" dirty="0">
                <a:latin typeface="楷体" panose="02010609060101010101" pitchFamily="49" charset="-122"/>
                <a:ea typeface="楷体" panose="02010609060101010101" pitchFamily="49" charset="-122"/>
              </a:rPr>
              <a:t>：质量马上就能识别，却不能清楚地定义</a:t>
            </a:r>
            <a:endParaRPr lang="en-US" altLang="zh-CN" sz="24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用户观点</a:t>
            </a:r>
            <a:r>
              <a:rPr lang="zh-CN" altLang="en-US" sz="2400" b="1" dirty="0">
                <a:latin typeface="楷体" panose="02010609060101010101" pitchFamily="49" charset="-122"/>
                <a:ea typeface="楷体" panose="02010609060101010101" pitchFamily="49" charset="-122"/>
              </a:rPr>
              <a:t>：如果产品达到最终用户具体目标，就是有质量的</a:t>
            </a:r>
            <a:endParaRPr lang="zh-CN" altLang="en-US" sz="24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制造商观点</a:t>
            </a:r>
            <a:r>
              <a:rPr lang="zh-CN" altLang="en-US" sz="2400" b="1" dirty="0">
                <a:latin typeface="楷体" panose="02010609060101010101" pitchFamily="49" charset="-122"/>
                <a:ea typeface="楷体" panose="02010609060101010101" pitchFamily="49" charset="-122"/>
              </a:rPr>
              <a:t>：如果产品符合规格说明，就是有质量的</a:t>
            </a:r>
            <a:endParaRPr lang="zh-CN" altLang="en-US" sz="24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产品观点</a:t>
            </a:r>
            <a:r>
              <a:rPr lang="zh-CN" altLang="en-US" sz="2400" b="1" dirty="0">
                <a:latin typeface="楷体" panose="02010609060101010101" pitchFamily="49" charset="-122"/>
                <a:ea typeface="楷体" panose="02010609060101010101" pitchFamily="49" charset="-122"/>
              </a:rPr>
              <a:t>：质量是产品的固有属性（比如功能和特性）</a:t>
            </a:r>
            <a:endParaRPr lang="en-US" altLang="zh-CN" sz="24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基于价值的观点</a:t>
            </a:r>
            <a:r>
              <a:rPr lang="zh-CN" altLang="en-US" sz="2400" b="1" dirty="0">
                <a:latin typeface="楷体" panose="02010609060101010101" pitchFamily="49" charset="-122"/>
                <a:ea typeface="楷体" panose="02010609060101010101" pitchFamily="49" charset="-122"/>
              </a:rPr>
              <a:t>：根据客户愿意为产品支付金额来评测质量</a:t>
            </a:r>
            <a:endParaRPr lang="zh-CN" altLang="en-US" sz="2400" b="1" dirty="0">
              <a:latin typeface="楷体" panose="02010609060101010101" pitchFamily="49" charset="-122"/>
              <a:ea typeface="楷体" panose="02010609060101010101" pitchFamily="49" charset="-122"/>
            </a:endParaRPr>
          </a:p>
        </p:txBody>
      </p:sp>
      <p:sp>
        <p:nvSpPr>
          <p:cNvPr id="16387" name="灯片编号占位符 3"/>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12.1 </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什么是质量</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72035" name="Text Box 3"/>
          <p:cNvSpPr txBox="1">
            <a:spLocks noChangeArrowheads="1"/>
          </p:cNvSpPr>
          <p:nvPr/>
        </p:nvSpPr>
        <p:spPr bwMode="auto">
          <a:xfrm>
            <a:off x="0" y="990600"/>
            <a:ext cx="9144000" cy="5548313"/>
          </a:xfrm>
          <a:prstGeom prst="rect">
            <a:avLst/>
          </a:prstGeom>
          <a:solidFill>
            <a:srgbClr val="FFFFCC"/>
          </a:solidFill>
          <a:ln>
            <a:noFill/>
          </a:ln>
          <a:effectLst/>
        </p:spPr>
        <p:txBody>
          <a:bodyPr>
            <a:spAutoFit/>
          </a:bodyPr>
          <a:lstStyle/>
          <a:p>
            <a:pPr marL="457200" marR="0" indent="-457200" algn="just" defTabSz="914400">
              <a:lnSpc>
                <a:spcPct val="128000"/>
              </a:lnSpc>
              <a:spcBef>
                <a:spcPts val="300"/>
              </a:spcBef>
              <a:spcAft>
                <a:spcPts val="300"/>
              </a:spcAft>
              <a:buClrTx/>
              <a:buSzTx/>
              <a:buFont typeface="Arial" panose="020B0604020202020204" pitchFamily="34" charset="0"/>
              <a:buChar char="•"/>
              <a:defRPr/>
            </a:pP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设计质量</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是指设计师赋予产品的特性。</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28000"/>
              </a:lnSpc>
              <a:spcBef>
                <a:spcPts val="300"/>
              </a:spcBef>
              <a:spcAft>
                <a:spcPts val="3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在软件开发中，设计质量包括设计满足需求模型规定的功能和特性的程度。</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8000"/>
              </a:lnSpc>
              <a:spcBef>
                <a:spcPts val="300"/>
              </a:spcBef>
              <a:spcAft>
                <a:spcPts val="300"/>
              </a:spcAft>
              <a:buClrTx/>
              <a:buSzTx/>
              <a:buFont typeface="Arial" panose="020B0604020202020204" pitchFamily="34" charset="0"/>
              <a:buChar char="•"/>
              <a:defRPr/>
            </a:pP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符合质量</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关注的是实现遵从设计的程度以及所得到的系统满足需求和性能目标的程度。</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8000"/>
              </a:lnSpc>
              <a:spcBef>
                <a:spcPts val="300"/>
              </a:spcBef>
              <a:spcAft>
                <a:spcPts val="300"/>
              </a:spcAft>
              <a:buClrTx/>
              <a:buSzTx/>
              <a:buFont typeface="Arial" panose="020B0604020202020204" pitchFamily="34" charset="0"/>
              <a:buChar char="•"/>
              <a:defRPr/>
            </a:pPr>
            <a:r>
              <a:rPr kumimoji="0" 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Robert Glass</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用户满意度</a:t>
            </a:r>
            <a:r>
              <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合格的产品</a:t>
            </a:r>
            <a:r>
              <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好的质量</a:t>
            </a:r>
            <a:r>
              <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按预算和进度安排交付</a:t>
            </a:r>
            <a:endParaRPr kumimoji="0" 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8000"/>
              </a:lnSpc>
              <a:spcBef>
                <a:spcPts val="300"/>
              </a:spcBef>
              <a:spcAft>
                <a:spcPts val="300"/>
              </a:spcAft>
              <a:buClrTx/>
              <a:buSzTx/>
              <a:buFont typeface="Arial" panose="020B0604020202020204" pitchFamily="34" charset="0"/>
              <a:buChar char="•"/>
              <a:defRPr/>
            </a:pPr>
            <a:r>
              <a:rPr kumimoji="0" 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DeMarco</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a:t>
            </a: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产品的质量是一个函数</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，该函数确定了它在多大程度上使这个世界变得更好。</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28000"/>
              </a:lnSpc>
              <a:spcBef>
                <a:spcPts val="300"/>
              </a:spcBef>
              <a:spcAft>
                <a:spcPts val="3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如果一个软件能给最终用户带来</a:t>
            </a:r>
            <a:r>
              <a:rPr kumimoji="0" lang="zh-CN" altLang="en-US" sz="2200" b="1" i="0" u="none" strike="noStrike" kern="120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实质性的益处</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，那么他们可能会心甘情愿地忍受偶尔的可靠性或性能问题</a:t>
            </a:r>
            <a:endParaRPr kumimoji="0" 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
        <p:nvSpPr>
          <p:cNvPr id="6"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设计质量与符合质量</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2"/>
          <p:cNvSpPr>
            <a:spLocks noGrp="1"/>
          </p:cNvSpPr>
          <p:nvPr>
            <p:ph idx="1"/>
          </p:nvPr>
        </p:nvSpPr>
        <p:spPr>
          <a:xfrm>
            <a:off x="0" y="1066800"/>
            <a:ext cx="9144000" cy="4800600"/>
          </a:xfrm>
          <a:solidFill>
            <a:srgbClr val="FFFFCC">
              <a:alpha val="100000"/>
            </a:srgbClr>
          </a:solidFill>
        </p:spPr>
        <p:txBody>
          <a:bodyPr vert="horz" wrap="square" lIns="91440" tIns="45720" rIns="91440" bIns="45720" anchor="t" anchorCtr="0"/>
          <a:p>
            <a:pPr>
              <a:lnSpc>
                <a:spcPct val="150000"/>
              </a:lnSpc>
              <a:spcBef>
                <a:spcPts val="600"/>
              </a:spcBef>
              <a:spcAft>
                <a:spcPts val="600"/>
              </a:spcAft>
            </a:pPr>
            <a:r>
              <a:rPr lang="zh-CN" altLang="en-US" sz="2800" b="1" dirty="0">
                <a:solidFill>
                  <a:srgbClr val="FF0000"/>
                </a:solidFill>
                <a:latin typeface="楷体" panose="02010609060101010101" pitchFamily="49" charset="-122"/>
                <a:ea typeface="楷体" panose="02010609060101010101" pitchFamily="49" charset="-122"/>
              </a:rPr>
              <a:t>软件质量</a:t>
            </a:r>
            <a:r>
              <a:rPr lang="zh-CN" altLang="en-US" sz="2800" b="1" dirty="0">
                <a:latin typeface="楷体" panose="02010609060101010101" pitchFamily="49" charset="-122"/>
                <a:ea typeface="楷体" panose="02010609060101010101" pitchFamily="49" charset="-122"/>
              </a:rPr>
              <a:t>的定义：在一定程度上应用</a:t>
            </a:r>
            <a:r>
              <a:rPr lang="zh-CN" altLang="en-US" sz="2800" b="1" dirty="0">
                <a:solidFill>
                  <a:srgbClr val="FF0000"/>
                </a:solidFill>
                <a:latin typeface="楷体" panose="02010609060101010101" pitchFamily="49" charset="-122"/>
                <a:ea typeface="楷体" panose="02010609060101010101" pitchFamily="49" charset="-122"/>
              </a:rPr>
              <a:t>有效的软件过程</a:t>
            </a:r>
            <a:r>
              <a:rPr lang="zh-CN" altLang="en-US" sz="2800" b="1" dirty="0">
                <a:latin typeface="楷体" panose="02010609060101010101" pitchFamily="49" charset="-122"/>
                <a:ea typeface="楷体" panose="02010609060101010101" pitchFamily="49" charset="-122"/>
              </a:rPr>
              <a:t>，创造</a:t>
            </a:r>
            <a:r>
              <a:rPr lang="zh-CN" altLang="en-US" sz="2800" b="1" dirty="0">
                <a:solidFill>
                  <a:srgbClr val="FF0000"/>
                </a:solidFill>
                <a:latin typeface="楷体" panose="02010609060101010101" pitchFamily="49" charset="-122"/>
                <a:ea typeface="楷体" panose="02010609060101010101" pitchFamily="49" charset="-122"/>
              </a:rPr>
              <a:t>有用的产品</a:t>
            </a:r>
            <a:r>
              <a:rPr lang="zh-CN" altLang="en-US" sz="2800" b="1" dirty="0">
                <a:latin typeface="楷体" panose="02010609060101010101" pitchFamily="49" charset="-122"/>
                <a:ea typeface="楷体" panose="02010609060101010101" pitchFamily="49" charset="-122"/>
              </a:rPr>
              <a:t>，为生产者和使用者提供</a:t>
            </a:r>
            <a:r>
              <a:rPr lang="zh-CN" altLang="en-US" sz="2800" b="1" dirty="0">
                <a:solidFill>
                  <a:srgbClr val="FF0000"/>
                </a:solidFill>
                <a:latin typeface="楷体" panose="02010609060101010101" pitchFamily="49" charset="-122"/>
                <a:ea typeface="楷体" panose="02010609060101010101" pitchFamily="49" charset="-122"/>
              </a:rPr>
              <a:t>明显的价值</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有效的软件过程</a:t>
            </a:r>
            <a:r>
              <a:rPr lang="zh-CN" altLang="en-US" sz="2400" b="1" dirty="0">
                <a:latin typeface="楷体" panose="02010609060101010101" pitchFamily="49" charset="-122"/>
                <a:ea typeface="楷体" panose="02010609060101010101" pitchFamily="49" charset="-122"/>
              </a:rPr>
              <a:t>：为生产高质量的软件奠定了基础</a:t>
            </a:r>
            <a:endParaRPr lang="en-US" altLang="zh-CN" sz="24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rPr>
              <a:t>有用的产品</a:t>
            </a:r>
            <a:r>
              <a:rPr lang="zh-CN" altLang="en-US" sz="2400" b="1" dirty="0">
                <a:latin typeface="楷体" panose="02010609060101010101" pitchFamily="49" charset="-122"/>
                <a:ea typeface="楷体" panose="02010609060101010101" pitchFamily="49" charset="-122"/>
              </a:rPr>
              <a:t>：以可靠无误的方式交付最终用户要求的内容、功能和特征</a:t>
            </a:r>
            <a:endParaRPr lang="zh-CN" altLang="en-US" sz="2400" b="1" dirty="0">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latin typeface="楷体" panose="02010609060101010101" pitchFamily="49" charset="-122"/>
                <a:ea typeface="楷体" panose="02010609060101010101" pitchFamily="49" charset="-122"/>
              </a:rPr>
              <a:t>通过为软件产品的生产者和使用者</a:t>
            </a:r>
            <a:r>
              <a:rPr lang="zh-CN" altLang="en-US" sz="2400" b="1" dirty="0">
                <a:solidFill>
                  <a:srgbClr val="FF0000"/>
                </a:solidFill>
                <a:latin typeface="楷体" panose="02010609060101010101" pitchFamily="49" charset="-122"/>
                <a:ea typeface="楷体" panose="02010609060101010101" pitchFamily="49" charset="-122"/>
              </a:rPr>
              <a:t>增值</a:t>
            </a:r>
            <a:r>
              <a:rPr lang="zh-CN" altLang="en-US" sz="2400" b="1" dirty="0">
                <a:latin typeface="楷体" panose="02010609060101010101" pitchFamily="49" charset="-122"/>
                <a:ea typeface="楷体" panose="02010609060101010101" pitchFamily="49" charset="-122"/>
              </a:rPr>
              <a:t>：高质量软件为软件组织和最终用户群体带来了收益</a:t>
            </a:r>
            <a:endParaRPr lang="zh-CN" altLang="en-US" sz="2400" b="1" dirty="0">
              <a:latin typeface="楷体" panose="02010609060101010101" pitchFamily="49" charset="-122"/>
              <a:ea typeface="楷体" panose="02010609060101010101" pitchFamily="49" charset="-122"/>
            </a:endParaRPr>
          </a:p>
        </p:txBody>
      </p:sp>
      <p:sp>
        <p:nvSpPr>
          <p:cNvPr id="18435" name="灯片编号占位符 3"/>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12.2 </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软件质量</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72035" name="Text Box 3"/>
          <p:cNvSpPr txBox="1">
            <a:spLocks noChangeArrowheads="1"/>
          </p:cNvSpPr>
          <p:nvPr/>
        </p:nvSpPr>
        <p:spPr bwMode="auto">
          <a:xfrm>
            <a:off x="0" y="990600"/>
            <a:ext cx="9144000" cy="5106988"/>
          </a:xfrm>
          <a:prstGeom prst="rect">
            <a:avLst/>
          </a:prstGeom>
          <a:solidFill>
            <a:srgbClr val="FFFFCC"/>
          </a:solidFill>
          <a:ln>
            <a:noFill/>
          </a:ln>
          <a:effectLst/>
        </p:spPr>
        <p:txBody>
          <a:bodyPr>
            <a:spAutoFit/>
          </a:bodyPr>
          <a:lstStyle/>
          <a:p>
            <a:pPr marL="457200" marR="0" indent="-457200" algn="just" defTabSz="914400">
              <a:lnSpc>
                <a:spcPct val="150000"/>
              </a:lnSpc>
              <a:spcBef>
                <a:spcPts val="600"/>
              </a:spcBef>
              <a:spcAft>
                <a:spcPts val="600"/>
              </a:spcAft>
              <a:buClrTx/>
              <a:buSzTx/>
              <a:buFont typeface="Arial" panose="020B0604020202020204" pitchFamily="34" charset="0"/>
              <a:buChar char="•"/>
              <a:defRPr/>
            </a:pPr>
            <a:r>
              <a:rPr kumimoji="0" lang="en-US" altLang="zh-CN"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ISO 9126</a:t>
            </a: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国际标准的制定是试图标识计算机软件的质量属性</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。这个标准标识了</a:t>
            </a:r>
            <a:r>
              <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6</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个关键的质量属性。</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功能性：软件满足已确定要求的程度</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可靠性：软件可用的时间长度</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易用性：软件容易使用的程度</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效率：软件优化使用系统资源的程度</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可维护性：软件易于修复的程度</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可移植性：软件可以从一个环境移植到另一个环境的容易程度</a:t>
            </a:r>
            <a:endParaRPr kumimoji="0" 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
        <p:nvSpPr>
          <p:cNvPr id="6"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ISO 9126</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质量因素</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0" y="990600"/>
            <a:ext cx="9144000" cy="5257800"/>
          </a:xfrm>
          <a:solidFill>
            <a:srgbClr val="FFFFCC">
              <a:alpha val="100000"/>
            </a:srgbClr>
          </a:solidFill>
        </p:spPr>
        <p:txBody>
          <a:bodyPr vert="horz" wrap="square" lIns="91440" tIns="45720" rIns="91440" bIns="45720" anchor="t" anchorCtr="0"/>
          <a:p>
            <a:pPr>
              <a:lnSpc>
                <a:spcPct val="150000"/>
              </a:lnSpc>
              <a:spcBef>
                <a:spcPts val="600"/>
              </a:spcBef>
              <a:spcAft>
                <a:spcPts val="600"/>
              </a:spcAft>
            </a:pPr>
            <a:r>
              <a:rPr lang="zh-CN" altLang="en-US" b="1" dirty="0">
                <a:latin typeface="楷体" panose="02010609060101010101" pitchFamily="49" charset="-122"/>
                <a:ea typeface="楷体" panose="02010609060101010101" pitchFamily="49" charset="-122"/>
              </a:rPr>
              <a:t>如果生产了一个存在严重质量问题的软件系统，你将受到损失，因为没有人想去购买。</a:t>
            </a:r>
            <a:endParaRPr lang="en-US" altLang="zh-CN" b="1" dirty="0">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latin typeface="楷体" panose="02010609060101010101" pitchFamily="49" charset="-122"/>
                <a:ea typeface="楷体" panose="02010609060101010101" pitchFamily="49" charset="-122"/>
              </a:rPr>
              <a:t>另一方面，如果你花费无限的时间、极大的工作量和高额的资金来开发一个绝对完美的软件，那么完成该软件将花费很长的时间，生产成本是极其高昂的，甚至会破产。</a:t>
            </a:r>
            <a:endParaRPr lang="en-US" altLang="zh-CN" b="1" dirty="0">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latin typeface="楷体" panose="02010609060101010101" pitchFamily="49" charset="-122"/>
                <a:ea typeface="楷体" panose="02010609060101010101" pitchFamily="49" charset="-122"/>
              </a:rPr>
              <a:t>要么错过了市场机会，要么几乎耗尽所有的资源。所以</a:t>
            </a:r>
            <a:r>
              <a:rPr lang="zh-CN" altLang="en-US" b="1" dirty="0">
                <a:solidFill>
                  <a:srgbClr val="FF0000"/>
                </a:solidFill>
                <a:latin typeface="楷体" panose="02010609060101010101" pitchFamily="49" charset="-122"/>
                <a:ea typeface="楷体" panose="02010609060101010101" pitchFamily="49" charset="-122"/>
              </a:rPr>
              <a:t>企业界</a:t>
            </a:r>
            <a:r>
              <a:rPr lang="zh-CN" altLang="en-US" b="1" dirty="0">
                <a:latin typeface="楷体" panose="02010609060101010101" pitchFamily="49" charset="-122"/>
                <a:ea typeface="楷体" panose="02010609060101010101" pitchFamily="49" charset="-122"/>
              </a:rPr>
              <a:t>的人努力达到奇妙的中间状态：一方面，产品要足够好，不会立即被抛弃；另一方面，又不是那么完美，不需花费太长时间和太多成本。</a:t>
            </a:r>
            <a:endParaRPr lang="en-US" altLang="zh-CN" b="1" dirty="0">
              <a:latin typeface="楷体" panose="02010609060101010101" pitchFamily="49" charset="-122"/>
              <a:ea typeface="楷体" panose="02010609060101010101" pitchFamily="49" charset="-122"/>
            </a:endParaRPr>
          </a:p>
        </p:txBody>
      </p:sp>
      <p:sp>
        <p:nvSpPr>
          <p:cNvPr id="20483" name="灯片编号占位符 3"/>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12.3 </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软件质量困境</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72035" name="Text Box 3"/>
          <p:cNvSpPr txBox="1">
            <a:spLocks noChangeArrowheads="1"/>
          </p:cNvSpPr>
          <p:nvPr/>
        </p:nvSpPr>
        <p:spPr bwMode="auto">
          <a:xfrm>
            <a:off x="0" y="990600"/>
            <a:ext cx="9144000" cy="5248275"/>
          </a:xfrm>
          <a:prstGeom prst="rect">
            <a:avLst/>
          </a:prstGeom>
          <a:solidFill>
            <a:srgbClr val="FFFFCC"/>
          </a:solidFill>
          <a:ln>
            <a:noFill/>
          </a:ln>
          <a:effectLst/>
        </p:spPr>
        <p:txBody>
          <a:bodyPr>
            <a:spAutoFit/>
          </a:bodyPr>
          <a:lstStyle/>
          <a:p>
            <a:pPr marL="457200" marR="0" indent="-457200" algn="just" defTabSz="914400">
              <a:lnSpc>
                <a:spcPct val="120000"/>
              </a:lnSpc>
              <a:spcBef>
                <a:spcPts val="600"/>
              </a:spcBef>
              <a:spcAft>
                <a:spcPts val="600"/>
              </a:spcAft>
              <a:buClrTx/>
              <a:buSzTx/>
              <a:buFont typeface="Arial" panose="020B0604020202020204" pitchFamily="34" charset="0"/>
              <a:buChar char="•"/>
              <a:defRPr/>
            </a:pP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质量成本</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包括追求质量过程中或在履行质量有关的活动中引起的费用以及质量不佳引起的下游费用等所有费用。</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0000"/>
              </a:lnSpc>
              <a:spcBef>
                <a:spcPts val="600"/>
              </a:spcBef>
              <a:spcAft>
                <a:spcPts val="600"/>
              </a:spcAft>
              <a:buClrTx/>
              <a:buSzTx/>
              <a:buFont typeface="Arial" panose="020B0604020202020204" pitchFamily="34" charset="0"/>
              <a:buChar char="•"/>
              <a:defRPr/>
            </a:pP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质量成本可分为预防成本、评估成本和失效成本。</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20000"/>
              </a:lnSpc>
              <a:spcBef>
                <a:spcPts val="60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预防成本</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）计划和协调所有质量控制和质量保证所需管理活动的成本；（</a:t>
            </a:r>
            <a:r>
              <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）为开发完整的需求模型和设计模型所增加的技术活动的成本；（</a:t>
            </a:r>
            <a:r>
              <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3</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）测试计划的成本；（</a:t>
            </a:r>
            <a:r>
              <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4</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）与这些活动有关的所有培训成本。</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20000"/>
              </a:lnSpc>
              <a:spcBef>
                <a:spcPts val="60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评估成本</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：深入了解产品“第一次通过”每个过程的条件而进行的活动。</a:t>
            </a:r>
            <a:endParaRPr kumimoji="0" lang="en-US" altLang="zh-CN"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914400" marR="0" lvl="1" indent="-457200" algn="just" defTabSz="914400" rtl="0" eaLnBrk="0" fontAlgn="base" latinLnBrk="0" hangingPunct="0">
              <a:lnSpc>
                <a:spcPct val="120000"/>
              </a:lnSpc>
              <a:spcBef>
                <a:spcPts val="60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失效成本</a:t>
            </a:r>
            <a:r>
              <a:rPr kumimoji="0" lang="zh-CN" alt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：是那些在将产品交付客房之前若没有出现错误就不会发生的费用。</a:t>
            </a:r>
            <a:endParaRPr kumimoji="0" lang="en-US" sz="2200" b="1" i="0" u="none" strike="noStrike" kern="1200" cap="none" spc="0" normalizeH="0" baseline="0" noProof="0" dirty="0">
              <a:ln>
                <a:noFill/>
              </a:ln>
              <a:solidFill>
                <a:srgbClr val="0000FF"/>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
        <p:nvSpPr>
          <p:cNvPr id="6"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质量的成本</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72035" name="Text Box 3"/>
          <p:cNvSpPr txBox="1">
            <a:spLocks noChangeArrowheads="1"/>
          </p:cNvSpPr>
          <p:nvPr/>
        </p:nvSpPr>
        <p:spPr bwMode="auto">
          <a:xfrm>
            <a:off x="0" y="990600"/>
            <a:ext cx="9144000" cy="5232400"/>
          </a:xfrm>
          <a:prstGeom prst="rect">
            <a:avLst/>
          </a:prstGeom>
          <a:solidFill>
            <a:srgbClr val="FFFFCC"/>
          </a:solidFill>
          <a:ln>
            <a:noFill/>
          </a:ln>
          <a:effectLst/>
        </p:spPr>
        <p:txBody>
          <a:bodyPr>
            <a:spAutoFit/>
          </a:bodyPr>
          <a:lstStyle/>
          <a:p>
            <a:pPr marL="457200" marR="0" indent="-457200" algn="just" defTabSz="914400">
              <a:lnSpc>
                <a:spcPct val="128000"/>
              </a:lnSpc>
              <a:spcBef>
                <a:spcPts val="600"/>
              </a:spcBef>
              <a:spcAft>
                <a:spcPts val="600"/>
              </a:spcAft>
              <a:buClrTx/>
              <a:buSzTx/>
              <a:buFont typeface="Arial" panose="020B0604020202020204" pitchFamily="34" charset="0"/>
              <a:buChar char="•"/>
              <a:defRPr/>
            </a:pP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随着基于</a:t>
            </a:r>
            <a:r>
              <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Web</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的系统和移动系统重要性的增加，应用的</a:t>
            </a: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安全性</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已变得日益重要。</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8000"/>
              </a:lnSpc>
              <a:spcBef>
                <a:spcPts val="600"/>
              </a:spcBef>
              <a:spcAft>
                <a:spcPts val="600"/>
              </a:spcAft>
              <a:buClrTx/>
              <a:buSzTx/>
              <a:buFont typeface="Arial" panose="020B0604020202020204" pitchFamily="34" charset="0"/>
              <a:buChar char="•"/>
              <a:defRPr/>
            </a:pP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软件安全与质量</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息息相关。必须一开始就在设计、构建、测试、编码阶段以及</a:t>
            </a: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在整个软件生命周期 （过程）中</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考虑安全性、可靠性、可得性、可信性。</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8000"/>
              </a:lnSpc>
              <a:spcBef>
                <a:spcPts val="600"/>
              </a:spcBef>
              <a:spcAft>
                <a:spcPts val="600"/>
              </a:spcAft>
              <a:buClrTx/>
              <a:buSzTx/>
              <a:buFont typeface="Arial" panose="020B0604020202020204" pitchFamily="34" charset="0"/>
              <a:buChar char="•"/>
              <a:defRPr/>
            </a:pP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软件质量受管理决策的影响往往和受技术决策的影响是一样的。</a:t>
            </a:r>
            <a:endParaRPr kumimoji="0" lang="en-US" altLang="zh-CN"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a:p>
            <a:pPr marL="457200" marR="0" indent="-457200" algn="just" defTabSz="914400">
              <a:lnSpc>
                <a:spcPct val="128000"/>
              </a:lnSpc>
              <a:spcBef>
                <a:spcPts val="600"/>
              </a:spcBef>
              <a:spcAft>
                <a:spcPts val="600"/>
              </a:spcAft>
              <a:buClrTx/>
              <a:buSzTx/>
              <a:buFont typeface="Arial" panose="020B0604020202020204" pitchFamily="34" charset="0"/>
              <a:buChar char="•"/>
              <a:defRPr/>
            </a:pP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用</a:t>
            </a:r>
            <a:r>
              <a:rPr kumimoji="0" lang="en-US" altLang="zh-CN"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Meskimen</a:t>
            </a:r>
            <a:r>
              <a:rPr kumimoji="0" lang="zh-CN" alt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定律</a:t>
            </a:r>
            <a:r>
              <a:rPr kumimoji="0" lang="zh-CN" altLang="en-US" b="1" kern="1200" cap="none" spc="0" normalizeH="0" baseline="0" noProof="0" dirty="0">
                <a:solidFill>
                  <a:srgbClr val="0000FF"/>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rPr>
              <a:t>能最好地概括软件质量面临的困境</a:t>
            </a:r>
            <a:r>
              <a:rPr kumimoji="0" lang="en-US" altLang="zh-CN" b="1" kern="1200" cap="none" spc="0" normalizeH="0" baseline="0" noProof="0" dirty="0">
                <a:solidFill>
                  <a:srgbClr val="0000FF"/>
                </a:solidFill>
                <a:effectLst>
                  <a:outerShdw blurRad="38100" dist="38100" dir="2700000" algn="tl">
                    <a:srgbClr val="FFFFFF"/>
                  </a:outerShdw>
                </a:effectLst>
                <a:latin typeface="楷体" panose="02010609060101010101" pitchFamily="49" charset="-122"/>
                <a:ea typeface="楷体" panose="02010609060101010101" pitchFamily="49" charset="-122"/>
                <a:cs typeface="Times New Roman" panose="02020603050405020304" pitchFamily="18" charset="0"/>
                <a:sym typeface="Arial" panose="020B0604020202020204" pitchFamily="34" charset="0"/>
              </a:rPr>
              <a:t>―</a:t>
            </a:r>
            <a:r>
              <a:rPr kumimoji="0" lang="zh-CN" altLang="en-US" b="1" kern="1200" cap="none" spc="0" normalizeH="0" baseline="0" noProof="0" dirty="0">
                <a:solidFill>
                  <a:srgbClr val="0000FF"/>
                </a:solidFill>
                <a:effectLst>
                  <a:outerShdw blurRad="38100" dist="38100" dir="2700000" algn="tl">
                    <a:srgbClr val="FFFFFF"/>
                  </a:outerShdw>
                </a:effectLst>
                <a:latin typeface="楷体" panose="02010609060101010101" pitchFamily="49" charset="-122"/>
                <a:ea typeface="楷体" panose="02010609060101010101" pitchFamily="49" charset="-122"/>
                <a:cs typeface="Times New Roman" panose="02020603050405020304" pitchFamily="18" charset="0"/>
                <a:sym typeface="Arial" panose="020B0604020202020204" pitchFamily="34" charset="0"/>
              </a:rPr>
              <a:t>从来没有时间做好，但总是有时间再做一遍。</a:t>
            </a:r>
            <a:r>
              <a:rPr kumimoji="0" lang="zh-CN" altLang="en-US" b="1" kern="1200" cap="none" spc="0" normalizeH="0" baseline="0" noProof="0"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cs typeface="Times New Roman" panose="02020603050405020304" pitchFamily="18" charset="0"/>
                <a:sym typeface="Arial" panose="020B0604020202020204" pitchFamily="34" charset="0"/>
              </a:rPr>
              <a:t>建议：花点时间把事情做好，这几乎从来都不是错误的决定。</a:t>
            </a:r>
            <a:endParaRPr kumimoji="0" lang="en-US" b="1" kern="1200" cap="none" spc="0" normalizeH="0" baseline="0" noProof="0" dirty="0">
              <a:solidFill>
                <a:srgbClr val="FF0000"/>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
        <p:nvSpPr>
          <p:cNvPr id="6"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质量和安全</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MjJhOTE0Y2RiMGYyN2U2N2JiNDhjNmY5OTViNDEyYWE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1764</Words>
  <Application>WPS 演示</Application>
  <PresentationFormat>全屏显示(4:3)</PresentationFormat>
  <Paragraphs>100</Paragraphs>
  <Slides>10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宋体</vt:lpstr>
      <vt:lpstr>Wingdings</vt:lpstr>
      <vt:lpstr>MS PGothic</vt:lpstr>
      <vt:lpstr>Helvetica</vt:lpstr>
      <vt:lpstr>微软雅黑</vt:lpstr>
      <vt:lpstr>楷体</vt:lpstr>
      <vt:lpstr>Times New Roman</vt:lpstr>
      <vt:lpstr>Arial Unicode MS</vt:lpstr>
      <vt:lpstr>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碧云间</cp:lastModifiedBy>
  <cp:revision>176</cp:revision>
  <dcterms:created xsi:type="dcterms:W3CDTF">2008-02-08T18:09:00Z</dcterms:created>
  <dcterms:modified xsi:type="dcterms:W3CDTF">2022-09-12T03:29:04Z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7BA0AD3FBCBD490A9B104341D513D456</vt:lpwstr>
  </property>
  <property fmtid="{D5CDD505-2E9C-101B-9397-08002B2CF9AE}" pid="3" name="KSOProductBuildVer">
    <vt:lpwstr>2052-11.1.0.12358</vt:lpwstr>
  </property>
</Properties>
</file>