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36"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Lst>
  <p:sldSz cx="9144000" cy="6858000" type="screen4x3"/>
  <p:notesSz cx="6858000" cy="9144000"/>
  <p:custDataLst>
    <p:tags r:id="rId29"/>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FFFFCC"/>
    <a:srgbClr val="CCFFC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03"/>
    <p:restoredTop sz="93470"/>
  </p:normalViewPr>
  <p:slideViewPr>
    <p:cSldViewPr showGuides="1">
      <p:cViewPr varScale="1">
        <p:scale>
          <a:sx n="68" d="100"/>
          <a:sy n="68" d="100"/>
        </p:scale>
        <p:origin x="1464" y="60"/>
      </p:cViewPr>
      <p:guideLst>
        <p:guide orient="horz" pos="2161"/>
        <p:guide pos="287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21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31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
            <a:pPr lvl="0" algn="r">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Rectangle 66"/>
          <p:cNvSpPr>
            <a:spLocks noChangeArrowheads="1"/>
          </p:cNvSpPr>
          <p:nvPr/>
        </p:nvSpPr>
        <p:spPr bwMode="auto">
          <a:xfrm>
            <a:off x="3505200" y="2590800"/>
            <a:ext cx="4892675" cy="76200"/>
          </a:xfrm>
          <a:prstGeom prst="rect">
            <a:avLst/>
          </a:prstGeom>
          <a:solidFill>
            <a:schemeClr val="hlink">
              <a:alpha val="50195"/>
            </a:schemeClr>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AU"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noProof="0"/>
              <a:t>Click to edit Master title style</a:t>
            </a:r>
            <a:endParaRPr lang="en-US" noProof="0"/>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a:r>
              <a:rPr lang="en-US" noProof="0"/>
              <a:t>Click to edit Master subtitle style</a:t>
            </a:r>
            <a:endParaRPr lang="en-US" noProof="0"/>
          </a:p>
        </p:txBody>
      </p:sp>
      <p:sp>
        <p:nvSpPr>
          <p:cNvPr id="12" name="Rectangle 69"/>
          <p:cNvSpPr>
            <a:spLocks noGrp="1" noChangeArrowheads="1"/>
          </p:cNvSpPr>
          <p:nvPr>
            <p:ph type="dt" sz="quarter" idx="2"/>
          </p:nvPr>
        </p:nvSpPr>
        <p:spPr bwMode="auto">
          <a:xfrm>
            <a:off x="685800" y="6248400"/>
            <a:ext cx="1905000" cy="457200"/>
          </a:xfrm>
          <a:prstGeom prst="rect">
            <a:avLst/>
          </a:prstGeom>
        </p:spPr>
        <p:txBody>
          <a:bodyPr vert="horz" wrap="square" lIns="91440" tIns="45720" rIns="91440" bIns="45720" numCol="1" anchor="b" anchorCtr="0" compatLnSpc="1"/>
          <a:lstStyle>
            <a:lvl1pPr eaLnBrk="1" hangingPunct="1">
              <a:defRPr sz="1400">
                <a:latin typeface="+mn-lt"/>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3" name="Rectangle 70"/>
          <p:cNvSpPr>
            <a:spLocks noGrp="1" noChangeArrowheads="1"/>
          </p:cNvSpPr>
          <p:nvPr>
            <p:ph type="ftr" sz="quarter" idx="3"/>
          </p:nvPr>
        </p:nvSpPr>
        <p:spPr>
          <a:xfrm>
            <a:off x="3124200" y="6248400"/>
            <a:ext cx="2895600" cy="457200"/>
          </a:xfrm>
          <a:prstGeom prst="rect">
            <a:avLst/>
          </a:prstGeom>
        </p:spPr>
        <p:txBody>
          <a:bodyPr/>
          <a:lstStyle>
            <a:lvl1pPr algn="ctr">
              <a:defRPr sz="14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4" name="Rectangle 71"/>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sz="1400" dirty="0">
                <a:latin typeface="Helvetica" pitchFamily="-128" charset="0"/>
              </a:rPr>
            </a:fld>
            <a:endParaRPr lang="en-US" altLang="zh-CN" sz="1400" dirty="0">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1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7" name="页脚占位符 6"/>
          <p:cNvSpPr>
            <a:spLocks noGrp="1"/>
          </p:cNvSpPr>
          <p:nvPr>
            <p:ph type="ftr" sz="quarter" idx="15"/>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3" name="页脚占位符 2"/>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2" name="页脚占位符 1"/>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Rectangle 65"/>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27" name="Rectangle 66"/>
          <p:cNvSpPr>
            <a:spLocks noGrp="1"/>
          </p:cNvSpPr>
          <p:nvPr>
            <p:ph type="body" idx="1"/>
          </p:nvPr>
        </p:nvSpPr>
        <p:spPr>
          <a:xfrm>
            <a:off x="1828800" y="1905000"/>
            <a:ext cx="6934200" cy="4191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lstStyle>
            <a:lvl1pPr algn="r">
              <a:defRPr sz="1000">
                <a:latin typeface="Helvetica" pitchFamily="-128"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pic>
        <p:nvPicPr>
          <p:cNvPr id="1029" name="Picture 32"/>
          <p:cNvPicPr>
            <a:picLocks noChangeAspect="1"/>
          </p:cNvPicPr>
          <p:nvPr userDrawn="1"/>
        </p:nvPicPr>
        <p:blipFill>
          <a:blip r:embed="rId12"/>
          <a:stretch>
            <a:fillRect/>
          </a:stretch>
        </p:blipFill>
        <p:spPr>
          <a:xfrm>
            <a:off x="8153400" y="76200"/>
            <a:ext cx="463550" cy="447675"/>
          </a:xfrm>
          <a:prstGeom prst="rect">
            <a:avLst/>
          </a:prstGeom>
          <a:noFill/>
          <a:ln w="9525">
            <a:noFill/>
          </a:ln>
        </p:spPr>
      </p:pic>
      <p:pic>
        <p:nvPicPr>
          <p:cNvPr id="1030" name="Picture 33"/>
          <p:cNvPicPr>
            <a:picLocks noChangeAspect="1"/>
          </p:cNvPicPr>
          <p:nvPr userDrawn="1"/>
        </p:nvPicPr>
        <p:blipFill>
          <a:blip r:embed="rId13"/>
          <a:stretch>
            <a:fillRect/>
          </a:stretch>
        </p:blipFill>
        <p:spPr>
          <a:xfrm>
            <a:off x="7543800" y="549275"/>
            <a:ext cx="1547813" cy="431800"/>
          </a:xfrm>
          <a:prstGeom prst="rect">
            <a:avLst/>
          </a:prstGeom>
          <a:noFill/>
          <a:ln w="9525">
            <a:noFill/>
          </a:ln>
        </p:spPr>
      </p:pic>
      <p:pic>
        <p:nvPicPr>
          <p:cNvPr id="1031" name="Picture 2"/>
          <p:cNvPicPr>
            <a:picLocks noChangeAspect="1"/>
          </p:cNvPicPr>
          <p:nvPr userDrawn="1"/>
        </p:nvPicPr>
        <p:blipFill>
          <a:blip r:embed="rId14"/>
          <a:stretch>
            <a:fillRect/>
          </a:stretch>
        </p:blipFill>
        <p:spPr>
          <a:xfrm>
            <a:off x="76200" y="76200"/>
            <a:ext cx="2198688" cy="836613"/>
          </a:xfrm>
          <a:prstGeom prst="rect">
            <a:avLst/>
          </a:prstGeom>
          <a:noFill/>
          <a:ln w="9525">
            <a:noFill/>
          </a:ln>
        </p:spPr>
      </p:pic>
      <p:sp>
        <p:nvSpPr>
          <p:cNvPr id="72" name="矩形 71"/>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矩形 72"/>
          <p:cNvSpPr/>
          <p:nvPr/>
        </p:nvSpPr>
        <p:spPr bwMode="auto">
          <a:xfrm>
            <a:off x="76200" y="61722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 name="Rectangle 68"/>
          <p:cNvSpPr>
            <a:spLocks noGrp="1" noChangeArrowheads="1"/>
          </p:cNvSpPr>
          <p:nvPr>
            <p:ph type="ftr" sz="quarter" idx="3"/>
          </p:nvPr>
        </p:nvSpPr>
        <p:spPr>
          <a:xfrm>
            <a:off x="1219200" y="6248400"/>
            <a:ext cx="5486400" cy="4572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4339"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14340" name="Rectangle 2"/>
          <p:cNvSpPr>
            <a:spLocks noGrp="1"/>
          </p:cNvSpPr>
          <p:nvPr>
            <p:ph type="title"/>
          </p:nvPr>
        </p:nvSpPr>
        <p:spPr>
          <a:xfrm>
            <a:off x="1669415" y="152400"/>
            <a:ext cx="6331585" cy="633730"/>
          </a:xfrm>
        </p:spPr>
        <p:txBody>
          <a:bodyPr vert="horz" wrap="square" lIns="91440" tIns="45720" rIns="91440" bIns="45720" anchor="b" anchorCtr="0"/>
          <a:p>
            <a:pPr algn="ctr" eaLnBrk="1" hangingPunct="1"/>
            <a:r>
              <a:rPr lang="zh-CN" altLang="en-US" sz="2800" b="1" dirty="0">
                <a:ea typeface="宋体" panose="02010600030101010101" pitchFamily="2" charset="-122"/>
              </a:rPr>
              <a:t>第</a:t>
            </a:r>
            <a:r>
              <a:rPr lang="en-US" altLang="zh-CN" sz="2800" b="1" dirty="0">
                <a:ea typeface="宋体" panose="02010600030101010101" pitchFamily="2" charset="-122"/>
              </a:rPr>
              <a:t>13</a:t>
            </a:r>
            <a:r>
              <a:rPr lang="zh-CN" altLang="en-US" sz="2800" b="1" dirty="0">
                <a:ea typeface="宋体" panose="02010600030101010101" pitchFamily="2" charset="-122"/>
              </a:rPr>
              <a:t>章</a:t>
            </a:r>
            <a:r>
              <a:rPr lang="en-US" altLang="zh-CN" sz="2800" b="1" dirty="0">
                <a:ea typeface="宋体" panose="02010600030101010101" pitchFamily="2" charset="-122"/>
              </a:rPr>
              <a:t> </a:t>
            </a:r>
            <a:r>
              <a:rPr lang="zh-CN" altLang="en-US" sz="2800" b="1" dirty="0">
                <a:ea typeface="宋体" panose="02010600030101010101" pitchFamily="2" charset="-122"/>
              </a:rPr>
              <a:t>评审</a:t>
            </a:r>
            <a:r>
              <a:rPr lang="en-US" altLang="zh-CN" sz="2800" b="1" dirty="0">
                <a:ea typeface="宋体" panose="02010600030101010101" pitchFamily="2" charset="-122"/>
              </a:rPr>
              <a:t>—</a:t>
            </a:r>
            <a:r>
              <a:rPr lang="zh-CN" altLang="en-US" sz="2800" b="1" dirty="0">
                <a:ea typeface="宋体" panose="02010600030101010101" pitchFamily="2" charset="-122"/>
              </a:rPr>
              <a:t>一种推荐的方法</a:t>
            </a:r>
            <a:endParaRPr lang="zh-CN" altLang="en-US" sz="2800" b="1" dirty="0">
              <a:ea typeface="宋体" panose="02010600030101010101" pitchFamily="2" charset="-122"/>
            </a:endParaRPr>
          </a:p>
        </p:txBody>
      </p:sp>
      <p:sp>
        <p:nvSpPr>
          <p:cNvPr id="14341" name="Rectangle 3"/>
          <p:cNvSpPr>
            <a:spLocks noGrp="1"/>
          </p:cNvSpPr>
          <p:nvPr>
            <p:ph idx="1"/>
          </p:nvPr>
        </p:nvSpPr>
        <p:spPr>
          <a:xfrm>
            <a:off x="762000" y="1333500"/>
            <a:ext cx="6934200" cy="4191000"/>
          </a:xfrm>
        </p:spPr>
        <p:txBody>
          <a:bodyPr vert="horz" wrap="square" lIns="91440" tIns="45720" rIns="91440" bIns="45720" anchor="t" anchorCtr="0"/>
          <a:p>
            <a:pPr eaLnBrk="1" hangingPunct="1"/>
            <a:r>
              <a:rPr lang="zh-CN" altLang="en-US" b="1" dirty="0">
                <a:solidFill>
                  <a:schemeClr val="folHlink"/>
                </a:solidFill>
                <a:ea typeface="宋体" panose="02010600030101010101" pitchFamily="2" charset="-122"/>
              </a:rPr>
              <a:t>评审技术</a:t>
            </a:r>
            <a:endParaRPr lang="en-US" altLang="zh-CN" b="1" dirty="0">
              <a:solidFill>
                <a:schemeClr val="folHlink"/>
              </a:solidFill>
              <a:ea typeface="宋体" panose="02010600030101010101" pitchFamily="2" charset="-122"/>
            </a:endParaRPr>
          </a:p>
        </p:txBody>
      </p:sp>
      <p:sp>
        <p:nvSpPr>
          <p:cNvPr id="14342" name="Text Box 6"/>
          <p:cNvSpPr txBox="1"/>
          <p:nvPr/>
        </p:nvSpPr>
        <p:spPr>
          <a:xfrm>
            <a:off x="1828800" y="2151698"/>
            <a:ext cx="6705600" cy="25533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eaLnBrk="1" hangingPunct="1">
              <a:spcBef>
                <a:spcPct val="0"/>
              </a:spcBef>
              <a:buClrTx/>
              <a:buSzTx/>
              <a:buFontTx/>
              <a:buNone/>
            </a:pPr>
            <a:r>
              <a:rPr lang="en-US" altLang="zh-CN" sz="2000" i="1" dirty="0">
                <a:solidFill>
                  <a:schemeClr val="tx2"/>
                </a:solidFill>
                <a:ea typeface="MS PGothic" panose="020B0600070205080204" pitchFamily="34" charset="-128"/>
              </a:rPr>
              <a:t>Software Engineering: A Practitioner’s Approach, 9/e</a:t>
            </a:r>
            <a:endParaRPr lang="en-US" altLang="zh-CN" sz="2000" dirty="0">
              <a:latin typeface="Arial" panose="020B0604020202020204" pitchFamily="34" charset="0"/>
              <a:ea typeface="MS PGothic" panose="020B0600070205080204" pitchFamily="34" charset="-128"/>
            </a:endParaRPr>
          </a:p>
          <a:p>
            <a:pPr marL="0" lvl="0" indent="0" eaLnBrk="1" hangingPunct="1">
              <a:spcBef>
                <a:spcPct val="0"/>
              </a:spcBef>
              <a:buClrTx/>
              <a:buSzTx/>
              <a:buNone/>
            </a:pPr>
            <a:r>
              <a:rPr lang="en-US" altLang="zh-CN" sz="2000" b="1" dirty="0">
                <a:latin typeface="Arial" panose="020B0604020202020204" pitchFamily="34" charset="0"/>
                <a:ea typeface="MS PGothic" panose="020B0600070205080204" pitchFamily="34" charset="-128"/>
              </a:rPr>
              <a:t>by Roger S. Pressman and Bruce R. Maxim</a:t>
            </a:r>
            <a:endParaRPr lang="en-US" altLang="zh-CN" sz="1600" b="1"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endParaRPr lang="en-US" altLang="zh-CN" sz="2000"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r>
              <a:rPr lang="en-US" altLang="zh-CN" sz="2000" i="1" dirty="0">
                <a:solidFill>
                  <a:schemeClr val="tx2"/>
                </a:solidFill>
                <a:ea typeface="MS PGothic" panose="020B0600070205080204" pitchFamily="34" charset="-128"/>
              </a:rPr>
              <a:t>《</a:t>
            </a:r>
            <a:r>
              <a:rPr lang="zh-CN" altLang="en-US" sz="2000" i="1" dirty="0">
                <a:solidFill>
                  <a:schemeClr val="tx2"/>
                </a:solidFill>
                <a:ea typeface="MS PGothic" panose="020B0600070205080204" pitchFamily="34" charset="-128"/>
              </a:rPr>
              <a:t>软件工程： 实践者的研究方法 </a:t>
            </a:r>
            <a:r>
              <a:rPr lang="en-US" altLang="zh-CN" sz="2000" i="1" dirty="0">
                <a:solidFill>
                  <a:schemeClr val="tx2"/>
                </a:solidFill>
                <a:ea typeface="MS PGothic" panose="020B0600070205080204" pitchFamily="34" charset="-128"/>
              </a:rPr>
              <a:t>》</a:t>
            </a:r>
            <a:r>
              <a:rPr lang="zh-CN" altLang="en-US" sz="2000" i="1" dirty="0">
                <a:solidFill>
                  <a:schemeClr val="tx2"/>
                </a:solidFill>
                <a:ea typeface="MS PGothic" panose="020B0600070205080204" pitchFamily="34" charset="-128"/>
              </a:rPr>
              <a:t>（第</a:t>
            </a:r>
            <a:r>
              <a:rPr lang="en-US" altLang="zh-CN" sz="2000" i="1" dirty="0">
                <a:solidFill>
                  <a:schemeClr val="tx2"/>
                </a:solidFill>
                <a:ea typeface="MS PGothic" panose="020B0600070205080204" pitchFamily="34" charset="-128"/>
              </a:rPr>
              <a:t>9</a:t>
            </a:r>
            <a:r>
              <a:rPr lang="zh-CN" altLang="en-US" sz="2000" i="1" dirty="0">
                <a:solidFill>
                  <a:schemeClr val="tx2"/>
                </a:solidFill>
                <a:ea typeface="MS PGothic" panose="020B0600070205080204" pitchFamily="34" charset="-128"/>
              </a:rPr>
              <a:t>版）</a:t>
            </a:r>
            <a:endParaRPr lang="en-US" altLang="zh-CN" sz="2000" i="1" dirty="0">
              <a:solidFill>
                <a:schemeClr val="tx2"/>
              </a:solidFill>
              <a:ea typeface="MS PGothic" panose="020B0600070205080204" pitchFamily="34" charset="-128"/>
            </a:endParaRPr>
          </a:p>
          <a:p>
            <a:pPr marL="0" lvl="0" indent="0" eaLnBrk="1" hangingPunct="1">
              <a:spcBef>
                <a:spcPct val="0"/>
              </a:spcBef>
              <a:buClrTx/>
              <a:buSzTx/>
              <a:buFontTx/>
              <a:buNone/>
            </a:pPr>
            <a:r>
              <a:rPr lang="en-US" altLang="zh-CN" sz="1600" b="1" dirty="0">
                <a:latin typeface="Arial" panose="020B0604020202020204" pitchFamily="34" charset="0"/>
                <a:ea typeface="MS PGothic" panose="020B0600070205080204" pitchFamily="34" charset="-128"/>
              </a:rPr>
              <a:t> </a:t>
            </a:r>
            <a:r>
              <a:rPr lang="en-US" altLang="zh-CN" sz="2000" b="1" dirty="0">
                <a:latin typeface="Arial" panose="020B0604020202020204" pitchFamily="34" charset="0"/>
                <a:ea typeface="MS PGothic" panose="020B0600070205080204" pitchFamily="34" charset="-128"/>
              </a:rPr>
              <a:t>Roger S. Pressman </a:t>
            </a:r>
            <a:r>
              <a:rPr lang="zh-CN" altLang="en-US" sz="2000" b="1" dirty="0">
                <a:latin typeface="Arial" panose="020B0604020202020204" pitchFamily="34" charset="0"/>
                <a:ea typeface="MS PGothic" panose="020B0600070205080204" pitchFamily="34" charset="-128"/>
              </a:rPr>
              <a:t>， </a:t>
            </a:r>
            <a:r>
              <a:rPr lang="en-US" altLang="zh-CN" sz="2000" b="1" dirty="0">
                <a:latin typeface="Arial" panose="020B0604020202020204" pitchFamily="34" charset="0"/>
                <a:ea typeface="MS PGothic" panose="020B0600070205080204" pitchFamily="34" charset="-128"/>
              </a:rPr>
              <a:t>Bruce R. Maxim</a:t>
            </a:r>
            <a:r>
              <a:rPr lang="zh-CN" altLang="en-US" sz="2000" b="1" dirty="0">
                <a:latin typeface="Arial" panose="020B0604020202020204" pitchFamily="34" charset="0"/>
                <a:ea typeface="MS PGothic" panose="020B0600070205080204" pitchFamily="34" charset="-128"/>
              </a:rPr>
              <a:t>　著</a:t>
            </a:r>
            <a:endParaRPr lang="en-US" altLang="zh-CN" sz="2000" b="1"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endParaRPr lang="en-US" altLang="zh-CN" sz="2000" b="1"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endParaRPr lang="en-US" altLang="zh-CN" sz="2000" b="1" dirty="0">
              <a:latin typeface="Arial" panose="020B0604020202020204" pitchFamily="34" charset="0"/>
              <a:ea typeface="MS PGothic" panose="020B0600070205080204" pitchFamily="34" charset="-128"/>
            </a:endParaRPr>
          </a:p>
          <a:p>
            <a:pPr marL="0" lvl="0" indent="0" eaLnBrk="1" hangingPunct="1">
              <a:spcBef>
                <a:spcPct val="0"/>
              </a:spcBef>
              <a:buClrTx/>
              <a:buSzTx/>
              <a:buFontTx/>
              <a:buNone/>
            </a:pPr>
            <a:r>
              <a:rPr lang="en-US" altLang="zh-CN" sz="2000" b="1" dirty="0">
                <a:latin typeface="Arial" panose="020B0604020202020204" pitchFamily="34" charset="0"/>
                <a:ea typeface="MS PGothic" panose="020B0600070205080204" pitchFamily="34" charset="-128"/>
              </a:rPr>
              <a:t>© 1996, 2001, 2005, 2009, 2014</a:t>
            </a:r>
            <a:r>
              <a:rPr lang="en-US" altLang="zh-CN" sz="2000" dirty="0">
                <a:latin typeface="Arial" panose="020B0604020202020204" pitchFamily="34" charset="0"/>
                <a:ea typeface="MS PGothic" panose="020B0600070205080204" pitchFamily="34" charset="-128"/>
              </a:rPr>
              <a:t> </a:t>
            </a:r>
            <a:r>
              <a:rPr lang="en-US" altLang="zh-CN" sz="2000" b="1" dirty="0">
                <a:latin typeface="Arial" panose="020B0604020202020204" pitchFamily="34" charset="0"/>
                <a:ea typeface="MS PGothic" panose="020B0600070205080204" pitchFamily="34" charset="-128"/>
              </a:rPr>
              <a:t>by Roger S. Pressman</a:t>
            </a:r>
            <a:endParaRPr lang="en-US" altLang="zh-CN" sz="2000" dirty="0">
              <a:latin typeface="Arial" panose="020B0604020202020204" pitchFamily="34" charset="0"/>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3555"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3556" name="Rectangle 2"/>
          <p:cNvSpPr>
            <a:spLocks noGrp="1"/>
          </p:cNvSpPr>
          <p:nvPr>
            <p:ph type="title"/>
          </p:nvPr>
        </p:nvSpPr>
        <p:spPr>
          <a:xfrm>
            <a:off x="3962400" y="228600"/>
            <a:ext cx="1713865" cy="633730"/>
          </a:xfrm>
        </p:spPr>
        <p:txBody>
          <a:bodyPr vert="horz" wrap="square" lIns="91440" tIns="45720" rIns="91440" bIns="45720" anchor="b" anchorCtr="0"/>
          <a:p>
            <a:pPr eaLnBrk="1" hangingPunct="1"/>
            <a:r>
              <a:rPr lang="zh-CN" altLang="en-US" dirty="0">
                <a:ea typeface="宋体" panose="02010600030101010101" pitchFamily="2" charset="-122"/>
              </a:rPr>
              <a:t>例子</a:t>
            </a:r>
            <a:r>
              <a:rPr lang="en-US" altLang="zh-CN" dirty="0">
                <a:ea typeface="宋体" panose="02010600030101010101" pitchFamily="2" charset="-122"/>
              </a:rPr>
              <a:t>-I</a:t>
            </a:r>
            <a:endParaRPr lang="en-US" altLang="zh-CN" dirty="0">
              <a:ea typeface="宋体" panose="02010600030101010101" pitchFamily="2" charset="-122"/>
            </a:endParaRPr>
          </a:p>
        </p:txBody>
      </p:sp>
      <p:sp>
        <p:nvSpPr>
          <p:cNvPr id="23557" name="Rectangle 3"/>
          <p:cNvSpPr>
            <a:spLocks noGrp="1"/>
          </p:cNvSpPr>
          <p:nvPr>
            <p:ph idx="1"/>
          </p:nvPr>
        </p:nvSpPr>
        <p:spPr>
          <a:xfrm>
            <a:off x="914400" y="1371600"/>
            <a:ext cx="6934200" cy="4191000"/>
          </a:xfrm>
        </p:spPr>
        <p:txBody>
          <a:bodyPr vert="horz" wrap="square" lIns="91440" tIns="45720" rIns="91440" bIns="45720" anchor="t" anchorCtr="0"/>
          <a:p>
            <a:pPr eaLnBrk="1" hangingPunct="1">
              <a:lnSpc>
                <a:spcPct val="125000"/>
              </a:lnSpc>
              <a:spcBef>
                <a:spcPts val="300"/>
              </a:spcBef>
              <a:spcAft>
                <a:spcPts val="0"/>
              </a:spcAft>
            </a:pPr>
            <a:r>
              <a:rPr lang="zh-CN" altLang="en-US" dirty="0">
                <a:latin typeface="Palatino" pitchFamily="-128" charset="0"/>
                <a:ea typeface="宋体" panose="02010600030101010101" pitchFamily="2" charset="-122"/>
              </a:rPr>
              <a:t>过去的历史表明</a:t>
            </a:r>
            <a:endParaRPr lang="en-US" altLang="zh-CN" dirty="0">
              <a:latin typeface="Palatino" pitchFamily="-128" charset="0"/>
              <a:ea typeface="宋体" panose="02010600030101010101" pitchFamily="2" charset="-122"/>
            </a:endParaRPr>
          </a:p>
          <a:p>
            <a:pPr lvl="1" eaLnBrk="1" hangingPunct="1">
              <a:lnSpc>
                <a:spcPct val="125000"/>
              </a:lnSpc>
              <a:spcBef>
                <a:spcPts val="300"/>
              </a:spcBef>
              <a:spcAft>
                <a:spcPts val="0"/>
              </a:spcAft>
            </a:pPr>
            <a:r>
              <a:rPr lang="zh-CN" altLang="en-US" sz="2400" dirty="0">
                <a:latin typeface="Palatino" pitchFamily="-128" charset="0"/>
                <a:ea typeface="宋体" panose="02010600030101010101" pitchFamily="2" charset="-122"/>
              </a:rPr>
              <a:t>需求模型的平均缺陷密度是</a:t>
            </a:r>
            <a:r>
              <a:rPr lang="en-US" altLang="zh-CN" sz="2400" dirty="0">
                <a:latin typeface="Palatino" pitchFamily="-128" charset="0"/>
                <a:ea typeface="宋体" panose="02010600030101010101" pitchFamily="2" charset="-122"/>
              </a:rPr>
              <a:t>0.6</a:t>
            </a:r>
            <a:r>
              <a:rPr lang="zh-CN" altLang="en-US" sz="2400" dirty="0">
                <a:latin typeface="Palatino" pitchFamily="-128" charset="0"/>
                <a:ea typeface="宋体" panose="02010600030101010101" pitchFamily="2" charset="-122"/>
              </a:rPr>
              <a:t>个缺陷</a:t>
            </a:r>
            <a:r>
              <a:rPr lang="en-US" altLang="zh-CN" sz="2400" dirty="0">
                <a:latin typeface="Palatino" pitchFamily="-128" charset="0"/>
                <a:ea typeface="宋体" panose="02010600030101010101" pitchFamily="2" charset="-122"/>
              </a:rPr>
              <a:t>/</a:t>
            </a:r>
            <a:r>
              <a:rPr lang="zh-CN" altLang="en-US" sz="2400" dirty="0">
                <a:latin typeface="Palatino" pitchFamily="-128" charset="0"/>
                <a:ea typeface="宋体" panose="02010600030101010101" pitchFamily="2" charset="-122"/>
              </a:rPr>
              <a:t>页，新需求模型</a:t>
            </a:r>
            <a:r>
              <a:rPr lang="en-US" altLang="zh-CN" sz="2400" dirty="0">
                <a:latin typeface="Palatino" pitchFamily="-128" charset="0"/>
                <a:ea typeface="宋体" panose="02010600030101010101" pitchFamily="2" charset="-122"/>
              </a:rPr>
              <a:t>32</a:t>
            </a:r>
            <a:r>
              <a:rPr lang="zh-CN" altLang="en-US" sz="2400" dirty="0">
                <a:latin typeface="Palatino" pitchFamily="-128" charset="0"/>
                <a:ea typeface="宋体" panose="02010600030101010101" pitchFamily="2" charset="-122"/>
              </a:rPr>
              <a:t>页长</a:t>
            </a:r>
            <a:endParaRPr lang="en-US" altLang="zh-CN" sz="2400" dirty="0">
              <a:latin typeface="Palatino" pitchFamily="-128" charset="0"/>
              <a:ea typeface="宋体" panose="02010600030101010101" pitchFamily="2" charset="-122"/>
            </a:endParaRPr>
          </a:p>
          <a:p>
            <a:pPr lvl="1" eaLnBrk="1" hangingPunct="1">
              <a:lnSpc>
                <a:spcPct val="125000"/>
              </a:lnSpc>
              <a:spcBef>
                <a:spcPts val="300"/>
              </a:spcBef>
              <a:spcAft>
                <a:spcPts val="0"/>
              </a:spcAft>
            </a:pPr>
            <a:r>
              <a:rPr lang="zh-CN" altLang="zh-CN" sz="2400" dirty="0">
                <a:ea typeface="宋体" panose="02010600030101010101" pitchFamily="2" charset="-122"/>
              </a:rPr>
              <a:t>粗略估计，你的软件团队在评审该文档时将能发现大约</a:t>
            </a:r>
            <a:r>
              <a:rPr lang="en-US" altLang="zh-CN" sz="2400" dirty="0">
                <a:ea typeface="宋体" panose="02010600030101010101" pitchFamily="2" charset="-122"/>
              </a:rPr>
              <a:t>19</a:t>
            </a:r>
            <a:r>
              <a:rPr lang="zh-CN" altLang="zh-CN" sz="2400" dirty="0">
                <a:ea typeface="宋体" panose="02010600030101010101" pitchFamily="2" charset="-122"/>
              </a:rPr>
              <a:t>或</a:t>
            </a:r>
            <a:r>
              <a:rPr lang="en-US" altLang="zh-CN" sz="2400" dirty="0">
                <a:ea typeface="宋体" panose="02010600030101010101" pitchFamily="2" charset="-122"/>
              </a:rPr>
              <a:t>20</a:t>
            </a:r>
            <a:r>
              <a:rPr lang="zh-CN" altLang="zh-CN" sz="2400" dirty="0">
                <a:ea typeface="宋体" panose="02010600030101010101" pitchFamily="2" charset="-122"/>
              </a:rPr>
              <a:t>个错误。</a:t>
            </a:r>
            <a:endParaRPr lang="en-US" altLang="zh-CN" sz="2400" dirty="0">
              <a:latin typeface="Palatino" pitchFamily="-128" charset="0"/>
              <a:ea typeface="宋体" panose="02010600030101010101" pitchFamily="2" charset="-122"/>
            </a:endParaRPr>
          </a:p>
          <a:p>
            <a:pPr lvl="1" eaLnBrk="1" hangingPunct="1">
              <a:lnSpc>
                <a:spcPct val="125000"/>
              </a:lnSpc>
              <a:spcBef>
                <a:spcPts val="300"/>
              </a:spcBef>
              <a:spcAft>
                <a:spcPts val="0"/>
              </a:spcAft>
            </a:pPr>
            <a:r>
              <a:rPr lang="zh-CN" altLang="zh-CN" sz="2400" dirty="0">
                <a:ea typeface="宋体" panose="02010600030101010101" pitchFamily="2" charset="-122"/>
              </a:rPr>
              <a:t>如果你只发现了</a:t>
            </a:r>
            <a:r>
              <a:rPr lang="en-US" altLang="zh-CN" sz="2400" dirty="0">
                <a:ea typeface="宋体" panose="02010600030101010101" pitchFamily="2" charset="-122"/>
              </a:rPr>
              <a:t>6</a:t>
            </a:r>
            <a:r>
              <a:rPr lang="zh-CN" altLang="zh-CN" sz="2400" dirty="0">
                <a:ea typeface="宋体" panose="02010600030101010101" pitchFamily="2" charset="-122"/>
              </a:rPr>
              <a:t>个错误，说明你在开发需求模型方面的工作非常出色或者说明评审工作做得不够彻底。</a:t>
            </a:r>
            <a:endParaRPr lang="en-US" altLang="zh-CN" sz="2400" dirty="0">
              <a:latin typeface="Palatino" pitchFamily="-12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4579"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4580" name="Rectangle 2"/>
          <p:cNvSpPr>
            <a:spLocks noGrp="1"/>
          </p:cNvSpPr>
          <p:nvPr>
            <p:ph type="title"/>
          </p:nvPr>
        </p:nvSpPr>
        <p:spPr>
          <a:xfrm>
            <a:off x="4038600" y="228600"/>
            <a:ext cx="1902460" cy="633730"/>
          </a:xfrm>
        </p:spPr>
        <p:txBody>
          <a:bodyPr vert="horz" wrap="square" lIns="91440" tIns="45720" rIns="91440" bIns="45720" anchor="b" anchorCtr="0"/>
          <a:p>
            <a:pPr eaLnBrk="1" hangingPunct="1"/>
            <a:r>
              <a:rPr lang="zh-CN" altLang="en-US" dirty="0">
                <a:ea typeface="宋体" panose="02010600030101010101" pitchFamily="2" charset="-122"/>
              </a:rPr>
              <a:t>例子</a:t>
            </a:r>
            <a:r>
              <a:rPr lang="en-US" altLang="zh-CN" dirty="0">
                <a:ea typeface="宋体" panose="02010600030101010101" pitchFamily="2" charset="-122"/>
              </a:rPr>
              <a:t>-II</a:t>
            </a:r>
            <a:endParaRPr lang="en-US" altLang="zh-CN" dirty="0">
              <a:ea typeface="宋体" panose="02010600030101010101" pitchFamily="2" charset="-122"/>
            </a:endParaRPr>
          </a:p>
        </p:txBody>
      </p:sp>
      <p:sp>
        <p:nvSpPr>
          <p:cNvPr id="24581" name="Rectangle 3"/>
          <p:cNvSpPr>
            <a:spLocks noGrp="1"/>
          </p:cNvSpPr>
          <p:nvPr>
            <p:ph idx="1"/>
          </p:nvPr>
        </p:nvSpPr>
        <p:spPr>
          <a:xfrm>
            <a:off x="685800" y="1333500"/>
            <a:ext cx="8007350" cy="4191000"/>
          </a:xfrm>
        </p:spPr>
        <p:txBody>
          <a:bodyPr vert="horz" wrap="square" lIns="91440" tIns="45720" rIns="91440" bIns="45720" anchor="t" anchorCtr="0"/>
          <a:p>
            <a:pPr eaLnBrk="1" hangingPunct="1">
              <a:lnSpc>
                <a:spcPct val="125000"/>
              </a:lnSpc>
              <a:spcBef>
                <a:spcPct val="0"/>
              </a:spcBef>
              <a:spcAft>
                <a:spcPts val="0"/>
              </a:spcAft>
            </a:pPr>
            <a:r>
              <a:rPr lang="zh-CN" altLang="zh-CN" sz="2000" dirty="0">
                <a:latin typeface="宋体" panose="02010600030101010101" pitchFamily="2" charset="-122"/>
                <a:ea typeface="宋体" panose="02010600030101010101" pitchFamily="2" charset="-122"/>
              </a:rPr>
              <a:t>修改一个次要模型错误需要</a:t>
            </a:r>
            <a:r>
              <a:rPr lang="en-US" altLang="zh-CN" sz="2000" dirty="0">
                <a:latin typeface="宋体" panose="02010600030101010101" pitchFamily="2" charset="-122"/>
                <a:ea typeface="宋体" panose="02010600030101010101" pitchFamily="2" charset="-122"/>
              </a:rPr>
              <a:t>4</a:t>
            </a:r>
            <a:r>
              <a:rPr lang="zh-CN" altLang="zh-CN" sz="2000" dirty="0">
                <a:latin typeface="宋体" panose="02010600030101010101" pitchFamily="2" charset="-122"/>
                <a:ea typeface="宋体" panose="02010600030101010101" pitchFamily="2" charset="-122"/>
              </a:rPr>
              <a:t>人时（评审后立即修改）</a:t>
            </a:r>
            <a:endParaRPr lang="en-US" altLang="zh-CN" sz="2000" dirty="0">
              <a:latin typeface="宋体" panose="02010600030101010101" pitchFamily="2" charset="-122"/>
              <a:ea typeface="宋体" panose="02010600030101010101" pitchFamily="2" charset="-122"/>
            </a:endParaRPr>
          </a:p>
          <a:p>
            <a:pPr eaLnBrk="1" hangingPunct="1">
              <a:lnSpc>
                <a:spcPct val="125000"/>
              </a:lnSpc>
              <a:spcBef>
                <a:spcPct val="0"/>
              </a:spcBef>
              <a:spcAft>
                <a:spcPts val="0"/>
              </a:spcAft>
            </a:pPr>
            <a:r>
              <a:rPr lang="zh-CN" altLang="zh-CN" sz="2000" dirty="0">
                <a:latin typeface="宋体" panose="02010600030101010101" pitchFamily="2" charset="-122"/>
                <a:ea typeface="宋体" panose="02010600030101010101" pitchFamily="2" charset="-122"/>
              </a:rPr>
              <a:t>修改一个主要需求错误需要</a:t>
            </a:r>
            <a:r>
              <a:rPr lang="en-US" altLang="zh-CN" sz="2000" dirty="0">
                <a:latin typeface="宋体" panose="02010600030101010101" pitchFamily="2" charset="-122"/>
                <a:ea typeface="宋体" panose="02010600030101010101" pitchFamily="2" charset="-122"/>
              </a:rPr>
              <a:t>18</a:t>
            </a:r>
            <a:r>
              <a:rPr lang="zh-CN" altLang="zh-CN" sz="2000" dirty="0">
                <a:latin typeface="宋体" panose="02010600030101010101" pitchFamily="2" charset="-122"/>
                <a:ea typeface="宋体" panose="02010600030101010101" pitchFamily="2" charset="-122"/>
              </a:rPr>
              <a:t>人时</a:t>
            </a:r>
            <a:endParaRPr lang="en-US" altLang="zh-CN" sz="2000" dirty="0">
              <a:latin typeface="宋体" panose="02010600030101010101" pitchFamily="2" charset="-122"/>
              <a:ea typeface="宋体" panose="02010600030101010101" pitchFamily="2" charset="-122"/>
            </a:endParaRPr>
          </a:p>
          <a:p>
            <a:pPr eaLnBrk="1" hangingPunct="1">
              <a:lnSpc>
                <a:spcPct val="125000"/>
              </a:lnSpc>
              <a:spcBef>
                <a:spcPct val="0"/>
              </a:spcBef>
              <a:spcAft>
                <a:spcPts val="0"/>
              </a:spcAft>
            </a:pPr>
            <a:r>
              <a:rPr lang="zh-CN" altLang="zh-CN" sz="2000" dirty="0">
                <a:latin typeface="宋体" panose="02010600030101010101" pitchFamily="2" charset="-122"/>
                <a:ea typeface="宋体" panose="02010600030101010101" pitchFamily="2" charset="-122"/>
              </a:rPr>
              <a:t>对所收集的评审数据进行分析，发现次要错误出现的频度比主要错误出现的频度高</a:t>
            </a:r>
            <a:r>
              <a:rPr lang="en-US" altLang="zh-CN" sz="2000" dirty="0">
                <a:latin typeface="宋体" panose="02010600030101010101" pitchFamily="2" charset="-122"/>
                <a:ea typeface="宋体" panose="02010600030101010101" pitchFamily="2" charset="-122"/>
              </a:rPr>
              <a:t>6</a:t>
            </a:r>
            <a:r>
              <a:rPr lang="zh-CN" altLang="zh-CN" sz="2000" dirty="0">
                <a:latin typeface="宋体" panose="02010600030101010101" pitchFamily="2" charset="-122"/>
                <a:ea typeface="宋体" panose="02010600030101010101" pitchFamily="2" charset="-122"/>
              </a:rPr>
              <a:t>倍</a:t>
            </a:r>
            <a:endParaRPr lang="en-US" altLang="zh-CN" sz="2000" dirty="0">
              <a:solidFill>
                <a:schemeClr val="folHlink"/>
              </a:solidFill>
              <a:latin typeface="宋体" panose="02010600030101010101" pitchFamily="2" charset="-122"/>
              <a:ea typeface="宋体" panose="02010600030101010101" pitchFamily="2" charset="-122"/>
            </a:endParaRPr>
          </a:p>
          <a:p>
            <a:pPr eaLnBrk="1" hangingPunct="1">
              <a:lnSpc>
                <a:spcPct val="125000"/>
              </a:lnSpc>
              <a:spcBef>
                <a:spcPct val="0"/>
              </a:spcBef>
              <a:spcAft>
                <a:spcPts val="0"/>
              </a:spcAft>
            </a:pPr>
            <a:r>
              <a:rPr lang="zh-CN" altLang="zh-CN" sz="2000" dirty="0">
                <a:latin typeface="宋体" panose="02010600030101010101" pitchFamily="2" charset="-122"/>
                <a:ea typeface="宋体" panose="02010600030101010101" pitchFamily="2" charset="-122"/>
              </a:rPr>
              <a:t>对于测试过程中发现的与需求有关的错误，查找和纠正的平均工作量为</a:t>
            </a:r>
            <a:r>
              <a:rPr lang="en-US" altLang="zh-CN" sz="2000" dirty="0">
                <a:latin typeface="宋体" panose="02010600030101010101" pitchFamily="2" charset="-122"/>
                <a:ea typeface="宋体" panose="02010600030101010101" pitchFamily="2" charset="-122"/>
              </a:rPr>
              <a:t>45</a:t>
            </a:r>
            <a:r>
              <a:rPr lang="zh-CN" altLang="zh-CN" sz="2000" dirty="0">
                <a:latin typeface="宋体" panose="02010600030101010101" pitchFamily="2" charset="-122"/>
                <a:ea typeface="宋体" panose="02010600030101010101" pitchFamily="2" charset="-122"/>
              </a:rPr>
              <a:t>人时（对于错误的相对严重性没有任何数据可用）。使用提到的平均数，我们得到：</a:t>
            </a:r>
            <a:endParaRPr lang="en-US" altLang="zh-CN" sz="2000" dirty="0">
              <a:latin typeface="宋体" panose="02010600030101010101" pitchFamily="2" charset="-122"/>
              <a:ea typeface="宋体" panose="02010600030101010101" pitchFamily="2" charset="-122"/>
            </a:endParaRPr>
          </a:p>
          <a:p>
            <a:pPr eaLnBrk="1" hangingPunct="1">
              <a:lnSpc>
                <a:spcPct val="125000"/>
              </a:lnSpc>
              <a:spcBef>
                <a:spcPct val="0"/>
              </a:spcBef>
              <a:spcAft>
                <a:spcPts val="0"/>
              </a:spcAft>
            </a:pPr>
            <a:r>
              <a:rPr lang="zh-CN" altLang="zh-CN" sz="2000" dirty="0">
                <a:latin typeface="宋体" panose="02010600030101010101" pitchFamily="2" charset="-122"/>
                <a:ea typeface="宋体" panose="02010600030101010101" pitchFamily="2" charset="-122"/>
              </a:rPr>
              <a:t>每个错误节省的工作量</a:t>
            </a:r>
            <a:r>
              <a:rPr lang="en-US" altLang="zh-CN" sz="2000" dirty="0">
                <a:latin typeface="宋体" panose="02010600030101010101" pitchFamily="2" charset="-122"/>
                <a:ea typeface="宋体" panose="02010600030101010101" pitchFamily="2" charset="-122"/>
              </a:rPr>
              <a:t> = E</a:t>
            </a:r>
            <a:r>
              <a:rPr lang="en-US" altLang="zh-CN" sz="2000" baseline="-25000" dirty="0">
                <a:latin typeface="宋体" panose="02010600030101010101" pitchFamily="2" charset="-122"/>
                <a:ea typeface="宋体" panose="02010600030101010101" pitchFamily="2" charset="-122"/>
              </a:rPr>
              <a:t>testing</a:t>
            </a:r>
            <a:r>
              <a:rPr lang="en-US" altLang="zh-CN" sz="2000" dirty="0">
                <a:latin typeface="宋体" panose="02010600030101010101" pitchFamily="2" charset="-122"/>
                <a:ea typeface="宋体" panose="02010600030101010101" pitchFamily="2" charset="-122"/>
              </a:rPr>
              <a:t> –E</a:t>
            </a:r>
            <a:r>
              <a:rPr lang="en-US" altLang="zh-CN" sz="2000" baseline="-25000" dirty="0">
                <a:latin typeface="宋体" panose="02010600030101010101" pitchFamily="2" charset="-122"/>
                <a:ea typeface="宋体" panose="02010600030101010101" pitchFamily="2" charset="-122"/>
              </a:rPr>
              <a:t>reviews</a:t>
            </a:r>
            <a:r>
              <a:rPr lang="en-US" altLang="zh-CN" sz="2000" dirty="0">
                <a:latin typeface="宋体" panose="02010600030101010101" pitchFamily="2" charset="-122"/>
                <a:ea typeface="宋体" panose="02010600030101010101" pitchFamily="2" charset="-122"/>
              </a:rPr>
              <a:t> = 45-6 = 39 </a:t>
            </a:r>
            <a:r>
              <a:rPr lang="zh-CN" altLang="zh-CN" sz="2000" dirty="0">
                <a:latin typeface="宋体" panose="02010600030101010101" pitchFamily="2" charset="-122"/>
                <a:ea typeface="宋体" panose="02010600030101010101" pitchFamily="2" charset="-122"/>
              </a:rPr>
              <a:t>人时</a:t>
            </a:r>
            <a:r>
              <a:rPr lang="en-US" altLang="zh-CN"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错误</a:t>
            </a:r>
            <a:endParaRPr lang="en-US" altLang="zh-CN" sz="2000" dirty="0">
              <a:latin typeface="宋体" panose="02010600030101010101" pitchFamily="2" charset="-122"/>
              <a:ea typeface="宋体" panose="02010600030101010101" pitchFamily="2" charset="-122"/>
            </a:endParaRPr>
          </a:p>
          <a:p>
            <a:pPr eaLnBrk="1" hangingPunct="1">
              <a:lnSpc>
                <a:spcPct val="125000"/>
              </a:lnSpc>
              <a:spcBef>
                <a:spcPct val="0"/>
              </a:spcBef>
              <a:spcAft>
                <a:spcPts val="0"/>
              </a:spcAft>
            </a:pPr>
            <a:r>
              <a:rPr lang="zh-CN" altLang="zh-CN" sz="2000" dirty="0">
                <a:latin typeface="宋体" panose="02010600030101010101" pitchFamily="2" charset="-122"/>
                <a:ea typeface="宋体" panose="02010600030101010101" pitchFamily="2" charset="-122"/>
              </a:rPr>
              <a:t>由于在需求模型评审时发现了</a:t>
            </a:r>
            <a:r>
              <a:rPr lang="en-US" altLang="zh-CN" sz="2000" dirty="0">
                <a:latin typeface="宋体" panose="02010600030101010101" pitchFamily="2" charset="-122"/>
                <a:ea typeface="宋体" panose="02010600030101010101" pitchFamily="2" charset="-122"/>
              </a:rPr>
              <a:t>22</a:t>
            </a:r>
            <a:r>
              <a:rPr lang="zh-CN" altLang="zh-CN" sz="2000" dirty="0">
                <a:latin typeface="宋体" panose="02010600030101010101" pitchFamily="2" charset="-122"/>
                <a:ea typeface="宋体" panose="02010600030101010101" pitchFamily="2" charset="-122"/>
              </a:rPr>
              <a:t>个错误，节省了约</a:t>
            </a:r>
            <a:r>
              <a:rPr lang="en-US" altLang="zh-CN" sz="2000" dirty="0">
                <a:latin typeface="宋体" panose="02010600030101010101" pitchFamily="2" charset="-122"/>
                <a:ea typeface="宋体" panose="02010600030101010101" pitchFamily="2" charset="-122"/>
              </a:rPr>
              <a:t>858</a:t>
            </a:r>
            <a:r>
              <a:rPr lang="zh-CN" altLang="zh-CN" sz="2000" dirty="0">
                <a:latin typeface="宋体" panose="02010600030101010101" pitchFamily="2" charset="-122"/>
                <a:ea typeface="宋体" panose="02010600030101010101" pitchFamily="2" charset="-122"/>
              </a:rPr>
              <a:t>人时的测试工作量。而这只是与需求有关的错误</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5603"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5604" name="Rectangle 2"/>
          <p:cNvSpPr>
            <a:spLocks noGrp="1"/>
          </p:cNvSpPr>
          <p:nvPr>
            <p:ph type="title"/>
          </p:nvPr>
        </p:nvSpPr>
        <p:spPr>
          <a:xfrm>
            <a:off x="3810000" y="228600"/>
            <a:ext cx="2306955" cy="633730"/>
          </a:xfrm>
        </p:spPr>
        <p:txBody>
          <a:bodyPr vert="horz" wrap="square" lIns="91440" tIns="45720" rIns="91440" bIns="45720" anchor="b" anchorCtr="0"/>
          <a:p>
            <a:pPr eaLnBrk="1" hangingPunct="1"/>
            <a:r>
              <a:rPr lang="zh-CN" altLang="en-US" dirty="0">
                <a:ea typeface="宋体" panose="02010600030101010101" pitchFamily="2" charset="-122"/>
              </a:rPr>
              <a:t>总的来说</a:t>
            </a:r>
            <a:endParaRPr lang="en-US" altLang="zh-CN" dirty="0">
              <a:ea typeface="宋体" panose="02010600030101010101" pitchFamily="2" charset="-122"/>
            </a:endParaRPr>
          </a:p>
        </p:txBody>
      </p:sp>
      <p:sp>
        <p:nvSpPr>
          <p:cNvPr id="25605" name="Rectangle 3"/>
          <p:cNvSpPr>
            <a:spLocks noGrp="1"/>
          </p:cNvSpPr>
          <p:nvPr>
            <p:ph idx="1"/>
          </p:nvPr>
        </p:nvSpPr>
        <p:spPr>
          <a:xfrm>
            <a:off x="914400" y="1295400"/>
            <a:ext cx="6934200" cy="533400"/>
          </a:xfrm>
        </p:spPr>
        <p:txBody>
          <a:bodyPr vert="horz" wrap="square" lIns="91440" tIns="45720" rIns="91440" bIns="45720" anchor="t" anchorCtr="0"/>
          <a:p>
            <a:pPr eaLnBrk="1" hangingPunct="1"/>
            <a:r>
              <a:rPr lang="zh-CN" altLang="zh-CN" dirty="0">
                <a:ea typeface="宋体" panose="02010600030101010101" pitchFamily="2" charset="-122"/>
              </a:rPr>
              <a:t>有评审和没有评审时花费的工作量</a:t>
            </a:r>
            <a:endParaRPr lang="en-US" altLang="zh-CN" dirty="0">
              <a:ea typeface="宋体" panose="02010600030101010101" pitchFamily="2" charset="-122"/>
            </a:endParaRPr>
          </a:p>
        </p:txBody>
      </p:sp>
      <p:sp>
        <p:nvSpPr>
          <p:cNvPr id="25606" name="Text Box 7"/>
          <p:cNvSpPr txBox="1"/>
          <p:nvPr/>
        </p:nvSpPr>
        <p:spPr>
          <a:xfrm>
            <a:off x="5257800" y="5791200"/>
            <a:ext cx="8778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800" dirty="0">
                <a:solidFill>
                  <a:schemeClr val="folHlink"/>
                </a:solidFill>
                <a:latin typeface="宋体" panose="02010600030101010101" pitchFamily="2" charset="-122"/>
                <a:ea typeface="宋体" panose="02010600030101010101" pitchFamily="2" charset="-122"/>
              </a:rPr>
              <a:t>有评审</a:t>
            </a:r>
            <a:endParaRPr lang="en-US" altLang="zh-CN" dirty="0">
              <a:solidFill>
                <a:schemeClr val="folHlink"/>
              </a:solidFill>
              <a:latin typeface="宋体" panose="02010600030101010101" pitchFamily="2" charset="-122"/>
              <a:ea typeface="宋体" panose="02010600030101010101" pitchFamily="2" charset="-122"/>
            </a:endParaRPr>
          </a:p>
        </p:txBody>
      </p:sp>
      <p:pic>
        <p:nvPicPr>
          <p:cNvPr id="25607" name="Picture 11"/>
          <p:cNvPicPr>
            <a:picLocks noChangeAspect="1"/>
          </p:cNvPicPr>
          <p:nvPr/>
        </p:nvPicPr>
        <p:blipFill>
          <a:blip r:embed="rId1"/>
          <a:stretch>
            <a:fillRect/>
          </a:stretch>
        </p:blipFill>
        <p:spPr>
          <a:xfrm>
            <a:off x="2286000" y="2428875"/>
            <a:ext cx="5105400" cy="2638425"/>
          </a:xfrm>
          <a:prstGeom prst="rect">
            <a:avLst/>
          </a:prstGeom>
          <a:noFill/>
          <a:ln w="9525">
            <a:noFill/>
          </a:ln>
        </p:spPr>
      </p:pic>
      <p:sp>
        <p:nvSpPr>
          <p:cNvPr id="25608" name="Freeform 5"/>
          <p:cNvSpPr/>
          <p:nvPr/>
        </p:nvSpPr>
        <p:spPr>
          <a:xfrm>
            <a:off x="2443163" y="3441700"/>
            <a:ext cx="3276600" cy="1066800"/>
          </a:xfrm>
          <a:custGeom>
            <a:avLst/>
            <a:gdLst>
              <a:gd name="txL" fmla="*/ 0 w 2064"/>
              <a:gd name="txT" fmla="*/ 0 h 672"/>
              <a:gd name="txR" fmla="*/ 2064 w 2064"/>
              <a:gd name="txB" fmla="*/ 672 h 672"/>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064" h="672">
                <a:moveTo>
                  <a:pt x="0" y="624"/>
                </a:moveTo>
                <a:cubicBezTo>
                  <a:pt x="28" y="608"/>
                  <a:pt x="56" y="592"/>
                  <a:pt x="96" y="576"/>
                </a:cubicBezTo>
                <a:cubicBezTo>
                  <a:pt x="136" y="560"/>
                  <a:pt x="192" y="544"/>
                  <a:pt x="240" y="528"/>
                </a:cubicBezTo>
                <a:cubicBezTo>
                  <a:pt x="288" y="512"/>
                  <a:pt x="336" y="504"/>
                  <a:pt x="384" y="480"/>
                </a:cubicBezTo>
                <a:cubicBezTo>
                  <a:pt x="432" y="456"/>
                  <a:pt x="472" y="416"/>
                  <a:pt x="528" y="384"/>
                </a:cubicBezTo>
                <a:cubicBezTo>
                  <a:pt x="584" y="352"/>
                  <a:pt x="656" y="328"/>
                  <a:pt x="720" y="288"/>
                </a:cubicBezTo>
                <a:cubicBezTo>
                  <a:pt x="784" y="248"/>
                  <a:pt x="864" y="176"/>
                  <a:pt x="912" y="144"/>
                </a:cubicBezTo>
                <a:cubicBezTo>
                  <a:pt x="960" y="112"/>
                  <a:pt x="968" y="112"/>
                  <a:pt x="1008" y="96"/>
                </a:cubicBezTo>
                <a:cubicBezTo>
                  <a:pt x="1048" y="80"/>
                  <a:pt x="1104" y="56"/>
                  <a:pt x="1152" y="48"/>
                </a:cubicBezTo>
                <a:cubicBezTo>
                  <a:pt x="1200" y="40"/>
                  <a:pt x="1248" y="56"/>
                  <a:pt x="1296" y="48"/>
                </a:cubicBezTo>
                <a:cubicBezTo>
                  <a:pt x="1344" y="40"/>
                  <a:pt x="1400" y="0"/>
                  <a:pt x="1440" y="0"/>
                </a:cubicBezTo>
                <a:cubicBezTo>
                  <a:pt x="1480" y="0"/>
                  <a:pt x="1488" y="32"/>
                  <a:pt x="1536" y="48"/>
                </a:cubicBezTo>
                <a:cubicBezTo>
                  <a:pt x="1584" y="64"/>
                  <a:pt x="1680" y="80"/>
                  <a:pt x="1728" y="96"/>
                </a:cubicBezTo>
                <a:cubicBezTo>
                  <a:pt x="1776" y="112"/>
                  <a:pt x="1792" y="120"/>
                  <a:pt x="1824" y="144"/>
                </a:cubicBezTo>
                <a:cubicBezTo>
                  <a:pt x="1856" y="168"/>
                  <a:pt x="1896" y="208"/>
                  <a:pt x="1920" y="240"/>
                </a:cubicBezTo>
                <a:cubicBezTo>
                  <a:pt x="1944" y="272"/>
                  <a:pt x="1952" y="296"/>
                  <a:pt x="1968" y="336"/>
                </a:cubicBezTo>
                <a:cubicBezTo>
                  <a:pt x="1984" y="376"/>
                  <a:pt x="2008" y="440"/>
                  <a:pt x="2016" y="480"/>
                </a:cubicBezTo>
                <a:cubicBezTo>
                  <a:pt x="2024" y="520"/>
                  <a:pt x="2008" y="544"/>
                  <a:pt x="2016" y="576"/>
                </a:cubicBezTo>
                <a:cubicBezTo>
                  <a:pt x="2024" y="608"/>
                  <a:pt x="2044" y="640"/>
                  <a:pt x="2064" y="672"/>
                </a:cubicBezTo>
              </a:path>
            </a:pathLst>
          </a:custGeom>
          <a:noFill/>
          <a:ln w="38100" cap="flat" cmpd="sng">
            <a:solidFill>
              <a:schemeClr val="folHlink">
                <a:alpha val="100000"/>
              </a:schemeClr>
            </a:solidFill>
            <a:prstDash val="solid"/>
            <a:round/>
            <a:headEnd type="none" w="med" len="med"/>
            <a:tailEnd type="none" w="med" len="med"/>
          </a:ln>
        </p:spPr>
        <p:txBody>
          <a:bodyPr/>
          <a:p>
            <a:endParaRPr lang="zh-CN" altLang="en-US"/>
          </a:p>
        </p:txBody>
      </p:sp>
      <p:sp>
        <p:nvSpPr>
          <p:cNvPr id="25609" name="Line 6"/>
          <p:cNvSpPr/>
          <p:nvPr/>
        </p:nvSpPr>
        <p:spPr>
          <a:xfrm>
            <a:off x="3733800" y="3846513"/>
            <a:ext cx="1524000" cy="1905000"/>
          </a:xfrm>
          <a:prstGeom prst="line">
            <a:avLst/>
          </a:prstGeom>
          <a:ln w="9525" cap="flat" cmpd="sng">
            <a:solidFill>
              <a:schemeClr val="folHlink"/>
            </a:solidFill>
            <a:prstDash val="solid"/>
            <a:headEnd type="none" w="med" len="med"/>
            <a:tailEnd type="none" w="med" len="me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6627"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6628" name="Rectangle 2"/>
          <p:cNvSpPr>
            <a:spLocks noGrp="1"/>
          </p:cNvSpPr>
          <p:nvPr>
            <p:ph type="title"/>
          </p:nvPr>
        </p:nvSpPr>
        <p:spPr>
          <a:xfrm>
            <a:off x="3657600" y="228600"/>
            <a:ext cx="2418715" cy="633730"/>
          </a:xfrm>
        </p:spPr>
        <p:txBody>
          <a:bodyPr vert="horz" wrap="square" lIns="91440" tIns="45720" rIns="91440" bIns="45720" anchor="b" anchorCtr="0"/>
          <a:p>
            <a:pPr eaLnBrk="1" hangingPunct="1"/>
            <a:r>
              <a:rPr lang="zh-CN" altLang="en-US" dirty="0">
                <a:ea typeface="宋体" panose="02010600030101010101" pitchFamily="2" charset="-122"/>
              </a:rPr>
              <a:t>参考模型</a:t>
            </a:r>
            <a:endParaRPr lang="en-US" altLang="zh-CN" dirty="0">
              <a:ea typeface="宋体" panose="02010600030101010101" pitchFamily="2" charset="-122"/>
            </a:endParaRPr>
          </a:p>
        </p:txBody>
      </p:sp>
      <p:pic>
        <p:nvPicPr>
          <p:cNvPr id="26629" name="Picture 7"/>
          <p:cNvPicPr>
            <a:picLocks noChangeAspect="1"/>
          </p:cNvPicPr>
          <p:nvPr/>
        </p:nvPicPr>
        <p:blipFill>
          <a:blip r:embed="rId1"/>
          <a:stretch>
            <a:fillRect/>
          </a:stretch>
        </p:blipFill>
        <p:spPr>
          <a:xfrm>
            <a:off x="2743200" y="1642745"/>
            <a:ext cx="3609975" cy="35718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7651"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7652" name="Rectangle 2"/>
          <p:cNvSpPr>
            <a:spLocks noGrp="1"/>
          </p:cNvSpPr>
          <p:nvPr>
            <p:ph type="title"/>
          </p:nvPr>
        </p:nvSpPr>
        <p:spPr>
          <a:xfrm>
            <a:off x="2286000" y="152400"/>
            <a:ext cx="6705600" cy="633413"/>
          </a:xfrm>
        </p:spPr>
        <p:txBody>
          <a:bodyPr vert="horz" wrap="square" lIns="91440" tIns="45720" rIns="91440" bIns="45720" anchor="b" anchorCtr="0"/>
          <a:p>
            <a:pPr eaLnBrk="1" hangingPunct="1"/>
            <a:r>
              <a:rPr lang="zh-CN" altLang="en-US" sz="2800" dirty="0">
                <a:ea typeface="宋体" panose="02010600030101010101" pitchFamily="2" charset="-122"/>
              </a:rPr>
              <a:t>非正式评审</a:t>
            </a:r>
            <a:r>
              <a:rPr lang="zh-CN" altLang="en-US" sz="2400" dirty="0">
                <a:ea typeface="宋体" panose="02010600030101010101" pitchFamily="2" charset="-122"/>
              </a:rPr>
              <a:t>（</a:t>
            </a:r>
            <a:r>
              <a:rPr lang="en-US" altLang="zh-CN" sz="2400" dirty="0">
                <a:ea typeface="宋体" panose="02010600030101010101" pitchFamily="2" charset="-122"/>
              </a:rPr>
              <a:t> Informal Reviews </a:t>
            </a:r>
            <a:r>
              <a:rPr lang="zh-CN" altLang="en-US" sz="2400" dirty="0">
                <a:ea typeface="宋体" panose="02010600030101010101" pitchFamily="2" charset="-122"/>
              </a:rPr>
              <a:t>）</a:t>
            </a:r>
            <a:endParaRPr lang="en-US" altLang="zh-CN" sz="2400" dirty="0">
              <a:ea typeface="宋体" panose="02010600030101010101" pitchFamily="2" charset="-122"/>
            </a:endParaRPr>
          </a:p>
        </p:txBody>
      </p:sp>
      <p:sp>
        <p:nvSpPr>
          <p:cNvPr id="27653" name="Rectangle 3"/>
          <p:cNvSpPr>
            <a:spLocks noGrp="1"/>
          </p:cNvSpPr>
          <p:nvPr>
            <p:ph idx="1"/>
          </p:nvPr>
        </p:nvSpPr>
        <p:spPr>
          <a:xfrm>
            <a:off x="685800" y="1371600"/>
            <a:ext cx="6934200" cy="4191000"/>
          </a:xfrm>
        </p:spPr>
        <p:txBody>
          <a:bodyPr vert="horz" wrap="square" lIns="91440" tIns="45720" rIns="91440" bIns="45720" anchor="t" anchorCtr="0"/>
          <a:p>
            <a:pPr eaLnBrk="1" hangingPunct="1"/>
            <a:r>
              <a:rPr lang="zh-CN" altLang="en-US" dirty="0">
                <a:latin typeface="Times" pitchFamily="-128" charset="0"/>
                <a:ea typeface="宋体" panose="02010600030101010101" pitchFamily="2" charset="-122"/>
              </a:rPr>
              <a:t>非正式评审包括</a:t>
            </a:r>
            <a:endParaRPr lang="en-US" altLang="zh-CN" dirty="0">
              <a:latin typeface="Times" pitchFamily="-128" charset="0"/>
              <a:ea typeface="宋体" panose="02010600030101010101" pitchFamily="2" charset="-122"/>
            </a:endParaRPr>
          </a:p>
          <a:p>
            <a:pPr lvl="1" eaLnBrk="1" hangingPunct="1"/>
            <a:r>
              <a:rPr lang="zh-CN" altLang="zh-CN" sz="2400" dirty="0">
                <a:ea typeface="宋体" panose="02010600030101010101" pitchFamily="2" charset="-122"/>
              </a:rPr>
              <a:t>与同事就软件工程产品进行的简单桌面检查</a:t>
            </a:r>
            <a:endParaRPr lang="en-US" altLang="zh-CN" sz="2400" dirty="0">
              <a:latin typeface="Times" pitchFamily="-128" charset="0"/>
              <a:ea typeface="宋体" panose="02010600030101010101" pitchFamily="2" charset="-122"/>
            </a:endParaRPr>
          </a:p>
          <a:p>
            <a:pPr lvl="1" eaLnBrk="1" hangingPunct="1"/>
            <a:r>
              <a:rPr lang="zh-CN" altLang="zh-CN" sz="2400" dirty="0">
                <a:ea typeface="宋体" panose="02010600030101010101" pitchFamily="2" charset="-122"/>
              </a:rPr>
              <a:t>以评审一个工作产品为目的的临时会议（涉及两人以上）</a:t>
            </a:r>
            <a:endParaRPr lang="en-US" altLang="zh-CN" sz="2400" dirty="0">
              <a:latin typeface="Times" pitchFamily="-128" charset="0"/>
              <a:ea typeface="宋体" panose="02010600030101010101" pitchFamily="2" charset="-122"/>
            </a:endParaRPr>
          </a:p>
          <a:p>
            <a:pPr lvl="1" eaLnBrk="1" hangingPunct="1"/>
            <a:r>
              <a:rPr lang="zh-CN" altLang="zh-CN" sz="2400" dirty="0">
                <a:ea typeface="宋体" panose="02010600030101010101" pitchFamily="2" charset="-122"/>
              </a:rPr>
              <a:t>或结对编程评审</a:t>
            </a:r>
            <a:endParaRPr lang="en-US" altLang="zh-CN" sz="2400" dirty="0">
              <a:latin typeface="Times" pitchFamily="-128" charset="0"/>
              <a:ea typeface="宋体" panose="02010600030101010101" pitchFamily="2" charset="-122"/>
            </a:endParaRPr>
          </a:p>
          <a:p>
            <a:pPr eaLnBrk="1" hangingPunct="1"/>
            <a:r>
              <a:rPr lang="zh-CN" altLang="zh-CN" dirty="0">
                <a:ea typeface="宋体" panose="02010600030101010101" pitchFamily="2" charset="-122"/>
              </a:rPr>
              <a:t>结对编程鼓励在创建工作产品（设计或代码）时进行持续的审查</a:t>
            </a:r>
            <a:endParaRPr lang="en-US" altLang="zh-CN" dirty="0">
              <a:latin typeface="Times" pitchFamily="-128" charset="0"/>
              <a:ea typeface="宋体" panose="02010600030101010101" pitchFamily="2" charset="-122"/>
            </a:endParaRPr>
          </a:p>
          <a:p>
            <a:pPr lvl="1" eaLnBrk="1" hangingPunct="1"/>
            <a:r>
              <a:rPr lang="zh-CN" altLang="zh-CN" sz="2400" dirty="0">
                <a:ea typeface="宋体" panose="02010600030101010101" pitchFamily="2" charset="-122"/>
              </a:rPr>
              <a:t>好处是即时发现错误，结果是得到更好的工作产品质量</a:t>
            </a:r>
            <a:endParaRPr lang="en-US" altLang="zh-CN" sz="2400" dirty="0">
              <a:latin typeface="Times" pitchFamily="-12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8675"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8676" name="Rectangle 2"/>
          <p:cNvSpPr>
            <a:spLocks noGrp="1"/>
          </p:cNvSpPr>
          <p:nvPr>
            <p:ph type="title"/>
          </p:nvPr>
        </p:nvSpPr>
        <p:spPr>
          <a:xfrm>
            <a:off x="2286000" y="152400"/>
            <a:ext cx="7772400" cy="633413"/>
          </a:xfrm>
        </p:spPr>
        <p:txBody>
          <a:bodyPr vert="horz" wrap="square" lIns="91440" tIns="45720" rIns="91440" bIns="45720" anchor="b" anchorCtr="0"/>
          <a:p>
            <a:pPr eaLnBrk="1" hangingPunct="1"/>
            <a:r>
              <a:rPr lang="zh-CN" altLang="en-US" sz="2800" dirty="0">
                <a:ea typeface="宋体" panose="02010600030101010101" pitchFamily="2" charset="-122"/>
              </a:rPr>
              <a:t>正式技术评审</a:t>
            </a:r>
            <a:r>
              <a:rPr lang="en-US" altLang="zh-CN" sz="2000" dirty="0">
                <a:ea typeface="宋体" panose="02010600030101010101" pitchFamily="2" charset="-122"/>
              </a:rPr>
              <a:t> (Formal Technical Reviews )</a:t>
            </a:r>
            <a:endParaRPr lang="en-US" altLang="zh-CN" sz="2000" dirty="0">
              <a:ea typeface="宋体" panose="02010600030101010101" pitchFamily="2" charset="-122"/>
            </a:endParaRPr>
          </a:p>
        </p:txBody>
      </p:sp>
      <p:sp>
        <p:nvSpPr>
          <p:cNvPr id="28677" name="Rectangle 3"/>
          <p:cNvSpPr>
            <a:spLocks noGrp="1"/>
          </p:cNvSpPr>
          <p:nvPr>
            <p:ph idx="1"/>
          </p:nvPr>
        </p:nvSpPr>
        <p:spPr>
          <a:xfrm>
            <a:off x="533400" y="1421765"/>
            <a:ext cx="6934200" cy="4191000"/>
          </a:xfrm>
        </p:spPr>
        <p:txBody>
          <a:bodyPr vert="horz" wrap="square" lIns="91440" tIns="45720" rIns="91440" bIns="45720" anchor="t" anchorCtr="0"/>
          <a:p>
            <a:pPr eaLnBrk="1" hangingPunct="1">
              <a:lnSpc>
                <a:spcPct val="125000"/>
              </a:lnSpc>
              <a:spcBef>
                <a:spcPts val="20"/>
              </a:spcBef>
              <a:spcAft>
                <a:spcPts val="0"/>
              </a:spcAft>
            </a:pPr>
            <a:r>
              <a:rPr lang="en-US" altLang="zh-CN" dirty="0">
                <a:ea typeface="宋体" panose="02010600030101010101" pitchFamily="2" charset="-122"/>
              </a:rPr>
              <a:t>FTR</a:t>
            </a:r>
            <a:r>
              <a:rPr lang="zh-CN" altLang="zh-CN" dirty="0">
                <a:ea typeface="宋体" panose="02010600030101010101" pitchFamily="2" charset="-122"/>
              </a:rPr>
              <a:t>的目标是：</a:t>
            </a:r>
            <a:r>
              <a:rPr lang="en-US" altLang="zh-CN" dirty="0">
                <a:latin typeface="Times" pitchFamily="-128" charset="0"/>
                <a:ea typeface="宋体" panose="02010600030101010101" pitchFamily="2" charset="-122"/>
              </a:rPr>
              <a:t> </a:t>
            </a:r>
            <a:endParaRPr lang="en-US" altLang="zh-CN" dirty="0">
              <a:latin typeface="Times" pitchFamily="-128" charset="0"/>
              <a:ea typeface="宋体" panose="02010600030101010101" pitchFamily="2" charset="-122"/>
            </a:endParaRPr>
          </a:p>
          <a:p>
            <a:pPr lvl="1" eaLnBrk="1" hangingPunct="1">
              <a:lnSpc>
                <a:spcPct val="125000"/>
              </a:lnSpc>
              <a:spcBef>
                <a:spcPts val="20"/>
              </a:spcBef>
              <a:spcAft>
                <a:spcPts val="0"/>
              </a:spcAft>
            </a:pPr>
            <a:r>
              <a:rPr lang="zh-CN" altLang="zh-CN" dirty="0">
                <a:ea typeface="宋体" panose="02010600030101010101" pitchFamily="2" charset="-122"/>
              </a:rPr>
              <a:t>发现软件的任何一种表示形式中的功能、逻辑或实现上的错误</a:t>
            </a:r>
            <a:endParaRPr lang="en-US" altLang="zh-CN" dirty="0">
              <a:latin typeface="Times" pitchFamily="-128" charset="0"/>
              <a:ea typeface="宋体" panose="02010600030101010101" pitchFamily="2" charset="-122"/>
            </a:endParaRPr>
          </a:p>
          <a:p>
            <a:pPr lvl="1" eaLnBrk="1" hangingPunct="1">
              <a:lnSpc>
                <a:spcPct val="125000"/>
              </a:lnSpc>
              <a:spcBef>
                <a:spcPts val="20"/>
              </a:spcBef>
              <a:spcAft>
                <a:spcPts val="0"/>
              </a:spcAft>
            </a:pPr>
            <a:r>
              <a:rPr lang="zh-CN" altLang="zh-CN" dirty="0">
                <a:ea typeface="宋体" panose="02010600030101010101" pitchFamily="2" charset="-122"/>
              </a:rPr>
              <a:t>验证评审中的软件是否满足其需求；</a:t>
            </a:r>
            <a:endParaRPr lang="en-US" altLang="zh-CN" dirty="0">
              <a:latin typeface="Times" pitchFamily="-128" charset="0"/>
              <a:ea typeface="宋体" panose="02010600030101010101" pitchFamily="2" charset="-122"/>
            </a:endParaRPr>
          </a:p>
          <a:p>
            <a:pPr lvl="1" eaLnBrk="1" hangingPunct="1">
              <a:lnSpc>
                <a:spcPct val="125000"/>
              </a:lnSpc>
              <a:spcBef>
                <a:spcPts val="20"/>
              </a:spcBef>
              <a:spcAft>
                <a:spcPts val="0"/>
              </a:spcAft>
            </a:pPr>
            <a:r>
              <a:rPr lang="zh-CN" altLang="zh-CN" dirty="0">
                <a:ea typeface="宋体" panose="02010600030101010101" pitchFamily="2" charset="-122"/>
              </a:rPr>
              <a:t>保证软件的表示符合预先指定的标准</a:t>
            </a:r>
            <a:endParaRPr lang="en-US" altLang="zh-CN" dirty="0">
              <a:latin typeface="Times" pitchFamily="-128" charset="0"/>
              <a:ea typeface="宋体" panose="02010600030101010101" pitchFamily="2" charset="-122"/>
            </a:endParaRPr>
          </a:p>
          <a:p>
            <a:pPr lvl="1" eaLnBrk="1" hangingPunct="1">
              <a:lnSpc>
                <a:spcPct val="125000"/>
              </a:lnSpc>
              <a:spcBef>
                <a:spcPts val="20"/>
              </a:spcBef>
              <a:spcAft>
                <a:spcPts val="0"/>
              </a:spcAft>
            </a:pPr>
            <a:r>
              <a:rPr lang="zh-CN" altLang="zh-CN" dirty="0">
                <a:ea typeface="宋体" panose="02010600030101010101" pitchFamily="2" charset="-122"/>
              </a:rPr>
              <a:t>获得以统一的方式开发的软件</a:t>
            </a:r>
            <a:endParaRPr lang="en-US" altLang="zh-CN" dirty="0">
              <a:latin typeface="Times" pitchFamily="-128" charset="0"/>
              <a:ea typeface="宋体" panose="02010600030101010101" pitchFamily="2" charset="-122"/>
            </a:endParaRPr>
          </a:p>
          <a:p>
            <a:pPr lvl="1" eaLnBrk="1" hangingPunct="1">
              <a:lnSpc>
                <a:spcPct val="125000"/>
              </a:lnSpc>
              <a:spcBef>
                <a:spcPts val="20"/>
              </a:spcBef>
              <a:spcAft>
                <a:spcPts val="0"/>
              </a:spcAft>
            </a:pPr>
            <a:r>
              <a:rPr lang="zh-CN" altLang="zh-CN" dirty="0">
                <a:ea typeface="宋体" panose="02010600030101010101" pitchFamily="2" charset="-122"/>
              </a:rPr>
              <a:t>使项目更易于管理</a:t>
            </a:r>
            <a:endParaRPr lang="en-US" altLang="zh-CN" dirty="0">
              <a:latin typeface="Times" pitchFamily="-128" charset="0"/>
              <a:ea typeface="宋体" panose="02010600030101010101" pitchFamily="2" charset="-122"/>
            </a:endParaRPr>
          </a:p>
          <a:p>
            <a:pPr eaLnBrk="1" hangingPunct="1">
              <a:lnSpc>
                <a:spcPct val="125000"/>
              </a:lnSpc>
              <a:spcBef>
                <a:spcPts val="20"/>
              </a:spcBef>
              <a:spcAft>
                <a:spcPts val="0"/>
              </a:spcAft>
            </a:pPr>
            <a:r>
              <a:rPr lang="en-US" altLang="zh-CN" dirty="0">
                <a:ea typeface="宋体" panose="02010600030101010101" pitchFamily="2" charset="-122"/>
              </a:rPr>
              <a:t>FTR</a:t>
            </a:r>
            <a:r>
              <a:rPr lang="zh-CN" altLang="zh-CN" dirty="0">
                <a:ea typeface="宋体" panose="02010600030101010101" pitchFamily="2" charset="-122"/>
              </a:rPr>
              <a:t>实际上是一类评审方式，包括走查（</a:t>
            </a:r>
            <a:r>
              <a:rPr lang="en-US" altLang="zh-CN" dirty="0">
                <a:ea typeface="宋体" panose="02010600030101010101" pitchFamily="2" charset="-122"/>
              </a:rPr>
              <a:t>walkthrough</a:t>
            </a:r>
            <a:r>
              <a:rPr lang="zh-CN" altLang="zh-CN" dirty="0">
                <a:ea typeface="宋体" panose="02010600030101010101" pitchFamily="2" charset="-122"/>
              </a:rPr>
              <a:t>）和审查（</a:t>
            </a:r>
            <a:r>
              <a:rPr lang="en-US" altLang="zh-CN" dirty="0">
                <a:ea typeface="宋体" panose="02010600030101010101" pitchFamily="2" charset="-122"/>
              </a:rPr>
              <a:t>inspection</a:t>
            </a:r>
            <a:r>
              <a:rPr lang="zh-CN" altLang="zh-CN" dirty="0">
                <a:ea typeface="宋体" panose="02010600030101010101" pitchFamily="2" charset="-122"/>
              </a:rPr>
              <a:t>）</a:t>
            </a:r>
            <a:endParaRPr lang="en-US" altLang="zh-CN" i="1" dirty="0">
              <a:latin typeface="Times" pitchFamily="-12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9699"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9700" name="Rectangle 2"/>
          <p:cNvSpPr>
            <a:spLocks noGrp="1"/>
          </p:cNvSpPr>
          <p:nvPr>
            <p:ph type="title"/>
          </p:nvPr>
        </p:nvSpPr>
        <p:spPr>
          <a:xfrm>
            <a:off x="3657600" y="228600"/>
            <a:ext cx="2570480" cy="633730"/>
          </a:xfrm>
        </p:spPr>
        <p:txBody>
          <a:bodyPr vert="horz" wrap="square" lIns="91440" tIns="45720" rIns="91440" bIns="45720" anchor="b" anchorCtr="0"/>
          <a:p>
            <a:pPr eaLnBrk="1" hangingPunct="1"/>
            <a:r>
              <a:rPr lang="zh-CN" altLang="en-US" dirty="0">
                <a:ea typeface="宋体" panose="02010600030101010101" pitchFamily="2" charset="-122"/>
              </a:rPr>
              <a:t>评审会议</a:t>
            </a:r>
            <a:endParaRPr lang="en-US" altLang="zh-CN" dirty="0">
              <a:ea typeface="宋体" panose="02010600030101010101" pitchFamily="2" charset="-122"/>
            </a:endParaRPr>
          </a:p>
        </p:txBody>
      </p:sp>
      <p:sp>
        <p:nvSpPr>
          <p:cNvPr id="29701" name="Rectangle 3"/>
          <p:cNvSpPr>
            <a:spLocks noGrp="1"/>
          </p:cNvSpPr>
          <p:nvPr>
            <p:ph idx="1"/>
          </p:nvPr>
        </p:nvSpPr>
        <p:spPr>
          <a:xfrm>
            <a:off x="609600" y="1524000"/>
            <a:ext cx="7857490" cy="4191000"/>
          </a:xfrm>
        </p:spPr>
        <p:txBody>
          <a:bodyPr vert="horz" wrap="square" lIns="91440" tIns="45720" rIns="91440" bIns="45720" anchor="t" anchorCtr="0"/>
          <a:p>
            <a:pPr eaLnBrk="1" hangingPunct="1">
              <a:lnSpc>
                <a:spcPct val="150000"/>
              </a:lnSpc>
              <a:spcBef>
                <a:spcPts val="600"/>
              </a:spcBef>
            </a:pPr>
            <a:r>
              <a:rPr lang="zh-CN" altLang="zh-CN" dirty="0">
                <a:ea typeface="宋体" panose="02010600030101010101" pitchFamily="2" charset="-122"/>
              </a:rPr>
              <a:t>评审会（通常）应该由</a:t>
            </a:r>
            <a:r>
              <a:rPr lang="en-US" altLang="zh-CN" dirty="0">
                <a:ea typeface="宋体" panose="02010600030101010101" pitchFamily="2" charset="-122"/>
              </a:rPr>
              <a:t>3</a:t>
            </a:r>
            <a:r>
              <a:rPr lang="zh-CN" altLang="zh-CN" dirty="0">
                <a:ea typeface="宋体" panose="02010600030101010101" pitchFamily="2" charset="-122"/>
              </a:rPr>
              <a:t>～</a:t>
            </a:r>
            <a:r>
              <a:rPr lang="en-US" altLang="zh-CN" dirty="0">
                <a:ea typeface="宋体" panose="02010600030101010101" pitchFamily="2" charset="-122"/>
              </a:rPr>
              <a:t>5</a:t>
            </a:r>
            <a:r>
              <a:rPr lang="zh-CN" altLang="zh-CN" dirty="0">
                <a:ea typeface="宋体" panose="02010600030101010101" pitchFamily="2" charset="-122"/>
              </a:rPr>
              <a:t>人参加</a:t>
            </a:r>
            <a:endParaRPr lang="en-US" altLang="zh-CN" dirty="0">
              <a:latin typeface="Palatino" pitchFamily="-128" charset="0"/>
              <a:ea typeface="宋体" panose="02010600030101010101" pitchFamily="2" charset="-122"/>
            </a:endParaRPr>
          </a:p>
          <a:p>
            <a:pPr eaLnBrk="1" hangingPunct="1">
              <a:lnSpc>
                <a:spcPct val="150000"/>
              </a:lnSpc>
              <a:spcBef>
                <a:spcPts val="300"/>
              </a:spcBef>
            </a:pPr>
            <a:r>
              <a:rPr lang="zh-CN" altLang="zh-CN" dirty="0">
                <a:ea typeface="宋体" panose="02010600030101010101" pitchFamily="2" charset="-122"/>
              </a:rPr>
              <a:t>应该提前进行准备，但是占用每人的工作时间应该不超过</a:t>
            </a:r>
            <a:r>
              <a:rPr lang="en-US" altLang="zh-CN" dirty="0">
                <a:ea typeface="宋体" panose="02010600030101010101" pitchFamily="2" charset="-122"/>
              </a:rPr>
              <a:t>2</a:t>
            </a:r>
            <a:r>
              <a:rPr lang="zh-CN" altLang="zh-CN" dirty="0">
                <a:ea typeface="宋体" panose="02010600030101010101" pitchFamily="2" charset="-122"/>
              </a:rPr>
              <a:t>小时</a:t>
            </a:r>
            <a:endParaRPr lang="en-US" altLang="zh-CN" dirty="0">
              <a:latin typeface="Palatino" pitchFamily="-128" charset="0"/>
              <a:ea typeface="宋体" panose="02010600030101010101" pitchFamily="2" charset="-122"/>
            </a:endParaRPr>
          </a:p>
          <a:p>
            <a:pPr eaLnBrk="1" hangingPunct="1">
              <a:lnSpc>
                <a:spcPct val="150000"/>
              </a:lnSpc>
              <a:spcBef>
                <a:spcPts val="300"/>
              </a:spcBef>
            </a:pPr>
            <a:r>
              <a:rPr lang="zh-CN" altLang="zh-CN" dirty="0">
                <a:ea typeface="宋体" panose="02010600030101010101" pitchFamily="2" charset="-122"/>
              </a:rPr>
              <a:t>评审会的时间应该少于</a:t>
            </a:r>
            <a:r>
              <a:rPr lang="en-US" altLang="zh-CN" dirty="0">
                <a:ea typeface="宋体" panose="02010600030101010101" pitchFamily="2" charset="-122"/>
              </a:rPr>
              <a:t>2</a:t>
            </a:r>
            <a:r>
              <a:rPr lang="zh-CN" altLang="zh-CN" dirty="0">
                <a:ea typeface="宋体" panose="02010600030101010101" pitchFamily="2" charset="-122"/>
              </a:rPr>
              <a:t>小时</a:t>
            </a:r>
            <a:endParaRPr lang="en-US" altLang="zh-CN" dirty="0">
              <a:latin typeface="Palatino" pitchFamily="-128" charset="0"/>
              <a:ea typeface="宋体" panose="02010600030101010101" pitchFamily="2" charset="-122"/>
            </a:endParaRPr>
          </a:p>
          <a:p>
            <a:pPr eaLnBrk="1" hangingPunct="1">
              <a:lnSpc>
                <a:spcPct val="150000"/>
              </a:lnSpc>
              <a:spcBef>
                <a:spcPts val="300"/>
              </a:spcBef>
            </a:pPr>
            <a:r>
              <a:rPr lang="en-US" altLang="zh-CN" dirty="0">
                <a:ea typeface="宋体" panose="02010600030101010101" pitchFamily="2" charset="-122"/>
              </a:rPr>
              <a:t>FTR</a:t>
            </a:r>
            <a:r>
              <a:rPr lang="zh-CN" altLang="zh-CN" dirty="0">
                <a:ea typeface="宋体" panose="02010600030101010101" pitchFamily="2" charset="-122"/>
              </a:rPr>
              <a:t>关注的是某个工作产品（例如，一部分需求模型、一份详细的构件设计、一个构件的源代码）</a:t>
            </a:r>
            <a:endParaRPr lang="en-US" altLang="zh-CN" dirty="0">
              <a:latin typeface="Palatino" pitchFamily="-12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30723"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30724" name="Rectangle 2"/>
          <p:cNvSpPr>
            <a:spLocks noGrp="1"/>
          </p:cNvSpPr>
          <p:nvPr>
            <p:ph type="title"/>
          </p:nvPr>
        </p:nvSpPr>
        <p:spPr>
          <a:xfrm>
            <a:off x="4102100" y="228600"/>
            <a:ext cx="1388110" cy="633095"/>
          </a:xfrm>
        </p:spPr>
        <p:txBody>
          <a:bodyPr vert="horz" wrap="square" lIns="90487" tIns="44450" rIns="90487" bIns="44450" anchor="ctr" anchorCtr="0"/>
          <a:p>
            <a:pPr eaLnBrk="1" hangingPunct="1"/>
            <a:r>
              <a:rPr lang="zh-CN" altLang="en-US" dirty="0">
                <a:ea typeface="宋体" panose="02010600030101010101" pitchFamily="2" charset="-122"/>
              </a:rPr>
              <a:t>人物</a:t>
            </a:r>
            <a:endParaRPr lang="en-US" altLang="zh-CN" dirty="0">
              <a:ea typeface="宋体" panose="02010600030101010101" pitchFamily="2" charset="-122"/>
            </a:endParaRPr>
          </a:p>
        </p:txBody>
      </p:sp>
      <p:sp>
        <p:nvSpPr>
          <p:cNvPr id="30725" name="Freeform 3"/>
          <p:cNvSpPr/>
          <p:nvPr/>
        </p:nvSpPr>
        <p:spPr>
          <a:xfrm>
            <a:off x="4500563" y="2966720"/>
            <a:ext cx="277812" cy="544513"/>
          </a:xfrm>
          <a:custGeom>
            <a:avLst/>
            <a:gdLst>
              <a:gd name="txL" fmla="*/ 0 w 175"/>
              <a:gd name="txT" fmla="*/ 0 h 305"/>
              <a:gd name="txR" fmla="*/ 175 w 175"/>
              <a:gd name="txB" fmla="*/ 305 h 305"/>
            </a:gdLst>
            <a:ahLst/>
            <a:cxnLst>
              <a:cxn ang="0">
                <a:pos x="0" y="2147483646"/>
              </a:cxn>
              <a:cxn ang="0">
                <a:pos x="0" y="0"/>
              </a:cxn>
              <a:cxn ang="0">
                <a:pos x="2147483646" y="2147483646"/>
              </a:cxn>
              <a:cxn ang="0">
                <a:pos x="2147483646" y="2147483646"/>
              </a:cxn>
              <a:cxn ang="0">
                <a:pos x="0" y="2147483646"/>
              </a:cxn>
            </a:cxnLst>
            <a:rect l="txL" t="txT" r="txR" b="txB"/>
            <a:pathLst>
              <a:path w="175" h="305">
                <a:moveTo>
                  <a:pt x="0" y="247"/>
                </a:moveTo>
                <a:lnTo>
                  <a:pt x="0" y="0"/>
                </a:lnTo>
                <a:lnTo>
                  <a:pt x="174" y="71"/>
                </a:lnTo>
                <a:lnTo>
                  <a:pt x="119" y="304"/>
                </a:lnTo>
                <a:lnTo>
                  <a:pt x="0" y="247"/>
                </a:lnTo>
              </a:path>
            </a:pathLst>
          </a:custGeom>
          <a:solidFill>
            <a:schemeClr val="folHlink">
              <a:alpha val="100000"/>
            </a:schemeClr>
          </a:solid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26" name="Freeform 4"/>
          <p:cNvSpPr/>
          <p:nvPr/>
        </p:nvSpPr>
        <p:spPr>
          <a:xfrm>
            <a:off x="2132013" y="3004820"/>
            <a:ext cx="4346575" cy="1328738"/>
          </a:xfrm>
          <a:custGeom>
            <a:avLst/>
            <a:gdLst>
              <a:gd name="txL" fmla="*/ 0 w 2738"/>
              <a:gd name="txT" fmla="*/ 0 h 744"/>
              <a:gd name="txR" fmla="*/ 2738 w 2738"/>
              <a:gd name="txB" fmla="*/ 744 h 744"/>
            </a:gdLst>
            <a:ahLst/>
            <a:cxnLst>
              <a:cxn ang="0">
                <a:pos x="0" y="0"/>
              </a:cxn>
              <a:cxn ang="0">
                <a:pos x="2147483646" y="0"/>
              </a:cxn>
              <a:cxn ang="0">
                <a:pos x="2147483646" y="2147483646"/>
              </a:cxn>
              <a:cxn ang="0">
                <a:pos x="2147483646" y="2147483646"/>
              </a:cxn>
              <a:cxn ang="0">
                <a:pos x="0" y="0"/>
              </a:cxn>
            </a:cxnLst>
            <a:rect l="txL" t="txT" r="txR" b="txB"/>
            <a:pathLst>
              <a:path w="2738" h="744">
                <a:moveTo>
                  <a:pt x="0" y="0"/>
                </a:moveTo>
                <a:lnTo>
                  <a:pt x="912" y="0"/>
                </a:lnTo>
                <a:lnTo>
                  <a:pt x="2737" y="743"/>
                </a:lnTo>
                <a:lnTo>
                  <a:pt x="1039" y="743"/>
                </a:lnTo>
                <a:lnTo>
                  <a:pt x="0" y="0"/>
                </a:lnTo>
              </a:path>
            </a:pathLst>
          </a:custGeom>
          <a:solidFill>
            <a:srgbClr val="919191">
              <a:alpha val="100000"/>
            </a:srgbClr>
          </a:solidFill>
          <a:ln w="25400">
            <a:noFill/>
          </a:ln>
        </p:spPr>
        <p:txBody>
          <a:bodyPr/>
          <a:p>
            <a:endParaRPr lang="zh-CN" altLang="en-US"/>
          </a:p>
        </p:txBody>
      </p:sp>
      <p:sp>
        <p:nvSpPr>
          <p:cNvPr id="30727" name="Rectangle 5"/>
          <p:cNvSpPr/>
          <p:nvPr/>
        </p:nvSpPr>
        <p:spPr>
          <a:xfrm>
            <a:off x="3789363" y="4325620"/>
            <a:ext cx="2681287" cy="190500"/>
          </a:xfrm>
          <a:prstGeom prst="rect">
            <a:avLst/>
          </a:prstGeom>
          <a:solidFill>
            <a:srgbClr val="712000"/>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28" name="Freeform 6"/>
          <p:cNvSpPr/>
          <p:nvPr/>
        </p:nvSpPr>
        <p:spPr>
          <a:xfrm>
            <a:off x="2132013" y="3004820"/>
            <a:ext cx="1639887" cy="1506538"/>
          </a:xfrm>
          <a:custGeom>
            <a:avLst/>
            <a:gdLst>
              <a:gd name="txL" fmla="*/ 0 w 1033"/>
              <a:gd name="txT" fmla="*/ 0 h 844"/>
              <a:gd name="txR" fmla="*/ 1033 w 1033"/>
              <a:gd name="txB" fmla="*/ 844 h 844"/>
            </a:gdLst>
            <a:ahLst/>
            <a:cxnLst>
              <a:cxn ang="0">
                <a:pos x="2147483646" y="2147483646"/>
              </a:cxn>
              <a:cxn ang="0">
                <a:pos x="0" y="0"/>
              </a:cxn>
              <a:cxn ang="0">
                <a:pos x="0" y="2147483646"/>
              </a:cxn>
              <a:cxn ang="0">
                <a:pos x="2147483646" y="2147483646"/>
              </a:cxn>
              <a:cxn ang="0">
                <a:pos x="2147483646" y="2147483646"/>
              </a:cxn>
            </a:cxnLst>
            <a:rect l="txL" t="txT" r="txR" b="txB"/>
            <a:pathLst>
              <a:path w="1033" h="844">
                <a:moveTo>
                  <a:pt x="1032" y="731"/>
                </a:moveTo>
                <a:lnTo>
                  <a:pt x="0" y="0"/>
                </a:lnTo>
                <a:lnTo>
                  <a:pt x="0" y="63"/>
                </a:lnTo>
                <a:lnTo>
                  <a:pt x="1032" y="843"/>
                </a:lnTo>
                <a:lnTo>
                  <a:pt x="1032" y="731"/>
                </a:lnTo>
              </a:path>
            </a:pathLst>
          </a:custGeom>
          <a:solidFill>
            <a:srgbClr val="712000">
              <a:alpha val="100000"/>
            </a:srgbClr>
          </a:solidFill>
          <a:ln w="12700">
            <a:noFill/>
          </a:ln>
        </p:spPr>
        <p:txBody>
          <a:bodyPr/>
          <a:p>
            <a:endParaRPr lang="zh-CN" altLang="en-US"/>
          </a:p>
        </p:txBody>
      </p:sp>
      <p:sp>
        <p:nvSpPr>
          <p:cNvPr id="30729" name="Freeform 7"/>
          <p:cNvSpPr/>
          <p:nvPr/>
        </p:nvSpPr>
        <p:spPr>
          <a:xfrm>
            <a:off x="2132013" y="3004820"/>
            <a:ext cx="1652587" cy="1519238"/>
          </a:xfrm>
          <a:custGeom>
            <a:avLst/>
            <a:gdLst>
              <a:gd name="txL" fmla="*/ 0 w 1041"/>
              <a:gd name="txT" fmla="*/ 0 h 851"/>
              <a:gd name="txR" fmla="*/ 1041 w 1041"/>
              <a:gd name="txB" fmla="*/ 851 h 851"/>
            </a:gdLst>
            <a:ahLst/>
            <a:cxnLst>
              <a:cxn ang="0">
                <a:pos x="2147483646" y="2147483646"/>
              </a:cxn>
              <a:cxn ang="0">
                <a:pos x="0" y="0"/>
              </a:cxn>
              <a:cxn ang="0">
                <a:pos x="0" y="2147483646"/>
              </a:cxn>
              <a:cxn ang="0">
                <a:pos x="2147483646" y="2147483646"/>
              </a:cxn>
              <a:cxn ang="0">
                <a:pos x="2147483646" y="2147483646"/>
              </a:cxn>
              <a:cxn ang="0">
                <a:pos x="0" y="0"/>
              </a:cxn>
              <a:cxn ang="0">
                <a:pos x="0" y="2147483646"/>
              </a:cxn>
              <a:cxn ang="0">
                <a:pos x="2147483646" y="2147483646"/>
              </a:cxn>
              <a:cxn ang="0">
                <a:pos x="2147483646" y="2147483646"/>
              </a:cxn>
            </a:cxnLst>
            <a:rect l="txL" t="txT" r="txR" b="txB"/>
            <a:pathLst>
              <a:path w="1041" h="851">
                <a:moveTo>
                  <a:pt x="1040" y="737"/>
                </a:moveTo>
                <a:lnTo>
                  <a:pt x="0" y="0"/>
                </a:lnTo>
                <a:lnTo>
                  <a:pt x="0" y="64"/>
                </a:lnTo>
                <a:lnTo>
                  <a:pt x="1040" y="850"/>
                </a:lnTo>
                <a:lnTo>
                  <a:pt x="1040" y="737"/>
                </a:lnTo>
                <a:lnTo>
                  <a:pt x="0" y="0"/>
                </a:lnTo>
                <a:lnTo>
                  <a:pt x="0" y="64"/>
                </a:lnTo>
                <a:lnTo>
                  <a:pt x="1040" y="850"/>
                </a:lnTo>
                <a:lnTo>
                  <a:pt x="1040" y="737"/>
                </a:lnTo>
              </a:path>
            </a:pathLst>
          </a:custGeom>
          <a:solidFill>
            <a:srgbClr val="712000">
              <a:alpha val="100000"/>
            </a:srgbClr>
          </a:solidFill>
          <a:ln w="12700" cap="rnd" cmpd="sng">
            <a:solidFill>
              <a:srgbClr val="000000">
                <a:alpha val="100000"/>
              </a:srgbClr>
            </a:solidFill>
            <a:prstDash val="solid"/>
            <a:round/>
            <a:headEnd type="none" w="med" len="med"/>
            <a:tailEnd type="none" w="med" len="med"/>
          </a:ln>
        </p:spPr>
        <p:txBody>
          <a:bodyPr/>
          <a:p>
            <a:endParaRPr lang="zh-CN" altLang="en-US"/>
          </a:p>
        </p:txBody>
      </p:sp>
      <p:sp>
        <p:nvSpPr>
          <p:cNvPr id="30730" name="Freeform 8"/>
          <p:cNvSpPr/>
          <p:nvPr/>
        </p:nvSpPr>
        <p:spPr>
          <a:xfrm>
            <a:off x="2852738" y="4308158"/>
            <a:ext cx="455612" cy="546100"/>
          </a:xfrm>
          <a:custGeom>
            <a:avLst/>
            <a:gdLst>
              <a:gd name="txL" fmla="*/ 0 w 287"/>
              <a:gd name="txT" fmla="*/ 0 h 306"/>
              <a:gd name="txR" fmla="*/ 287 w 287"/>
              <a:gd name="txB" fmla="*/ 306 h 306"/>
            </a:gdLst>
            <a:ahLst/>
            <a:cxnLst>
              <a:cxn ang="0">
                <a:pos x="0" y="2147483646"/>
              </a:cxn>
              <a:cxn ang="0">
                <a:pos x="2147483646" y="0"/>
              </a:cxn>
              <a:cxn ang="0">
                <a:pos x="2147483646" y="2147483646"/>
              </a:cxn>
              <a:cxn ang="0">
                <a:pos x="2147483646" y="2147483646"/>
              </a:cxn>
            </a:cxnLst>
            <a:rect l="txL" t="txT" r="txR" b="txB"/>
            <a:pathLst>
              <a:path w="287" h="306">
                <a:moveTo>
                  <a:pt x="0" y="50"/>
                </a:moveTo>
                <a:lnTo>
                  <a:pt x="215" y="0"/>
                </a:lnTo>
                <a:lnTo>
                  <a:pt x="175" y="305"/>
                </a:lnTo>
                <a:lnTo>
                  <a:pt x="286" y="270"/>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31" name="Freeform 9"/>
          <p:cNvSpPr/>
          <p:nvPr/>
        </p:nvSpPr>
        <p:spPr>
          <a:xfrm>
            <a:off x="3016250" y="4447858"/>
            <a:ext cx="455613" cy="544512"/>
          </a:xfrm>
          <a:custGeom>
            <a:avLst/>
            <a:gdLst>
              <a:gd name="txL" fmla="*/ 0 w 287"/>
              <a:gd name="txT" fmla="*/ 0 h 305"/>
              <a:gd name="txR" fmla="*/ 287 w 287"/>
              <a:gd name="txB" fmla="*/ 305 h 305"/>
            </a:gdLst>
            <a:ahLst/>
            <a:cxnLst>
              <a:cxn ang="0">
                <a:pos x="0" y="2147483646"/>
              </a:cxn>
              <a:cxn ang="0">
                <a:pos x="2147483646" y="0"/>
              </a:cxn>
              <a:cxn ang="0">
                <a:pos x="2147483646" y="2147483646"/>
              </a:cxn>
              <a:cxn ang="0">
                <a:pos x="2147483646" y="2147483646"/>
              </a:cxn>
            </a:cxnLst>
            <a:rect l="txL" t="txT" r="txR" b="txB"/>
            <a:pathLst>
              <a:path w="287" h="305">
                <a:moveTo>
                  <a:pt x="0" y="49"/>
                </a:moveTo>
                <a:lnTo>
                  <a:pt x="215" y="0"/>
                </a:lnTo>
                <a:lnTo>
                  <a:pt x="183" y="304"/>
                </a:lnTo>
                <a:lnTo>
                  <a:pt x="286" y="26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32" name="Freeform 10"/>
          <p:cNvSpPr/>
          <p:nvPr/>
        </p:nvSpPr>
        <p:spPr>
          <a:xfrm>
            <a:off x="2727325" y="3435033"/>
            <a:ext cx="417513" cy="1139825"/>
          </a:xfrm>
          <a:custGeom>
            <a:avLst/>
            <a:gdLst>
              <a:gd name="txL" fmla="*/ 0 w 263"/>
              <a:gd name="txT" fmla="*/ 0 h 638"/>
              <a:gd name="txR" fmla="*/ 263 w 263"/>
              <a:gd name="txB" fmla="*/ 638 h 638"/>
            </a:gdLst>
            <a:ahLst/>
            <a:cxnLst>
              <a:cxn ang="0">
                <a:pos x="2147483646" y="2147483646"/>
              </a:cxn>
              <a:cxn ang="0">
                <a:pos x="0" y="0"/>
              </a:cxn>
              <a:cxn ang="0">
                <a:pos x="2147483646" y="2147483646"/>
              </a:cxn>
              <a:cxn ang="0">
                <a:pos x="2147483646" y="2147483646"/>
              </a:cxn>
              <a:cxn ang="0">
                <a:pos x="2147483646" y="2147483646"/>
              </a:cxn>
            </a:cxnLst>
            <a:rect l="txL" t="txT" r="txR" b="txB"/>
            <a:pathLst>
              <a:path w="263" h="638">
                <a:moveTo>
                  <a:pt x="71" y="524"/>
                </a:moveTo>
                <a:lnTo>
                  <a:pt x="0" y="0"/>
                </a:lnTo>
                <a:lnTo>
                  <a:pt x="262" y="127"/>
                </a:lnTo>
                <a:lnTo>
                  <a:pt x="214" y="637"/>
                </a:lnTo>
                <a:lnTo>
                  <a:pt x="71" y="524"/>
                </a:lnTo>
              </a:path>
            </a:pathLst>
          </a:custGeom>
          <a:solidFill>
            <a:schemeClr val="folHlink">
              <a:alpha val="100000"/>
            </a:schemeClr>
          </a:solid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33" name="Oval 11"/>
          <p:cNvSpPr/>
          <p:nvPr/>
        </p:nvSpPr>
        <p:spPr>
          <a:xfrm>
            <a:off x="2878138" y="3044508"/>
            <a:ext cx="163512" cy="503237"/>
          </a:xfrm>
          <a:prstGeom prst="ellipse">
            <a:avLst/>
          </a:prstGeom>
          <a:solidFill>
            <a:schemeClr val="folHlink"/>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34" name="Freeform 12"/>
          <p:cNvSpPr/>
          <p:nvPr/>
        </p:nvSpPr>
        <p:spPr>
          <a:xfrm>
            <a:off x="3130550" y="3674745"/>
            <a:ext cx="568325" cy="496888"/>
          </a:xfrm>
          <a:custGeom>
            <a:avLst/>
            <a:gdLst>
              <a:gd name="txL" fmla="*/ 0 w 358"/>
              <a:gd name="txT" fmla="*/ 0 h 278"/>
              <a:gd name="txR" fmla="*/ 358 w 358"/>
              <a:gd name="txB" fmla="*/ 278 h 278"/>
            </a:gdLst>
            <a:ahLst/>
            <a:cxnLst>
              <a:cxn ang="0">
                <a:pos x="0" y="0"/>
              </a:cxn>
              <a:cxn ang="0">
                <a:pos x="2147483646" y="2147483646"/>
              </a:cxn>
              <a:cxn ang="0">
                <a:pos x="2147483646" y="2147483646"/>
              </a:cxn>
            </a:cxnLst>
            <a:rect l="txL" t="txT" r="txR" b="txB"/>
            <a:pathLst>
              <a:path w="358" h="278">
                <a:moveTo>
                  <a:pt x="0" y="0"/>
                </a:moveTo>
                <a:lnTo>
                  <a:pt x="95" y="227"/>
                </a:lnTo>
                <a:lnTo>
                  <a:pt x="357" y="277"/>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35" name="Freeform 13"/>
          <p:cNvSpPr/>
          <p:nvPr/>
        </p:nvSpPr>
        <p:spPr>
          <a:xfrm>
            <a:off x="5473700" y="4636770"/>
            <a:ext cx="454025" cy="531813"/>
          </a:xfrm>
          <a:custGeom>
            <a:avLst/>
            <a:gdLst>
              <a:gd name="txL" fmla="*/ 0 w 286"/>
              <a:gd name="txT" fmla="*/ 0 h 298"/>
              <a:gd name="txR" fmla="*/ 286 w 286"/>
              <a:gd name="txB" fmla="*/ 298 h 298"/>
            </a:gdLst>
            <a:ahLst/>
            <a:cxnLst>
              <a:cxn ang="0">
                <a:pos x="2147483646" y="2147483646"/>
              </a:cxn>
              <a:cxn ang="0">
                <a:pos x="2147483646" y="0"/>
              </a:cxn>
              <a:cxn ang="0">
                <a:pos x="2147483646" y="2147483646"/>
              </a:cxn>
              <a:cxn ang="0">
                <a:pos x="0" y="2147483646"/>
              </a:cxn>
            </a:cxnLst>
            <a:rect l="txL" t="txT" r="txR" b="txB"/>
            <a:pathLst>
              <a:path w="286" h="298">
                <a:moveTo>
                  <a:pt x="285" y="42"/>
                </a:moveTo>
                <a:lnTo>
                  <a:pt x="71" y="0"/>
                </a:lnTo>
                <a:lnTo>
                  <a:pt x="111" y="297"/>
                </a:lnTo>
                <a:lnTo>
                  <a:pt x="0" y="26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36" name="Freeform 14"/>
          <p:cNvSpPr/>
          <p:nvPr/>
        </p:nvSpPr>
        <p:spPr>
          <a:xfrm>
            <a:off x="5461000" y="4624070"/>
            <a:ext cx="454025" cy="533400"/>
          </a:xfrm>
          <a:custGeom>
            <a:avLst/>
            <a:gdLst>
              <a:gd name="txL" fmla="*/ 0 w 286"/>
              <a:gd name="txT" fmla="*/ 0 h 298"/>
              <a:gd name="txR" fmla="*/ 286 w 286"/>
              <a:gd name="txB" fmla="*/ 298 h 298"/>
            </a:gdLst>
            <a:ahLst/>
            <a:cxnLst>
              <a:cxn ang="0">
                <a:pos x="2147483646" y="2147483646"/>
              </a:cxn>
              <a:cxn ang="0">
                <a:pos x="2147483646" y="0"/>
              </a:cxn>
              <a:cxn ang="0">
                <a:pos x="2147483646" y="2147483646"/>
              </a:cxn>
              <a:cxn ang="0">
                <a:pos x="0" y="2147483646"/>
              </a:cxn>
            </a:cxnLst>
            <a:rect l="txL" t="txT" r="txR" b="txB"/>
            <a:pathLst>
              <a:path w="286" h="298">
                <a:moveTo>
                  <a:pt x="285" y="42"/>
                </a:moveTo>
                <a:lnTo>
                  <a:pt x="71" y="0"/>
                </a:lnTo>
                <a:lnTo>
                  <a:pt x="111" y="297"/>
                </a:lnTo>
                <a:lnTo>
                  <a:pt x="0" y="26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37" name="Freeform 15"/>
          <p:cNvSpPr/>
          <p:nvPr/>
        </p:nvSpPr>
        <p:spPr>
          <a:xfrm>
            <a:off x="5310188" y="4774883"/>
            <a:ext cx="454025" cy="546100"/>
          </a:xfrm>
          <a:custGeom>
            <a:avLst/>
            <a:gdLst>
              <a:gd name="txL" fmla="*/ 0 w 286"/>
              <a:gd name="txT" fmla="*/ 0 h 306"/>
              <a:gd name="txR" fmla="*/ 286 w 286"/>
              <a:gd name="txB" fmla="*/ 306 h 306"/>
            </a:gdLst>
            <a:ahLst/>
            <a:cxnLst>
              <a:cxn ang="0">
                <a:pos x="2147483646" y="2147483646"/>
              </a:cxn>
              <a:cxn ang="0">
                <a:pos x="2147483646" y="0"/>
              </a:cxn>
              <a:cxn ang="0">
                <a:pos x="2147483646" y="2147483646"/>
              </a:cxn>
              <a:cxn ang="0">
                <a:pos x="0" y="2147483646"/>
              </a:cxn>
            </a:cxnLst>
            <a:rect l="txL" t="txT" r="txR" b="txB"/>
            <a:pathLst>
              <a:path w="286" h="306">
                <a:moveTo>
                  <a:pt x="285" y="50"/>
                </a:moveTo>
                <a:lnTo>
                  <a:pt x="71" y="0"/>
                </a:lnTo>
                <a:lnTo>
                  <a:pt x="103" y="305"/>
                </a:lnTo>
                <a:lnTo>
                  <a:pt x="0" y="270"/>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38" name="Freeform 16"/>
          <p:cNvSpPr/>
          <p:nvPr/>
        </p:nvSpPr>
        <p:spPr>
          <a:xfrm>
            <a:off x="5297488" y="4762183"/>
            <a:ext cx="454025" cy="546100"/>
          </a:xfrm>
          <a:custGeom>
            <a:avLst/>
            <a:gdLst>
              <a:gd name="txL" fmla="*/ 0 w 286"/>
              <a:gd name="txT" fmla="*/ 0 h 306"/>
              <a:gd name="txR" fmla="*/ 286 w 286"/>
              <a:gd name="txB" fmla="*/ 306 h 306"/>
            </a:gdLst>
            <a:ahLst/>
            <a:cxnLst>
              <a:cxn ang="0">
                <a:pos x="2147483646" y="2147483646"/>
              </a:cxn>
              <a:cxn ang="0">
                <a:pos x="2147483646" y="0"/>
              </a:cxn>
              <a:cxn ang="0">
                <a:pos x="2147483646" y="2147483646"/>
              </a:cxn>
              <a:cxn ang="0">
                <a:pos x="0" y="2147483646"/>
              </a:cxn>
            </a:cxnLst>
            <a:rect l="txL" t="txT" r="txR" b="txB"/>
            <a:pathLst>
              <a:path w="286" h="306">
                <a:moveTo>
                  <a:pt x="285" y="50"/>
                </a:moveTo>
                <a:lnTo>
                  <a:pt x="71" y="0"/>
                </a:lnTo>
                <a:lnTo>
                  <a:pt x="103" y="305"/>
                </a:lnTo>
                <a:lnTo>
                  <a:pt x="0" y="270"/>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39" name="Freeform 17"/>
          <p:cNvSpPr/>
          <p:nvPr/>
        </p:nvSpPr>
        <p:spPr>
          <a:xfrm>
            <a:off x="5649913" y="3750945"/>
            <a:ext cx="415925" cy="1139825"/>
          </a:xfrm>
          <a:custGeom>
            <a:avLst/>
            <a:gdLst>
              <a:gd name="txL" fmla="*/ 0 w 262"/>
              <a:gd name="txT" fmla="*/ 0 h 638"/>
              <a:gd name="txR" fmla="*/ 262 w 262"/>
              <a:gd name="txB" fmla="*/ 638 h 638"/>
            </a:gdLst>
            <a:ahLst/>
            <a:cxnLst>
              <a:cxn ang="0">
                <a:pos x="2147483646" y="2147483646"/>
              </a:cxn>
              <a:cxn ang="0">
                <a:pos x="2147483646" y="0"/>
              </a:cxn>
              <a:cxn ang="0">
                <a:pos x="0" y="2147483646"/>
              </a:cxn>
              <a:cxn ang="0">
                <a:pos x="2147483646" y="2147483646"/>
              </a:cxn>
              <a:cxn ang="0">
                <a:pos x="2147483646" y="2147483646"/>
              </a:cxn>
            </a:cxnLst>
            <a:rect l="txL" t="txT" r="txR" b="txB"/>
            <a:pathLst>
              <a:path w="262" h="638">
                <a:moveTo>
                  <a:pt x="190" y="524"/>
                </a:moveTo>
                <a:lnTo>
                  <a:pt x="261" y="0"/>
                </a:lnTo>
                <a:lnTo>
                  <a:pt x="0" y="127"/>
                </a:lnTo>
                <a:lnTo>
                  <a:pt x="47" y="637"/>
                </a:lnTo>
                <a:lnTo>
                  <a:pt x="190" y="524"/>
                </a:lnTo>
              </a:path>
            </a:pathLst>
          </a:custGeom>
          <a:solidFill>
            <a:schemeClr val="folHlink">
              <a:alpha val="100000"/>
            </a:schemeClr>
          </a:solid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40" name="Freeform 18"/>
          <p:cNvSpPr/>
          <p:nvPr/>
        </p:nvSpPr>
        <p:spPr>
          <a:xfrm>
            <a:off x="5637213" y="3738245"/>
            <a:ext cx="417512" cy="1139825"/>
          </a:xfrm>
          <a:custGeom>
            <a:avLst/>
            <a:gdLst>
              <a:gd name="txL" fmla="*/ 0 w 263"/>
              <a:gd name="txT" fmla="*/ 0 h 638"/>
              <a:gd name="txR" fmla="*/ 263 w 263"/>
              <a:gd name="txB" fmla="*/ 638 h 638"/>
            </a:gdLst>
            <a:ahLst/>
            <a:cxnLst>
              <a:cxn ang="0">
                <a:pos x="2147483646" y="2147483646"/>
              </a:cxn>
              <a:cxn ang="0">
                <a:pos x="2147483646" y="0"/>
              </a:cxn>
              <a:cxn ang="0">
                <a:pos x="0" y="2147483646"/>
              </a:cxn>
              <a:cxn ang="0">
                <a:pos x="2147483646" y="2147483646"/>
              </a:cxn>
              <a:cxn ang="0">
                <a:pos x="2147483646" y="2147483646"/>
              </a:cxn>
            </a:cxnLst>
            <a:rect l="txL" t="txT" r="txR" b="txB"/>
            <a:pathLst>
              <a:path w="263" h="638">
                <a:moveTo>
                  <a:pt x="191" y="524"/>
                </a:moveTo>
                <a:lnTo>
                  <a:pt x="262" y="0"/>
                </a:lnTo>
                <a:lnTo>
                  <a:pt x="0" y="127"/>
                </a:lnTo>
                <a:lnTo>
                  <a:pt x="48" y="637"/>
                </a:lnTo>
                <a:lnTo>
                  <a:pt x="191" y="524"/>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41" name="Oval 19"/>
          <p:cNvSpPr/>
          <p:nvPr/>
        </p:nvSpPr>
        <p:spPr>
          <a:xfrm>
            <a:off x="5711825" y="3309620"/>
            <a:ext cx="163513" cy="504825"/>
          </a:xfrm>
          <a:prstGeom prst="ellipse">
            <a:avLst/>
          </a:prstGeom>
          <a:solidFill>
            <a:schemeClr val="folHlink"/>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42" name="Oval 20"/>
          <p:cNvSpPr/>
          <p:nvPr/>
        </p:nvSpPr>
        <p:spPr>
          <a:xfrm>
            <a:off x="5699125" y="3296920"/>
            <a:ext cx="188913" cy="528638"/>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43" name="Freeform 21"/>
          <p:cNvSpPr/>
          <p:nvPr/>
        </p:nvSpPr>
        <p:spPr>
          <a:xfrm>
            <a:off x="5083175" y="4003358"/>
            <a:ext cx="568325" cy="484187"/>
          </a:xfrm>
          <a:custGeom>
            <a:avLst/>
            <a:gdLst>
              <a:gd name="txL" fmla="*/ 0 w 358"/>
              <a:gd name="txT" fmla="*/ 0 h 271"/>
              <a:gd name="txR" fmla="*/ 358 w 358"/>
              <a:gd name="txB" fmla="*/ 271 h 271"/>
            </a:gdLst>
            <a:ahLst/>
            <a:cxnLst>
              <a:cxn ang="0">
                <a:pos x="2147483646" y="0"/>
              </a:cxn>
              <a:cxn ang="0">
                <a:pos x="2147483646" y="2147483646"/>
              </a:cxn>
              <a:cxn ang="0">
                <a:pos x="0" y="2147483646"/>
              </a:cxn>
            </a:cxnLst>
            <a:rect l="txL" t="txT" r="txR" b="txB"/>
            <a:pathLst>
              <a:path w="358" h="271">
                <a:moveTo>
                  <a:pt x="357" y="0"/>
                </a:moveTo>
                <a:lnTo>
                  <a:pt x="262" y="227"/>
                </a:lnTo>
                <a:lnTo>
                  <a:pt x="0" y="270"/>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44" name="Freeform 22"/>
          <p:cNvSpPr/>
          <p:nvPr/>
        </p:nvSpPr>
        <p:spPr>
          <a:xfrm>
            <a:off x="5070475" y="3990658"/>
            <a:ext cx="568325" cy="482600"/>
          </a:xfrm>
          <a:custGeom>
            <a:avLst/>
            <a:gdLst>
              <a:gd name="txL" fmla="*/ 0 w 358"/>
              <a:gd name="txT" fmla="*/ 0 h 270"/>
              <a:gd name="txR" fmla="*/ 358 w 358"/>
              <a:gd name="txB" fmla="*/ 270 h 270"/>
            </a:gdLst>
            <a:ahLst/>
            <a:cxnLst>
              <a:cxn ang="0">
                <a:pos x="2147483646" y="0"/>
              </a:cxn>
              <a:cxn ang="0">
                <a:pos x="2147483646" y="2147483646"/>
              </a:cxn>
              <a:cxn ang="0">
                <a:pos x="0" y="2147483646"/>
              </a:cxn>
            </a:cxnLst>
            <a:rect l="txL" t="txT" r="txR" b="txB"/>
            <a:pathLst>
              <a:path w="358" h="270">
                <a:moveTo>
                  <a:pt x="357" y="0"/>
                </a:moveTo>
                <a:lnTo>
                  <a:pt x="262" y="227"/>
                </a:lnTo>
                <a:lnTo>
                  <a:pt x="0" y="26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45" name="Freeform 23"/>
          <p:cNvSpPr/>
          <p:nvPr/>
        </p:nvSpPr>
        <p:spPr>
          <a:xfrm>
            <a:off x="2813050" y="2574608"/>
            <a:ext cx="252413" cy="519112"/>
          </a:xfrm>
          <a:custGeom>
            <a:avLst/>
            <a:gdLst>
              <a:gd name="txL" fmla="*/ 0 w 159"/>
              <a:gd name="txT" fmla="*/ 0 h 291"/>
              <a:gd name="txR" fmla="*/ 159 w 159"/>
              <a:gd name="txB" fmla="*/ 291 h 291"/>
            </a:gdLst>
            <a:ahLst/>
            <a:cxnLst>
              <a:cxn ang="0">
                <a:pos x="2147483646" y="0"/>
              </a:cxn>
              <a:cxn ang="0">
                <a:pos x="0" y="2147483646"/>
              </a:cxn>
              <a:cxn ang="0">
                <a:pos x="2147483646" y="2147483646"/>
              </a:cxn>
            </a:cxnLst>
            <a:rect l="txL" t="txT" r="txR" b="txB"/>
            <a:pathLst>
              <a:path w="159" h="291">
                <a:moveTo>
                  <a:pt x="16" y="0"/>
                </a:moveTo>
                <a:lnTo>
                  <a:pt x="0" y="127"/>
                </a:lnTo>
                <a:lnTo>
                  <a:pt x="158" y="290"/>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46" name="Freeform 24"/>
          <p:cNvSpPr/>
          <p:nvPr/>
        </p:nvSpPr>
        <p:spPr>
          <a:xfrm>
            <a:off x="2800350" y="2561908"/>
            <a:ext cx="254000" cy="519112"/>
          </a:xfrm>
          <a:custGeom>
            <a:avLst/>
            <a:gdLst>
              <a:gd name="txL" fmla="*/ 0 w 160"/>
              <a:gd name="txT" fmla="*/ 0 h 291"/>
              <a:gd name="txR" fmla="*/ 160 w 160"/>
              <a:gd name="txB" fmla="*/ 291 h 291"/>
            </a:gdLst>
            <a:ahLst/>
            <a:cxnLst>
              <a:cxn ang="0">
                <a:pos x="2147483646" y="0"/>
              </a:cxn>
              <a:cxn ang="0">
                <a:pos x="0" y="2147483646"/>
              </a:cxn>
              <a:cxn ang="0">
                <a:pos x="2147483646" y="2147483646"/>
              </a:cxn>
            </a:cxnLst>
            <a:rect l="txL" t="txT" r="txR" b="txB"/>
            <a:pathLst>
              <a:path w="160" h="291">
                <a:moveTo>
                  <a:pt x="16" y="0"/>
                </a:moveTo>
                <a:lnTo>
                  <a:pt x="0" y="127"/>
                </a:lnTo>
                <a:lnTo>
                  <a:pt x="159" y="290"/>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47" name="Freeform 25"/>
          <p:cNvSpPr/>
          <p:nvPr/>
        </p:nvSpPr>
        <p:spPr>
          <a:xfrm>
            <a:off x="3216275" y="2549208"/>
            <a:ext cx="50800" cy="481012"/>
          </a:xfrm>
          <a:custGeom>
            <a:avLst/>
            <a:gdLst>
              <a:gd name="txL" fmla="*/ 0 w 32"/>
              <a:gd name="txT" fmla="*/ 0 h 269"/>
              <a:gd name="txR" fmla="*/ 32 w 32"/>
              <a:gd name="txB" fmla="*/ 269 h 269"/>
            </a:gdLst>
            <a:ahLst/>
            <a:cxnLst>
              <a:cxn ang="0">
                <a:pos x="0" y="0"/>
              </a:cxn>
              <a:cxn ang="0">
                <a:pos x="2147483646" y="2147483646"/>
              </a:cxn>
              <a:cxn ang="0">
                <a:pos x="2147483646" y="2147483646"/>
              </a:cxn>
            </a:cxnLst>
            <a:rect l="txL" t="txT" r="txR" b="txB"/>
            <a:pathLst>
              <a:path w="32" h="269">
                <a:moveTo>
                  <a:pt x="0" y="0"/>
                </a:moveTo>
                <a:lnTo>
                  <a:pt x="31" y="162"/>
                </a:lnTo>
                <a:lnTo>
                  <a:pt x="31" y="268"/>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48" name="Freeform 26"/>
          <p:cNvSpPr/>
          <p:nvPr/>
        </p:nvSpPr>
        <p:spPr>
          <a:xfrm>
            <a:off x="3203575" y="2536508"/>
            <a:ext cx="50800" cy="482600"/>
          </a:xfrm>
          <a:custGeom>
            <a:avLst/>
            <a:gdLst>
              <a:gd name="txL" fmla="*/ 0 w 32"/>
              <a:gd name="txT" fmla="*/ 0 h 270"/>
              <a:gd name="txR" fmla="*/ 32 w 32"/>
              <a:gd name="txB" fmla="*/ 270 h 270"/>
            </a:gdLst>
            <a:ahLst/>
            <a:cxnLst>
              <a:cxn ang="0">
                <a:pos x="0" y="0"/>
              </a:cxn>
              <a:cxn ang="0">
                <a:pos x="2147483646" y="2147483646"/>
              </a:cxn>
              <a:cxn ang="0">
                <a:pos x="2147483646" y="2147483646"/>
              </a:cxn>
            </a:cxnLst>
            <a:rect l="txL" t="txT" r="txR" b="txB"/>
            <a:pathLst>
              <a:path w="32" h="270">
                <a:moveTo>
                  <a:pt x="0" y="0"/>
                </a:moveTo>
                <a:lnTo>
                  <a:pt x="31" y="163"/>
                </a:lnTo>
                <a:lnTo>
                  <a:pt x="31" y="26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49" name="Oval 27"/>
          <p:cNvSpPr/>
          <p:nvPr/>
        </p:nvSpPr>
        <p:spPr>
          <a:xfrm>
            <a:off x="2938463" y="2171383"/>
            <a:ext cx="163512" cy="325437"/>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50" name="Oval 28"/>
          <p:cNvSpPr/>
          <p:nvPr/>
        </p:nvSpPr>
        <p:spPr>
          <a:xfrm>
            <a:off x="2925763" y="2158683"/>
            <a:ext cx="188912" cy="350837"/>
          </a:xfrm>
          <a:prstGeom prst="ellipse">
            <a:avLst/>
          </a:prstGeom>
          <a:solidFill>
            <a:schemeClr val="folHlink"/>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51" name="Oval 29"/>
          <p:cNvSpPr/>
          <p:nvPr/>
        </p:nvSpPr>
        <p:spPr>
          <a:xfrm>
            <a:off x="4587875" y="2563495"/>
            <a:ext cx="101600" cy="450850"/>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52" name="Oval 30"/>
          <p:cNvSpPr/>
          <p:nvPr/>
        </p:nvSpPr>
        <p:spPr>
          <a:xfrm>
            <a:off x="4575175" y="2550795"/>
            <a:ext cx="127000" cy="477838"/>
          </a:xfrm>
          <a:prstGeom prst="ellipse">
            <a:avLst/>
          </a:prstGeom>
          <a:solidFill>
            <a:schemeClr val="folHlink"/>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53" name="Freeform 31"/>
          <p:cNvSpPr/>
          <p:nvPr/>
        </p:nvSpPr>
        <p:spPr>
          <a:xfrm>
            <a:off x="4487863" y="3092133"/>
            <a:ext cx="315912" cy="546100"/>
          </a:xfrm>
          <a:custGeom>
            <a:avLst/>
            <a:gdLst>
              <a:gd name="txL" fmla="*/ 0 w 199"/>
              <a:gd name="txT" fmla="*/ 0 h 306"/>
              <a:gd name="txR" fmla="*/ 199 w 199"/>
              <a:gd name="txB" fmla="*/ 306 h 306"/>
            </a:gdLst>
            <a:ahLst/>
            <a:cxnLst>
              <a:cxn ang="0">
                <a:pos x="2147483646" y="0"/>
              </a:cxn>
              <a:cxn ang="0">
                <a:pos x="2147483646" y="2147483646"/>
              </a:cxn>
              <a:cxn ang="0">
                <a:pos x="0" y="2147483646"/>
              </a:cxn>
            </a:cxnLst>
            <a:rect l="txL" t="txT" r="txR" b="txB"/>
            <a:pathLst>
              <a:path w="199" h="306">
                <a:moveTo>
                  <a:pt x="198" y="0"/>
                </a:moveTo>
                <a:lnTo>
                  <a:pt x="143" y="156"/>
                </a:lnTo>
                <a:lnTo>
                  <a:pt x="0" y="305"/>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54" name="Freeform 32"/>
          <p:cNvSpPr/>
          <p:nvPr/>
        </p:nvSpPr>
        <p:spPr>
          <a:xfrm>
            <a:off x="4475163" y="3079433"/>
            <a:ext cx="315912" cy="546100"/>
          </a:xfrm>
          <a:custGeom>
            <a:avLst/>
            <a:gdLst>
              <a:gd name="txL" fmla="*/ 0 w 199"/>
              <a:gd name="txT" fmla="*/ 0 h 306"/>
              <a:gd name="txR" fmla="*/ 199 w 199"/>
              <a:gd name="txB" fmla="*/ 306 h 306"/>
            </a:gdLst>
            <a:ahLst/>
            <a:cxnLst>
              <a:cxn ang="0">
                <a:pos x="2147483646" y="0"/>
              </a:cxn>
              <a:cxn ang="0">
                <a:pos x="2147483646" y="2147483646"/>
              </a:cxn>
              <a:cxn ang="0">
                <a:pos x="0" y="2147483646"/>
              </a:cxn>
            </a:cxnLst>
            <a:rect l="txL" t="txT" r="txR" b="txB"/>
            <a:pathLst>
              <a:path w="199" h="306">
                <a:moveTo>
                  <a:pt x="198" y="0"/>
                </a:moveTo>
                <a:lnTo>
                  <a:pt x="143" y="156"/>
                </a:lnTo>
                <a:lnTo>
                  <a:pt x="0" y="305"/>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55" name="Freeform 33"/>
          <p:cNvSpPr/>
          <p:nvPr/>
        </p:nvSpPr>
        <p:spPr>
          <a:xfrm>
            <a:off x="4398963" y="2979420"/>
            <a:ext cx="115887" cy="569913"/>
          </a:xfrm>
          <a:custGeom>
            <a:avLst/>
            <a:gdLst>
              <a:gd name="txL" fmla="*/ 0 w 73"/>
              <a:gd name="txT" fmla="*/ 0 h 319"/>
              <a:gd name="txR" fmla="*/ 73 w 73"/>
              <a:gd name="txB" fmla="*/ 319 h 319"/>
            </a:gdLst>
            <a:ahLst/>
            <a:cxnLst>
              <a:cxn ang="0">
                <a:pos x="2147483646" y="0"/>
              </a:cxn>
              <a:cxn ang="0">
                <a:pos x="2147483646" y="2147483646"/>
              </a:cxn>
              <a:cxn ang="0">
                <a:pos x="0" y="2147483646"/>
              </a:cxn>
            </a:cxnLst>
            <a:rect l="txL" t="txT" r="txR" b="txB"/>
            <a:pathLst>
              <a:path w="73" h="319">
                <a:moveTo>
                  <a:pt x="72" y="0"/>
                </a:moveTo>
                <a:lnTo>
                  <a:pt x="16" y="141"/>
                </a:lnTo>
                <a:lnTo>
                  <a:pt x="0" y="318"/>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56" name="Freeform 34"/>
          <p:cNvSpPr/>
          <p:nvPr/>
        </p:nvSpPr>
        <p:spPr>
          <a:xfrm>
            <a:off x="4386263" y="2966720"/>
            <a:ext cx="115887" cy="569913"/>
          </a:xfrm>
          <a:custGeom>
            <a:avLst/>
            <a:gdLst>
              <a:gd name="txL" fmla="*/ 0 w 73"/>
              <a:gd name="txT" fmla="*/ 0 h 319"/>
              <a:gd name="txR" fmla="*/ 73 w 73"/>
              <a:gd name="txB" fmla="*/ 319 h 319"/>
            </a:gdLst>
            <a:ahLst/>
            <a:cxnLst>
              <a:cxn ang="0">
                <a:pos x="2147483646" y="0"/>
              </a:cxn>
              <a:cxn ang="0">
                <a:pos x="2147483646" y="2147483646"/>
              </a:cxn>
              <a:cxn ang="0">
                <a:pos x="0" y="2147483646"/>
              </a:cxn>
            </a:cxnLst>
            <a:rect l="txL" t="txT" r="txR" b="txB"/>
            <a:pathLst>
              <a:path w="73" h="319">
                <a:moveTo>
                  <a:pt x="72" y="0"/>
                </a:moveTo>
                <a:lnTo>
                  <a:pt x="16" y="141"/>
                </a:lnTo>
                <a:lnTo>
                  <a:pt x="0" y="318"/>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202788" name="Rectangle 36"/>
          <p:cNvSpPr>
            <a:spLocks noChangeArrowheads="1"/>
          </p:cNvSpPr>
          <p:nvPr/>
        </p:nvSpPr>
        <p:spPr bwMode="auto">
          <a:xfrm>
            <a:off x="1905000" y="1676083"/>
            <a:ext cx="1298575" cy="396875"/>
          </a:xfrm>
          <a:prstGeom prst="rect">
            <a:avLst/>
          </a:prstGeom>
          <a:noFill/>
          <a:ln>
            <a:noFill/>
          </a:ln>
          <a:effectLst/>
        </p:spPr>
        <p:txBody>
          <a:bodyPr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评审主持</a:t>
            </a:r>
            <a:endParaRPr kumimoji="0" lang="en-US" altLang="zh-CN" sz="2000" b="1" i="0" u="none" strike="noStrike" kern="1200" cap="none" spc="0" normalizeH="0" baseline="0" noProof="0" dirty="0" smtClean="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202789" name="Rectangle 37"/>
          <p:cNvSpPr>
            <a:spLocks noChangeArrowheads="1"/>
          </p:cNvSpPr>
          <p:nvPr/>
        </p:nvSpPr>
        <p:spPr bwMode="auto">
          <a:xfrm>
            <a:off x="4813300" y="2557145"/>
            <a:ext cx="957263" cy="3968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生产者</a:t>
            </a:r>
            <a:endParaRPr kumimoji="0" lang="en-US" sz="2000" b="1"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202790" name="Rectangle 38"/>
          <p:cNvSpPr>
            <a:spLocks noChangeArrowheads="1"/>
          </p:cNvSpPr>
          <p:nvPr/>
        </p:nvSpPr>
        <p:spPr bwMode="auto">
          <a:xfrm>
            <a:off x="2243138" y="4865370"/>
            <a:ext cx="957263" cy="3968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记录员</a:t>
            </a:r>
            <a:endParaRPr kumimoji="0" lang="en-US" sz="2000" b="1"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202791" name="Rectangle 39"/>
          <p:cNvSpPr>
            <a:spLocks noChangeArrowheads="1"/>
          </p:cNvSpPr>
          <p:nvPr/>
        </p:nvSpPr>
        <p:spPr bwMode="auto">
          <a:xfrm>
            <a:off x="5649913" y="4828858"/>
            <a:ext cx="957263" cy="3968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评审员</a:t>
            </a:r>
            <a:endParaRPr kumimoji="0" lang="en-US" sz="2000" b="1" i="0" u="none" strike="noStrike" kern="1200" cap="none" spc="0" normalizeH="0" baseline="0" noProof="0" dirty="0">
              <a:ln>
                <a:noFill/>
              </a:ln>
              <a:solidFill>
                <a:schemeClr val="folHlink"/>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30761" name="Freeform 40"/>
          <p:cNvSpPr/>
          <p:nvPr/>
        </p:nvSpPr>
        <p:spPr>
          <a:xfrm>
            <a:off x="3190875" y="3547745"/>
            <a:ext cx="454025" cy="230188"/>
          </a:xfrm>
          <a:custGeom>
            <a:avLst/>
            <a:gdLst>
              <a:gd name="txL" fmla="*/ 0 w 286"/>
              <a:gd name="txT" fmla="*/ 0 h 129"/>
              <a:gd name="txR" fmla="*/ 286 w 286"/>
              <a:gd name="txB" fmla="*/ 129 h 129"/>
            </a:gdLst>
            <a:ahLst/>
            <a:cxnLst>
              <a:cxn ang="0">
                <a:pos x="2147483646" y="2147483646"/>
              </a:cxn>
              <a:cxn ang="0">
                <a:pos x="2147483646" y="2147483646"/>
              </a:cxn>
              <a:cxn ang="0">
                <a:pos x="2147483646" y="0"/>
              </a:cxn>
              <a:cxn ang="0">
                <a:pos x="0" y="2147483646"/>
              </a:cxn>
              <a:cxn ang="0">
                <a:pos x="2147483646" y="2147483646"/>
              </a:cxn>
              <a:cxn ang="0">
                <a:pos x="2147483646" y="2147483646"/>
              </a:cxn>
              <a:cxn ang="0">
                <a:pos x="2147483646" y="0"/>
              </a:cxn>
              <a:cxn ang="0">
                <a:pos x="0" y="2147483646"/>
              </a:cxn>
              <a:cxn ang="0">
                <a:pos x="2147483646" y="2147483646"/>
              </a:cxn>
            </a:cxnLst>
            <a:rect l="txL" t="txT" r="txR" b="tx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alpha val="100000"/>
            </a:schemeClr>
          </a:solidFill>
          <a:ln w="12700" cap="rnd" cmpd="sng">
            <a:solidFill>
              <a:srgbClr val="000000">
                <a:alpha val="100000"/>
              </a:srgbClr>
            </a:solidFill>
            <a:prstDash val="solid"/>
            <a:round/>
            <a:headEnd type="none" w="med" len="med"/>
            <a:tailEnd type="none" w="med" len="med"/>
          </a:ln>
        </p:spPr>
        <p:txBody>
          <a:bodyPr/>
          <a:p>
            <a:endParaRPr lang="zh-CN" altLang="en-US"/>
          </a:p>
        </p:txBody>
      </p:sp>
      <p:sp>
        <p:nvSpPr>
          <p:cNvPr id="30762" name="Freeform 41"/>
          <p:cNvSpPr/>
          <p:nvPr/>
        </p:nvSpPr>
        <p:spPr>
          <a:xfrm>
            <a:off x="4437063" y="3889058"/>
            <a:ext cx="455612" cy="230187"/>
          </a:xfrm>
          <a:custGeom>
            <a:avLst/>
            <a:gdLst>
              <a:gd name="txL" fmla="*/ 0 w 287"/>
              <a:gd name="txT" fmla="*/ 0 h 129"/>
              <a:gd name="txR" fmla="*/ 287 w 287"/>
              <a:gd name="txB" fmla="*/ 129 h 129"/>
            </a:gdLst>
            <a:ahLst/>
            <a:cxnLst>
              <a:cxn ang="0">
                <a:pos x="2147483646" y="0"/>
              </a:cxn>
              <a:cxn ang="0">
                <a:pos x="0"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0"/>
              </a:cxn>
            </a:cxnLst>
            <a:rect l="txL" t="txT" r="txR" b="txB"/>
            <a:pathLst>
              <a:path w="287" h="129">
                <a:moveTo>
                  <a:pt x="215" y="0"/>
                </a:moveTo>
                <a:lnTo>
                  <a:pt x="0" y="14"/>
                </a:lnTo>
                <a:lnTo>
                  <a:pt x="119" y="128"/>
                </a:lnTo>
                <a:lnTo>
                  <a:pt x="286" y="78"/>
                </a:lnTo>
                <a:lnTo>
                  <a:pt x="215" y="0"/>
                </a:lnTo>
                <a:lnTo>
                  <a:pt x="0" y="14"/>
                </a:lnTo>
                <a:lnTo>
                  <a:pt x="119" y="128"/>
                </a:lnTo>
                <a:lnTo>
                  <a:pt x="286" y="78"/>
                </a:lnTo>
                <a:lnTo>
                  <a:pt x="215" y="0"/>
                </a:lnTo>
              </a:path>
            </a:pathLst>
          </a:custGeom>
          <a:solidFill>
            <a:schemeClr val="tx1">
              <a:alpha val="100000"/>
            </a:schemeClr>
          </a:solidFill>
          <a:ln w="12700" cap="rnd" cmpd="sng">
            <a:solidFill>
              <a:srgbClr val="000000">
                <a:alpha val="100000"/>
              </a:srgbClr>
            </a:solidFill>
            <a:prstDash val="solid"/>
            <a:round/>
            <a:headEnd type="none" w="med" len="med"/>
            <a:tailEnd type="none" w="med" len="med"/>
          </a:ln>
        </p:spPr>
        <p:txBody>
          <a:bodyPr/>
          <a:p>
            <a:endParaRPr lang="zh-CN" altLang="en-US"/>
          </a:p>
        </p:txBody>
      </p:sp>
      <p:sp>
        <p:nvSpPr>
          <p:cNvPr id="30763" name="Freeform 42"/>
          <p:cNvSpPr/>
          <p:nvPr/>
        </p:nvSpPr>
        <p:spPr>
          <a:xfrm>
            <a:off x="3984625" y="3496945"/>
            <a:ext cx="454025" cy="231775"/>
          </a:xfrm>
          <a:custGeom>
            <a:avLst/>
            <a:gdLst>
              <a:gd name="txL" fmla="*/ 0 w 286"/>
              <a:gd name="txT" fmla="*/ 0 h 129"/>
              <a:gd name="txR" fmla="*/ 286 w 286"/>
              <a:gd name="txB" fmla="*/ 129 h 129"/>
            </a:gdLst>
            <a:ahLst/>
            <a:cxnLst>
              <a:cxn ang="0">
                <a:pos x="2147483646" y="0"/>
              </a:cxn>
              <a:cxn ang="0">
                <a:pos x="0" y="2147483646"/>
              </a:cxn>
              <a:cxn ang="0">
                <a:pos x="2147483646" y="2147483646"/>
              </a:cxn>
              <a:cxn ang="0">
                <a:pos x="2147483646" y="2147483646"/>
              </a:cxn>
              <a:cxn ang="0">
                <a:pos x="2147483646" y="0"/>
              </a:cxn>
              <a:cxn ang="0">
                <a:pos x="0" y="2147483646"/>
              </a:cxn>
              <a:cxn ang="0">
                <a:pos x="2147483646" y="2147483646"/>
              </a:cxn>
              <a:cxn ang="0">
                <a:pos x="2147483646" y="2147483646"/>
              </a:cxn>
              <a:cxn ang="0">
                <a:pos x="2147483646" y="0"/>
              </a:cxn>
            </a:cxnLst>
            <a:rect l="txL" t="txT" r="txR" b="txB"/>
            <a:pathLst>
              <a:path w="286" h="129">
                <a:moveTo>
                  <a:pt x="214" y="0"/>
                </a:moveTo>
                <a:lnTo>
                  <a:pt x="0" y="14"/>
                </a:lnTo>
                <a:lnTo>
                  <a:pt x="119" y="128"/>
                </a:lnTo>
                <a:lnTo>
                  <a:pt x="285" y="78"/>
                </a:lnTo>
                <a:lnTo>
                  <a:pt x="214" y="0"/>
                </a:lnTo>
                <a:lnTo>
                  <a:pt x="0" y="14"/>
                </a:lnTo>
                <a:lnTo>
                  <a:pt x="119" y="128"/>
                </a:lnTo>
                <a:lnTo>
                  <a:pt x="285" y="78"/>
                </a:lnTo>
                <a:lnTo>
                  <a:pt x="214" y="0"/>
                </a:lnTo>
              </a:path>
            </a:pathLst>
          </a:custGeom>
          <a:solidFill>
            <a:schemeClr val="tx1">
              <a:alpha val="100000"/>
            </a:schemeClr>
          </a:solidFill>
          <a:ln w="12700" cap="rnd" cmpd="sng">
            <a:solidFill>
              <a:srgbClr val="000000">
                <a:alpha val="100000"/>
              </a:srgbClr>
            </a:solidFill>
            <a:prstDash val="solid"/>
            <a:round/>
            <a:headEnd type="none" w="med" len="med"/>
            <a:tailEnd type="none" w="med" len="med"/>
          </a:ln>
        </p:spPr>
        <p:txBody>
          <a:bodyPr/>
          <a:p>
            <a:endParaRPr lang="zh-CN" altLang="en-US"/>
          </a:p>
        </p:txBody>
      </p:sp>
      <p:sp>
        <p:nvSpPr>
          <p:cNvPr id="30764" name="Freeform 43"/>
          <p:cNvSpPr/>
          <p:nvPr/>
        </p:nvSpPr>
        <p:spPr>
          <a:xfrm>
            <a:off x="2989263" y="3066733"/>
            <a:ext cx="454025" cy="230187"/>
          </a:xfrm>
          <a:custGeom>
            <a:avLst/>
            <a:gdLst>
              <a:gd name="txL" fmla="*/ 0 w 286"/>
              <a:gd name="txT" fmla="*/ 0 h 129"/>
              <a:gd name="txR" fmla="*/ 286 w 286"/>
              <a:gd name="txB" fmla="*/ 129 h 129"/>
            </a:gdLst>
            <a:ahLst/>
            <a:cxnLst>
              <a:cxn ang="0">
                <a:pos x="2147483646" y="2147483646"/>
              </a:cxn>
              <a:cxn ang="0">
                <a:pos x="2147483646" y="2147483646"/>
              </a:cxn>
              <a:cxn ang="0">
                <a:pos x="2147483646" y="0"/>
              </a:cxn>
              <a:cxn ang="0">
                <a:pos x="0" y="2147483646"/>
              </a:cxn>
              <a:cxn ang="0">
                <a:pos x="2147483646" y="2147483646"/>
              </a:cxn>
              <a:cxn ang="0">
                <a:pos x="2147483646" y="2147483646"/>
              </a:cxn>
              <a:cxn ang="0">
                <a:pos x="2147483646" y="0"/>
              </a:cxn>
              <a:cxn ang="0">
                <a:pos x="0" y="2147483646"/>
              </a:cxn>
              <a:cxn ang="0">
                <a:pos x="2147483646" y="2147483646"/>
              </a:cxn>
            </a:cxnLst>
            <a:rect l="txL" t="txT" r="txR" b="tx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alpha val="100000"/>
            </a:schemeClr>
          </a:solidFill>
          <a:ln w="12700" cap="rnd" cmpd="sng">
            <a:solidFill>
              <a:schemeClr val="tx1">
                <a:alpha val="100000"/>
              </a:schemeClr>
            </a:solidFill>
            <a:prstDash val="solid"/>
            <a:round/>
            <a:headEnd type="none" w="med" len="med"/>
            <a:tailEnd type="none" w="med" len="med"/>
          </a:ln>
        </p:spPr>
        <p:txBody>
          <a:bodyPr/>
          <a:p>
            <a:endParaRPr lang="zh-CN" altLang="en-US"/>
          </a:p>
        </p:txBody>
      </p:sp>
      <p:sp>
        <p:nvSpPr>
          <p:cNvPr id="30765" name="Freeform 44"/>
          <p:cNvSpPr/>
          <p:nvPr/>
        </p:nvSpPr>
        <p:spPr>
          <a:xfrm>
            <a:off x="2825750" y="2523808"/>
            <a:ext cx="354013" cy="469900"/>
          </a:xfrm>
          <a:custGeom>
            <a:avLst/>
            <a:gdLst>
              <a:gd name="txL" fmla="*/ 0 w 223"/>
              <a:gd name="txT" fmla="*/ 0 h 263"/>
              <a:gd name="txR" fmla="*/ 223 w 223"/>
              <a:gd name="txB" fmla="*/ 263 h 263"/>
            </a:gdLst>
            <a:ahLst/>
            <a:cxnLst>
              <a:cxn ang="0">
                <a:pos x="0" y="0"/>
              </a:cxn>
              <a:cxn ang="0">
                <a:pos x="2147483646" y="0"/>
              </a:cxn>
              <a:cxn ang="0">
                <a:pos x="2147483646" y="2147483646"/>
              </a:cxn>
              <a:cxn ang="0">
                <a:pos x="2147483646" y="2147483646"/>
              </a:cxn>
              <a:cxn ang="0">
                <a:pos x="0" y="0"/>
              </a:cxn>
            </a:cxnLst>
            <a:rect l="txL" t="txT" r="txR" b="txB"/>
            <a:pathLst>
              <a:path w="223" h="263">
                <a:moveTo>
                  <a:pt x="0" y="0"/>
                </a:moveTo>
                <a:lnTo>
                  <a:pt x="222" y="0"/>
                </a:lnTo>
                <a:lnTo>
                  <a:pt x="182" y="255"/>
                </a:lnTo>
                <a:lnTo>
                  <a:pt x="63" y="262"/>
                </a:lnTo>
                <a:lnTo>
                  <a:pt x="0" y="0"/>
                </a:lnTo>
              </a:path>
            </a:pathLst>
          </a:custGeom>
          <a:solidFill>
            <a:schemeClr val="folHlink">
              <a:alpha val="100000"/>
            </a:schemeClr>
          </a:solid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66" name="Freeform 45"/>
          <p:cNvSpPr/>
          <p:nvPr/>
        </p:nvSpPr>
        <p:spPr>
          <a:xfrm>
            <a:off x="3852863" y="2687320"/>
            <a:ext cx="277812" cy="544513"/>
          </a:xfrm>
          <a:custGeom>
            <a:avLst/>
            <a:gdLst>
              <a:gd name="txL" fmla="*/ 0 w 175"/>
              <a:gd name="txT" fmla="*/ 0 h 305"/>
              <a:gd name="txR" fmla="*/ 175 w 175"/>
              <a:gd name="txB" fmla="*/ 305 h 305"/>
            </a:gdLst>
            <a:ahLst/>
            <a:cxnLst>
              <a:cxn ang="0">
                <a:pos x="0" y="2147483646"/>
              </a:cxn>
              <a:cxn ang="0">
                <a:pos x="0" y="0"/>
              </a:cxn>
              <a:cxn ang="0">
                <a:pos x="2147483646" y="2147483646"/>
              </a:cxn>
              <a:cxn ang="0">
                <a:pos x="2147483646" y="2147483646"/>
              </a:cxn>
              <a:cxn ang="0">
                <a:pos x="0" y="2147483646"/>
              </a:cxn>
            </a:cxnLst>
            <a:rect l="txL" t="txT" r="txR" b="txB"/>
            <a:pathLst>
              <a:path w="175" h="305">
                <a:moveTo>
                  <a:pt x="0" y="247"/>
                </a:moveTo>
                <a:lnTo>
                  <a:pt x="0" y="0"/>
                </a:lnTo>
                <a:lnTo>
                  <a:pt x="174" y="71"/>
                </a:lnTo>
                <a:lnTo>
                  <a:pt x="119" y="304"/>
                </a:lnTo>
                <a:lnTo>
                  <a:pt x="0" y="247"/>
                </a:lnTo>
              </a:path>
            </a:pathLst>
          </a:custGeom>
          <a:solidFill>
            <a:schemeClr val="hlink">
              <a:alpha val="100000"/>
            </a:schemeClr>
          </a:solid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67" name="Oval 46"/>
          <p:cNvSpPr/>
          <p:nvPr/>
        </p:nvSpPr>
        <p:spPr>
          <a:xfrm>
            <a:off x="3940175" y="2285683"/>
            <a:ext cx="101600" cy="449262"/>
          </a:xfrm>
          <a:prstGeom prst="ellipse">
            <a:avLst/>
          </a:prstGeom>
          <a:solidFill>
            <a:srgbClr val="FFFFFF"/>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68" name="Oval 47"/>
          <p:cNvSpPr/>
          <p:nvPr/>
        </p:nvSpPr>
        <p:spPr>
          <a:xfrm>
            <a:off x="3927475" y="2271395"/>
            <a:ext cx="127000" cy="476250"/>
          </a:xfrm>
          <a:prstGeom prst="ellipse">
            <a:avLst/>
          </a:prstGeom>
          <a:solidFill>
            <a:schemeClr val="hlink"/>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69" name="Freeform 48"/>
          <p:cNvSpPr/>
          <p:nvPr/>
        </p:nvSpPr>
        <p:spPr>
          <a:xfrm>
            <a:off x="3840163" y="2814320"/>
            <a:ext cx="315912" cy="544513"/>
          </a:xfrm>
          <a:custGeom>
            <a:avLst/>
            <a:gdLst>
              <a:gd name="txL" fmla="*/ 0 w 199"/>
              <a:gd name="txT" fmla="*/ 0 h 305"/>
              <a:gd name="txR" fmla="*/ 199 w 199"/>
              <a:gd name="txB" fmla="*/ 305 h 305"/>
            </a:gdLst>
            <a:ahLst/>
            <a:cxnLst>
              <a:cxn ang="0">
                <a:pos x="2147483646" y="0"/>
              </a:cxn>
              <a:cxn ang="0">
                <a:pos x="2147483646" y="2147483646"/>
              </a:cxn>
              <a:cxn ang="0">
                <a:pos x="0" y="2147483646"/>
              </a:cxn>
            </a:cxnLst>
            <a:rect l="txL" t="txT" r="txR" b="txB"/>
            <a:pathLst>
              <a:path w="199" h="305">
                <a:moveTo>
                  <a:pt x="198" y="0"/>
                </a:moveTo>
                <a:lnTo>
                  <a:pt x="143" y="156"/>
                </a:lnTo>
                <a:lnTo>
                  <a:pt x="0" y="304"/>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70" name="Freeform 49"/>
          <p:cNvSpPr/>
          <p:nvPr/>
        </p:nvSpPr>
        <p:spPr>
          <a:xfrm>
            <a:off x="3827463" y="2800033"/>
            <a:ext cx="315912" cy="546100"/>
          </a:xfrm>
          <a:custGeom>
            <a:avLst/>
            <a:gdLst>
              <a:gd name="txL" fmla="*/ 0 w 199"/>
              <a:gd name="txT" fmla="*/ 0 h 306"/>
              <a:gd name="txR" fmla="*/ 199 w 199"/>
              <a:gd name="txB" fmla="*/ 306 h 306"/>
            </a:gdLst>
            <a:ahLst/>
            <a:cxnLst>
              <a:cxn ang="0">
                <a:pos x="2147483646" y="0"/>
              </a:cxn>
              <a:cxn ang="0">
                <a:pos x="2147483646" y="2147483646"/>
              </a:cxn>
              <a:cxn ang="0">
                <a:pos x="0" y="2147483646"/>
              </a:cxn>
            </a:cxnLst>
            <a:rect l="txL" t="txT" r="txR" b="txB"/>
            <a:pathLst>
              <a:path w="199" h="306">
                <a:moveTo>
                  <a:pt x="198" y="0"/>
                </a:moveTo>
                <a:lnTo>
                  <a:pt x="143" y="156"/>
                </a:lnTo>
                <a:lnTo>
                  <a:pt x="0" y="305"/>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71" name="Freeform 50"/>
          <p:cNvSpPr/>
          <p:nvPr/>
        </p:nvSpPr>
        <p:spPr>
          <a:xfrm>
            <a:off x="3751263" y="2700020"/>
            <a:ext cx="115887" cy="571500"/>
          </a:xfrm>
          <a:custGeom>
            <a:avLst/>
            <a:gdLst>
              <a:gd name="txL" fmla="*/ 0 w 73"/>
              <a:gd name="txT" fmla="*/ 0 h 320"/>
              <a:gd name="txR" fmla="*/ 73 w 73"/>
              <a:gd name="txB" fmla="*/ 320 h 320"/>
            </a:gdLst>
            <a:ahLst/>
            <a:cxnLst>
              <a:cxn ang="0">
                <a:pos x="2147483646" y="0"/>
              </a:cxn>
              <a:cxn ang="0">
                <a:pos x="2147483646" y="2147483646"/>
              </a:cxn>
              <a:cxn ang="0">
                <a:pos x="0" y="2147483646"/>
              </a:cxn>
            </a:cxnLst>
            <a:rect l="txL" t="txT" r="txR" b="txB"/>
            <a:pathLst>
              <a:path w="73" h="320">
                <a:moveTo>
                  <a:pt x="72" y="0"/>
                </a:moveTo>
                <a:lnTo>
                  <a:pt x="16" y="142"/>
                </a:lnTo>
                <a:lnTo>
                  <a:pt x="0" y="31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72" name="Freeform 51"/>
          <p:cNvSpPr/>
          <p:nvPr/>
        </p:nvSpPr>
        <p:spPr>
          <a:xfrm>
            <a:off x="3738563" y="2687320"/>
            <a:ext cx="115887" cy="571500"/>
          </a:xfrm>
          <a:custGeom>
            <a:avLst/>
            <a:gdLst>
              <a:gd name="txL" fmla="*/ 0 w 73"/>
              <a:gd name="txT" fmla="*/ 0 h 320"/>
              <a:gd name="txR" fmla="*/ 73 w 73"/>
              <a:gd name="txB" fmla="*/ 320 h 320"/>
            </a:gdLst>
            <a:ahLst/>
            <a:cxnLst>
              <a:cxn ang="0">
                <a:pos x="2147483646" y="0"/>
              </a:cxn>
              <a:cxn ang="0">
                <a:pos x="2147483646" y="2147483646"/>
              </a:cxn>
              <a:cxn ang="0">
                <a:pos x="0" y="2147483646"/>
              </a:cxn>
            </a:cxnLst>
            <a:rect l="txL" t="txT" r="txR" b="txB"/>
            <a:pathLst>
              <a:path w="73" h="320">
                <a:moveTo>
                  <a:pt x="72" y="0"/>
                </a:moveTo>
                <a:lnTo>
                  <a:pt x="16" y="142"/>
                </a:lnTo>
                <a:lnTo>
                  <a:pt x="0" y="31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grpSp>
        <p:nvGrpSpPr>
          <p:cNvPr id="30773" name="Group 52"/>
          <p:cNvGrpSpPr/>
          <p:nvPr/>
        </p:nvGrpSpPr>
        <p:grpSpPr>
          <a:xfrm>
            <a:off x="1939925" y="2422208"/>
            <a:ext cx="781050" cy="1643062"/>
            <a:chOff x="1577" y="1305"/>
            <a:chExt cx="492" cy="920"/>
          </a:xfrm>
        </p:grpSpPr>
        <p:sp>
          <p:nvSpPr>
            <p:cNvPr id="30788" name="Freeform 53"/>
            <p:cNvSpPr/>
            <p:nvPr/>
          </p:nvSpPr>
          <p:spPr>
            <a:xfrm>
              <a:off x="1651" y="1913"/>
              <a:ext cx="225" cy="249"/>
            </a:xfrm>
            <a:custGeom>
              <a:avLst/>
              <a:gdLst>
                <a:gd name="txL" fmla="*/ 0 w 225"/>
                <a:gd name="txT" fmla="*/ 0 h 249"/>
                <a:gd name="txR" fmla="*/ 225 w 225"/>
                <a:gd name="txB" fmla="*/ 249 h 249"/>
              </a:gdLst>
              <a:ahLst/>
              <a:cxnLst>
                <a:cxn ang="0">
                  <a:pos x="0" y="40"/>
                </a:cxn>
                <a:cxn ang="0">
                  <a:pos x="168" y="0"/>
                </a:cxn>
                <a:cxn ang="0">
                  <a:pos x="137" y="248"/>
                </a:cxn>
                <a:cxn ang="0">
                  <a:pos x="224" y="219"/>
                </a:cxn>
              </a:cxnLst>
              <a:rect l="txL" t="txT" r="txR" b="txB"/>
              <a:pathLst>
                <a:path w="225" h="249">
                  <a:moveTo>
                    <a:pt x="0" y="40"/>
                  </a:moveTo>
                  <a:lnTo>
                    <a:pt x="168" y="0"/>
                  </a:lnTo>
                  <a:lnTo>
                    <a:pt x="137" y="248"/>
                  </a:lnTo>
                  <a:lnTo>
                    <a:pt x="224" y="21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89" name="Freeform 54"/>
            <p:cNvSpPr/>
            <p:nvPr/>
          </p:nvSpPr>
          <p:spPr>
            <a:xfrm>
              <a:off x="1645" y="1908"/>
              <a:ext cx="225" cy="249"/>
            </a:xfrm>
            <a:custGeom>
              <a:avLst/>
              <a:gdLst>
                <a:gd name="txL" fmla="*/ 0 w 225"/>
                <a:gd name="txT" fmla="*/ 0 h 249"/>
                <a:gd name="txR" fmla="*/ 225 w 225"/>
                <a:gd name="txB" fmla="*/ 249 h 249"/>
              </a:gdLst>
              <a:ahLst/>
              <a:cxnLst>
                <a:cxn ang="0">
                  <a:pos x="0" y="40"/>
                </a:cxn>
                <a:cxn ang="0">
                  <a:pos x="168" y="0"/>
                </a:cxn>
                <a:cxn ang="0">
                  <a:pos x="137" y="248"/>
                </a:cxn>
                <a:cxn ang="0">
                  <a:pos x="224" y="219"/>
                </a:cxn>
              </a:cxnLst>
              <a:rect l="txL" t="txT" r="txR" b="txB"/>
              <a:pathLst>
                <a:path w="225" h="249">
                  <a:moveTo>
                    <a:pt x="0" y="40"/>
                  </a:moveTo>
                  <a:lnTo>
                    <a:pt x="168" y="0"/>
                  </a:lnTo>
                  <a:lnTo>
                    <a:pt x="137" y="248"/>
                  </a:lnTo>
                  <a:lnTo>
                    <a:pt x="224" y="21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90" name="Freeform 55"/>
            <p:cNvSpPr/>
            <p:nvPr/>
          </p:nvSpPr>
          <p:spPr>
            <a:xfrm>
              <a:off x="1732" y="1977"/>
              <a:ext cx="225" cy="248"/>
            </a:xfrm>
            <a:custGeom>
              <a:avLst/>
              <a:gdLst>
                <a:gd name="txL" fmla="*/ 0 w 225"/>
                <a:gd name="txT" fmla="*/ 0 h 248"/>
                <a:gd name="txR" fmla="*/ 225 w 225"/>
                <a:gd name="txB" fmla="*/ 248 h 248"/>
              </a:gdLst>
              <a:ahLst/>
              <a:cxnLst>
                <a:cxn ang="0">
                  <a:pos x="0" y="40"/>
                </a:cxn>
                <a:cxn ang="0">
                  <a:pos x="168" y="0"/>
                </a:cxn>
                <a:cxn ang="0">
                  <a:pos x="143" y="247"/>
                </a:cxn>
                <a:cxn ang="0">
                  <a:pos x="224" y="218"/>
                </a:cxn>
              </a:cxnLst>
              <a:rect l="txL" t="txT" r="txR" b="txB"/>
              <a:pathLst>
                <a:path w="225" h="248">
                  <a:moveTo>
                    <a:pt x="0" y="40"/>
                  </a:moveTo>
                  <a:lnTo>
                    <a:pt x="168" y="0"/>
                  </a:lnTo>
                  <a:lnTo>
                    <a:pt x="143" y="247"/>
                  </a:lnTo>
                  <a:lnTo>
                    <a:pt x="224" y="218"/>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91" name="Freeform 56"/>
            <p:cNvSpPr/>
            <p:nvPr/>
          </p:nvSpPr>
          <p:spPr>
            <a:xfrm>
              <a:off x="1726" y="1971"/>
              <a:ext cx="225" cy="248"/>
            </a:xfrm>
            <a:custGeom>
              <a:avLst/>
              <a:gdLst>
                <a:gd name="txL" fmla="*/ 0 w 225"/>
                <a:gd name="txT" fmla="*/ 0 h 248"/>
                <a:gd name="txR" fmla="*/ 225 w 225"/>
                <a:gd name="txB" fmla="*/ 248 h 248"/>
              </a:gdLst>
              <a:ahLst/>
              <a:cxnLst>
                <a:cxn ang="0">
                  <a:pos x="0" y="40"/>
                </a:cxn>
                <a:cxn ang="0">
                  <a:pos x="168" y="0"/>
                </a:cxn>
                <a:cxn ang="0">
                  <a:pos x="143" y="247"/>
                </a:cxn>
                <a:cxn ang="0">
                  <a:pos x="224" y="218"/>
                </a:cxn>
              </a:cxnLst>
              <a:rect l="txL" t="txT" r="txR" b="txB"/>
              <a:pathLst>
                <a:path w="225" h="248">
                  <a:moveTo>
                    <a:pt x="0" y="40"/>
                  </a:moveTo>
                  <a:lnTo>
                    <a:pt x="168" y="0"/>
                  </a:lnTo>
                  <a:lnTo>
                    <a:pt x="143" y="247"/>
                  </a:lnTo>
                  <a:lnTo>
                    <a:pt x="224" y="218"/>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92" name="Freeform 57"/>
            <p:cNvSpPr/>
            <p:nvPr/>
          </p:nvSpPr>
          <p:spPr>
            <a:xfrm>
              <a:off x="1583" y="1510"/>
              <a:ext cx="206" cy="519"/>
            </a:xfrm>
            <a:custGeom>
              <a:avLst/>
              <a:gdLst>
                <a:gd name="txL" fmla="*/ 0 w 206"/>
                <a:gd name="txT" fmla="*/ 0 h 519"/>
                <a:gd name="txR" fmla="*/ 206 w 206"/>
                <a:gd name="txB" fmla="*/ 519 h 519"/>
              </a:gdLst>
              <a:ahLst/>
              <a:cxnLst>
                <a:cxn ang="0">
                  <a:pos x="56" y="426"/>
                </a:cxn>
                <a:cxn ang="0">
                  <a:pos x="0" y="0"/>
                </a:cxn>
                <a:cxn ang="0">
                  <a:pos x="205" y="104"/>
                </a:cxn>
                <a:cxn ang="0">
                  <a:pos x="168" y="518"/>
                </a:cxn>
                <a:cxn ang="0">
                  <a:pos x="56" y="426"/>
                </a:cxn>
              </a:cxnLst>
              <a:rect l="txL" t="txT" r="txR" b="txB"/>
              <a:pathLst>
                <a:path w="206" h="519">
                  <a:moveTo>
                    <a:pt x="56" y="426"/>
                  </a:moveTo>
                  <a:lnTo>
                    <a:pt x="0" y="0"/>
                  </a:lnTo>
                  <a:lnTo>
                    <a:pt x="205" y="104"/>
                  </a:lnTo>
                  <a:lnTo>
                    <a:pt x="168" y="518"/>
                  </a:lnTo>
                  <a:lnTo>
                    <a:pt x="56" y="426"/>
                  </a:lnTo>
                </a:path>
              </a:pathLst>
            </a:custGeom>
            <a:solidFill>
              <a:srgbClr val="B50069">
                <a:alpha val="100000"/>
              </a:srgbClr>
            </a:solid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93" name="Freeform 58"/>
            <p:cNvSpPr/>
            <p:nvPr/>
          </p:nvSpPr>
          <p:spPr>
            <a:xfrm>
              <a:off x="1577" y="1504"/>
              <a:ext cx="206" cy="519"/>
            </a:xfrm>
            <a:custGeom>
              <a:avLst/>
              <a:gdLst>
                <a:gd name="txL" fmla="*/ 0 w 206"/>
                <a:gd name="txT" fmla="*/ 0 h 519"/>
                <a:gd name="txR" fmla="*/ 206 w 206"/>
                <a:gd name="txB" fmla="*/ 519 h 519"/>
              </a:gdLst>
              <a:ahLst/>
              <a:cxnLst>
                <a:cxn ang="0">
                  <a:pos x="56" y="426"/>
                </a:cxn>
                <a:cxn ang="0">
                  <a:pos x="0" y="0"/>
                </a:cxn>
                <a:cxn ang="0">
                  <a:pos x="205" y="104"/>
                </a:cxn>
                <a:cxn ang="0">
                  <a:pos x="168" y="518"/>
                </a:cxn>
                <a:cxn ang="0">
                  <a:pos x="56" y="426"/>
                </a:cxn>
              </a:cxnLst>
              <a:rect l="txL" t="txT" r="txR" b="txB"/>
              <a:pathLst>
                <a:path w="206" h="519">
                  <a:moveTo>
                    <a:pt x="56" y="426"/>
                  </a:moveTo>
                  <a:lnTo>
                    <a:pt x="0" y="0"/>
                  </a:lnTo>
                  <a:lnTo>
                    <a:pt x="205" y="104"/>
                  </a:lnTo>
                  <a:lnTo>
                    <a:pt x="168" y="518"/>
                  </a:lnTo>
                  <a:lnTo>
                    <a:pt x="56" y="426"/>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94" name="Oval 59"/>
            <p:cNvSpPr/>
            <p:nvPr/>
          </p:nvSpPr>
          <p:spPr>
            <a:xfrm>
              <a:off x="1647" y="1311"/>
              <a:ext cx="77" cy="226"/>
            </a:xfrm>
            <a:prstGeom prst="ellipse">
              <a:avLst/>
            </a:prstGeom>
            <a:solidFill>
              <a:srgbClr val="B50069"/>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95" name="Oval 60"/>
            <p:cNvSpPr/>
            <p:nvPr/>
          </p:nvSpPr>
          <p:spPr>
            <a:xfrm>
              <a:off x="1641" y="1305"/>
              <a:ext cx="89" cy="237"/>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96" name="Freeform 61"/>
            <p:cNvSpPr/>
            <p:nvPr/>
          </p:nvSpPr>
          <p:spPr>
            <a:xfrm>
              <a:off x="1788" y="1625"/>
              <a:ext cx="281" cy="226"/>
            </a:xfrm>
            <a:custGeom>
              <a:avLst/>
              <a:gdLst>
                <a:gd name="txL" fmla="*/ 0 w 281"/>
                <a:gd name="txT" fmla="*/ 0 h 226"/>
                <a:gd name="txR" fmla="*/ 281 w 281"/>
                <a:gd name="txB" fmla="*/ 226 h 226"/>
              </a:gdLst>
              <a:ahLst/>
              <a:cxnLst>
                <a:cxn ang="0">
                  <a:pos x="0" y="0"/>
                </a:cxn>
                <a:cxn ang="0">
                  <a:pos x="75" y="185"/>
                </a:cxn>
                <a:cxn ang="0">
                  <a:pos x="280" y="225"/>
                </a:cxn>
              </a:cxnLst>
              <a:rect l="txL" t="txT" r="txR" b="txB"/>
              <a:pathLst>
                <a:path w="281" h="226">
                  <a:moveTo>
                    <a:pt x="0" y="0"/>
                  </a:moveTo>
                  <a:lnTo>
                    <a:pt x="75" y="185"/>
                  </a:lnTo>
                  <a:lnTo>
                    <a:pt x="280" y="225"/>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97" name="Freeform 62"/>
            <p:cNvSpPr/>
            <p:nvPr/>
          </p:nvSpPr>
          <p:spPr>
            <a:xfrm>
              <a:off x="1782" y="1620"/>
              <a:ext cx="281" cy="225"/>
            </a:xfrm>
            <a:custGeom>
              <a:avLst/>
              <a:gdLst>
                <a:gd name="txL" fmla="*/ 0 w 281"/>
                <a:gd name="txT" fmla="*/ 0 h 225"/>
                <a:gd name="txR" fmla="*/ 281 w 281"/>
                <a:gd name="txB" fmla="*/ 225 h 225"/>
              </a:gdLst>
              <a:ahLst/>
              <a:cxnLst>
                <a:cxn ang="0">
                  <a:pos x="0" y="0"/>
                </a:cxn>
                <a:cxn ang="0">
                  <a:pos x="75" y="184"/>
                </a:cxn>
                <a:cxn ang="0">
                  <a:pos x="280" y="224"/>
                </a:cxn>
              </a:cxnLst>
              <a:rect l="txL" t="txT" r="txR" b="txB"/>
              <a:pathLst>
                <a:path w="281" h="225">
                  <a:moveTo>
                    <a:pt x="0" y="0"/>
                  </a:moveTo>
                  <a:lnTo>
                    <a:pt x="75" y="184"/>
                  </a:lnTo>
                  <a:lnTo>
                    <a:pt x="280" y="224"/>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grpSp>
      <p:sp>
        <p:nvSpPr>
          <p:cNvPr id="202815" name="Rectangle 63"/>
          <p:cNvSpPr>
            <a:spLocks noChangeArrowheads="1"/>
          </p:cNvSpPr>
          <p:nvPr/>
        </p:nvSpPr>
        <p:spPr bwMode="auto">
          <a:xfrm>
            <a:off x="3371850" y="1874520"/>
            <a:ext cx="3319463" cy="366713"/>
          </a:xfrm>
          <a:prstGeom prst="rect">
            <a:avLst/>
          </a:prstGeom>
          <a:noFill/>
          <a:ln>
            <a:noFill/>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标准执行人员</a:t>
            </a:r>
            <a:r>
              <a:rPr kumimoji="0" lang="en-US" altLang="zh-CN"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a:t>
            </a:r>
            <a:r>
              <a:rPr kumimoji="0"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软件质量保证</a:t>
            </a:r>
            <a:r>
              <a:rPr kumimoji="0" lang="en-US" altLang="zh-CN"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a:t>
            </a:r>
            <a:endParaRPr kumimoji="0" 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202816" name="Rectangle 64"/>
          <p:cNvSpPr>
            <a:spLocks noChangeArrowheads="1"/>
          </p:cNvSpPr>
          <p:nvPr/>
        </p:nvSpPr>
        <p:spPr bwMode="auto">
          <a:xfrm>
            <a:off x="1119188" y="4090670"/>
            <a:ext cx="1346200" cy="296863"/>
          </a:xfrm>
          <a:prstGeom prst="rect">
            <a:avLst/>
          </a:prstGeom>
          <a:noFill/>
          <a:ln>
            <a:noFill/>
          </a:ln>
          <a:effectLst/>
        </p:spPr>
        <p:txBody>
          <a:bodyPr wrap="none" lIns="90487" tIns="44450" rIns="90487" bIns="44450">
            <a:spAutoFit/>
          </a:bodyPr>
          <a:lstStyle/>
          <a:p>
            <a:pPr marL="0" marR="0" lvl="0" indent="0" algn="ctr" defTabSz="914400" rtl="0" eaLnBrk="0" fontAlgn="base" latinLnBrk="0" hangingPunct="0">
              <a:lnSpc>
                <a:spcPct val="75000"/>
              </a:lnSpc>
              <a:spcBef>
                <a:spcPct val="0"/>
              </a:spcBef>
              <a:spcAft>
                <a:spcPct val="0"/>
              </a:spcAft>
              <a:buClrTx/>
              <a:buSzTx/>
              <a:buFontTx/>
              <a:buNone/>
              <a:defRPr/>
            </a:pPr>
            <a:r>
              <a:rPr kumimoji="0"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数据库维护</a:t>
            </a:r>
            <a:endParaRPr kumimoji="0" 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grpSp>
        <p:nvGrpSpPr>
          <p:cNvPr id="30776" name="Group 65"/>
          <p:cNvGrpSpPr/>
          <p:nvPr/>
        </p:nvGrpSpPr>
        <p:grpSpPr>
          <a:xfrm>
            <a:off x="3914775" y="3296920"/>
            <a:ext cx="995363" cy="2024063"/>
            <a:chOff x="2821" y="1795"/>
            <a:chExt cx="627" cy="1133"/>
          </a:xfrm>
        </p:grpSpPr>
        <p:sp>
          <p:nvSpPr>
            <p:cNvPr id="30778" name="Freeform 66"/>
            <p:cNvSpPr/>
            <p:nvPr/>
          </p:nvSpPr>
          <p:spPr>
            <a:xfrm>
              <a:off x="2908" y="2545"/>
              <a:ext cx="286" cy="298"/>
            </a:xfrm>
            <a:custGeom>
              <a:avLst/>
              <a:gdLst>
                <a:gd name="txL" fmla="*/ 0 w 286"/>
                <a:gd name="txT" fmla="*/ 0 h 298"/>
                <a:gd name="txR" fmla="*/ 286 w 286"/>
                <a:gd name="txB" fmla="*/ 298 h 298"/>
              </a:gdLst>
              <a:ahLst/>
              <a:cxnLst>
                <a:cxn ang="0">
                  <a:pos x="0" y="42"/>
                </a:cxn>
                <a:cxn ang="0">
                  <a:pos x="214" y="0"/>
                </a:cxn>
                <a:cxn ang="0">
                  <a:pos x="174" y="297"/>
                </a:cxn>
                <a:cxn ang="0">
                  <a:pos x="285" y="269"/>
                </a:cxn>
              </a:cxnLst>
              <a:rect l="txL" t="txT" r="txR" b="txB"/>
              <a:pathLst>
                <a:path w="286" h="298">
                  <a:moveTo>
                    <a:pt x="0" y="42"/>
                  </a:moveTo>
                  <a:lnTo>
                    <a:pt x="214" y="0"/>
                  </a:lnTo>
                  <a:lnTo>
                    <a:pt x="174" y="297"/>
                  </a:lnTo>
                  <a:lnTo>
                    <a:pt x="285" y="26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79" name="Freeform 67"/>
            <p:cNvSpPr/>
            <p:nvPr/>
          </p:nvSpPr>
          <p:spPr>
            <a:xfrm>
              <a:off x="2916" y="2538"/>
              <a:ext cx="286" cy="298"/>
            </a:xfrm>
            <a:custGeom>
              <a:avLst/>
              <a:gdLst>
                <a:gd name="txL" fmla="*/ 0 w 286"/>
                <a:gd name="txT" fmla="*/ 0 h 298"/>
                <a:gd name="txR" fmla="*/ 286 w 286"/>
                <a:gd name="txB" fmla="*/ 298 h 298"/>
              </a:gdLst>
              <a:ahLst/>
              <a:cxnLst>
                <a:cxn ang="0">
                  <a:pos x="0" y="42"/>
                </a:cxn>
                <a:cxn ang="0">
                  <a:pos x="214" y="0"/>
                </a:cxn>
                <a:cxn ang="0">
                  <a:pos x="174" y="297"/>
                </a:cxn>
                <a:cxn ang="0">
                  <a:pos x="285" y="269"/>
                </a:cxn>
              </a:cxnLst>
              <a:rect l="txL" t="txT" r="txR" b="txB"/>
              <a:pathLst>
                <a:path w="286" h="298">
                  <a:moveTo>
                    <a:pt x="0" y="42"/>
                  </a:moveTo>
                  <a:lnTo>
                    <a:pt x="214" y="0"/>
                  </a:lnTo>
                  <a:lnTo>
                    <a:pt x="174" y="297"/>
                  </a:lnTo>
                  <a:lnTo>
                    <a:pt x="285" y="26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80" name="Freeform 68"/>
            <p:cNvSpPr/>
            <p:nvPr/>
          </p:nvSpPr>
          <p:spPr>
            <a:xfrm>
              <a:off x="3011" y="2622"/>
              <a:ext cx="286" cy="306"/>
            </a:xfrm>
            <a:custGeom>
              <a:avLst/>
              <a:gdLst>
                <a:gd name="txL" fmla="*/ 0 w 286"/>
                <a:gd name="txT" fmla="*/ 0 h 306"/>
                <a:gd name="txR" fmla="*/ 286 w 286"/>
                <a:gd name="txB" fmla="*/ 306 h 306"/>
              </a:gdLst>
              <a:ahLst/>
              <a:cxnLst>
                <a:cxn ang="0">
                  <a:pos x="0" y="50"/>
                </a:cxn>
                <a:cxn ang="0">
                  <a:pos x="214" y="0"/>
                </a:cxn>
                <a:cxn ang="0">
                  <a:pos x="182" y="305"/>
                </a:cxn>
                <a:cxn ang="0">
                  <a:pos x="285" y="270"/>
                </a:cxn>
              </a:cxnLst>
              <a:rect l="txL" t="txT" r="txR" b="txB"/>
              <a:pathLst>
                <a:path w="286" h="306">
                  <a:moveTo>
                    <a:pt x="0" y="50"/>
                  </a:moveTo>
                  <a:lnTo>
                    <a:pt x="214" y="0"/>
                  </a:lnTo>
                  <a:lnTo>
                    <a:pt x="182" y="305"/>
                  </a:lnTo>
                  <a:lnTo>
                    <a:pt x="285" y="270"/>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81" name="Freeform 69"/>
            <p:cNvSpPr/>
            <p:nvPr/>
          </p:nvSpPr>
          <p:spPr>
            <a:xfrm>
              <a:off x="3019" y="2615"/>
              <a:ext cx="286" cy="306"/>
            </a:xfrm>
            <a:custGeom>
              <a:avLst/>
              <a:gdLst>
                <a:gd name="txL" fmla="*/ 0 w 286"/>
                <a:gd name="txT" fmla="*/ 0 h 306"/>
                <a:gd name="txR" fmla="*/ 286 w 286"/>
                <a:gd name="txB" fmla="*/ 306 h 306"/>
              </a:gdLst>
              <a:ahLst/>
              <a:cxnLst>
                <a:cxn ang="0">
                  <a:pos x="0" y="50"/>
                </a:cxn>
                <a:cxn ang="0">
                  <a:pos x="214" y="0"/>
                </a:cxn>
                <a:cxn ang="0">
                  <a:pos x="182" y="305"/>
                </a:cxn>
                <a:cxn ang="0">
                  <a:pos x="285" y="270"/>
                </a:cxn>
              </a:cxnLst>
              <a:rect l="txL" t="txT" r="txR" b="txB"/>
              <a:pathLst>
                <a:path w="286" h="306">
                  <a:moveTo>
                    <a:pt x="0" y="50"/>
                  </a:moveTo>
                  <a:lnTo>
                    <a:pt x="214" y="0"/>
                  </a:lnTo>
                  <a:lnTo>
                    <a:pt x="182" y="305"/>
                  </a:lnTo>
                  <a:lnTo>
                    <a:pt x="285" y="270"/>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82" name="Freeform 70"/>
            <p:cNvSpPr/>
            <p:nvPr/>
          </p:nvSpPr>
          <p:spPr>
            <a:xfrm>
              <a:off x="2821" y="2049"/>
              <a:ext cx="262" cy="638"/>
            </a:xfrm>
            <a:custGeom>
              <a:avLst/>
              <a:gdLst>
                <a:gd name="txL" fmla="*/ 0 w 262"/>
                <a:gd name="txT" fmla="*/ 0 h 638"/>
                <a:gd name="txR" fmla="*/ 262 w 262"/>
                <a:gd name="txB" fmla="*/ 638 h 638"/>
              </a:gdLst>
              <a:ahLst/>
              <a:cxnLst>
                <a:cxn ang="0">
                  <a:pos x="71" y="524"/>
                </a:cxn>
                <a:cxn ang="0">
                  <a:pos x="0" y="0"/>
                </a:cxn>
                <a:cxn ang="0">
                  <a:pos x="261" y="127"/>
                </a:cxn>
                <a:cxn ang="0">
                  <a:pos x="214" y="637"/>
                </a:cxn>
                <a:cxn ang="0">
                  <a:pos x="71" y="524"/>
                </a:cxn>
              </a:cxnLst>
              <a:rect l="txL" t="txT" r="txR" b="txB"/>
              <a:pathLst>
                <a:path w="262" h="638">
                  <a:moveTo>
                    <a:pt x="71" y="524"/>
                  </a:moveTo>
                  <a:lnTo>
                    <a:pt x="0" y="0"/>
                  </a:lnTo>
                  <a:lnTo>
                    <a:pt x="261" y="127"/>
                  </a:lnTo>
                  <a:lnTo>
                    <a:pt x="214" y="637"/>
                  </a:lnTo>
                  <a:lnTo>
                    <a:pt x="71" y="524"/>
                  </a:lnTo>
                </a:path>
              </a:pathLst>
            </a:custGeom>
            <a:solidFill>
              <a:srgbClr val="B50069">
                <a:alpha val="100000"/>
              </a:srgbClr>
            </a:solid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83" name="Freeform 71"/>
            <p:cNvSpPr/>
            <p:nvPr/>
          </p:nvSpPr>
          <p:spPr>
            <a:xfrm>
              <a:off x="2828" y="2042"/>
              <a:ext cx="263" cy="638"/>
            </a:xfrm>
            <a:custGeom>
              <a:avLst/>
              <a:gdLst>
                <a:gd name="txL" fmla="*/ 0 w 263"/>
                <a:gd name="txT" fmla="*/ 0 h 638"/>
                <a:gd name="txR" fmla="*/ 263 w 263"/>
                <a:gd name="txB" fmla="*/ 638 h 638"/>
              </a:gdLst>
              <a:ahLst/>
              <a:cxnLst>
                <a:cxn ang="0">
                  <a:pos x="71" y="524"/>
                </a:cxn>
                <a:cxn ang="0">
                  <a:pos x="0" y="0"/>
                </a:cxn>
                <a:cxn ang="0">
                  <a:pos x="262" y="127"/>
                </a:cxn>
                <a:cxn ang="0">
                  <a:pos x="214" y="637"/>
                </a:cxn>
                <a:cxn ang="0">
                  <a:pos x="71" y="524"/>
                </a:cxn>
              </a:cxnLst>
              <a:rect l="txL" t="txT" r="txR" b="txB"/>
              <a:pathLst>
                <a:path w="263" h="638">
                  <a:moveTo>
                    <a:pt x="71" y="524"/>
                  </a:moveTo>
                  <a:lnTo>
                    <a:pt x="0" y="0"/>
                  </a:lnTo>
                  <a:lnTo>
                    <a:pt x="262" y="127"/>
                  </a:lnTo>
                  <a:lnTo>
                    <a:pt x="214" y="637"/>
                  </a:lnTo>
                  <a:lnTo>
                    <a:pt x="71" y="524"/>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84" name="Oval 72"/>
            <p:cNvSpPr/>
            <p:nvPr/>
          </p:nvSpPr>
          <p:spPr>
            <a:xfrm>
              <a:off x="2940" y="1802"/>
              <a:ext cx="103" cy="282"/>
            </a:xfrm>
            <a:prstGeom prst="ellipse">
              <a:avLst/>
            </a:prstGeom>
            <a:solidFill>
              <a:srgbClr val="B50069"/>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85" name="Oval 73"/>
            <p:cNvSpPr/>
            <p:nvPr/>
          </p:nvSpPr>
          <p:spPr>
            <a:xfrm>
              <a:off x="2932" y="1795"/>
              <a:ext cx="119" cy="296"/>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0786" name="Freeform 74"/>
            <p:cNvSpPr/>
            <p:nvPr/>
          </p:nvSpPr>
          <p:spPr>
            <a:xfrm>
              <a:off x="3082" y="2190"/>
              <a:ext cx="358" cy="271"/>
            </a:xfrm>
            <a:custGeom>
              <a:avLst/>
              <a:gdLst>
                <a:gd name="txL" fmla="*/ 0 w 358"/>
                <a:gd name="txT" fmla="*/ 0 h 271"/>
                <a:gd name="txR" fmla="*/ 358 w 358"/>
                <a:gd name="txB" fmla="*/ 271 h 271"/>
              </a:gdLst>
              <a:ahLst/>
              <a:cxnLst>
                <a:cxn ang="0">
                  <a:pos x="0" y="0"/>
                </a:cxn>
                <a:cxn ang="0">
                  <a:pos x="95" y="227"/>
                </a:cxn>
                <a:cxn ang="0">
                  <a:pos x="357" y="270"/>
                </a:cxn>
              </a:cxnLst>
              <a:rect l="txL" t="txT" r="txR" b="txB"/>
              <a:pathLst>
                <a:path w="358" h="271">
                  <a:moveTo>
                    <a:pt x="0" y="0"/>
                  </a:moveTo>
                  <a:lnTo>
                    <a:pt x="95" y="227"/>
                  </a:lnTo>
                  <a:lnTo>
                    <a:pt x="357" y="270"/>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sp>
          <p:nvSpPr>
            <p:cNvPr id="30787" name="Freeform 75"/>
            <p:cNvSpPr/>
            <p:nvPr/>
          </p:nvSpPr>
          <p:spPr>
            <a:xfrm>
              <a:off x="3090" y="2183"/>
              <a:ext cx="358" cy="270"/>
            </a:xfrm>
            <a:custGeom>
              <a:avLst/>
              <a:gdLst>
                <a:gd name="txL" fmla="*/ 0 w 358"/>
                <a:gd name="txT" fmla="*/ 0 h 270"/>
                <a:gd name="txR" fmla="*/ 358 w 358"/>
                <a:gd name="txB" fmla="*/ 270 h 270"/>
              </a:gdLst>
              <a:ahLst/>
              <a:cxnLst>
                <a:cxn ang="0">
                  <a:pos x="0" y="0"/>
                </a:cxn>
                <a:cxn ang="0">
                  <a:pos x="95" y="227"/>
                </a:cxn>
                <a:cxn ang="0">
                  <a:pos x="357" y="269"/>
                </a:cxn>
              </a:cxnLst>
              <a:rect l="txL" t="txT" r="txR" b="txB"/>
              <a:pathLst>
                <a:path w="358" h="270">
                  <a:moveTo>
                    <a:pt x="0" y="0"/>
                  </a:moveTo>
                  <a:lnTo>
                    <a:pt x="95" y="227"/>
                  </a:lnTo>
                  <a:lnTo>
                    <a:pt x="357" y="269"/>
                  </a:lnTo>
                </a:path>
              </a:pathLst>
            </a:custGeom>
            <a:noFill/>
            <a:ln w="25400" cap="rnd" cmpd="sng">
              <a:solidFill>
                <a:schemeClr val="tx1">
                  <a:alpha val="100000"/>
                </a:schemeClr>
              </a:solidFill>
              <a:prstDash val="solid"/>
              <a:round/>
              <a:headEnd type="none" w="med" len="med"/>
              <a:tailEnd type="none" w="med" len="med"/>
            </a:ln>
          </p:spPr>
          <p:txBody>
            <a:bodyPr/>
            <a:p>
              <a:endParaRPr lang="zh-CN" altLang="en-US"/>
            </a:p>
          </p:txBody>
        </p:sp>
      </p:grpSp>
      <p:sp>
        <p:nvSpPr>
          <p:cNvPr id="202828" name="Rectangle 76"/>
          <p:cNvSpPr>
            <a:spLocks noChangeArrowheads="1"/>
          </p:cNvSpPr>
          <p:nvPr/>
        </p:nvSpPr>
        <p:spPr bwMode="auto">
          <a:xfrm>
            <a:off x="3724275" y="5233670"/>
            <a:ext cx="1306513" cy="366713"/>
          </a:xfrm>
          <a:prstGeom prst="rect">
            <a:avLst/>
          </a:prstGeom>
          <a:noFill/>
          <a:ln>
            <a:noFill/>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用户代表</a:t>
            </a:r>
            <a:endParaRPr kumimoji="0" lang="en-US" sz="1800" b="1" i="1"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31747"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31748" name="Rectangle 2"/>
          <p:cNvSpPr>
            <a:spLocks noGrp="1"/>
          </p:cNvSpPr>
          <p:nvPr>
            <p:ph type="title"/>
          </p:nvPr>
        </p:nvSpPr>
        <p:spPr>
          <a:xfrm>
            <a:off x="4114800" y="228600"/>
            <a:ext cx="1639570" cy="633730"/>
          </a:xfrm>
        </p:spPr>
        <p:txBody>
          <a:bodyPr vert="horz" wrap="square" lIns="91440" tIns="45720" rIns="91440" bIns="45720" anchor="b" anchorCtr="0"/>
          <a:p>
            <a:pPr eaLnBrk="1" hangingPunct="1"/>
            <a:r>
              <a:rPr lang="zh-CN" altLang="en-US" dirty="0">
                <a:ea typeface="宋体" panose="02010600030101010101" pitchFamily="2" charset="-122"/>
              </a:rPr>
              <a:t>人物</a:t>
            </a:r>
            <a:endParaRPr lang="en-US" altLang="zh-CN" dirty="0">
              <a:ea typeface="宋体" panose="02010600030101010101" pitchFamily="2" charset="-122"/>
            </a:endParaRPr>
          </a:p>
        </p:txBody>
      </p:sp>
      <p:sp>
        <p:nvSpPr>
          <p:cNvPr id="31749" name="Rectangle 3"/>
          <p:cNvSpPr>
            <a:spLocks noGrp="1"/>
          </p:cNvSpPr>
          <p:nvPr>
            <p:ph idx="1"/>
          </p:nvPr>
        </p:nvSpPr>
        <p:spPr>
          <a:xfrm>
            <a:off x="609600" y="1066800"/>
            <a:ext cx="6934200" cy="4191000"/>
          </a:xfrm>
        </p:spPr>
        <p:txBody>
          <a:bodyPr vert="horz" wrap="square" lIns="91440" tIns="45720" rIns="91440" bIns="45720" anchor="t" anchorCtr="0"/>
          <a:p>
            <a:pPr eaLnBrk="1" hangingPunct="1">
              <a:lnSpc>
                <a:spcPct val="150000"/>
              </a:lnSpc>
              <a:spcBef>
                <a:spcPts val="300"/>
              </a:spcBef>
            </a:pPr>
            <a:r>
              <a:rPr lang="zh-CN" altLang="en-US" dirty="0">
                <a:latin typeface="Palatino" pitchFamily="-128" charset="0"/>
                <a:ea typeface="宋体" panose="02010600030101010101" pitchFamily="2" charset="-122"/>
              </a:rPr>
              <a:t>生产者</a:t>
            </a:r>
            <a:r>
              <a:rPr lang="en-US" altLang="zh-CN" dirty="0">
                <a:latin typeface="Palatino" pitchFamily="-128" charset="0"/>
                <a:ea typeface="宋体" panose="02010600030101010101" pitchFamily="2" charset="-122"/>
              </a:rPr>
              <a:t>---</a:t>
            </a:r>
            <a:r>
              <a:rPr lang="zh-CN" altLang="en-US" dirty="0">
                <a:latin typeface="Palatino" pitchFamily="-128" charset="0"/>
                <a:ea typeface="宋体" panose="02010600030101010101" pitchFamily="2" charset="-122"/>
              </a:rPr>
              <a:t>产品开发者</a:t>
            </a:r>
            <a:endParaRPr lang="en-US" altLang="zh-CN" dirty="0">
              <a:latin typeface="Palatino" pitchFamily="-128" charset="0"/>
              <a:ea typeface="宋体" panose="02010600030101010101" pitchFamily="2" charset="-122"/>
            </a:endParaRPr>
          </a:p>
          <a:p>
            <a:pPr lvl="1" eaLnBrk="1" hangingPunct="1">
              <a:lnSpc>
                <a:spcPct val="150000"/>
              </a:lnSpc>
              <a:spcBef>
                <a:spcPts val="300"/>
              </a:spcBef>
            </a:pPr>
            <a:r>
              <a:rPr lang="zh-CN" altLang="en-US" sz="2400" dirty="0">
                <a:ea typeface="宋体" panose="02010600030101010101" pitchFamily="2" charset="-122"/>
              </a:rPr>
              <a:t>通知项目负责人的工作产品完成，并要求审评审</a:t>
            </a:r>
            <a:endParaRPr lang="en-US" altLang="zh-CN" sz="2400" dirty="0">
              <a:latin typeface="Palatino" pitchFamily="-128" charset="0"/>
              <a:ea typeface="宋体" panose="02010600030101010101" pitchFamily="2" charset="-122"/>
            </a:endParaRPr>
          </a:p>
          <a:p>
            <a:pPr eaLnBrk="1" hangingPunct="1">
              <a:lnSpc>
                <a:spcPct val="150000"/>
              </a:lnSpc>
              <a:spcBef>
                <a:spcPts val="300"/>
              </a:spcBef>
            </a:pPr>
            <a:r>
              <a:rPr lang="zh-CN" altLang="en-US" dirty="0">
                <a:latin typeface="Palatino" pitchFamily="-128" charset="0"/>
                <a:ea typeface="宋体" panose="02010600030101010101" pitchFamily="2" charset="-122"/>
              </a:rPr>
              <a:t>评审主持</a:t>
            </a:r>
            <a:r>
              <a:rPr lang="en-US" altLang="zh-CN" dirty="0">
                <a:latin typeface="Palatino" pitchFamily="-128" charset="0"/>
                <a:ea typeface="宋体" panose="02010600030101010101" pitchFamily="2" charset="-122"/>
              </a:rPr>
              <a:t>—</a:t>
            </a:r>
            <a:r>
              <a:rPr lang="zh-CN" altLang="en-US" dirty="0">
                <a:latin typeface="Palatino" pitchFamily="-128" charset="0"/>
                <a:ea typeface="宋体" panose="02010600030101010101" pitchFamily="2" charset="-122"/>
              </a:rPr>
              <a:t>评估产品的准备情况，复印产品材料，并分发给</a:t>
            </a:r>
            <a:r>
              <a:rPr lang="en-US" altLang="zh-CN" dirty="0">
                <a:latin typeface="Palatino" pitchFamily="-128" charset="0"/>
                <a:ea typeface="宋体" panose="02010600030101010101" pitchFamily="2" charset="-122"/>
              </a:rPr>
              <a:t>2~3</a:t>
            </a:r>
            <a:r>
              <a:rPr lang="zh-CN" altLang="en-US" dirty="0">
                <a:latin typeface="Palatino" pitchFamily="-128" charset="0"/>
                <a:ea typeface="宋体" panose="02010600030101010101" pitchFamily="2" charset="-122"/>
              </a:rPr>
              <a:t>位评审员预先准备</a:t>
            </a:r>
            <a:endParaRPr lang="en-US" altLang="zh-CN" dirty="0">
              <a:latin typeface="Palatino" pitchFamily="-128" charset="0"/>
              <a:ea typeface="宋体" panose="02010600030101010101" pitchFamily="2" charset="-122"/>
            </a:endParaRPr>
          </a:p>
          <a:p>
            <a:pPr eaLnBrk="1" hangingPunct="1">
              <a:lnSpc>
                <a:spcPct val="150000"/>
              </a:lnSpc>
              <a:spcBef>
                <a:spcPts val="300"/>
              </a:spcBef>
            </a:pPr>
            <a:r>
              <a:rPr lang="zh-CN" altLang="en-US" dirty="0">
                <a:latin typeface="Palatino" pitchFamily="-128" charset="0"/>
                <a:ea typeface="宋体" panose="02010600030101010101" pitchFamily="2" charset="-122"/>
              </a:rPr>
              <a:t>评审员</a:t>
            </a:r>
            <a:r>
              <a:rPr lang="en-US" altLang="zh-CN" dirty="0">
                <a:latin typeface="Palatino" pitchFamily="-128" charset="0"/>
                <a:ea typeface="宋体" panose="02010600030101010101" pitchFamily="2" charset="-122"/>
              </a:rPr>
              <a:t>—</a:t>
            </a:r>
            <a:r>
              <a:rPr lang="zh-CN" altLang="en-US" dirty="0">
                <a:latin typeface="Palatino" pitchFamily="-128" charset="0"/>
                <a:ea typeface="宋体" panose="02010600030101010101" pitchFamily="2" charset="-122"/>
              </a:rPr>
              <a:t>预计花</a:t>
            </a:r>
            <a:r>
              <a:rPr lang="en-US" altLang="zh-CN" dirty="0">
                <a:latin typeface="Palatino" pitchFamily="-128" charset="0"/>
                <a:ea typeface="宋体" panose="02010600030101010101" pitchFamily="2" charset="-122"/>
              </a:rPr>
              <a:t>1~2</a:t>
            </a:r>
            <a:r>
              <a:rPr lang="zh-CN" altLang="en-US" dirty="0">
                <a:latin typeface="Palatino" pitchFamily="-128" charset="0"/>
                <a:ea typeface="宋体" panose="02010600030101010101" pitchFamily="2" charset="-122"/>
              </a:rPr>
              <a:t>小时评审产品、记笔记，否则需要熟悉产品</a:t>
            </a:r>
            <a:endParaRPr lang="en-US" altLang="zh-CN" dirty="0">
              <a:latin typeface="Palatino" pitchFamily="-128" charset="0"/>
              <a:ea typeface="宋体" panose="02010600030101010101" pitchFamily="2" charset="-122"/>
            </a:endParaRPr>
          </a:p>
          <a:p>
            <a:pPr eaLnBrk="1" hangingPunct="1">
              <a:lnSpc>
                <a:spcPct val="150000"/>
              </a:lnSpc>
              <a:spcBef>
                <a:spcPts val="300"/>
              </a:spcBef>
            </a:pPr>
            <a:r>
              <a:rPr lang="zh-CN" altLang="en-US" dirty="0">
                <a:latin typeface="Times" pitchFamily="-128" charset="0"/>
                <a:ea typeface="宋体" panose="02010600030101010101" pitchFamily="2" charset="-122"/>
              </a:rPr>
              <a:t>记录员</a:t>
            </a:r>
            <a:r>
              <a:rPr lang="en-US" altLang="zh-CN" dirty="0">
                <a:latin typeface="Times" pitchFamily="-128" charset="0"/>
                <a:ea typeface="宋体" panose="02010600030101010101" pitchFamily="2" charset="-122"/>
              </a:rPr>
              <a:t>–</a:t>
            </a:r>
            <a:r>
              <a:rPr lang="en-US" altLang="zh-CN" dirty="0">
                <a:latin typeface="Palatino" pitchFamily="-128" charset="0"/>
                <a:ea typeface="宋体" panose="02010600030101010101" pitchFamily="2" charset="-122"/>
              </a:rPr>
              <a:t> </a:t>
            </a:r>
            <a:r>
              <a:rPr lang="zh-CN" altLang="en-US" dirty="0">
                <a:latin typeface="Palatino" pitchFamily="-128" charset="0"/>
                <a:ea typeface="宋体" panose="02010600030101010101" pitchFamily="2" charset="-122"/>
              </a:rPr>
              <a:t>记录（书面）评审期间提出的所有重要问题的评审人员</a:t>
            </a:r>
            <a:endParaRPr lang="en-US" altLang="zh-CN"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32771"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32772" name="Rectangle 2"/>
          <p:cNvSpPr>
            <a:spLocks noGrp="1"/>
          </p:cNvSpPr>
          <p:nvPr>
            <p:ph type="title"/>
          </p:nvPr>
        </p:nvSpPr>
        <p:spPr>
          <a:xfrm>
            <a:off x="3733800" y="228600"/>
            <a:ext cx="2294255" cy="633730"/>
          </a:xfrm>
        </p:spPr>
        <p:txBody>
          <a:bodyPr vert="horz" wrap="square" lIns="91440" tIns="45720" rIns="91440" bIns="45720" anchor="b" anchorCtr="0"/>
          <a:p>
            <a:pPr eaLnBrk="1" hangingPunct="1"/>
            <a:r>
              <a:rPr lang="zh-CN" altLang="en-US" dirty="0">
                <a:ea typeface="宋体" panose="02010600030101010101" pitchFamily="2" charset="-122"/>
              </a:rPr>
              <a:t>评审进行</a:t>
            </a:r>
            <a:endParaRPr lang="en-US" altLang="zh-CN" dirty="0">
              <a:ea typeface="宋体" panose="02010600030101010101" pitchFamily="2" charset="-122"/>
            </a:endParaRPr>
          </a:p>
        </p:txBody>
      </p:sp>
      <p:sp>
        <p:nvSpPr>
          <p:cNvPr id="32773" name="Rectangle 3"/>
          <p:cNvSpPr>
            <a:spLocks noGrp="1"/>
          </p:cNvSpPr>
          <p:nvPr>
            <p:ph idx="1"/>
          </p:nvPr>
        </p:nvSpPr>
        <p:spPr>
          <a:xfrm>
            <a:off x="685800" y="1143000"/>
            <a:ext cx="6934200" cy="4191000"/>
          </a:xfrm>
        </p:spPr>
        <p:txBody>
          <a:bodyPr vert="horz" wrap="square" lIns="91440" tIns="45720" rIns="91440" bIns="45720" anchor="t" anchorCtr="0"/>
          <a:p>
            <a:pPr eaLnBrk="1" hangingPunct="1">
              <a:lnSpc>
                <a:spcPct val="125000"/>
              </a:lnSpc>
              <a:spcBef>
                <a:spcPts val="600"/>
              </a:spcBef>
              <a:spcAft>
                <a:spcPts val="0"/>
              </a:spcAft>
            </a:pPr>
            <a:r>
              <a:rPr lang="zh-CN" altLang="en-US" sz="2000" dirty="0">
                <a:ea typeface="宋体" panose="02010600030101010101" pitchFamily="2" charset="-122"/>
              </a:rPr>
              <a:t>评审产品，而不是生产者</a:t>
            </a:r>
            <a:endParaRPr lang="en-US" altLang="zh-CN" sz="2000" dirty="0">
              <a:ea typeface="宋体" panose="02010600030101010101" pitchFamily="2" charset="-122"/>
            </a:endParaRPr>
          </a:p>
          <a:p>
            <a:pPr eaLnBrk="1" hangingPunct="1">
              <a:lnSpc>
                <a:spcPct val="125000"/>
              </a:lnSpc>
              <a:spcBef>
                <a:spcPts val="600"/>
              </a:spcBef>
              <a:spcAft>
                <a:spcPts val="0"/>
              </a:spcAft>
            </a:pPr>
            <a:r>
              <a:rPr lang="zh-CN" altLang="en-US" sz="2000" dirty="0">
                <a:ea typeface="宋体" panose="02010600030101010101" pitchFamily="2" charset="-122"/>
              </a:rPr>
              <a:t>制定并遵守议程</a:t>
            </a:r>
            <a:endParaRPr lang="en-US" altLang="zh-CN" sz="2000" dirty="0">
              <a:ea typeface="宋体" panose="02010600030101010101" pitchFamily="2" charset="-122"/>
            </a:endParaRPr>
          </a:p>
          <a:p>
            <a:pPr eaLnBrk="1" hangingPunct="1">
              <a:lnSpc>
                <a:spcPct val="125000"/>
              </a:lnSpc>
              <a:spcBef>
                <a:spcPts val="600"/>
              </a:spcBef>
              <a:spcAft>
                <a:spcPts val="0"/>
              </a:spcAft>
            </a:pPr>
            <a:r>
              <a:rPr lang="zh-CN" altLang="en-US" sz="2000" dirty="0">
                <a:ea typeface="宋体" panose="02010600030101010101" pitchFamily="2" charset="-122"/>
              </a:rPr>
              <a:t>限制争论和反驳</a:t>
            </a:r>
            <a:endParaRPr lang="en-US" altLang="zh-CN" sz="2000" dirty="0">
              <a:ea typeface="宋体" panose="02010600030101010101" pitchFamily="2" charset="-122"/>
            </a:endParaRPr>
          </a:p>
          <a:p>
            <a:pPr eaLnBrk="1" hangingPunct="1">
              <a:lnSpc>
                <a:spcPct val="125000"/>
              </a:lnSpc>
              <a:spcBef>
                <a:spcPts val="600"/>
              </a:spcBef>
              <a:spcAft>
                <a:spcPts val="0"/>
              </a:spcAft>
            </a:pPr>
            <a:r>
              <a:rPr lang="zh-CN" altLang="zh-CN" sz="2000" dirty="0">
                <a:ea typeface="宋体" panose="02010600030101010101" pitchFamily="2" charset="-122"/>
              </a:rPr>
              <a:t>要阐明问题，但是不要试图解决所有记录的问题</a:t>
            </a:r>
            <a:endParaRPr lang="en-US" altLang="zh-CN" sz="2000" dirty="0">
              <a:ea typeface="宋体" panose="02010600030101010101" pitchFamily="2" charset="-122"/>
            </a:endParaRPr>
          </a:p>
          <a:p>
            <a:pPr eaLnBrk="1" hangingPunct="1">
              <a:lnSpc>
                <a:spcPct val="125000"/>
              </a:lnSpc>
              <a:spcBef>
                <a:spcPts val="600"/>
              </a:spcBef>
              <a:spcAft>
                <a:spcPts val="0"/>
              </a:spcAft>
            </a:pPr>
            <a:r>
              <a:rPr lang="zh-CN" altLang="en-US" sz="2000" dirty="0">
                <a:ea typeface="宋体" panose="02010600030101010101" pitchFamily="2" charset="-122"/>
              </a:rPr>
              <a:t>做笔记</a:t>
            </a:r>
            <a:endParaRPr lang="en-US" altLang="zh-CN" sz="2000" dirty="0">
              <a:ea typeface="宋体" panose="02010600030101010101" pitchFamily="2" charset="-122"/>
            </a:endParaRPr>
          </a:p>
          <a:p>
            <a:pPr eaLnBrk="1" hangingPunct="1">
              <a:lnSpc>
                <a:spcPct val="125000"/>
              </a:lnSpc>
              <a:spcBef>
                <a:spcPts val="600"/>
              </a:spcBef>
              <a:spcAft>
                <a:spcPts val="0"/>
              </a:spcAft>
            </a:pPr>
            <a:r>
              <a:rPr lang="zh-CN" altLang="zh-CN" sz="2000" dirty="0">
                <a:ea typeface="宋体" panose="02010600030101010101" pitchFamily="2" charset="-122"/>
              </a:rPr>
              <a:t>限制参与者人数，并坚持事先做准备</a:t>
            </a:r>
            <a:endParaRPr lang="en-US" altLang="zh-CN" sz="2000" dirty="0">
              <a:ea typeface="宋体" panose="02010600030101010101" pitchFamily="2" charset="-122"/>
            </a:endParaRPr>
          </a:p>
          <a:p>
            <a:pPr eaLnBrk="1" hangingPunct="1">
              <a:lnSpc>
                <a:spcPct val="125000"/>
              </a:lnSpc>
              <a:spcBef>
                <a:spcPts val="600"/>
              </a:spcBef>
              <a:spcAft>
                <a:spcPts val="0"/>
              </a:spcAft>
            </a:pPr>
            <a:r>
              <a:rPr lang="zh-CN" altLang="zh-CN" sz="2000" dirty="0">
                <a:ea typeface="宋体" panose="02010600030101010101" pitchFamily="2" charset="-122"/>
              </a:rPr>
              <a:t>为每个将要评审的工作产品建立检查清单</a:t>
            </a:r>
            <a:endParaRPr lang="en-US" altLang="zh-CN" sz="2000" dirty="0">
              <a:ea typeface="宋体" panose="02010600030101010101" pitchFamily="2" charset="-122"/>
            </a:endParaRPr>
          </a:p>
          <a:p>
            <a:pPr eaLnBrk="1" hangingPunct="1">
              <a:lnSpc>
                <a:spcPct val="125000"/>
              </a:lnSpc>
              <a:spcBef>
                <a:spcPts val="600"/>
              </a:spcBef>
              <a:spcAft>
                <a:spcPts val="0"/>
              </a:spcAft>
            </a:pPr>
            <a:r>
              <a:rPr lang="zh-CN" altLang="en-US" sz="2000" dirty="0">
                <a:ea typeface="宋体" panose="02010600030101010101" pitchFamily="2" charset="-122"/>
              </a:rPr>
              <a:t>为正式技术评审分配资源和安排时间</a:t>
            </a:r>
            <a:endParaRPr lang="en-US" altLang="zh-CN" sz="2000" dirty="0">
              <a:ea typeface="宋体" panose="02010600030101010101" pitchFamily="2" charset="-122"/>
            </a:endParaRPr>
          </a:p>
          <a:p>
            <a:pPr eaLnBrk="1" hangingPunct="1">
              <a:lnSpc>
                <a:spcPct val="125000"/>
              </a:lnSpc>
              <a:spcBef>
                <a:spcPts val="600"/>
              </a:spcBef>
              <a:spcAft>
                <a:spcPts val="0"/>
              </a:spcAft>
            </a:pPr>
            <a:r>
              <a:rPr lang="zh-CN" altLang="en-US" sz="2000" dirty="0">
                <a:ea typeface="宋体" panose="02010600030101010101" pitchFamily="2" charset="-122"/>
              </a:rPr>
              <a:t>对所有评审员进行有意义的培训</a:t>
            </a:r>
            <a:endParaRPr lang="en-US" altLang="zh-CN" sz="2000" dirty="0">
              <a:ea typeface="宋体" panose="02010600030101010101" pitchFamily="2" charset="-122"/>
            </a:endParaRPr>
          </a:p>
          <a:p>
            <a:pPr eaLnBrk="1" hangingPunct="1">
              <a:lnSpc>
                <a:spcPct val="125000"/>
              </a:lnSpc>
              <a:spcBef>
                <a:spcPts val="600"/>
              </a:spcBef>
              <a:spcAft>
                <a:spcPts val="0"/>
              </a:spcAft>
            </a:pPr>
            <a:r>
              <a:rPr lang="zh-CN" altLang="en-US" sz="2000" dirty="0">
                <a:ea typeface="宋体" panose="02010600030101010101" pitchFamily="2" charset="-122"/>
              </a:rPr>
              <a:t>回顾以前的评审</a:t>
            </a:r>
            <a:endParaRPr lang="en-US" altLang="zh-CN" sz="20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363"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15364" name="Rectangle 2"/>
          <p:cNvSpPr/>
          <p:nvPr/>
        </p:nvSpPr>
        <p:spPr>
          <a:xfrm>
            <a:off x="1892300" y="2171700"/>
            <a:ext cx="5753100" cy="2667000"/>
          </a:xfrm>
          <a:prstGeom prst="rect">
            <a:avLst/>
          </a:prstGeom>
          <a:solidFill>
            <a:schemeClr val="folHlink"/>
          </a:solidFill>
          <a:ln w="25400">
            <a:noFill/>
          </a:ln>
          <a:effectLst>
            <a:outerShdw dist="107763" dir="2699999" algn="ctr" rotWithShape="0">
              <a:schemeClr val="tx1"/>
            </a:outerShdw>
          </a:effectLst>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15365" name="Rectangle 3"/>
          <p:cNvSpPr>
            <a:spLocks noGrp="1"/>
          </p:cNvSpPr>
          <p:nvPr>
            <p:ph type="title"/>
          </p:nvPr>
        </p:nvSpPr>
        <p:spPr>
          <a:xfrm>
            <a:off x="4038600" y="304800"/>
            <a:ext cx="1417320" cy="355600"/>
          </a:xfrm>
        </p:spPr>
        <p:txBody>
          <a:bodyPr vert="horz" wrap="square" lIns="90487" tIns="44450" rIns="90487" bIns="44450" anchor="ctr" anchorCtr="0"/>
          <a:p>
            <a:pPr eaLnBrk="1" hangingPunct="1"/>
            <a:r>
              <a:rPr lang="zh-CN" altLang="en-US" dirty="0">
                <a:ea typeface="宋体" panose="02010600030101010101" pitchFamily="2" charset="-122"/>
              </a:rPr>
              <a:t>评</a:t>
            </a:r>
            <a:r>
              <a:rPr lang="en-US" altLang="zh-CN" dirty="0">
                <a:ea typeface="宋体" panose="02010600030101010101" pitchFamily="2" charset="-122"/>
              </a:rPr>
              <a:t> </a:t>
            </a:r>
            <a:r>
              <a:rPr lang="zh-CN" altLang="en-US" dirty="0">
                <a:ea typeface="宋体" panose="02010600030101010101" pitchFamily="2" charset="-122"/>
              </a:rPr>
              <a:t>审</a:t>
            </a:r>
            <a:endParaRPr lang="en-US" altLang="zh-CN" dirty="0">
              <a:ea typeface="宋体" panose="02010600030101010101" pitchFamily="2" charset="-122"/>
            </a:endParaRPr>
          </a:p>
        </p:txBody>
      </p:sp>
      <p:sp>
        <p:nvSpPr>
          <p:cNvPr id="172039" name="Rectangle 7"/>
          <p:cNvSpPr>
            <a:spLocks noChangeArrowheads="1"/>
          </p:cNvSpPr>
          <p:nvPr/>
        </p:nvSpPr>
        <p:spPr bwMode="auto">
          <a:xfrm>
            <a:off x="4608513" y="3754438"/>
            <a:ext cx="1844675" cy="36353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1" u="none" strike="noStrike" kern="1200" cap="none" spc="0" normalizeH="0" baseline="0" noProof="0">
                <a:ln>
                  <a:noFill/>
                </a:ln>
                <a:solidFill>
                  <a:schemeClr val="bg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Jerry Weinberg</a:t>
            </a:r>
            <a:endParaRPr kumimoji="0" lang="en-US" sz="1800" b="1" i="1" u="none" strike="noStrike" kern="1200" cap="none" spc="0" normalizeH="0" baseline="0" noProof="0">
              <a:ln>
                <a:noFill/>
              </a:ln>
              <a:solidFill>
                <a:schemeClr val="bg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10" name="Rectangle 6"/>
          <p:cNvSpPr>
            <a:spLocks noChangeArrowheads="1"/>
          </p:cNvSpPr>
          <p:nvPr/>
        </p:nvSpPr>
        <p:spPr bwMode="auto">
          <a:xfrm>
            <a:off x="2139950" y="2903538"/>
            <a:ext cx="5257800" cy="828675"/>
          </a:xfrm>
          <a:prstGeom prst="rect">
            <a:avLst/>
          </a:prstGeom>
          <a:noFill/>
          <a:ln>
            <a:noFill/>
          </a:ln>
          <a:effectLst/>
        </p:spPr>
        <p:txBody>
          <a:bodyPr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没有特别的原因，你的朋友和同事也不能成为你的最严厉的批评家</a:t>
            </a:r>
            <a:r>
              <a:rPr kumimoji="0" 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a:t>
            </a:r>
            <a:endParaRPr kumimoji="0" 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33795"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33796" name="Rectangle 2"/>
          <p:cNvSpPr/>
          <p:nvPr/>
        </p:nvSpPr>
        <p:spPr>
          <a:xfrm>
            <a:off x="1066800" y="1231900"/>
            <a:ext cx="6807200" cy="3379788"/>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3797" name="Rectangle 3"/>
          <p:cNvSpPr>
            <a:spLocks noGrp="1"/>
          </p:cNvSpPr>
          <p:nvPr>
            <p:ph type="title"/>
          </p:nvPr>
        </p:nvSpPr>
        <p:spPr>
          <a:xfrm>
            <a:off x="3200400" y="228600"/>
            <a:ext cx="3018155" cy="681355"/>
          </a:xfrm>
        </p:spPr>
        <p:txBody>
          <a:bodyPr vert="horz" wrap="square" lIns="90487" tIns="44450" rIns="90487" bIns="44450" anchor="ctr" anchorCtr="0"/>
          <a:p>
            <a:pPr eaLnBrk="1" hangingPunct="1"/>
            <a:r>
              <a:rPr lang="zh-CN" altLang="en-US" dirty="0">
                <a:ea typeface="宋体" panose="02010600030101010101" pitchFamily="2" charset="-122"/>
              </a:rPr>
              <a:t>评审项矩阵</a:t>
            </a:r>
            <a:endParaRPr lang="en-US" altLang="zh-CN" dirty="0">
              <a:ea typeface="宋体" panose="02010600030101010101" pitchFamily="2" charset="-122"/>
            </a:endParaRPr>
          </a:p>
        </p:txBody>
      </p:sp>
      <p:sp>
        <p:nvSpPr>
          <p:cNvPr id="177156" name="Rectangle 4"/>
          <p:cNvSpPr>
            <a:spLocks noChangeArrowheads="1"/>
          </p:cNvSpPr>
          <p:nvPr/>
        </p:nvSpPr>
        <p:spPr bwMode="auto">
          <a:xfrm>
            <a:off x="1239838" y="1817688"/>
            <a:ext cx="6667500" cy="3967163"/>
          </a:xfrm>
          <a:prstGeom prst="rect">
            <a:avLst/>
          </a:prstGeom>
          <a:noFill/>
          <a:ln>
            <a:noFill/>
          </a:ln>
          <a:effectLst/>
        </p:spPr>
        <p:txBody>
          <a:bodyPr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受过培训的主持</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制定议程</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评审人员事先准备</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生产</a:t>
            </a: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者</a:t>
            </a: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提交产品</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 </a:t>
            </a: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“读者”提交产品</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记录员做笔记</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用以发现错误的检查清单</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归类为发现类错误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创建问题列表</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团队需要在结果上签字</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IPR—</a:t>
            </a:r>
            <a:r>
              <a:rPr kumimoji="0" lang="zh-CN" altLang="en-US"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非正式同行评审</a:t>
            </a:r>
            <a:r>
              <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r>
              <a:rPr kumimoji="0" lang="en-US" altLang="zh-CN"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Informal peer review</a:t>
            </a:r>
            <a:r>
              <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endPar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WT—</a:t>
            </a:r>
            <a:r>
              <a:rPr kumimoji="0" lang="zh-CN" altLang="en-US"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走查（</a:t>
            </a:r>
            <a:r>
              <a:rPr kumimoji="0" lang="en-US" altLang="zh-CN"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Walkthrough</a:t>
            </a:r>
            <a:r>
              <a:rPr kumimoji="0" lang="zh-CN" altLang="en-US"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a:t>
            </a:r>
            <a:endPar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IN—</a:t>
            </a:r>
            <a:r>
              <a:rPr kumimoji="0" lang="zh-CN" altLang="en-US"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审查（</a:t>
            </a:r>
            <a:r>
              <a:rPr kumimoji="0" lang="en-US" altLang="zh-CN"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Inspection</a:t>
            </a:r>
            <a:r>
              <a:rPr kumimoji="0" lang="zh-CN" altLang="en-US"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a:t>
            </a:r>
            <a:r>
              <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  </a:t>
            </a:r>
            <a:endPar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RRR—</a:t>
            </a:r>
            <a:r>
              <a:rPr kumimoji="0" lang="zh-CN" altLang="en-US"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循环评审（</a:t>
            </a:r>
            <a:r>
              <a:rPr kumimoji="0" lang="en-US" altLang="zh-CN"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round robin review</a:t>
            </a:r>
            <a:r>
              <a:rPr kumimoji="0" lang="zh-CN" altLang="en-US"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a:t>
            </a:r>
            <a:endPar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77157" name="Rectangle 5"/>
          <p:cNvSpPr>
            <a:spLocks noChangeArrowheads="1"/>
          </p:cNvSpPr>
          <p:nvPr/>
        </p:nvSpPr>
        <p:spPr bwMode="auto">
          <a:xfrm>
            <a:off x="4614863" y="1358900"/>
            <a:ext cx="561975" cy="36353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IPR</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177158" name="Rectangle 6"/>
          <p:cNvSpPr>
            <a:spLocks noChangeArrowheads="1"/>
          </p:cNvSpPr>
          <p:nvPr/>
        </p:nvSpPr>
        <p:spPr bwMode="auto">
          <a:xfrm>
            <a:off x="5554663" y="1358900"/>
            <a:ext cx="536575" cy="36353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WT</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177159" name="Rectangle 7"/>
          <p:cNvSpPr>
            <a:spLocks noChangeArrowheads="1"/>
          </p:cNvSpPr>
          <p:nvPr/>
        </p:nvSpPr>
        <p:spPr bwMode="auto">
          <a:xfrm>
            <a:off x="6316663" y="1358900"/>
            <a:ext cx="409575" cy="36353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IN</a:t>
            </a:r>
            <a:endParaRPr kumimoji="0" lang="en-US" sz="1800" b="1" i="0"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177160" name="Rectangle 8"/>
          <p:cNvSpPr>
            <a:spLocks noChangeArrowheads="1"/>
          </p:cNvSpPr>
          <p:nvPr/>
        </p:nvSpPr>
        <p:spPr bwMode="auto">
          <a:xfrm>
            <a:off x="6888163" y="1371600"/>
            <a:ext cx="676275" cy="36353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RRR</a:t>
            </a:r>
            <a:endParaRPr kumimoji="0" lang="en-US" sz="1800" b="1" i="0" u="none" strike="noStrike" kern="1200" cap="none" spc="0" normalizeH="0" baseline="0" noProof="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177161" name="Rectangle 9"/>
          <p:cNvSpPr>
            <a:spLocks noChangeArrowheads="1"/>
          </p:cNvSpPr>
          <p:nvPr/>
        </p:nvSpPr>
        <p:spPr bwMode="auto">
          <a:xfrm>
            <a:off x="4614863" y="1776413"/>
            <a:ext cx="647700" cy="28606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可能</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可能</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可能</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可能</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177162" name="Rectangle 10"/>
          <p:cNvSpPr>
            <a:spLocks noChangeArrowheads="1"/>
          </p:cNvSpPr>
          <p:nvPr/>
        </p:nvSpPr>
        <p:spPr bwMode="auto">
          <a:xfrm>
            <a:off x="5580063" y="1776413"/>
            <a:ext cx="415925" cy="28606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77163" name="Rectangle 11"/>
          <p:cNvSpPr>
            <a:spLocks noChangeArrowheads="1"/>
          </p:cNvSpPr>
          <p:nvPr/>
        </p:nvSpPr>
        <p:spPr bwMode="auto">
          <a:xfrm>
            <a:off x="6291263" y="1763713"/>
            <a:ext cx="415925" cy="28606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altLang="zh-CN" sz="1800" b="1"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177164" name="Rectangle 12"/>
          <p:cNvSpPr>
            <a:spLocks noChangeArrowheads="1"/>
          </p:cNvSpPr>
          <p:nvPr/>
        </p:nvSpPr>
        <p:spPr bwMode="auto">
          <a:xfrm>
            <a:off x="7002463" y="1763713"/>
            <a:ext cx="647700" cy="2860675"/>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否</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是</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rPr>
              <a:t>可能</a:t>
            </a:r>
            <a:endParaRPr kumimoji="0" lang="en-US" sz="1800" b="1" i="0" u="none" strike="noStrike" kern="1200" cap="none" spc="0" normalizeH="0" baseline="0" noProof="0" dirty="0">
              <a:ln>
                <a:noFill/>
              </a:ln>
              <a:solidFill>
                <a:schemeClr val="accent1"/>
              </a:solidFill>
              <a:effectLst>
                <a:outerShdw blurRad="38100" dist="38100" dir="2700000" algn="tl">
                  <a:srgbClr val="000000"/>
                </a:outerShdw>
              </a:effectLst>
              <a:uLnTx/>
              <a:uFillTx/>
              <a:latin typeface="Helvetica" pitchFamily="-128" charset="0"/>
              <a:ea typeface="MS PGothic" panose="020B0600070205080204" pitchFamily="34" charset="-128"/>
              <a:cs typeface="+mn-cs"/>
            </a:endParaRPr>
          </a:p>
        </p:txBody>
      </p:sp>
      <p:sp>
        <p:nvSpPr>
          <p:cNvPr id="177165" name="Rectangle 13"/>
          <p:cNvSpPr>
            <a:spLocks noChangeArrowheads="1"/>
          </p:cNvSpPr>
          <p:nvPr/>
        </p:nvSpPr>
        <p:spPr bwMode="auto">
          <a:xfrm>
            <a:off x="5021263" y="1293813"/>
            <a:ext cx="269875" cy="36353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rPr>
              <a:t>*</a:t>
            </a: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MS PGothic" panose="020B0600070205080204" pitchFamily="34" charset="-128"/>
              <a:cs typeface="+mn-cs"/>
            </a:endParaRPr>
          </a:p>
        </p:txBody>
      </p:sp>
      <p:sp>
        <p:nvSpPr>
          <p:cNvPr id="33808" name="Rectangle 14"/>
          <p:cNvSpPr/>
          <p:nvPr/>
        </p:nvSpPr>
        <p:spPr>
          <a:xfrm>
            <a:off x="969963" y="4608513"/>
            <a:ext cx="269875" cy="363537"/>
          </a:xfrm>
          <a:prstGeom prst="rect">
            <a:avLst/>
          </a:prstGeom>
          <a:noFill/>
          <a:ln w="254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en-US" altLang="zh-CN" sz="1800" dirty="0">
                <a:ea typeface="MS PGothic" panose="020B0600070205080204" pitchFamily="34" charset="-128"/>
              </a:rPr>
              <a:t>*</a:t>
            </a:r>
            <a:endParaRPr lang="en-US" altLang="zh-CN" sz="1800" dirty="0">
              <a:ea typeface="MS PGothic" panose="020B0600070205080204" pitchFamily="34" charset="-128"/>
            </a:endParaRPr>
          </a:p>
        </p:txBody>
      </p:sp>
      <p:sp>
        <p:nvSpPr>
          <p:cNvPr id="33809" name="Line 15"/>
          <p:cNvSpPr/>
          <p:nvPr/>
        </p:nvSpPr>
        <p:spPr>
          <a:xfrm>
            <a:off x="1085850" y="1779588"/>
            <a:ext cx="6794500" cy="0"/>
          </a:xfrm>
          <a:prstGeom prst="line">
            <a:avLst/>
          </a:prstGeom>
          <a:ln w="25400" cap="flat" cmpd="sng">
            <a:solidFill>
              <a:schemeClr val="tx2"/>
            </a:solidFill>
            <a:prstDash val="solid"/>
            <a:headEnd type="none" w="med" len="med"/>
            <a:tailEnd type="none" w="med" len="med"/>
          </a:ln>
        </p:spPr>
      </p:sp>
      <p:sp>
        <p:nvSpPr>
          <p:cNvPr id="33810" name="Line 16"/>
          <p:cNvSpPr/>
          <p:nvPr/>
        </p:nvSpPr>
        <p:spPr>
          <a:xfrm>
            <a:off x="4470400" y="1776413"/>
            <a:ext cx="19050" cy="2817812"/>
          </a:xfrm>
          <a:prstGeom prst="line">
            <a:avLst/>
          </a:prstGeom>
          <a:ln w="25400" cap="flat" cmpd="sng">
            <a:solidFill>
              <a:schemeClr val="tx2"/>
            </a:solidFill>
            <a:prstDash val="solid"/>
            <a:headEnd type="none" w="med" len="med"/>
            <a:tailEnd type="none" w="med" len="med"/>
          </a:ln>
        </p:spPr>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34819"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34820" name="Rectangle 2"/>
          <p:cNvSpPr>
            <a:spLocks noGrp="1"/>
          </p:cNvSpPr>
          <p:nvPr>
            <p:ph type="title"/>
          </p:nvPr>
        </p:nvSpPr>
        <p:spPr>
          <a:xfrm>
            <a:off x="2286000" y="152400"/>
            <a:ext cx="6179185" cy="633730"/>
          </a:xfrm>
        </p:spPr>
        <p:txBody>
          <a:bodyPr vert="horz" wrap="square" lIns="91440" tIns="45720" rIns="91440" bIns="45720" anchor="b" anchorCtr="0"/>
          <a:p>
            <a:pPr eaLnBrk="1" hangingPunct="1"/>
            <a:r>
              <a:rPr lang="zh-CN" altLang="en-US" sz="2800" dirty="0">
                <a:ea typeface="宋体" panose="02010600030101010101" pitchFamily="2" charset="-122"/>
              </a:rPr>
              <a:t>样本驱动评审</a:t>
            </a:r>
            <a:r>
              <a:rPr lang="en-US" altLang="zh-CN" sz="2800" dirty="0">
                <a:ea typeface="宋体" panose="02010600030101010101" pitchFamily="2" charset="-122"/>
              </a:rPr>
              <a:t> </a:t>
            </a:r>
            <a:r>
              <a:rPr lang="en-US" altLang="zh-CN" sz="2000" dirty="0">
                <a:ea typeface="宋体" panose="02010600030101010101" pitchFamily="2" charset="-122"/>
              </a:rPr>
              <a:t>Sample-Driven Reviews (SDRs)</a:t>
            </a:r>
            <a:r>
              <a:rPr lang="en-US" altLang="zh-CN" sz="2000" dirty="0">
                <a:ea typeface="宋体" panose="02010600030101010101" pitchFamily="2" charset="-122"/>
              </a:rPr>
              <a:t> </a:t>
            </a:r>
            <a:endParaRPr lang="en-US" altLang="zh-CN" sz="2000" dirty="0">
              <a:ea typeface="宋体" panose="02010600030101010101" pitchFamily="2" charset="-122"/>
            </a:endParaRPr>
          </a:p>
        </p:txBody>
      </p:sp>
      <p:sp>
        <p:nvSpPr>
          <p:cNvPr id="34821" name="Rectangle 3"/>
          <p:cNvSpPr>
            <a:spLocks noGrp="1"/>
          </p:cNvSpPr>
          <p:nvPr>
            <p:ph idx="1"/>
          </p:nvPr>
        </p:nvSpPr>
        <p:spPr>
          <a:xfrm>
            <a:off x="685800" y="1219200"/>
            <a:ext cx="7978140" cy="4191000"/>
          </a:xfrm>
        </p:spPr>
        <p:txBody>
          <a:bodyPr vert="horz" wrap="square" lIns="91440" tIns="45720" rIns="91440" bIns="45720" anchor="t" anchorCtr="0"/>
          <a:p>
            <a:pPr eaLnBrk="1" hangingPunct="1">
              <a:lnSpc>
                <a:spcPct val="125000"/>
              </a:lnSpc>
              <a:spcBef>
                <a:spcPct val="0"/>
              </a:spcBef>
              <a:spcAft>
                <a:spcPts val="0"/>
              </a:spcAft>
            </a:pPr>
            <a:r>
              <a:rPr lang="zh-CN" altLang="zh-CN" dirty="0">
                <a:ea typeface="宋体" panose="02010600030101010101" pitchFamily="2" charset="-122"/>
              </a:rPr>
              <a:t>样本驱动评审</a:t>
            </a:r>
            <a:r>
              <a:rPr lang="zh-CN" altLang="en-US" dirty="0">
                <a:ea typeface="宋体" panose="02010600030101010101" pitchFamily="2" charset="-122"/>
              </a:rPr>
              <a:t>试图</a:t>
            </a:r>
            <a:r>
              <a:rPr lang="zh-CN" altLang="zh-CN" dirty="0">
                <a:ea typeface="宋体" panose="02010600030101010101" pitchFamily="2" charset="-122"/>
              </a:rPr>
              <a:t>对作为整个</a:t>
            </a:r>
            <a:r>
              <a:rPr lang="en-US" altLang="zh-CN" dirty="0">
                <a:ea typeface="宋体" panose="02010600030101010101" pitchFamily="2" charset="-122"/>
              </a:rPr>
              <a:t>FTR</a:t>
            </a:r>
            <a:r>
              <a:rPr lang="zh-CN" altLang="zh-CN" dirty="0">
                <a:ea typeface="宋体" panose="02010600030101010101" pitchFamily="2" charset="-122"/>
              </a:rPr>
              <a:t>的主要目标的那些工作产品进行量化</a:t>
            </a:r>
            <a:endParaRPr lang="en-US" altLang="zh-CN" dirty="0">
              <a:latin typeface="Palatino" pitchFamily="-128" charset="0"/>
              <a:ea typeface="宋体" panose="02010600030101010101" pitchFamily="2" charset="-122"/>
            </a:endParaRPr>
          </a:p>
          <a:p>
            <a:pPr eaLnBrk="1" hangingPunct="1">
              <a:lnSpc>
                <a:spcPct val="125000"/>
              </a:lnSpc>
              <a:spcBef>
                <a:spcPct val="0"/>
              </a:spcBef>
              <a:spcAft>
                <a:spcPts val="0"/>
              </a:spcAft>
              <a:buNone/>
            </a:pPr>
            <a:r>
              <a:rPr lang="zh-CN" altLang="en-US" dirty="0">
                <a:latin typeface="Palatino" pitchFamily="-128" charset="0"/>
                <a:ea typeface="宋体" panose="02010600030101010101" pitchFamily="2" charset="-122"/>
              </a:rPr>
              <a:t>为了完成这个目的</a:t>
            </a:r>
            <a:r>
              <a:rPr lang="en-US" altLang="zh-CN" dirty="0">
                <a:latin typeface="Palatino" pitchFamily="-128" charset="0"/>
                <a:ea typeface="宋体" panose="02010600030101010101" pitchFamily="2" charset="-122"/>
              </a:rPr>
              <a:t>---</a:t>
            </a:r>
            <a:endParaRPr lang="en-US" altLang="zh-CN" dirty="0">
              <a:latin typeface="Palatino" pitchFamily="-128" charset="0"/>
              <a:ea typeface="宋体" panose="02010600030101010101" pitchFamily="2" charset="-122"/>
            </a:endParaRPr>
          </a:p>
          <a:p>
            <a:pPr eaLnBrk="1" hangingPunct="1">
              <a:lnSpc>
                <a:spcPct val="125000"/>
              </a:lnSpc>
              <a:spcBef>
                <a:spcPct val="0"/>
              </a:spcBef>
              <a:spcAft>
                <a:spcPts val="0"/>
              </a:spcAft>
            </a:pPr>
            <a:r>
              <a:rPr lang="zh-CN" altLang="zh-CN" dirty="0">
                <a:ea typeface="宋体" panose="02010600030101010101" pitchFamily="2" charset="-122"/>
              </a:rPr>
              <a:t>审查每个软件工作产品</a:t>
            </a:r>
            <a:r>
              <a:rPr lang="en-US" altLang="zh-CN" dirty="0">
                <a:ea typeface="宋体" panose="02010600030101010101" pitchFamily="2" charset="-122"/>
              </a:rPr>
              <a:t>i</a:t>
            </a:r>
            <a:r>
              <a:rPr lang="zh-CN" altLang="zh-CN" dirty="0">
                <a:ea typeface="宋体" panose="02010600030101010101" pitchFamily="2" charset="-122"/>
              </a:rPr>
              <a:t>的若干分之一，记做</a:t>
            </a:r>
            <a:r>
              <a:rPr lang="en-US" altLang="zh-CN" dirty="0">
                <a:ea typeface="宋体" panose="02010600030101010101" pitchFamily="2" charset="-122"/>
              </a:rPr>
              <a:t>1/a</a:t>
            </a:r>
            <a:r>
              <a:rPr lang="en-US" altLang="zh-CN" baseline="-25000" dirty="0">
                <a:ea typeface="宋体" panose="02010600030101010101" pitchFamily="2" charset="-122"/>
              </a:rPr>
              <a:t>i</a:t>
            </a:r>
            <a:r>
              <a:rPr lang="zh-CN" altLang="zh-CN" dirty="0">
                <a:ea typeface="宋体" panose="02010600030101010101" pitchFamily="2" charset="-122"/>
              </a:rPr>
              <a:t>，记录在其中发现的缺陷数量</a:t>
            </a:r>
            <a:r>
              <a:rPr lang="en-US" altLang="zh-CN" dirty="0">
                <a:ea typeface="宋体" panose="02010600030101010101" pitchFamily="2" charset="-122"/>
              </a:rPr>
              <a:t>f</a:t>
            </a:r>
            <a:r>
              <a:rPr lang="en-US" altLang="zh-CN" baseline="-25000" dirty="0">
                <a:ea typeface="宋体" panose="02010600030101010101" pitchFamily="2" charset="-122"/>
              </a:rPr>
              <a:t>i</a:t>
            </a:r>
            <a:endParaRPr lang="en-US" altLang="zh-CN" dirty="0">
              <a:latin typeface="Palatino" pitchFamily="-128" charset="0"/>
              <a:ea typeface="宋体" panose="02010600030101010101" pitchFamily="2" charset="-122"/>
            </a:endParaRPr>
          </a:p>
          <a:p>
            <a:pPr eaLnBrk="1" hangingPunct="1">
              <a:lnSpc>
                <a:spcPct val="125000"/>
              </a:lnSpc>
              <a:spcBef>
                <a:spcPct val="0"/>
              </a:spcBef>
              <a:spcAft>
                <a:spcPts val="0"/>
              </a:spcAft>
            </a:pPr>
            <a:r>
              <a:rPr lang="zh-CN" altLang="zh-CN" dirty="0">
                <a:ea typeface="宋体" panose="02010600030101010101" pitchFamily="2" charset="-122"/>
              </a:rPr>
              <a:t>用</a:t>
            </a:r>
            <a:r>
              <a:rPr lang="en-US" altLang="zh-CN" dirty="0">
                <a:ea typeface="宋体" panose="02010600030101010101" pitchFamily="2" charset="-122"/>
              </a:rPr>
              <a:t>f</a:t>
            </a:r>
            <a:r>
              <a:rPr lang="en-US" altLang="zh-CN" baseline="-25000" dirty="0">
                <a:ea typeface="宋体" panose="02010600030101010101" pitchFamily="2" charset="-122"/>
              </a:rPr>
              <a:t>i</a:t>
            </a:r>
            <a:r>
              <a:rPr lang="en-US" altLang="zh-CN" dirty="0">
                <a:ea typeface="宋体" panose="02010600030101010101" pitchFamily="2" charset="-122"/>
              </a:rPr>
              <a:t> </a:t>
            </a:r>
            <a:r>
              <a:rPr lang="zh-CN" altLang="zh-CN" dirty="0">
                <a:ea typeface="宋体" panose="02010600030101010101" pitchFamily="2" charset="-122"/>
              </a:rPr>
              <a:t>除以</a:t>
            </a:r>
            <a:r>
              <a:rPr lang="en-US" altLang="zh-CN" dirty="0">
                <a:ea typeface="宋体" panose="02010600030101010101" pitchFamily="2" charset="-122"/>
              </a:rPr>
              <a:t>a</a:t>
            </a:r>
            <a:r>
              <a:rPr lang="en-US" altLang="zh-CN" baseline="-25000" dirty="0">
                <a:ea typeface="宋体" panose="02010600030101010101" pitchFamily="2" charset="-122"/>
              </a:rPr>
              <a:t>i</a:t>
            </a:r>
            <a:r>
              <a:rPr lang="zh-CN" altLang="zh-CN" dirty="0">
                <a:ea typeface="宋体" panose="02010600030101010101" pitchFamily="2" charset="-122"/>
              </a:rPr>
              <a:t>可得到在工作产品</a:t>
            </a:r>
            <a:r>
              <a:rPr lang="en-US" altLang="zh-CN" dirty="0">
                <a:ea typeface="宋体" panose="02010600030101010101" pitchFamily="2" charset="-122"/>
              </a:rPr>
              <a:t>i</a:t>
            </a:r>
            <a:r>
              <a:rPr lang="zh-CN" altLang="zh-CN" dirty="0">
                <a:ea typeface="宋体" panose="02010600030101010101" pitchFamily="2" charset="-122"/>
              </a:rPr>
              <a:t>中缺陷数量的粗略估算值</a:t>
            </a:r>
            <a:endParaRPr lang="en-US" altLang="zh-CN" dirty="0">
              <a:latin typeface="Palatino" pitchFamily="-128" charset="0"/>
              <a:ea typeface="宋体" panose="02010600030101010101" pitchFamily="2" charset="-122"/>
            </a:endParaRPr>
          </a:p>
          <a:p>
            <a:pPr eaLnBrk="1" hangingPunct="1">
              <a:lnSpc>
                <a:spcPct val="125000"/>
              </a:lnSpc>
              <a:spcBef>
                <a:spcPct val="0"/>
              </a:spcBef>
              <a:spcAft>
                <a:spcPts val="0"/>
              </a:spcAft>
            </a:pPr>
            <a:r>
              <a:rPr lang="zh-CN" altLang="zh-CN" dirty="0">
                <a:ea typeface="宋体" panose="02010600030101010101" pitchFamily="2" charset="-122"/>
              </a:rPr>
              <a:t>按照缺陷数量粗略估算值的递减次序排列这些工作产品</a:t>
            </a:r>
            <a:endParaRPr lang="en-US" altLang="zh-CN" dirty="0">
              <a:latin typeface="Palatino" pitchFamily="-128" charset="0"/>
              <a:ea typeface="宋体" panose="02010600030101010101" pitchFamily="2" charset="-122"/>
            </a:endParaRPr>
          </a:p>
          <a:p>
            <a:pPr eaLnBrk="1" hangingPunct="1">
              <a:lnSpc>
                <a:spcPct val="125000"/>
              </a:lnSpc>
              <a:spcBef>
                <a:spcPct val="0"/>
              </a:spcBef>
              <a:spcAft>
                <a:spcPts val="0"/>
              </a:spcAft>
            </a:pPr>
            <a:r>
              <a:rPr lang="zh-CN" altLang="zh-CN" dirty="0">
                <a:ea typeface="宋体" panose="02010600030101010101" pitchFamily="2" charset="-122"/>
              </a:rPr>
              <a:t>将现有的评审资源集中到那些具有最高缺陷数量估算值的工作产品上</a:t>
            </a:r>
            <a:endParaRPr lang="en-US" altLang="zh-CN" dirty="0">
              <a:latin typeface="Palatino" pitchFamily="-12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35843"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35844" name="Rectangle 2"/>
          <p:cNvSpPr>
            <a:spLocks noGrp="1"/>
          </p:cNvSpPr>
          <p:nvPr>
            <p:ph type="title"/>
          </p:nvPr>
        </p:nvSpPr>
        <p:spPr>
          <a:xfrm>
            <a:off x="2760345" y="228600"/>
            <a:ext cx="4250055" cy="647700"/>
          </a:xfrm>
        </p:spPr>
        <p:txBody>
          <a:bodyPr vert="horz" wrap="square" lIns="90487" tIns="44450" rIns="90487" bIns="44450" anchor="ctr" anchorCtr="0"/>
          <a:p>
            <a:pPr eaLnBrk="1" hangingPunct="1"/>
            <a:r>
              <a:rPr lang="zh-CN" altLang="en-US" dirty="0">
                <a:ea typeface="宋体" panose="02010600030101010101" pitchFamily="2" charset="-122"/>
              </a:rPr>
              <a:t>评审指标 </a:t>
            </a:r>
            <a:r>
              <a:rPr lang="zh-CN" altLang="en-US" sz="2800" dirty="0">
                <a:ea typeface="宋体" panose="02010600030101010101" pitchFamily="2" charset="-122"/>
              </a:rPr>
              <a:t>（</a:t>
            </a:r>
            <a:r>
              <a:rPr lang="en-US" altLang="zh-CN" sz="2800" dirty="0">
                <a:ea typeface="宋体" panose="02010600030101010101" pitchFamily="2" charset="-122"/>
              </a:rPr>
              <a:t>Metrics</a:t>
            </a:r>
            <a:r>
              <a:rPr lang="zh-CN" altLang="en-US" sz="2800" dirty="0">
                <a:ea typeface="宋体" panose="02010600030101010101" pitchFamily="2" charset="-122"/>
              </a:rPr>
              <a:t>）</a:t>
            </a:r>
            <a:endParaRPr lang="en-US" altLang="zh-CN" dirty="0">
              <a:ea typeface="宋体" panose="02010600030101010101" pitchFamily="2" charset="-122"/>
            </a:endParaRPr>
          </a:p>
        </p:txBody>
      </p:sp>
      <p:sp>
        <p:nvSpPr>
          <p:cNvPr id="179203" name="Rectangle 3"/>
          <p:cNvSpPr>
            <a:spLocks noChangeArrowheads="1"/>
          </p:cNvSpPr>
          <p:nvPr/>
        </p:nvSpPr>
        <p:spPr bwMode="auto">
          <a:xfrm>
            <a:off x="1295400" y="1295400"/>
            <a:ext cx="2952750" cy="8286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每页文档的检查时间</a:t>
            </a: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endParaRPr>
          </a:p>
        </p:txBody>
      </p:sp>
      <p:sp>
        <p:nvSpPr>
          <p:cNvPr id="179204" name="Rectangle 4"/>
          <p:cNvSpPr>
            <a:spLocks noChangeArrowheads="1"/>
          </p:cNvSpPr>
          <p:nvPr/>
        </p:nvSpPr>
        <p:spPr bwMode="auto">
          <a:xfrm>
            <a:off x="1295400" y="1755775"/>
            <a:ext cx="4799013" cy="8286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每千行代码或每功能点的检查时间</a:t>
            </a: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endParaRPr>
          </a:p>
        </p:txBody>
      </p:sp>
      <p:sp>
        <p:nvSpPr>
          <p:cNvPr id="179205" name="Rectangle 5"/>
          <p:cNvSpPr>
            <a:spLocks noChangeArrowheads="1"/>
          </p:cNvSpPr>
          <p:nvPr/>
        </p:nvSpPr>
        <p:spPr bwMode="auto">
          <a:xfrm>
            <a:off x="1295400" y="2554288"/>
            <a:ext cx="3876675" cy="8286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每评审工作时的</a:t>
            </a:r>
            <a:r>
              <a:rPr kumimoji="0" lang="zh-CN" altLang="en-US"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发现</a:t>
            </a:r>
            <a:r>
              <a:rPr kumimoji="0" lang="zh-CN" altLang="en-US"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错误数</a:t>
            </a: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endParaRPr>
          </a:p>
        </p:txBody>
      </p:sp>
      <p:sp>
        <p:nvSpPr>
          <p:cNvPr id="179206" name="Rectangle 6"/>
          <p:cNvSpPr>
            <a:spLocks noChangeArrowheads="1"/>
          </p:cNvSpPr>
          <p:nvPr/>
        </p:nvSpPr>
        <p:spPr bwMode="auto">
          <a:xfrm>
            <a:off x="1295400" y="2986088"/>
            <a:ext cx="3876675" cy="8286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每准备工作时发现的错误数</a:t>
            </a: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endParaRPr>
          </a:p>
        </p:txBody>
      </p:sp>
      <p:sp>
        <p:nvSpPr>
          <p:cNvPr id="179207" name="Rectangle 7"/>
          <p:cNvSpPr>
            <a:spLocks noChangeArrowheads="1"/>
          </p:cNvSpPr>
          <p:nvPr/>
        </p:nvSpPr>
        <p:spPr bwMode="auto">
          <a:xfrm>
            <a:off x="1295400" y="3430588"/>
            <a:ext cx="6645275" cy="8286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每个软件工程</a:t>
            </a:r>
            <a:r>
              <a:rPr kumimoji="0" lang="zh-CN" altLang="en-US"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任务（例如：设计</a:t>
            </a:r>
            <a:r>
              <a:rPr kumimoji="0" lang="zh-CN" altLang="en-US"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）发现的错误数</a:t>
            </a: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endParaRPr>
          </a:p>
        </p:txBody>
      </p:sp>
      <p:sp>
        <p:nvSpPr>
          <p:cNvPr id="179208" name="Rectangle 8"/>
          <p:cNvSpPr>
            <a:spLocks noChangeArrowheads="1"/>
          </p:cNvSpPr>
          <p:nvPr/>
        </p:nvSpPr>
        <p:spPr bwMode="auto">
          <a:xfrm>
            <a:off x="1295400" y="3836988"/>
            <a:ext cx="4491038" cy="828675"/>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次要错误数（例如：打字错误）</a:t>
            </a: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endParaRPr>
          </a:p>
        </p:txBody>
      </p:sp>
      <p:sp>
        <p:nvSpPr>
          <p:cNvPr id="179209" name="Rectangle 9"/>
          <p:cNvSpPr>
            <a:spLocks noChangeArrowheads="1"/>
          </p:cNvSpPr>
          <p:nvPr/>
        </p:nvSpPr>
        <p:spPr bwMode="auto">
          <a:xfrm>
            <a:off x="1295400" y="4343400"/>
            <a:ext cx="3260725" cy="827088"/>
          </a:xfrm>
          <a:prstGeom prst="rect">
            <a:avLst/>
          </a:prstGeom>
          <a:noFill/>
          <a:ln>
            <a:noFill/>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准备期间发现的错误数</a:t>
            </a:r>
            <a:endParaRPr kumimoji="0" lang="en-US" altLang="zh-CN" sz="2400" b="0" i="0" u="none" strike="noStrike" kern="1200" cap="none" spc="0" normalizeH="0" baseline="0" noProof="0" dirty="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
        <p:nvSpPr>
          <p:cNvPr id="179210" name="Rectangle 10"/>
          <p:cNvSpPr>
            <a:spLocks noChangeArrowheads="1"/>
          </p:cNvSpPr>
          <p:nvPr/>
        </p:nvSpPr>
        <p:spPr bwMode="auto">
          <a:xfrm>
            <a:off x="1295400" y="4305300"/>
            <a:ext cx="4953000" cy="385763"/>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8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主要错误数（例如：与需求不符）</a:t>
            </a:r>
            <a:r>
              <a:rPr kumimoji="0" lang="en-US"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 </a:t>
            </a:r>
            <a:endParaRPr kumimoji="0" lang="en-US"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grpSp>
        <p:nvGrpSpPr>
          <p:cNvPr id="35853" name="Group 11"/>
          <p:cNvGrpSpPr/>
          <p:nvPr/>
        </p:nvGrpSpPr>
        <p:grpSpPr>
          <a:xfrm>
            <a:off x="1087438" y="1471613"/>
            <a:ext cx="190500" cy="174625"/>
            <a:chOff x="972" y="975"/>
            <a:chExt cx="120" cy="98"/>
          </a:xfrm>
        </p:grpSpPr>
        <p:sp>
          <p:nvSpPr>
            <p:cNvPr id="35879" name="Rectangle 12"/>
            <p:cNvSpPr/>
            <p:nvPr/>
          </p:nvSpPr>
          <p:spPr>
            <a:xfrm>
              <a:off x="988" y="989"/>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5880" name="Rectangle 13"/>
            <p:cNvSpPr/>
            <p:nvPr/>
          </p:nvSpPr>
          <p:spPr>
            <a:xfrm>
              <a:off x="972" y="975"/>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grpSp>
      <p:grpSp>
        <p:nvGrpSpPr>
          <p:cNvPr id="35854" name="Group 14"/>
          <p:cNvGrpSpPr/>
          <p:nvPr/>
        </p:nvGrpSpPr>
        <p:grpSpPr>
          <a:xfrm>
            <a:off x="1087438" y="1916113"/>
            <a:ext cx="190500" cy="177800"/>
            <a:chOff x="972" y="1209"/>
            <a:chExt cx="120" cy="99"/>
          </a:xfrm>
        </p:grpSpPr>
        <p:sp>
          <p:nvSpPr>
            <p:cNvPr id="35877" name="Rectangle 15"/>
            <p:cNvSpPr/>
            <p:nvPr/>
          </p:nvSpPr>
          <p:spPr>
            <a:xfrm>
              <a:off x="988" y="1224"/>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5878" name="Rectangle 16"/>
            <p:cNvSpPr/>
            <p:nvPr/>
          </p:nvSpPr>
          <p:spPr>
            <a:xfrm>
              <a:off x="972" y="1209"/>
              <a:ext cx="104" cy="85"/>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grpSp>
      <p:grpSp>
        <p:nvGrpSpPr>
          <p:cNvPr id="35855" name="Group 17"/>
          <p:cNvGrpSpPr/>
          <p:nvPr/>
        </p:nvGrpSpPr>
        <p:grpSpPr>
          <a:xfrm>
            <a:off x="1087438" y="2716213"/>
            <a:ext cx="190500" cy="177800"/>
            <a:chOff x="972" y="1657"/>
            <a:chExt cx="120" cy="99"/>
          </a:xfrm>
        </p:grpSpPr>
        <p:sp>
          <p:nvSpPr>
            <p:cNvPr id="35875" name="Rectangle 18"/>
            <p:cNvSpPr/>
            <p:nvPr/>
          </p:nvSpPr>
          <p:spPr>
            <a:xfrm>
              <a:off x="988" y="1672"/>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5876" name="Rectangle 19"/>
            <p:cNvSpPr/>
            <p:nvPr/>
          </p:nvSpPr>
          <p:spPr>
            <a:xfrm>
              <a:off x="972" y="1657"/>
              <a:ext cx="104" cy="85"/>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grpSp>
      <p:grpSp>
        <p:nvGrpSpPr>
          <p:cNvPr id="35856" name="Group 20"/>
          <p:cNvGrpSpPr/>
          <p:nvPr/>
        </p:nvGrpSpPr>
        <p:grpSpPr>
          <a:xfrm>
            <a:off x="1087438" y="3136900"/>
            <a:ext cx="190500" cy="176213"/>
            <a:chOff x="972" y="1892"/>
            <a:chExt cx="120" cy="99"/>
          </a:xfrm>
        </p:grpSpPr>
        <p:sp>
          <p:nvSpPr>
            <p:cNvPr id="35873" name="Rectangle 21"/>
            <p:cNvSpPr/>
            <p:nvPr/>
          </p:nvSpPr>
          <p:spPr>
            <a:xfrm>
              <a:off x="988" y="1906"/>
              <a:ext cx="104" cy="85"/>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5874" name="Rectangle 22"/>
            <p:cNvSpPr/>
            <p:nvPr/>
          </p:nvSpPr>
          <p:spPr>
            <a:xfrm>
              <a:off x="972" y="1892"/>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grpSp>
      <p:grpSp>
        <p:nvGrpSpPr>
          <p:cNvPr id="35857" name="Group 23"/>
          <p:cNvGrpSpPr/>
          <p:nvPr/>
        </p:nvGrpSpPr>
        <p:grpSpPr>
          <a:xfrm>
            <a:off x="1087438" y="3581400"/>
            <a:ext cx="190500" cy="176213"/>
            <a:chOff x="972" y="2141"/>
            <a:chExt cx="120" cy="99"/>
          </a:xfrm>
        </p:grpSpPr>
        <p:sp>
          <p:nvSpPr>
            <p:cNvPr id="35871" name="Rectangle 24"/>
            <p:cNvSpPr/>
            <p:nvPr/>
          </p:nvSpPr>
          <p:spPr>
            <a:xfrm>
              <a:off x="988" y="2155"/>
              <a:ext cx="104" cy="85"/>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5872" name="Rectangle 25"/>
            <p:cNvSpPr/>
            <p:nvPr/>
          </p:nvSpPr>
          <p:spPr>
            <a:xfrm>
              <a:off x="972" y="2141"/>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grpSp>
      <p:grpSp>
        <p:nvGrpSpPr>
          <p:cNvPr id="35858" name="Group 26"/>
          <p:cNvGrpSpPr/>
          <p:nvPr/>
        </p:nvGrpSpPr>
        <p:grpSpPr>
          <a:xfrm>
            <a:off x="1087438" y="4000500"/>
            <a:ext cx="190500" cy="174625"/>
            <a:chOff x="972" y="2376"/>
            <a:chExt cx="120" cy="98"/>
          </a:xfrm>
        </p:grpSpPr>
        <p:sp>
          <p:nvSpPr>
            <p:cNvPr id="35869" name="Rectangle 27"/>
            <p:cNvSpPr/>
            <p:nvPr/>
          </p:nvSpPr>
          <p:spPr>
            <a:xfrm>
              <a:off x="988" y="2390"/>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5870" name="Rectangle 28"/>
            <p:cNvSpPr/>
            <p:nvPr/>
          </p:nvSpPr>
          <p:spPr>
            <a:xfrm>
              <a:off x="972" y="2376"/>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grpSp>
      <p:grpSp>
        <p:nvGrpSpPr>
          <p:cNvPr id="35859" name="Group 29"/>
          <p:cNvGrpSpPr/>
          <p:nvPr/>
        </p:nvGrpSpPr>
        <p:grpSpPr>
          <a:xfrm>
            <a:off x="1087438" y="4405313"/>
            <a:ext cx="190500" cy="177800"/>
            <a:chOff x="972" y="2603"/>
            <a:chExt cx="120" cy="99"/>
          </a:xfrm>
        </p:grpSpPr>
        <p:sp>
          <p:nvSpPr>
            <p:cNvPr id="35867" name="Rectangle 30"/>
            <p:cNvSpPr/>
            <p:nvPr/>
          </p:nvSpPr>
          <p:spPr>
            <a:xfrm>
              <a:off x="988" y="2617"/>
              <a:ext cx="104" cy="85"/>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5868" name="Rectangle 31"/>
            <p:cNvSpPr/>
            <p:nvPr/>
          </p:nvSpPr>
          <p:spPr>
            <a:xfrm>
              <a:off x="972" y="2603"/>
              <a:ext cx="104" cy="85"/>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grpSp>
      <p:sp>
        <p:nvSpPr>
          <p:cNvPr id="179232" name="Rectangle 32"/>
          <p:cNvSpPr>
            <a:spLocks noChangeArrowheads="1"/>
          </p:cNvSpPr>
          <p:nvPr/>
        </p:nvSpPr>
        <p:spPr bwMode="auto">
          <a:xfrm>
            <a:off x="1295400" y="2173288"/>
            <a:ext cx="5106988" cy="458788"/>
          </a:xfrm>
          <a:prstGeom prst="rect">
            <a:avLst/>
          </a:prstGeom>
          <a:noFill/>
          <a:ln>
            <a:noFill/>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每千行代码或每功能点的检查工作量</a:t>
            </a:r>
            <a:endParaRPr kumimoji="0" lang="en-US"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grpSp>
        <p:nvGrpSpPr>
          <p:cNvPr id="35861" name="Group 33"/>
          <p:cNvGrpSpPr/>
          <p:nvPr/>
        </p:nvGrpSpPr>
        <p:grpSpPr>
          <a:xfrm>
            <a:off x="1087438" y="2336800"/>
            <a:ext cx="190500" cy="176213"/>
            <a:chOff x="972" y="1444"/>
            <a:chExt cx="120" cy="99"/>
          </a:xfrm>
        </p:grpSpPr>
        <p:sp>
          <p:nvSpPr>
            <p:cNvPr id="35865" name="Rectangle 34"/>
            <p:cNvSpPr/>
            <p:nvPr/>
          </p:nvSpPr>
          <p:spPr>
            <a:xfrm>
              <a:off x="988" y="1458"/>
              <a:ext cx="104" cy="85"/>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5866" name="Rectangle 35"/>
            <p:cNvSpPr/>
            <p:nvPr/>
          </p:nvSpPr>
          <p:spPr>
            <a:xfrm>
              <a:off x="972" y="1444"/>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grpSp>
      <p:grpSp>
        <p:nvGrpSpPr>
          <p:cNvPr id="35862" name="Group 36"/>
          <p:cNvGrpSpPr/>
          <p:nvPr/>
        </p:nvGrpSpPr>
        <p:grpSpPr>
          <a:xfrm>
            <a:off x="1087438" y="4875213"/>
            <a:ext cx="190500" cy="174625"/>
            <a:chOff x="972" y="3016"/>
            <a:chExt cx="120" cy="98"/>
          </a:xfrm>
        </p:grpSpPr>
        <p:sp>
          <p:nvSpPr>
            <p:cNvPr id="35863" name="Rectangle 37"/>
            <p:cNvSpPr/>
            <p:nvPr/>
          </p:nvSpPr>
          <p:spPr>
            <a:xfrm>
              <a:off x="988" y="3030"/>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35864" name="Rectangle 38"/>
            <p:cNvSpPr/>
            <p:nvPr/>
          </p:nvSpPr>
          <p:spPr>
            <a:xfrm>
              <a:off x="972" y="3016"/>
              <a:ext cx="104" cy="84"/>
            </a:xfrm>
            <a:prstGeom prst="rect">
              <a:avLst/>
            </a:prstGeom>
            <a:solidFill>
              <a:schemeClr val="tx2"/>
            </a:solidFill>
            <a:ln w="127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6387"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16388" name="Rectangle 2"/>
          <p:cNvSpPr>
            <a:spLocks noGrp="1"/>
          </p:cNvSpPr>
          <p:nvPr>
            <p:ph type="title"/>
          </p:nvPr>
        </p:nvSpPr>
        <p:spPr>
          <a:xfrm>
            <a:off x="3429000" y="7620"/>
            <a:ext cx="3259455" cy="1001395"/>
          </a:xfrm>
        </p:spPr>
        <p:txBody>
          <a:bodyPr vert="horz" wrap="square" lIns="90487" tIns="44450" rIns="90487" bIns="44450" anchor="ctr" anchorCtr="0"/>
          <a:p>
            <a:pPr eaLnBrk="1" hangingPunct="1"/>
            <a:r>
              <a:rPr lang="zh-CN" altLang="en-US" dirty="0">
                <a:ea typeface="宋体" panose="02010600030101010101" pitchFamily="2" charset="-122"/>
              </a:rPr>
              <a:t>评审是什么？</a:t>
            </a:r>
            <a:endParaRPr lang="en-US" altLang="zh-CN" dirty="0">
              <a:ea typeface="宋体" panose="02010600030101010101" pitchFamily="2" charset="-122"/>
            </a:endParaRPr>
          </a:p>
        </p:txBody>
      </p:sp>
      <p:sp>
        <p:nvSpPr>
          <p:cNvPr id="16389" name="Rectangle 3"/>
          <p:cNvSpPr>
            <a:spLocks noGrp="1"/>
          </p:cNvSpPr>
          <p:nvPr>
            <p:ph idx="1"/>
          </p:nvPr>
        </p:nvSpPr>
        <p:spPr>
          <a:xfrm>
            <a:off x="1447800" y="1447800"/>
            <a:ext cx="5843588" cy="3167063"/>
          </a:xfrm>
        </p:spPr>
        <p:txBody>
          <a:bodyPr vert="horz" wrap="square" lIns="90487" tIns="44450" rIns="90487" bIns="44450" anchor="t" anchorCtr="0"/>
          <a:p>
            <a:pPr eaLnBrk="1" hangingPunct="1">
              <a:lnSpc>
                <a:spcPct val="150000"/>
              </a:lnSpc>
            </a:pPr>
            <a:r>
              <a:rPr lang="zh-CN" altLang="en-US" dirty="0">
                <a:ea typeface="宋体" panose="02010600030101010101" pitchFamily="2" charset="-122"/>
              </a:rPr>
              <a:t>技术人员为技术人员进行的一次会议</a:t>
            </a:r>
            <a:endParaRPr lang="en-US" altLang="zh-CN" dirty="0">
              <a:ea typeface="宋体" panose="02010600030101010101" pitchFamily="2" charset="-122"/>
            </a:endParaRPr>
          </a:p>
          <a:p>
            <a:pPr eaLnBrk="1" hangingPunct="1">
              <a:lnSpc>
                <a:spcPct val="150000"/>
              </a:lnSpc>
            </a:pPr>
            <a:r>
              <a:rPr lang="zh-CN" altLang="en-US" dirty="0">
                <a:ea typeface="宋体" panose="02010600030101010101" pitchFamily="2" charset="-122"/>
              </a:rPr>
              <a:t>在软件工程过程中创建的工作产品的技术评估</a:t>
            </a:r>
            <a:endParaRPr lang="en-US" altLang="zh-CN" dirty="0">
              <a:ea typeface="宋体" panose="02010600030101010101" pitchFamily="2" charset="-122"/>
            </a:endParaRPr>
          </a:p>
          <a:p>
            <a:pPr eaLnBrk="1" hangingPunct="1">
              <a:lnSpc>
                <a:spcPct val="150000"/>
              </a:lnSpc>
            </a:pPr>
            <a:r>
              <a:rPr lang="zh-CN" altLang="en-US" dirty="0">
                <a:ea typeface="宋体" panose="02010600030101010101" pitchFamily="2" charset="-122"/>
              </a:rPr>
              <a:t>软件质量保证机制</a:t>
            </a:r>
            <a:endParaRPr lang="en-US" altLang="zh-CN" dirty="0">
              <a:ea typeface="宋体" panose="02010600030101010101" pitchFamily="2" charset="-122"/>
            </a:endParaRPr>
          </a:p>
          <a:p>
            <a:pPr eaLnBrk="1" hangingPunct="1">
              <a:lnSpc>
                <a:spcPct val="150000"/>
              </a:lnSpc>
            </a:pPr>
            <a:r>
              <a:rPr lang="zh-CN" altLang="en-US" dirty="0">
                <a:ea typeface="宋体" panose="02010600030101010101" pitchFamily="2" charset="-122"/>
              </a:rPr>
              <a:t>一个训练场</a:t>
            </a:r>
            <a:endParaRPr lang="en-US" altLang="zh-CN" dirty="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7411"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17412" name="Rectangle 2"/>
          <p:cNvSpPr>
            <a:spLocks noGrp="1"/>
          </p:cNvSpPr>
          <p:nvPr>
            <p:ph type="title"/>
          </p:nvPr>
        </p:nvSpPr>
        <p:spPr>
          <a:xfrm>
            <a:off x="3200400" y="152400"/>
            <a:ext cx="3302635" cy="633730"/>
          </a:xfrm>
        </p:spPr>
        <p:txBody>
          <a:bodyPr vert="horz" wrap="square" lIns="91440" tIns="45720" rIns="91440" bIns="45720" anchor="b" anchorCtr="0"/>
          <a:p>
            <a:pPr eaLnBrk="1" hangingPunct="1"/>
            <a:r>
              <a:rPr lang="zh-CN" altLang="en-US" dirty="0">
                <a:ea typeface="宋体" panose="02010600030101010101" pitchFamily="2" charset="-122"/>
              </a:rPr>
              <a:t>评审不是什么</a:t>
            </a:r>
            <a:endParaRPr lang="en-US" altLang="zh-CN" dirty="0">
              <a:ea typeface="宋体" panose="02010600030101010101" pitchFamily="2" charset="-122"/>
            </a:endParaRPr>
          </a:p>
        </p:txBody>
      </p:sp>
      <p:sp>
        <p:nvSpPr>
          <p:cNvPr id="17413" name="Rectangle 3"/>
          <p:cNvSpPr>
            <a:spLocks noGrp="1"/>
          </p:cNvSpPr>
          <p:nvPr>
            <p:ph idx="1"/>
          </p:nvPr>
        </p:nvSpPr>
        <p:spPr>
          <a:xfrm>
            <a:off x="1524000" y="1600200"/>
            <a:ext cx="6403975" cy="2535238"/>
          </a:xfrm>
        </p:spPr>
        <p:txBody>
          <a:bodyPr vert="horz" wrap="square" lIns="91440" tIns="45720" rIns="91440" bIns="45720" anchor="t" anchorCtr="0"/>
          <a:p>
            <a:pPr eaLnBrk="1" hangingPunct="1">
              <a:lnSpc>
                <a:spcPct val="150000"/>
              </a:lnSpc>
            </a:pPr>
            <a:r>
              <a:rPr lang="zh-CN" altLang="en-US" dirty="0">
                <a:ea typeface="宋体" panose="02010600030101010101" pitchFamily="2" charset="-122"/>
              </a:rPr>
              <a:t>项目总结或进展评估</a:t>
            </a:r>
            <a:endParaRPr lang="en-US" altLang="zh-CN" dirty="0">
              <a:ea typeface="宋体" panose="02010600030101010101" pitchFamily="2" charset="-122"/>
            </a:endParaRPr>
          </a:p>
          <a:p>
            <a:pPr eaLnBrk="1" hangingPunct="1">
              <a:lnSpc>
                <a:spcPct val="150000"/>
              </a:lnSpc>
            </a:pPr>
            <a:r>
              <a:rPr lang="zh-CN" altLang="en-US" dirty="0">
                <a:ea typeface="宋体" panose="02010600030101010101" pitchFamily="2" charset="-122"/>
              </a:rPr>
              <a:t>专门透漏消息（吹风）的会议</a:t>
            </a:r>
            <a:endParaRPr lang="en-US" altLang="zh-CN" dirty="0">
              <a:ea typeface="宋体" panose="02010600030101010101" pitchFamily="2" charset="-122"/>
            </a:endParaRPr>
          </a:p>
          <a:p>
            <a:pPr eaLnBrk="1" hangingPunct="1">
              <a:lnSpc>
                <a:spcPct val="150000"/>
              </a:lnSpc>
            </a:pPr>
            <a:r>
              <a:rPr lang="zh-CN" altLang="zh-CN" dirty="0">
                <a:ea typeface="宋体" panose="02010600030101010101" pitchFamily="2" charset="-122"/>
              </a:rPr>
              <a:t>一个政治或个人的报复机制</a:t>
            </a:r>
            <a:endParaRPr lang="en-US" altLang="zh-CN"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8435"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18436" name="Rectangle 2"/>
          <p:cNvSpPr>
            <a:spLocks noGrp="1"/>
          </p:cNvSpPr>
          <p:nvPr>
            <p:ph type="title"/>
          </p:nvPr>
        </p:nvSpPr>
        <p:spPr>
          <a:xfrm>
            <a:off x="2895600" y="228600"/>
            <a:ext cx="3642360" cy="633730"/>
          </a:xfrm>
        </p:spPr>
        <p:txBody>
          <a:bodyPr vert="horz" wrap="square" lIns="91440" tIns="45720" rIns="91440" bIns="45720" anchor="b" anchorCtr="0"/>
          <a:p>
            <a:pPr eaLnBrk="1" hangingPunct="1"/>
            <a:r>
              <a:rPr lang="zh-CN" altLang="en-US" dirty="0">
                <a:ea typeface="宋体" panose="02010600030101010101" pitchFamily="2" charset="-122"/>
              </a:rPr>
              <a:t>我们寻找什么？</a:t>
            </a:r>
            <a:endParaRPr lang="en-US" altLang="zh-CN" dirty="0">
              <a:ea typeface="宋体" panose="02010600030101010101" pitchFamily="2" charset="-122"/>
            </a:endParaRPr>
          </a:p>
        </p:txBody>
      </p:sp>
      <p:sp>
        <p:nvSpPr>
          <p:cNvPr id="18437" name="Rectangle 3"/>
          <p:cNvSpPr>
            <a:spLocks noGrp="1"/>
          </p:cNvSpPr>
          <p:nvPr>
            <p:ph idx="1"/>
          </p:nvPr>
        </p:nvSpPr>
        <p:spPr>
          <a:xfrm>
            <a:off x="762000" y="1447800"/>
            <a:ext cx="6934200" cy="3124200"/>
          </a:xfrm>
        </p:spPr>
        <p:txBody>
          <a:bodyPr vert="horz" wrap="square" lIns="91440" tIns="45720" rIns="91440" bIns="45720" anchor="t" anchorCtr="0"/>
          <a:p>
            <a:pPr eaLnBrk="1" hangingPunct="1">
              <a:lnSpc>
                <a:spcPct val="130000"/>
              </a:lnSpc>
              <a:spcBef>
                <a:spcPts val="20"/>
              </a:spcBef>
              <a:spcAft>
                <a:spcPts val="0"/>
              </a:spcAft>
            </a:pPr>
            <a:r>
              <a:rPr lang="zh-CN" altLang="en-US" dirty="0">
                <a:latin typeface="宋体" panose="02010600030101010101" pitchFamily="2" charset="-122"/>
                <a:ea typeface="宋体" panose="02010600030101010101" pitchFamily="2" charset="-122"/>
              </a:rPr>
              <a:t>错误（</a:t>
            </a:r>
            <a:r>
              <a:rPr lang="en-US" altLang="zh-CN" dirty="0">
                <a:latin typeface="宋体" panose="02010600030101010101" pitchFamily="2" charset="-122"/>
                <a:ea typeface="宋体" panose="02010600030101010101" pitchFamily="2" charset="-122"/>
              </a:rPr>
              <a:t>Errors</a:t>
            </a:r>
            <a:r>
              <a:rPr lang="zh-CN" altLang="en-US" dirty="0">
                <a:latin typeface="宋体" panose="02010600030101010101" pitchFamily="2" charset="-122"/>
                <a:ea typeface="宋体" panose="02010600030101010101" pitchFamily="2" charset="-122"/>
              </a:rPr>
              <a:t>）和缺陷（</a:t>
            </a:r>
            <a:r>
              <a:rPr lang="en-US" altLang="zh-CN" dirty="0">
                <a:latin typeface="宋体" panose="02010600030101010101" pitchFamily="2" charset="-122"/>
                <a:ea typeface="宋体" panose="02010600030101010101" pitchFamily="2" charset="-122"/>
              </a:rPr>
              <a:t>Defects</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eaLnBrk="1" hangingPunct="1">
              <a:lnSpc>
                <a:spcPct val="130000"/>
              </a:lnSpc>
              <a:spcBef>
                <a:spcPts val="20"/>
              </a:spcBef>
              <a:spcAft>
                <a:spcPts val="0"/>
              </a:spcAft>
            </a:pPr>
            <a:r>
              <a:rPr lang="zh-CN" altLang="en-US" sz="2400" dirty="0">
                <a:latin typeface="宋体" panose="02010600030101010101" pitchFamily="2" charset="-122"/>
                <a:ea typeface="宋体" panose="02010600030101010101" pitchFamily="2" charset="-122"/>
              </a:rPr>
              <a:t>错误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软件发布给最终用户之前发现的质量问题</a:t>
            </a:r>
            <a:endParaRPr lang="en-US" altLang="zh-CN" sz="2400" dirty="0">
              <a:latin typeface="宋体" panose="02010600030101010101" pitchFamily="2" charset="-122"/>
              <a:ea typeface="宋体" panose="02010600030101010101" pitchFamily="2" charset="-122"/>
            </a:endParaRPr>
          </a:p>
          <a:p>
            <a:pPr lvl="1" eaLnBrk="1" hangingPunct="1">
              <a:lnSpc>
                <a:spcPct val="130000"/>
              </a:lnSpc>
              <a:spcBef>
                <a:spcPts val="20"/>
              </a:spcBef>
              <a:spcAft>
                <a:spcPts val="0"/>
              </a:spcAft>
            </a:pPr>
            <a:r>
              <a:rPr lang="zh-CN" altLang="en-US" sz="2400" dirty="0">
                <a:latin typeface="宋体" panose="02010600030101010101" pitchFamily="2" charset="-122"/>
                <a:ea typeface="宋体" panose="02010600030101010101" pitchFamily="2" charset="-122"/>
              </a:rPr>
              <a:t>缺陷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只是在软件发布给最终用户后发现的质量问题</a:t>
            </a:r>
            <a:endParaRPr lang="en-US" altLang="zh-CN" sz="2400" dirty="0">
              <a:latin typeface="宋体" panose="02010600030101010101" pitchFamily="2" charset="-122"/>
              <a:ea typeface="宋体" panose="02010600030101010101" pitchFamily="2" charset="-122"/>
            </a:endParaRPr>
          </a:p>
          <a:p>
            <a:pPr eaLnBrk="1" hangingPunct="1">
              <a:lnSpc>
                <a:spcPct val="130000"/>
              </a:lnSpc>
              <a:spcBef>
                <a:spcPts val="20"/>
              </a:spcBef>
              <a:spcAft>
                <a:spcPts val="0"/>
              </a:spcAft>
            </a:pPr>
            <a:r>
              <a:rPr lang="zh-CN" altLang="en-US" dirty="0">
                <a:latin typeface="宋体" panose="02010600030101010101" pitchFamily="2" charset="-122"/>
                <a:ea typeface="宋体" panose="02010600030101010101" pitchFamily="2" charset="-122"/>
              </a:rPr>
              <a:t>我们区分错误和缺陷，是因为它们有非常不同的经济，商业，心理和人员的影响</a:t>
            </a:r>
            <a:endParaRPr lang="en-US" altLang="zh-CN" dirty="0">
              <a:latin typeface="宋体" panose="02010600030101010101" pitchFamily="2" charset="-122"/>
              <a:ea typeface="宋体" panose="02010600030101010101" pitchFamily="2" charset="-122"/>
            </a:endParaRPr>
          </a:p>
          <a:p>
            <a:pPr eaLnBrk="1" hangingPunct="1">
              <a:lnSpc>
                <a:spcPct val="130000"/>
              </a:lnSpc>
              <a:spcBef>
                <a:spcPts val="20"/>
              </a:spcBef>
              <a:spcAft>
                <a:spcPts val="0"/>
              </a:spcAft>
            </a:pPr>
            <a:r>
              <a:rPr lang="zh-CN" altLang="en-US" dirty="0">
                <a:latin typeface="宋体" panose="02010600030101010101" pitchFamily="2" charset="-122"/>
                <a:ea typeface="宋体" panose="02010600030101010101" pitchFamily="2" charset="-122"/>
              </a:rPr>
              <a:t>但是</a:t>
            </a:r>
            <a:r>
              <a:rPr lang="zh-CN" altLang="zh-CN" dirty="0">
                <a:latin typeface="宋体" panose="02010600030101010101" pitchFamily="2" charset="-122"/>
                <a:ea typeface="宋体" panose="02010600030101010101" pitchFamily="2" charset="-122"/>
              </a:rPr>
              <a:t>，本书中描述的“错误”和“缺陷”的差别并不是主流观点</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9459"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19460" name="Rectangle 2"/>
          <p:cNvSpPr>
            <a:spLocks noGrp="1"/>
          </p:cNvSpPr>
          <p:nvPr>
            <p:ph type="title"/>
          </p:nvPr>
        </p:nvSpPr>
        <p:spPr>
          <a:xfrm>
            <a:off x="2514600" y="152400"/>
            <a:ext cx="5093335" cy="633730"/>
          </a:xfrm>
        </p:spPr>
        <p:txBody>
          <a:bodyPr vert="horz" wrap="square" lIns="91440" tIns="45720" rIns="91440" bIns="45720" anchor="b" anchorCtr="0"/>
          <a:p>
            <a:pPr eaLnBrk="1" hangingPunct="1"/>
            <a:r>
              <a:rPr lang="zh-CN" altLang="en-US" sz="2800" dirty="0">
                <a:ea typeface="宋体" panose="02010600030101010101" pitchFamily="2" charset="-122"/>
              </a:rPr>
              <a:t>缺陷放大</a:t>
            </a:r>
            <a:r>
              <a:rPr lang="en-US" altLang="zh-CN" sz="2800" dirty="0">
                <a:ea typeface="宋体" panose="02010600030101010101" pitchFamily="2" charset="-122"/>
              </a:rPr>
              <a:t>(Defect Amplification</a:t>
            </a:r>
            <a:r>
              <a:rPr lang="en-US" altLang="zh-CN" sz="2800" dirty="0">
                <a:ea typeface="宋体" panose="02010600030101010101" pitchFamily="2" charset="-122"/>
              </a:rPr>
              <a:t>)</a:t>
            </a:r>
            <a:endParaRPr lang="en-US" altLang="zh-CN" sz="2800" dirty="0">
              <a:ea typeface="宋体" panose="02010600030101010101" pitchFamily="2" charset="-122"/>
            </a:endParaRPr>
          </a:p>
        </p:txBody>
      </p:sp>
      <p:sp>
        <p:nvSpPr>
          <p:cNvPr id="19461" name="Rectangle 3"/>
          <p:cNvSpPr>
            <a:spLocks noGrp="1"/>
          </p:cNvSpPr>
          <p:nvPr>
            <p:ph idx="1"/>
          </p:nvPr>
        </p:nvSpPr>
        <p:spPr>
          <a:xfrm>
            <a:off x="609600" y="1356360"/>
            <a:ext cx="6934200" cy="990600"/>
          </a:xfrm>
        </p:spPr>
        <p:txBody>
          <a:bodyPr vert="horz" wrap="square" lIns="91440" tIns="45720" rIns="91440" bIns="45720" anchor="t" anchorCtr="0"/>
          <a:p>
            <a:pPr eaLnBrk="1" hangingPunct="1">
              <a:lnSpc>
                <a:spcPct val="90000"/>
              </a:lnSpc>
            </a:pPr>
            <a:r>
              <a:rPr lang="zh-CN" altLang="zh-CN" dirty="0">
                <a:ea typeface="宋体" panose="02010600030101010101" pitchFamily="2" charset="-122"/>
              </a:rPr>
              <a:t>可以用“缺陷放大模型”</a:t>
            </a:r>
            <a:r>
              <a:rPr lang="en-US" altLang="zh-CN" baseline="30000" dirty="0">
                <a:ea typeface="宋体" panose="02010600030101010101" pitchFamily="2" charset="-122"/>
              </a:rPr>
              <a:t>[IBM81]</a:t>
            </a:r>
            <a:r>
              <a:rPr lang="zh-CN" altLang="zh-CN" dirty="0">
                <a:ea typeface="宋体" panose="02010600030101010101" pitchFamily="2" charset="-122"/>
              </a:rPr>
              <a:t>来说明在软件工程过程的设计和编码活动中错误的产生和检测</a:t>
            </a:r>
            <a:endParaRPr lang="en-US" altLang="zh-CN" dirty="0">
              <a:latin typeface="Times" pitchFamily="-128" charset="0"/>
              <a:ea typeface="宋体" panose="02010600030101010101" pitchFamily="2" charset="-122"/>
            </a:endParaRPr>
          </a:p>
        </p:txBody>
      </p:sp>
      <p:sp>
        <p:nvSpPr>
          <p:cNvPr id="19462" name="Rectangle 4"/>
          <p:cNvSpPr/>
          <p:nvPr/>
        </p:nvSpPr>
        <p:spPr>
          <a:xfrm>
            <a:off x="2976245" y="3114675"/>
            <a:ext cx="3695700" cy="1371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zh-CN" altLang="zh-CN" dirty="0">
              <a:latin typeface="Arial" panose="020B0604020202020204" pitchFamily="34" charset="0"/>
              <a:ea typeface="MS PGothic" panose="020B0600070205080204" pitchFamily="34" charset="-128"/>
            </a:endParaRPr>
          </a:p>
        </p:txBody>
      </p:sp>
      <p:sp>
        <p:nvSpPr>
          <p:cNvPr id="19463" name="Line 5"/>
          <p:cNvSpPr/>
          <p:nvPr/>
        </p:nvSpPr>
        <p:spPr>
          <a:xfrm>
            <a:off x="2990533" y="3571875"/>
            <a:ext cx="2362200" cy="0"/>
          </a:xfrm>
          <a:prstGeom prst="line">
            <a:avLst/>
          </a:prstGeom>
          <a:ln w="9525" cap="flat" cmpd="sng">
            <a:solidFill>
              <a:schemeClr val="tx1"/>
            </a:solidFill>
            <a:prstDash val="solid"/>
            <a:headEnd type="none" w="med" len="med"/>
            <a:tailEnd type="none" w="med" len="med"/>
          </a:ln>
        </p:spPr>
      </p:sp>
      <p:sp>
        <p:nvSpPr>
          <p:cNvPr id="19464" name="Line 6"/>
          <p:cNvSpPr/>
          <p:nvPr/>
        </p:nvSpPr>
        <p:spPr>
          <a:xfrm>
            <a:off x="2990533" y="4029075"/>
            <a:ext cx="2362200" cy="0"/>
          </a:xfrm>
          <a:prstGeom prst="line">
            <a:avLst/>
          </a:prstGeom>
          <a:ln w="9525" cap="flat" cmpd="sng">
            <a:solidFill>
              <a:schemeClr val="tx1"/>
            </a:solidFill>
            <a:prstDash val="solid"/>
            <a:headEnd type="none" w="med" len="med"/>
            <a:tailEnd type="none" w="med" len="med"/>
          </a:ln>
        </p:spPr>
      </p:sp>
      <p:sp>
        <p:nvSpPr>
          <p:cNvPr id="19465" name="Text Box 8"/>
          <p:cNvSpPr txBox="1"/>
          <p:nvPr/>
        </p:nvSpPr>
        <p:spPr>
          <a:xfrm>
            <a:off x="3066733" y="3190875"/>
            <a:ext cx="14668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2000" dirty="0">
                <a:latin typeface="宋体" panose="02010600030101010101" pitchFamily="2" charset="-122"/>
                <a:ea typeface="宋体" panose="02010600030101010101" pitchFamily="2" charset="-122"/>
              </a:rPr>
              <a:t>通过的错误</a:t>
            </a:r>
            <a:endParaRPr lang="en-US" altLang="zh-CN" sz="2000" dirty="0">
              <a:latin typeface="宋体" panose="02010600030101010101" pitchFamily="2" charset="-122"/>
              <a:ea typeface="宋体" panose="02010600030101010101" pitchFamily="2" charset="-122"/>
            </a:endParaRPr>
          </a:p>
        </p:txBody>
      </p:sp>
      <p:sp>
        <p:nvSpPr>
          <p:cNvPr id="19466" name="Text Box 9"/>
          <p:cNvSpPr txBox="1"/>
          <p:nvPr/>
        </p:nvSpPr>
        <p:spPr>
          <a:xfrm>
            <a:off x="3066733" y="3648075"/>
            <a:ext cx="2236787"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2000" dirty="0">
                <a:latin typeface="宋体" panose="02010600030101010101" pitchFamily="2" charset="-122"/>
                <a:ea typeface="宋体" panose="02010600030101010101" pitchFamily="2" charset="-122"/>
              </a:rPr>
              <a:t>以</a:t>
            </a:r>
            <a:r>
              <a:rPr lang="en-US" altLang="zh-CN" sz="2000" dirty="0">
                <a:latin typeface="宋体" panose="02010600030101010101" pitchFamily="2" charset="-122"/>
                <a:ea typeface="宋体" panose="02010600030101010101" pitchFamily="2" charset="-122"/>
              </a:rPr>
              <a:t>1:x </a:t>
            </a:r>
            <a:r>
              <a:rPr lang="zh-CN" altLang="zh-CN" sz="2000" dirty="0">
                <a:latin typeface="宋体" panose="02010600030101010101" pitchFamily="2" charset="-122"/>
                <a:ea typeface="宋体" panose="02010600030101010101" pitchFamily="2" charset="-122"/>
              </a:rPr>
              <a:t>放大的错误</a:t>
            </a:r>
            <a:endParaRPr lang="en-US" altLang="zh-CN" sz="2000" dirty="0">
              <a:latin typeface="宋体" panose="02010600030101010101" pitchFamily="2" charset="-122"/>
              <a:ea typeface="宋体" panose="02010600030101010101" pitchFamily="2" charset="-122"/>
            </a:endParaRPr>
          </a:p>
        </p:txBody>
      </p:sp>
      <p:sp>
        <p:nvSpPr>
          <p:cNvPr id="19467" name="Text Box 10"/>
          <p:cNvSpPr txBox="1"/>
          <p:nvPr/>
        </p:nvSpPr>
        <p:spPr>
          <a:xfrm>
            <a:off x="3066733" y="4105275"/>
            <a:ext cx="17240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2000" dirty="0">
                <a:latin typeface="宋体" panose="02010600030101010101" pitchFamily="2" charset="-122"/>
                <a:ea typeface="宋体" panose="02010600030101010101" pitchFamily="2" charset="-122"/>
              </a:rPr>
              <a:t>新产生的错误</a:t>
            </a:r>
            <a:endParaRPr lang="en-US" altLang="zh-CN" sz="2000" dirty="0">
              <a:latin typeface="宋体" panose="02010600030101010101" pitchFamily="2" charset="-122"/>
              <a:ea typeface="宋体" panose="02010600030101010101" pitchFamily="2" charset="-122"/>
            </a:endParaRPr>
          </a:p>
        </p:txBody>
      </p:sp>
      <p:sp>
        <p:nvSpPr>
          <p:cNvPr id="19468" name="Text Box 11"/>
          <p:cNvSpPr txBox="1"/>
          <p:nvPr/>
        </p:nvSpPr>
        <p:spPr>
          <a:xfrm>
            <a:off x="3814445" y="4638675"/>
            <a:ext cx="133826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2000" dirty="0">
                <a:latin typeface="宋体" panose="02010600030101010101" pitchFamily="2" charset="-122"/>
                <a:ea typeface="宋体" panose="02010600030101010101" pitchFamily="2" charset="-122"/>
              </a:rPr>
              <a:t>开发步骤 </a:t>
            </a:r>
            <a:endParaRPr lang="en-US" altLang="zh-CN" sz="2000" dirty="0">
              <a:latin typeface="宋体" panose="02010600030101010101" pitchFamily="2" charset="-122"/>
              <a:ea typeface="宋体" panose="02010600030101010101" pitchFamily="2" charset="-122"/>
            </a:endParaRPr>
          </a:p>
        </p:txBody>
      </p:sp>
      <p:sp>
        <p:nvSpPr>
          <p:cNvPr id="19469" name="Text Box 12"/>
          <p:cNvSpPr txBox="1"/>
          <p:nvPr/>
        </p:nvSpPr>
        <p:spPr>
          <a:xfrm>
            <a:off x="383858" y="3114675"/>
            <a:ext cx="1598612"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2000" dirty="0">
                <a:latin typeface="宋体" panose="02010600030101010101" pitchFamily="2" charset="-122"/>
                <a:ea typeface="宋体" panose="02010600030101010101" pitchFamily="2" charset="-122"/>
              </a:rPr>
              <a:t>来自前面步骤的错误</a:t>
            </a:r>
            <a:endParaRPr lang="zh-CN" altLang="zh-CN" sz="2000" dirty="0">
              <a:latin typeface="宋体" panose="02010600030101010101" pitchFamily="2" charset="-122"/>
              <a:ea typeface="宋体" panose="02010600030101010101" pitchFamily="2" charset="-122"/>
            </a:endParaRPr>
          </a:p>
        </p:txBody>
      </p:sp>
      <p:sp>
        <p:nvSpPr>
          <p:cNvPr id="19470" name="Text Box 13"/>
          <p:cNvSpPr txBox="1"/>
          <p:nvPr/>
        </p:nvSpPr>
        <p:spPr>
          <a:xfrm>
            <a:off x="7198995" y="3419475"/>
            <a:ext cx="1371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1800" dirty="0">
                <a:latin typeface="宋体" panose="02010600030101010101" pitchFamily="2" charset="-122"/>
                <a:ea typeface="宋体" panose="02010600030101010101" pitchFamily="2" charset="-122"/>
              </a:rPr>
              <a:t>传到下一步骤的错误</a:t>
            </a:r>
            <a:endParaRPr lang="en-US" altLang="zh-CN" sz="1800" dirty="0">
              <a:latin typeface="宋体" panose="02010600030101010101" pitchFamily="2" charset="-122"/>
              <a:ea typeface="宋体" panose="02010600030101010101" pitchFamily="2" charset="-122"/>
            </a:endParaRPr>
          </a:p>
        </p:txBody>
      </p:sp>
      <p:sp>
        <p:nvSpPr>
          <p:cNvPr id="19471" name="Text Box 14"/>
          <p:cNvSpPr txBox="1"/>
          <p:nvPr/>
        </p:nvSpPr>
        <p:spPr>
          <a:xfrm>
            <a:off x="3200083" y="2743200"/>
            <a:ext cx="6969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宋体" panose="02010600030101010101" pitchFamily="2" charset="-122"/>
                <a:ea typeface="宋体" panose="02010600030101010101" pitchFamily="2" charset="-122"/>
              </a:rPr>
              <a:t>缺陷</a:t>
            </a:r>
            <a:endParaRPr lang="en-US" altLang="zh-CN" sz="2000" dirty="0">
              <a:latin typeface="宋体" panose="02010600030101010101" pitchFamily="2" charset="-122"/>
              <a:ea typeface="宋体" panose="02010600030101010101" pitchFamily="2" charset="-122"/>
            </a:endParaRPr>
          </a:p>
        </p:txBody>
      </p:sp>
      <p:sp>
        <p:nvSpPr>
          <p:cNvPr id="19472" name="Text Box 15"/>
          <p:cNvSpPr txBox="1"/>
          <p:nvPr/>
        </p:nvSpPr>
        <p:spPr>
          <a:xfrm>
            <a:off x="5513070" y="2770188"/>
            <a:ext cx="69691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dirty="0">
                <a:latin typeface="宋体" panose="02010600030101010101" pitchFamily="2" charset="-122"/>
                <a:ea typeface="宋体" panose="02010600030101010101" pitchFamily="2" charset="-122"/>
              </a:rPr>
              <a:t>检测</a:t>
            </a:r>
            <a:endParaRPr lang="en-US" altLang="zh-CN" sz="2000" dirty="0">
              <a:latin typeface="宋体" panose="02010600030101010101" pitchFamily="2" charset="-122"/>
              <a:ea typeface="宋体" panose="02010600030101010101" pitchFamily="2" charset="-122"/>
            </a:endParaRPr>
          </a:p>
        </p:txBody>
      </p:sp>
      <p:sp>
        <p:nvSpPr>
          <p:cNvPr id="19473" name="Line 16"/>
          <p:cNvSpPr/>
          <p:nvPr/>
        </p:nvSpPr>
        <p:spPr>
          <a:xfrm>
            <a:off x="5365433" y="3114675"/>
            <a:ext cx="0" cy="1371600"/>
          </a:xfrm>
          <a:prstGeom prst="line">
            <a:avLst/>
          </a:prstGeom>
          <a:ln w="9525" cap="flat" cmpd="sng">
            <a:solidFill>
              <a:schemeClr val="tx1"/>
            </a:solidFill>
            <a:prstDash val="solid"/>
            <a:headEnd type="none" w="med" len="med"/>
            <a:tailEnd type="none" w="med" len="med"/>
          </a:ln>
        </p:spPr>
      </p:sp>
      <p:sp>
        <p:nvSpPr>
          <p:cNvPr id="19474" name="Text Box 17"/>
          <p:cNvSpPr txBox="1"/>
          <p:nvPr/>
        </p:nvSpPr>
        <p:spPr>
          <a:xfrm>
            <a:off x="5341620" y="3630613"/>
            <a:ext cx="146685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zh-CN" sz="2000" dirty="0">
                <a:latin typeface="宋体" panose="02010600030101010101" pitchFamily="2" charset="-122"/>
                <a:ea typeface="宋体" panose="02010600030101010101" pitchFamily="2" charset="-122"/>
              </a:rPr>
              <a:t>效率百分比</a:t>
            </a:r>
            <a:endParaRPr lang="en-US" altLang="zh-CN" sz="2000" dirty="0">
              <a:latin typeface="宋体" panose="02010600030101010101" pitchFamily="2" charset="-122"/>
              <a:ea typeface="宋体" panose="02010600030101010101" pitchFamily="2" charset="-122"/>
            </a:endParaRPr>
          </a:p>
        </p:txBody>
      </p:sp>
      <p:sp>
        <p:nvSpPr>
          <p:cNvPr id="19475" name="Line 18"/>
          <p:cNvSpPr/>
          <p:nvPr/>
        </p:nvSpPr>
        <p:spPr>
          <a:xfrm flipV="1">
            <a:off x="1985645" y="3343275"/>
            <a:ext cx="1066800" cy="76200"/>
          </a:xfrm>
          <a:prstGeom prst="line">
            <a:avLst/>
          </a:prstGeom>
          <a:ln w="9525" cap="flat" cmpd="sng">
            <a:solidFill>
              <a:schemeClr val="tx1"/>
            </a:solidFill>
            <a:prstDash val="solid"/>
            <a:headEnd type="none" w="med" len="med"/>
            <a:tailEnd type="triangle" w="med" len="med"/>
          </a:ln>
        </p:spPr>
      </p:sp>
      <p:sp>
        <p:nvSpPr>
          <p:cNvPr id="19476" name="Line 19"/>
          <p:cNvSpPr/>
          <p:nvPr/>
        </p:nvSpPr>
        <p:spPr>
          <a:xfrm>
            <a:off x="1985645" y="3419475"/>
            <a:ext cx="1066800" cy="381000"/>
          </a:xfrm>
          <a:prstGeom prst="line">
            <a:avLst/>
          </a:prstGeom>
          <a:ln w="9525" cap="flat" cmpd="sng">
            <a:solidFill>
              <a:schemeClr val="tx1"/>
            </a:solidFill>
            <a:prstDash val="solid"/>
            <a:headEnd type="none" w="med" len="med"/>
            <a:tailEnd type="triangle" w="med" len="med"/>
          </a:ln>
        </p:spPr>
      </p:sp>
      <p:sp>
        <p:nvSpPr>
          <p:cNvPr id="19477" name="Line 20"/>
          <p:cNvSpPr/>
          <p:nvPr/>
        </p:nvSpPr>
        <p:spPr>
          <a:xfrm>
            <a:off x="6741795" y="3724275"/>
            <a:ext cx="381000"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0483"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0484" name="Rectangle 2"/>
          <p:cNvSpPr>
            <a:spLocks noGrp="1"/>
          </p:cNvSpPr>
          <p:nvPr>
            <p:ph type="title"/>
          </p:nvPr>
        </p:nvSpPr>
        <p:spPr>
          <a:xfrm>
            <a:off x="3733800" y="152400"/>
            <a:ext cx="2330450" cy="633730"/>
          </a:xfrm>
        </p:spPr>
        <p:txBody>
          <a:bodyPr vert="horz" wrap="square" lIns="91440" tIns="45720" rIns="91440" bIns="45720" anchor="b" anchorCtr="0"/>
          <a:p>
            <a:pPr eaLnBrk="1" hangingPunct="1"/>
            <a:r>
              <a:rPr lang="zh-CN" altLang="en-US" dirty="0">
                <a:ea typeface="宋体" panose="02010600030101010101" pitchFamily="2" charset="-122"/>
              </a:rPr>
              <a:t>缺陷放大</a:t>
            </a:r>
            <a:endParaRPr lang="en-US" altLang="zh-CN" dirty="0">
              <a:ea typeface="宋体" panose="02010600030101010101" pitchFamily="2" charset="-122"/>
            </a:endParaRPr>
          </a:p>
        </p:txBody>
      </p:sp>
      <p:sp>
        <p:nvSpPr>
          <p:cNvPr id="20485" name="Rectangle 3"/>
          <p:cNvSpPr>
            <a:spLocks noGrp="1"/>
          </p:cNvSpPr>
          <p:nvPr>
            <p:ph idx="1"/>
          </p:nvPr>
        </p:nvSpPr>
        <p:spPr>
          <a:xfrm>
            <a:off x="990600" y="1295400"/>
            <a:ext cx="6934200" cy="4191000"/>
          </a:xfrm>
        </p:spPr>
        <p:txBody>
          <a:bodyPr vert="horz" wrap="square" lIns="91440" tIns="45720" rIns="91440" bIns="45720" anchor="t" anchorCtr="0"/>
          <a:p>
            <a:pPr eaLnBrk="1" hangingPunct="1"/>
            <a:r>
              <a:rPr lang="zh-CN" altLang="en-US" dirty="0">
                <a:ea typeface="宋体" panose="02010600030101010101" pitchFamily="2" charset="-122"/>
              </a:rPr>
              <a:t>书中的一个例子</a:t>
            </a:r>
            <a:r>
              <a:rPr lang="en-US" altLang="zh-CN" dirty="0">
                <a:ea typeface="宋体" panose="02010600030101010101" pitchFamily="2" charset="-122"/>
              </a:rPr>
              <a:t> </a:t>
            </a:r>
            <a:endParaRPr lang="en-US" altLang="zh-CN" dirty="0">
              <a:ea typeface="宋体" panose="02010600030101010101" pitchFamily="2" charset="-122"/>
            </a:endParaRPr>
          </a:p>
          <a:p>
            <a:pPr lvl="1" eaLnBrk="1" hangingPunct="1"/>
            <a:r>
              <a:rPr lang="zh-CN" altLang="en-US" sz="2400" dirty="0">
                <a:ea typeface="宋体" panose="02010600030101010101" pitchFamily="2" charset="-122"/>
              </a:rPr>
              <a:t>不包含评审的软件过程</a:t>
            </a:r>
            <a:endParaRPr lang="en-US" altLang="zh-CN" sz="2400" dirty="0">
              <a:ea typeface="宋体" panose="02010600030101010101" pitchFamily="2" charset="-122"/>
            </a:endParaRPr>
          </a:p>
          <a:p>
            <a:pPr lvl="2" eaLnBrk="1" hangingPunct="1"/>
            <a:r>
              <a:rPr lang="zh-CN" altLang="en-US" sz="2400" dirty="0">
                <a:ea typeface="宋体" panose="02010600030101010101" pitchFamily="2" charset="-122"/>
              </a:rPr>
              <a:t>在测试之初产生</a:t>
            </a:r>
            <a:r>
              <a:rPr lang="en-US" altLang="zh-CN" sz="2400" dirty="0">
                <a:ea typeface="宋体" panose="02010600030101010101" pitchFamily="2" charset="-122"/>
              </a:rPr>
              <a:t>94</a:t>
            </a:r>
            <a:r>
              <a:rPr lang="zh-CN" altLang="en-US" sz="2400" dirty="0">
                <a:ea typeface="宋体" panose="02010600030101010101" pitchFamily="2" charset="-122"/>
              </a:rPr>
              <a:t>个错误，</a:t>
            </a:r>
            <a:r>
              <a:rPr lang="en-US" altLang="zh-CN" sz="2400" dirty="0">
                <a:ea typeface="宋体" panose="02010600030101010101" pitchFamily="2" charset="-122"/>
              </a:rPr>
              <a:t>12</a:t>
            </a:r>
            <a:r>
              <a:rPr lang="zh-CN" altLang="zh-CN" sz="2400" dirty="0">
                <a:ea typeface="宋体" panose="02010600030101010101" pitchFamily="2" charset="-122"/>
              </a:rPr>
              <a:t>个潜伏的错误随软件发布进入客户现场</a:t>
            </a:r>
            <a:endParaRPr lang="en-US" altLang="zh-CN" sz="2400" dirty="0">
              <a:ea typeface="宋体" panose="02010600030101010101" pitchFamily="2" charset="-122"/>
            </a:endParaRPr>
          </a:p>
          <a:p>
            <a:pPr lvl="1" eaLnBrk="1" hangingPunct="1"/>
            <a:r>
              <a:rPr lang="zh-CN" altLang="en-US" sz="2400" dirty="0">
                <a:ea typeface="宋体" panose="02010600030101010101" pitchFamily="2" charset="-122"/>
              </a:rPr>
              <a:t>包含评审的软件过程</a:t>
            </a:r>
            <a:endParaRPr lang="en-US" altLang="zh-CN" sz="2400" dirty="0">
              <a:ea typeface="宋体" panose="02010600030101010101" pitchFamily="2" charset="-122"/>
            </a:endParaRPr>
          </a:p>
          <a:p>
            <a:pPr lvl="2" eaLnBrk="1" hangingPunct="1"/>
            <a:r>
              <a:rPr lang="zh-CN" altLang="en-US" sz="2400" dirty="0">
                <a:ea typeface="宋体" panose="02010600030101010101" pitchFamily="2" charset="-122"/>
              </a:rPr>
              <a:t>在测试之初产生</a:t>
            </a:r>
            <a:r>
              <a:rPr lang="en-US" altLang="zh-CN" sz="2400" dirty="0">
                <a:ea typeface="宋体" panose="02010600030101010101" pitchFamily="2" charset="-122"/>
              </a:rPr>
              <a:t>24</a:t>
            </a:r>
            <a:r>
              <a:rPr lang="zh-CN" altLang="en-US" sz="2400" dirty="0">
                <a:ea typeface="宋体" panose="02010600030101010101" pitchFamily="2" charset="-122"/>
              </a:rPr>
              <a:t>个错误，</a:t>
            </a:r>
            <a:r>
              <a:rPr lang="en-US" altLang="zh-CN" sz="2400" dirty="0">
                <a:ea typeface="宋体" panose="02010600030101010101" pitchFamily="2" charset="-122"/>
              </a:rPr>
              <a:t>3</a:t>
            </a:r>
            <a:r>
              <a:rPr lang="zh-CN" altLang="zh-CN" sz="2400" dirty="0">
                <a:ea typeface="宋体" panose="02010600030101010101" pitchFamily="2" charset="-122"/>
              </a:rPr>
              <a:t>个潜伏的错误随软件发布进入客户现场</a:t>
            </a:r>
            <a:endParaRPr lang="en-US" altLang="zh-CN" sz="2400" dirty="0">
              <a:ea typeface="宋体" panose="02010600030101010101" pitchFamily="2" charset="-122"/>
            </a:endParaRPr>
          </a:p>
          <a:p>
            <a:pPr lvl="1" eaLnBrk="1" hangingPunct="1"/>
            <a:r>
              <a:rPr lang="zh-CN" altLang="en-US" sz="2400" dirty="0">
                <a:ea typeface="宋体" panose="02010600030101010101" pitchFamily="2" charset="-122"/>
              </a:rPr>
              <a:t>成本分析表明，把潜在缺陷的改正成本考虑在内，没有评审软件过程的成本是有评审软件过程成本的</a:t>
            </a:r>
            <a:r>
              <a:rPr lang="en-US" altLang="zh-CN" sz="2400" dirty="0">
                <a:ea typeface="宋体" panose="02010600030101010101" pitchFamily="2" charset="-122"/>
              </a:rPr>
              <a:t>3</a:t>
            </a:r>
            <a:r>
              <a:rPr lang="zh-CN" altLang="en-US" sz="2400" dirty="0">
                <a:ea typeface="宋体" panose="02010600030101010101" pitchFamily="2" charset="-122"/>
              </a:rPr>
              <a:t>倍多</a:t>
            </a:r>
            <a:endParaRPr lang="en-US" altLang="zh-CN" sz="2400"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1507"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1508" name="Rectangle 2"/>
          <p:cNvSpPr>
            <a:spLocks noGrp="1"/>
          </p:cNvSpPr>
          <p:nvPr>
            <p:ph type="title"/>
          </p:nvPr>
        </p:nvSpPr>
        <p:spPr>
          <a:xfrm>
            <a:off x="3352800" y="228600"/>
            <a:ext cx="3068320" cy="633730"/>
          </a:xfrm>
        </p:spPr>
        <p:txBody>
          <a:bodyPr vert="horz" wrap="square" lIns="91440" tIns="45720" rIns="91440" bIns="45720" anchor="b" anchorCtr="0"/>
          <a:p>
            <a:pPr eaLnBrk="1" hangingPunct="1"/>
            <a:r>
              <a:rPr lang="zh-CN" altLang="en-US" dirty="0">
                <a:ea typeface="宋体" panose="02010600030101010101" pitchFamily="2" charset="-122"/>
              </a:rPr>
              <a:t>度量</a:t>
            </a:r>
            <a:r>
              <a:rPr lang="en-US" altLang="zh-CN" dirty="0">
                <a:ea typeface="宋体" panose="02010600030101010101" pitchFamily="2" charset="-122"/>
              </a:rPr>
              <a:t>(</a:t>
            </a:r>
            <a:r>
              <a:rPr lang="en-US" altLang="zh-CN" sz="2800" dirty="0">
                <a:ea typeface="宋体" panose="02010600030101010101" pitchFamily="2" charset="-122"/>
              </a:rPr>
              <a:t>Metrics</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21509" name="Rectangle 3"/>
          <p:cNvSpPr>
            <a:spLocks noGrp="1"/>
          </p:cNvSpPr>
          <p:nvPr>
            <p:ph idx="1"/>
          </p:nvPr>
        </p:nvSpPr>
        <p:spPr>
          <a:xfrm>
            <a:off x="1219200" y="1219200"/>
            <a:ext cx="6934200" cy="4191000"/>
          </a:xfrm>
        </p:spPr>
        <p:txBody>
          <a:bodyPr vert="horz" wrap="square" lIns="91440" tIns="45720" rIns="91440" bIns="45720" anchor="t" anchorCtr="0"/>
          <a:p>
            <a:pPr eaLnBrk="1" hangingPunct="1">
              <a:lnSpc>
                <a:spcPct val="150000"/>
              </a:lnSpc>
              <a:spcBef>
                <a:spcPts val="300"/>
              </a:spcBef>
            </a:pPr>
            <a:r>
              <a:rPr lang="zh-CN" altLang="en-US" dirty="0">
                <a:latin typeface="Palatino" pitchFamily="-128" charset="0"/>
                <a:ea typeface="宋体" panose="02010600030101010101" pitchFamily="2" charset="-122"/>
              </a:rPr>
              <a:t>评审总工作量和发现的错误总数定义如下：</a:t>
            </a:r>
            <a:endParaRPr lang="en-US" altLang="zh-CN" dirty="0">
              <a:latin typeface="Palatino" pitchFamily="-128" charset="0"/>
              <a:ea typeface="宋体" panose="02010600030101010101" pitchFamily="2" charset="-122"/>
            </a:endParaRPr>
          </a:p>
          <a:p>
            <a:pPr lvl="2" eaLnBrk="1" hangingPunct="1">
              <a:lnSpc>
                <a:spcPct val="150000"/>
              </a:lnSpc>
              <a:spcBef>
                <a:spcPts val="300"/>
              </a:spcBef>
            </a:pPr>
            <a:r>
              <a:rPr lang="en-US" altLang="zh-CN" sz="2000" i="1" dirty="0">
                <a:latin typeface="Palatino" pitchFamily="-128" charset="0"/>
                <a:ea typeface="宋体" panose="02010600030101010101" pitchFamily="2" charset="-122"/>
              </a:rPr>
              <a:t>E</a:t>
            </a:r>
            <a:r>
              <a:rPr lang="en-US" altLang="zh-CN" sz="2000" i="1" baseline="-25000" dirty="0">
                <a:latin typeface="Palatino" pitchFamily="-128" charset="0"/>
                <a:ea typeface="宋体" panose="02010600030101010101" pitchFamily="2" charset="-122"/>
              </a:rPr>
              <a:t>review</a:t>
            </a:r>
            <a:r>
              <a:rPr lang="en-US" altLang="zh-CN" sz="2000" i="1" dirty="0">
                <a:latin typeface="Palatino" pitchFamily="-128" charset="0"/>
                <a:ea typeface="宋体" panose="02010600030101010101" pitchFamily="2" charset="-122"/>
              </a:rPr>
              <a:t> = E</a:t>
            </a:r>
            <a:r>
              <a:rPr lang="en-US" altLang="zh-CN" sz="2000" i="1" baseline="-25000" dirty="0">
                <a:latin typeface="Palatino" pitchFamily="-128" charset="0"/>
                <a:ea typeface="宋体" panose="02010600030101010101" pitchFamily="2" charset="-122"/>
              </a:rPr>
              <a:t>p</a:t>
            </a:r>
            <a:r>
              <a:rPr lang="en-US" altLang="zh-CN" sz="2000" i="1" dirty="0">
                <a:latin typeface="Palatino" pitchFamily="-128" charset="0"/>
                <a:ea typeface="宋体" panose="02010600030101010101" pitchFamily="2" charset="-122"/>
              </a:rPr>
              <a:t> </a:t>
            </a:r>
            <a:r>
              <a:rPr lang="en-US" altLang="zh-CN" sz="2000" dirty="0">
                <a:latin typeface="Palatino" pitchFamily="-128" charset="0"/>
                <a:ea typeface="宋体" panose="02010600030101010101" pitchFamily="2" charset="-122"/>
              </a:rPr>
              <a:t>+ </a:t>
            </a:r>
            <a:r>
              <a:rPr lang="en-US" altLang="zh-CN" sz="2000" i="1" dirty="0">
                <a:latin typeface="Palatino" pitchFamily="-128" charset="0"/>
                <a:ea typeface="宋体" panose="02010600030101010101" pitchFamily="2" charset="-122"/>
              </a:rPr>
              <a:t>E</a:t>
            </a:r>
            <a:r>
              <a:rPr lang="en-US" altLang="zh-CN" sz="2000" i="1" baseline="-25000" dirty="0">
                <a:latin typeface="Palatino" pitchFamily="-128" charset="0"/>
                <a:ea typeface="宋体" panose="02010600030101010101" pitchFamily="2" charset="-122"/>
              </a:rPr>
              <a:t>a</a:t>
            </a:r>
            <a:r>
              <a:rPr lang="en-US" altLang="zh-CN" sz="2000" dirty="0">
                <a:latin typeface="Palatino" pitchFamily="-128" charset="0"/>
                <a:ea typeface="宋体" panose="02010600030101010101" pitchFamily="2" charset="-122"/>
              </a:rPr>
              <a:t> + </a:t>
            </a:r>
            <a:r>
              <a:rPr lang="en-US" altLang="zh-CN" sz="2000" i="1" dirty="0">
                <a:latin typeface="Palatino" pitchFamily="-128" charset="0"/>
                <a:ea typeface="宋体" panose="02010600030101010101" pitchFamily="2" charset="-122"/>
              </a:rPr>
              <a:t>E</a:t>
            </a:r>
            <a:r>
              <a:rPr lang="en-US" altLang="zh-CN" sz="2000" i="1" baseline="-25000" dirty="0">
                <a:latin typeface="Palatino" pitchFamily="-128" charset="0"/>
                <a:ea typeface="宋体" panose="02010600030101010101" pitchFamily="2" charset="-122"/>
              </a:rPr>
              <a:t>r</a:t>
            </a:r>
            <a:r>
              <a:rPr lang="en-US" altLang="zh-CN" sz="2000" i="1" dirty="0">
                <a:latin typeface="Palatino" pitchFamily="-128" charset="0"/>
                <a:ea typeface="宋体" panose="02010600030101010101" pitchFamily="2" charset="-122"/>
              </a:rPr>
              <a:t> </a:t>
            </a:r>
            <a:endParaRPr lang="en-US" altLang="zh-CN" sz="2000" i="1" dirty="0">
              <a:latin typeface="Palatino" pitchFamily="-128" charset="0"/>
              <a:ea typeface="宋体" panose="02010600030101010101" pitchFamily="2" charset="-122"/>
            </a:endParaRPr>
          </a:p>
          <a:p>
            <a:pPr lvl="2" eaLnBrk="1" hangingPunct="1">
              <a:lnSpc>
                <a:spcPct val="150000"/>
              </a:lnSpc>
              <a:spcBef>
                <a:spcPts val="300"/>
              </a:spcBef>
            </a:pPr>
            <a:r>
              <a:rPr lang="en-US" altLang="zh-CN" sz="2000" i="1" dirty="0">
                <a:latin typeface="Palatino" pitchFamily="-128" charset="0"/>
                <a:ea typeface="宋体" panose="02010600030101010101" pitchFamily="2" charset="-122"/>
              </a:rPr>
              <a:t>Err</a:t>
            </a:r>
            <a:r>
              <a:rPr lang="en-US" altLang="zh-CN" sz="2000" i="1" baseline="-25000" dirty="0">
                <a:latin typeface="Palatino" pitchFamily="-128" charset="0"/>
                <a:ea typeface="宋体" panose="02010600030101010101" pitchFamily="2" charset="-122"/>
              </a:rPr>
              <a:t>tot</a:t>
            </a:r>
            <a:r>
              <a:rPr lang="en-US" altLang="zh-CN" sz="2000" i="1" dirty="0">
                <a:latin typeface="Palatino" pitchFamily="-128" charset="0"/>
                <a:ea typeface="宋体" panose="02010600030101010101" pitchFamily="2" charset="-122"/>
              </a:rPr>
              <a:t> = Err</a:t>
            </a:r>
            <a:r>
              <a:rPr lang="en-US" altLang="zh-CN" sz="2000" i="1" baseline="-25000" dirty="0">
                <a:latin typeface="Palatino" pitchFamily="-128" charset="0"/>
                <a:ea typeface="宋体" panose="02010600030101010101" pitchFamily="2" charset="-122"/>
              </a:rPr>
              <a:t>mi</a:t>
            </a:r>
            <a:r>
              <a:rPr lang="zh-CN" altLang="en-US" sz="2000" i="1" baseline="-25000" dirty="0">
                <a:latin typeface="Palatino" pitchFamily="-128" charset="0"/>
                <a:ea typeface="宋体" panose="02010600030101010101" pitchFamily="2" charset="-122"/>
              </a:rPr>
              <a:t>否</a:t>
            </a:r>
            <a:r>
              <a:rPr lang="en-US" altLang="zh-CN" sz="2000" i="1" baseline="-25000" dirty="0">
                <a:latin typeface="Palatino" pitchFamily="-128" charset="0"/>
                <a:ea typeface="宋体" panose="02010600030101010101" pitchFamily="2" charset="-122"/>
              </a:rPr>
              <a:t>r</a:t>
            </a:r>
            <a:r>
              <a:rPr lang="en-US" altLang="zh-CN" sz="2000" i="1" dirty="0">
                <a:latin typeface="Palatino" pitchFamily="-128" charset="0"/>
                <a:ea typeface="宋体" panose="02010600030101010101" pitchFamily="2" charset="-122"/>
              </a:rPr>
              <a:t> + Err</a:t>
            </a:r>
            <a:r>
              <a:rPr lang="en-US" altLang="zh-CN" sz="2000" i="1" baseline="-25000" dirty="0">
                <a:latin typeface="Palatino" pitchFamily="-128" charset="0"/>
                <a:ea typeface="宋体" panose="02010600030101010101" pitchFamily="2" charset="-122"/>
              </a:rPr>
              <a:t>major</a:t>
            </a:r>
            <a:endParaRPr lang="en-US" altLang="zh-CN" sz="2000" dirty="0">
              <a:latin typeface="Palatino" pitchFamily="-128" charset="0"/>
              <a:ea typeface="宋体" panose="02010600030101010101" pitchFamily="2" charset="-122"/>
            </a:endParaRPr>
          </a:p>
          <a:p>
            <a:pPr eaLnBrk="1" hangingPunct="1">
              <a:lnSpc>
                <a:spcPct val="150000"/>
              </a:lnSpc>
              <a:spcBef>
                <a:spcPts val="300"/>
              </a:spcBef>
            </a:pPr>
            <a:r>
              <a:rPr lang="zh-CN" altLang="zh-CN" dirty="0">
                <a:ea typeface="宋体" panose="02010600030101010101" pitchFamily="2" charset="-122"/>
              </a:rPr>
              <a:t>错误密度表示评审的每单位工作产品发现的错误数</a:t>
            </a:r>
            <a:endParaRPr lang="en-US" altLang="zh-CN" dirty="0">
              <a:latin typeface="Palatino" pitchFamily="-128" charset="0"/>
              <a:ea typeface="宋体" panose="02010600030101010101" pitchFamily="2" charset="-122"/>
            </a:endParaRPr>
          </a:p>
          <a:p>
            <a:pPr lvl="2" eaLnBrk="1" hangingPunct="1">
              <a:lnSpc>
                <a:spcPct val="150000"/>
              </a:lnSpc>
              <a:spcBef>
                <a:spcPts val="300"/>
              </a:spcBef>
            </a:pPr>
            <a:r>
              <a:rPr lang="zh-CN" altLang="en-US" sz="2000" dirty="0">
                <a:latin typeface="Palatino" pitchFamily="-128" charset="0"/>
                <a:ea typeface="宋体" panose="02010600030101010101" pitchFamily="2" charset="-122"/>
              </a:rPr>
              <a:t>错误密度</a:t>
            </a:r>
            <a:r>
              <a:rPr lang="en-US" altLang="zh-CN" sz="2000" dirty="0">
                <a:latin typeface="Palatino" pitchFamily="-128" charset="0"/>
                <a:ea typeface="宋体" panose="02010600030101010101" pitchFamily="2" charset="-122"/>
              </a:rPr>
              <a:t>=</a:t>
            </a:r>
            <a:r>
              <a:rPr lang="en-US" altLang="zh-CN" sz="2000" i="1" dirty="0">
                <a:latin typeface="Palatino" pitchFamily="-128" charset="0"/>
                <a:ea typeface="宋体" panose="02010600030101010101" pitchFamily="2" charset="-122"/>
              </a:rPr>
              <a:t>Err</a:t>
            </a:r>
            <a:r>
              <a:rPr lang="en-US" altLang="zh-CN" sz="2000" i="1" baseline="-25000" dirty="0">
                <a:latin typeface="Palatino" pitchFamily="-128" charset="0"/>
                <a:ea typeface="宋体" panose="02010600030101010101" pitchFamily="2" charset="-122"/>
              </a:rPr>
              <a:t>tot</a:t>
            </a:r>
            <a:r>
              <a:rPr lang="en-US" altLang="zh-CN" sz="2000" dirty="0">
                <a:latin typeface="Palatino" pitchFamily="-128" charset="0"/>
                <a:ea typeface="宋体" panose="02010600030101010101" pitchFamily="2" charset="-122"/>
              </a:rPr>
              <a:t> / WPS</a:t>
            </a:r>
            <a:endParaRPr lang="en-US" altLang="zh-CN" sz="2000" dirty="0">
              <a:latin typeface="Palatino" pitchFamily="-128" charset="0"/>
              <a:ea typeface="宋体" panose="02010600030101010101" pitchFamily="2" charset="-122"/>
            </a:endParaRPr>
          </a:p>
          <a:p>
            <a:pPr lvl="2" eaLnBrk="1" hangingPunct="1">
              <a:lnSpc>
                <a:spcPct val="150000"/>
              </a:lnSpc>
              <a:spcBef>
                <a:spcPts val="300"/>
              </a:spcBef>
            </a:pPr>
            <a:endParaRPr lang="en-US" altLang="zh-CN" dirty="0">
              <a:latin typeface="Palatino" pitchFamily="-128" charset="0"/>
              <a:ea typeface="宋体" panose="02010600030101010101" pitchFamily="2" charset="-122"/>
            </a:endParaRPr>
          </a:p>
          <a:p>
            <a:pPr eaLnBrk="1" hangingPunct="1">
              <a:lnSpc>
                <a:spcPct val="150000"/>
              </a:lnSpc>
              <a:spcBef>
                <a:spcPts val="300"/>
              </a:spcBef>
            </a:pPr>
            <a:r>
              <a:rPr lang="zh-CN" altLang="en-US" dirty="0">
                <a:latin typeface="Palatino" pitchFamily="-128" charset="0"/>
                <a:ea typeface="宋体" panose="02010600030101010101" pitchFamily="2" charset="-122"/>
              </a:rPr>
              <a:t>式中</a:t>
            </a:r>
            <a:r>
              <a:rPr lang="en-US" altLang="zh-CN" dirty="0">
                <a:latin typeface="Palatino" pitchFamily="-128" charset="0"/>
                <a:ea typeface="宋体" panose="02010600030101010101" pitchFamily="2" charset="-122"/>
              </a:rPr>
              <a:t>…</a:t>
            </a:r>
            <a:endParaRPr lang="en-US" altLang="zh-CN" dirty="0">
              <a:latin typeface="Palatino" pitchFamily="-12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22531"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latin typeface="+mn-lt"/>
                <a:ea typeface="MS PGothic" panose="020B0600070205080204" pitchFamily="34" charset="-128"/>
                <a:cs typeface="+mn-cs"/>
              </a:rPr>
            </a:fld>
            <a:endParaRPr lang="en-US" altLang="zh-CN" sz="1000" dirty="0">
              <a:latin typeface="+mn-lt"/>
              <a:ea typeface="MS PGothic" panose="020B0600070205080204" pitchFamily="34" charset="-128"/>
              <a:cs typeface="+mn-cs"/>
            </a:endParaRPr>
          </a:p>
        </p:txBody>
      </p:sp>
      <p:sp>
        <p:nvSpPr>
          <p:cNvPr id="22532" name="Rectangle 2"/>
          <p:cNvSpPr>
            <a:spLocks noGrp="1"/>
          </p:cNvSpPr>
          <p:nvPr>
            <p:ph type="title"/>
          </p:nvPr>
        </p:nvSpPr>
        <p:spPr>
          <a:xfrm>
            <a:off x="4114800" y="228600"/>
            <a:ext cx="1585595" cy="633730"/>
          </a:xfrm>
        </p:spPr>
        <p:txBody>
          <a:bodyPr vert="horz" wrap="square" lIns="91440" tIns="45720" rIns="91440" bIns="45720" anchor="b" anchorCtr="0"/>
          <a:p>
            <a:pPr eaLnBrk="1" hangingPunct="1"/>
            <a:r>
              <a:rPr lang="zh-CN" altLang="en-US" dirty="0">
                <a:ea typeface="宋体" panose="02010600030101010101" pitchFamily="2" charset="-122"/>
              </a:rPr>
              <a:t>度量</a:t>
            </a:r>
            <a:endParaRPr lang="en-US" altLang="zh-CN" dirty="0">
              <a:ea typeface="宋体" panose="02010600030101010101" pitchFamily="2" charset="-122"/>
            </a:endParaRPr>
          </a:p>
        </p:txBody>
      </p:sp>
      <p:sp>
        <p:nvSpPr>
          <p:cNvPr id="22533" name="Rectangle 3"/>
          <p:cNvSpPr>
            <a:spLocks noGrp="1"/>
          </p:cNvSpPr>
          <p:nvPr>
            <p:ph idx="1"/>
          </p:nvPr>
        </p:nvSpPr>
        <p:spPr>
          <a:xfrm>
            <a:off x="762000" y="1219200"/>
            <a:ext cx="7766685" cy="4191000"/>
          </a:xfrm>
        </p:spPr>
        <p:txBody>
          <a:bodyPr vert="horz" wrap="square" lIns="91440" tIns="45720" rIns="91440" bIns="45720" anchor="t" anchorCtr="0"/>
          <a:p>
            <a:r>
              <a:rPr lang="zh-CN" altLang="zh-CN" sz="2000" b="1" i="1" dirty="0">
                <a:latin typeface="宋体" panose="02010600030101010101" pitchFamily="2" charset="-122"/>
                <a:ea typeface="宋体" panose="02010600030101010101" pitchFamily="2" charset="-122"/>
              </a:rPr>
              <a:t>准备工作量</a:t>
            </a:r>
            <a:r>
              <a:rPr lang="en-US" altLang="zh-CN" sz="2000" b="1" i="1" dirty="0">
                <a:latin typeface="宋体" panose="02010600030101010101" pitchFamily="2" charset="-122"/>
                <a:ea typeface="宋体" panose="02010600030101010101" pitchFamily="2" charset="-122"/>
              </a:rPr>
              <a:t>Ep</a:t>
            </a:r>
            <a:r>
              <a:rPr lang="zh-CN" altLang="zh-CN" sz="2000" b="1"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在实际评审会议之前评审一个工作产品所需的工作量（单位：人时）。</a:t>
            </a:r>
            <a:endParaRPr lang="zh-CN" altLang="zh-CN" sz="2000" dirty="0">
              <a:latin typeface="宋体" panose="02010600030101010101" pitchFamily="2" charset="-122"/>
              <a:ea typeface="宋体" panose="02010600030101010101" pitchFamily="2" charset="-122"/>
            </a:endParaRPr>
          </a:p>
          <a:p>
            <a:r>
              <a:rPr lang="zh-CN" altLang="zh-CN" sz="2000" b="1" i="1" dirty="0">
                <a:latin typeface="宋体" panose="02010600030101010101" pitchFamily="2" charset="-122"/>
                <a:ea typeface="宋体" panose="02010600030101010101" pitchFamily="2" charset="-122"/>
              </a:rPr>
              <a:t>评估工作量</a:t>
            </a:r>
            <a:r>
              <a:rPr lang="en-US" altLang="zh-CN" sz="2000" b="1" i="1" dirty="0">
                <a:latin typeface="宋体" panose="02010600030101010101" pitchFamily="2" charset="-122"/>
                <a:ea typeface="宋体" panose="02010600030101010101" pitchFamily="2" charset="-122"/>
              </a:rPr>
              <a:t>E</a:t>
            </a:r>
            <a:r>
              <a:rPr lang="en-US" altLang="zh-CN" sz="2000" b="1" i="1" baseline="-25000" dirty="0">
                <a:latin typeface="宋体" panose="02010600030101010101" pitchFamily="2" charset="-122"/>
                <a:ea typeface="宋体" panose="02010600030101010101" pitchFamily="2" charset="-122"/>
              </a:rPr>
              <a:t>a</a:t>
            </a:r>
            <a:r>
              <a:rPr lang="zh-CN" altLang="zh-CN" sz="2000" b="1"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实际评审工作中所花费的工作量</a:t>
            </a:r>
            <a:r>
              <a:rPr lang="en-US" altLang="zh-CN"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单位：人时</a:t>
            </a:r>
            <a:r>
              <a:rPr lang="en-US" altLang="zh-CN"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r>
              <a:rPr lang="zh-CN" altLang="zh-CN" sz="2000" b="1" i="1" dirty="0">
                <a:latin typeface="宋体" panose="02010600030101010101" pitchFamily="2" charset="-122"/>
                <a:ea typeface="宋体" panose="02010600030101010101" pitchFamily="2" charset="-122"/>
              </a:rPr>
              <a:t>返工工作量</a:t>
            </a:r>
            <a:r>
              <a:rPr lang="en-US" altLang="zh-CN" sz="2000" b="1" i="1" dirty="0">
                <a:latin typeface="宋体" panose="02010600030101010101" pitchFamily="2" charset="-122"/>
                <a:ea typeface="宋体" panose="02010600030101010101" pitchFamily="2" charset="-122"/>
              </a:rPr>
              <a:t>Er</a:t>
            </a:r>
            <a:r>
              <a:rPr lang="zh-CN" altLang="zh-CN" sz="2000" dirty="0">
                <a:latin typeface="宋体" panose="02010600030101010101" pitchFamily="2" charset="-122"/>
                <a:ea typeface="宋体" panose="02010600030101010101" pitchFamily="2" charset="-122"/>
              </a:rPr>
              <a:t>—修改评审期间发现的错误所用的工作量（单位：人时）。</a:t>
            </a:r>
            <a:endParaRPr lang="zh-CN" altLang="zh-CN" sz="2000" dirty="0">
              <a:latin typeface="宋体" panose="02010600030101010101" pitchFamily="2" charset="-122"/>
              <a:ea typeface="宋体" panose="02010600030101010101" pitchFamily="2" charset="-122"/>
            </a:endParaRPr>
          </a:p>
          <a:p>
            <a:r>
              <a:rPr lang="zh-CN" altLang="zh-CN" sz="2000" b="1" i="1" dirty="0">
                <a:latin typeface="宋体" panose="02010600030101010101" pitchFamily="2" charset="-122"/>
                <a:ea typeface="宋体" panose="02010600030101010101" pitchFamily="2" charset="-122"/>
              </a:rPr>
              <a:t>工作产品规模</a:t>
            </a:r>
            <a:r>
              <a:rPr lang="en-US" altLang="zh-CN" sz="2000" b="1" i="1" dirty="0">
                <a:latin typeface="宋体" panose="02010600030101010101" pitchFamily="2" charset="-122"/>
                <a:ea typeface="宋体" panose="02010600030101010101" pitchFamily="2" charset="-122"/>
              </a:rPr>
              <a:t>WPS</a:t>
            </a:r>
            <a:r>
              <a:rPr lang="zh-CN" altLang="zh-CN" sz="2000" dirty="0">
                <a:latin typeface="宋体" panose="02010600030101010101" pitchFamily="2" charset="-122"/>
                <a:ea typeface="宋体" panose="02010600030101010101" pitchFamily="2" charset="-122"/>
              </a:rPr>
              <a:t>—被评审的工作产品规模的衡量（例如，</a:t>
            </a:r>
            <a:r>
              <a:rPr lang="en-US" altLang="zh-CN" sz="2000" dirty="0">
                <a:latin typeface="宋体" panose="02010600030101010101" pitchFamily="2" charset="-122"/>
                <a:ea typeface="宋体" panose="02010600030101010101" pitchFamily="2" charset="-122"/>
              </a:rPr>
              <a:t>UML</a:t>
            </a:r>
            <a:r>
              <a:rPr lang="zh-CN" altLang="zh-CN" sz="2000" dirty="0">
                <a:latin typeface="宋体" panose="02010600030101010101" pitchFamily="2" charset="-122"/>
                <a:ea typeface="宋体" panose="02010600030101010101" pitchFamily="2" charset="-122"/>
              </a:rPr>
              <a:t>模型的数量、文档的页数或代码行数）。</a:t>
            </a:r>
            <a:endParaRPr lang="zh-CN" altLang="zh-CN" sz="2000" dirty="0">
              <a:latin typeface="宋体" panose="02010600030101010101" pitchFamily="2" charset="-122"/>
              <a:ea typeface="宋体" panose="02010600030101010101" pitchFamily="2" charset="-122"/>
            </a:endParaRPr>
          </a:p>
          <a:p>
            <a:r>
              <a:rPr lang="zh-CN" altLang="zh-CN" sz="2000" b="1" i="1" dirty="0">
                <a:latin typeface="宋体" panose="02010600030101010101" pitchFamily="2" charset="-122"/>
                <a:ea typeface="宋体" panose="02010600030101010101" pitchFamily="2" charset="-122"/>
              </a:rPr>
              <a:t>发现的次要错误</a:t>
            </a:r>
            <a:r>
              <a:rPr lang="en-US" altLang="zh-CN" sz="2000" b="1" i="1" dirty="0">
                <a:latin typeface="宋体" panose="02010600030101010101" pitchFamily="2" charset="-122"/>
                <a:ea typeface="宋体" panose="02010600030101010101" pitchFamily="2" charset="-122"/>
              </a:rPr>
              <a:t>Errmi</a:t>
            </a:r>
            <a:r>
              <a:rPr lang="zh-CN" altLang="en-US" sz="2000" b="1" i="1" dirty="0">
                <a:latin typeface="宋体" panose="02010600030101010101" pitchFamily="2" charset="-122"/>
                <a:ea typeface="宋体" panose="02010600030101010101" pitchFamily="2" charset="-122"/>
              </a:rPr>
              <a:t>否</a:t>
            </a:r>
            <a:r>
              <a:rPr lang="en-US" altLang="zh-CN" sz="2000" b="1" i="1" dirty="0">
                <a:latin typeface="宋体" panose="02010600030101010101" pitchFamily="2" charset="-122"/>
                <a:ea typeface="宋体" panose="02010600030101010101" pitchFamily="2" charset="-122"/>
              </a:rPr>
              <a:t>r</a:t>
            </a:r>
            <a:r>
              <a:rPr lang="zh-CN" altLang="zh-CN" sz="2000" dirty="0">
                <a:latin typeface="宋体" panose="02010600030101010101" pitchFamily="2" charset="-122"/>
                <a:ea typeface="宋体" panose="02010600030101010101" pitchFamily="2" charset="-122"/>
              </a:rPr>
              <a:t>—发现的可以归为次要错误的数量（要求少于预定的改错工作量）。</a:t>
            </a:r>
            <a:endParaRPr lang="zh-CN" altLang="zh-CN" sz="2000" dirty="0">
              <a:latin typeface="宋体" panose="02010600030101010101" pitchFamily="2" charset="-122"/>
              <a:ea typeface="宋体" panose="02010600030101010101" pitchFamily="2" charset="-122"/>
            </a:endParaRPr>
          </a:p>
          <a:p>
            <a:r>
              <a:rPr lang="zh-CN" altLang="zh-CN" sz="2000" b="1" i="1" dirty="0">
                <a:latin typeface="宋体" panose="02010600030101010101" pitchFamily="2" charset="-122"/>
                <a:ea typeface="宋体" panose="02010600030101010101" pitchFamily="2" charset="-122"/>
              </a:rPr>
              <a:t>发现的主要错误</a:t>
            </a:r>
            <a:r>
              <a:rPr lang="en-US" altLang="zh-CN" sz="2000" b="1" i="1" dirty="0">
                <a:latin typeface="宋体" panose="02010600030101010101" pitchFamily="2" charset="-122"/>
                <a:ea typeface="宋体" panose="02010600030101010101" pitchFamily="2" charset="-122"/>
              </a:rPr>
              <a:t>Errmajor</a:t>
            </a:r>
            <a:r>
              <a:rPr lang="zh-CN" altLang="zh-CN" sz="2000" dirty="0">
                <a:latin typeface="宋体" panose="02010600030101010101" pitchFamily="2" charset="-122"/>
                <a:ea typeface="宋体" panose="02010600030101010101" pitchFamily="2" charset="-122"/>
              </a:rPr>
              <a:t>—发现的可以归为主要错误的数量（要求多于预定的改错工作量</a:t>
            </a:r>
            <a:r>
              <a:rPr lang="zh-CN" altLang="en-US"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a:p>
            <a:pPr eaLnBrk="1" hangingPunct="1">
              <a:lnSpc>
                <a:spcPct val="90000"/>
              </a:lnSpc>
            </a:pPr>
            <a:endParaRPr lang="en-US" altLang="zh-CN" sz="1600" dirty="0">
              <a:latin typeface="Palatino" pitchFamily="-128"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PP_MARK_KEY" val="c0b4b2f1-2828-4af6-9df2-5a5dcb594928"/>
  <p:tag name="COMMONDATA" val="eyJoZGlkIjoiY2VlNmUzMzA1NGVlMDE4MTAwYWZlOTYyMTllMzBhZDUifQ=="/>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6168</Words>
  <Application>WPS 演示</Application>
  <PresentationFormat>全屏显示(4:3)</PresentationFormat>
  <Paragraphs>374</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MS PGothic</vt:lpstr>
      <vt:lpstr>Helvetica</vt:lpstr>
      <vt:lpstr>Times</vt:lpstr>
      <vt:lpstr>Times New Roman</vt:lpstr>
      <vt:lpstr>Palatino</vt:lpstr>
      <vt:lpstr>Palatino Linotype</vt:lpstr>
      <vt:lpstr>微软雅黑</vt:lpstr>
      <vt:lpstr>Arial Unicode MS</vt:lpstr>
      <vt:lpstr>Bold Stripes</vt:lpstr>
      <vt:lpstr>第20章</vt:lpstr>
      <vt:lpstr>评 审</vt:lpstr>
      <vt:lpstr>评审是什么？</vt:lpstr>
      <vt:lpstr>评审不是什么</vt:lpstr>
      <vt:lpstr>我们寻找什么？</vt:lpstr>
      <vt:lpstr>缺陷放大(Defect Amplification)</vt:lpstr>
      <vt:lpstr>缺陷放大</vt:lpstr>
      <vt:lpstr>度量(Metrics)</vt:lpstr>
      <vt:lpstr>度量</vt:lpstr>
      <vt:lpstr>例子-I</vt:lpstr>
      <vt:lpstr>例子-II</vt:lpstr>
      <vt:lpstr>总的来说</vt:lpstr>
      <vt:lpstr>参考模型</vt:lpstr>
      <vt:lpstr>非正式评审（ Informal Reviews ）</vt:lpstr>
      <vt:lpstr>正式技术评审 (Formal Technical Reviews )</vt:lpstr>
      <vt:lpstr>评审会议</vt:lpstr>
      <vt:lpstr>人物</vt:lpstr>
      <vt:lpstr>人物</vt:lpstr>
      <vt:lpstr>评审进行</vt:lpstr>
      <vt:lpstr>评审项矩阵</vt:lpstr>
      <vt:lpstr>样本驱动评审 Sample-Driven Reviews (SDRs) </vt:lpstr>
      <vt:lpstr>评审指标 （Metrics）</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Administrator</cp:lastModifiedBy>
  <cp:revision>184</cp:revision>
  <dcterms:created xsi:type="dcterms:W3CDTF">2008-02-08T18:09:00Z</dcterms:created>
  <dcterms:modified xsi:type="dcterms:W3CDTF">2022-11-06T01:40:58Z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2A55EA1AF6E14B0386BE2A1BD8B500E1</vt:lpwstr>
  </property>
  <property fmtid="{D5CDD505-2E9C-101B-9397-08002B2CF9AE}" pid="3" name="KSOProductBuildVer">
    <vt:lpwstr>2052-11.1.0.12598</vt:lpwstr>
  </property>
</Properties>
</file>