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1"/>
  </p:handoutMasterIdLst>
  <p:sldIdLst>
    <p:sldId id="303" r:id="rId3"/>
    <p:sldId id="350" r:id="rId5"/>
    <p:sldId id="351" r:id="rId6"/>
    <p:sldId id="301" r:id="rId7"/>
    <p:sldId id="302" r:id="rId8"/>
    <p:sldId id="273" r:id="rId9"/>
    <p:sldId id="296" r:id="rId10"/>
    <p:sldId id="304" r:id="rId11"/>
    <p:sldId id="297" r:id="rId12"/>
    <p:sldId id="305" r:id="rId13"/>
    <p:sldId id="306" r:id="rId14"/>
    <p:sldId id="298" r:id="rId15"/>
    <p:sldId id="299" r:id="rId16"/>
    <p:sldId id="307" r:id="rId17"/>
    <p:sldId id="308" r:id="rId18"/>
    <p:sldId id="309" r:id="rId19"/>
    <p:sldId id="310" r:id="rId20"/>
    <p:sldId id="300" r:id="rId21"/>
    <p:sldId id="319" r:id="rId22"/>
    <p:sldId id="320" r:id="rId23"/>
    <p:sldId id="323" r:id="rId24"/>
    <p:sldId id="324" r:id="rId25"/>
    <p:sldId id="325" r:id="rId26"/>
    <p:sldId id="326" r:id="rId27"/>
    <p:sldId id="327" r:id="rId28"/>
    <p:sldId id="328" r:id="rId29"/>
    <p:sldId id="354" r:id="rId30"/>
    <p:sldId id="355" r:id="rId31"/>
    <p:sldId id="329" r:id="rId32"/>
    <p:sldId id="330" r:id="rId33"/>
    <p:sldId id="331" r:id="rId34"/>
    <p:sldId id="332" r:id="rId35"/>
    <p:sldId id="333" r:id="rId36"/>
    <p:sldId id="336" r:id="rId37"/>
    <p:sldId id="337" r:id="rId38"/>
    <p:sldId id="338" r:id="rId39"/>
    <p:sldId id="339" r:id="rId40"/>
    <p:sldId id="340" r:id="rId41"/>
    <p:sldId id="341" r:id="rId42"/>
    <p:sldId id="342" r:id="rId43"/>
    <p:sldId id="343" r:id="rId44"/>
    <p:sldId id="344" r:id="rId45"/>
    <p:sldId id="345" r:id="rId46"/>
    <p:sldId id="346" r:id="rId47"/>
    <p:sldId id="347" r:id="rId48"/>
    <p:sldId id="348" r:id="rId49"/>
    <p:sldId id="349" r:id="rId50"/>
  </p:sldIdLst>
  <p:sldSz cx="9144000" cy="6858000" type="screen4x3"/>
  <p:notesSz cx="6858000" cy="9144000"/>
  <p:custDataLst>
    <p:tags r:id="rId55"/>
  </p:custDataLst>
  <p:defaultTex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9F0F0F"/>
    <a:srgbClr val="53A4BC"/>
    <a:srgbClr val="01EA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263"/>
    <p:restoredTop sz="78245"/>
  </p:normalViewPr>
  <p:slideViewPr>
    <p:cSldViewPr showGuides="1">
      <p:cViewPr varScale="1">
        <p:scale>
          <a:sx n="85" d="100"/>
          <a:sy n="85" d="100"/>
        </p:scale>
        <p:origin x="-2280" y="-84"/>
      </p:cViewPr>
      <p:guideLst>
        <p:guide orient="horz" pos="2159"/>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tags" Target="tags/tag2.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handoutMaster" Target="handoutMasters/handoutMaster1.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defRPr sz="1200">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5" name="Rectangle 3"/>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a:defRPr sz="1200">
                <a:latin typeface="Arial" panose="020B0604020202020204" pitchFamily="34"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8436" name="Rectangle 4"/>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Second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Third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Fourth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Fifth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8" name="Rectangle 6"/>
          <p:cNvSpPr>
            <a:spLocks noGrp="1" noChangeArrowheads="1"/>
          </p:cNvSpPr>
          <p:nvPr>
            <p:ph type="ftr" sz="quarter" idx="4"/>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a:defRPr sz="1200">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p>
            <a:pPr lvl="0" algn="r">
              <a:buNone/>
            </a:pPr>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
        <p:nvSpPr>
          <p:cNvPr id="19459" name="Rectangle 2"/>
          <p:cNvSpPr>
            <a:spLocks noGrp="1" noRot="1" noChangeAspect="1" noTextEdit="1"/>
          </p:cNvSpPr>
          <p:nvPr>
            <p:ph type="sldImg"/>
          </p:nvPr>
        </p:nvSpPr>
        <p:spPr/>
      </p:sp>
      <p:sp>
        <p:nvSpPr>
          <p:cNvPr id="19460" name="Rectangle 3"/>
          <p:cNvSpPr>
            <a:spLocks noGrp="1"/>
          </p:cNvSpPr>
          <p:nvPr>
            <p:ph type="body" idx="1"/>
          </p:nvPr>
        </p:nvSpPr>
        <p:spPr/>
        <p:txBody>
          <a:bodyPr wrap="square" lIns="91440" tIns="45720" rIns="91440" bIns="45720" anchor="t" anchorCtr="0"/>
          <a:p>
            <a:pPr lvl="0"/>
            <a:endParaRPr lang="zh-CN" altLang="en-US" dirty="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幻灯片图像占位符 1"/>
          <p:cNvSpPr>
            <a:spLocks noGrp="1" noRot="1" noChangeAspect="1" noTextEdit="1"/>
          </p:cNvSpPr>
          <p:nvPr>
            <p:ph type="sldImg"/>
          </p:nvPr>
        </p:nvSpPr>
        <p:spPr/>
      </p:sp>
      <p:sp>
        <p:nvSpPr>
          <p:cNvPr id="20483" name="备注占位符 2"/>
          <p:cNvSpPr>
            <a:spLocks noGrp="1"/>
          </p:cNvSpPr>
          <p:nvPr>
            <p:ph type="body" idx="1"/>
          </p:nvPr>
        </p:nvSpPr>
        <p:spPr/>
        <p:txBody>
          <a:bodyPr wrap="square" lIns="91440" tIns="45720" rIns="91440" bIns="45720" anchor="t" anchorCtr="0"/>
          <a:p>
            <a:pPr lvl="0"/>
            <a:r>
              <a:rPr lang="zh-CN" altLang="en-US" dirty="0"/>
              <a:t>上面两种任务集都可以完成需求获取，但是无论从深度还是形式化的程度上来说，二者都有很大区别。软件团队采取适当的任务集以达到每个动作的目的，并且保持软件质量和开发的敏捷性。</a:t>
            </a:r>
            <a:endParaRPr lang="zh-CN" altLang="en-US" dirty="0"/>
          </a:p>
        </p:txBody>
      </p:sp>
      <p:sp>
        <p:nvSpPr>
          <p:cNvPr id="20484"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幻灯片图像占位符 1"/>
          <p:cNvSpPr>
            <a:spLocks noGrp="1" noRot="1" noChangeAspect="1" noTextEdit="1"/>
          </p:cNvSpPr>
          <p:nvPr>
            <p:ph type="sldImg"/>
          </p:nvPr>
        </p:nvSpPr>
        <p:spPr/>
      </p:sp>
      <p:sp>
        <p:nvSpPr>
          <p:cNvPr id="21507" name="备注占位符 2"/>
          <p:cNvSpPr>
            <a:spLocks noGrp="1"/>
          </p:cNvSpPr>
          <p:nvPr>
            <p:ph type="body" idx="1"/>
          </p:nvPr>
        </p:nvSpPr>
        <p:spPr/>
        <p:txBody>
          <a:bodyPr wrap="square" lIns="91440" tIns="45720" rIns="91440" bIns="45720" anchor="t" anchorCtr="0"/>
          <a:p>
            <a:pPr lvl="0"/>
            <a:r>
              <a:rPr lang="zh-CN" altLang="en-US" dirty="0"/>
              <a:t>上面两种任务集都可以完成需求获取，但是无论从深度还是形式化的程度上来说，二者都有很大区别。软件团队采取适当的任务集以达到每个动作的目的，并且保持软件质量和开发的敏捷性。</a:t>
            </a:r>
            <a:endParaRPr lang="zh-CN" altLang="en-US" dirty="0"/>
          </a:p>
        </p:txBody>
      </p:sp>
      <p:sp>
        <p:nvSpPr>
          <p:cNvPr id="21508"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幻灯片图像占位符 1"/>
          <p:cNvSpPr>
            <a:spLocks noGrp="1" noRot="1" noChangeAspect="1" noTextEdit="1"/>
          </p:cNvSpPr>
          <p:nvPr>
            <p:ph type="sldImg"/>
          </p:nvPr>
        </p:nvSpPr>
        <p:spPr/>
      </p:sp>
      <p:sp>
        <p:nvSpPr>
          <p:cNvPr id="22531" name="备注占位符 2"/>
          <p:cNvSpPr>
            <a:spLocks noGrp="1"/>
          </p:cNvSpPr>
          <p:nvPr>
            <p:ph type="body" idx="1"/>
          </p:nvPr>
        </p:nvSpPr>
        <p:spPr/>
        <p:txBody>
          <a:bodyPr wrap="square" lIns="91440" tIns="45720" rIns="91440" bIns="45720" anchor="t" anchorCtr="0"/>
          <a:p>
            <a:pPr lvl="0"/>
            <a:r>
              <a:rPr lang="zh-CN" altLang="en-US" dirty="0"/>
              <a:t>上面两种任务集都可以完成需求获取，但是无论从深度还是形式化的程度上来说，二者都有很大区别。软件团队采取适当的任务集以达到每个动作的目的，并且保持软件质量和开发的敏捷性。</a:t>
            </a:r>
            <a:endParaRPr lang="zh-CN" altLang="en-US" dirty="0"/>
          </a:p>
        </p:txBody>
      </p:sp>
      <p:sp>
        <p:nvSpPr>
          <p:cNvPr id="22532"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p:txBody>
          <a:bodyPr wrap="square" lIns="91440" tIns="45720" rIns="91440" bIns="45720" anchor="t" anchorCtr="0"/>
          <a:p>
            <a:pPr lvl="0">
              <a:lnSpc>
                <a:spcPct val="120000"/>
              </a:lnSpc>
            </a:pPr>
            <a:r>
              <a:rPr lang="zh-CN" altLang="en-US" dirty="0"/>
              <a:t>当利益相关者对工作成果有大致的想法，但对具体的软件需求还不确定时，下述简化的过程模式描述了可采用的方法。</a:t>
            </a:r>
            <a:endParaRPr lang="en-US" altLang="zh-CN" dirty="0"/>
          </a:p>
        </p:txBody>
      </p:sp>
      <p:sp>
        <p:nvSpPr>
          <p:cNvPr id="23556"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幻灯片图像占位符 1"/>
          <p:cNvSpPr>
            <a:spLocks noGrp="1" noRot="1" noChangeAspect="1" noTextEdit="1"/>
          </p:cNvSpPr>
          <p:nvPr>
            <p:ph type="sldImg"/>
          </p:nvPr>
        </p:nvSpPr>
        <p:spPr/>
      </p:sp>
      <p:sp>
        <p:nvSpPr>
          <p:cNvPr id="24579" name="备注占位符 2"/>
          <p:cNvSpPr>
            <a:spLocks noGrp="1"/>
          </p:cNvSpPr>
          <p:nvPr>
            <p:ph type="body" idx="1"/>
          </p:nvPr>
        </p:nvSpPr>
        <p:spPr/>
        <p:txBody>
          <a:bodyPr wrap="square" lIns="91440" tIns="45720" rIns="91440" bIns="45720" anchor="t" anchorCtr="0"/>
          <a:p>
            <a:pPr lvl="0"/>
            <a:r>
              <a:rPr lang="zh-CN" altLang="en-US" dirty="0"/>
              <a:t>上面两种任务集都可以完成需求获取，但是无论从深度还是形式化的程度上来说，二者都有很大区别。软件团队采取适当的任务集以达到每个动作的目的，并且保持软件质量和开发的敏捷性。</a:t>
            </a:r>
            <a:endParaRPr lang="zh-CN" altLang="en-US" dirty="0"/>
          </a:p>
        </p:txBody>
      </p:sp>
      <p:sp>
        <p:nvSpPr>
          <p:cNvPr id="24580"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en-US" altLang="zh-CN" sz="1200" dirty="0">
                <a:latin typeface="Times New Roman" panose="02020603050405020304" pitchFamily="18" charset="0"/>
                <a:ea typeface="宋体" panose="02010600030101010101" pitchFamily="2" charset="-122"/>
              </a:rPr>
            </a:fld>
            <a:endParaRPr lang="en-US" altLang="zh-CN" sz="1200" dirty="0">
              <a:latin typeface="Times New Roman" panose="02020603050405020304" pitchFamily="18" charset="0"/>
              <a:ea typeface="宋体" panose="02010600030101010101" pitchFamily="2" charset="-122"/>
            </a:endParaRPr>
          </a:p>
        </p:txBody>
      </p:sp>
      <p:sp>
        <p:nvSpPr>
          <p:cNvPr id="34819" name="Rectangle 2"/>
          <p:cNvSpPr>
            <a:spLocks noGrp="1" noRot="1" noChangeAspect="1" noTextEdit="1"/>
          </p:cNvSpPr>
          <p:nvPr>
            <p:ph type="sldImg"/>
          </p:nvPr>
        </p:nvSpPr>
        <p:spPr/>
      </p:sp>
      <p:sp>
        <p:nvSpPr>
          <p:cNvPr id="34820" name="Rectangle 3"/>
          <p:cNvSpPr>
            <a:spLocks noGrp="1"/>
          </p:cNvSpPr>
          <p:nvPr>
            <p:ph type="body" idx="1"/>
          </p:nvPr>
        </p:nvSpPr>
        <p:spPr/>
        <p:txBody>
          <a:bodyPr wrap="square" lIns="91440" tIns="45720" rIns="91440" bIns="45720" anchor="t" anchorCtr="0"/>
          <a:p>
            <a:pPr lvl="0" eaLnBrk="1" hangingPunct="1"/>
            <a:r>
              <a:rPr lang="zh-CN" altLang="en-US" dirty="0">
                <a:ea typeface="宋体" panose="02010600030101010101" pitchFamily="2" charset="-122"/>
              </a:rPr>
              <a:t>瀑布模型常常需要加以变通</a:t>
            </a:r>
            <a:endParaRPr lang="zh-CN" altLang="en-US" dirty="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en-US" altLang="zh-CN" sz="1200" dirty="0">
                <a:latin typeface="Times New Roman" panose="02020603050405020304" pitchFamily="18" charset="0"/>
                <a:ea typeface="宋体" panose="02010600030101010101" pitchFamily="2" charset="-122"/>
              </a:rPr>
            </a:fld>
            <a:endParaRPr lang="en-US" altLang="zh-CN" sz="1200" dirty="0">
              <a:latin typeface="Times New Roman" panose="02020603050405020304" pitchFamily="18" charset="0"/>
              <a:ea typeface="宋体" panose="02010600030101010101" pitchFamily="2" charset="-122"/>
            </a:endParaRPr>
          </a:p>
        </p:txBody>
      </p:sp>
      <p:sp>
        <p:nvSpPr>
          <p:cNvPr id="35843" name="Rectangle 2"/>
          <p:cNvSpPr>
            <a:spLocks noGrp="1" noRot="1" noChangeAspect="1" noTextEdit="1"/>
          </p:cNvSpPr>
          <p:nvPr>
            <p:ph type="sldImg"/>
          </p:nvPr>
        </p:nvSpPr>
        <p:spPr/>
      </p:sp>
      <p:sp>
        <p:nvSpPr>
          <p:cNvPr id="35844" name="Rectangle 3"/>
          <p:cNvSpPr>
            <a:spLocks noGrp="1"/>
          </p:cNvSpPr>
          <p:nvPr>
            <p:ph type="body" idx="1"/>
          </p:nvPr>
        </p:nvSpPr>
        <p:spPr/>
        <p:txBody>
          <a:bodyPr wrap="square" lIns="91440" tIns="45720" rIns="91440" bIns="45720" anchor="t" anchorCtr="0"/>
          <a:p>
            <a:pPr lvl="0" eaLnBrk="1" hangingPunct="1"/>
            <a:r>
              <a:rPr lang="en-US" altLang="zh-CN" dirty="0">
                <a:ea typeface="宋体" panose="02010600030101010101" pitchFamily="2" charset="-122"/>
              </a:rPr>
              <a:t>(1)</a:t>
            </a:r>
            <a:r>
              <a:rPr lang="zh-CN" altLang="en-US" dirty="0">
                <a:ea typeface="宋体" panose="02010600030101010101" pitchFamily="2" charset="-122"/>
              </a:rPr>
              <a:t>原型  （</a:t>
            </a:r>
            <a:r>
              <a:rPr lang="en-US" altLang="zh-CN" dirty="0">
                <a:ea typeface="宋体" panose="02010600030101010101" pitchFamily="2" charset="-122"/>
              </a:rPr>
              <a:t>2</a:t>
            </a:r>
            <a:r>
              <a:rPr lang="zh-CN" altLang="en-US" dirty="0">
                <a:ea typeface="宋体" panose="02010600030101010101" pitchFamily="2" charset="-122"/>
              </a:rPr>
              <a:t>）瀑布    （</a:t>
            </a:r>
            <a:r>
              <a:rPr lang="en-US" altLang="zh-CN" dirty="0">
                <a:ea typeface="宋体" panose="02010600030101010101" pitchFamily="2" charset="-122"/>
              </a:rPr>
              <a:t>3</a:t>
            </a:r>
            <a:r>
              <a:rPr lang="zh-CN" altLang="en-US" dirty="0">
                <a:ea typeface="宋体" panose="02010600030101010101" pitchFamily="2" charset="-122"/>
              </a:rPr>
              <a:t>）瀑布    （</a:t>
            </a:r>
            <a:r>
              <a:rPr lang="en-US" altLang="zh-CN" dirty="0">
                <a:ea typeface="宋体" panose="02010600030101010101" pitchFamily="2" charset="-122"/>
              </a:rPr>
              <a:t>4</a:t>
            </a:r>
            <a:r>
              <a:rPr lang="zh-CN" altLang="en-US" dirty="0">
                <a:ea typeface="宋体" panose="02010600030101010101" pitchFamily="2" charset="-122"/>
              </a:rPr>
              <a:t>）增量  （</a:t>
            </a:r>
            <a:r>
              <a:rPr lang="en-US" altLang="zh-CN" dirty="0">
                <a:ea typeface="宋体" panose="02010600030101010101" pitchFamily="2" charset="-122"/>
              </a:rPr>
              <a:t>5</a:t>
            </a:r>
            <a:r>
              <a:rPr lang="zh-CN" altLang="en-US" dirty="0">
                <a:ea typeface="宋体" panose="02010600030101010101" pitchFamily="2" charset="-122"/>
              </a:rPr>
              <a:t>）螺旋 （</a:t>
            </a:r>
            <a:r>
              <a:rPr lang="en-US" altLang="zh-CN" dirty="0">
                <a:ea typeface="宋体" panose="02010600030101010101" pitchFamily="2" charset="-122"/>
              </a:rPr>
              <a:t>6</a:t>
            </a:r>
            <a:r>
              <a:rPr lang="zh-CN" altLang="en-US" dirty="0">
                <a:ea typeface="宋体" panose="02010600030101010101" pitchFamily="2" charset="-122"/>
              </a:rPr>
              <a:t>）瀑布    （</a:t>
            </a:r>
            <a:r>
              <a:rPr lang="en-US" altLang="zh-CN" dirty="0">
                <a:ea typeface="宋体" panose="02010600030101010101" pitchFamily="2" charset="-122"/>
              </a:rPr>
              <a:t>7</a:t>
            </a:r>
            <a:r>
              <a:rPr lang="zh-CN" altLang="en-US" dirty="0">
                <a:ea typeface="宋体" panose="02010600030101010101" pitchFamily="2" charset="-122"/>
              </a:rPr>
              <a:t>） 原型</a:t>
            </a:r>
            <a:endParaRPr lang="zh-CN" altLang="en-US" dirty="0">
              <a:ea typeface="宋体" panose="02010600030101010101" pitchFamily="2" charset="-122"/>
            </a:endParaRPr>
          </a:p>
          <a:p>
            <a:pPr lvl="0" eaLnBrk="1" hangingPunct="1"/>
            <a:endParaRPr lang="en-US" altLang="zh-CN" dirty="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553200"/>
            <a:ext cx="2133600" cy="228600"/>
          </a:xfrm>
        </p:spPr>
        <p:txBody>
          <a:bodyPr/>
          <a:p>
            <a:pPr marL="0" marR="0" lvl="0" indent="0" algn="l" defTabSz="914400" rtl="0" eaLnBrk="0" fontAlgn="base" latinLnBrk="0" hangingPunct="0">
              <a:lnSpc>
                <a:spcPct val="100000"/>
              </a:lnSpc>
              <a:spcBef>
                <a:spcPct val="0"/>
              </a:spcBef>
              <a:spcAft>
                <a:spcPct val="0"/>
              </a:spcAft>
              <a:buClrTx/>
              <a:buSzTx/>
              <a:buFontTx/>
              <a:buNone/>
              <a:defRPr/>
            </a:pPr>
            <a:fld id="{BC46CB61-2907-466C-A8FC-2DCD87F14A18}" type="datetime3">
              <a:rPr kumimoji="0" lang="zh-CN" altLang="en-US" sz="1200" b="0" i="0" u="none" strike="noStrike" kern="1200" cap="none" spc="0" normalizeH="0" baseline="0" noProof="0">
                <a:ln>
                  <a:noFill/>
                </a:ln>
                <a:solidFill>
                  <a:srgbClr val="0070C0"/>
                </a:solidFill>
                <a:effectLst/>
                <a:uLnTx/>
                <a:uFillTx/>
                <a:latin typeface="Helvetica" pitchFamily="-128" charset="0"/>
                <a:ea typeface="MS PGothic" panose="020B0600070205080204" pitchFamily="34" charset="-128"/>
                <a:cs typeface="+mn-cs"/>
              </a:rPr>
            </a:fld>
            <a:endParaRPr kumimoji="0" lang="zh-CN" altLang="en-US" sz="1200" b="0" i="0" u="none" strike="noStrike" kern="1200" cap="none" spc="0" normalizeH="0" baseline="0" noProof="0" dirty="0">
              <a:ln>
                <a:noFill/>
              </a:ln>
              <a:solidFill>
                <a:srgbClr val="0070C0"/>
              </a:solidFill>
              <a:effectLst/>
              <a:uLnTx/>
              <a:uFillTx/>
              <a:latin typeface="Helvetica" pitchFamily="-128" charset="0"/>
              <a:ea typeface="MS PGothic" panose="020B0600070205080204" pitchFamily="34" charset="-128"/>
              <a:cs typeface="+mn-cs"/>
            </a:endParaRPr>
          </a:p>
        </p:txBody>
      </p:sp>
      <p:sp>
        <p:nvSpPr>
          <p:cNvPr id="5" name="灯片编号占位符 4"/>
          <p:cNvSpPr>
            <a:spLocks noGrp="1"/>
          </p:cNvSpPr>
          <p:nvPr>
            <p:ph type="sldNum" sz="quarter" idx="11"/>
          </p:nvPr>
        </p:nvSpPr>
        <p:spPr/>
        <p:txBody>
          <a:bodyPr/>
          <a:p>
            <a:pPr lvl="0">
              <a:buNone/>
            </a:pPr>
            <a:fld id="{9A0DB2DC-4C9A-4742-B13C-FB6460FD3503}" type="slidenum">
              <a:rPr lang="zh-CN" altLang="en-US" dirty="0">
                <a:latin typeface="Helvetica" pitchFamily="-128" charset="0"/>
              </a:rPr>
            </a:fld>
            <a:endParaRPr lang="zh-CN" altLang="en-US" dirty="0">
              <a:latin typeface="Helvetica" pitchFamily="-12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6553200"/>
            <a:ext cx="2133600" cy="228600"/>
          </a:xfrm>
        </p:spPr>
        <p:txBody>
          <a:bodyPr/>
          <a:p>
            <a:pPr marL="0" marR="0" lvl="0" indent="0" algn="l" defTabSz="914400" rtl="0" eaLnBrk="0" fontAlgn="base" latinLnBrk="0" hangingPunct="0">
              <a:lnSpc>
                <a:spcPct val="100000"/>
              </a:lnSpc>
              <a:spcBef>
                <a:spcPct val="0"/>
              </a:spcBef>
              <a:spcAft>
                <a:spcPct val="0"/>
              </a:spcAft>
              <a:buClrTx/>
              <a:buSzTx/>
              <a:buFontTx/>
              <a:buNone/>
              <a:defRPr/>
            </a:pPr>
            <a:fld id="{BC46CB61-2907-466C-A8FC-2DCD87F14A18}" type="datetime3">
              <a:rPr kumimoji="0" lang="zh-CN" altLang="en-US" sz="1200" b="0" i="0" u="none" strike="noStrike" kern="1200" cap="none" spc="0" normalizeH="0" baseline="0" noProof="0">
                <a:ln>
                  <a:noFill/>
                </a:ln>
                <a:solidFill>
                  <a:srgbClr val="0070C0"/>
                </a:solidFill>
                <a:effectLst/>
                <a:uLnTx/>
                <a:uFillTx/>
                <a:latin typeface="Helvetica" pitchFamily="-128" charset="0"/>
                <a:ea typeface="MS PGothic" panose="020B0600070205080204" pitchFamily="34" charset="-128"/>
                <a:cs typeface="+mn-cs"/>
              </a:rPr>
            </a:fld>
            <a:endParaRPr kumimoji="0" lang="zh-CN" altLang="en-US" sz="1200" b="0" i="0" u="none" strike="noStrike" kern="1200" cap="none" spc="0" normalizeH="0" baseline="0" noProof="0" dirty="0">
              <a:ln>
                <a:noFill/>
              </a:ln>
              <a:solidFill>
                <a:srgbClr val="0070C0"/>
              </a:solidFill>
              <a:effectLst/>
              <a:uLnTx/>
              <a:uFillTx/>
              <a:latin typeface="Helvetica" pitchFamily="-128" charset="0"/>
              <a:ea typeface="MS PGothic" panose="020B0600070205080204" pitchFamily="34" charset="-128"/>
              <a:cs typeface="+mn-cs"/>
            </a:endParaRPr>
          </a:p>
        </p:txBody>
      </p:sp>
      <p:sp>
        <p:nvSpPr>
          <p:cNvPr id="5" name="灯片编号占位符 4"/>
          <p:cNvSpPr>
            <a:spLocks noGrp="1"/>
          </p:cNvSpPr>
          <p:nvPr>
            <p:ph type="sldNum" sz="quarter" idx="11"/>
          </p:nvPr>
        </p:nvSpPr>
        <p:spPr/>
        <p:txBody>
          <a:bodyPr/>
          <a:p>
            <a:pPr lvl="0">
              <a:buNone/>
            </a:pPr>
            <a:fld id="{9A0DB2DC-4C9A-4742-B13C-FB6460FD3503}" type="slidenum">
              <a:rPr lang="zh-CN" altLang="en-US" dirty="0">
                <a:latin typeface="Helvetica" pitchFamily="-128" charset="0"/>
              </a:rPr>
            </a:fld>
            <a:endParaRPr lang="zh-CN" altLang="en-US" dirty="0">
              <a:latin typeface="Helvetica" pitchFamily="-12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6553200"/>
            <a:ext cx="2133600" cy="228600"/>
          </a:xfrm>
        </p:spPr>
        <p:txBody>
          <a:bodyPr/>
          <a:p>
            <a:pPr marL="0" marR="0" lvl="0" indent="0" algn="l" defTabSz="914400" rtl="0" eaLnBrk="0" fontAlgn="base" latinLnBrk="0" hangingPunct="0">
              <a:lnSpc>
                <a:spcPct val="100000"/>
              </a:lnSpc>
              <a:spcBef>
                <a:spcPct val="0"/>
              </a:spcBef>
              <a:spcAft>
                <a:spcPct val="0"/>
              </a:spcAft>
              <a:buClrTx/>
              <a:buSzTx/>
              <a:buFontTx/>
              <a:buNone/>
              <a:defRPr/>
            </a:pPr>
            <a:fld id="{BC46CB61-2907-466C-A8FC-2DCD87F14A18}" type="datetime3">
              <a:rPr kumimoji="0" lang="zh-CN" altLang="en-US" sz="1200" b="0" i="0" u="none" strike="noStrike" kern="1200" cap="none" spc="0" normalizeH="0" baseline="0" noProof="0">
                <a:ln>
                  <a:noFill/>
                </a:ln>
                <a:solidFill>
                  <a:srgbClr val="0070C0"/>
                </a:solidFill>
                <a:effectLst/>
                <a:uLnTx/>
                <a:uFillTx/>
                <a:latin typeface="Helvetica" pitchFamily="-128" charset="0"/>
                <a:ea typeface="MS PGothic" panose="020B0600070205080204" pitchFamily="34" charset="-128"/>
                <a:cs typeface="+mn-cs"/>
              </a:rPr>
            </a:fld>
            <a:endParaRPr kumimoji="0" lang="zh-CN" altLang="en-US" sz="1200" b="0" i="0" u="none" strike="noStrike" kern="1200" cap="none" spc="0" normalizeH="0" baseline="0" noProof="0" dirty="0">
              <a:ln>
                <a:noFill/>
              </a:ln>
              <a:solidFill>
                <a:srgbClr val="0070C0"/>
              </a:solidFill>
              <a:effectLst/>
              <a:uLnTx/>
              <a:uFillTx/>
              <a:latin typeface="Helvetica" pitchFamily="-128" charset="0"/>
              <a:ea typeface="MS PGothic" panose="020B0600070205080204" pitchFamily="34" charset="-128"/>
              <a:cs typeface="+mn-cs"/>
            </a:endParaRPr>
          </a:p>
        </p:txBody>
      </p:sp>
      <p:sp>
        <p:nvSpPr>
          <p:cNvPr id="5" name="灯片编号占位符 4"/>
          <p:cNvSpPr>
            <a:spLocks noGrp="1"/>
          </p:cNvSpPr>
          <p:nvPr>
            <p:ph type="sldNum" sz="quarter" idx="11"/>
          </p:nvPr>
        </p:nvSpPr>
        <p:spPr/>
        <p:txBody>
          <a:bodyPr/>
          <a:p>
            <a:pPr lvl="0">
              <a:buNone/>
            </a:pPr>
            <a:fld id="{9A0DB2DC-4C9A-4742-B13C-FB6460FD3503}" type="slidenum">
              <a:rPr lang="zh-CN" altLang="en-US" dirty="0">
                <a:latin typeface="Helvetica" pitchFamily="-128" charset="0"/>
              </a:rPr>
            </a:fld>
            <a:endParaRPr lang="zh-CN" altLang="en-US" dirty="0">
              <a:latin typeface="Helvetica" pitchFamily="-12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6553200"/>
            <a:ext cx="2133600" cy="228600"/>
          </a:xfrm>
        </p:spPr>
        <p:txBody>
          <a:bodyPr/>
          <a:p>
            <a:pPr marL="0" marR="0" lvl="0" indent="0" algn="l" defTabSz="914400" rtl="0" eaLnBrk="0" fontAlgn="base" latinLnBrk="0" hangingPunct="0">
              <a:lnSpc>
                <a:spcPct val="100000"/>
              </a:lnSpc>
              <a:spcBef>
                <a:spcPct val="0"/>
              </a:spcBef>
              <a:spcAft>
                <a:spcPct val="0"/>
              </a:spcAft>
              <a:buClrTx/>
              <a:buSzTx/>
              <a:buFontTx/>
              <a:buNone/>
              <a:defRPr/>
            </a:pPr>
            <a:fld id="{BC46CB61-2907-466C-A8FC-2DCD87F14A18}" type="datetime3">
              <a:rPr kumimoji="0" lang="zh-CN" altLang="en-US" sz="1200" b="0" i="0" u="none" strike="noStrike" kern="1200" cap="none" spc="0" normalizeH="0" baseline="0" noProof="0">
                <a:ln>
                  <a:noFill/>
                </a:ln>
                <a:solidFill>
                  <a:srgbClr val="0070C0"/>
                </a:solidFill>
                <a:effectLst/>
                <a:uLnTx/>
                <a:uFillTx/>
                <a:latin typeface="Helvetica" pitchFamily="-128" charset="0"/>
                <a:ea typeface="MS PGothic" panose="020B0600070205080204" pitchFamily="34" charset="-128"/>
                <a:cs typeface="+mn-cs"/>
              </a:rPr>
            </a:fld>
            <a:endParaRPr kumimoji="0" lang="zh-CN" altLang="en-US" sz="1200" b="0" i="0" u="none" strike="noStrike" kern="1200" cap="none" spc="0" normalizeH="0" baseline="0" noProof="0" dirty="0">
              <a:ln>
                <a:noFill/>
              </a:ln>
              <a:solidFill>
                <a:srgbClr val="0070C0"/>
              </a:solidFill>
              <a:effectLst/>
              <a:uLnTx/>
              <a:uFillTx/>
              <a:latin typeface="Helvetica" pitchFamily="-128" charset="0"/>
              <a:ea typeface="MS PGothic" panose="020B0600070205080204" pitchFamily="34" charset="-128"/>
              <a:cs typeface="+mn-cs"/>
            </a:endParaRPr>
          </a:p>
        </p:txBody>
      </p:sp>
      <p:sp>
        <p:nvSpPr>
          <p:cNvPr id="5" name="灯片编号占位符 4"/>
          <p:cNvSpPr>
            <a:spLocks noGrp="1"/>
          </p:cNvSpPr>
          <p:nvPr>
            <p:ph type="sldNum" sz="quarter" idx="11"/>
          </p:nvPr>
        </p:nvSpPr>
        <p:spPr/>
        <p:txBody>
          <a:bodyPr/>
          <a:p>
            <a:pPr lvl="0">
              <a:buNone/>
            </a:pPr>
            <a:fld id="{9A0DB2DC-4C9A-4742-B13C-FB6460FD3503}" type="slidenum">
              <a:rPr lang="zh-CN" altLang="en-US" dirty="0">
                <a:latin typeface="Helvetica" pitchFamily="-128" charset="0"/>
              </a:rPr>
            </a:fld>
            <a:endParaRPr lang="zh-CN" altLang="en-US" dirty="0">
              <a:latin typeface="Helvetica" pitchFamily="-12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457200" y="6553200"/>
            <a:ext cx="2133600" cy="228600"/>
          </a:xfrm>
        </p:spPr>
        <p:txBody>
          <a:bodyPr/>
          <a:p>
            <a:pPr marL="0" marR="0" lvl="0" indent="0" algn="l" defTabSz="914400" rtl="0" eaLnBrk="0" fontAlgn="base" latinLnBrk="0" hangingPunct="0">
              <a:lnSpc>
                <a:spcPct val="100000"/>
              </a:lnSpc>
              <a:spcBef>
                <a:spcPct val="0"/>
              </a:spcBef>
              <a:spcAft>
                <a:spcPct val="0"/>
              </a:spcAft>
              <a:buClrTx/>
              <a:buSzTx/>
              <a:buFontTx/>
              <a:buNone/>
              <a:defRPr/>
            </a:pPr>
            <a:fld id="{BC46CB61-2907-466C-A8FC-2DCD87F14A18}" type="datetime3">
              <a:rPr kumimoji="0" lang="zh-CN" altLang="en-US" sz="1200" b="0" i="0" u="none" strike="noStrike" kern="1200" cap="none" spc="0" normalizeH="0" baseline="0" noProof="0">
                <a:ln>
                  <a:noFill/>
                </a:ln>
                <a:solidFill>
                  <a:srgbClr val="0070C0"/>
                </a:solidFill>
                <a:effectLst/>
                <a:uLnTx/>
                <a:uFillTx/>
                <a:latin typeface="Helvetica" pitchFamily="-128" charset="0"/>
                <a:ea typeface="MS PGothic" panose="020B0600070205080204" pitchFamily="34" charset="-128"/>
                <a:cs typeface="+mn-cs"/>
              </a:rPr>
            </a:fld>
            <a:endParaRPr kumimoji="0" lang="zh-CN" altLang="en-US" sz="1200" b="0" i="0" u="none" strike="noStrike" kern="1200" cap="none" spc="0" normalizeH="0" baseline="0" noProof="0" dirty="0">
              <a:ln>
                <a:noFill/>
              </a:ln>
              <a:solidFill>
                <a:srgbClr val="0070C0"/>
              </a:solidFill>
              <a:effectLst/>
              <a:uLnTx/>
              <a:uFillTx/>
              <a:latin typeface="Helvetica" pitchFamily="-128" charset="0"/>
              <a:ea typeface="MS PGothic" panose="020B0600070205080204" pitchFamily="34" charset="-128"/>
              <a:cs typeface="+mn-cs"/>
            </a:endParaRPr>
          </a:p>
        </p:txBody>
      </p:sp>
      <p:sp>
        <p:nvSpPr>
          <p:cNvPr id="5" name="灯片编号占位符 4"/>
          <p:cNvSpPr>
            <a:spLocks noGrp="1"/>
          </p:cNvSpPr>
          <p:nvPr>
            <p:ph type="sldNum" sz="quarter" idx="11"/>
          </p:nvPr>
        </p:nvSpPr>
        <p:spPr/>
        <p:txBody>
          <a:bodyPr/>
          <a:p>
            <a:pPr lvl="0">
              <a:buNone/>
            </a:pPr>
            <a:fld id="{9A0DB2DC-4C9A-4742-B13C-FB6460FD3503}" type="slidenum">
              <a:rPr lang="zh-CN" altLang="en-US" dirty="0">
                <a:latin typeface="Helvetica" pitchFamily="-128" charset="0"/>
              </a:rPr>
            </a:fld>
            <a:endParaRPr lang="zh-CN" altLang="en-US" dirty="0">
              <a:latin typeface="Helvetica" pitchFamily="-12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457200" y="6553200"/>
            <a:ext cx="2133600" cy="228600"/>
          </a:xfrm>
        </p:spPr>
        <p:txBody>
          <a:bodyPr/>
          <a:p>
            <a:pPr marL="0" marR="0" lvl="0" indent="0" algn="l" defTabSz="914400" rtl="0" eaLnBrk="0" fontAlgn="base" latinLnBrk="0" hangingPunct="0">
              <a:lnSpc>
                <a:spcPct val="100000"/>
              </a:lnSpc>
              <a:spcBef>
                <a:spcPct val="0"/>
              </a:spcBef>
              <a:spcAft>
                <a:spcPct val="0"/>
              </a:spcAft>
              <a:buClrTx/>
              <a:buSzTx/>
              <a:buFontTx/>
              <a:buNone/>
              <a:defRPr/>
            </a:pPr>
            <a:fld id="{BC46CB61-2907-466C-A8FC-2DCD87F14A18}" type="datetime3">
              <a:rPr kumimoji="0" lang="zh-CN" altLang="en-US" sz="1200" b="0" i="0" u="none" strike="noStrike" kern="1200" cap="none" spc="0" normalizeH="0" baseline="0" noProof="0">
                <a:ln>
                  <a:noFill/>
                </a:ln>
                <a:solidFill>
                  <a:srgbClr val="0070C0"/>
                </a:solidFill>
                <a:effectLst/>
                <a:uLnTx/>
                <a:uFillTx/>
                <a:latin typeface="Helvetica" pitchFamily="-128" charset="0"/>
                <a:ea typeface="MS PGothic" panose="020B0600070205080204" pitchFamily="34" charset="-128"/>
                <a:cs typeface="+mn-cs"/>
              </a:rPr>
            </a:fld>
            <a:endParaRPr kumimoji="0" lang="zh-CN" altLang="en-US" sz="1200" b="0" i="0" u="none" strike="noStrike" kern="1200" cap="none" spc="0" normalizeH="0" baseline="0" noProof="0" dirty="0">
              <a:ln>
                <a:noFill/>
              </a:ln>
              <a:solidFill>
                <a:srgbClr val="0070C0"/>
              </a:solidFill>
              <a:effectLst/>
              <a:uLnTx/>
              <a:uFillTx/>
              <a:latin typeface="Helvetica" pitchFamily="-128" charset="0"/>
              <a:ea typeface="MS PGothic" panose="020B0600070205080204" pitchFamily="34" charset="-128"/>
              <a:cs typeface="+mn-cs"/>
            </a:endParaRPr>
          </a:p>
        </p:txBody>
      </p:sp>
      <p:sp>
        <p:nvSpPr>
          <p:cNvPr id="6" name="灯片编号占位符 5"/>
          <p:cNvSpPr>
            <a:spLocks noGrp="1"/>
          </p:cNvSpPr>
          <p:nvPr>
            <p:ph type="sldNum" sz="quarter" idx="11"/>
          </p:nvPr>
        </p:nvSpPr>
        <p:spPr/>
        <p:txBody>
          <a:bodyPr/>
          <a:p>
            <a:pPr lvl="0">
              <a:buNone/>
            </a:pPr>
            <a:fld id="{9A0DB2DC-4C9A-4742-B13C-FB6460FD3503}" type="slidenum">
              <a:rPr lang="zh-CN" altLang="en-US" dirty="0">
                <a:latin typeface="Helvetica" pitchFamily="-128" charset="0"/>
              </a:rPr>
            </a:fld>
            <a:endParaRPr lang="zh-CN" altLang="en-US" dirty="0">
              <a:latin typeface="Helvetica" pitchFamily="-12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457200" y="6553200"/>
            <a:ext cx="2133600" cy="228600"/>
          </a:xfrm>
        </p:spPr>
        <p:txBody>
          <a:bodyPr/>
          <a:p>
            <a:pPr marL="0" marR="0" lvl="0" indent="0" algn="l" defTabSz="914400" rtl="0" eaLnBrk="0" fontAlgn="base" latinLnBrk="0" hangingPunct="0">
              <a:lnSpc>
                <a:spcPct val="100000"/>
              </a:lnSpc>
              <a:spcBef>
                <a:spcPct val="0"/>
              </a:spcBef>
              <a:spcAft>
                <a:spcPct val="0"/>
              </a:spcAft>
              <a:buClrTx/>
              <a:buSzTx/>
              <a:buFontTx/>
              <a:buNone/>
              <a:defRPr/>
            </a:pPr>
            <a:fld id="{BC46CB61-2907-466C-A8FC-2DCD87F14A18}" type="datetime3">
              <a:rPr kumimoji="0" lang="zh-CN" altLang="en-US" sz="1200" b="0" i="0" u="none" strike="noStrike" kern="1200" cap="none" spc="0" normalizeH="0" baseline="0" noProof="0">
                <a:ln>
                  <a:noFill/>
                </a:ln>
                <a:solidFill>
                  <a:srgbClr val="0070C0"/>
                </a:solidFill>
                <a:effectLst/>
                <a:uLnTx/>
                <a:uFillTx/>
                <a:latin typeface="Helvetica" pitchFamily="-128" charset="0"/>
                <a:ea typeface="MS PGothic" panose="020B0600070205080204" pitchFamily="34" charset="-128"/>
                <a:cs typeface="+mn-cs"/>
              </a:rPr>
            </a:fld>
            <a:endParaRPr kumimoji="0" lang="zh-CN" altLang="en-US" sz="1200" b="0" i="0" u="none" strike="noStrike" kern="1200" cap="none" spc="0" normalizeH="0" baseline="0" noProof="0" dirty="0">
              <a:ln>
                <a:noFill/>
              </a:ln>
              <a:solidFill>
                <a:srgbClr val="0070C0"/>
              </a:solidFill>
              <a:effectLst/>
              <a:uLnTx/>
              <a:uFillTx/>
              <a:latin typeface="Helvetica" pitchFamily="-128" charset="0"/>
              <a:ea typeface="MS PGothic" panose="020B0600070205080204" pitchFamily="34" charset="-128"/>
              <a:cs typeface="+mn-cs"/>
            </a:endParaRPr>
          </a:p>
        </p:txBody>
      </p:sp>
      <p:sp>
        <p:nvSpPr>
          <p:cNvPr id="8" name="灯片编号占位符 7"/>
          <p:cNvSpPr>
            <a:spLocks noGrp="1"/>
          </p:cNvSpPr>
          <p:nvPr>
            <p:ph type="sldNum" sz="quarter" idx="11"/>
          </p:nvPr>
        </p:nvSpPr>
        <p:spPr/>
        <p:txBody>
          <a:bodyPr/>
          <a:p>
            <a:pPr lvl="0">
              <a:buNone/>
            </a:pPr>
            <a:fld id="{9A0DB2DC-4C9A-4742-B13C-FB6460FD3503}" type="slidenum">
              <a:rPr lang="zh-CN" altLang="en-US" dirty="0">
                <a:latin typeface="Helvetica" pitchFamily="-128" charset="0"/>
              </a:rPr>
            </a:fld>
            <a:endParaRPr lang="zh-CN" altLang="en-US" dirty="0">
              <a:latin typeface="Helvetica" pitchFamily="-12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553200"/>
            <a:ext cx="2133600" cy="228600"/>
          </a:xfrm>
        </p:spPr>
        <p:txBody>
          <a:bodyPr/>
          <a:p>
            <a:pPr marL="0" marR="0" lvl="0" indent="0" algn="l" defTabSz="914400" rtl="0" eaLnBrk="0" fontAlgn="base" latinLnBrk="0" hangingPunct="0">
              <a:lnSpc>
                <a:spcPct val="100000"/>
              </a:lnSpc>
              <a:spcBef>
                <a:spcPct val="0"/>
              </a:spcBef>
              <a:spcAft>
                <a:spcPct val="0"/>
              </a:spcAft>
              <a:buClrTx/>
              <a:buSzTx/>
              <a:buFontTx/>
              <a:buNone/>
              <a:defRPr/>
            </a:pPr>
            <a:fld id="{BC46CB61-2907-466C-A8FC-2DCD87F14A18}" type="datetime3">
              <a:rPr kumimoji="0" lang="zh-CN" altLang="en-US" sz="1200" b="0" i="0" u="none" strike="noStrike" kern="1200" cap="none" spc="0" normalizeH="0" baseline="0" noProof="0">
                <a:ln>
                  <a:noFill/>
                </a:ln>
                <a:solidFill>
                  <a:srgbClr val="0070C0"/>
                </a:solidFill>
                <a:effectLst/>
                <a:uLnTx/>
                <a:uFillTx/>
                <a:latin typeface="Helvetica" pitchFamily="-128" charset="0"/>
                <a:ea typeface="MS PGothic" panose="020B0600070205080204" pitchFamily="34" charset="-128"/>
                <a:cs typeface="+mn-cs"/>
              </a:rPr>
            </a:fld>
            <a:endParaRPr kumimoji="0" lang="zh-CN" altLang="en-US" sz="1200" b="0" i="0" u="none" strike="noStrike" kern="1200" cap="none" spc="0" normalizeH="0" baseline="0" noProof="0" dirty="0">
              <a:ln>
                <a:noFill/>
              </a:ln>
              <a:solidFill>
                <a:srgbClr val="0070C0"/>
              </a:solidFill>
              <a:effectLst/>
              <a:uLnTx/>
              <a:uFillTx/>
              <a:latin typeface="Helvetica" pitchFamily="-128" charset="0"/>
              <a:ea typeface="MS PGothic" panose="020B0600070205080204" pitchFamily="34" charset="-128"/>
              <a:cs typeface="+mn-cs"/>
            </a:endParaRPr>
          </a:p>
        </p:txBody>
      </p:sp>
      <p:sp>
        <p:nvSpPr>
          <p:cNvPr id="4" name="灯片编号占位符 3"/>
          <p:cNvSpPr>
            <a:spLocks noGrp="1"/>
          </p:cNvSpPr>
          <p:nvPr>
            <p:ph type="sldNum" sz="quarter" idx="11"/>
          </p:nvPr>
        </p:nvSpPr>
        <p:spPr/>
        <p:txBody>
          <a:bodyPr/>
          <a:p>
            <a:pPr lvl="0">
              <a:buNone/>
            </a:pPr>
            <a:fld id="{9A0DB2DC-4C9A-4742-B13C-FB6460FD3503}" type="slidenum">
              <a:rPr lang="zh-CN" altLang="en-US" dirty="0">
                <a:latin typeface="Helvetica" pitchFamily="-128" charset="0"/>
              </a:rPr>
            </a:fld>
            <a:endParaRPr lang="zh-CN" altLang="en-US" dirty="0">
              <a:latin typeface="Helvetica" pitchFamily="-12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553200"/>
            <a:ext cx="2133600" cy="228600"/>
          </a:xfrm>
        </p:spPr>
        <p:txBody>
          <a:bodyPr/>
          <a:p>
            <a:pPr marL="0" marR="0" lvl="0" indent="0" algn="l" defTabSz="914400" rtl="0" eaLnBrk="0" fontAlgn="base" latinLnBrk="0" hangingPunct="0">
              <a:lnSpc>
                <a:spcPct val="100000"/>
              </a:lnSpc>
              <a:spcBef>
                <a:spcPct val="0"/>
              </a:spcBef>
              <a:spcAft>
                <a:spcPct val="0"/>
              </a:spcAft>
              <a:buClrTx/>
              <a:buSzTx/>
              <a:buFontTx/>
              <a:buNone/>
              <a:defRPr/>
            </a:pPr>
            <a:fld id="{BC46CB61-2907-466C-A8FC-2DCD87F14A18}" type="datetime3">
              <a:rPr kumimoji="0" lang="zh-CN" altLang="en-US" sz="1200" b="0" i="0" u="none" strike="noStrike" kern="1200" cap="none" spc="0" normalizeH="0" baseline="0" noProof="0">
                <a:ln>
                  <a:noFill/>
                </a:ln>
                <a:solidFill>
                  <a:srgbClr val="0070C0"/>
                </a:solidFill>
                <a:effectLst/>
                <a:uLnTx/>
                <a:uFillTx/>
                <a:latin typeface="Helvetica" pitchFamily="-128" charset="0"/>
                <a:ea typeface="MS PGothic" panose="020B0600070205080204" pitchFamily="34" charset="-128"/>
                <a:cs typeface="+mn-cs"/>
              </a:rPr>
            </a:fld>
            <a:endParaRPr kumimoji="0" lang="zh-CN" altLang="en-US" sz="1200" b="0" i="0" u="none" strike="noStrike" kern="1200" cap="none" spc="0" normalizeH="0" baseline="0" noProof="0" dirty="0">
              <a:ln>
                <a:noFill/>
              </a:ln>
              <a:solidFill>
                <a:srgbClr val="0070C0"/>
              </a:solidFill>
              <a:effectLst/>
              <a:uLnTx/>
              <a:uFillTx/>
              <a:latin typeface="Helvetica" pitchFamily="-128" charset="0"/>
              <a:ea typeface="MS PGothic" panose="020B0600070205080204" pitchFamily="34" charset="-128"/>
              <a:cs typeface="+mn-cs"/>
            </a:endParaRPr>
          </a:p>
        </p:txBody>
      </p:sp>
      <p:sp>
        <p:nvSpPr>
          <p:cNvPr id="3" name="灯片编号占位符 2"/>
          <p:cNvSpPr>
            <a:spLocks noGrp="1"/>
          </p:cNvSpPr>
          <p:nvPr>
            <p:ph type="sldNum" sz="quarter" idx="11"/>
          </p:nvPr>
        </p:nvSpPr>
        <p:spPr/>
        <p:txBody>
          <a:bodyPr/>
          <a:p>
            <a:pPr lvl="0">
              <a:buNone/>
            </a:pPr>
            <a:fld id="{9A0DB2DC-4C9A-4742-B13C-FB6460FD3503}" type="slidenum">
              <a:rPr lang="zh-CN" altLang="en-US" dirty="0">
                <a:latin typeface="Helvetica" pitchFamily="-128" charset="0"/>
              </a:rPr>
            </a:fld>
            <a:endParaRPr lang="zh-CN" altLang="en-US" dirty="0">
              <a:latin typeface="Helvetica" pitchFamily="-12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6553200"/>
            <a:ext cx="2133600" cy="228600"/>
          </a:xfrm>
        </p:spPr>
        <p:txBody>
          <a:bodyPr/>
          <a:p>
            <a:pPr marL="0" marR="0" lvl="0" indent="0" algn="l" defTabSz="914400" rtl="0" eaLnBrk="0" fontAlgn="base" latinLnBrk="0" hangingPunct="0">
              <a:lnSpc>
                <a:spcPct val="100000"/>
              </a:lnSpc>
              <a:spcBef>
                <a:spcPct val="0"/>
              </a:spcBef>
              <a:spcAft>
                <a:spcPct val="0"/>
              </a:spcAft>
              <a:buClrTx/>
              <a:buSzTx/>
              <a:buFontTx/>
              <a:buNone/>
              <a:defRPr/>
            </a:pPr>
            <a:fld id="{BC46CB61-2907-466C-A8FC-2DCD87F14A18}" type="datetime3">
              <a:rPr kumimoji="0" lang="zh-CN" altLang="en-US" sz="1200" b="0" i="0" u="none" strike="noStrike" kern="1200" cap="none" spc="0" normalizeH="0" baseline="0" noProof="0">
                <a:ln>
                  <a:noFill/>
                </a:ln>
                <a:solidFill>
                  <a:srgbClr val="0070C0"/>
                </a:solidFill>
                <a:effectLst/>
                <a:uLnTx/>
                <a:uFillTx/>
                <a:latin typeface="Helvetica" pitchFamily="-128" charset="0"/>
                <a:ea typeface="MS PGothic" panose="020B0600070205080204" pitchFamily="34" charset="-128"/>
                <a:cs typeface="+mn-cs"/>
              </a:rPr>
            </a:fld>
            <a:endParaRPr kumimoji="0" lang="zh-CN" altLang="en-US" sz="1200" b="0" i="0" u="none" strike="noStrike" kern="1200" cap="none" spc="0" normalizeH="0" baseline="0" noProof="0" dirty="0">
              <a:ln>
                <a:noFill/>
              </a:ln>
              <a:solidFill>
                <a:srgbClr val="0070C0"/>
              </a:solidFill>
              <a:effectLst/>
              <a:uLnTx/>
              <a:uFillTx/>
              <a:latin typeface="Helvetica" pitchFamily="-128" charset="0"/>
              <a:ea typeface="MS PGothic" panose="020B0600070205080204" pitchFamily="34" charset="-128"/>
              <a:cs typeface="+mn-cs"/>
            </a:endParaRPr>
          </a:p>
        </p:txBody>
      </p:sp>
      <p:sp>
        <p:nvSpPr>
          <p:cNvPr id="6" name="灯片编号占位符 5"/>
          <p:cNvSpPr>
            <a:spLocks noGrp="1"/>
          </p:cNvSpPr>
          <p:nvPr>
            <p:ph type="sldNum" sz="quarter" idx="11"/>
          </p:nvPr>
        </p:nvSpPr>
        <p:spPr/>
        <p:txBody>
          <a:bodyPr/>
          <a:p>
            <a:pPr lvl="0">
              <a:buNone/>
            </a:pPr>
            <a:fld id="{9A0DB2DC-4C9A-4742-B13C-FB6460FD3503}" type="slidenum">
              <a:rPr lang="zh-CN" altLang="en-US" dirty="0">
                <a:latin typeface="Helvetica" pitchFamily="-128" charset="0"/>
              </a:rPr>
            </a:fld>
            <a:endParaRPr lang="zh-CN" altLang="en-US" dirty="0">
              <a:latin typeface="Helvetica" pitchFamily="-12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
                <a:srgbClr val="0070C0"/>
              </a:buClr>
              <a:buSzTx/>
              <a:buFont typeface="Wingdings" panose="05000000000000000000" pitchFamily="2" charset="2"/>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6553200"/>
            <a:ext cx="2133600" cy="228600"/>
          </a:xfrm>
        </p:spPr>
        <p:txBody>
          <a:bodyPr/>
          <a:p>
            <a:pPr marL="0" marR="0" lvl="0" indent="0" algn="l" defTabSz="914400" rtl="0" eaLnBrk="0" fontAlgn="base" latinLnBrk="0" hangingPunct="0">
              <a:lnSpc>
                <a:spcPct val="100000"/>
              </a:lnSpc>
              <a:spcBef>
                <a:spcPct val="0"/>
              </a:spcBef>
              <a:spcAft>
                <a:spcPct val="0"/>
              </a:spcAft>
              <a:buClrTx/>
              <a:buSzTx/>
              <a:buFontTx/>
              <a:buNone/>
              <a:defRPr/>
            </a:pPr>
            <a:fld id="{BC46CB61-2907-466C-A8FC-2DCD87F14A18}" type="datetime3">
              <a:rPr kumimoji="0" lang="zh-CN" altLang="en-US" sz="1200" b="0" i="0" u="none" strike="noStrike" kern="1200" cap="none" spc="0" normalizeH="0" baseline="0" noProof="0">
                <a:ln>
                  <a:noFill/>
                </a:ln>
                <a:solidFill>
                  <a:srgbClr val="0070C0"/>
                </a:solidFill>
                <a:effectLst/>
                <a:uLnTx/>
                <a:uFillTx/>
                <a:latin typeface="Helvetica" pitchFamily="-128" charset="0"/>
                <a:ea typeface="MS PGothic" panose="020B0600070205080204" pitchFamily="34" charset="-128"/>
                <a:cs typeface="+mn-cs"/>
              </a:rPr>
            </a:fld>
            <a:endParaRPr kumimoji="0" lang="zh-CN" altLang="en-US" sz="1200" b="0" i="0" u="none" strike="noStrike" kern="1200" cap="none" spc="0" normalizeH="0" baseline="0" noProof="0" dirty="0">
              <a:ln>
                <a:noFill/>
              </a:ln>
              <a:solidFill>
                <a:srgbClr val="0070C0"/>
              </a:solidFill>
              <a:effectLst/>
              <a:uLnTx/>
              <a:uFillTx/>
              <a:latin typeface="Helvetica" pitchFamily="-128" charset="0"/>
              <a:ea typeface="MS PGothic" panose="020B0600070205080204" pitchFamily="34" charset="-128"/>
              <a:cs typeface="+mn-cs"/>
            </a:endParaRPr>
          </a:p>
        </p:txBody>
      </p:sp>
      <p:sp>
        <p:nvSpPr>
          <p:cNvPr id="6" name="灯片编号占位符 5"/>
          <p:cNvSpPr>
            <a:spLocks noGrp="1"/>
          </p:cNvSpPr>
          <p:nvPr>
            <p:ph type="sldNum" sz="quarter" idx="11"/>
          </p:nvPr>
        </p:nvSpPr>
        <p:spPr/>
        <p:txBody>
          <a:bodyPr/>
          <a:p>
            <a:pPr lvl="0">
              <a:buNone/>
            </a:pPr>
            <a:fld id="{9A0DB2DC-4C9A-4742-B13C-FB6460FD3503}" type="slidenum">
              <a:rPr lang="zh-CN" altLang="en-US" dirty="0">
                <a:latin typeface="Helvetica" pitchFamily="-128" charset="0"/>
              </a:rPr>
            </a:fld>
            <a:endParaRPr lang="zh-CN" altLang="en-US" dirty="0">
              <a:latin typeface="Helvetica" pitchFamily="-12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2362200" y="76200"/>
            <a:ext cx="5029200" cy="762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533400" y="1143000"/>
            <a:ext cx="8153400" cy="53340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灯片编号占位符 5"/>
          <p:cNvSpPr>
            <a:spLocks noGrp="1"/>
          </p:cNvSpPr>
          <p:nvPr>
            <p:ph type="sldNum" sz="quarter" idx="4"/>
          </p:nvPr>
        </p:nvSpPr>
        <p:spPr>
          <a:xfrm>
            <a:off x="6553200" y="6569075"/>
            <a:ext cx="2133600" cy="212725"/>
          </a:xfrm>
          <a:prstGeom prst="rect">
            <a:avLst/>
          </a:prstGeom>
        </p:spPr>
        <p:txBody>
          <a:bodyPr vert="horz" lIns="91440" tIns="45720" rIns="91440" bIns="45720" rtlCol="0" anchor="ctr"/>
          <a:lstStyle>
            <a:lvl1pPr algn="r">
              <a:defRPr sz="1200">
                <a:solidFill>
                  <a:srgbClr val="0070C0"/>
                </a:solidFill>
              </a:defRPr>
            </a:lvl1pPr>
          </a:lstStyle>
          <a:p>
            <a:pPr lvl="0">
              <a:buNone/>
            </a:pPr>
            <a:fld id="{9A0DB2DC-4C9A-4742-B13C-FB6460FD3503}" type="slidenum">
              <a:rPr lang="zh-CN" altLang="en-US" dirty="0">
                <a:latin typeface="Helvetica" pitchFamily="-128" charset="0"/>
              </a:rPr>
            </a:fld>
            <a:endParaRPr lang="zh-CN" altLang="en-US" dirty="0">
              <a:latin typeface="Helvetica" pitchFamily="-128" charset="0"/>
            </a:endParaRPr>
          </a:p>
        </p:txBody>
      </p:sp>
      <p:sp>
        <p:nvSpPr>
          <p:cNvPr id="10" name="矩形 9"/>
          <p:cNvSpPr/>
          <p:nvPr/>
        </p:nvSpPr>
        <p:spPr bwMode="auto">
          <a:xfrm>
            <a:off x="76200" y="981075"/>
            <a:ext cx="8991600" cy="46038"/>
          </a:xfrm>
          <a:prstGeom prst="rect">
            <a:avLst/>
          </a:prstGeom>
          <a:solidFill>
            <a:schemeClr val="tx2">
              <a:lumMod val="20000"/>
              <a:lumOff val="80000"/>
            </a:schemeClr>
          </a:solidFill>
          <a:ln w="6350" cap="flat" cmpd="sng" algn="ctr">
            <a:noFill/>
            <a:prstDash val="solid"/>
            <a:round/>
            <a:headEnd type="none" w="med" len="med"/>
            <a:tailEnd type="none" w="med"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 name="矩形 10"/>
          <p:cNvSpPr/>
          <p:nvPr/>
        </p:nvSpPr>
        <p:spPr bwMode="auto">
          <a:xfrm>
            <a:off x="76200" y="6477000"/>
            <a:ext cx="8991600" cy="46038"/>
          </a:xfrm>
          <a:prstGeom prst="rect">
            <a:avLst/>
          </a:prstGeom>
          <a:solidFill>
            <a:schemeClr val="tx2">
              <a:lumMod val="20000"/>
              <a:lumOff val="80000"/>
            </a:schemeClr>
          </a:solidFill>
          <a:ln w="6350" cap="flat" cmpd="sng" algn="ctr">
            <a:noFill/>
            <a:prstDash val="solid"/>
            <a:round/>
            <a:headEnd type="none" w="med" len="med"/>
            <a:tailEnd type="none" w="med"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ctr" rtl="0" fontAlgn="base">
        <a:spcBef>
          <a:spcPct val="0"/>
        </a:spcBef>
        <a:spcAft>
          <a:spcPct val="0"/>
        </a:spcAft>
        <a:defRPr sz="2800" kern="1200">
          <a:solidFill>
            <a:schemeClr val="tx1"/>
          </a:solidFill>
          <a:latin typeface="+mj-lt"/>
          <a:ea typeface="+mj-ea"/>
          <a:cs typeface="+mj-cs"/>
        </a:defRPr>
      </a:lvl1pPr>
      <a:lvl2pPr algn="ctr" rtl="0" fontAlgn="base">
        <a:spcBef>
          <a:spcPct val="0"/>
        </a:spcBef>
        <a:spcAft>
          <a:spcPct val="0"/>
        </a:spcAft>
        <a:defRPr sz="2800">
          <a:solidFill>
            <a:schemeClr val="tx1"/>
          </a:solidFill>
          <a:latin typeface="Calibri" panose="020F0502020204030204" pitchFamily="34" charset="0"/>
        </a:defRPr>
      </a:lvl2pPr>
      <a:lvl3pPr algn="ctr" rtl="0" fontAlgn="base">
        <a:spcBef>
          <a:spcPct val="0"/>
        </a:spcBef>
        <a:spcAft>
          <a:spcPct val="0"/>
        </a:spcAft>
        <a:defRPr sz="2800">
          <a:solidFill>
            <a:schemeClr val="tx1"/>
          </a:solidFill>
          <a:latin typeface="Calibri" panose="020F0502020204030204" pitchFamily="34" charset="0"/>
        </a:defRPr>
      </a:lvl3pPr>
      <a:lvl4pPr algn="ctr" rtl="0" fontAlgn="base">
        <a:spcBef>
          <a:spcPct val="0"/>
        </a:spcBef>
        <a:spcAft>
          <a:spcPct val="0"/>
        </a:spcAft>
        <a:defRPr sz="2800">
          <a:solidFill>
            <a:schemeClr val="tx1"/>
          </a:solidFill>
          <a:latin typeface="Calibri" panose="020F0502020204030204" pitchFamily="34" charset="0"/>
        </a:defRPr>
      </a:lvl4pPr>
      <a:lvl5pPr algn="ctr" rtl="0" fontAlgn="base">
        <a:spcBef>
          <a:spcPct val="0"/>
        </a:spcBef>
        <a:spcAft>
          <a:spcPct val="0"/>
        </a:spcAft>
        <a:defRPr sz="2800">
          <a:solidFill>
            <a:schemeClr val="tx1"/>
          </a:solidFill>
          <a:latin typeface="Calibri" panose="020F0502020204030204" pitchFamily="34" charset="0"/>
        </a:defRPr>
      </a:lvl5pPr>
      <a:lvl6pPr marL="457200" algn="ctr" rtl="0" fontAlgn="base">
        <a:spcBef>
          <a:spcPct val="0"/>
        </a:spcBef>
        <a:spcAft>
          <a:spcPct val="0"/>
        </a:spcAft>
        <a:defRPr sz="2800">
          <a:solidFill>
            <a:schemeClr val="tx1"/>
          </a:solidFill>
          <a:latin typeface="Calibri" panose="020F0502020204030204" pitchFamily="34" charset="0"/>
        </a:defRPr>
      </a:lvl6pPr>
      <a:lvl7pPr marL="914400" algn="ctr" rtl="0" fontAlgn="base">
        <a:spcBef>
          <a:spcPct val="0"/>
        </a:spcBef>
        <a:spcAft>
          <a:spcPct val="0"/>
        </a:spcAft>
        <a:defRPr sz="2800">
          <a:solidFill>
            <a:schemeClr val="tx1"/>
          </a:solidFill>
          <a:latin typeface="Calibri" panose="020F0502020204030204" pitchFamily="34" charset="0"/>
        </a:defRPr>
      </a:lvl7pPr>
      <a:lvl8pPr marL="1371600" algn="ctr" rtl="0" fontAlgn="base">
        <a:spcBef>
          <a:spcPct val="0"/>
        </a:spcBef>
        <a:spcAft>
          <a:spcPct val="0"/>
        </a:spcAft>
        <a:defRPr sz="2800">
          <a:solidFill>
            <a:schemeClr val="tx1"/>
          </a:solidFill>
          <a:latin typeface="Calibri" panose="020F0502020204030204" pitchFamily="34" charset="0"/>
        </a:defRPr>
      </a:lvl8pPr>
      <a:lvl9pPr marL="1828800" algn="ctr" rtl="0" fontAlgn="base">
        <a:spcBef>
          <a:spcPct val="0"/>
        </a:spcBef>
        <a:spcAft>
          <a:spcPct val="0"/>
        </a:spcAft>
        <a:defRPr sz="2800">
          <a:solidFill>
            <a:schemeClr val="tx1"/>
          </a:solidFill>
          <a:latin typeface="Calibri" panose="020F0502020204030204" pitchFamily="34" charset="0"/>
        </a:defRPr>
      </a:lvl9pPr>
    </p:titleStyle>
    <p:bodyStyle>
      <a:lvl1pPr marL="342900" indent="-342900" algn="l" rtl="0" fontAlgn="base">
        <a:spcBef>
          <a:spcPct val="20000"/>
        </a:spcBef>
        <a:spcAft>
          <a:spcPct val="0"/>
        </a:spcAft>
        <a:buClr>
          <a:srgbClr val="0070C0"/>
        </a:buClr>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Clr>
          <a:srgbClr val="FF0000"/>
        </a:buClr>
        <a:buFont typeface="Wingdings" panose="05000000000000000000" pitchFamily="2" charset="2"/>
        <a:buChar char="Ø"/>
        <a:defRPr sz="24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ü"/>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tags" Target="../tags/tag1.xml"/></Relationships>
</file>

<file path=ppt/slides/_rels/slide4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2.emf"/><Relationship Id="rId1" Type="http://schemas.openxmlformats.org/officeDocument/2006/relationships/oleObject" Target="../embeddings/oleObject1.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1" name="Rectangle 3"/>
          <p:cNvSpPr>
            <a:spLocks noGrp="1"/>
          </p:cNvSpPr>
          <p:nvPr>
            <p:ph idx="1"/>
          </p:nvPr>
        </p:nvSpPr>
        <p:spPr>
          <a:xfrm>
            <a:off x="914400" y="1676400"/>
            <a:ext cx="7772400" cy="4800600"/>
          </a:xfrm>
        </p:spPr>
        <p:txBody>
          <a:bodyPr vert="horz" wrap="square" lIns="91440" tIns="45720" rIns="91440" bIns="45720" anchor="t" anchorCtr="0"/>
          <a:p>
            <a:pPr eaLnBrk="1" hangingPunct="1"/>
            <a:r>
              <a:rPr lang="en-US" altLang="zh-CN" dirty="0">
                <a:ea typeface="宋体" panose="02010600030101010101" pitchFamily="2" charset="-122"/>
              </a:rPr>
              <a:t>2.1 </a:t>
            </a:r>
            <a:r>
              <a:rPr lang="zh-CN" altLang="en-US" dirty="0">
                <a:ea typeface="宋体" panose="02010600030101010101" pitchFamily="2" charset="-122"/>
              </a:rPr>
              <a:t>通用过程模型</a:t>
            </a:r>
            <a:endParaRPr lang="en-US" altLang="zh-CN" dirty="0">
              <a:ea typeface="宋体" panose="02010600030101010101" pitchFamily="2" charset="-122"/>
            </a:endParaRPr>
          </a:p>
          <a:p>
            <a:pPr eaLnBrk="1" hangingPunct="1"/>
            <a:r>
              <a:rPr lang="en-US" altLang="zh-CN" dirty="0">
                <a:ea typeface="宋体" panose="02010600030101010101" pitchFamily="2" charset="-122"/>
              </a:rPr>
              <a:t>2.2 </a:t>
            </a:r>
            <a:r>
              <a:rPr lang="zh-CN" altLang="en-US" dirty="0">
                <a:ea typeface="宋体" panose="02010600030101010101" pitchFamily="2" charset="-122"/>
              </a:rPr>
              <a:t>定义框架活动</a:t>
            </a:r>
            <a:endParaRPr lang="en-US" altLang="zh-CN" dirty="0">
              <a:ea typeface="宋体" panose="02010600030101010101" pitchFamily="2" charset="-122"/>
            </a:endParaRPr>
          </a:p>
          <a:p>
            <a:pPr eaLnBrk="1" hangingPunct="1"/>
            <a:r>
              <a:rPr lang="en-US" altLang="zh-CN" dirty="0">
                <a:ea typeface="宋体" panose="02010600030101010101" pitchFamily="2" charset="-122"/>
              </a:rPr>
              <a:t>2.3 </a:t>
            </a:r>
            <a:r>
              <a:rPr lang="zh-CN" altLang="en-US" dirty="0">
                <a:ea typeface="宋体" panose="02010600030101010101" pitchFamily="2" charset="-122"/>
              </a:rPr>
              <a:t>明确任务集</a:t>
            </a:r>
            <a:endParaRPr lang="en-US" altLang="zh-CN" dirty="0">
              <a:ea typeface="宋体" panose="02010600030101010101" pitchFamily="2" charset="-122"/>
            </a:endParaRPr>
          </a:p>
          <a:p>
            <a:pPr eaLnBrk="1" hangingPunct="1"/>
            <a:r>
              <a:rPr lang="en-US" altLang="zh-CN" dirty="0">
                <a:ea typeface="宋体" panose="02010600030101010101" pitchFamily="2" charset="-122"/>
              </a:rPr>
              <a:t>补充：</a:t>
            </a:r>
            <a:r>
              <a:rPr lang="zh-CN" altLang="en-US" dirty="0">
                <a:ea typeface="宋体" panose="02010600030101010101" pitchFamily="2" charset="-122"/>
              </a:rPr>
              <a:t>过程模式</a:t>
            </a:r>
            <a:endParaRPr lang="zh-CN" altLang="en-US" dirty="0">
              <a:ea typeface="宋体" panose="02010600030101010101" pitchFamily="2" charset="-122"/>
            </a:endParaRPr>
          </a:p>
          <a:p>
            <a:pPr eaLnBrk="1" hangingPunct="1"/>
            <a:r>
              <a:rPr lang="en-US" altLang="zh-CN" dirty="0">
                <a:ea typeface="宋体" panose="02010600030101010101" pitchFamily="2" charset="-122"/>
                <a:sym typeface="+mn-ea"/>
              </a:rPr>
              <a:t>2.4 </a:t>
            </a:r>
            <a:r>
              <a:rPr lang="zh-CN" altLang="en-US" dirty="0">
                <a:ea typeface="宋体" panose="02010600030101010101" pitchFamily="2" charset="-122"/>
                <a:sym typeface="+mn-ea"/>
              </a:rPr>
              <a:t>惯用过程模型</a:t>
            </a:r>
            <a:endParaRPr lang="en-US" altLang="zh-CN" dirty="0">
              <a:ea typeface="宋体" panose="02010600030101010101" pitchFamily="2" charset="-122"/>
            </a:endParaRPr>
          </a:p>
        </p:txBody>
      </p:sp>
      <p:sp>
        <p:nvSpPr>
          <p:cNvPr id="4" name="标题 3"/>
          <p:cNvSpPr>
            <a:spLocks noGrp="1"/>
          </p:cNvSpPr>
          <p:nvPr>
            <p:ph type="title"/>
          </p:nvPr>
        </p:nvSpPr>
        <p:spPr/>
        <p:txBody>
          <a:bodyPr vert="horz" wrap="square" lIns="91440" tIns="45720" rIns="91440" bIns="45720" numCol="1" rtlCol="0" anchor="ctr" anchorCtr="0" compatLnSpc="1">
            <a:noAutofit/>
          </a:bodyPr>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0" cap="none" spc="0" normalizeH="0" baseline="0" noProof="0" dirty="0" smtClean="0">
                <a:ln>
                  <a:noFill/>
                </a:ln>
                <a:solidFill>
                  <a:schemeClr val="tx1"/>
                </a:solidFill>
                <a:effectLst/>
                <a:uLnTx/>
                <a:uFillTx/>
                <a:latin typeface="+mj-lt"/>
                <a:ea typeface="+mj-ea"/>
                <a:cs typeface="+mj-cs"/>
              </a:rPr>
              <a:t>第</a:t>
            </a:r>
            <a:r>
              <a:rPr kumimoji="0" lang="en-US" altLang="zh-CN" sz="2800" b="1" i="0" u="none" strike="noStrike" kern="0" cap="none" spc="0" normalizeH="0" baseline="0" noProof="0" dirty="0" smtClean="0">
                <a:ln>
                  <a:noFill/>
                </a:ln>
                <a:solidFill>
                  <a:schemeClr val="tx1"/>
                </a:solidFill>
                <a:effectLst/>
                <a:uLnTx/>
                <a:uFillTx/>
                <a:latin typeface="+mj-lt"/>
                <a:ea typeface="+mj-ea"/>
                <a:cs typeface="+mj-cs"/>
              </a:rPr>
              <a:t>2</a:t>
            </a:r>
            <a:r>
              <a:rPr kumimoji="0" lang="zh-CN" altLang="en-US" sz="2800" b="1" i="0" u="none" strike="noStrike" kern="0" cap="none" spc="0" normalizeH="0" baseline="0" noProof="0" dirty="0" smtClean="0">
                <a:ln>
                  <a:noFill/>
                </a:ln>
                <a:solidFill>
                  <a:schemeClr val="tx1"/>
                </a:solidFill>
                <a:effectLst/>
                <a:uLnTx/>
                <a:uFillTx/>
                <a:latin typeface="+mj-lt"/>
                <a:ea typeface="+mj-ea"/>
                <a:cs typeface="+mj-cs"/>
              </a:rPr>
              <a:t>章 过程模型</a:t>
            </a:r>
            <a:endParaRPr kumimoji="0" lang="zh-CN" altLang="en-US" sz="28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title"/>
          </p:nvPr>
        </p:nvSpPr>
        <p:spPr/>
        <p:txBody>
          <a:bodyPr vert="horz" wrap="square" lIns="91440" tIns="45720" rIns="91440" bIns="45720" anchor="ctr" anchorCtr="0"/>
          <a:p>
            <a:pPr eaLnBrk="1" hangingPunct="1"/>
            <a:r>
              <a:rPr lang="en-US" altLang="zh-CN" sz="4000" b="1" dirty="0">
                <a:ea typeface="宋体" panose="02010600030101010101" pitchFamily="2" charset="-122"/>
              </a:rPr>
              <a:t>2.3</a:t>
            </a:r>
            <a:r>
              <a:rPr lang="en-US" altLang="zh-CN" sz="3600" b="1" dirty="0">
                <a:ea typeface="宋体" panose="02010600030101010101" pitchFamily="2" charset="-122"/>
              </a:rPr>
              <a:t> </a:t>
            </a:r>
            <a:r>
              <a:rPr lang="zh-CN" altLang="en-US" sz="3600" b="1" dirty="0">
                <a:ea typeface="宋体" panose="02010600030101010101" pitchFamily="2" charset="-122"/>
              </a:rPr>
              <a:t>明确任务集</a:t>
            </a:r>
            <a:endParaRPr lang="en-US" altLang="zh-CN" sz="3600" b="1" dirty="0">
              <a:ea typeface="宋体" panose="02010600030101010101" pitchFamily="2" charset="-122"/>
            </a:endParaRPr>
          </a:p>
        </p:txBody>
      </p:sp>
      <p:sp>
        <p:nvSpPr>
          <p:cNvPr id="15364" name="Rectangle 3"/>
          <p:cNvSpPr>
            <a:spLocks noGrp="1" noChangeArrowheads="1"/>
          </p:cNvSpPr>
          <p:nvPr>
            <p:ph idx="1"/>
          </p:nvPr>
        </p:nvSpPr>
        <p:spPr/>
        <p:txBody>
          <a:bodyPr vert="horz" wrap="square" lIns="91440" tIns="45720" rIns="91440" bIns="45720" numCol="1" rtlCol="0" anchor="t" anchorCtr="0" compatLnSpc="1">
            <a:normAutofit/>
          </a:bodyPr>
          <a:lstStyle/>
          <a:p>
            <a:pPr marL="342900" marR="0" lvl="1" indent="-342900" algn="l" defTabSz="914400" rtl="0" eaLnBrk="1" fontAlgn="auto" latinLnBrk="0" hangingPunct="1">
              <a:lnSpc>
                <a:spcPct val="100000"/>
              </a:lnSpc>
              <a:spcBef>
                <a:spcPct val="20000"/>
              </a:spcBef>
              <a:spcAft>
                <a:spcPts val="600"/>
              </a:spcAft>
              <a:buClr>
                <a:srgbClr val="0070C0"/>
              </a:buClr>
              <a:buSzTx/>
              <a:buFont typeface="Wingdings" panose="05000000000000000000" pitchFamily="2" charset="2"/>
              <a:buChar char="n"/>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对于一个小型、相对简单的项目而言，需求获取的任务集可能包括</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600"/>
              </a:spcAft>
              <a:buClrTx/>
              <a:buSzTx/>
              <a:buFont typeface="Arial" panose="020B0604020202020204" pitchFamily="34" charset="0"/>
              <a:buChar char="–"/>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制定项目的利益相关者列表。</a:t>
            </a: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600"/>
              </a:spcAft>
              <a:buClrTx/>
              <a:buSzTx/>
              <a:buFont typeface="Arial" panose="020B0604020202020204" pitchFamily="34" charset="0"/>
              <a:buChar char="–"/>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邀请所有的利益相关者参加一个非正式会议。</a:t>
            </a: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600"/>
              </a:spcAft>
              <a:buClrTx/>
              <a:buSzTx/>
              <a:buFont typeface="Arial" panose="020B0604020202020204" pitchFamily="34" charset="0"/>
              <a:buChar char="–"/>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3.</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征询每个人对于软件特性和功能的需求。</a:t>
            </a: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600"/>
              </a:spcAft>
              <a:buClrTx/>
              <a:buSzTx/>
              <a:buFont typeface="Arial" panose="020B0604020202020204" pitchFamily="34" charset="0"/>
              <a:buChar char="–"/>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4.</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讨论需求，并确定最终的需求列表。</a:t>
            </a: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600"/>
              </a:spcAft>
              <a:buClrTx/>
              <a:buSzTx/>
              <a:buFont typeface="Arial" panose="020B0604020202020204" pitchFamily="34" charset="0"/>
              <a:buChar char="–"/>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5.</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划定需求优先级。</a:t>
            </a: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600"/>
              </a:spcAft>
              <a:buClrTx/>
              <a:buSzTx/>
              <a:buFont typeface="Arial" panose="020B0604020202020204" pitchFamily="34" charset="0"/>
              <a:buChar char="–"/>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6.</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标出不确定域。</a:t>
            </a: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220" name="Slide Number Placeholder 4"/>
          <p:cNvSpPr txBox="1">
            <a:spLocks noGrp="1"/>
          </p:cNvSpPr>
          <p:nvPr>
            <p:ph type="sldNum" sz="quarter" idx="11"/>
          </p:nvPr>
        </p:nvSpPr>
        <p:spPr>
          <a:xfrm>
            <a:off x="8077200" y="6553200"/>
            <a:ext cx="914400" cy="228600"/>
          </a:xfrm>
          <a:noFill/>
          <a:ln>
            <a:noFill/>
          </a:ln>
        </p:spPr>
        <p:txBody>
          <a:bodyPr anchor="ctr" anchorCtr="0"/>
          <a:p>
            <a:pPr marL="0" indent="0" algn="r">
              <a:buClr>
                <a:schemeClr val="folHlink"/>
              </a:buClr>
              <a:buSzPct val="75000"/>
              <a:buNone/>
            </a:pPr>
            <a:fld id="{9A0DB2DC-4C9A-4742-B13C-FB6460FD3503}" type="slidenum">
              <a:rPr lang="en-US" altLang="zh-CN" sz="1200" dirty="0">
                <a:latin typeface="Helvetica" pitchFamily="-128" charset="0"/>
                <a:ea typeface="MS PGothic" panose="020B0600070205080204" pitchFamily="34" charset="-128"/>
              </a:rPr>
            </a:fld>
            <a:endParaRPr lang="en-US" altLang="zh-CN" sz="1200" dirty="0">
              <a:latin typeface="Helvetica" pitchFamily="-128" charset="0"/>
              <a:ea typeface="MS PGothic" panose="020B0600070205080204" pitchFamily="34"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p:txBody>
          <a:bodyPr vert="horz" wrap="square" lIns="91440" tIns="45720" rIns="91440" bIns="45720" anchor="ctr" anchorCtr="0"/>
          <a:p>
            <a:pPr eaLnBrk="1" hangingPunct="1"/>
            <a:r>
              <a:rPr lang="en-US" altLang="zh-CN" sz="3600" b="1" dirty="0">
                <a:ea typeface="宋体" panose="02010600030101010101" pitchFamily="2" charset="-122"/>
              </a:rPr>
              <a:t>2.3 </a:t>
            </a:r>
            <a:r>
              <a:rPr lang="zh-CN" altLang="en-US" sz="3600" b="1" dirty="0">
                <a:ea typeface="宋体" panose="02010600030101010101" pitchFamily="2" charset="-122"/>
              </a:rPr>
              <a:t>明确任务集</a:t>
            </a:r>
            <a:endParaRPr lang="en-US" altLang="zh-CN" sz="3600" b="1" dirty="0">
              <a:ea typeface="宋体" panose="02010600030101010101" pitchFamily="2" charset="-122"/>
            </a:endParaRPr>
          </a:p>
        </p:txBody>
      </p:sp>
      <p:sp>
        <p:nvSpPr>
          <p:cNvPr id="15364" name="Rectangle 3"/>
          <p:cNvSpPr>
            <a:spLocks noGrp="1" noChangeArrowheads="1"/>
          </p:cNvSpPr>
          <p:nvPr>
            <p:ph idx="1"/>
          </p:nvPr>
        </p:nvSpPr>
        <p:spPr/>
        <p:txBody>
          <a:bodyPr vert="horz" wrap="square" lIns="91440" tIns="45720" rIns="91440" bIns="45720" numCol="1" rtlCol="0" anchor="t" anchorCtr="0" compatLnSpc="1">
            <a:normAutofit fontScale="70000" lnSpcReduction="20000"/>
          </a:bodyPr>
          <a:lstStyle/>
          <a:p>
            <a:pPr marL="342900" marR="0" lvl="0" indent="-342900" algn="l" defTabSz="914400" rtl="0" eaLnBrk="1" fontAlgn="auto" latinLnBrk="0" hangingPunct="1">
              <a:lnSpc>
                <a:spcPct val="120000"/>
              </a:lnSpc>
              <a:spcBef>
                <a:spcPct val="20000"/>
              </a:spcBef>
              <a:spcAft>
                <a:spcPts val="0"/>
              </a:spcAft>
              <a:buClr>
                <a:srgbClr val="0070C0"/>
              </a:buClr>
              <a:buSzTx/>
              <a:buFont typeface="Wingdings" panose="05000000000000000000" pitchFamily="2" charset="2"/>
              <a:buChar char="n"/>
              <a:defRPr/>
            </a:pPr>
            <a:r>
              <a:rPr kumimoji="0" lang="zh-CN" altLang="en-US" sz="3800" b="0" i="0" u="none" strike="noStrike" kern="1200" cap="none" spc="0" normalizeH="0" baseline="0" noProof="0" smtClean="0">
                <a:ln>
                  <a:noFill/>
                </a:ln>
                <a:solidFill>
                  <a:schemeClr val="tx1"/>
                </a:solidFill>
                <a:effectLst/>
                <a:uLnTx/>
                <a:uFillTx/>
                <a:latin typeface="+mn-lt"/>
                <a:ea typeface="+mn-ea"/>
                <a:cs typeface="+mn-cs"/>
              </a:rPr>
              <a:t>对于大型、复杂的软件工程项目而言，可能需要如下不同的任务集</a:t>
            </a:r>
            <a:endParaRPr kumimoji="0" lang="en-US" altLang="zh-CN" sz="3800" b="0" i="0" u="none" strike="noStrike" kern="1200" cap="none" spc="0" normalizeH="0" baseline="0" noProof="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20000"/>
              </a:lnSpc>
              <a:spcBef>
                <a:spcPct val="20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smtClean="0">
                <a:ln>
                  <a:noFill/>
                </a:ln>
                <a:solidFill>
                  <a:schemeClr val="tx1"/>
                </a:solidFill>
                <a:effectLst/>
                <a:uLnTx/>
                <a:uFillTx/>
                <a:latin typeface="+mn-lt"/>
                <a:ea typeface="+mn-ea"/>
                <a:cs typeface="+mn-cs"/>
              </a:rPr>
              <a:t>1.</a:t>
            </a:r>
            <a:r>
              <a:rPr kumimoji="0" lang="zh-CN" altLang="en-US" sz="2800" b="0" i="0" u="none" strike="noStrike" kern="1200" cap="none" spc="0" normalizeH="0" baseline="0" noProof="0" smtClean="0">
                <a:ln>
                  <a:noFill/>
                </a:ln>
                <a:solidFill>
                  <a:schemeClr val="tx1"/>
                </a:solidFill>
                <a:effectLst/>
                <a:uLnTx/>
                <a:uFillTx/>
                <a:latin typeface="+mn-lt"/>
                <a:ea typeface="+mn-ea"/>
                <a:cs typeface="+mn-cs"/>
              </a:rPr>
              <a:t>制定项目的利益相关者列表。</a:t>
            </a:r>
            <a:endParaRPr kumimoji="0" lang="en-US" altLang="zh-CN" sz="2800" b="0" i="0" u="none" strike="noStrike" kern="1200" cap="none" spc="0" normalizeH="0" baseline="0" noProof="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20000"/>
              </a:lnSpc>
              <a:spcBef>
                <a:spcPct val="20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smtClean="0">
                <a:ln>
                  <a:noFill/>
                </a:ln>
                <a:solidFill>
                  <a:schemeClr val="tx1"/>
                </a:solidFill>
                <a:effectLst/>
                <a:uLnTx/>
                <a:uFillTx/>
                <a:latin typeface="+mn-lt"/>
                <a:ea typeface="+mn-ea"/>
                <a:cs typeface="+mn-cs"/>
              </a:rPr>
              <a:t>2.</a:t>
            </a:r>
            <a:r>
              <a:rPr kumimoji="0" lang="zh-CN" altLang="en-US" sz="2800" b="0" i="0" u="none" strike="noStrike" kern="1200" cap="none" spc="0" normalizeH="0" baseline="0" noProof="0" smtClean="0">
                <a:ln>
                  <a:noFill/>
                </a:ln>
                <a:solidFill>
                  <a:schemeClr val="tx1"/>
                </a:solidFill>
                <a:effectLst/>
                <a:uLnTx/>
                <a:uFillTx/>
                <a:latin typeface="+mn-lt"/>
                <a:ea typeface="+mn-ea"/>
                <a:cs typeface="+mn-cs"/>
              </a:rPr>
              <a:t>和利益相关者的每个成员分别单独讨论，获取所有的要求。</a:t>
            </a:r>
            <a:endParaRPr kumimoji="0" lang="zh-CN" altLang="en-US" sz="2800" b="0" i="0" u="none" strike="noStrike" kern="1200" cap="none" spc="0" normalizeH="0" baseline="0" noProof="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20000"/>
              </a:lnSpc>
              <a:spcBef>
                <a:spcPct val="20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smtClean="0">
                <a:ln>
                  <a:noFill/>
                </a:ln>
                <a:solidFill>
                  <a:schemeClr val="tx1"/>
                </a:solidFill>
                <a:effectLst/>
                <a:uLnTx/>
                <a:uFillTx/>
                <a:latin typeface="+mn-lt"/>
                <a:ea typeface="+mn-ea"/>
                <a:cs typeface="+mn-cs"/>
              </a:rPr>
              <a:t>3.</a:t>
            </a:r>
            <a:r>
              <a:rPr kumimoji="0" lang="zh-CN" altLang="en-US" sz="2800" b="0" i="0" u="none" strike="noStrike" kern="1200" cap="none" spc="0" normalizeH="0" baseline="0" noProof="0" smtClean="0">
                <a:ln>
                  <a:noFill/>
                </a:ln>
                <a:solidFill>
                  <a:schemeClr val="tx1"/>
                </a:solidFill>
                <a:effectLst/>
                <a:uLnTx/>
                <a:uFillTx/>
                <a:latin typeface="+mn-lt"/>
                <a:ea typeface="+mn-ea"/>
                <a:cs typeface="+mn-cs"/>
              </a:rPr>
              <a:t>基于利益相关者的输入，建立初步的功能和特性列表。</a:t>
            </a:r>
            <a:endParaRPr kumimoji="0" lang="en-US" altLang="zh-CN" sz="2800" b="0" i="0" u="none" strike="noStrike" kern="1200" cap="none" spc="0" normalizeH="0" baseline="0" noProof="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20000"/>
              </a:lnSpc>
              <a:spcBef>
                <a:spcPct val="20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smtClean="0">
                <a:ln>
                  <a:noFill/>
                </a:ln>
                <a:solidFill>
                  <a:schemeClr val="tx1"/>
                </a:solidFill>
                <a:effectLst/>
                <a:uLnTx/>
                <a:uFillTx/>
                <a:latin typeface="+mn-lt"/>
                <a:ea typeface="+mn-ea"/>
                <a:cs typeface="+mn-cs"/>
              </a:rPr>
              <a:t>4.</a:t>
            </a:r>
            <a:r>
              <a:rPr kumimoji="0" lang="zh-CN" altLang="en-US" sz="2800" b="0" i="0" u="none" strike="noStrike" kern="1200" cap="none" spc="0" normalizeH="0" baseline="0" noProof="0" smtClean="0">
                <a:ln>
                  <a:noFill/>
                </a:ln>
                <a:solidFill>
                  <a:schemeClr val="tx1"/>
                </a:solidFill>
                <a:effectLst/>
                <a:uLnTx/>
                <a:uFillTx/>
                <a:latin typeface="+mn-lt"/>
                <a:ea typeface="+mn-ea"/>
                <a:cs typeface="+mn-cs"/>
              </a:rPr>
              <a:t>安排一系列促进需求获取的会议。</a:t>
            </a:r>
            <a:endParaRPr kumimoji="0" lang="en-US" altLang="zh-CN" sz="2800" b="0" i="0" u="none" strike="noStrike" kern="1200" cap="none" spc="0" normalizeH="0" baseline="0" noProof="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20000"/>
              </a:lnSpc>
              <a:spcBef>
                <a:spcPct val="20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smtClean="0">
                <a:ln>
                  <a:noFill/>
                </a:ln>
                <a:solidFill>
                  <a:schemeClr val="tx1"/>
                </a:solidFill>
                <a:effectLst/>
                <a:uLnTx/>
                <a:uFillTx/>
                <a:latin typeface="+mn-lt"/>
                <a:ea typeface="+mn-ea"/>
                <a:cs typeface="+mn-cs"/>
              </a:rPr>
              <a:t>5.</a:t>
            </a:r>
            <a:r>
              <a:rPr kumimoji="0" lang="zh-CN" altLang="en-US" sz="2800" b="0" i="0" u="none" strike="noStrike" kern="1200" cap="none" spc="0" normalizeH="0" baseline="0" noProof="0" smtClean="0">
                <a:ln>
                  <a:noFill/>
                </a:ln>
                <a:solidFill>
                  <a:schemeClr val="tx1"/>
                </a:solidFill>
                <a:effectLst/>
                <a:uLnTx/>
                <a:uFillTx/>
                <a:latin typeface="+mn-lt"/>
                <a:ea typeface="+mn-ea"/>
                <a:cs typeface="+mn-cs"/>
              </a:rPr>
              <a:t>组织会议。</a:t>
            </a:r>
            <a:endParaRPr kumimoji="0" lang="en-US" altLang="zh-CN" sz="2800" b="0" i="0" u="none" strike="noStrike" kern="1200" cap="none" spc="0" normalizeH="0" baseline="0" noProof="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20000"/>
              </a:lnSpc>
              <a:spcBef>
                <a:spcPct val="20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smtClean="0">
                <a:ln>
                  <a:noFill/>
                </a:ln>
                <a:solidFill>
                  <a:schemeClr val="tx1"/>
                </a:solidFill>
                <a:effectLst/>
                <a:uLnTx/>
                <a:uFillTx/>
                <a:latin typeface="+mn-lt"/>
                <a:ea typeface="+mn-ea"/>
                <a:cs typeface="+mn-cs"/>
              </a:rPr>
              <a:t>6.</a:t>
            </a:r>
            <a:r>
              <a:rPr kumimoji="0" lang="zh-CN" altLang="en-US" sz="2800" b="0" i="0" u="none" strike="noStrike" kern="1200" cap="none" spc="0" normalizeH="0" baseline="0" noProof="0" smtClean="0">
                <a:ln>
                  <a:noFill/>
                </a:ln>
                <a:solidFill>
                  <a:schemeClr val="tx1"/>
                </a:solidFill>
                <a:effectLst/>
                <a:uLnTx/>
                <a:uFillTx/>
                <a:latin typeface="+mn-lt"/>
                <a:ea typeface="+mn-ea"/>
                <a:cs typeface="+mn-cs"/>
              </a:rPr>
              <a:t>在每次会议上建立非正式的用户场景。</a:t>
            </a:r>
            <a:endParaRPr kumimoji="0" lang="en-US" altLang="zh-CN" sz="2800" b="0" i="0" u="none" strike="noStrike" kern="1200" cap="none" spc="0" normalizeH="0" baseline="0" noProof="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20000"/>
              </a:lnSpc>
              <a:spcBef>
                <a:spcPct val="20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smtClean="0">
                <a:ln>
                  <a:noFill/>
                </a:ln>
                <a:solidFill>
                  <a:schemeClr val="tx1"/>
                </a:solidFill>
                <a:effectLst/>
                <a:uLnTx/>
                <a:uFillTx/>
                <a:latin typeface="+mn-lt"/>
                <a:ea typeface="+mn-ea"/>
                <a:cs typeface="+mn-cs"/>
              </a:rPr>
              <a:t>7.</a:t>
            </a:r>
            <a:r>
              <a:rPr kumimoji="0" lang="zh-CN" altLang="en-US" sz="2800" b="0" i="0" u="none" strike="noStrike" kern="1200" cap="none" spc="0" normalizeH="0" baseline="0" noProof="0" smtClean="0">
                <a:ln>
                  <a:noFill/>
                </a:ln>
                <a:solidFill>
                  <a:schemeClr val="tx1"/>
                </a:solidFill>
                <a:effectLst/>
                <a:uLnTx/>
                <a:uFillTx/>
                <a:latin typeface="+mn-lt"/>
                <a:ea typeface="+mn-ea"/>
                <a:cs typeface="+mn-cs"/>
              </a:rPr>
              <a:t>根据利益相关者的反馈，进一步细化用户场景。</a:t>
            </a:r>
            <a:endParaRPr kumimoji="0" lang="en-US" altLang="zh-CN" sz="2800" b="0" i="0" u="none" strike="noStrike" kern="1200" cap="none" spc="0" normalizeH="0" baseline="0" noProof="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20000"/>
              </a:lnSpc>
              <a:spcBef>
                <a:spcPct val="20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smtClean="0">
                <a:ln>
                  <a:noFill/>
                </a:ln>
                <a:solidFill>
                  <a:schemeClr val="tx1"/>
                </a:solidFill>
                <a:effectLst/>
                <a:uLnTx/>
                <a:uFillTx/>
                <a:latin typeface="+mn-lt"/>
                <a:ea typeface="+mn-ea"/>
                <a:cs typeface="+mn-cs"/>
              </a:rPr>
              <a:t>8.</a:t>
            </a:r>
            <a:r>
              <a:rPr kumimoji="0" lang="zh-CN" altLang="en-US" sz="2800" b="0" i="0" u="none" strike="noStrike" kern="1200" cap="none" spc="0" normalizeH="0" baseline="0" noProof="0" smtClean="0">
                <a:ln>
                  <a:noFill/>
                </a:ln>
                <a:solidFill>
                  <a:schemeClr val="tx1"/>
                </a:solidFill>
                <a:effectLst/>
                <a:uLnTx/>
                <a:uFillTx/>
                <a:latin typeface="+mn-lt"/>
                <a:ea typeface="+mn-ea"/>
                <a:cs typeface="+mn-cs"/>
              </a:rPr>
              <a:t>建立一个修正的利益相关者需求列表。</a:t>
            </a:r>
            <a:endParaRPr kumimoji="0" lang="en-US" altLang="zh-CN" sz="2800" b="0" i="0" u="none" strike="noStrike" kern="1200" cap="none" spc="0" normalizeH="0" baseline="0" noProof="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20000"/>
              </a:lnSpc>
              <a:spcBef>
                <a:spcPct val="20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smtClean="0">
                <a:ln>
                  <a:noFill/>
                </a:ln>
                <a:solidFill>
                  <a:schemeClr val="tx1"/>
                </a:solidFill>
                <a:effectLst/>
                <a:uLnTx/>
                <a:uFillTx/>
                <a:latin typeface="+mn-lt"/>
                <a:ea typeface="+mn-ea"/>
                <a:cs typeface="+mn-cs"/>
              </a:rPr>
              <a:t>9.</a:t>
            </a:r>
            <a:r>
              <a:rPr kumimoji="0" lang="zh-CN" altLang="en-US" sz="2800" b="0" i="0" u="none" strike="noStrike" kern="1200" cap="none" spc="0" normalizeH="0" baseline="0" noProof="0" smtClean="0">
                <a:ln>
                  <a:noFill/>
                </a:ln>
                <a:solidFill>
                  <a:schemeClr val="tx1"/>
                </a:solidFill>
                <a:effectLst/>
                <a:uLnTx/>
                <a:uFillTx/>
                <a:latin typeface="+mn-lt"/>
                <a:ea typeface="+mn-ea"/>
                <a:cs typeface="+mn-cs"/>
              </a:rPr>
              <a:t>使用质量功能部署技术，划分需求优先级。</a:t>
            </a:r>
            <a:endParaRPr kumimoji="0" lang="en-US" altLang="zh-CN" sz="2800" b="0" i="0" u="none" strike="noStrike" kern="1200" cap="none" spc="0" normalizeH="0" baseline="0" noProof="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20000"/>
              </a:lnSpc>
              <a:spcBef>
                <a:spcPct val="20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smtClean="0">
                <a:ln>
                  <a:noFill/>
                </a:ln>
                <a:solidFill>
                  <a:schemeClr val="tx1"/>
                </a:solidFill>
                <a:effectLst/>
                <a:uLnTx/>
                <a:uFillTx/>
                <a:latin typeface="+mn-lt"/>
                <a:ea typeface="+mn-ea"/>
                <a:cs typeface="+mn-cs"/>
              </a:rPr>
              <a:t>10.</a:t>
            </a:r>
            <a:r>
              <a:rPr kumimoji="0" lang="zh-CN" altLang="en-US" sz="2800" b="0" i="0" u="none" strike="noStrike" kern="1200" cap="none" spc="0" normalizeH="0" baseline="0" noProof="0" smtClean="0">
                <a:ln>
                  <a:noFill/>
                </a:ln>
                <a:solidFill>
                  <a:schemeClr val="tx1"/>
                </a:solidFill>
                <a:effectLst/>
                <a:uLnTx/>
                <a:uFillTx/>
                <a:latin typeface="+mn-lt"/>
                <a:ea typeface="+mn-ea"/>
                <a:cs typeface="+mn-cs"/>
              </a:rPr>
              <a:t>将需求打包以便于软件可以实施增量交付。</a:t>
            </a:r>
            <a:endParaRPr kumimoji="0" lang="en-US" altLang="zh-CN" sz="2800" b="0" i="0" u="none" strike="noStrike" kern="1200" cap="none" spc="0" normalizeH="0" baseline="0" noProof="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20000"/>
              </a:lnSpc>
              <a:spcBef>
                <a:spcPct val="20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smtClean="0">
                <a:ln>
                  <a:noFill/>
                </a:ln>
                <a:solidFill>
                  <a:schemeClr val="tx1"/>
                </a:solidFill>
                <a:effectLst/>
                <a:uLnTx/>
                <a:uFillTx/>
                <a:latin typeface="+mn-lt"/>
                <a:ea typeface="+mn-ea"/>
                <a:cs typeface="+mn-cs"/>
              </a:rPr>
              <a:t>11.</a:t>
            </a:r>
            <a:r>
              <a:rPr kumimoji="0" lang="zh-CN" altLang="en-US" sz="2800" b="0" i="0" u="none" strike="noStrike" kern="1200" cap="none" spc="0" normalizeH="0" baseline="0" noProof="0" smtClean="0">
                <a:ln>
                  <a:noFill/>
                </a:ln>
                <a:solidFill>
                  <a:schemeClr val="tx1"/>
                </a:solidFill>
                <a:effectLst/>
                <a:uLnTx/>
                <a:uFillTx/>
                <a:latin typeface="+mn-lt"/>
                <a:ea typeface="+mn-ea"/>
                <a:cs typeface="+mn-cs"/>
              </a:rPr>
              <a:t>标注系统的约束和限制。</a:t>
            </a:r>
            <a:endParaRPr kumimoji="0" lang="en-US" altLang="zh-CN" sz="2800" b="0" i="0" u="none" strike="noStrike" kern="1200" cap="none" spc="0" normalizeH="0" baseline="0" noProof="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20000"/>
              </a:lnSpc>
              <a:spcBef>
                <a:spcPct val="20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smtClean="0">
                <a:ln>
                  <a:noFill/>
                </a:ln>
                <a:solidFill>
                  <a:schemeClr val="tx1"/>
                </a:solidFill>
                <a:effectLst/>
                <a:uLnTx/>
                <a:uFillTx/>
                <a:latin typeface="+mn-lt"/>
                <a:ea typeface="+mn-ea"/>
                <a:cs typeface="+mn-cs"/>
              </a:rPr>
              <a:t>12.</a:t>
            </a:r>
            <a:r>
              <a:rPr kumimoji="0" lang="zh-CN" altLang="en-US" sz="2800" b="0" i="0" u="none" strike="noStrike" kern="1200" cap="none" spc="0" normalizeH="0" baseline="0" noProof="0" smtClean="0">
                <a:ln>
                  <a:noFill/>
                </a:ln>
                <a:solidFill>
                  <a:schemeClr val="tx1"/>
                </a:solidFill>
                <a:effectLst/>
                <a:uLnTx/>
                <a:uFillTx/>
                <a:latin typeface="+mn-lt"/>
                <a:ea typeface="+mn-ea"/>
                <a:cs typeface="+mn-cs"/>
              </a:rPr>
              <a:t>讨论系统验证方法。</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244" name="Slide Number Placeholder 4"/>
          <p:cNvSpPr txBox="1">
            <a:spLocks noGrp="1"/>
          </p:cNvSpPr>
          <p:nvPr>
            <p:ph type="sldNum" sz="quarter" idx="11"/>
          </p:nvPr>
        </p:nvSpPr>
        <p:spPr>
          <a:xfrm>
            <a:off x="6781800" y="6553200"/>
            <a:ext cx="2133600" cy="212725"/>
          </a:xfrm>
          <a:noFill/>
          <a:ln>
            <a:noFill/>
          </a:ln>
        </p:spPr>
        <p:txBody>
          <a:bodyPr anchor="ctr" anchorCtr="0"/>
          <a:p>
            <a:pPr marL="0" indent="0" algn="r">
              <a:buClr>
                <a:schemeClr val="folHlink"/>
              </a:buClr>
              <a:buSzPct val="75000"/>
              <a:buNone/>
            </a:pPr>
            <a:fld id="{9A0DB2DC-4C9A-4742-B13C-FB6460FD3503}" type="slidenum">
              <a:rPr lang="en-US" altLang="zh-CN" sz="1200" dirty="0">
                <a:latin typeface="Helvetica" pitchFamily="-128" charset="0"/>
                <a:ea typeface="MS PGothic" panose="020B0600070205080204" pitchFamily="34" charset="-128"/>
              </a:rPr>
            </a:fld>
            <a:endParaRPr lang="en-US" altLang="zh-CN" sz="1200" dirty="0">
              <a:latin typeface="Helvetica" pitchFamily="-128" charset="0"/>
              <a:ea typeface="MS PGothic" panose="020B0600070205080204" pitchFamily="34"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title"/>
          </p:nvPr>
        </p:nvSpPr>
        <p:spPr>
          <a:xfrm>
            <a:off x="2438400" y="152400"/>
            <a:ext cx="4953000" cy="633413"/>
          </a:xfrm>
        </p:spPr>
        <p:txBody>
          <a:bodyPr vert="horz" wrap="square" lIns="91440" tIns="45720" rIns="91440" bIns="45720" anchor="ctr" anchorCtr="0"/>
          <a:p>
            <a:pPr eaLnBrk="1" hangingPunct="1"/>
            <a:r>
              <a:rPr lang="en-US" altLang="zh-CN" sz="3600" b="1" dirty="0">
                <a:ea typeface="宋体" panose="02010600030101010101" pitchFamily="2" charset="-122"/>
              </a:rPr>
              <a:t>补充：</a:t>
            </a:r>
            <a:r>
              <a:rPr lang="zh-CN" altLang="en-US" sz="3600" b="1" dirty="0">
                <a:ea typeface="宋体" panose="02010600030101010101" pitchFamily="2" charset="-122"/>
              </a:rPr>
              <a:t>过程模式</a:t>
            </a:r>
            <a:endParaRPr lang="en-US" altLang="zh-CN" sz="3600" b="1" dirty="0">
              <a:ea typeface="宋体" panose="02010600030101010101" pitchFamily="2" charset="-122"/>
            </a:endParaRPr>
          </a:p>
        </p:txBody>
      </p:sp>
      <p:sp>
        <p:nvSpPr>
          <p:cNvPr id="18437" name="Rectangle 3"/>
          <p:cNvSpPr>
            <a:spLocks noGrp="1" noChangeArrowheads="1"/>
          </p:cNvSpPr>
          <p:nvPr>
            <p:ph idx="1"/>
          </p:nvPr>
        </p:nvSpPr>
        <p:spPr>
          <a:xfrm>
            <a:off x="990600" y="1371600"/>
            <a:ext cx="7239000" cy="3581400"/>
          </a:xfrm>
          <a:ln>
            <a:miter/>
          </a:ln>
        </p:spPr>
        <p:txBody>
          <a:bodyPr vert="horz" wrap="square" lIns="91440" tIns="45720" rIns="91440" bIns="45720" numCol="1" rtlCol="0" anchor="t" anchorCtr="0" compatLnSpc="1">
            <a:normAutofit fontScale="85000" lnSpcReduction="20000"/>
          </a:bodyPr>
          <a:lstStyle/>
          <a:p>
            <a:pPr marL="342900" marR="0" lvl="0" indent="-342900" algn="l" defTabSz="914400" rtl="0" eaLnBrk="1" fontAlgn="auto" latinLnBrk="0" hangingPunct="1">
              <a:lnSpc>
                <a:spcPct val="90000"/>
              </a:lnSpc>
              <a:spcBef>
                <a:spcPts val="1000"/>
              </a:spcBef>
              <a:spcAft>
                <a:spcPts val="0"/>
              </a:spcAft>
              <a:buClr>
                <a:srgbClr val="0070C0"/>
              </a:buClr>
              <a:buSzTx/>
              <a:buFont typeface="Wingdings" panose="05000000000000000000" pitchFamily="2" charset="2"/>
              <a:buChar char="n"/>
              <a:defRPr/>
            </a:pPr>
            <a:r>
              <a:rPr kumimoji="0" lang="zh-CN" altLang="en-US" sz="3200" b="0" i="1" u="none" strike="noStrike" kern="1200" cap="none" spc="0" normalizeH="0" baseline="0" noProof="0" dirty="0" smtClean="0">
                <a:ln>
                  <a:noFill/>
                </a:ln>
                <a:solidFill>
                  <a:srgbClr val="9F0F0F"/>
                </a:solidFill>
                <a:effectLst/>
                <a:uLnTx/>
                <a:uFillTx/>
                <a:latin typeface="Palatino" pitchFamily="-128" charset="0"/>
                <a:ea typeface="+mn-ea"/>
                <a:cs typeface="+mn-cs"/>
              </a:rPr>
              <a:t>过程模式</a:t>
            </a:r>
            <a:r>
              <a:rPr kumimoji="0" lang="en-US" altLang="zh-CN" sz="3200" b="0" i="1" u="none" strike="noStrike" kern="1200" cap="none" spc="0" normalizeH="0" baseline="0" noProof="0" dirty="0" smtClean="0">
                <a:ln>
                  <a:noFill/>
                </a:ln>
                <a:solidFill>
                  <a:srgbClr val="9F0F0F"/>
                </a:solidFill>
                <a:effectLst/>
                <a:uLnTx/>
                <a:uFillTx/>
                <a:latin typeface="Palatino" pitchFamily="-128" charset="0"/>
                <a:ea typeface="+mn-ea"/>
                <a:cs typeface="+mn-cs"/>
              </a:rPr>
              <a:t>(</a:t>
            </a:r>
            <a:r>
              <a:rPr kumimoji="0" lang="en-US" altLang="zh-CN" sz="3200" b="0" i="1" u="none" strike="noStrike" kern="1200" cap="none" spc="0" normalizeH="0" baseline="0" noProof="0" dirty="0" smtClean="0">
                <a:ln>
                  <a:noFill/>
                </a:ln>
                <a:solidFill>
                  <a:schemeClr val="folHlink"/>
                </a:solidFill>
                <a:effectLst/>
                <a:uLnTx/>
                <a:uFillTx/>
                <a:latin typeface="+mn-lt"/>
                <a:ea typeface="+mn-lt"/>
                <a:cs typeface="+mn-cs"/>
              </a:rPr>
              <a:t>process pattern</a:t>
            </a:r>
            <a:r>
              <a:rPr kumimoji="0" lang="en-US" altLang="zh-CN" sz="3200" b="0" i="1" u="none" strike="noStrike" kern="1200" cap="none" spc="0" normalizeH="0" baseline="0" noProof="0" dirty="0" smtClean="0">
                <a:ln>
                  <a:noFill/>
                </a:ln>
                <a:solidFill>
                  <a:schemeClr val="folHlink"/>
                </a:solidFill>
                <a:effectLst/>
                <a:uLnTx/>
                <a:uFillTx/>
                <a:latin typeface="Palatino" pitchFamily="-128" charset="0"/>
                <a:ea typeface="+mn-ea"/>
                <a:cs typeface="+mn-cs"/>
              </a:rPr>
              <a:t>) </a:t>
            </a:r>
            <a:endParaRPr kumimoji="0" lang="en-US" altLang="zh-CN" sz="3200" b="0" i="1" u="none" strike="noStrike" kern="1200" cap="none" spc="0" normalizeH="0" baseline="0" noProof="0" dirty="0" smtClean="0">
              <a:ln>
                <a:noFill/>
              </a:ln>
              <a:solidFill>
                <a:schemeClr val="tx1"/>
              </a:solidFill>
              <a:effectLst/>
              <a:uLnTx/>
              <a:uFillTx/>
              <a:latin typeface="Palatino" pitchFamily="-128" charset="0"/>
              <a:ea typeface="+mn-ea"/>
              <a:cs typeface="+mn-cs"/>
            </a:endParaRPr>
          </a:p>
          <a:p>
            <a:pPr marL="742950" marR="0" lvl="1"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Palatino" pitchFamily="-128" charset="0"/>
                <a:ea typeface="+mn-ea"/>
                <a:cs typeface="+mn-cs"/>
              </a:rPr>
              <a:t>描述了软件工程工作中遇到的过程相关的问题</a:t>
            </a:r>
            <a:endParaRPr kumimoji="0" lang="en-US" altLang="zh-CN" sz="2800" b="0" i="0" u="none" strike="noStrike" kern="1200" cap="none" spc="0" normalizeH="0" baseline="0" noProof="0" dirty="0" smtClean="0">
              <a:ln>
                <a:noFill/>
              </a:ln>
              <a:solidFill>
                <a:schemeClr val="tx1"/>
              </a:solidFill>
              <a:effectLst/>
              <a:uLnTx/>
              <a:uFillTx/>
              <a:latin typeface="Palatino" pitchFamily="-128" charset="0"/>
              <a:ea typeface="+mn-ea"/>
              <a:cs typeface="+mn-cs"/>
            </a:endParaRPr>
          </a:p>
          <a:p>
            <a:pPr marL="742950" marR="0" lvl="1"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Palatino" pitchFamily="-128" charset="0"/>
                <a:ea typeface="+mn-ea"/>
                <a:cs typeface="+mn-cs"/>
              </a:rPr>
              <a:t>明确了问题环境</a:t>
            </a:r>
            <a:endParaRPr kumimoji="0" lang="en-US" altLang="zh-CN" sz="2800" b="0" i="0" u="none" strike="noStrike" kern="1200" cap="none" spc="0" normalizeH="0" baseline="0" noProof="0" dirty="0" smtClean="0">
              <a:ln>
                <a:noFill/>
              </a:ln>
              <a:solidFill>
                <a:schemeClr val="tx1"/>
              </a:solidFill>
              <a:effectLst/>
              <a:uLnTx/>
              <a:uFillTx/>
              <a:latin typeface="Palatino" pitchFamily="-128" charset="0"/>
              <a:ea typeface="+mn-ea"/>
              <a:cs typeface="+mn-cs"/>
            </a:endParaRPr>
          </a:p>
          <a:p>
            <a:pPr marL="742950" marR="0" lvl="1"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Palatino" pitchFamily="-128" charset="0"/>
                <a:ea typeface="+mn-ea"/>
                <a:cs typeface="+mn-cs"/>
              </a:rPr>
              <a:t>给出了针对该问题的一种或几种可证明的解决方案</a:t>
            </a:r>
            <a:endParaRPr kumimoji="0" lang="en-US" altLang="zh-CN" sz="2800" b="0" i="0" u="none" strike="noStrike" kern="1200" cap="none" spc="0" normalizeH="0" baseline="0" noProof="0" dirty="0">
              <a:ln>
                <a:noFill/>
              </a:ln>
              <a:solidFill>
                <a:schemeClr val="tx1"/>
              </a:solidFill>
              <a:effectLst/>
              <a:uLnTx/>
              <a:uFillTx/>
              <a:latin typeface="Palatino" pitchFamily="-128" charset="0"/>
              <a:ea typeface="+mn-ea"/>
              <a:cs typeface="+mn-cs"/>
            </a:endParaRPr>
          </a:p>
          <a:p>
            <a:pPr marL="457200" marR="0" lvl="1" indent="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800" b="0" i="0" u="none" strike="noStrike" kern="1200" cap="none" spc="0" normalizeH="0" baseline="0" noProof="0" dirty="0" smtClean="0">
                <a:ln>
                  <a:noFill/>
                </a:ln>
                <a:solidFill>
                  <a:schemeClr val="tx1"/>
                </a:solidFill>
                <a:effectLst/>
                <a:uLnTx/>
                <a:uFillTx/>
                <a:latin typeface="Palatino" pitchFamily="-128" charset="0"/>
                <a:ea typeface="+mn-ea"/>
                <a:cs typeface="+mn-cs"/>
              </a:rPr>
              <a:t> </a:t>
            </a:r>
            <a:endParaRPr kumimoji="0" lang="en-US" altLang="zh-CN" sz="2800" b="0" i="0" u="none" strike="noStrike" kern="1200" cap="none" spc="0" normalizeH="0" baseline="0" noProof="0" dirty="0" smtClean="0">
              <a:ln>
                <a:noFill/>
              </a:ln>
              <a:solidFill>
                <a:schemeClr val="tx1"/>
              </a:solidFill>
              <a:effectLst/>
              <a:uLnTx/>
              <a:uFillTx/>
              <a:latin typeface="Palatino" pitchFamily="-128" charset="0"/>
              <a:ea typeface="+mn-ea"/>
              <a:cs typeface="+mn-cs"/>
            </a:endParaRPr>
          </a:p>
          <a:p>
            <a:pPr marL="342900" marR="0" lvl="0" indent="-342900" algn="l" defTabSz="914400" rtl="0" eaLnBrk="1" fontAlgn="auto" latinLnBrk="0" hangingPunct="1">
              <a:lnSpc>
                <a:spcPct val="90000"/>
              </a:lnSpc>
              <a:spcBef>
                <a:spcPts val="1000"/>
              </a:spcBef>
              <a:spcAft>
                <a:spcPts val="0"/>
              </a:spcAft>
              <a:buClr>
                <a:srgbClr val="0070C0"/>
              </a:buClr>
              <a:buSzTx/>
              <a:buFont typeface="Wingdings" panose="05000000000000000000" pitchFamily="2" charset="2"/>
              <a:buChar char="n"/>
              <a:defRPr/>
            </a:pPr>
            <a:r>
              <a:rPr kumimoji="0" lang="zh-CN" altLang="en-US"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通俗地讲，过程模式提供了一个模板</a:t>
            </a:r>
            <a:r>
              <a:rPr kumimoji="0" lang="en-US" altLang="zh-CN"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a:t>
            </a:r>
            <a:r>
              <a:rPr kumimoji="0" lang="en-US" altLang="zh-CN" sz="3200" b="0" i="0" u="none" strike="noStrike" kern="1200" cap="none" spc="0" normalizeH="0" baseline="0" noProof="0" dirty="0" smtClean="0">
                <a:ln>
                  <a:noFill/>
                </a:ln>
                <a:solidFill>
                  <a:schemeClr val="tx1"/>
                </a:solidFill>
                <a:effectLst/>
                <a:uLnTx/>
                <a:uFillTx/>
                <a:latin typeface="+mn-lt"/>
                <a:ea typeface="+mn-lt"/>
                <a:cs typeface="+mn-cs"/>
              </a:rPr>
              <a:t>Amb98</a:t>
            </a:r>
            <a:r>
              <a:rPr kumimoji="0" lang="en-US" altLang="zh-CN"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a:t>
            </a:r>
            <a:endParaRPr kumimoji="0" lang="en-US" altLang="zh-CN"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90000"/>
              </a:lnSpc>
              <a:spcBef>
                <a:spcPts val="1000"/>
              </a:spcBef>
              <a:spcAft>
                <a:spcPts val="0"/>
              </a:spcAft>
              <a:buClr>
                <a:srgbClr val="0070C0"/>
              </a:buClr>
              <a:buSzTx/>
              <a:buFont typeface="Wingdings" panose="05000000000000000000" pitchFamily="2" charset="2"/>
              <a:buNone/>
              <a:defRPr/>
            </a:pPr>
            <a:r>
              <a:rPr kumimoji="0" lang="en-US" altLang="zh-CN"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zh-CN" altLang="en-US" sz="3200" b="0" i="0" u="none" strike="noStrike" kern="1200" cap="none" spc="0" normalizeH="0" baseline="0" noProof="0" dirty="0" smtClean="0">
                <a:ln>
                  <a:noFill/>
                </a:ln>
                <a:solidFill>
                  <a:schemeClr val="folHlink"/>
                </a:solidFill>
                <a:effectLst/>
                <a:uLnTx/>
                <a:uFillTx/>
                <a:latin typeface="Times New Roman" panose="02020603050405020304" pitchFamily="18" charset="0"/>
                <a:ea typeface="+mn-ea"/>
                <a:cs typeface="+mn-cs"/>
              </a:rPr>
              <a:t>一种在软件过程的背景下，统一描述问题解决方案的方法。</a:t>
            </a:r>
            <a:endParaRPr kumimoji="0" lang="en-US" altLang="zh-CN" sz="3200" b="0" i="0" u="none" strike="noStrike" kern="1200" cap="none" spc="0" normalizeH="0" baseline="0" noProof="0" dirty="0" smtClean="0">
              <a:ln>
                <a:noFill/>
              </a:ln>
              <a:solidFill>
                <a:schemeClr val="folHlink"/>
              </a:solidFill>
              <a:effectLst/>
              <a:uLnTx/>
              <a:uFillTx/>
              <a:latin typeface="Times New Roman" panose="02020603050405020304" pitchFamily="18" charset="0"/>
              <a:ea typeface="+mn-ea"/>
              <a:cs typeface="+mn-cs"/>
            </a:endParaRPr>
          </a:p>
        </p:txBody>
      </p:sp>
      <p:sp>
        <p:nvSpPr>
          <p:cNvPr id="11269" name="Slide Number Placeholder 4"/>
          <p:cNvSpPr txBox="1">
            <a:spLocks noGrp="1"/>
          </p:cNvSpPr>
          <p:nvPr>
            <p:ph type="sldNum" sz="quarter" idx="11"/>
          </p:nvPr>
        </p:nvSpPr>
        <p:spPr>
          <a:noFill/>
          <a:ln>
            <a:noFill/>
          </a:ln>
        </p:spPr>
        <p:txBody>
          <a:bodyPr anchor="ctr" anchorCtr="0"/>
          <a:p>
            <a:pPr marL="0" indent="0" algn="r">
              <a:spcBef>
                <a:spcPct val="0"/>
              </a:spcBef>
              <a:buClrTx/>
              <a:buFont typeface="Arial" panose="020B0604020202020204" pitchFamily="34" charset="0"/>
              <a:buNone/>
            </a:pPr>
            <a:fld id="{9A0DB2DC-4C9A-4742-B13C-FB6460FD3503}" type="slidenum">
              <a:rPr lang="en-US" altLang="zh-CN" sz="1000" dirty="0">
                <a:latin typeface="Helvetica" pitchFamily="-128" charset="0"/>
                <a:ea typeface="MS PGothic" panose="020B0600070205080204" pitchFamily="34" charset="-128"/>
              </a:rPr>
            </a:fld>
            <a:endParaRPr lang="en-US" altLang="zh-CN" sz="1000" dirty="0">
              <a:latin typeface="Helvetica" pitchFamily="-128" charset="0"/>
              <a:ea typeface="MS PGothic" panose="020B0600070205080204" pitchFamily="34"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a:xfrm>
            <a:off x="2438400" y="152400"/>
            <a:ext cx="5029200" cy="633413"/>
          </a:xfrm>
        </p:spPr>
        <p:txBody>
          <a:bodyPr vert="horz" wrap="square" lIns="91440" tIns="45720" rIns="91440" bIns="45720" anchor="ctr" anchorCtr="0"/>
          <a:p>
            <a:pPr eaLnBrk="1" hangingPunct="1"/>
            <a:r>
              <a:rPr lang="zh-CN" altLang="en-US" sz="3200" b="1" dirty="0">
                <a:ea typeface="宋体" panose="02010600030101010101" pitchFamily="2" charset="-122"/>
              </a:rPr>
              <a:t>过程模式类型</a:t>
            </a:r>
            <a:endParaRPr lang="en-US" altLang="zh-CN" sz="3200" b="1" dirty="0">
              <a:ea typeface="宋体" panose="02010600030101010101" pitchFamily="2" charset="-122"/>
            </a:endParaRPr>
          </a:p>
        </p:txBody>
      </p:sp>
      <p:sp>
        <p:nvSpPr>
          <p:cNvPr id="17412" name="Rectangle 3"/>
          <p:cNvSpPr>
            <a:spLocks noGrp="1" noChangeArrowheads="1"/>
          </p:cNvSpPr>
          <p:nvPr>
            <p:ph idx="1"/>
          </p:nvPr>
        </p:nvSpPr>
        <p:spPr>
          <a:xfrm>
            <a:off x="990600" y="1447800"/>
            <a:ext cx="6934200" cy="3463925"/>
          </a:xfrm>
        </p:spPr>
        <p:txBody>
          <a:bodyPr vert="horz" wrap="square" lIns="91440" tIns="45720" rIns="91440" bIns="45720" numCol="1" rtlCol="0" anchor="t" anchorCtr="0" compatLnSpc="1">
            <a:normAutofit fontScale="92500" lnSpcReduction="10000"/>
          </a:bodyPr>
          <a:lstStyle/>
          <a:p>
            <a:pPr marL="342900" marR="0" lvl="0" indent="-342900" algn="l" defTabSz="914400" rtl="0" eaLnBrk="1" fontAlgn="auto" latinLnBrk="0" hangingPunct="1">
              <a:lnSpc>
                <a:spcPct val="90000"/>
              </a:lnSpc>
              <a:spcBef>
                <a:spcPts val="1000"/>
              </a:spcBef>
              <a:spcAft>
                <a:spcPts val="0"/>
              </a:spcAft>
              <a:buClr>
                <a:srgbClr val="0070C0"/>
              </a:buClr>
              <a:buSzTx/>
              <a:buFont typeface="Wingdings" panose="05000000000000000000" pitchFamily="2" charset="2"/>
              <a:buChar char="n"/>
              <a:defRPr/>
            </a:pPr>
            <a:r>
              <a:rPr kumimoji="0" lang="zh-CN" altLang="en-US" sz="3200" b="0" i="1" u="none" strike="noStrike" kern="1200" cap="none" spc="0" normalizeH="0" baseline="0" noProof="0" smtClean="0">
                <a:ln>
                  <a:noFill/>
                </a:ln>
                <a:solidFill>
                  <a:schemeClr val="folHlink"/>
                </a:solidFill>
                <a:effectLst/>
                <a:uLnTx/>
                <a:uFillTx/>
                <a:latin typeface="+mn-lt"/>
                <a:ea typeface="+mn-ea"/>
                <a:cs typeface="+mn-cs"/>
              </a:rPr>
              <a:t>步骤模式</a:t>
            </a:r>
            <a:r>
              <a:rPr kumimoji="0" lang="en-US" altLang="zh-CN" sz="3200" b="0" i="1" u="none" strike="noStrike" kern="1200" cap="none" spc="0" normalizeH="0" baseline="0" noProof="0" smtClean="0">
                <a:ln>
                  <a:noFill/>
                </a:ln>
                <a:solidFill>
                  <a:schemeClr val="folHlink"/>
                </a:solidFill>
                <a:effectLst/>
                <a:uLnTx/>
                <a:uFillTx/>
                <a:latin typeface="+mn-lt"/>
                <a:ea typeface="+mn-ea"/>
                <a:cs typeface="+mn-cs"/>
              </a:rPr>
              <a:t>(Stage patterns)</a:t>
            </a:r>
            <a:r>
              <a:rPr kumimoji="0" lang="en-US" altLang="zh-CN" sz="3200" b="0" i="1" u="none" strike="noStrike" kern="1200" cap="none" spc="0" normalizeH="0" baseline="0" noProof="0" smtClean="0">
                <a:ln>
                  <a:noFill/>
                </a:ln>
                <a:solidFill>
                  <a:schemeClr val="tx1"/>
                </a:solidFill>
                <a:effectLst/>
                <a:uLnTx/>
                <a:uFillTx/>
                <a:latin typeface="Palatino" pitchFamily="-128" charset="0"/>
                <a:ea typeface="+mn-ea"/>
                <a:cs typeface="+mn-cs"/>
              </a:rPr>
              <a:t>——</a:t>
            </a:r>
            <a:r>
              <a:rPr kumimoji="0" lang="zh-CN" altLang="en-US" sz="3200" b="0" i="0" u="none" strike="noStrike" kern="1200" cap="none" spc="0" normalizeH="0" baseline="0" noProof="0" smtClean="0">
                <a:ln>
                  <a:noFill/>
                </a:ln>
                <a:solidFill>
                  <a:srgbClr val="000000"/>
                </a:solidFill>
                <a:effectLst/>
                <a:uLnTx/>
                <a:uFillTx/>
                <a:latin typeface="+mn-lt"/>
                <a:ea typeface="+mn-ea"/>
                <a:cs typeface="+mn-cs"/>
              </a:rPr>
              <a:t>定义了与过程的框架活动相关的问题。</a:t>
            </a:r>
            <a:endParaRPr kumimoji="0" lang="en-US" altLang="zh-CN" sz="3200" b="0" i="0" u="none" strike="noStrike" kern="1200" cap="none" spc="0" normalizeH="0" baseline="0" noProof="0" smtClean="0">
              <a:ln>
                <a:noFill/>
              </a:ln>
              <a:solidFill>
                <a:srgbClr val="000000"/>
              </a:solidFill>
              <a:effectLst/>
              <a:uLnTx/>
              <a:uFillTx/>
              <a:latin typeface="+mn-lt"/>
              <a:ea typeface="+mn-ea"/>
              <a:cs typeface="+mn-cs"/>
            </a:endParaRPr>
          </a:p>
          <a:p>
            <a:pPr marL="342900" marR="0" lvl="0" indent="-342900" algn="l" defTabSz="914400" rtl="0" eaLnBrk="1" fontAlgn="auto" latinLnBrk="0" hangingPunct="1">
              <a:lnSpc>
                <a:spcPct val="90000"/>
              </a:lnSpc>
              <a:spcBef>
                <a:spcPts val="1000"/>
              </a:spcBef>
              <a:spcAft>
                <a:spcPts val="0"/>
              </a:spcAft>
              <a:buClr>
                <a:srgbClr val="0070C0"/>
              </a:buClr>
              <a:buSzTx/>
              <a:buFont typeface="Wingdings" panose="05000000000000000000" pitchFamily="2" charset="2"/>
              <a:buChar char="n"/>
              <a:defRPr/>
            </a:pPr>
            <a:r>
              <a:rPr kumimoji="0" lang="zh-CN" altLang="en-US" sz="3200" b="0" i="1" u="none" strike="noStrike" kern="1200" cap="none" spc="0" normalizeH="0" baseline="0" noProof="0" smtClean="0">
                <a:ln>
                  <a:noFill/>
                </a:ln>
                <a:solidFill>
                  <a:schemeClr val="folHlink"/>
                </a:solidFill>
                <a:effectLst/>
                <a:uLnTx/>
                <a:uFillTx/>
                <a:latin typeface="+mn-lt"/>
                <a:ea typeface="+mn-ea"/>
                <a:cs typeface="+mn-cs"/>
              </a:rPr>
              <a:t>任务模式</a:t>
            </a:r>
            <a:r>
              <a:rPr kumimoji="0" lang="en-US" altLang="zh-CN" sz="3200" b="0" i="1" u="none" strike="noStrike" kern="1200" cap="none" spc="0" normalizeH="0" baseline="0" noProof="0" smtClean="0">
                <a:ln>
                  <a:noFill/>
                </a:ln>
                <a:solidFill>
                  <a:schemeClr val="folHlink"/>
                </a:solidFill>
                <a:effectLst/>
                <a:uLnTx/>
                <a:uFillTx/>
                <a:latin typeface="+mn-lt"/>
                <a:ea typeface="+mn-ea"/>
                <a:cs typeface="+mn-cs"/>
              </a:rPr>
              <a:t>(Task patterns)</a:t>
            </a:r>
            <a:r>
              <a:rPr kumimoji="0" lang="en-US" altLang="zh-CN" sz="3200" b="0" i="1" u="none" strike="noStrike" kern="1200" cap="none" spc="0" normalizeH="0" baseline="0" noProof="0" smtClean="0">
                <a:ln>
                  <a:noFill/>
                </a:ln>
                <a:solidFill>
                  <a:schemeClr val="tx1"/>
                </a:solidFill>
                <a:effectLst/>
                <a:uLnTx/>
                <a:uFillTx/>
                <a:latin typeface="Palatino" pitchFamily="-128" charset="0"/>
                <a:ea typeface="+mn-ea"/>
                <a:cs typeface="+mn-cs"/>
              </a:rPr>
              <a:t>——</a:t>
            </a:r>
            <a:r>
              <a:rPr kumimoji="0" lang="zh-CN" altLang="en-US" sz="3200" b="0" i="0" u="none" strike="noStrike" kern="1200" cap="none" spc="0" normalizeH="0" baseline="0" noProof="0" smtClean="0">
                <a:ln>
                  <a:noFill/>
                </a:ln>
                <a:solidFill>
                  <a:srgbClr val="000000"/>
                </a:solidFill>
                <a:effectLst/>
                <a:uLnTx/>
                <a:uFillTx/>
                <a:latin typeface="+mn-lt"/>
                <a:ea typeface="+mn-ea"/>
                <a:cs typeface="+mn-cs"/>
              </a:rPr>
              <a:t>定义了与软件工程动作或是工作任务相关、关系软件工程实践成败的问题。</a:t>
            </a:r>
            <a:endParaRPr kumimoji="0" lang="en-US" altLang="zh-CN" sz="3200" b="0" i="0" u="none" strike="noStrike" kern="1200" cap="none" spc="0" normalizeH="0" baseline="0" noProof="0" smtClean="0">
              <a:ln>
                <a:noFill/>
              </a:ln>
              <a:solidFill>
                <a:srgbClr val="000000"/>
              </a:solidFill>
              <a:effectLst/>
              <a:uLnTx/>
              <a:uFillTx/>
              <a:latin typeface="+mn-lt"/>
              <a:ea typeface="+mn-ea"/>
              <a:cs typeface="+mn-cs"/>
            </a:endParaRPr>
          </a:p>
          <a:p>
            <a:pPr marL="342900" marR="0" lvl="0" indent="-342900" algn="l" defTabSz="914400" rtl="0" eaLnBrk="1" fontAlgn="auto" latinLnBrk="0" hangingPunct="1">
              <a:lnSpc>
                <a:spcPct val="90000"/>
              </a:lnSpc>
              <a:spcBef>
                <a:spcPts val="1000"/>
              </a:spcBef>
              <a:spcAft>
                <a:spcPts val="0"/>
              </a:spcAft>
              <a:buClr>
                <a:srgbClr val="0070C0"/>
              </a:buClr>
              <a:buSzTx/>
              <a:buFont typeface="Wingdings" panose="05000000000000000000" pitchFamily="2" charset="2"/>
              <a:buChar char="n"/>
              <a:defRPr/>
            </a:pPr>
            <a:r>
              <a:rPr kumimoji="0" lang="zh-CN" altLang="en-US" sz="3200" b="0" i="1" u="none" strike="noStrike" kern="1200" cap="none" spc="0" normalizeH="0" baseline="0" noProof="0" smtClean="0">
                <a:ln>
                  <a:noFill/>
                </a:ln>
                <a:solidFill>
                  <a:schemeClr val="folHlink"/>
                </a:solidFill>
                <a:effectLst/>
                <a:uLnTx/>
                <a:uFillTx/>
                <a:latin typeface="+mn-lt"/>
                <a:ea typeface="+mn-ea"/>
                <a:cs typeface="+mn-cs"/>
              </a:rPr>
              <a:t>阶段模式</a:t>
            </a:r>
            <a:r>
              <a:rPr kumimoji="0" lang="en-US" altLang="zh-CN" sz="3200" b="0" i="1" u="none" strike="noStrike" kern="1200" cap="none" spc="0" normalizeH="0" baseline="0" noProof="0" smtClean="0">
                <a:ln>
                  <a:noFill/>
                </a:ln>
                <a:solidFill>
                  <a:schemeClr val="folHlink"/>
                </a:solidFill>
                <a:effectLst/>
                <a:uLnTx/>
                <a:uFillTx/>
                <a:latin typeface="+mn-lt"/>
                <a:ea typeface="+mn-ea"/>
                <a:cs typeface="+mn-cs"/>
              </a:rPr>
              <a:t>(Phase patterns)</a:t>
            </a:r>
            <a:r>
              <a:rPr kumimoji="0" lang="en-US" altLang="zh-CN" sz="3200" b="0" i="1" u="none" strike="noStrike" kern="1200" cap="none" spc="0" normalizeH="0" baseline="0" noProof="0" smtClean="0">
                <a:ln>
                  <a:noFill/>
                </a:ln>
                <a:solidFill>
                  <a:schemeClr val="tx1"/>
                </a:solidFill>
                <a:effectLst/>
                <a:uLnTx/>
                <a:uFillTx/>
                <a:latin typeface="Palatino" pitchFamily="-128" charset="0"/>
                <a:ea typeface="+mn-ea"/>
                <a:cs typeface="+mn-cs"/>
              </a:rPr>
              <a:t>——</a:t>
            </a:r>
            <a:r>
              <a:rPr kumimoji="0" lang="zh-CN" altLang="en-US" sz="3200" b="0" i="0" u="none" strike="noStrike" kern="1200" cap="none" spc="0" normalizeH="0" baseline="0" noProof="0" smtClean="0">
                <a:ln>
                  <a:noFill/>
                </a:ln>
                <a:solidFill>
                  <a:srgbClr val="000000"/>
                </a:solidFill>
                <a:effectLst/>
                <a:uLnTx/>
                <a:uFillTx/>
                <a:latin typeface="+mn-lt"/>
                <a:ea typeface="+mn-ea"/>
                <a:cs typeface="+mn-cs"/>
              </a:rPr>
              <a:t>定义在过程中发生的框架活动序列，即使这些活动流本质上是迭代的。</a:t>
            </a:r>
            <a:endParaRPr kumimoji="0" lang="en-US" altLang="zh-CN" sz="3200" b="0" i="0" u="none" strike="noStrike" kern="1200" cap="none" spc="0" normalizeH="0" baseline="0" noProof="0" smtClean="0">
              <a:ln>
                <a:noFill/>
              </a:ln>
              <a:solidFill>
                <a:srgbClr val="000000"/>
              </a:solidFill>
              <a:effectLst/>
              <a:uLnTx/>
              <a:uFillTx/>
              <a:latin typeface="+mn-lt"/>
              <a:ea typeface="+mn-ea"/>
              <a:cs typeface="+mn-cs"/>
            </a:endParaRPr>
          </a:p>
        </p:txBody>
      </p:sp>
      <p:sp>
        <p:nvSpPr>
          <p:cNvPr id="12292" name="Footer Placeholder 3"/>
          <p:cNvSpPr txBox="1">
            <a:spLocks noGrp="1"/>
          </p:cNvSpPr>
          <p:nvPr>
            <p:ph type="ftr" sz="quarter"/>
          </p:nvPr>
        </p:nvSpPr>
        <p:spPr>
          <a:xfrm>
            <a:off x="3124200" y="6569075"/>
            <a:ext cx="2895600" cy="212725"/>
          </a:xfrm>
          <a:prstGeom prst="rect">
            <a:avLst/>
          </a:prstGeom>
          <a:noFill/>
          <a:ln w="9525">
            <a:noFill/>
          </a:ln>
        </p:spPr>
        <p:txBody>
          <a:bodyPr/>
          <a:p>
            <a:pPr marL="0" indent="0">
              <a:spcBef>
                <a:spcPct val="0"/>
              </a:spcBef>
              <a:buClrTx/>
              <a:buFont typeface="Arial" panose="020B0604020202020204" pitchFamily="34" charset="0"/>
              <a:buNone/>
            </a:pPr>
            <a:endParaRPr lang="en-US" altLang="zh-CN" sz="1000" dirty="0">
              <a:latin typeface="Palatino" pitchFamily="-128" charset="0"/>
              <a:ea typeface="MS PGothic" panose="020B0600070205080204" pitchFamily="34" charset="-128"/>
            </a:endParaRPr>
          </a:p>
          <a:p>
            <a:pPr marL="0" indent="0">
              <a:spcBef>
                <a:spcPct val="0"/>
              </a:spcBef>
              <a:buClrTx/>
              <a:buFont typeface="Arial" panose="020B0604020202020204" pitchFamily="34" charset="0"/>
              <a:buNone/>
            </a:pPr>
            <a:r>
              <a:rPr lang="en-US" altLang="zh-CN" sz="1000" dirty="0">
                <a:latin typeface="Palatino" pitchFamily="-128" charset="0"/>
                <a:ea typeface="MS PGothic" panose="020B0600070205080204" pitchFamily="34" charset="-128"/>
              </a:rPr>
              <a:t>2020</a:t>
            </a:r>
            <a:r>
              <a:rPr lang="zh-CN" altLang="en-US" sz="1000" dirty="0">
                <a:latin typeface="Palatino" pitchFamily="-128" charset="0"/>
                <a:ea typeface="MS PGothic" panose="020B0600070205080204" pitchFamily="34" charset="-128"/>
              </a:rPr>
              <a:t>年</a:t>
            </a:r>
            <a:r>
              <a:rPr lang="en-US" altLang="zh-CN" sz="1000" dirty="0">
                <a:latin typeface="Palatino" pitchFamily="-128" charset="0"/>
                <a:ea typeface="MS PGothic" panose="020B0600070205080204" pitchFamily="34" charset="-128"/>
              </a:rPr>
              <a:t>8</a:t>
            </a:r>
            <a:r>
              <a:rPr lang="zh-CN" altLang="en-US" sz="1000" dirty="0">
                <a:latin typeface="Palatino" pitchFamily="-128" charset="0"/>
                <a:ea typeface="MS PGothic" panose="020B0600070205080204" pitchFamily="34" charset="-128"/>
              </a:rPr>
              <a:t>月</a:t>
            </a:r>
            <a:r>
              <a:rPr lang="en-US" altLang="zh-CN" sz="1000" dirty="0">
                <a:latin typeface="Palatino" pitchFamily="-128" charset="0"/>
                <a:ea typeface="MS PGothic" panose="020B0600070205080204" pitchFamily="34" charset="-128"/>
              </a:rPr>
              <a:t>31</a:t>
            </a:r>
            <a:r>
              <a:rPr lang="zh-CN" altLang="en-US" sz="1000" dirty="0">
                <a:latin typeface="Palatino" pitchFamily="-128" charset="0"/>
                <a:ea typeface="MS PGothic" panose="020B0600070205080204" pitchFamily="34" charset="-128"/>
              </a:rPr>
              <a:t>日星期一</a:t>
            </a:r>
            <a:endParaRPr lang="en-US" altLang="zh-CN" sz="1000" dirty="0">
              <a:latin typeface="Palatino" pitchFamily="-128" charset="0"/>
              <a:ea typeface="MS PGothic" panose="020B0600070205080204" pitchFamily="34" charset="-128"/>
            </a:endParaRPr>
          </a:p>
        </p:txBody>
      </p:sp>
      <p:sp>
        <p:nvSpPr>
          <p:cNvPr id="12293" name="Slide Number Placeholder 4"/>
          <p:cNvSpPr txBox="1">
            <a:spLocks noGrp="1"/>
          </p:cNvSpPr>
          <p:nvPr>
            <p:ph type="sldNum" sz="quarter" idx="11"/>
          </p:nvPr>
        </p:nvSpPr>
        <p:spPr>
          <a:noFill/>
          <a:ln>
            <a:noFill/>
          </a:ln>
        </p:spPr>
        <p:txBody>
          <a:bodyPr anchor="ctr" anchorCtr="0"/>
          <a:p>
            <a:pPr marL="0" indent="0" algn="r">
              <a:spcBef>
                <a:spcPct val="0"/>
              </a:spcBef>
              <a:buClrTx/>
              <a:buFont typeface="Arial" panose="020B0604020202020204" pitchFamily="34" charset="0"/>
              <a:buNone/>
            </a:pPr>
            <a:fld id="{9A0DB2DC-4C9A-4742-B13C-FB6460FD3503}" type="slidenum">
              <a:rPr lang="en-US" altLang="zh-CN" sz="1000" dirty="0">
                <a:latin typeface="Helvetica" pitchFamily="-128" charset="0"/>
                <a:ea typeface="MS PGothic" panose="020B0600070205080204" pitchFamily="34" charset="-128"/>
              </a:rPr>
            </a:fld>
            <a:endParaRPr lang="en-US" altLang="zh-CN" sz="1000" dirty="0">
              <a:latin typeface="Helvetica" pitchFamily="-128" charset="0"/>
              <a:ea typeface="MS PGothic" panose="020B0600070205080204" pitchFamily="34"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p:nvPr>
        </p:nvSpPr>
        <p:spPr/>
        <p:txBody>
          <a:bodyPr vert="horz" wrap="square" lIns="91440" tIns="45720" rIns="91440" bIns="45720" anchor="ctr" anchorCtr="0"/>
          <a:p>
            <a:pPr eaLnBrk="1" hangingPunct="1"/>
            <a:r>
              <a:rPr lang="en-US" altLang="zh-CN" sz="3600" b="1" dirty="0">
                <a:ea typeface="宋体" panose="02010600030101010101" pitchFamily="2" charset="-122"/>
              </a:rPr>
              <a:t>补充：</a:t>
            </a:r>
            <a:r>
              <a:rPr lang="zh-CN" altLang="en-US" sz="3600" b="1" dirty="0">
                <a:ea typeface="宋体" panose="02010600030101010101" pitchFamily="2" charset="-122"/>
              </a:rPr>
              <a:t>过程模式</a:t>
            </a:r>
            <a:endParaRPr lang="en-US" altLang="zh-CN" sz="3600" b="1" dirty="0">
              <a:ea typeface="宋体" panose="02010600030101010101" pitchFamily="2" charset="-122"/>
            </a:endParaRPr>
          </a:p>
        </p:txBody>
      </p:sp>
      <p:sp>
        <p:nvSpPr>
          <p:cNvPr id="15364" name="Rectangle 3"/>
          <p:cNvSpPr>
            <a:spLocks noGrp="1" noChangeArrowheads="1"/>
          </p:cNvSpPr>
          <p:nvPr>
            <p:ph idx="1"/>
          </p:nvPr>
        </p:nvSpPr>
        <p:spPr/>
        <p:txBody>
          <a:bodyPr vert="horz" wrap="square" lIns="91440" tIns="45720" rIns="91440" bIns="45720" numCol="1" rtlCol="0" anchor="t" anchorCtr="0" compatLnSpc="1">
            <a:normAutofit fontScale="55000" lnSpcReduction="20000"/>
          </a:bodyPr>
          <a:lstStyle/>
          <a:p>
            <a:pPr marL="342900" marR="0" lvl="0" indent="-342900" algn="l" defTabSz="914400" rtl="0" eaLnBrk="1" fontAlgn="auto" latinLnBrk="0" hangingPunct="1">
              <a:lnSpc>
                <a:spcPct val="120000"/>
              </a:lnSpc>
              <a:spcBef>
                <a:spcPct val="20000"/>
              </a:spcBef>
              <a:spcAft>
                <a:spcPts val="0"/>
              </a:spcAft>
              <a:buClr>
                <a:srgbClr val="0070C0"/>
              </a:buClr>
              <a:buSzTx/>
              <a:buFont typeface="Wingdings" panose="05000000000000000000" pitchFamily="2" charset="2"/>
              <a:buChar char="n"/>
              <a:defRPr/>
            </a:pPr>
            <a:r>
              <a:rPr kumimoji="0" lang="zh-CN" altLang="en-US" sz="3800" b="0" i="0" u="none" strike="noStrike" kern="1200" cap="none" spc="0" normalizeH="0" baseline="0" noProof="0" dirty="0" smtClean="0">
                <a:ln>
                  <a:noFill/>
                </a:ln>
                <a:solidFill>
                  <a:schemeClr val="tx1"/>
                </a:solidFill>
                <a:effectLst/>
                <a:uLnTx/>
                <a:uFillTx/>
                <a:latin typeface="+mn-lt"/>
                <a:ea typeface="+mn-ea"/>
                <a:cs typeface="+mn-cs"/>
              </a:rPr>
              <a:t>启动条件。它描述的是模式应用的前提条件。在应用模式之前需要明引述我们认确：</a:t>
            </a:r>
            <a:endParaRPr kumimoji="0" lang="en-US" altLang="zh-CN" sz="3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20000"/>
              </a:lnSpc>
              <a:spcBef>
                <a:spcPct val="20000"/>
              </a:spcBef>
              <a:spcAft>
                <a:spcPts val="0"/>
              </a:spcAft>
              <a:buClrTx/>
              <a:buSzTx/>
              <a:buFont typeface="Arial" panose="020B0604020202020204" pitchFamily="34" charset="0"/>
              <a:buChar char="–"/>
              <a:defRPr/>
            </a:pPr>
            <a:r>
              <a:rPr kumimoji="0" lang="en-US" altLang="zh-CN" sz="3400" b="0"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3400" b="0" i="0" u="none" strike="noStrike" kern="1200" cap="none" spc="0" normalizeH="0" baseline="0" noProof="0" dirty="0" smtClean="0">
                <a:ln>
                  <a:noFill/>
                </a:ln>
                <a:solidFill>
                  <a:schemeClr val="tx1"/>
                </a:solidFill>
                <a:effectLst/>
                <a:uLnTx/>
                <a:uFillTx/>
                <a:latin typeface="+mn-lt"/>
                <a:ea typeface="+mn-ea"/>
                <a:cs typeface="+mn-cs"/>
              </a:rPr>
              <a:t>在此之前，整个开发组织或是开发团队内已经有哪些活动？</a:t>
            </a:r>
            <a:endParaRPr kumimoji="0" lang="en-US" altLang="zh-CN" sz="34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20000"/>
              </a:lnSpc>
              <a:spcBef>
                <a:spcPct val="20000"/>
              </a:spcBef>
              <a:spcAft>
                <a:spcPts val="0"/>
              </a:spcAft>
              <a:buClrTx/>
              <a:buSzTx/>
              <a:buFont typeface="Arial" panose="020B0604020202020204" pitchFamily="34" charset="0"/>
              <a:buChar char="–"/>
              <a:defRPr/>
            </a:pPr>
            <a:r>
              <a:rPr kumimoji="0" lang="en-US" altLang="zh-CN" sz="3400" b="0"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3400" b="0" i="0" u="none" strike="noStrike" kern="1200" cap="none" spc="0" normalizeH="0" baseline="0" noProof="0" dirty="0" smtClean="0">
                <a:ln>
                  <a:noFill/>
                </a:ln>
                <a:solidFill>
                  <a:schemeClr val="tx1"/>
                </a:solidFill>
                <a:effectLst/>
                <a:uLnTx/>
                <a:uFillTx/>
                <a:latin typeface="+mn-lt"/>
                <a:ea typeface="+mn-ea"/>
                <a:cs typeface="+mn-cs"/>
              </a:rPr>
              <a:t>过软件开发人员程的进入状态是什么？</a:t>
            </a:r>
            <a:endParaRPr kumimoji="0" lang="en-US" altLang="zh-CN" sz="34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20000"/>
              </a:lnSpc>
              <a:spcBef>
                <a:spcPct val="20000"/>
              </a:spcBef>
              <a:spcAft>
                <a:spcPts val="0"/>
              </a:spcAft>
              <a:buClrTx/>
              <a:buSzTx/>
              <a:buFont typeface="Arial" panose="020B0604020202020204" pitchFamily="34" charset="0"/>
              <a:buChar char="–"/>
              <a:defRPr/>
            </a:pPr>
            <a:r>
              <a:rPr kumimoji="0" lang="en-US" altLang="zh-CN" sz="3400" b="0" i="0" u="none" strike="noStrike" kern="1200" cap="none" spc="0" normalizeH="0" baseline="0" noProof="0" dirty="0" smtClean="0">
                <a:ln>
                  <a:noFill/>
                </a:ln>
                <a:solidFill>
                  <a:schemeClr val="tx1"/>
                </a:solidFill>
                <a:effectLst/>
                <a:uLnTx/>
                <a:uFillTx/>
                <a:latin typeface="+mn-lt"/>
                <a:ea typeface="+mn-ea"/>
                <a:cs typeface="+mn-cs"/>
              </a:rPr>
              <a:t>3)</a:t>
            </a:r>
            <a:r>
              <a:rPr kumimoji="0" lang="zh-CN" altLang="en-US" sz="3400" b="0" i="0" u="none" strike="noStrike" kern="1200" cap="none" spc="0" normalizeH="0" baseline="0" noProof="0" dirty="0" smtClean="0">
                <a:ln>
                  <a:noFill/>
                </a:ln>
                <a:solidFill>
                  <a:schemeClr val="tx1"/>
                </a:solidFill>
                <a:effectLst/>
                <a:uLnTx/>
                <a:uFillTx/>
                <a:latin typeface="+mn-lt"/>
                <a:ea typeface="+mn-ea"/>
                <a:cs typeface="+mn-cs"/>
              </a:rPr>
              <a:t>已经有哪些软件工程信息或是项目信息？</a:t>
            </a:r>
            <a:endParaRPr kumimoji="0" lang="en-US" altLang="zh-CN" sz="34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20000"/>
              </a:lnSpc>
              <a:spcBef>
                <a:spcPct val="20000"/>
              </a:spcBef>
              <a:spcAft>
                <a:spcPts val="0"/>
              </a:spcAft>
              <a:buClrTx/>
              <a:buSzTx/>
              <a:buFont typeface="Arial" panose="020B0604020202020204" pitchFamily="34" charset="0"/>
              <a:buChar char="–"/>
              <a:defRPr/>
            </a:pPr>
            <a:r>
              <a:rPr kumimoji="0" lang="zh-CN" altLang="en-US" sz="3400" b="0" i="0" u="none" strike="noStrike" kern="1200" cap="none" spc="0" normalizeH="0" baseline="0" noProof="0" dirty="0" smtClean="0">
                <a:ln>
                  <a:noFill/>
                </a:ln>
                <a:solidFill>
                  <a:schemeClr val="tx1"/>
                </a:solidFill>
                <a:effectLst/>
                <a:uLnTx/>
                <a:uFillTx/>
                <a:latin typeface="+mn-lt"/>
                <a:ea typeface="+mn-ea"/>
                <a:cs typeface="+mn-cs"/>
              </a:rPr>
              <a:t>例如，策划模式（阶段模式）需要的前提条件有：（</a:t>
            </a:r>
            <a:r>
              <a:rPr kumimoji="0" lang="en-US" altLang="zh-CN" sz="3400" b="0"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3400" b="0" i="0" u="none" strike="noStrike" kern="1200" cap="none" spc="0" normalizeH="0" baseline="0" noProof="0" dirty="0" smtClean="0">
                <a:ln>
                  <a:noFill/>
                </a:ln>
                <a:solidFill>
                  <a:schemeClr val="tx1"/>
                </a:solidFill>
                <a:effectLst/>
                <a:uLnTx/>
                <a:uFillTx/>
                <a:latin typeface="+mn-lt"/>
                <a:ea typeface="+mn-ea"/>
                <a:cs typeface="+mn-cs"/>
              </a:rPr>
              <a:t>客户和软件工多教机构并不程师已经建立了合作的交流机制；（</a:t>
            </a:r>
            <a:r>
              <a:rPr kumimoji="0" lang="en-US" altLang="zh-CN" sz="3400" b="0"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3400" b="0" i="0" u="none" strike="noStrike" kern="1200" cap="none" spc="0" normalizeH="0" baseline="0" noProof="0" dirty="0" smtClean="0">
                <a:ln>
                  <a:noFill/>
                </a:ln>
                <a:solidFill>
                  <a:schemeClr val="tx1"/>
                </a:solidFill>
                <a:effectLst/>
                <a:uLnTx/>
                <a:uFillTx/>
                <a:latin typeface="+mn-lt"/>
                <a:ea typeface="+mn-ea"/>
                <a:cs typeface="+mn-cs"/>
              </a:rPr>
              <a:t>已经成功完成一些客户沟通模式中特定的任务模式；（</a:t>
            </a:r>
            <a:r>
              <a:rPr kumimoji="0" lang="en-US" altLang="zh-CN" sz="3400" b="0" i="0" u="none" strike="noStrike" kern="1200" cap="none" spc="0" normalizeH="0" baseline="0" noProof="0" dirty="0" smtClean="0">
                <a:ln>
                  <a:noFill/>
                </a:ln>
                <a:solidFill>
                  <a:schemeClr val="tx1"/>
                </a:solidFill>
                <a:effectLst/>
                <a:uLnTx/>
                <a:uFillTx/>
                <a:latin typeface="+mn-lt"/>
                <a:ea typeface="+mn-ea"/>
                <a:cs typeface="+mn-cs"/>
              </a:rPr>
              <a:t>3)</a:t>
            </a:r>
            <a:r>
              <a:rPr kumimoji="0" lang="zh-CN" altLang="en-US" sz="3400" b="0" i="0" u="none" strike="noStrike" kern="1200" cap="none" spc="0" normalizeH="0" baseline="0" noProof="0" dirty="0" smtClean="0">
                <a:ln>
                  <a:noFill/>
                </a:ln>
                <a:solidFill>
                  <a:schemeClr val="tx1"/>
                </a:solidFill>
                <a:effectLst/>
                <a:uLnTx/>
                <a:uFillTx/>
                <a:latin typeface="+mn-lt"/>
                <a:ea typeface="+mn-ea"/>
                <a:cs typeface="+mn-cs"/>
              </a:rPr>
              <a:t>项目范围、基本业务需求和项目限制条件已经确定。</a:t>
            </a:r>
            <a:endParaRPr kumimoji="0" lang="en-US" altLang="zh-CN" sz="3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20000"/>
              </a:lnSpc>
              <a:spcBef>
                <a:spcPct val="20000"/>
              </a:spcBef>
              <a:spcAft>
                <a:spcPts val="0"/>
              </a:spcAft>
              <a:buClr>
                <a:srgbClr val="0070C0"/>
              </a:buClr>
              <a:buSzTx/>
              <a:buFont typeface="Wingdings" panose="05000000000000000000" pitchFamily="2" charset="2"/>
              <a:buChar char="n"/>
              <a:defRPr/>
            </a:pPr>
            <a:r>
              <a:rPr kumimoji="0" lang="zh-CN" altLang="en-US" sz="3800" b="0" i="0" u="none" strike="noStrike" kern="1200" cap="none" spc="0" normalizeH="0" baseline="0" noProof="0" dirty="0" smtClean="0">
                <a:ln>
                  <a:noFill/>
                </a:ln>
                <a:solidFill>
                  <a:schemeClr val="tx1"/>
                </a:solidFill>
                <a:effectLst/>
                <a:uLnTx/>
                <a:uFillTx/>
                <a:latin typeface="+mn-lt"/>
                <a:ea typeface="+mn-ea"/>
                <a:cs typeface="+mn-cs"/>
              </a:rPr>
              <a:t>问题。描述模式将要解决的具体问题。</a:t>
            </a:r>
            <a:endParaRPr kumimoji="0" lang="en-US" altLang="zh-CN" sz="3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20000"/>
              </a:lnSpc>
              <a:spcBef>
                <a:spcPct val="20000"/>
              </a:spcBef>
              <a:spcAft>
                <a:spcPts val="0"/>
              </a:spcAft>
              <a:buClr>
                <a:srgbClr val="0070C0"/>
              </a:buClr>
              <a:buSzTx/>
              <a:buFont typeface="Wingdings" panose="05000000000000000000" pitchFamily="2" charset="2"/>
              <a:buChar char="n"/>
              <a:defRPr/>
            </a:pPr>
            <a:r>
              <a:rPr kumimoji="0" lang="zh-CN" altLang="en-US" sz="3800" b="0" i="0" u="none" strike="noStrike" kern="1200" cap="none" spc="0" normalizeH="0" baseline="0" noProof="0" dirty="0" smtClean="0">
                <a:ln>
                  <a:noFill/>
                </a:ln>
                <a:solidFill>
                  <a:schemeClr val="tx1"/>
                </a:solidFill>
                <a:effectLst/>
                <a:uLnTx/>
                <a:uFillTx/>
                <a:latin typeface="+mn-lt"/>
                <a:ea typeface="+mn-ea"/>
                <a:cs typeface="+mn-cs"/>
              </a:rPr>
              <a:t>解决方案。描述如何成功实现模式。这部分主要讨论随着模式的启动，过程的初始状态（模式应用之前就已经存在）是如何发生改变的。解决方案也描述了着模式的成功执行，模式启动之前所获得的软件工程信息和项目信息是如何变换的。</a:t>
            </a:r>
            <a:endParaRPr kumimoji="0" lang="en-US" altLang="zh-CN" sz="3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316" name="Slide Number Placeholder 4"/>
          <p:cNvSpPr txBox="1">
            <a:spLocks noGrp="1"/>
          </p:cNvSpPr>
          <p:nvPr>
            <p:ph type="sldNum" sz="quarter" idx="11"/>
          </p:nvPr>
        </p:nvSpPr>
        <p:spPr>
          <a:xfrm>
            <a:off x="6781800" y="6553200"/>
            <a:ext cx="2133600" cy="212725"/>
          </a:xfrm>
          <a:noFill/>
          <a:ln>
            <a:noFill/>
          </a:ln>
        </p:spPr>
        <p:txBody>
          <a:bodyPr anchor="ctr" anchorCtr="0"/>
          <a:p>
            <a:pPr marL="0" indent="0" algn="r">
              <a:buClr>
                <a:schemeClr val="folHlink"/>
              </a:buClr>
              <a:buSzPct val="75000"/>
              <a:buNone/>
            </a:pPr>
            <a:fld id="{9A0DB2DC-4C9A-4742-B13C-FB6460FD3503}" type="slidenum">
              <a:rPr lang="en-US" altLang="zh-CN" sz="1200" dirty="0">
                <a:latin typeface="Helvetica" pitchFamily="-128" charset="0"/>
                <a:ea typeface="MS PGothic" panose="020B0600070205080204" pitchFamily="34" charset="-128"/>
              </a:rPr>
            </a:fld>
            <a:endParaRPr lang="en-US" altLang="zh-CN" sz="1200" dirty="0">
              <a:latin typeface="Helvetica" pitchFamily="-128" charset="0"/>
              <a:ea typeface="MS PGothic" panose="020B0600070205080204" pitchFamily="34" charset="-128"/>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p:txBody>
          <a:bodyPr vert="horz" wrap="square" lIns="91440" tIns="45720" rIns="91440" bIns="45720" anchor="ctr" anchorCtr="0"/>
          <a:p>
            <a:pPr eaLnBrk="1" hangingPunct="1"/>
            <a:r>
              <a:rPr lang="en-US" altLang="zh-CN" sz="3600" b="1" dirty="0">
                <a:ea typeface="宋体" panose="02010600030101010101" pitchFamily="2" charset="-122"/>
              </a:rPr>
              <a:t>补充：</a:t>
            </a:r>
            <a:r>
              <a:rPr lang="zh-CN" altLang="en-US" sz="3600" b="1" dirty="0">
                <a:ea typeface="宋体" panose="02010600030101010101" pitchFamily="2" charset="-122"/>
              </a:rPr>
              <a:t>过程模式</a:t>
            </a:r>
            <a:endParaRPr lang="en-US" altLang="zh-CN" sz="3600" b="1" dirty="0">
              <a:ea typeface="宋体" panose="02010600030101010101" pitchFamily="2" charset="-122"/>
            </a:endParaRPr>
          </a:p>
        </p:txBody>
      </p:sp>
      <p:sp>
        <p:nvSpPr>
          <p:cNvPr id="15364" name="Rectangle 3"/>
          <p:cNvSpPr>
            <a:spLocks noGrp="1" noChangeArrowheads="1"/>
          </p:cNvSpPr>
          <p:nvPr>
            <p:ph idx="1"/>
          </p:nvPr>
        </p:nvSpPr>
        <p:spPr/>
        <p:txBody>
          <a:bodyPr vert="horz" wrap="square" lIns="91440" tIns="45720" rIns="91440" bIns="45720" numCol="1" rtlCol="0" anchor="t" anchorCtr="0" compatLnSpc="1">
            <a:normAutofit fontScale="55000" lnSpcReduction="20000"/>
          </a:bodyPr>
          <a:lstStyle/>
          <a:p>
            <a:pPr marL="342900" marR="0" lvl="0" indent="-342900" algn="l" defTabSz="914400" rtl="0" eaLnBrk="1" fontAlgn="auto" latinLnBrk="0" hangingPunct="1">
              <a:lnSpc>
                <a:spcPct val="120000"/>
              </a:lnSpc>
              <a:spcBef>
                <a:spcPct val="20000"/>
              </a:spcBef>
              <a:spcAft>
                <a:spcPts val="0"/>
              </a:spcAft>
              <a:buClr>
                <a:srgbClr val="0070C0"/>
              </a:buClr>
              <a:buSzTx/>
              <a:buFont typeface="Wingdings" panose="05000000000000000000" pitchFamily="2" charset="2"/>
              <a:buChar char="n"/>
              <a:defRPr/>
            </a:pPr>
            <a:r>
              <a:rPr kumimoji="0" lang="zh-CN" altLang="en-US" sz="3800" b="0" i="0" u="none" strike="noStrike" kern="1200" cap="none" spc="0" normalizeH="0" baseline="0" noProof="0" dirty="0" smtClean="0">
                <a:ln>
                  <a:noFill/>
                </a:ln>
                <a:solidFill>
                  <a:schemeClr val="tx1"/>
                </a:solidFill>
                <a:effectLst/>
                <a:uLnTx/>
                <a:uFillTx/>
                <a:latin typeface="+mn-lt"/>
                <a:ea typeface="+mn-ea"/>
                <a:cs typeface="+mn-cs"/>
              </a:rPr>
              <a:t>结果。描述模式成功执行之后的结果。模式完成时需要明确：</a:t>
            </a:r>
            <a:endParaRPr kumimoji="0" lang="en-US" altLang="zh-CN" sz="3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20000"/>
              </a:lnSpc>
              <a:spcBef>
                <a:spcPct val="20000"/>
              </a:spcBef>
              <a:spcAft>
                <a:spcPts val="0"/>
              </a:spcAft>
              <a:buClrTx/>
              <a:buSzTx/>
              <a:buFont typeface="Arial" panose="020B0604020202020204" pitchFamily="34" charset="0"/>
              <a:buChar char="–"/>
              <a:defRPr/>
            </a:pPr>
            <a:r>
              <a:rPr kumimoji="0" lang="en-US" altLang="zh-CN" sz="3400" b="0"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3400" b="0" i="0" u="none" strike="noStrike" kern="1200" cap="none" spc="0" normalizeH="0" baseline="0" noProof="0" dirty="0" smtClean="0">
                <a:ln>
                  <a:noFill/>
                </a:ln>
                <a:solidFill>
                  <a:schemeClr val="tx1"/>
                </a:solidFill>
                <a:effectLst/>
                <a:uLnTx/>
                <a:uFillTx/>
                <a:latin typeface="+mn-lt"/>
                <a:ea typeface="+mn-ea"/>
                <a:cs typeface="+mn-cs"/>
              </a:rPr>
              <a:t>必须完成哪些开发织或是开发团队相关的活动？</a:t>
            </a:r>
            <a:endParaRPr kumimoji="0" lang="en-US" altLang="zh-CN" sz="34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20000"/>
              </a:lnSpc>
              <a:spcBef>
                <a:spcPct val="20000"/>
              </a:spcBef>
              <a:spcAft>
                <a:spcPts val="0"/>
              </a:spcAft>
              <a:buClrTx/>
              <a:buSzTx/>
              <a:buFont typeface="Arial" panose="020B0604020202020204" pitchFamily="34" charset="0"/>
              <a:buChar char="–"/>
              <a:defRPr/>
            </a:pPr>
            <a:r>
              <a:rPr kumimoji="0" lang="en-US" altLang="zh-CN" sz="3400" b="0"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3400" b="0" i="0" u="none" strike="noStrike" kern="1200" cap="none" spc="0" normalizeH="0" baseline="0" noProof="0" dirty="0" smtClean="0">
                <a:ln>
                  <a:noFill/>
                </a:ln>
                <a:solidFill>
                  <a:schemeClr val="tx1"/>
                </a:solidFill>
                <a:effectLst/>
                <a:uLnTx/>
                <a:uFillTx/>
                <a:latin typeface="+mn-lt"/>
                <a:ea typeface="+mn-ea"/>
                <a:cs typeface="+mn-cs"/>
              </a:rPr>
              <a:t>过程的结束状态是什么？</a:t>
            </a:r>
            <a:endParaRPr kumimoji="0" lang="en-US" altLang="zh-CN" sz="34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20000"/>
              </a:lnSpc>
              <a:spcBef>
                <a:spcPct val="20000"/>
              </a:spcBef>
              <a:spcAft>
                <a:spcPts val="0"/>
              </a:spcAft>
              <a:buClrTx/>
              <a:buSzTx/>
              <a:buFont typeface="Arial" panose="020B0604020202020204" pitchFamily="34" charset="0"/>
              <a:buChar char="–"/>
              <a:defRPr/>
            </a:pPr>
            <a:r>
              <a:rPr kumimoji="0" lang="en-US" altLang="zh-CN" sz="3400" b="0" i="0" u="none" strike="noStrike" kern="1200" cap="none" spc="0" normalizeH="0" baseline="0" noProof="0" dirty="0" smtClean="0">
                <a:ln>
                  <a:noFill/>
                </a:ln>
                <a:solidFill>
                  <a:schemeClr val="tx1"/>
                </a:solidFill>
                <a:effectLst/>
                <a:uLnTx/>
                <a:uFillTx/>
                <a:latin typeface="+mn-lt"/>
                <a:ea typeface="+mn-ea"/>
                <a:cs typeface="+mn-cs"/>
              </a:rPr>
              <a:t>3)</a:t>
            </a:r>
            <a:r>
              <a:rPr kumimoji="0" lang="zh-CN" altLang="en-US" sz="3400" b="0" i="0" u="none" strike="noStrike" kern="1200" cap="none" spc="0" normalizeH="0" baseline="0" noProof="0" dirty="0" smtClean="0">
                <a:ln>
                  <a:noFill/>
                </a:ln>
                <a:solidFill>
                  <a:schemeClr val="tx1"/>
                </a:solidFill>
                <a:effectLst/>
                <a:uLnTx/>
                <a:uFillTx/>
                <a:latin typeface="+mn-lt"/>
                <a:ea typeface="+mn-ea"/>
                <a:cs typeface="+mn-cs"/>
              </a:rPr>
              <a:t>产生了哪些软件工程信息或是项目信息？</a:t>
            </a:r>
            <a:endParaRPr kumimoji="0" lang="en-US" altLang="zh-CN" sz="3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20000"/>
              </a:lnSpc>
              <a:spcBef>
                <a:spcPct val="20000"/>
              </a:spcBef>
              <a:spcAft>
                <a:spcPts val="0"/>
              </a:spcAft>
              <a:buClr>
                <a:srgbClr val="0070C0"/>
              </a:buClr>
              <a:buSzTx/>
              <a:buFont typeface="Wingdings" panose="05000000000000000000" pitchFamily="2" charset="2"/>
              <a:buChar char="n"/>
              <a:defRPr/>
            </a:pPr>
            <a:r>
              <a:rPr kumimoji="0" lang="zh-CN" altLang="en-US" sz="3800" b="0" i="0" u="none" strike="noStrike" kern="1200" cap="none" spc="0" normalizeH="0" baseline="0" noProof="0" dirty="0" smtClean="0">
                <a:ln>
                  <a:noFill/>
                </a:ln>
                <a:solidFill>
                  <a:schemeClr val="tx1"/>
                </a:solidFill>
                <a:effectLst/>
                <a:uLnTx/>
                <a:uFillTx/>
                <a:latin typeface="+mn-lt"/>
                <a:ea typeface="+mn-ea"/>
                <a:cs typeface="+mn-cs"/>
              </a:rPr>
              <a:t>相关模式。</a:t>
            </a:r>
            <a:endParaRPr kumimoji="0" lang="en-US" altLang="zh-CN" sz="3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20000"/>
              </a:lnSpc>
              <a:spcBef>
                <a:spcPct val="20000"/>
              </a:spcBef>
              <a:spcAft>
                <a:spcPts val="0"/>
              </a:spcAft>
              <a:buClrTx/>
              <a:buSzTx/>
              <a:buFont typeface="Arial" panose="020B0604020202020204" pitchFamily="34" charset="0"/>
              <a:buChar char="–"/>
              <a:defRPr/>
            </a:pPr>
            <a:r>
              <a:rPr kumimoji="0" lang="zh-CN" altLang="en-US" sz="3400" b="0" i="0" u="none" strike="noStrike" kern="1200" cap="none" spc="0" normalizeH="0" baseline="0" noProof="0" dirty="0" smtClean="0">
                <a:ln>
                  <a:noFill/>
                </a:ln>
                <a:solidFill>
                  <a:schemeClr val="tx1"/>
                </a:solidFill>
                <a:effectLst/>
                <a:uLnTx/>
                <a:uFillTx/>
                <a:latin typeface="+mn-lt"/>
                <a:ea typeface="+mn-ea"/>
                <a:cs typeface="+mn-cs"/>
              </a:rPr>
              <a:t>以层次化或其他图的方式列举与该模式相关的其他过程模式。例如步骤模式沟通包括了一组任务模式：项目团队组织、合作指导原则定义、范围分解、需求收集，约束描述以及场景模式的创建等。</a:t>
            </a:r>
            <a:endParaRPr kumimoji="0" lang="en-US" altLang="zh-CN" sz="3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20000"/>
              </a:lnSpc>
              <a:spcBef>
                <a:spcPct val="20000"/>
              </a:spcBef>
              <a:spcAft>
                <a:spcPts val="0"/>
              </a:spcAft>
              <a:buClr>
                <a:srgbClr val="0070C0"/>
              </a:buClr>
              <a:buSzTx/>
              <a:buFont typeface="Wingdings" panose="05000000000000000000" pitchFamily="2" charset="2"/>
              <a:buChar char="n"/>
              <a:defRPr/>
            </a:pPr>
            <a:r>
              <a:rPr kumimoji="0" lang="zh-CN" altLang="en-US" sz="3800" b="0" i="0" u="none" strike="noStrike" kern="1200" cap="none" spc="0" normalizeH="0" baseline="0" noProof="0" dirty="0" smtClean="0">
                <a:ln>
                  <a:noFill/>
                </a:ln>
                <a:solidFill>
                  <a:schemeClr val="tx1"/>
                </a:solidFill>
                <a:effectLst/>
                <a:uLnTx/>
                <a:uFillTx/>
                <a:latin typeface="+mn-lt"/>
                <a:ea typeface="+mn-ea"/>
                <a:cs typeface="+mn-cs"/>
              </a:rPr>
              <a:t>已知应用和实例。</a:t>
            </a:r>
            <a:endParaRPr kumimoji="0" lang="en-US" altLang="zh-CN" sz="3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20000"/>
              </a:lnSpc>
              <a:spcBef>
                <a:spcPct val="20000"/>
              </a:spcBef>
              <a:spcAft>
                <a:spcPts val="0"/>
              </a:spcAft>
              <a:buClrTx/>
              <a:buSzTx/>
              <a:buFont typeface="Arial" panose="020B0604020202020204" pitchFamily="34" charset="0"/>
              <a:buChar char="–"/>
              <a:defRPr/>
            </a:pPr>
            <a:r>
              <a:rPr kumimoji="0" lang="zh-CN" altLang="en-US" sz="3400" b="0" i="0" u="none" strike="noStrike" kern="1200" cap="none" spc="0" normalizeH="0" baseline="0" noProof="0" dirty="0" smtClean="0">
                <a:ln>
                  <a:noFill/>
                </a:ln>
                <a:solidFill>
                  <a:schemeClr val="tx1"/>
                </a:solidFill>
                <a:effectLst/>
                <a:uLnTx/>
                <a:uFillTx/>
                <a:latin typeface="+mn-lt"/>
                <a:ea typeface="+mn-ea"/>
                <a:cs typeface="+mn-cs"/>
              </a:rPr>
              <a:t>说明该模式可应用的具体实例。例如，沟通在每一个软件项目的开始都是必需的，建议在整个软件项目过程中采用，并规定在部署活动中必须进行。过程模式提供了一种有效的机制，用以解决任何与软件过程相关的问题。模式使得软件工程组织能够从高层抽象开始（阶段模式）建立层次化的过程描述。高层抽象描述又进一步细化为一系列步骤模式以描述框架活动，然后每一个步骤模式又进一步逐层细化为更详细的任务模式。过程模第</a:t>
            </a:r>
            <a:r>
              <a:rPr kumimoji="0" lang="en-US" altLang="zh-CN" sz="3400" b="0" i="0" u="none" strike="noStrike" kern="1200" cap="none" spc="0" normalizeH="0" baseline="0" noProof="0" dirty="0" smtClean="0">
                <a:ln>
                  <a:noFill/>
                </a:ln>
                <a:solidFill>
                  <a:schemeClr val="tx1"/>
                </a:solidFill>
                <a:effectLst/>
                <a:uLnTx/>
                <a:uFillTx/>
                <a:latin typeface="+mn-lt"/>
                <a:ea typeface="+mn-ea"/>
                <a:cs typeface="+mn-cs"/>
              </a:rPr>
              <a:t>4</a:t>
            </a:r>
            <a:r>
              <a:rPr kumimoji="0" lang="zh-CN" altLang="en-US" sz="3400" b="0" i="0" u="none" strike="noStrike" kern="1200" cap="none" spc="0" normalizeH="0" baseline="0" noProof="0" dirty="0" smtClean="0">
                <a:ln>
                  <a:noFill/>
                </a:ln>
                <a:solidFill>
                  <a:schemeClr val="tx1"/>
                </a:solidFill>
                <a:effectLst/>
                <a:uLnTx/>
                <a:uFillTx/>
                <a:latin typeface="+mn-lt"/>
                <a:ea typeface="+mn-ea"/>
                <a:cs typeface="+mn-cs"/>
              </a:rPr>
              <a:t>章将讨论这些阶段模式。</a:t>
            </a:r>
            <a:endParaRPr kumimoji="0" lang="en-US" altLang="zh-CN" sz="3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340" name="Slide Number Placeholder 4"/>
          <p:cNvSpPr txBox="1">
            <a:spLocks noGrp="1"/>
          </p:cNvSpPr>
          <p:nvPr>
            <p:ph type="sldNum" sz="quarter" idx="11"/>
          </p:nvPr>
        </p:nvSpPr>
        <p:spPr>
          <a:xfrm>
            <a:off x="6781800" y="6553200"/>
            <a:ext cx="2133600" cy="212725"/>
          </a:xfrm>
          <a:noFill/>
          <a:ln>
            <a:noFill/>
          </a:ln>
        </p:spPr>
        <p:txBody>
          <a:bodyPr anchor="ctr" anchorCtr="0"/>
          <a:p>
            <a:pPr marL="0" indent="0" algn="r">
              <a:buClr>
                <a:schemeClr val="folHlink"/>
              </a:buClr>
              <a:buSzPct val="75000"/>
              <a:buNone/>
            </a:pPr>
            <a:fld id="{9A0DB2DC-4C9A-4742-B13C-FB6460FD3503}" type="slidenum">
              <a:rPr lang="en-US" altLang="zh-CN" sz="1200" dirty="0">
                <a:latin typeface="Helvetica" pitchFamily="-128" charset="0"/>
                <a:ea typeface="MS PGothic" panose="020B0600070205080204" pitchFamily="34" charset="-128"/>
              </a:rPr>
            </a:fld>
            <a:endParaRPr lang="en-US" altLang="zh-CN" sz="1200" dirty="0">
              <a:latin typeface="Helvetica" pitchFamily="-128" charset="0"/>
              <a:ea typeface="MS PGothic" panose="020B0600070205080204" pitchFamily="34" charset="-128"/>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p:nvPr>
        </p:nvSpPr>
        <p:spPr/>
        <p:txBody>
          <a:bodyPr vert="horz" wrap="square" lIns="91440" tIns="45720" rIns="91440" bIns="45720" anchor="ctr" anchorCtr="0"/>
          <a:p>
            <a:pPr eaLnBrk="1" hangingPunct="1"/>
            <a:r>
              <a:rPr lang="en-US" altLang="zh-CN" sz="3600" b="1" dirty="0">
                <a:ea typeface="宋体" panose="02010600030101010101" pitchFamily="2" charset="-122"/>
              </a:rPr>
              <a:t>补充：</a:t>
            </a:r>
            <a:r>
              <a:rPr lang="zh-CN" altLang="en-US" sz="3600" b="1" dirty="0">
                <a:ea typeface="宋体" panose="02010600030101010101" pitchFamily="2" charset="-122"/>
              </a:rPr>
              <a:t>过程模式</a:t>
            </a:r>
            <a:r>
              <a:rPr lang="en-US" altLang="zh-CN" sz="3600" b="1" dirty="0">
                <a:ea typeface="宋体" panose="02010600030101010101" pitchFamily="2" charset="-122"/>
              </a:rPr>
              <a:t>-</a:t>
            </a:r>
            <a:r>
              <a:rPr lang="zh-CN" altLang="en-US" sz="3600" b="1" dirty="0">
                <a:ea typeface="宋体" panose="02010600030101010101" pitchFamily="2" charset="-122"/>
              </a:rPr>
              <a:t>实例</a:t>
            </a:r>
            <a:endParaRPr lang="en-US" altLang="zh-CN" sz="3600" b="1" dirty="0">
              <a:ea typeface="宋体" panose="02010600030101010101" pitchFamily="2" charset="-122"/>
            </a:endParaRPr>
          </a:p>
        </p:txBody>
      </p:sp>
      <p:sp>
        <p:nvSpPr>
          <p:cNvPr id="15364" name="Rectangle 3"/>
          <p:cNvSpPr>
            <a:spLocks noGrp="1" noChangeArrowheads="1"/>
          </p:cNvSpPr>
          <p:nvPr>
            <p:ph idx="1"/>
          </p:nvPr>
        </p:nvSpPr>
        <p:spPr/>
        <p:txBody>
          <a:bodyPr vert="horz" wrap="square" lIns="91440" tIns="45720" rIns="91440" bIns="45720" numCol="1" rtlCol="0" anchor="t" anchorCtr="0" compatLnSpc="1">
            <a:normAutofit fontScale="70000" lnSpcReduction="20000"/>
          </a:bodyPr>
          <a:lstStyle/>
          <a:p>
            <a:pPr marL="342900" marR="0" lvl="0" indent="-342900" algn="l" defTabSz="914400" rtl="0" eaLnBrk="1" fontAlgn="auto" latinLnBrk="0" hangingPunct="1">
              <a:lnSpc>
                <a:spcPct val="120000"/>
              </a:lnSpc>
              <a:spcBef>
                <a:spcPct val="20000"/>
              </a:spcBef>
              <a:spcAft>
                <a:spcPts val="0"/>
              </a:spcAft>
              <a:buClr>
                <a:srgbClr val="0070C0"/>
              </a:buClr>
              <a:buSzTx/>
              <a:buFont typeface="Wingdings" panose="05000000000000000000" pitchFamily="2" charset="2"/>
              <a:buChar char="n"/>
              <a:defRPr/>
            </a:pPr>
            <a:r>
              <a:rPr kumimoji="0" lang="zh-CN" altLang="en-US" sz="3400" b="0" i="0" u="none" strike="noStrike" kern="1200" cap="none" spc="0" normalizeH="0" baseline="0" noProof="0" dirty="0" smtClean="0">
                <a:ln>
                  <a:noFill/>
                </a:ln>
                <a:solidFill>
                  <a:schemeClr val="tx1"/>
                </a:solidFill>
                <a:effectLst/>
                <a:uLnTx/>
                <a:uFillTx/>
                <a:latin typeface="+mn-lt"/>
                <a:ea typeface="+mn-ea"/>
                <a:cs typeface="+mn-cs"/>
              </a:rPr>
              <a:t>模式名称</a:t>
            </a:r>
            <a:endParaRPr kumimoji="0" lang="en-US" altLang="zh-CN" sz="34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20000"/>
              </a:lnSpc>
              <a:spcBef>
                <a:spcPct val="20000"/>
              </a:spcBef>
              <a:spcAft>
                <a:spcPts val="0"/>
              </a:spcAft>
              <a:buClrTx/>
              <a:buSzTx/>
              <a:buFont typeface="Arial" panose="020B0604020202020204" pitchFamily="34" charset="0"/>
              <a:buChar char="–"/>
              <a:defRPr/>
            </a:pPr>
            <a:r>
              <a:rPr kumimoji="0" lang="zh-CN" altLang="en-US" sz="3000" b="0" i="0" u="none" strike="noStrike" kern="1200" cap="none" spc="0" normalizeH="0" baseline="0" noProof="0" dirty="0" smtClean="0">
                <a:ln>
                  <a:noFill/>
                </a:ln>
                <a:solidFill>
                  <a:schemeClr val="tx1"/>
                </a:solidFill>
                <a:effectLst/>
                <a:uLnTx/>
                <a:uFillTx/>
                <a:latin typeface="+mn-lt"/>
                <a:ea typeface="+mn-ea"/>
                <a:cs typeface="+mn-cs"/>
              </a:rPr>
              <a:t>需求不清。</a:t>
            </a:r>
            <a:endParaRPr kumimoji="0" lang="en-US" altLang="zh-CN" sz="3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20000"/>
              </a:lnSpc>
              <a:spcBef>
                <a:spcPct val="20000"/>
              </a:spcBef>
              <a:spcAft>
                <a:spcPts val="0"/>
              </a:spcAft>
              <a:buClr>
                <a:srgbClr val="0070C0"/>
              </a:buClr>
              <a:buSzTx/>
              <a:buFont typeface="Wingdings" panose="05000000000000000000" pitchFamily="2" charset="2"/>
              <a:buChar char="n"/>
              <a:defRPr/>
            </a:pPr>
            <a:r>
              <a:rPr kumimoji="0" lang="zh-CN" altLang="en-US" sz="3400" b="0" i="0" u="none" strike="noStrike" kern="1200" cap="none" spc="0" normalizeH="0" baseline="0" noProof="0" dirty="0" smtClean="0">
                <a:ln>
                  <a:noFill/>
                </a:ln>
                <a:solidFill>
                  <a:schemeClr val="tx1"/>
                </a:solidFill>
                <a:effectLst/>
                <a:uLnTx/>
                <a:uFillTx/>
                <a:latin typeface="+mn-lt"/>
                <a:ea typeface="+mn-ea"/>
                <a:cs typeface="+mn-cs"/>
              </a:rPr>
              <a:t>目的</a:t>
            </a:r>
            <a:endParaRPr kumimoji="0" lang="en-US" altLang="zh-CN" sz="34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20000"/>
              </a:lnSpc>
              <a:spcBef>
                <a:spcPct val="20000"/>
              </a:spcBef>
              <a:spcAft>
                <a:spcPts val="0"/>
              </a:spcAft>
              <a:buClrTx/>
              <a:buSzTx/>
              <a:buFont typeface="Arial" panose="020B0604020202020204" pitchFamily="34" charset="0"/>
              <a:buChar char="–"/>
              <a:defRPr/>
            </a:pPr>
            <a:r>
              <a:rPr kumimoji="0" lang="zh-CN" altLang="en-US" sz="3000" b="0" i="0" u="none" strike="noStrike" kern="1200" cap="none" spc="0" normalizeH="0" baseline="0" noProof="0" dirty="0" smtClean="0">
                <a:ln>
                  <a:noFill/>
                </a:ln>
                <a:solidFill>
                  <a:schemeClr val="tx1"/>
                </a:solidFill>
                <a:effectLst/>
                <a:uLnTx/>
                <a:uFillTx/>
                <a:latin typeface="+mn-lt"/>
                <a:ea typeface="+mn-ea"/>
                <a:cs typeface="+mn-cs"/>
              </a:rPr>
              <a:t>该模式描述了一种构建模型（或是原型系统）的方法，使得利益相关者可以反复评估，以便识别和确定软件需求。</a:t>
            </a:r>
            <a:endParaRPr kumimoji="0" lang="en-US" altLang="zh-CN" sz="3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20000"/>
              </a:lnSpc>
              <a:spcBef>
                <a:spcPct val="20000"/>
              </a:spcBef>
              <a:spcAft>
                <a:spcPts val="0"/>
              </a:spcAft>
              <a:buClr>
                <a:srgbClr val="0070C0"/>
              </a:buClr>
              <a:buSzTx/>
              <a:buFont typeface="Wingdings" panose="05000000000000000000" pitchFamily="2" charset="2"/>
              <a:buChar char="n"/>
              <a:defRPr/>
            </a:pPr>
            <a:r>
              <a:rPr kumimoji="0" lang="zh-CN" altLang="en-US" sz="3400" b="0" i="0" u="none" strike="noStrike" kern="1200" cap="none" spc="0" normalizeH="0" baseline="0" noProof="0" dirty="0" smtClean="0">
                <a:ln>
                  <a:noFill/>
                </a:ln>
                <a:solidFill>
                  <a:schemeClr val="tx1"/>
                </a:solidFill>
                <a:effectLst/>
                <a:uLnTx/>
                <a:uFillTx/>
                <a:latin typeface="+mn-lt"/>
                <a:ea typeface="+mn-ea"/>
                <a:cs typeface="+mn-cs"/>
              </a:rPr>
              <a:t>类型</a:t>
            </a:r>
            <a:endParaRPr kumimoji="0" lang="en-US" altLang="zh-CN" sz="34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20000"/>
              </a:lnSpc>
              <a:spcBef>
                <a:spcPct val="20000"/>
              </a:spcBef>
              <a:spcAft>
                <a:spcPts val="0"/>
              </a:spcAft>
              <a:buClrTx/>
              <a:buSzTx/>
              <a:buFont typeface="Arial" panose="020B0604020202020204" pitchFamily="34" charset="0"/>
              <a:buChar char="–"/>
              <a:defRPr/>
            </a:pPr>
            <a:r>
              <a:rPr kumimoji="0" lang="zh-CN" altLang="en-US" sz="3000" b="0" i="0" u="none" strike="noStrike" kern="1200" cap="none" spc="0" normalizeH="0" baseline="0" noProof="0" dirty="0" smtClean="0">
                <a:ln>
                  <a:noFill/>
                </a:ln>
                <a:solidFill>
                  <a:schemeClr val="tx1"/>
                </a:solidFill>
                <a:effectLst/>
                <a:uLnTx/>
                <a:uFillTx/>
                <a:latin typeface="+mn-lt"/>
                <a:ea typeface="+mn-ea"/>
                <a:cs typeface="+mn-cs"/>
              </a:rPr>
              <a:t>阶段模式。</a:t>
            </a:r>
            <a:endParaRPr kumimoji="0" lang="en-US" altLang="zh-CN" sz="3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20000"/>
              </a:lnSpc>
              <a:spcBef>
                <a:spcPct val="20000"/>
              </a:spcBef>
              <a:spcAft>
                <a:spcPts val="0"/>
              </a:spcAft>
              <a:buClr>
                <a:srgbClr val="0070C0"/>
              </a:buClr>
              <a:buSzTx/>
              <a:buFont typeface="Wingdings" panose="05000000000000000000" pitchFamily="2" charset="2"/>
              <a:buChar char="n"/>
              <a:defRPr/>
            </a:pPr>
            <a:r>
              <a:rPr kumimoji="0" lang="zh-CN" altLang="en-US" sz="3400" b="0" i="0" u="none" strike="noStrike" kern="1200" cap="none" spc="0" normalizeH="0" baseline="0" noProof="0" dirty="0" smtClean="0">
                <a:ln>
                  <a:noFill/>
                </a:ln>
                <a:solidFill>
                  <a:schemeClr val="tx1"/>
                </a:solidFill>
                <a:effectLst/>
                <a:uLnTx/>
                <a:uFillTx/>
                <a:latin typeface="+mn-lt"/>
                <a:ea typeface="+mn-ea"/>
                <a:cs typeface="+mn-cs"/>
              </a:rPr>
              <a:t>启动条件</a:t>
            </a:r>
            <a:endParaRPr kumimoji="0" lang="en-US" altLang="zh-CN" sz="34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20000"/>
              </a:lnSpc>
              <a:spcBef>
                <a:spcPct val="20000"/>
              </a:spcBef>
              <a:spcAft>
                <a:spcPts val="0"/>
              </a:spcAft>
              <a:buClrTx/>
              <a:buSzTx/>
              <a:buFont typeface="Arial" panose="020B0604020202020204" pitchFamily="34" charset="0"/>
              <a:buChar char="–"/>
              <a:defRPr/>
            </a:pPr>
            <a:r>
              <a:rPr kumimoji="0" lang="zh-CN" altLang="en-US" sz="3000" b="0" i="0" u="none" strike="noStrike" kern="1200" cap="none" spc="0" normalizeH="0" baseline="0" noProof="0" dirty="0" smtClean="0">
                <a:ln>
                  <a:noFill/>
                </a:ln>
                <a:solidFill>
                  <a:schemeClr val="tx1"/>
                </a:solidFill>
                <a:effectLst/>
                <a:uLnTx/>
                <a:uFillTx/>
                <a:latin typeface="+mn-lt"/>
                <a:ea typeface="+mn-ea"/>
                <a:cs typeface="+mn-cs"/>
              </a:rPr>
              <a:t>在模式启动之前必须满足以下四个条件：</a:t>
            </a:r>
            <a:endParaRPr kumimoji="0" lang="en-US" altLang="zh-CN" sz="3000" b="0" i="0" u="none" strike="noStrike" kern="1200" cap="none" spc="0" normalizeH="0" baseline="0" noProof="0" dirty="0" smtClean="0">
              <a:ln>
                <a:noFill/>
              </a:ln>
              <a:solidFill>
                <a:schemeClr val="tx1"/>
              </a:solidFill>
              <a:effectLst/>
              <a:uLnTx/>
              <a:uFillTx/>
              <a:latin typeface="+mn-lt"/>
              <a:ea typeface="+mn-ea"/>
              <a:cs typeface="+mn-cs"/>
            </a:endParaRPr>
          </a:p>
          <a:p>
            <a:pPr marL="1143000" marR="0" lvl="2" indent="-228600" algn="l" defTabSz="914400" rtl="0" eaLnBrk="1" fontAlgn="auto" latinLnBrk="0" hangingPunct="1">
              <a:lnSpc>
                <a:spcPct val="120000"/>
              </a:lnSpc>
              <a:spcBef>
                <a:spcPct val="20000"/>
              </a:spcBef>
              <a:spcAft>
                <a:spcPts val="0"/>
              </a:spcAft>
              <a:buClr>
                <a:srgbClr val="FF0000"/>
              </a:buClr>
              <a:buSzTx/>
              <a:buFont typeface="Wingdings" panose="05000000000000000000" pitchFamily="2" charset="2"/>
              <a:buChar char="Ø"/>
              <a:defRPr/>
            </a:pP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确定利益相关者；</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1143000" marR="0" lvl="2" indent="-228600" algn="l" defTabSz="914400" rtl="0" eaLnBrk="1" fontAlgn="auto" latinLnBrk="0" hangingPunct="1">
              <a:lnSpc>
                <a:spcPct val="120000"/>
              </a:lnSpc>
              <a:spcBef>
                <a:spcPct val="20000"/>
              </a:spcBef>
              <a:spcAft>
                <a:spcPts val="0"/>
              </a:spcAft>
              <a:buClr>
                <a:srgbClr val="FF0000"/>
              </a:buClr>
              <a:buSzTx/>
              <a:buFont typeface="Wingdings" panose="05000000000000000000" pitchFamily="2" charset="2"/>
              <a:buChar char="Ø"/>
              <a:defRPr/>
            </a:pP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已经建立起利益相关者和软件开发团队之间的沟通方式；</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1143000" marR="0" lvl="2" indent="-228600" algn="l" defTabSz="914400" rtl="0" eaLnBrk="1" fontAlgn="auto" latinLnBrk="0" hangingPunct="1">
              <a:lnSpc>
                <a:spcPct val="120000"/>
              </a:lnSpc>
              <a:spcBef>
                <a:spcPct val="20000"/>
              </a:spcBef>
              <a:spcAft>
                <a:spcPts val="0"/>
              </a:spcAft>
              <a:buClr>
                <a:srgbClr val="FF0000"/>
              </a:buClr>
              <a:buSzTx/>
              <a:buFont typeface="Wingdings" panose="05000000000000000000" pitchFamily="2" charset="2"/>
              <a:buChar char="Ø"/>
              <a:defRPr/>
            </a:pP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3)</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利益相关者确定了需要解决的主要问题；</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1143000" marR="0" lvl="2" indent="-228600" algn="l" defTabSz="914400" rtl="0" eaLnBrk="1" fontAlgn="auto" latinLnBrk="0" hangingPunct="1">
              <a:lnSpc>
                <a:spcPct val="120000"/>
              </a:lnSpc>
              <a:spcBef>
                <a:spcPct val="20000"/>
              </a:spcBef>
              <a:spcAft>
                <a:spcPts val="0"/>
              </a:spcAft>
              <a:buClr>
                <a:srgbClr val="FF0000"/>
              </a:buClr>
              <a:buSzTx/>
              <a:buFont typeface="Wingdings" panose="05000000000000000000" pitchFamily="2" charset="2"/>
              <a:buChar char="Ø"/>
              <a:defRPr/>
            </a:pP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4)</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对项目范围、基本业务需求和项目约束条件有了初步了解。</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20000"/>
              </a:lnSpc>
              <a:spcBef>
                <a:spcPct val="20000"/>
              </a:spcBef>
              <a:spcAft>
                <a:spcPts val="0"/>
              </a:spcAft>
              <a:buClr>
                <a:srgbClr val="0070C0"/>
              </a:buClr>
              <a:buSzTx/>
              <a:buFont typeface="Wingdings" panose="05000000000000000000" pitchFamily="2" charset="2"/>
              <a:buNone/>
              <a:defRPr/>
            </a:pPr>
            <a:endParaRPr kumimoji="0" lang="en-US" altLang="zh-CN" sz="3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 name="Slide Number Placeholder 4"/>
          <p:cNvSpPr txBox="1">
            <a:spLocks noGrp="1"/>
          </p:cNvSpPr>
          <p:nvPr>
            <p:ph type="sldNum" sz="quarter" idx="11"/>
          </p:nvPr>
        </p:nvSpPr>
        <p:spPr>
          <a:xfrm>
            <a:off x="6781800" y="6553200"/>
            <a:ext cx="2133600" cy="212725"/>
          </a:xfrm>
          <a:noFill/>
          <a:ln>
            <a:noFill/>
          </a:ln>
        </p:spPr>
        <p:txBody>
          <a:bodyPr anchor="ctr" anchorCtr="0"/>
          <a:p>
            <a:pPr marL="0" indent="0" algn="r">
              <a:buClr>
                <a:schemeClr val="folHlink"/>
              </a:buClr>
              <a:buSzPct val="75000"/>
              <a:buNone/>
            </a:pPr>
            <a:fld id="{9A0DB2DC-4C9A-4742-B13C-FB6460FD3503}" type="slidenum">
              <a:rPr lang="en-US" altLang="zh-CN" sz="1200" dirty="0">
                <a:latin typeface="Helvetica" pitchFamily="-128" charset="0"/>
                <a:ea typeface="MS PGothic" panose="020B0600070205080204" pitchFamily="34" charset="-128"/>
              </a:rPr>
            </a:fld>
            <a:endParaRPr lang="en-US" altLang="zh-CN" sz="1200" dirty="0">
              <a:latin typeface="Helvetica" pitchFamily="-128" charset="0"/>
              <a:ea typeface="MS PGothic" panose="020B0600070205080204" pitchFamily="34" charset="-12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p:nvPr>
        </p:nvSpPr>
        <p:spPr/>
        <p:txBody>
          <a:bodyPr vert="horz" wrap="square" lIns="91440" tIns="45720" rIns="91440" bIns="45720" anchor="ctr" anchorCtr="0"/>
          <a:p>
            <a:pPr eaLnBrk="1" hangingPunct="1"/>
            <a:r>
              <a:rPr lang="en-US" altLang="zh-CN" sz="3600" b="1" dirty="0">
                <a:ea typeface="宋体" panose="02010600030101010101" pitchFamily="2" charset="-122"/>
              </a:rPr>
              <a:t>补充：</a:t>
            </a:r>
            <a:r>
              <a:rPr lang="zh-CN" altLang="en-US" sz="3600" b="1" dirty="0">
                <a:ea typeface="宋体" panose="02010600030101010101" pitchFamily="2" charset="-122"/>
              </a:rPr>
              <a:t>过程模式</a:t>
            </a:r>
            <a:r>
              <a:rPr lang="en-US" altLang="zh-CN" sz="3600" b="1" dirty="0">
                <a:ea typeface="宋体" panose="02010600030101010101" pitchFamily="2" charset="-122"/>
              </a:rPr>
              <a:t>-</a:t>
            </a:r>
            <a:r>
              <a:rPr lang="zh-CN" altLang="en-US" sz="3600" b="1" dirty="0">
                <a:ea typeface="宋体" panose="02010600030101010101" pitchFamily="2" charset="-122"/>
              </a:rPr>
              <a:t>实例</a:t>
            </a:r>
            <a:endParaRPr lang="en-US" altLang="zh-CN" sz="3600" b="1" dirty="0">
              <a:ea typeface="宋体" panose="02010600030101010101" pitchFamily="2" charset="-122"/>
            </a:endParaRPr>
          </a:p>
        </p:txBody>
      </p:sp>
      <p:sp>
        <p:nvSpPr>
          <p:cNvPr id="15364" name="Rectangle 3"/>
          <p:cNvSpPr>
            <a:spLocks noGrp="1" noChangeArrowheads="1"/>
          </p:cNvSpPr>
          <p:nvPr>
            <p:ph idx="1"/>
          </p:nvPr>
        </p:nvSpPr>
        <p:spPr/>
        <p:txBody>
          <a:bodyPr vert="horz" wrap="square" lIns="91440" tIns="45720" rIns="91440" bIns="45720" numCol="1" rtlCol="0" anchor="t" anchorCtr="0" compatLnSpc="1">
            <a:normAutofit fontScale="62500" lnSpcReduction="20000"/>
          </a:bodyPr>
          <a:lstStyle/>
          <a:p>
            <a:pPr marL="342900" marR="0" lvl="0" indent="-342900" algn="l" defTabSz="914400" rtl="0" eaLnBrk="1" fontAlgn="auto" latinLnBrk="0" hangingPunct="1">
              <a:lnSpc>
                <a:spcPct val="120000"/>
              </a:lnSpc>
              <a:spcBef>
                <a:spcPct val="20000"/>
              </a:spcBef>
              <a:spcAft>
                <a:spcPts val="0"/>
              </a:spcAft>
              <a:buClr>
                <a:srgbClr val="0070C0"/>
              </a:buClr>
              <a:buSzTx/>
              <a:buFont typeface="Wingdings" panose="05000000000000000000" pitchFamily="2" charset="2"/>
              <a:buChar char="n"/>
              <a:defRPr/>
            </a:pPr>
            <a:r>
              <a:rPr kumimoji="0" lang="zh-CN" altLang="en-US" sz="3400" b="0" i="0" u="none" strike="noStrike" kern="1200" cap="none" spc="0" normalizeH="0" baseline="0" noProof="0" dirty="0" smtClean="0">
                <a:ln>
                  <a:noFill/>
                </a:ln>
                <a:solidFill>
                  <a:schemeClr val="tx1"/>
                </a:solidFill>
                <a:effectLst/>
                <a:uLnTx/>
                <a:uFillTx/>
                <a:latin typeface="+mn-lt"/>
                <a:ea typeface="+mn-ea"/>
                <a:cs typeface="+mn-cs"/>
              </a:rPr>
              <a:t>问题</a:t>
            </a:r>
            <a:endParaRPr kumimoji="0" lang="en-US" altLang="zh-CN" sz="34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20000"/>
              </a:lnSpc>
              <a:spcBef>
                <a:spcPct val="20000"/>
              </a:spcBef>
              <a:spcAft>
                <a:spcPts val="0"/>
              </a:spcAft>
              <a:buClrTx/>
              <a:buSzTx/>
              <a:buFont typeface="Arial" panose="020B0604020202020204" pitchFamily="34" charset="0"/>
              <a:buChar char="–"/>
              <a:defRPr/>
            </a:pPr>
            <a:r>
              <a:rPr kumimoji="0" lang="zh-CN" altLang="en-US" sz="3000" b="0" i="0" u="none" strike="noStrike" kern="1200" cap="none" spc="0" normalizeH="0" baseline="0" noProof="0" dirty="0" smtClean="0">
                <a:ln>
                  <a:noFill/>
                </a:ln>
                <a:solidFill>
                  <a:schemeClr val="tx1"/>
                </a:solidFill>
                <a:effectLst/>
                <a:uLnTx/>
                <a:uFillTx/>
                <a:latin typeface="+mn-lt"/>
                <a:ea typeface="+mn-ea"/>
                <a:cs typeface="+mn-cs"/>
              </a:rPr>
              <a:t>需求模糊或者不存在，但都清楚地认识到项目存在问题，且该问题需要通过软件解决。利益相关者不确定他们想要什么，即他们无法详细描述软件需求</a:t>
            </a:r>
            <a:r>
              <a:rPr kumimoji="0" lang="zh-CN" altLang="en-US" sz="3400" b="0" i="0" u="none" strike="noStrike" kern="1200" cap="none" spc="0" normalizeH="0" baseline="0" noProof="0" dirty="0" smtClean="0">
                <a:ln>
                  <a:noFill/>
                </a:ln>
                <a:solidFill>
                  <a:schemeClr val="tx1"/>
                </a:solidFill>
                <a:effectLst/>
                <a:uLnTx/>
                <a:uFillTx/>
                <a:latin typeface="+mn-lt"/>
                <a:ea typeface="+mn-ea"/>
                <a:cs typeface="+mn-cs"/>
              </a:rPr>
              <a:t>解决方案。描述了原型开发过程，详见</a:t>
            </a:r>
            <a:r>
              <a:rPr kumimoji="0" lang="en-US" altLang="zh-CN" sz="3400" b="0" i="0" u="none" strike="noStrike" kern="1200" cap="none" spc="0" normalizeH="0" baseline="0" noProof="0" dirty="0" smtClean="0">
                <a:ln>
                  <a:noFill/>
                </a:ln>
                <a:solidFill>
                  <a:schemeClr val="tx1"/>
                </a:solidFill>
                <a:effectLst/>
                <a:uLnTx/>
                <a:uFillTx/>
                <a:latin typeface="+mn-lt"/>
                <a:ea typeface="+mn-ea"/>
                <a:cs typeface="+mn-cs"/>
              </a:rPr>
              <a:t>4.1.3</a:t>
            </a:r>
            <a:r>
              <a:rPr kumimoji="0" lang="zh-CN" altLang="en-US" sz="3400" b="0" i="0" u="none" strike="noStrike" kern="1200" cap="none" spc="0" normalizeH="0" baseline="0" noProof="0" dirty="0" smtClean="0">
                <a:ln>
                  <a:noFill/>
                </a:ln>
                <a:solidFill>
                  <a:schemeClr val="tx1"/>
                </a:solidFill>
                <a:effectLst/>
                <a:uLnTx/>
                <a:uFillTx/>
                <a:latin typeface="+mn-lt"/>
                <a:ea typeface="+mn-ea"/>
                <a:cs typeface="+mn-cs"/>
              </a:rPr>
              <a:t>节。</a:t>
            </a:r>
            <a:endParaRPr kumimoji="0" lang="en-US" altLang="zh-CN" sz="3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20000"/>
              </a:lnSpc>
              <a:spcBef>
                <a:spcPct val="20000"/>
              </a:spcBef>
              <a:spcAft>
                <a:spcPts val="0"/>
              </a:spcAft>
              <a:buClr>
                <a:srgbClr val="0070C0"/>
              </a:buClr>
              <a:buSzTx/>
              <a:buFont typeface="Wingdings" panose="05000000000000000000" pitchFamily="2" charset="2"/>
              <a:buChar char="n"/>
              <a:defRPr/>
            </a:pPr>
            <a:r>
              <a:rPr kumimoji="0" lang="zh-CN" altLang="en-US" sz="3400" b="0" i="0" u="none" strike="noStrike" kern="1200" cap="none" spc="0" normalizeH="0" baseline="0" noProof="0" dirty="0" smtClean="0">
                <a:ln>
                  <a:noFill/>
                </a:ln>
                <a:solidFill>
                  <a:schemeClr val="tx1"/>
                </a:solidFill>
                <a:effectLst/>
                <a:uLnTx/>
                <a:uFillTx/>
                <a:latin typeface="+mn-lt"/>
                <a:ea typeface="+mn-ea"/>
                <a:cs typeface="+mn-cs"/>
              </a:rPr>
              <a:t>结果</a:t>
            </a:r>
            <a:endParaRPr kumimoji="0" lang="en-US" altLang="zh-CN" sz="34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20000"/>
              </a:lnSpc>
              <a:spcBef>
                <a:spcPct val="20000"/>
              </a:spcBef>
              <a:spcAft>
                <a:spcPts val="0"/>
              </a:spcAft>
              <a:buClrTx/>
              <a:buSzTx/>
              <a:buFont typeface="Arial" panose="020B0604020202020204" pitchFamily="34" charset="0"/>
              <a:buChar char="–"/>
              <a:defRPr/>
            </a:pPr>
            <a:r>
              <a:rPr kumimoji="0" lang="zh-CN" altLang="en-US" sz="3000" b="0" i="0" u="none" strike="noStrike" kern="1200" cap="none" spc="0" normalizeH="0" baseline="0" noProof="0" dirty="0" smtClean="0">
                <a:ln>
                  <a:noFill/>
                </a:ln>
                <a:solidFill>
                  <a:schemeClr val="tx1"/>
                </a:solidFill>
                <a:effectLst/>
                <a:uLnTx/>
                <a:uFillTx/>
                <a:latin typeface="+mn-lt"/>
                <a:ea typeface="+mn-ea"/>
                <a:cs typeface="+mn-cs"/>
              </a:rPr>
              <a:t>开发了软件原型，识别了基本的需求（例如交互模式、计算特性、处理功能等），并获得了利益相关者的认可。随后，可能有两种结果：（</a:t>
            </a:r>
            <a:r>
              <a:rPr kumimoji="0" lang="en-US" altLang="zh-CN" sz="3000" b="0"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3000" b="0" i="0" u="none" strike="noStrike" kern="1200" cap="none" spc="0" normalizeH="0" baseline="0" noProof="0" dirty="0" smtClean="0">
                <a:ln>
                  <a:noFill/>
                </a:ln>
                <a:solidFill>
                  <a:schemeClr val="tx1"/>
                </a:solidFill>
                <a:effectLst/>
                <a:uLnTx/>
                <a:uFillTx/>
                <a:latin typeface="+mn-lt"/>
                <a:ea typeface="+mn-ea"/>
                <a:cs typeface="+mn-cs"/>
              </a:rPr>
              <a:t>原型系统可以通过一系列的增量开发，演化成为软件产品；（</a:t>
            </a:r>
            <a:r>
              <a:rPr kumimoji="0" lang="en-US" altLang="zh-CN" sz="3000" b="0"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3000" b="0" i="0" u="none" strike="noStrike" kern="1200" cap="none" spc="0" normalizeH="0" baseline="0" noProof="0" dirty="0" smtClean="0">
                <a:ln>
                  <a:noFill/>
                </a:ln>
                <a:solidFill>
                  <a:schemeClr val="tx1"/>
                </a:solidFill>
                <a:effectLst/>
                <a:uLnTx/>
                <a:uFillTx/>
                <a:latin typeface="+mn-lt"/>
                <a:ea typeface="+mn-ea"/>
                <a:cs typeface="+mn-cs"/>
              </a:rPr>
              <a:t>原型系统被抛弃，采用其他过程模式建立软件产品。</a:t>
            </a:r>
            <a:endParaRPr kumimoji="0" lang="en-US" altLang="zh-CN" sz="3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20000"/>
              </a:lnSpc>
              <a:spcBef>
                <a:spcPct val="20000"/>
              </a:spcBef>
              <a:spcAft>
                <a:spcPts val="0"/>
              </a:spcAft>
              <a:buClr>
                <a:srgbClr val="0070C0"/>
              </a:buClr>
              <a:buSzTx/>
              <a:buFont typeface="Wingdings" panose="05000000000000000000" pitchFamily="2" charset="2"/>
              <a:buChar char="n"/>
              <a:defRPr/>
            </a:pPr>
            <a:r>
              <a:rPr kumimoji="0" lang="zh-CN" altLang="en-US" sz="3400" b="0" i="0" u="none" strike="noStrike" kern="1200" cap="none" spc="0" normalizeH="0" baseline="0" noProof="0" dirty="0" smtClean="0">
                <a:ln>
                  <a:noFill/>
                </a:ln>
                <a:solidFill>
                  <a:schemeClr val="tx1"/>
                </a:solidFill>
                <a:effectLst/>
                <a:uLnTx/>
                <a:uFillTx/>
                <a:latin typeface="+mn-lt"/>
                <a:ea typeface="+mn-ea"/>
                <a:cs typeface="+mn-cs"/>
              </a:rPr>
              <a:t>相关模式</a:t>
            </a:r>
            <a:endParaRPr kumimoji="0" lang="en-US" altLang="zh-CN" sz="34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20000"/>
              </a:lnSpc>
              <a:spcBef>
                <a:spcPct val="20000"/>
              </a:spcBef>
              <a:spcAft>
                <a:spcPts val="0"/>
              </a:spcAft>
              <a:buClrTx/>
              <a:buSzTx/>
              <a:buFont typeface="Arial" panose="020B0604020202020204" pitchFamily="34" charset="0"/>
              <a:buChar char="–"/>
              <a:defRPr/>
            </a:pPr>
            <a:r>
              <a:rPr kumimoji="0" lang="zh-CN" altLang="en-US" sz="3000" b="0" i="0" u="none" strike="noStrike" kern="1200" cap="none" spc="0" normalizeH="0" baseline="0" noProof="0" dirty="0" smtClean="0">
                <a:ln>
                  <a:noFill/>
                </a:ln>
                <a:solidFill>
                  <a:schemeClr val="tx1"/>
                </a:solidFill>
                <a:effectLst/>
                <a:uLnTx/>
                <a:uFillTx/>
                <a:latin typeface="+mn-lt"/>
                <a:ea typeface="+mn-ea"/>
                <a:cs typeface="+mn-cs"/>
              </a:rPr>
              <a:t>以下模式与该模式相关：客户沟通，迭代设计，迭代开发，客户评价，需求抽取。</a:t>
            </a:r>
            <a:endParaRPr kumimoji="0" lang="en-US" altLang="zh-CN" sz="3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20000"/>
              </a:lnSpc>
              <a:spcBef>
                <a:spcPct val="20000"/>
              </a:spcBef>
              <a:spcAft>
                <a:spcPts val="0"/>
              </a:spcAft>
              <a:buClr>
                <a:srgbClr val="0070C0"/>
              </a:buClr>
              <a:buSzTx/>
              <a:buFont typeface="Wingdings" panose="05000000000000000000" pitchFamily="2" charset="2"/>
              <a:buChar char="n"/>
              <a:defRPr/>
            </a:pPr>
            <a:r>
              <a:rPr kumimoji="0" lang="zh-CN" altLang="en-US" sz="3400" b="0" i="0" u="none" strike="noStrike" kern="1200" cap="none" spc="0" normalizeH="0" baseline="0" noProof="0" dirty="0" smtClean="0">
                <a:ln>
                  <a:noFill/>
                </a:ln>
                <a:solidFill>
                  <a:schemeClr val="tx1"/>
                </a:solidFill>
                <a:effectLst/>
                <a:uLnTx/>
                <a:uFillTx/>
                <a:latin typeface="+mn-lt"/>
                <a:ea typeface="+mn-ea"/>
                <a:cs typeface="+mn-cs"/>
              </a:rPr>
              <a:t>已知应用和实例</a:t>
            </a:r>
            <a:endParaRPr kumimoji="0" lang="en-US" altLang="zh-CN" sz="34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20000"/>
              </a:lnSpc>
              <a:spcBef>
                <a:spcPct val="20000"/>
              </a:spcBef>
              <a:spcAft>
                <a:spcPts val="0"/>
              </a:spcAft>
              <a:buClrTx/>
              <a:buSzTx/>
              <a:buFont typeface="Arial" panose="020B0604020202020204" pitchFamily="34" charset="0"/>
              <a:buChar char="–"/>
              <a:defRPr/>
            </a:pPr>
            <a:r>
              <a:rPr kumimoji="0" lang="zh-CN" altLang="en-US" sz="3000" b="0" i="0" u="none" strike="noStrike" kern="1200" cap="none" spc="0" normalizeH="0" baseline="0" noProof="0" dirty="0" smtClean="0">
                <a:ln>
                  <a:noFill/>
                </a:ln>
                <a:solidFill>
                  <a:schemeClr val="tx1"/>
                </a:solidFill>
                <a:effectLst/>
                <a:uLnTx/>
                <a:uFillTx/>
                <a:latin typeface="+mn-lt"/>
                <a:ea typeface="+mn-ea"/>
                <a:cs typeface="+mn-cs"/>
              </a:rPr>
              <a:t>当需求不确定时，推荐原型开发方法。</a:t>
            </a:r>
            <a:endParaRPr kumimoji="0" lang="en-US" altLang="zh-CN" sz="3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6388" name="Slide Number Placeholder 4"/>
          <p:cNvSpPr txBox="1">
            <a:spLocks noGrp="1"/>
          </p:cNvSpPr>
          <p:nvPr>
            <p:ph type="sldNum" sz="quarter" idx="11"/>
          </p:nvPr>
        </p:nvSpPr>
        <p:spPr>
          <a:xfrm>
            <a:off x="6781800" y="6553200"/>
            <a:ext cx="2133600" cy="212725"/>
          </a:xfrm>
          <a:noFill/>
          <a:ln>
            <a:noFill/>
          </a:ln>
        </p:spPr>
        <p:txBody>
          <a:bodyPr anchor="ctr" anchorCtr="0"/>
          <a:p>
            <a:pPr marL="0" indent="0" algn="r">
              <a:buClr>
                <a:schemeClr val="folHlink"/>
              </a:buClr>
              <a:buSzPct val="75000"/>
              <a:buNone/>
            </a:pPr>
            <a:fld id="{9A0DB2DC-4C9A-4742-B13C-FB6460FD3503}" type="slidenum">
              <a:rPr lang="en-US" altLang="zh-CN" sz="1200" dirty="0">
                <a:latin typeface="Helvetica" pitchFamily="-128" charset="0"/>
                <a:ea typeface="MS PGothic" panose="020B0600070205080204" pitchFamily="34" charset="-128"/>
              </a:rPr>
            </a:fld>
            <a:endParaRPr lang="en-US" altLang="zh-CN" sz="1200" dirty="0">
              <a:latin typeface="Helvetica" pitchFamily="-128" charset="0"/>
              <a:ea typeface="MS PGothic" panose="020B0600070205080204" pitchFamily="34"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1026"/>
          <p:cNvSpPr>
            <a:spLocks noGrp="1"/>
          </p:cNvSpPr>
          <p:nvPr>
            <p:ph type="title"/>
          </p:nvPr>
        </p:nvSpPr>
        <p:spPr>
          <a:xfrm>
            <a:off x="2438400" y="152400"/>
            <a:ext cx="4953000" cy="633413"/>
          </a:xfrm>
        </p:spPr>
        <p:txBody>
          <a:bodyPr vert="horz" wrap="square" lIns="91440" tIns="45720" rIns="91440" bIns="45720" anchor="ctr" anchorCtr="0"/>
          <a:p>
            <a:pPr eaLnBrk="1" hangingPunct="1"/>
            <a:r>
              <a:rPr lang="zh-CN" altLang="en-US" sz="3200" b="1" dirty="0">
                <a:ea typeface="宋体" panose="02010600030101010101" pitchFamily="2" charset="-122"/>
              </a:rPr>
              <a:t>过程评估与改进</a:t>
            </a:r>
            <a:endParaRPr lang="en-US" altLang="zh-CN" sz="3200" b="1" dirty="0">
              <a:ea typeface="宋体" panose="02010600030101010101" pitchFamily="2" charset="-122"/>
            </a:endParaRPr>
          </a:p>
        </p:txBody>
      </p:sp>
      <p:sp>
        <p:nvSpPr>
          <p:cNvPr id="20485" name="Rectangle 1027"/>
          <p:cNvSpPr>
            <a:spLocks noGrp="1"/>
          </p:cNvSpPr>
          <p:nvPr>
            <p:ph idx="1"/>
          </p:nvPr>
        </p:nvSpPr>
        <p:spPr>
          <a:xfrm>
            <a:off x="412750" y="1371600"/>
            <a:ext cx="8428990" cy="4887595"/>
          </a:xfrm>
          <a:ln>
            <a:miter/>
          </a:ln>
        </p:spPr>
        <p:txBody>
          <a:bodyPr vert="horz" wrap="square" lIns="91440" tIns="45720" rIns="91440" bIns="45720" numCol="1" rtlCol="0" anchor="t" anchorCtr="0" compatLnSpc="1">
            <a:normAutofit/>
          </a:bodyPr>
          <a:lstStyle/>
          <a:p>
            <a:pPr marL="342900" marR="0" lvl="0" indent="-342900" algn="l" defTabSz="914400" rtl="0" eaLnBrk="1" fontAlgn="auto" latinLnBrk="0" hangingPunct="1">
              <a:lnSpc>
                <a:spcPct val="90000"/>
              </a:lnSpc>
              <a:spcBef>
                <a:spcPts val="1000"/>
              </a:spcBef>
              <a:spcAft>
                <a:spcPts val="0"/>
              </a:spcAft>
              <a:buClr>
                <a:srgbClr val="0070C0"/>
              </a:buClr>
              <a:buSzTx/>
              <a:buFont typeface="Wingdings" panose="05000000000000000000" pitchFamily="2" charset="2"/>
              <a:buChar char="n"/>
              <a:defRPr/>
            </a:pPr>
            <a:r>
              <a:rPr kumimoji="0" lang="zh-CN" altLang="en-US" sz="2200" b="1" i="0" u="none" strike="noStrike" kern="1200" cap="none" spc="0" normalizeH="0" baseline="0" noProof="1">
                <a:ln>
                  <a:noFill/>
                </a:ln>
                <a:solidFill>
                  <a:schemeClr val="tx1"/>
                </a:solidFill>
                <a:effectLst/>
                <a:uLnTx/>
                <a:uFillTx/>
                <a:latin typeface="+mn-lt"/>
                <a:ea typeface="+mn-ea"/>
                <a:cs typeface="+mn-cs"/>
              </a:rPr>
              <a:t>用于过程改进的</a:t>
            </a:r>
            <a:r>
              <a:rPr kumimoji="0" lang="en-US" altLang="zh-CN" sz="2200" b="1" i="0" u="none" strike="noStrike" kern="1200" cap="none" spc="0" normalizeH="0" baseline="0" noProof="1">
                <a:ln>
                  <a:noFill/>
                </a:ln>
                <a:solidFill>
                  <a:schemeClr val="tx1"/>
                </a:solidFill>
                <a:effectLst/>
                <a:uLnTx/>
                <a:uFillTx/>
                <a:latin typeface="+mn-lt"/>
                <a:ea typeface="+mn-ea"/>
                <a:cs typeface="+mn-cs"/>
              </a:rPr>
              <a:t>CMMI</a:t>
            </a:r>
            <a:r>
              <a:rPr kumimoji="0" lang="zh-CN" altLang="en-US" sz="2200" b="1" i="0" u="none" strike="noStrike" kern="1200" cap="none" spc="0" normalizeH="0" baseline="0" noProof="1">
                <a:ln>
                  <a:noFill/>
                </a:ln>
                <a:solidFill>
                  <a:schemeClr val="tx1"/>
                </a:solidFill>
                <a:effectLst/>
                <a:uLnTx/>
                <a:uFillTx/>
                <a:latin typeface="+mn-lt"/>
                <a:ea typeface="+mn-ea"/>
                <a:cs typeface="+mn-cs"/>
              </a:rPr>
              <a:t>标准评估方法</a:t>
            </a:r>
            <a:r>
              <a:rPr kumimoji="0" lang="en-US" altLang="zh-CN" sz="2200" b="1" i="0" u="none" strike="noStrike" kern="1200" cap="none" spc="0" normalizeH="0" baseline="0" noProof="1">
                <a:ln>
                  <a:noFill/>
                </a:ln>
                <a:solidFill>
                  <a:schemeClr val="tx1"/>
                </a:solidFill>
                <a:effectLst/>
                <a:uLnTx/>
                <a:uFillTx/>
                <a:latin typeface="+mn-lt"/>
                <a:ea typeface="+mn-ea"/>
                <a:cs typeface="+mn-cs"/>
              </a:rPr>
              <a:t>(Standard CMMI Assessment Method for Process Improvement</a:t>
            </a:r>
            <a:r>
              <a:rPr kumimoji="0" lang="zh-CN" altLang="en-US" sz="2200" b="1" i="0" u="none" strike="noStrike" kern="1200" cap="none" spc="0" normalizeH="0" baseline="0" noProof="1">
                <a:ln>
                  <a:noFill/>
                </a:ln>
                <a:solidFill>
                  <a:schemeClr val="tx1"/>
                </a:solidFill>
                <a:effectLst/>
                <a:uLnTx/>
                <a:uFillTx/>
                <a:latin typeface="+mn-lt"/>
                <a:ea typeface="+mn-ea"/>
                <a:cs typeface="+mn-cs"/>
              </a:rPr>
              <a:t>，</a:t>
            </a:r>
            <a:r>
              <a:rPr kumimoji="0" lang="en-US" altLang="zh-CN" sz="2200" b="1" i="0" u="none" strike="noStrike" kern="1200" cap="none" spc="0" normalizeH="0" baseline="0" noProof="1">
                <a:ln>
                  <a:noFill/>
                </a:ln>
                <a:solidFill>
                  <a:schemeClr val="tx1"/>
                </a:solidFill>
                <a:effectLst/>
                <a:uLnTx/>
                <a:uFillTx/>
                <a:latin typeface="+mn-lt"/>
                <a:ea typeface="+mn-ea"/>
                <a:cs typeface="+mn-cs"/>
              </a:rPr>
              <a:t>SCAMPI)——</a:t>
            </a:r>
            <a:r>
              <a:rPr kumimoji="0" lang="zh-CN" altLang="en-US" sz="2200" b="1" i="0" u="none" strike="noStrike" kern="1200" cap="none" spc="0" normalizeH="0" baseline="0" noProof="1">
                <a:ln>
                  <a:noFill/>
                </a:ln>
                <a:solidFill>
                  <a:schemeClr val="tx1"/>
                </a:solidFill>
                <a:effectLst/>
                <a:uLnTx/>
                <a:uFillTx/>
                <a:latin typeface="+mn-lt"/>
                <a:ea typeface="+mn-ea"/>
                <a:cs typeface="+mn-cs"/>
              </a:rPr>
              <a:t>提供了五步的过程评估模型：启动</a:t>
            </a:r>
            <a:r>
              <a:rPr kumimoji="0" lang="en-US" altLang="zh-CN" sz="2200" b="1" i="0" u="none" strike="noStrike" kern="1200" cap="none" spc="0" normalizeH="0" baseline="0" noProof="1">
                <a:ln>
                  <a:noFill/>
                </a:ln>
                <a:solidFill>
                  <a:schemeClr val="tx1"/>
                </a:solidFill>
                <a:effectLst/>
                <a:uLnTx/>
                <a:uFillTx/>
                <a:latin typeface="+mn-lt"/>
                <a:ea typeface="+mn-ea"/>
                <a:cs typeface="+mn-cs"/>
              </a:rPr>
              <a:t>(initiating)</a:t>
            </a:r>
            <a:r>
              <a:rPr kumimoji="0" lang="zh-CN" altLang="en-US" sz="2200" b="1" i="0" u="none" strike="noStrike" kern="1200" cap="none" spc="0" normalizeH="0" baseline="0" noProof="1">
                <a:ln>
                  <a:noFill/>
                </a:ln>
                <a:solidFill>
                  <a:schemeClr val="tx1"/>
                </a:solidFill>
                <a:effectLst/>
                <a:uLnTx/>
                <a:uFillTx/>
                <a:latin typeface="+mn-lt"/>
                <a:ea typeface="+mn-ea"/>
                <a:cs typeface="+mn-cs"/>
              </a:rPr>
              <a:t>、诊断</a:t>
            </a:r>
            <a:r>
              <a:rPr kumimoji="0" lang="en-US" altLang="zh-CN" sz="2200" b="1" i="0" u="none" strike="noStrike" kern="1200" cap="none" spc="0" normalizeH="0" baseline="0" noProof="1">
                <a:ln>
                  <a:noFill/>
                </a:ln>
                <a:solidFill>
                  <a:schemeClr val="tx1"/>
                </a:solidFill>
                <a:effectLst/>
                <a:uLnTx/>
                <a:uFillTx/>
                <a:latin typeface="+mn-lt"/>
                <a:ea typeface="+mn-ea"/>
                <a:cs typeface="+mn-cs"/>
              </a:rPr>
              <a:t>(diagnosing)</a:t>
            </a:r>
            <a:r>
              <a:rPr kumimoji="0" lang="zh-CN" altLang="en-US" sz="2200" b="1" i="0" u="none" strike="noStrike" kern="1200" cap="none" spc="0" normalizeH="0" baseline="0" noProof="1">
                <a:ln>
                  <a:noFill/>
                </a:ln>
                <a:solidFill>
                  <a:schemeClr val="tx1"/>
                </a:solidFill>
                <a:effectLst/>
                <a:uLnTx/>
                <a:uFillTx/>
                <a:latin typeface="+mn-lt"/>
                <a:ea typeface="+mn-ea"/>
                <a:cs typeface="+mn-cs"/>
              </a:rPr>
              <a:t>、建立</a:t>
            </a:r>
            <a:r>
              <a:rPr kumimoji="0" lang="en-US" altLang="zh-CN" sz="2200" b="1" i="0" u="none" strike="noStrike" kern="1200" cap="none" spc="0" normalizeH="0" baseline="0" noProof="1">
                <a:ln>
                  <a:noFill/>
                </a:ln>
                <a:solidFill>
                  <a:schemeClr val="tx1"/>
                </a:solidFill>
                <a:effectLst/>
                <a:uLnTx/>
                <a:uFillTx/>
                <a:latin typeface="+mn-lt"/>
                <a:ea typeface="+mn-ea"/>
                <a:cs typeface="+mn-cs"/>
              </a:rPr>
              <a:t>(establishing)</a:t>
            </a:r>
            <a:r>
              <a:rPr kumimoji="0" lang="zh-CN" altLang="en-US" sz="2200" b="1" i="0" u="none" strike="noStrike" kern="1200" cap="none" spc="0" normalizeH="0" baseline="0" noProof="1">
                <a:ln>
                  <a:noFill/>
                </a:ln>
                <a:solidFill>
                  <a:schemeClr val="tx1"/>
                </a:solidFill>
                <a:effectLst/>
                <a:uLnTx/>
                <a:uFillTx/>
                <a:latin typeface="+mn-lt"/>
                <a:ea typeface="+mn-ea"/>
                <a:cs typeface="+mn-cs"/>
              </a:rPr>
              <a:t>、执行</a:t>
            </a:r>
            <a:r>
              <a:rPr kumimoji="0" lang="en-US" altLang="zh-CN" sz="2200" b="1" i="0" u="none" strike="noStrike" kern="1200" cap="none" spc="0" normalizeH="0" baseline="0" noProof="1">
                <a:ln>
                  <a:noFill/>
                </a:ln>
                <a:solidFill>
                  <a:schemeClr val="tx1"/>
                </a:solidFill>
                <a:effectLst/>
                <a:uLnTx/>
                <a:uFillTx/>
                <a:latin typeface="+mn-lt"/>
                <a:ea typeface="+mn-ea"/>
                <a:cs typeface="+mn-cs"/>
              </a:rPr>
              <a:t>(acting)</a:t>
            </a:r>
            <a:r>
              <a:rPr kumimoji="0" lang="zh-CN" altLang="en-US" sz="2200" b="1" i="0" u="none" strike="noStrike" kern="1200" cap="none" spc="0" normalizeH="0" baseline="0" noProof="1">
                <a:ln>
                  <a:noFill/>
                </a:ln>
                <a:solidFill>
                  <a:schemeClr val="tx1"/>
                </a:solidFill>
                <a:effectLst/>
                <a:uLnTx/>
                <a:uFillTx/>
                <a:latin typeface="+mn-lt"/>
                <a:ea typeface="+mn-ea"/>
                <a:cs typeface="+mn-cs"/>
              </a:rPr>
              <a:t>和学习</a:t>
            </a:r>
            <a:r>
              <a:rPr kumimoji="0" lang="en-US" altLang="zh-CN" sz="2200" b="1" i="0" u="none" strike="noStrike" kern="1200" cap="none" spc="0" normalizeH="0" baseline="0" noProof="1">
                <a:ln>
                  <a:noFill/>
                </a:ln>
                <a:solidFill>
                  <a:schemeClr val="tx1"/>
                </a:solidFill>
                <a:effectLst/>
                <a:uLnTx/>
                <a:uFillTx/>
                <a:latin typeface="+mn-lt"/>
                <a:ea typeface="+mn-ea"/>
                <a:cs typeface="+mn-cs"/>
              </a:rPr>
              <a:t>(learning)</a:t>
            </a:r>
            <a:r>
              <a:rPr kumimoji="0" lang="zh-CN" altLang="en-US" sz="2200" b="1" i="0" u="none" strike="noStrike" kern="1200" cap="none" spc="0" normalizeH="0" baseline="0" noProof="1">
                <a:ln>
                  <a:noFill/>
                </a:ln>
                <a:solidFill>
                  <a:schemeClr val="tx1"/>
                </a:solidFill>
                <a:effectLst/>
                <a:uLnTx/>
                <a:uFillTx/>
                <a:latin typeface="+mn-lt"/>
                <a:ea typeface="+mn-ea"/>
                <a:cs typeface="+mn-cs"/>
              </a:rPr>
              <a:t>。</a:t>
            </a:r>
            <a:endParaRPr kumimoji="0" lang="zh-CN" altLang="en-US" sz="2200" b="1" i="0" u="none" strike="noStrike" kern="1200" cap="none" spc="0" normalizeH="0" baseline="0" noProof="1">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ts val="1000"/>
              </a:spcBef>
              <a:spcAft>
                <a:spcPts val="0"/>
              </a:spcAft>
              <a:buClr>
                <a:srgbClr val="0070C0"/>
              </a:buClr>
              <a:buSzTx/>
              <a:buFont typeface="Wingdings" panose="05000000000000000000" pitchFamily="2" charset="2"/>
              <a:buChar char="n"/>
              <a:defRPr/>
            </a:pPr>
            <a:r>
              <a:rPr kumimoji="0" lang="zh-CN" altLang="zh-CN" sz="2200" b="1" i="0" u="none" strike="noStrike" kern="1200" cap="none" spc="0" normalizeH="0" baseline="0" noProof="1">
                <a:ln>
                  <a:noFill/>
                </a:ln>
                <a:solidFill>
                  <a:schemeClr val="tx1"/>
                </a:solidFill>
                <a:effectLst/>
                <a:uLnTx/>
                <a:uFillTx/>
                <a:latin typeface="+mn-lt"/>
                <a:ea typeface="+mn-ea"/>
                <a:cs typeface="+mn-cs"/>
              </a:rPr>
              <a:t>用于组织内部过程改进的</a:t>
            </a:r>
            <a:r>
              <a:rPr kumimoji="0" lang="en-US" altLang="zh-CN" sz="2200" b="1" i="0" u="none" strike="noStrike" kern="1200" cap="none" spc="0" normalizeH="0" baseline="0" noProof="1">
                <a:ln>
                  <a:noFill/>
                </a:ln>
                <a:solidFill>
                  <a:schemeClr val="tx1"/>
                </a:solidFill>
                <a:effectLst/>
                <a:uLnTx/>
                <a:uFillTx/>
                <a:latin typeface="+mn-lt"/>
                <a:ea typeface="+mn-ea"/>
                <a:cs typeface="+mn-cs"/>
              </a:rPr>
              <a:t>CMM</a:t>
            </a:r>
            <a:r>
              <a:rPr kumimoji="0" lang="zh-CN" altLang="zh-CN" sz="2200" b="1" i="0" u="none" strike="noStrike" kern="1200" cap="none" spc="0" normalizeH="0" baseline="0" noProof="1">
                <a:ln>
                  <a:noFill/>
                </a:ln>
                <a:solidFill>
                  <a:schemeClr val="tx1"/>
                </a:solidFill>
                <a:effectLst/>
                <a:uLnTx/>
                <a:uFillTx/>
                <a:latin typeface="+mn-lt"/>
                <a:ea typeface="+mn-ea"/>
                <a:cs typeface="+mn-cs"/>
              </a:rPr>
              <a:t>评估</a:t>
            </a:r>
            <a:r>
              <a:rPr kumimoji="0" lang="en-US" altLang="zh-CN" sz="2200" b="1" i="0" u="none" strike="noStrike" kern="1200" cap="none" spc="0" normalizeH="0" baseline="0" noProof="1">
                <a:ln>
                  <a:noFill/>
                </a:ln>
                <a:solidFill>
                  <a:schemeClr val="tx1"/>
                </a:solidFill>
                <a:effectLst/>
                <a:uLnTx/>
                <a:uFillTx/>
                <a:latin typeface="+mn-lt"/>
                <a:ea typeface="+mn-ea"/>
                <a:cs typeface="+mn-cs"/>
              </a:rPr>
              <a:t>(for Internal Process Improvement</a:t>
            </a:r>
            <a:r>
              <a:rPr kumimoji="0" lang="zh-CN" altLang="en-US" sz="2200" b="1" i="0" u="none" strike="noStrike" kern="1200" cap="none" spc="0" normalizeH="0" baseline="0" noProof="1">
                <a:ln>
                  <a:noFill/>
                </a:ln>
                <a:solidFill>
                  <a:schemeClr val="tx1"/>
                </a:solidFill>
                <a:effectLst/>
                <a:uLnTx/>
                <a:uFillTx/>
                <a:latin typeface="+mn-lt"/>
                <a:ea typeface="+mn-ea"/>
                <a:cs typeface="+mn-cs"/>
              </a:rPr>
              <a:t>，</a:t>
            </a:r>
            <a:r>
              <a:rPr kumimoji="0" lang="en-US" altLang="zh-CN" sz="2200" b="1" i="0" u="none" strike="noStrike" kern="1200" cap="none" spc="0" normalizeH="0" baseline="0" noProof="1">
                <a:ln>
                  <a:noFill/>
                </a:ln>
                <a:solidFill>
                  <a:schemeClr val="tx1"/>
                </a:solidFill>
                <a:effectLst/>
                <a:uLnTx/>
                <a:uFillTx/>
                <a:latin typeface="+mn-lt"/>
                <a:ea typeface="+mn-ea"/>
                <a:cs typeface="+mn-cs"/>
              </a:rPr>
              <a:t>CBCMM-Based Appraisal A IPI)——</a:t>
            </a:r>
            <a:r>
              <a:rPr kumimoji="0" lang="zh-CN" altLang="en-US" sz="2200" b="1" i="0" u="none" strike="noStrike" kern="1200" cap="none" spc="0" normalizeH="0" baseline="0" noProof="1">
                <a:ln>
                  <a:noFill/>
                </a:ln>
                <a:solidFill>
                  <a:schemeClr val="tx1"/>
                </a:solidFill>
                <a:effectLst/>
                <a:uLnTx/>
                <a:uFillTx/>
                <a:latin typeface="+mn-lt"/>
                <a:ea typeface="+mn-ea"/>
                <a:cs typeface="+mn-cs"/>
              </a:rPr>
              <a:t>采用</a:t>
            </a:r>
            <a:r>
              <a:rPr kumimoji="0" lang="en-US" altLang="zh-CN" sz="2200" b="1" i="0" u="none" strike="noStrike" kern="1200" cap="none" spc="0" normalizeH="0" baseline="0" noProof="1">
                <a:ln>
                  <a:noFill/>
                </a:ln>
                <a:solidFill>
                  <a:schemeClr val="tx1"/>
                </a:solidFill>
                <a:effectLst/>
                <a:uLnTx/>
                <a:uFillTx/>
                <a:latin typeface="+mn-lt"/>
                <a:ea typeface="+mn-ea"/>
                <a:cs typeface="+mn-cs"/>
              </a:rPr>
              <a:t>SEI</a:t>
            </a:r>
            <a:r>
              <a:rPr kumimoji="0" lang="zh-CN" altLang="en-US" sz="2200" b="1" i="0" u="none" strike="noStrike" kern="1200" cap="none" spc="0" normalizeH="0" baseline="0" noProof="1">
                <a:ln>
                  <a:noFill/>
                </a:ln>
                <a:solidFill>
                  <a:schemeClr val="tx1"/>
                </a:solidFill>
                <a:effectLst/>
                <a:uLnTx/>
                <a:uFillTx/>
                <a:latin typeface="+mn-lt"/>
                <a:ea typeface="+mn-ea"/>
                <a:cs typeface="+mn-cs"/>
              </a:rPr>
              <a:t>的</a:t>
            </a:r>
            <a:r>
              <a:rPr kumimoji="0" lang="en-US" altLang="zh-CN" sz="2200" b="1" i="0" u="none" strike="noStrike" kern="1200" cap="none" spc="0" normalizeH="0" baseline="0" noProof="1">
                <a:ln>
                  <a:noFill/>
                </a:ln>
                <a:solidFill>
                  <a:schemeClr val="tx1"/>
                </a:solidFill>
                <a:effectLst/>
                <a:uLnTx/>
                <a:uFillTx/>
                <a:latin typeface="+mn-lt"/>
                <a:ea typeface="+mn-ea"/>
                <a:cs typeface="+mn-cs"/>
              </a:rPr>
              <a:t>CMM</a:t>
            </a:r>
            <a:r>
              <a:rPr kumimoji="0" lang="zh-CN" altLang="en-US" sz="2200" b="1" i="0" u="none" strike="noStrike" kern="1200" cap="none" spc="0" normalizeH="0" baseline="0" noProof="1">
                <a:ln>
                  <a:noFill/>
                </a:ln>
                <a:solidFill>
                  <a:schemeClr val="tx1"/>
                </a:solidFill>
                <a:effectLst/>
                <a:uLnTx/>
                <a:uFillTx/>
                <a:latin typeface="+mn-lt"/>
                <a:ea typeface="+mn-ea"/>
                <a:cs typeface="+mn-cs"/>
              </a:rPr>
              <a:t>作为评估的依据</a:t>
            </a:r>
            <a:r>
              <a:rPr kumimoji="0" lang="en-US" altLang="zh-CN" sz="2200" b="1" i="0" u="none" strike="noStrike" kern="1200" cap="none" spc="0" normalizeH="0" baseline="0" noProof="1">
                <a:ln>
                  <a:noFill/>
                </a:ln>
                <a:solidFill>
                  <a:schemeClr val="tx1"/>
                </a:solidFill>
                <a:effectLst/>
                <a:uLnTx/>
                <a:uFillTx/>
                <a:latin typeface="+mn-lt"/>
                <a:ea typeface="+mn-ea"/>
                <a:cs typeface="+mn-cs"/>
              </a:rPr>
              <a:t>[Dun01]</a:t>
            </a:r>
            <a:r>
              <a:rPr kumimoji="0" lang="zh-CN" altLang="en-US" sz="2200" b="1" i="0" u="none" strike="noStrike" kern="1200" cap="none" spc="0" normalizeH="0" baseline="0" noProof="1">
                <a:ln>
                  <a:noFill/>
                </a:ln>
                <a:solidFill>
                  <a:schemeClr val="tx1"/>
                </a:solidFill>
                <a:effectLst/>
                <a:uLnTx/>
                <a:uFillTx/>
                <a:latin typeface="+mn-lt"/>
                <a:ea typeface="+mn-ea"/>
                <a:cs typeface="+mn-cs"/>
              </a:rPr>
              <a:t>，提供了一种诊断方法，用以分析软件开发机构相对成熟度。</a:t>
            </a:r>
            <a:endParaRPr kumimoji="0" lang="zh-CN" altLang="en-US" sz="2200" b="1" i="0" u="none" strike="noStrike" kern="1200" cap="none" spc="0" normalizeH="0" baseline="0" noProof="1">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ts val="1000"/>
              </a:spcBef>
              <a:spcAft>
                <a:spcPts val="0"/>
              </a:spcAft>
              <a:buClr>
                <a:srgbClr val="0070C0"/>
              </a:buClr>
              <a:buSzTx/>
              <a:buFont typeface="Wingdings" panose="05000000000000000000" pitchFamily="2" charset="2"/>
              <a:buChar char="n"/>
              <a:defRPr/>
            </a:pPr>
            <a:r>
              <a:rPr kumimoji="0" lang="en-US" altLang="zh-CN" sz="2200" b="1" i="0" u="none" strike="noStrike" kern="1200" cap="none" spc="0" normalizeH="0" baseline="0" noProof="1">
                <a:ln>
                  <a:noFill/>
                </a:ln>
                <a:solidFill>
                  <a:schemeClr val="tx1"/>
                </a:solidFill>
                <a:effectLst/>
                <a:uLnTx/>
                <a:uFillTx/>
                <a:latin typeface="+mn-lt"/>
                <a:ea typeface="+mn-ea"/>
                <a:cs typeface="+mn-cs"/>
              </a:rPr>
              <a:t>SPICE(ISO/IEC15504) ——</a:t>
            </a:r>
            <a:r>
              <a:rPr kumimoji="0" lang="zh-CN" altLang="en-US" sz="2200" b="1" i="0" u="none" strike="noStrike" kern="1200" cap="none" spc="0" normalizeH="0" baseline="0" noProof="1">
                <a:ln>
                  <a:noFill/>
                </a:ln>
                <a:solidFill>
                  <a:schemeClr val="tx1"/>
                </a:solidFill>
                <a:effectLst/>
                <a:uLnTx/>
                <a:uFillTx/>
                <a:latin typeface="+mn-lt"/>
                <a:ea typeface="+mn-ea"/>
                <a:cs typeface="+mn-cs"/>
              </a:rPr>
              <a:t>该标准定义了软件过程评估的一系列要求。该标准的目的是帮助软件开发组织建立客观的评价体系，以评估定义的软件过程的有效性</a:t>
            </a:r>
            <a:r>
              <a:rPr kumimoji="0" lang="en-US" altLang="zh-CN" sz="2200" b="1" i="0" u="none" strike="noStrike" kern="1200" cap="none" spc="0" normalizeH="0" baseline="0" noProof="1">
                <a:ln>
                  <a:noFill/>
                </a:ln>
                <a:solidFill>
                  <a:schemeClr val="tx1"/>
                </a:solidFill>
                <a:effectLst/>
                <a:uLnTx/>
                <a:uFillTx/>
                <a:latin typeface="+mn-lt"/>
                <a:ea typeface="+mn-ea"/>
                <a:cs typeface="+mn-cs"/>
              </a:rPr>
              <a:t>[ISO08]</a:t>
            </a:r>
            <a:r>
              <a:rPr kumimoji="0" lang="zh-CN" altLang="en-US" sz="2200" b="1" i="0" u="none" strike="noStrike" kern="1200" cap="none" spc="0" normalizeH="0" baseline="0" noProof="1">
                <a:ln>
                  <a:noFill/>
                </a:ln>
                <a:solidFill>
                  <a:schemeClr val="tx1"/>
                </a:solidFill>
                <a:effectLst/>
                <a:uLnTx/>
                <a:uFillTx/>
                <a:latin typeface="+mn-lt"/>
                <a:ea typeface="+mn-ea"/>
                <a:cs typeface="+mn-cs"/>
              </a:rPr>
              <a:t>。</a:t>
            </a:r>
            <a:endParaRPr kumimoji="0" lang="zh-CN" altLang="en-US" sz="2200" b="1" i="0" u="none" strike="noStrike" kern="1200" cap="none" spc="0" normalizeH="0" baseline="0" noProof="1">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ts val="1000"/>
              </a:spcBef>
              <a:spcAft>
                <a:spcPts val="1200"/>
              </a:spcAft>
              <a:buClr>
                <a:srgbClr val="0070C0"/>
              </a:buClr>
              <a:buSzTx/>
              <a:buFont typeface="Wingdings" panose="05000000000000000000" pitchFamily="2" charset="2"/>
              <a:buChar char="n"/>
              <a:defRPr/>
            </a:pPr>
            <a:r>
              <a:rPr kumimoji="0" lang="zh-CN" altLang="en-US" sz="2200" b="1" i="0" u="none" strike="noStrike" kern="1200" cap="none" spc="0" normalizeH="0" baseline="0" noProof="1">
                <a:ln>
                  <a:noFill/>
                </a:ln>
                <a:solidFill>
                  <a:schemeClr val="tx1"/>
                </a:solidFill>
                <a:effectLst/>
                <a:uLnTx/>
                <a:uFillTx/>
                <a:latin typeface="+mn-lt"/>
                <a:ea typeface="+mn-ea"/>
                <a:cs typeface="+mn-cs"/>
              </a:rPr>
              <a:t>软件</a:t>
            </a:r>
            <a:r>
              <a:rPr kumimoji="0" lang="en-US" altLang="zh-CN" sz="2200" b="1" i="0" u="none" strike="noStrike" kern="1200" cap="none" spc="0" normalizeH="0" baseline="0" noProof="1">
                <a:ln>
                  <a:noFill/>
                </a:ln>
                <a:solidFill>
                  <a:schemeClr val="tx1"/>
                </a:solidFill>
                <a:effectLst/>
                <a:uLnTx/>
                <a:uFillTx/>
                <a:latin typeface="+mn-lt"/>
                <a:ea typeface="+mn-ea"/>
                <a:cs typeface="+mn-cs"/>
              </a:rPr>
              <a:t>ISO 9001:2000——</a:t>
            </a:r>
            <a:r>
              <a:rPr kumimoji="0" lang="zh-CN" altLang="en-US" sz="2200" b="1" i="0" u="none" strike="noStrike" kern="1200" cap="none" spc="0" normalizeH="0" baseline="0" noProof="1">
                <a:ln>
                  <a:noFill/>
                </a:ln>
                <a:solidFill>
                  <a:schemeClr val="tx1"/>
                </a:solidFill>
                <a:effectLst/>
                <a:uLnTx/>
                <a:uFillTx/>
                <a:latin typeface="+mn-lt"/>
                <a:ea typeface="+mn-ea"/>
                <a:cs typeface="+mn-cs"/>
              </a:rPr>
              <a:t>这是一个通用标准，任何开发组织如果希望提高所提供的产品、系统或服务的整体质量，都可以采用这个标准。因此，该标准可直接应用于软件组织和公司</a:t>
            </a:r>
            <a:r>
              <a:rPr kumimoji="0" lang="en-US" altLang="zh-CN" sz="2200" b="1" i="0" u="none" strike="noStrike" kern="1200" cap="none" spc="0" normalizeH="0" baseline="0" noProof="1">
                <a:ln>
                  <a:noFill/>
                </a:ln>
                <a:solidFill>
                  <a:schemeClr val="tx1"/>
                </a:solidFill>
                <a:effectLst/>
                <a:uLnTx/>
                <a:uFillTx/>
                <a:latin typeface="+mn-lt"/>
                <a:ea typeface="+mn-ea"/>
                <a:cs typeface="+mn-cs"/>
              </a:rPr>
              <a:t>[Ant06]</a:t>
            </a:r>
            <a:r>
              <a:rPr kumimoji="0" lang="zh-CN" altLang="en-US" sz="2200" b="1" i="0" u="none" strike="noStrike" kern="1200" cap="none" spc="0" normalizeH="0" baseline="0" noProof="1">
                <a:ln>
                  <a:noFill/>
                </a:ln>
                <a:solidFill>
                  <a:schemeClr val="tx1"/>
                </a:solidFill>
                <a:effectLst/>
                <a:uLnTx/>
                <a:uFillTx/>
                <a:latin typeface="+mn-lt"/>
                <a:ea typeface="+mn-ea"/>
                <a:cs typeface="+mn-cs"/>
              </a:rPr>
              <a:t>。</a:t>
            </a:r>
            <a:endParaRPr kumimoji="0" lang="zh-CN" altLang="en-US" sz="2200" b="1" i="0" u="none" strike="noStrike" kern="1200" cap="none" spc="0" normalizeH="0" baseline="0" noProof="1">
              <a:ln>
                <a:noFill/>
              </a:ln>
              <a:solidFill>
                <a:schemeClr val="tx1"/>
              </a:solidFill>
              <a:effectLst/>
              <a:uLnTx/>
              <a:uFillTx/>
              <a:latin typeface="+mn-lt"/>
              <a:ea typeface="+mn-ea"/>
              <a:cs typeface="+mn-cs"/>
            </a:endParaRPr>
          </a:p>
        </p:txBody>
      </p:sp>
      <p:sp>
        <p:nvSpPr>
          <p:cNvPr id="17413" name="Slide Number Placeholder 4"/>
          <p:cNvSpPr txBox="1">
            <a:spLocks noGrp="1"/>
          </p:cNvSpPr>
          <p:nvPr>
            <p:ph type="sldNum" sz="quarter" idx="11"/>
          </p:nvPr>
        </p:nvSpPr>
        <p:spPr>
          <a:noFill/>
          <a:ln>
            <a:noFill/>
          </a:ln>
        </p:spPr>
        <p:txBody>
          <a:bodyPr anchor="ctr" anchorCtr="0"/>
          <a:p>
            <a:pPr marL="0" indent="0" algn="r">
              <a:spcBef>
                <a:spcPct val="0"/>
              </a:spcBef>
              <a:buClrTx/>
              <a:buFont typeface="Arial" panose="020B0604020202020204" pitchFamily="34" charset="0"/>
              <a:buNone/>
            </a:pPr>
            <a:fld id="{9A0DB2DC-4C9A-4742-B13C-FB6460FD3503}" type="slidenum">
              <a:rPr lang="en-US" altLang="zh-CN" sz="1000" dirty="0">
                <a:latin typeface="Helvetica" pitchFamily="-128" charset="0"/>
                <a:ea typeface="MS PGothic" panose="020B0600070205080204" pitchFamily="34" charset="-128"/>
              </a:rPr>
            </a:fld>
            <a:endParaRPr lang="en-US" altLang="zh-CN" sz="1000" dirty="0">
              <a:latin typeface="Helvetica" pitchFamily="-128" charset="0"/>
              <a:ea typeface="MS PGothic" panose="020B0600070205080204" pitchFamily="34" charset="-128"/>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kern="0" noProof="0" smtClean="0">
                <a:ln>
                  <a:noFill/>
                </a:ln>
                <a:solidFill>
                  <a:srgbClr val="000099"/>
                </a:solidFill>
                <a:effectLst/>
                <a:uLnTx/>
                <a:uFillTx/>
                <a:sym typeface="+mn-ea"/>
              </a:rPr>
              <a:t>Process Assessment</a:t>
            </a:r>
            <a:endParaRPr lang="zh-CN" altLang="en-US"/>
          </a:p>
        </p:txBody>
      </p:sp>
      <p:sp>
        <p:nvSpPr>
          <p:cNvPr id="78851" name="Text Box 3"/>
          <p:cNvSpPr txBox="1">
            <a:spLocks noChangeArrowheads="1"/>
          </p:cNvSpPr>
          <p:nvPr/>
        </p:nvSpPr>
        <p:spPr bwMode="auto">
          <a:xfrm>
            <a:off x="168910" y="5181600"/>
            <a:ext cx="8758555" cy="1753235"/>
          </a:xfrm>
          <a:prstGeom prst="rect">
            <a:avLst/>
          </a:prstGeom>
          <a:noFill/>
          <a:ln>
            <a:noFill/>
          </a:ln>
          <a:effectLst/>
        </p:spPr>
        <p:txBody>
          <a:bodyPr wrap="square">
            <a:spAutoFit/>
          </a:bodyPr>
          <a:lstStyle/>
          <a:p>
            <a:pPr marR="0" defTabSz="914400">
              <a:spcBef>
                <a:spcPct val="50000"/>
              </a:spcBef>
              <a:buClrTx/>
              <a:buSzTx/>
              <a:buFontTx/>
              <a:buNone/>
              <a:defRPr/>
            </a:pPr>
            <a:r>
              <a:rPr kumimoji="0" lang="en-US" altLang="zh-CN" sz="1800" b="1" kern="1200" cap="none" spc="0" normalizeH="0" baseline="0" noProof="0" smtClean="0">
                <a:solidFill>
                  <a:srgbClr val="000066"/>
                </a:solidFill>
                <a:latin typeface="Arial" panose="020B0604020202020204" pitchFamily="34" charset="0"/>
                <a:ea typeface="宋体" panose="02010600030101010101" pitchFamily="2" charset="-122"/>
                <a:cs typeface="宋体" panose="02010600030101010101" pitchFamily="2" charset="-122"/>
                <a:sym typeface="Wingdings" panose="05000000000000000000" charset="0"/>
              </a:rPr>
              <a:t> </a:t>
            </a:r>
            <a:r>
              <a:rPr kumimoji="0" lang="en-US" altLang="zh-CN" sz="1800" b="1" kern="1200" cap="none" spc="0" normalizeH="0" baseline="0" noProof="0" smtClean="0">
                <a:solidFill>
                  <a:srgbClr val="000066"/>
                </a:solidFill>
                <a:latin typeface="Arial" panose="020B0604020202020204" pitchFamily="34" charset="0"/>
                <a:ea typeface="宋体" panose="02010600030101010101" pitchFamily="2" charset="-122"/>
                <a:cs typeface="宋体" panose="02010600030101010101" pitchFamily="2" charset="-122"/>
              </a:rPr>
              <a:t>S</a:t>
            </a:r>
            <a:r>
              <a:rPr kumimoji="0" lang="en-US" altLang="zh-CN" sz="1800" b="1" kern="1200" cap="none" spc="0" normalizeH="0" baseline="0" noProof="0" smtClean="0">
                <a:solidFill>
                  <a:srgbClr val="FF0000"/>
                </a:solidFill>
                <a:latin typeface="Arial" panose="020B0604020202020204" pitchFamily="34" charset="0"/>
                <a:ea typeface="宋体" panose="02010600030101010101" pitchFamily="2" charset="-122"/>
                <a:cs typeface="宋体" panose="02010600030101010101" pitchFamily="2" charset="-122"/>
              </a:rPr>
              <a:t>C</a:t>
            </a:r>
            <a:r>
              <a:rPr kumimoji="0" lang="en-US" altLang="zh-CN" sz="1800" b="1" kern="1200" cap="none" spc="0" normalizeH="0" baseline="0" noProof="0" smtClean="0">
                <a:solidFill>
                  <a:srgbClr val="000066"/>
                </a:solidFill>
                <a:latin typeface="Arial" panose="020B0604020202020204" pitchFamily="34" charset="0"/>
                <a:ea typeface="宋体" panose="02010600030101010101" pitchFamily="2" charset="-122"/>
                <a:cs typeface="宋体" panose="02010600030101010101" pitchFamily="2" charset="-122"/>
              </a:rPr>
              <a:t>AMPI </a:t>
            </a:r>
            <a:r>
              <a:rPr lang="en-US" altLang="zh-CN" sz="1800" b="1" noProof="0" smtClean="0">
                <a:solidFill>
                  <a:srgbClr val="000066"/>
                </a:solidFill>
                <a:latin typeface="Arial" panose="020B0604020202020204" pitchFamily="34" charset="0"/>
                <a:ea typeface="宋体" panose="02010600030101010101" pitchFamily="2" charset="-122"/>
                <a:cs typeface="宋体" panose="02010600030101010101" pitchFamily="2" charset="-122"/>
                <a:sym typeface="+mn-ea"/>
              </a:rPr>
              <a:t>标准的CMMI评估方法</a:t>
            </a:r>
            <a:r>
              <a:rPr kumimoji="0" lang="en-US" altLang="zh-CN" sz="1800" b="1" kern="1200" cap="none" spc="0" normalizeH="0" baseline="0" noProof="0" smtClean="0">
                <a:solidFill>
                  <a:srgbClr val="000066"/>
                </a:solidFill>
                <a:latin typeface="Arial" panose="020B0604020202020204" pitchFamily="34" charset="0"/>
                <a:ea typeface="宋体" panose="02010600030101010101" pitchFamily="2" charset="-122"/>
                <a:cs typeface="宋体" panose="02010600030101010101" pitchFamily="2" charset="-122"/>
              </a:rPr>
              <a:t>(Standard CMMI Appraisal Method for Process Improvement) 		 </a:t>
            </a:r>
            <a:endParaRPr kumimoji="0" lang="en-US" altLang="zh-CN" sz="1800" b="1" kern="1200" cap="none" spc="0" normalizeH="0" baseline="0" noProof="0" smtClean="0">
              <a:solidFill>
                <a:srgbClr val="000066"/>
              </a:solidFill>
              <a:latin typeface="Arial" panose="020B0604020202020204" pitchFamily="34" charset="0"/>
              <a:ea typeface="宋体" panose="02010600030101010101" pitchFamily="2" charset="-122"/>
              <a:cs typeface="宋体" panose="02010600030101010101" pitchFamily="2" charset="-122"/>
            </a:endParaRPr>
          </a:p>
          <a:p>
            <a:pPr marR="0" defTabSz="914400">
              <a:spcBef>
                <a:spcPct val="50000"/>
              </a:spcBef>
              <a:buClrTx/>
              <a:buSzTx/>
              <a:buFontTx/>
              <a:buNone/>
              <a:defRPr/>
            </a:pPr>
            <a:r>
              <a:rPr kumimoji="0" lang="en-US" altLang="zh-CN" sz="1800" b="1" kern="1200" cap="none" spc="0" normalizeH="0" baseline="0" noProof="0" smtClean="0">
                <a:solidFill>
                  <a:srgbClr val="000066"/>
                </a:solidFill>
                <a:latin typeface="Arial" panose="020B0604020202020204" pitchFamily="34" charset="0"/>
                <a:ea typeface="宋体" panose="02010600030101010101" pitchFamily="2" charset="-122"/>
                <a:cs typeface="宋体" panose="02010600030101010101" pitchFamily="2" charset="-122"/>
                <a:sym typeface="Wingdings" panose="05000000000000000000" charset="0"/>
              </a:rPr>
              <a:t></a:t>
            </a:r>
            <a:r>
              <a:rPr kumimoji="0" lang="en-US" altLang="zh-CN" sz="1800" b="1" kern="1200" cap="none" spc="0" normalizeH="0" baseline="0" noProof="0" smtClean="0">
                <a:solidFill>
                  <a:srgbClr val="000066"/>
                </a:solidFill>
                <a:latin typeface="Arial" panose="020B0604020202020204" pitchFamily="34" charset="0"/>
                <a:ea typeface="宋体" panose="02010600030101010101" pitchFamily="2" charset="-122"/>
                <a:cs typeface="宋体" panose="02010600030101010101" pitchFamily="2" charset="-122"/>
              </a:rPr>
              <a:t> </a:t>
            </a:r>
            <a:r>
              <a:rPr kumimoji="0" lang="en-US" altLang="zh-CN" sz="1800" b="1" kern="1200" cap="none" spc="0" normalizeH="0" baseline="0" noProof="0" smtClean="0">
                <a:solidFill>
                  <a:srgbClr val="FF0000"/>
                </a:solidFill>
                <a:latin typeface="Arial" panose="020B0604020202020204" pitchFamily="34" charset="0"/>
                <a:ea typeface="宋体" panose="02010600030101010101" pitchFamily="2" charset="-122"/>
                <a:cs typeface="宋体" panose="02010600030101010101" pitchFamily="2" charset="-122"/>
              </a:rPr>
              <a:t>C</a:t>
            </a:r>
            <a:r>
              <a:rPr kumimoji="0" lang="en-US" altLang="zh-CN" sz="1800" b="1" kern="1200" cap="none" spc="0" normalizeH="0" baseline="0" noProof="0" smtClean="0">
                <a:solidFill>
                  <a:srgbClr val="000066"/>
                </a:solidFill>
                <a:latin typeface="Arial" panose="020B0604020202020204" pitchFamily="34" charset="0"/>
                <a:ea typeface="宋体" panose="02010600030101010101" pitchFamily="2" charset="-122"/>
                <a:cs typeface="宋体" panose="02010600030101010101" pitchFamily="2" charset="-122"/>
              </a:rPr>
              <a:t>BA IPI</a:t>
            </a:r>
            <a:r>
              <a:rPr kumimoji="0" lang="zh-CN" altLang="en-US" sz="1800" b="1" kern="1200" cap="none" spc="0" normalizeH="0" baseline="0" noProof="0" smtClean="0">
                <a:solidFill>
                  <a:srgbClr val="000066"/>
                </a:solidFill>
                <a:latin typeface="Arial" panose="020B0604020202020204" pitchFamily="34" charset="0"/>
                <a:ea typeface="宋体" panose="02010600030101010101" pitchFamily="2" charset="-122"/>
                <a:cs typeface="宋体" panose="02010600030101010101" pitchFamily="2" charset="-122"/>
              </a:rPr>
              <a:t>　</a:t>
            </a:r>
            <a:r>
              <a:rPr kumimoji="0" lang="en-US" altLang="zh-CN" sz="1800" b="1" kern="1200" cap="none" spc="0" normalizeH="0" baseline="0" noProof="0" smtClean="0">
                <a:solidFill>
                  <a:srgbClr val="000066"/>
                </a:solidFill>
                <a:latin typeface="Arial" panose="020B0604020202020204" pitchFamily="34" charset="0"/>
                <a:ea typeface="宋体" panose="02010600030101010101" pitchFamily="2" charset="-122"/>
                <a:cs typeface="宋体" panose="02010600030101010101" pitchFamily="2" charset="-122"/>
              </a:rPr>
              <a:t>基于CMM的内部过程改进(CMM-Based Appraisal for Internal Process Improvement，CBA IPI)	</a:t>
            </a:r>
            <a:r>
              <a:rPr kumimoji="0" lang="zh-CN" altLang="en-US" sz="1800" b="1" kern="1200" cap="none" spc="0" normalizeH="0" baseline="0" noProof="0" smtClean="0">
                <a:solidFill>
                  <a:srgbClr val="000066"/>
                </a:solidFill>
                <a:latin typeface="Arial" panose="020B0604020202020204" pitchFamily="34" charset="0"/>
                <a:ea typeface="宋体" panose="02010600030101010101" pitchFamily="2" charset="-122"/>
                <a:cs typeface="宋体" panose="02010600030101010101" pitchFamily="2" charset="-122"/>
              </a:rPr>
              <a:t>　　　　</a:t>
            </a:r>
            <a:endParaRPr kumimoji="0" lang="zh-CN" altLang="en-US" sz="1800" b="1" kern="1200" cap="none" spc="0" normalizeH="0" baseline="0" noProof="0" smtClean="0">
              <a:solidFill>
                <a:srgbClr val="000066"/>
              </a:solidFill>
              <a:latin typeface="Arial" panose="020B0604020202020204" pitchFamily="34" charset="0"/>
              <a:ea typeface="宋体" panose="02010600030101010101" pitchFamily="2" charset="-122"/>
              <a:cs typeface="宋体" panose="02010600030101010101" pitchFamily="2" charset="-122"/>
            </a:endParaRPr>
          </a:p>
          <a:p>
            <a:pPr marR="0" defTabSz="914400">
              <a:spcBef>
                <a:spcPct val="50000"/>
              </a:spcBef>
              <a:buClrTx/>
              <a:buSzTx/>
              <a:buFontTx/>
              <a:buNone/>
              <a:defRPr/>
            </a:pPr>
            <a:r>
              <a:rPr lang="en-US" altLang="zh-CN" sz="1800" b="1" noProof="0" smtClean="0">
                <a:solidFill>
                  <a:srgbClr val="000066"/>
                </a:solidFill>
                <a:latin typeface="Arial" panose="020B0604020202020204" pitchFamily="34" charset="0"/>
                <a:ea typeface="宋体" panose="02010600030101010101" pitchFamily="2" charset="-122"/>
                <a:cs typeface="宋体" panose="02010600030101010101" pitchFamily="2" charset="-122"/>
                <a:sym typeface="Wingdings" panose="05000000000000000000" charset="0"/>
              </a:rPr>
              <a:t></a:t>
            </a:r>
            <a:r>
              <a:rPr lang="en-US" altLang="zh-CN" sz="1800" b="1" noProof="0" smtClean="0">
                <a:solidFill>
                  <a:srgbClr val="000066"/>
                </a:solidFill>
                <a:latin typeface="Arial" panose="020B0604020202020204" pitchFamily="34" charset="0"/>
                <a:ea typeface="宋体" panose="02010600030101010101" pitchFamily="2" charset="-122"/>
                <a:cs typeface="宋体" panose="02010600030101010101" pitchFamily="2" charset="-122"/>
                <a:sym typeface="+mn-ea"/>
              </a:rPr>
              <a:t> ISO 9001:2000 for Software</a:t>
            </a:r>
            <a:r>
              <a:rPr kumimoji="0" lang="en-US" altLang="zh-CN" sz="1800" b="1" kern="1200" cap="none" spc="0" normalizeH="0" baseline="0" noProof="0" smtClean="0">
                <a:solidFill>
                  <a:srgbClr val="000066"/>
                </a:solidFill>
                <a:latin typeface="Arial" panose="020B0604020202020204" pitchFamily="34" charset="0"/>
                <a:ea typeface="宋体" panose="02010600030101010101" pitchFamily="2" charset="-122"/>
                <a:cs typeface="宋体" panose="02010600030101010101" pitchFamily="2" charset="-122"/>
              </a:rPr>
              <a:t> </a:t>
            </a:r>
            <a:endParaRPr kumimoji="0" lang="en-US" altLang="zh-CN" sz="1800" b="1" kern="1200" cap="none" spc="0" normalizeH="0" baseline="0" noProof="0" smtClean="0">
              <a:solidFill>
                <a:srgbClr val="000066"/>
              </a:solidFill>
              <a:latin typeface="Arial" panose="020B0604020202020204" pitchFamily="34" charset="0"/>
              <a:ea typeface="宋体" panose="02010600030101010101" pitchFamily="2" charset="-122"/>
              <a:cs typeface="宋体" panose="02010600030101010101" pitchFamily="2" charset="-122"/>
            </a:endParaRPr>
          </a:p>
        </p:txBody>
      </p:sp>
      <p:grpSp>
        <p:nvGrpSpPr>
          <p:cNvPr id="78853" name="Group 5"/>
          <p:cNvGrpSpPr/>
          <p:nvPr/>
        </p:nvGrpSpPr>
        <p:grpSpPr>
          <a:xfrm>
            <a:off x="3649663" y="2023428"/>
            <a:ext cx="2051050" cy="1938337"/>
            <a:chOff x="2299" y="1227"/>
            <a:chExt cx="1292" cy="1221"/>
          </a:xfrm>
        </p:grpSpPr>
        <p:sp>
          <p:nvSpPr>
            <p:cNvPr id="8240" name="Rectangle 6"/>
            <p:cNvSpPr/>
            <p:nvPr/>
          </p:nvSpPr>
          <p:spPr>
            <a:xfrm>
              <a:off x="2299" y="1840"/>
              <a:ext cx="1021" cy="607"/>
            </a:xfrm>
            <a:prstGeom prst="rect">
              <a:avLst/>
            </a:prstGeom>
            <a:solidFill>
              <a:srgbClr val="FFFFFF"/>
            </a:solidFill>
            <a:ln w="9525">
              <a:noFill/>
            </a:ln>
          </p:spPr>
          <p:txBody>
            <a:bodyPr/>
            <a:p>
              <a:endParaRPr lang="zh-CN" altLang="en-US" dirty="0">
                <a:latin typeface="Arial" panose="020B0604020202020204" pitchFamily="34" charset="0"/>
              </a:endParaRPr>
            </a:p>
          </p:txBody>
        </p:sp>
        <p:sp>
          <p:nvSpPr>
            <p:cNvPr id="8241" name="Line 7"/>
            <p:cNvSpPr/>
            <p:nvPr/>
          </p:nvSpPr>
          <p:spPr>
            <a:xfrm>
              <a:off x="2299" y="1840"/>
              <a:ext cx="1021" cy="1"/>
            </a:xfrm>
            <a:prstGeom prst="line">
              <a:avLst/>
            </a:prstGeom>
            <a:ln w="11113" cap="flat" cmpd="sng">
              <a:solidFill>
                <a:srgbClr val="000000"/>
              </a:solidFill>
              <a:prstDash val="solid"/>
              <a:headEnd type="none" w="med" len="med"/>
              <a:tailEnd type="none" w="med" len="med"/>
            </a:ln>
          </p:spPr>
        </p:sp>
        <p:sp>
          <p:nvSpPr>
            <p:cNvPr id="8242" name="Line 8"/>
            <p:cNvSpPr/>
            <p:nvPr/>
          </p:nvSpPr>
          <p:spPr>
            <a:xfrm>
              <a:off x="3320" y="1840"/>
              <a:ext cx="1" cy="1"/>
            </a:xfrm>
            <a:prstGeom prst="line">
              <a:avLst/>
            </a:prstGeom>
            <a:ln w="11113" cap="flat" cmpd="sng">
              <a:solidFill>
                <a:srgbClr val="000000"/>
              </a:solidFill>
              <a:prstDash val="solid"/>
              <a:headEnd type="none" w="med" len="med"/>
              <a:tailEnd type="none" w="med" len="med"/>
            </a:ln>
          </p:spPr>
        </p:sp>
        <p:sp>
          <p:nvSpPr>
            <p:cNvPr id="8243" name="Line 9"/>
            <p:cNvSpPr/>
            <p:nvPr/>
          </p:nvSpPr>
          <p:spPr>
            <a:xfrm>
              <a:off x="3320" y="1840"/>
              <a:ext cx="1" cy="607"/>
            </a:xfrm>
            <a:prstGeom prst="line">
              <a:avLst/>
            </a:prstGeom>
            <a:ln w="11113" cap="flat" cmpd="sng">
              <a:solidFill>
                <a:srgbClr val="000000"/>
              </a:solidFill>
              <a:prstDash val="solid"/>
              <a:headEnd type="none" w="med" len="med"/>
              <a:tailEnd type="none" w="med" len="med"/>
            </a:ln>
          </p:spPr>
        </p:sp>
        <p:sp>
          <p:nvSpPr>
            <p:cNvPr id="8244" name="Line 10"/>
            <p:cNvSpPr/>
            <p:nvPr/>
          </p:nvSpPr>
          <p:spPr>
            <a:xfrm>
              <a:off x="3320" y="2447"/>
              <a:ext cx="1" cy="1"/>
            </a:xfrm>
            <a:prstGeom prst="line">
              <a:avLst/>
            </a:prstGeom>
            <a:ln w="11113" cap="flat" cmpd="sng">
              <a:solidFill>
                <a:srgbClr val="000000"/>
              </a:solidFill>
              <a:prstDash val="solid"/>
              <a:headEnd type="none" w="med" len="med"/>
              <a:tailEnd type="none" w="med" len="med"/>
            </a:ln>
          </p:spPr>
        </p:sp>
        <p:sp>
          <p:nvSpPr>
            <p:cNvPr id="8245" name="Line 11"/>
            <p:cNvSpPr/>
            <p:nvPr/>
          </p:nvSpPr>
          <p:spPr>
            <a:xfrm flipH="1">
              <a:off x="2299" y="2447"/>
              <a:ext cx="1021" cy="1"/>
            </a:xfrm>
            <a:prstGeom prst="line">
              <a:avLst/>
            </a:prstGeom>
            <a:ln w="11113" cap="flat" cmpd="sng">
              <a:solidFill>
                <a:srgbClr val="000000"/>
              </a:solidFill>
              <a:prstDash val="solid"/>
              <a:headEnd type="none" w="med" len="med"/>
              <a:tailEnd type="none" w="med" len="med"/>
            </a:ln>
          </p:spPr>
        </p:sp>
        <p:sp>
          <p:nvSpPr>
            <p:cNvPr id="8246" name="Line 12"/>
            <p:cNvSpPr/>
            <p:nvPr/>
          </p:nvSpPr>
          <p:spPr>
            <a:xfrm>
              <a:off x="2299" y="2447"/>
              <a:ext cx="1" cy="1"/>
            </a:xfrm>
            <a:prstGeom prst="line">
              <a:avLst/>
            </a:prstGeom>
            <a:ln w="11113" cap="flat" cmpd="sng">
              <a:solidFill>
                <a:srgbClr val="000000"/>
              </a:solidFill>
              <a:prstDash val="solid"/>
              <a:headEnd type="none" w="med" len="med"/>
              <a:tailEnd type="none" w="med" len="med"/>
            </a:ln>
          </p:spPr>
        </p:sp>
        <p:sp>
          <p:nvSpPr>
            <p:cNvPr id="8247" name="Line 13"/>
            <p:cNvSpPr/>
            <p:nvPr/>
          </p:nvSpPr>
          <p:spPr>
            <a:xfrm flipV="1">
              <a:off x="2299" y="1840"/>
              <a:ext cx="1" cy="607"/>
            </a:xfrm>
            <a:prstGeom prst="line">
              <a:avLst/>
            </a:prstGeom>
            <a:ln w="11113" cap="flat" cmpd="sng">
              <a:solidFill>
                <a:srgbClr val="000000"/>
              </a:solidFill>
              <a:prstDash val="solid"/>
              <a:headEnd type="none" w="med" len="med"/>
              <a:tailEnd type="none" w="med" len="med"/>
            </a:ln>
          </p:spPr>
        </p:sp>
        <p:sp>
          <p:nvSpPr>
            <p:cNvPr id="8248" name="Line 14"/>
            <p:cNvSpPr/>
            <p:nvPr/>
          </p:nvSpPr>
          <p:spPr>
            <a:xfrm>
              <a:off x="2299" y="1840"/>
              <a:ext cx="1" cy="1"/>
            </a:xfrm>
            <a:prstGeom prst="line">
              <a:avLst/>
            </a:prstGeom>
            <a:ln w="11113" cap="flat" cmpd="sng">
              <a:solidFill>
                <a:srgbClr val="000000"/>
              </a:solidFill>
              <a:prstDash val="solid"/>
              <a:headEnd type="none" w="med" len="med"/>
              <a:tailEnd type="none" w="med" len="med"/>
            </a:ln>
          </p:spPr>
        </p:sp>
        <p:sp>
          <p:nvSpPr>
            <p:cNvPr id="8249" name="Rectangle 15"/>
            <p:cNvSpPr/>
            <p:nvPr/>
          </p:nvSpPr>
          <p:spPr>
            <a:xfrm>
              <a:off x="2381" y="2026"/>
              <a:ext cx="907" cy="134"/>
            </a:xfrm>
            <a:prstGeom prst="rect">
              <a:avLst/>
            </a:prstGeom>
            <a:noFill/>
            <a:ln w="9525">
              <a:noFill/>
            </a:ln>
          </p:spPr>
          <p:txBody>
            <a:bodyPr wrap="none" lIns="0" tIns="0" rIns="0" bIns="0">
              <a:spAutoFit/>
            </a:bodyPr>
            <a:p>
              <a:r>
                <a:rPr lang="en-US" altLang="zh-CN" sz="1400" dirty="0">
                  <a:solidFill>
                    <a:srgbClr val="000000"/>
                  </a:solidFill>
                  <a:latin typeface="Geneva" charset="0"/>
                </a:rPr>
                <a:t>Software Process </a:t>
              </a:r>
              <a:endParaRPr lang="en-US" altLang="zh-CN" sz="1400" dirty="0">
                <a:latin typeface="Arial" panose="020B0604020202020204" pitchFamily="34" charset="0"/>
              </a:endParaRPr>
            </a:p>
          </p:txBody>
        </p:sp>
        <p:sp>
          <p:nvSpPr>
            <p:cNvPr id="8250" name="Rectangle 16"/>
            <p:cNvSpPr/>
            <p:nvPr/>
          </p:nvSpPr>
          <p:spPr>
            <a:xfrm>
              <a:off x="2472" y="2160"/>
              <a:ext cx="609" cy="134"/>
            </a:xfrm>
            <a:prstGeom prst="rect">
              <a:avLst/>
            </a:prstGeom>
            <a:noFill/>
            <a:ln w="9525">
              <a:noFill/>
            </a:ln>
          </p:spPr>
          <p:txBody>
            <a:bodyPr wrap="none" lIns="0" tIns="0" rIns="0" bIns="0">
              <a:spAutoFit/>
            </a:bodyPr>
            <a:p>
              <a:r>
                <a:rPr lang="en-US" altLang="zh-CN" sz="1400" dirty="0">
                  <a:solidFill>
                    <a:srgbClr val="000000"/>
                  </a:solidFill>
                  <a:latin typeface="Geneva" charset="0"/>
                </a:rPr>
                <a:t>Assessment</a:t>
              </a:r>
              <a:endParaRPr lang="en-US" altLang="zh-CN" sz="1400" dirty="0">
                <a:latin typeface="Arial" panose="020B0604020202020204" pitchFamily="34" charset="0"/>
              </a:endParaRPr>
            </a:p>
          </p:txBody>
        </p:sp>
        <p:sp>
          <p:nvSpPr>
            <p:cNvPr id="8251" name="Line 17"/>
            <p:cNvSpPr/>
            <p:nvPr/>
          </p:nvSpPr>
          <p:spPr>
            <a:xfrm>
              <a:off x="2809" y="1227"/>
              <a:ext cx="8" cy="613"/>
            </a:xfrm>
            <a:prstGeom prst="line">
              <a:avLst/>
            </a:prstGeom>
            <a:ln w="11113" cap="flat" cmpd="sng">
              <a:solidFill>
                <a:srgbClr val="000000"/>
              </a:solidFill>
              <a:prstDash val="solid"/>
              <a:headEnd type="none" w="med" len="med"/>
              <a:tailEnd type="none" w="med" len="med"/>
            </a:ln>
          </p:spPr>
        </p:sp>
        <p:sp>
          <p:nvSpPr>
            <p:cNvPr id="8252" name="Freeform 18"/>
            <p:cNvSpPr/>
            <p:nvPr/>
          </p:nvSpPr>
          <p:spPr>
            <a:xfrm>
              <a:off x="2787" y="1767"/>
              <a:ext cx="59" cy="88"/>
            </a:xfrm>
            <a:custGeom>
              <a:avLst/>
              <a:gdLst/>
              <a:ahLst/>
              <a:cxnLst>
                <a:cxn ang="0">
                  <a:pos x="59" y="0"/>
                </a:cxn>
                <a:cxn ang="0">
                  <a:pos x="52" y="0"/>
                </a:cxn>
                <a:cxn ang="0">
                  <a:pos x="37" y="0"/>
                </a:cxn>
                <a:cxn ang="0">
                  <a:pos x="22" y="0"/>
                </a:cxn>
                <a:cxn ang="0">
                  <a:pos x="0" y="7"/>
                </a:cxn>
                <a:cxn ang="0">
                  <a:pos x="0" y="7"/>
                </a:cxn>
                <a:cxn ang="0">
                  <a:pos x="7" y="22"/>
                </a:cxn>
                <a:cxn ang="0">
                  <a:pos x="15" y="51"/>
                </a:cxn>
                <a:cxn ang="0">
                  <a:pos x="22" y="73"/>
                </a:cxn>
                <a:cxn ang="0">
                  <a:pos x="30" y="88"/>
                </a:cxn>
                <a:cxn ang="0">
                  <a:pos x="30" y="88"/>
                </a:cxn>
                <a:cxn ang="0">
                  <a:pos x="59" y="0"/>
                </a:cxn>
              </a:cxnLst>
              <a:pathLst>
                <a:path w="59" h="88">
                  <a:moveTo>
                    <a:pt x="59" y="0"/>
                  </a:moveTo>
                  <a:lnTo>
                    <a:pt x="52" y="0"/>
                  </a:lnTo>
                  <a:lnTo>
                    <a:pt x="37" y="0"/>
                  </a:lnTo>
                  <a:lnTo>
                    <a:pt x="22" y="0"/>
                  </a:lnTo>
                  <a:lnTo>
                    <a:pt x="0" y="7"/>
                  </a:lnTo>
                  <a:lnTo>
                    <a:pt x="0" y="7"/>
                  </a:lnTo>
                  <a:lnTo>
                    <a:pt x="7" y="22"/>
                  </a:lnTo>
                  <a:lnTo>
                    <a:pt x="15" y="51"/>
                  </a:lnTo>
                  <a:lnTo>
                    <a:pt x="22" y="73"/>
                  </a:lnTo>
                  <a:lnTo>
                    <a:pt x="30" y="88"/>
                  </a:lnTo>
                  <a:lnTo>
                    <a:pt x="30" y="88"/>
                  </a:lnTo>
                  <a:lnTo>
                    <a:pt x="59" y="0"/>
                  </a:lnTo>
                  <a:close/>
                </a:path>
              </a:pathLst>
            </a:custGeom>
            <a:solidFill>
              <a:srgbClr val="000000">
                <a:alpha val="100000"/>
              </a:srgbClr>
            </a:solidFill>
            <a:ln w="9525">
              <a:noFill/>
            </a:ln>
          </p:spPr>
          <p:txBody>
            <a:bodyPr/>
            <a:p>
              <a:endParaRPr lang="zh-CN" altLang="en-US"/>
            </a:p>
          </p:txBody>
        </p:sp>
        <p:sp>
          <p:nvSpPr>
            <p:cNvPr id="8253" name="Rectangle 19"/>
            <p:cNvSpPr/>
            <p:nvPr/>
          </p:nvSpPr>
          <p:spPr>
            <a:xfrm>
              <a:off x="2846" y="1448"/>
              <a:ext cx="745" cy="134"/>
            </a:xfrm>
            <a:prstGeom prst="rect">
              <a:avLst/>
            </a:prstGeom>
            <a:noFill/>
            <a:ln w="9525">
              <a:noFill/>
            </a:ln>
          </p:spPr>
          <p:txBody>
            <a:bodyPr wrap="none" lIns="0" tIns="0" rIns="0" bIns="0">
              <a:spAutoFit/>
            </a:bodyPr>
            <a:p>
              <a:r>
                <a:rPr lang="en-US" altLang="zh-CN" sz="1400" dirty="0">
                  <a:solidFill>
                    <a:srgbClr val="000000"/>
                  </a:solidFill>
                  <a:latin typeface="Geneva" charset="0"/>
                </a:rPr>
                <a:t>is examined by</a:t>
              </a:r>
              <a:endParaRPr lang="en-US" altLang="zh-CN" sz="1400" dirty="0">
                <a:latin typeface="Arial" panose="020B0604020202020204" pitchFamily="34" charset="0"/>
              </a:endParaRPr>
            </a:p>
          </p:txBody>
        </p:sp>
      </p:grpSp>
      <p:grpSp>
        <p:nvGrpSpPr>
          <p:cNvPr id="78868" name="Group 20"/>
          <p:cNvGrpSpPr/>
          <p:nvPr/>
        </p:nvGrpSpPr>
        <p:grpSpPr>
          <a:xfrm>
            <a:off x="5305425" y="1671003"/>
            <a:ext cx="2262188" cy="2312987"/>
            <a:chOff x="3342" y="1005"/>
            <a:chExt cx="1425" cy="1457"/>
          </a:xfrm>
        </p:grpSpPr>
        <p:sp>
          <p:nvSpPr>
            <p:cNvPr id="8237" name="Line 21"/>
            <p:cNvSpPr/>
            <p:nvPr/>
          </p:nvSpPr>
          <p:spPr>
            <a:xfrm flipH="1" flipV="1">
              <a:off x="3342" y="1005"/>
              <a:ext cx="851" cy="1457"/>
            </a:xfrm>
            <a:prstGeom prst="line">
              <a:avLst/>
            </a:prstGeom>
            <a:ln w="11176" cap="flat" cmpd="sng">
              <a:solidFill>
                <a:srgbClr val="000000"/>
              </a:solidFill>
              <a:prstDash val="solid"/>
              <a:headEnd type="none" w="med" len="med"/>
              <a:tailEnd type="triangle" w="med" len="lg"/>
            </a:ln>
          </p:spPr>
        </p:sp>
        <p:sp>
          <p:nvSpPr>
            <p:cNvPr id="8238" name="Rectangle 22"/>
            <p:cNvSpPr/>
            <p:nvPr/>
          </p:nvSpPr>
          <p:spPr>
            <a:xfrm>
              <a:off x="3742" y="1434"/>
              <a:ext cx="1025" cy="134"/>
            </a:xfrm>
            <a:prstGeom prst="rect">
              <a:avLst/>
            </a:prstGeom>
            <a:noFill/>
            <a:ln w="9525">
              <a:noFill/>
            </a:ln>
          </p:spPr>
          <p:txBody>
            <a:bodyPr wrap="none" lIns="0" tIns="0" rIns="0" bIns="0">
              <a:spAutoFit/>
            </a:bodyPr>
            <a:p>
              <a:r>
                <a:rPr lang="en-US" altLang="zh-CN" sz="1400" dirty="0">
                  <a:solidFill>
                    <a:srgbClr val="000000"/>
                  </a:solidFill>
                  <a:latin typeface="Geneva" charset="0"/>
                </a:rPr>
                <a:t>identifies capabilities</a:t>
              </a:r>
              <a:endParaRPr lang="en-US" altLang="zh-CN" sz="1400" dirty="0">
                <a:latin typeface="Arial" panose="020B0604020202020204" pitchFamily="34" charset="0"/>
              </a:endParaRPr>
            </a:p>
          </p:txBody>
        </p:sp>
        <p:sp>
          <p:nvSpPr>
            <p:cNvPr id="8239" name="Rectangle 23"/>
            <p:cNvSpPr/>
            <p:nvPr/>
          </p:nvSpPr>
          <p:spPr>
            <a:xfrm>
              <a:off x="3815" y="1589"/>
              <a:ext cx="515" cy="134"/>
            </a:xfrm>
            <a:prstGeom prst="rect">
              <a:avLst/>
            </a:prstGeom>
            <a:noFill/>
            <a:ln w="9525">
              <a:noFill/>
            </a:ln>
          </p:spPr>
          <p:txBody>
            <a:bodyPr wrap="none" lIns="0" tIns="0" rIns="0" bIns="0">
              <a:spAutoFit/>
            </a:bodyPr>
            <a:p>
              <a:r>
                <a:rPr lang="en-US" altLang="zh-CN" sz="1400" dirty="0">
                  <a:solidFill>
                    <a:srgbClr val="000000"/>
                  </a:solidFill>
                  <a:latin typeface="Geneva" charset="0"/>
                </a:rPr>
                <a:t>and risk of</a:t>
              </a:r>
              <a:endParaRPr lang="en-US" altLang="zh-CN" sz="1400" dirty="0">
                <a:latin typeface="Arial" panose="020B0604020202020204" pitchFamily="34" charset="0"/>
              </a:endParaRPr>
            </a:p>
          </p:txBody>
        </p:sp>
      </p:grpSp>
      <p:grpSp>
        <p:nvGrpSpPr>
          <p:cNvPr id="78872" name="Group 24"/>
          <p:cNvGrpSpPr/>
          <p:nvPr/>
        </p:nvGrpSpPr>
        <p:grpSpPr>
          <a:xfrm>
            <a:off x="1763713" y="1694815"/>
            <a:ext cx="1885950" cy="2382838"/>
            <a:chOff x="1111" y="1020"/>
            <a:chExt cx="1188" cy="1501"/>
          </a:xfrm>
        </p:grpSpPr>
        <p:sp>
          <p:nvSpPr>
            <p:cNvPr id="8234" name="Line 25"/>
            <p:cNvSpPr/>
            <p:nvPr/>
          </p:nvSpPr>
          <p:spPr>
            <a:xfrm flipV="1">
              <a:off x="1448" y="1020"/>
              <a:ext cx="851" cy="1501"/>
            </a:xfrm>
            <a:prstGeom prst="line">
              <a:avLst/>
            </a:prstGeom>
            <a:ln w="11176" cap="flat" cmpd="sng">
              <a:solidFill>
                <a:srgbClr val="000000"/>
              </a:solidFill>
              <a:prstDash val="solid"/>
              <a:headEnd type="none" w="med" len="med"/>
              <a:tailEnd type="triangle" w="med" len="lg"/>
            </a:ln>
          </p:spPr>
        </p:sp>
        <p:sp>
          <p:nvSpPr>
            <p:cNvPr id="8235" name="Rectangle 26"/>
            <p:cNvSpPr/>
            <p:nvPr/>
          </p:nvSpPr>
          <p:spPr>
            <a:xfrm>
              <a:off x="1532" y="1434"/>
              <a:ext cx="441" cy="134"/>
            </a:xfrm>
            <a:prstGeom prst="rect">
              <a:avLst/>
            </a:prstGeom>
            <a:noFill/>
            <a:ln w="9525">
              <a:noFill/>
            </a:ln>
          </p:spPr>
          <p:txBody>
            <a:bodyPr wrap="none" lIns="0" tIns="0" rIns="0" bIns="0">
              <a:spAutoFit/>
            </a:bodyPr>
            <a:p>
              <a:r>
                <a:rPr lang="en-US" altLang="zh-CN" sz="1400" dirty="0">
                  <a:solidFill>
                    <a:srgbClr val="000000"/>
                  </a:solidFill>
                  <a:latin typeface="Geneva" charset="0"/>
                </a:rPr>
                <a:t>identifies</a:t>
              </a:r>
              <a:endParaRPr lang="en-US" altLang="zh-CN" sz="1400" dirty="0">
                <a:latin typeface="Arial" panose="020B0604020202020204" pitchFamily="34" charset="0"/>
              </a:endParaRPr>
            </a:p>
          </p:txBody>
        </p:sp>
        <p:sp>
          <p:nvSpPr>
            <p:cNvPr id="8236" name="Rectangle 27"/>
            <p:cNvSpPr/>
            <p:nvPr/>
          </p:nvSpPr>
          <p:spPr>
            <a:xfrm>
              <a:off x="1111" y="1589"/>
              <a:ext cx="776" cy="134"/>
            </a:xfrm>
            <a:prstGeom prst="rect">
              <a:avLst/>
            </a:prstGeom>
            <a:noFill/>
            <a:ln w="9525">
              <a:noFill/>
            </a:ln>
          </p:spPr>
          <p:txBody>
            <a:bodyPr wrap="none" lIns="0" tIns="0" rIns="0" bIns="0">
              <a:spAutoFit/>
            </a:bodyPr>
            <a:p>
              <a:r>
                <a:rPr lang="en-US" altLang="zh-CN" sz="1400" dirty="0">
                  <a:solidFill>
                    <a:srgbClr val="000000"/>
                  </a:solidFill>
                  <a:latin typeface="Geneva" charset="0"/>
                </a:rPr>
                <a:t>modifications to</a:t>
              </a:r>
              <a:endParaRPr lang="en-US" altLang="zh-CN" sz="1400" dirty="0">
                <a:latin typeface="Arial" panose="020B0604020202020204" pitchFamily="34" charset="0"/>
              </a:endParaRPr>
            </a:p>
          </p:txBody>
        </p:sp>
      </p:grpSp>
      <p:grpSp>
        <p:nvGrpSpPr>
          <p:cNvPr id="78876" name="Group 28"/>
          <p:cNvGrpSpPr/>
          <p:nvPr/>
        </p:nvGrpSpPr>
        <p:grpSpPr>
          <a:xfrm>
            <a:off x="4787900" y="3960178"/>
            <a:ext cx="2679700" cy="1035050"/>
            <a:chOff x="3016" y="2447"/>
            <a:chExt cx="1688" cy="652"/>
          </a:xfrm>
        </p:grpSpPr>
        <p:sp>
          <p:nvSpPr>
            <p:cNvPr id="8220" name="Rectangle 29"/>
            <p:cNvSpPr/>
            <p:nvPr/>
          </p:nvSpPr>
          <p:spPr>
            <a:xfrm>
              <a:off x="3682" y="2491"/>
              <a:ext cx="1021" cy="607"/>
            </a:xfrm>
            <a:prstGeom prst="rect">
              <a:avLst/>
            </a:prstGeom>
            <a:solidFill>
              <a:srgbClr val="FFFFFF"/>
            </a:solidFill>
            <a:ln w="9525">
              <a:noFill/>
            </a:ln>
          </p:spPr>
          <p:txBody>
            <a:bodyPr/>
            <a:p>
              <a:endParaRPr lang="zh-CN" altLang="en-US" dirty="0">
                <a:latin typeface="Arial" panose="020B0604020202020204" pitchFamily="34" charset="0"/>
              </a:endParaRPr>
            </a:p>
          </p:txBody>
        </p:sp>
        <p:sp>
          <p:nvSpPr>
            <p:cNvPr id="8221" name="Line 30"/>
            <p:cNvSpPr/>
            <p:nvPr/>
          </p:nvSpPr>
          <p:spPr>
            <a:xfrm>
              <a:off x="3682" y="2491"/>
              <a:ext cx="1021" cy="1"/>
            </a:xfrm>
            <a:prstGeom prst="line">
              <a:avLst/>
            </a:prstGeom>
            <a:ln w="11113" cap="flat" cmpd="sng">
              <a:solidFill>
                <a:srgbClr val="000000"/>
              </a:solidFill>
              <a:prstDash val="solid"/>
              <a:headEnd type="none" w="med" len="med"/>
              <a:tailEnd type="none" w="med" len="med"/>
            </a:ln>
          </p:spPr>
        </p:sp>
        <p:sp>
          <p:nvSpPr>
            <p:cNvPr id="8222" name="Line 31"/>
            <p:cNvSpPr/>
            <p:nvPr/>
          </p:nvSpPr>
          <p:spPr>
            <a:xfrm>
              <a:off x="4703" y="2491"/>
              <a:ext cx="1" cy="1"/>
            </a:xfrm>
            <a:prstGeom prst="line">
              <a:avLst/>
            </a:prstGeom>
            <a:ln w="11113" cap="flat" cmpd="sng">
              <a:solidFill>
                <a:srgbClr val="000000"/>
              </a:solidFill>
              <a:prstDash val="solid"/>
              <a:headEnd type="none" w="med" len="med"/>
              <a:tailEnd type="none" w="med" len="med"/>
            </a:ln>
          </p:spPr>
        </p:sp>
        <p:sp>
          <p:nvSpPr>
            <p:cNvPr id="8223" name="Line 32"/>
            <p:cNvSpPr/>
            <p:nvPr/>
          </p:nvSpPr>
          <p:spPr>
            <a:xfrm>
              <a:off x="4703" y="2491"/>
              <a:ext cx="1" cy="607"/>
            </a:xfrm>
            <a:prstGeom prst="line">
              <a:avLst/>
            </a:prstGeom>
            <a:ln w="11113" cap="flat" cmpd="sng">
              <a:solidFill>
                <a:srgbClr val="000000"/>
              </a:solidFill>
              <a:prstDash val="solid"/>
              <a:headEnd type="none" w="med" len="med"/>
              <a:tailEnd type="none" w="med" len="med"/>
            </a:ln>
          </p:spPr>
        </p:sp>
        <p:sp>
          <p:nvSpPr>
            <p:cNvPr id="8224" name="Line 33"/>
            <p:cNvSpPr/>
            <p:nvPr/>
          </p:nvSpPr>
          <p:spPr>
            <a:xfrm>
              <a:off x="4703" y="3098"/>
              <a:ext cx="1" cy="1"/>
            </a:xfrm>
            <a:prstGeom prst="line">
              <a:avLst/>
            </a:prstGeom>
            <a:ln w="11113" cap="flat" cmpd="sng">
              <a:solidFill>
                <a:srgbClr val="000000"/>
              </a:solidFill>
              <a:prstDash val="solid"/>
              <a:headEnd type="none" w="med" len="med"/>
              <a:tailEnd type="none" w="med" len="med"/>
            </a:ln>
          </p:spPr>
        </p:sp>
        <p:sp>
          <p:nvSpPr>
            <p:cNvPr id="8225" name="Line 34"/>
            <p:cNvSpPr/>
            <p:nvPr/>
          </p:nvSpPr>
          <p:spPr>
            <a:xfrm flipH="1">
              <a:off x="3682" y="3098"/>
              <a:ext cx="1021" cy="1"/>
            </a:xfrm>
            <a:prstGeom prst="line">
              <a:avLst/>
            </a:prstGeom>
            <a:ln w="11113" cap="flat" cmpd="sng">
              <a:solidFill>
                <a:srgbClr val="000000"/>
              </a:solidFill>
              <a:prstDash val="solid"/>
              <a:headEnd type="none" w="med" len="med"/>
              <a:tailEnd type="none" w="med" len="med"/>
            </a:ln>
          </p:spPr>
        </p:sp>
        <p:sp>
          <p:nvSpPr>
            <p:cNvPr id="8226" name="Line 35"/>
            <p:cNvSpPr/>
            <p:nvPr/>
          </p:nvSpPr>
          <p:spPr>
            <a:xfrm>
              <a:off x="3682" y="3098"/>
              <a:ext cx="1" cy="1"/>
            </a:xfrm>
            <a:prstGeom prst="line">
              <a:avLst/>
            </a:prstGeom>
            <a:ln w="11113" cap="flat" cmpd="sng">
              <a:solidFill>
                <a:srgbClr val="000000"/>
              </a:solidFill>
              <a:prstDash val="solid"/>
              <a:headEnd type="none" w="med" len="med"/>
              <a:tailEnd type="none" w="med" len="med"/>
            </a:ln>
          </p:spPr>
        </p:sp>
        <p:sp>
          <p:nvSpPr>
            <p:cNvPr id="8227" name="Line 36"/>
            <p:cNvSpPr/>
            <p:nvPr/>
          </p:nvSpPr>
          <p:spPr>
            <a:xfrm flipV="1">
              <a:off x="3682" y="2491"/>
              <a:ext cx="1" cy="607"/>
            </a:xfrm>
            <a:prstGeom prst="line">
              <a:avLst/>
            </a:prstGeom>
            <a:ln w="11113" cap="flat" cmpd="sng">
              <a:solidFill>
                <a:srgbClr val="000000"/>
              </a:solidFill>
              <a:prstDash val="solid"/>
              <a:headEnd type="none" w="med" len="med"/>
              <a:tailEnd type="none" w="med" len="med"/>
            </a:ln>
          </p:spPr>
        </p:sp>
        <p:sp>
          <p:nvSpPr>
            <p:cNvPr id="8228" name="Line 37"/>
            <p:cNvSpPr/>
            <p:nvPr/>
          </p:nvSpPr>
          <p:spPr>
            <a:xfrm>
              <a:off x="3682" y="2491"/>
              <a:ext cx="1" cy="1"/>
            </a:xfrm>
            <a:prstGeom prst="line">
              <a:avLst/>
            </a:prstGeom>
            <a:ln w="11113" cap="flat" cmpd="sng">
              <a:solidFill>
                <a:srgbClr val="000000"/>
              </a:solidFill>
              <a:prstDash val="solid"/>
              <a:headEnd type="none" w="med" len="med"/>
              <a:tailEnd type="none" w="med" len="med"/>
            </a:ln>
          </p:spPr>
        </p:sp>
        <p:sp>
          <p:nvSpPr>
            <p:cNvPr id="8229" name="Line 38"/>
            <p:cNvSpPr/>
            <p:nvPr/>
          </p:nvSpPr>
          <p:spPr>
            <a:xfrm>
              <a:off x="3135" y="2447"/>
              <a:ext cx="547" cy="273"/>
            </a:xfrm>
            <a:prstGeom prst="line">
              <a:avLst/>
            </a:prstGeom>
            <a:ln w="11113" cap="flat" cmpd="sng">
              <a:solidFill>
                <a:srgbClr val="000000"/>
              </a:solidFill>
              <a:prstDash val="solid"/>
              <a:headEnd type="none" w="med" len="med"/>
              <a:tailEnd type="none" w="med" len="med"/>
            </a:ln>
          </p:spPr>
        </p:sp>
        <p:sp>
          <p:nvSpPr>
            <p:cNvPr id="8230" name="Freeform 39"/>
            <p:cNvSpPr/>
            <p:nvPr/>
          </p:nvSpPr>
          <p:spPr>
            <a:xfrm>
              <a:off x="3608" y="2661"/>
              <a:ext cx="89" cy="59"/>
            </a:xfrm>
            <a:custGeom>
              <a:avLst/>
              <a:gdLst/>
              <a:ahLst/>
              <a:cxnLst>
                <a:cxn ang="0">
                  <a:pos x="30" y="0"/>
                </a:cxn>
                <a:cxn ang="0">
                  <a:pos x="22" y="0"/>
                </a:cxn>
                <a:cxn ang="0">
                  <a:pos x="15" y="15"/>
                </a:cxn>
                <a:cxn ang="0">
                  <a:pos x="7" y="30"/>
                </a:cxn>
                <a:cxn ang="0">
                  <a:pos x="0" y="52"/>
                </a:cxn>
                <a:cxn ang="0">
                  <a:pos x="0" y="52"/>
                </a:cxn>
                <a:cxn ang="0">
                  <a:pos x="22" y="52"/>
                </a:cxn>
                <a:cxn ang="0">
                  <a:pos x="52" y="59"/>
                </a:cxn>
                <a:cxn ang="0">
                  <a:pos x="81" y="59"/>
                </a:cxn>
                <a:cxn ang="0">
                  <a:pos x="89" y="59"/>
                </a:cxn>
                <a:cxn ang="0">
                  <a:pos x="89" y="59"/>
                </a:cxn>
                <a:cxn ang="0">
                  <a:pos x="30" y="0"/>
                </a:cxn>
              </a:cxnLst>
              <a:pathLst>
                <a:path w="89" h="59">
                  <a:moveTo>
                    <a:pt x="30" y="0"/>
                  </a:moveTo>
                  <a:lnTo>
                    <a:pt x="22" y="0"/>
                  </a:lnTo>
                  <a:lnTo>
                    <a:pt x="15" y="15"/>
                  </a:lnTo>
                  <a:lnTo>
                    <a:pt x="7" y="30"/>
                  </a:lnTo>
                  <a:lnTo>
                    <a:pt x="0" y="52"/>
                  </a:lnTo>
                  <a:lnTo>
                    <a:pt x="0" y="52"/>
                  </a:lnTo>
                  <a:lnTo>
                    <a:pt x="22" y="52"/>
                  </a:lnTo>
                  <a:lnTo>
                    <a:pt x="52" y="59"/>
                  </a:lnTo>
                  <a:lnTo>
                    <a:pt x="81" y="59"/>
                  </a:lnTo>
                  <a:lnTo>
                    <a:pt x="89" y="59"/>
                  </a:lnTo>
                  <a:lnTo>
                    <a:pt x="89" y="59"/>
                  </a:lnTo>
                  <a:lnTo>
                    <a:pt x="30" y="0"/>
                  </a:lnTo>
                  <a:close/>
                </a:path>
              </a:pathLst>
            </a:custGeom>
            <a:solidFill>
              <a:srgbClr val="000000">
                <a:alpha val="100000"/>
              </a:srgbClr>
            </a:solidFill>
            <a:ln w="9525">
              <a:noFill/>
            </a:ln>
          </p:spPr>
          <p:txBody>
            <a:bodyPr/>
            <a:p>
              <a:endParaRPr lang="zh-CN" altLang="en-US"/>
            </a:p>
          </p:txBody>
        </p:sp>
        <p:sp>
          <p:nvSpPr>
            <p:cNvPr id="8231" name="Rectangle 40"/>
            <p:cNvSpPr/>
            <p:nvPr/>
          </p:nvSpPr>
          <p:spPr>
            <a:xfrm>
              <a:off x="3923" y="2661"/>
              <a:ext cx="522" cy="134"/>
            </a:xfrm>
            <a:prstGeom prst="rect">
              <a:avLst/>
            </a:prstGeom>
            <a:noFill/>
            <a:ln w="9525">
              <a:noFill/>
            </a:ln>
          </p:spPr>
          <p:txBody>
            <a:bodyPr wrap="none" lIns="0" tIns="0" rIns="0" bIns="0">
              <a:spAutoFit/>
            </a:bodyPr>
            <a:p>
              <a:r>
                <a:rPr lang="en-US" altLang="zh-CN" sz="1400" dirty="0">
                  <a:solidFill>
                    <a:srgbClr val="000000"/>
                  </a:solidFill>
                  <a:latin typeface="Geneva" charset="0"/>
                </a:rPr>
                <a:t>Capability </a:t>
              </a:r>
              <a:endParaRPr lang="en-US" altLang="zh-CN" sz="1400" dirty="0">
                <a:latin typeface="Arial" panose="020B0604020202020204" pitchFamily="34" charset="0"/>
              </a:endParaRPr>
            </a:p>
          </p:txBody>
        </p:sp>
        <p:sp>
          <p:nvSpPr>
            <p:cNvPr id="8232" name="Rectangle 41"/>
            <p:cNvSpPr/>
            <p:nvPr/>
          </p:nvSpPr>
          <p:spPr>
            <a:xfrm>
              <a:off x="3860" y="2797"/>
              <a:ext cx="695" cy="134"/>
            </a:xfrm>
            <a:prstGeom prst="rect">
              <a:avLst/>
            </a:prstGeom>
            <a:noFill/>
            <a:ln w="9525">
              <a:noFill/>
            </a:ln>
          </p:spPr>
          <p:txBody>
            <a:bodyPr wrap="none" lIns="0" tIns="0" rIns="0" bIns="0">
              <a:spAutoFit/>
            </a:bodyPr>
            <a:p>
              <a:r>
                <a:rPr lang="en-US" altLang="zh-CN" sz="1400" dirty="0">
                  <a:solidFill>
                    <a:srgbClr val="000000"/>
                  </a:solidFill>
                  <a:latin typeface="Geneva" charset="0"/>
                </a:rPr>
                <a:t>Determination</a:t>
              </a:r>
              <a:endParaRPr lang="en-US" altLang="zh-CN" sz="1400" dirty="0">
                <a:latin typeface="Arial" panose="020B0604020202020204" pitchFamily="34" charset="0"/>
              </a:endParaRPr>
            </a:p>
          </p:txBody>
        </p:sp>
        <p:sp>
          <p:nvSpPr>
            <p:cNvPr id="8233" name="Rectangle 42"/>
            <p:cNvSpPr/>
            <p:nvPr/>
          </p:nvSpPr>
          <p:spPr>
            <a:xfrm>
              <a:off x="3016" y="2580"/>
              <a:ext cx="391" cy="134"/>
            </a:xfrm>
            <a:prstGeom prst="rect">
              <a:avLst/>
            </a:prstGeom>
            <a:noFill/>
            <a:ln w="9525">
              <a:noFill/>
            </a:ln>
          </p:spPr>
          <p:txBody>
            <a:bodyPr wrap="none" lIns="0" tIns="0" rIns="0" bIns="0">
              <a:spAutoFit/>
            </a:bodyPr>
            <a:p>
              <a:r>
                <a:rPr lang="en-US" altLang="zh-CN" sz="1400" dirty="0">
                  <a:solidFill>
                    <a:srgbClr val="000000"/>
                  </a:solidFill>
                  <a:latin typeface="Geneva" charset="0"/>
                </a:rPr>
                <a:t>leads to</a:t>
              </a:r>
              <a:endParaRPr lang="en-US" altLang="zh-CN" sz="1400" dirty="0">
                <a:latin typeface="Arial" panose="020B0604020202020204" pitchFamily="34" charset="0"/>
              </a:endParaRPr>
            </a:p>
          </p:txBody>
        </p:sp>
      </p:grpSp>
      <p:grpSp>
        <p:nvGrpSpPr>
          <p:cNvPr id="78891" name="Group 43"/>
          <p:cNvGrpSpPr/>
          <p:nvPr/>
        </p:nvGrpSpPr>
        <p:grpSpPr>
          <a:xfrm>
            <a:off x="1476375" y="3960178"/>
            <a:ext cx="4368800" cy="1093787"/>
            <a:chOff x="930" y="2447"/>
            <a:chExt cx="2752" cy="689"/>
          </a:xfrm>
        </p:grpSpPr>
        <p:sp>
          <p:nvSpPr>
            <p:cNvPr id="8203" name="Rectangle 44"/>
            <p:cNvSpPr/>
            <p:nvPr/>
          </p:nvSpPr>
          <p:spPr>
            <a:xfrm>
              <a:off x="930" y="2528"/>
              <a:ext cx="1014" cy="607"/>
            </a:xfrm>
            <a:prstGeom prst="rect">
              <a:avLst/>
            </a:prstGeom>
            <a:solidFill>
              <a:srgbClr val="FFFFFF"/>
            </a:solidFill>
            <a:ln w="9525">
              <a:noFill/>
            </a:ln>
          </p:spPr>
          <p:txBody>
            <a:bodyPr/>
            <a:p>
              <a:endParaRPr lang="zh-CN" altLang="en-US" dirty="0">
                <a:latin typeface="Arial" panose="020B0604020202020204" pitchFamily="34" charset="0"/>
              </a:endParaRPr>
            </a:p>
          </p:txBody>
        </p:sp>
        <p:sp>
          <p:nvSpPr>
            <p:cNvPr id="8204" name="Line 45"/>
            <p:cNvSpPr/>
            <p:nvPr/>
          </p:nvSpPr>
          <p:spPr>
            <a:xfrm>
              <a:off x="930" y="2528"/>
              <a:ext cx="1014" cy="1"/>
            </a:xfrm>
            <a:prstGeom prst="line">
              <a:avLst/>
            </a:prstGeom>
            <a:ln w="11113" cap="flat" cmpd="sng">
              <a:solidFill>
                <a:srgbClr val="000000"/>
              </a:solidFill>
              <a:prstDash val="solid"/>
              <a:headEnd type="none" w="med" len="med"/>
              <a:tailEnd type="none" w="med" len="med"/>
            </a:ln>
          </p:spPr>
        </p:sp>
        <p:sp>
          <p:nvSpPr>
            <p:cNvPr id="8205" name="Line 46"/>
            <p:cNvSpPr/>
            <p:nvPr/>
          </p:nvSpPr>
          <p:spPr>
            <a:xfrm>
              <a:off x="1944" y="2528"/>
              <a:ext cx="1" cy="1"/>
            </a:xfrm>
            <a:prstGeom prst="line">
              <a:avLst/>
            </a:prstGeom>
            <a:ln w="11113" cap="flat" cmpd="sng">
              <a:solidFill>
                <a:srgbClr val="000000"/>
              </a:solidFill>
              <a:prstDash val="solid"/>
              <a:headEnd type="none" w="med" len="med"/>
              <a:tailEnd type="none" w="med" len="med"/>
            </a:ln>
          </p:spPr>
        </p:sp>
        <p:sp>
          <p:nvSpPr>
            <p:cNvPr id="8206" name="Line 47"/>
            <p:cNvSpPr/>
            <p:nvPr/>
          </p:nvSpPr>
          <p:spPr>
            <a:xfrm>
              <a:off x="1944" y="2528"/>
              <a:ext cx="1" cy="607"/>
            </a:xfrm>
            <a:prstGeom prst="line">
              <a:avLst/>
            </a:prstGeom>
            <a:ln w="11113" cap="flat" cmpd="sng">
              <a:solidFill>
                <a:srgbClr val="000000"/>
              </a:solidFill>
              <a:prstDash val="solid"/>
              <a:headEnd type="none" w="med" len="med"/>
              <a:tailEnd type="none" w="med" len="med"/>
            </a:ln>
          </p:spPr>
        </p:sp>
        <p:sp>
          <p:nvSpPr>
            <p:cNvPr id="8207" name="Line 48"/>
            <p:cNvSpPr/>
            <p:nvPr/>
          </p:nvSpPr>
          <p:spPr>
            <a:xfrm>
              <a:off x="1944" y="3135"/>
              <a:ext cx="1" cy="1"/>
            </a:xfrm>
            <a:prstGeom prst="line">
              <a:avLst/>
            </a:prstGeom>
            <a:ln w="11113" cap="flat" cmpd="sng">
              <a:solidFill>
                <a:srgbClr val="000000"/>
              </a:solidFill>
              <a:prstDash val="solid"/>
              <a:headEnd type="none" w="med" len="med"/>
              <a:tailEnd type="none" w="med" len="med"/>
            </a:ln>
          </p:spPr>
        </p:sp>
        <p:sp>
          <p:nvSpPr>
            <p:cNvPr id="8208" name="Line 49"/>
            <p:cNvSpPr/>
            <p:nvPr/>
          </p:nvSpPr>
          <p:spPr>
            <a:xfrm flipH="1">
              <a:off x="930" y="3135"/>
              <a:ext cx="1014" cy="1"/>
            </a:xfrm>
            <a:prstGeom prst="line">
              <a:avLst/>
            </a:prstGeom>
            <a:ln w="11113" cap="flat" cmpd="sng">
              <a:solidFill>
                <a:srgbClr val="000000"/>
              </a:solidFill>
              <a:prstDash val="solid"/>
              <a:headEnd type="none" w="med" len="med"/>
              <a:tailEnd type="none" w="med" len="med"/>
            </a:ln>
          </p:spPr>
        </p:sp>
        <p:sp>
          <p:nvSpPr>
            <p:cNvPr id="8209" name="Line 50"/>
            <p:cNvSpPr/>
            <p:nvPr/>
          </p:nvSpPr>
          <p:spPr>
            <a:xfrm>
              <a:off x="930" y="3135"/>
              <a:ext cx="1" cy="1"/>
            </a:xfrm>
            <a:prstGeom prst="line">
              <a:avLst/>
            </a:prstGeom>
            <a:ln w="11113" cap="flat" cmpd="sng">
              <a:solidFill>
                <a:srgbClr val="000000"/>
              </a:solidFill>
              <a:prstDash val="solid"/>
              <a:headEnd type="none" w="med" len="med"/>
              <a:tailEnd type="none" w="med" len="med"/>
            </a:ln>
          </p:spPr>
        </p:sp>
        <p:sp>
          <p:nvSpPr>
            <p:cNvPr id="8210" name="Line 51"/>
            <p:cNvSpPr/>
            <p:nvPr/>
          </p:nvSpPr>
          <p:spPr>
            <a:xfrm flipV="1">
              <a:off x="930" y="2528"/>
              <a:ext cx="1" cy="607"/>
            </a:xfrm>
            <a:prstGeom prst="line">
              <a:avLst/>
            </a:prstGeom>
            <a:ln w="11113" cap="flat" cmpd="sng">
              <a:solidFill>
                <a:srgbClr val="000000"/>
              </a:solidFill>
              <a:prstDash val="solid"/>
              <a:headEnd type="none" w="med" len="med"/>
              <a:tailEnd type="none" w="med" len="med"/>
            </a:ln>
          </p:spPr>
        </p:sp>
        <p:sp>
          <p:nvSpPr>
            <p:cNvPr id="8211" name="Line 52"/>
            <p:cNvSpPr/>
            <p:nvPr/>
          </p:nvSpPr>
          <p:spPr>
            <a:xfrm>
              <a:off x="930" y="2528"/>
              <a:ext cx="1" cy="1"/>
            </a:xfrm>
            <a:prstGeom prst="line">
              <a:avLst/>
            </a:prstGeom>
            <a:ln w="11113" cap="flat" cmpd="sng">
              <a:solidFill>
                <a:srgbClr val="000000"/>
              </a:solidFill>
              <a:prstDash val="solid"/>
              <a:headEnd type="none" w="med" len="med"/>
              <a:tailEnd type="none" w="med" len="med"/>
            </a:ln>
          </p:spPr>
        </p:sp>
        <p:sp>
          <p:nvSpPr>
            <p:cNvPr id="8212" name="Line 53"/>
            <p:cNvSpPr/>
            <p:nvPr/>
          </p:nvSpPr>
          <p:spPr>
            <a:xfrm flipH="1">
              <a:off x="1944" y="2447"/>
              <a:ext cx="569" cy="273"/>
            </a:xfrm>
            <a:prstGeom prst="line">
              <a:avLst/>
            </a:prstGeom>
            <a:ln w="11113" cap="flat" cmpd="sng">
              <a:solidFill>
                <a:srgbClr val="000000"/>
              </a:solidFill>
              <a:prstDash val="solid"/>
              <a:headEnd type="none" w="med" len="med"/>
              <a:tailEnd type="none" w="med" len="med"/>
            </a:ln>
          </p:spPr>
        </p:sp>
        <p:sp>
          <p:nvSpPr>
            <p:cNvPr id="8213" name="Freeform 54"/>
            <p:cNvSpPr/>
            <p:nvPr/>
          </p:nvSpPr>
          <p:spPr>
            <a:xfrm>
              <a:off x="1936" y="2661"/>
              <a:ext cx="89" cy="59"/>
            </a:xfrm>
            <a:custGeom>
              <a:avLst/>
              <a:gdLst/>
              <a:ahLst/>
              <a:cxnLst>
                <a:cxn ang="0">
                  <a:pos x="89" y="52"/>
                </a:cxn>
                <a:cxn ang="0">
                  <a:pos x="89" y="45"/>
                </a:cxn>
                <a:cxn ang="0">
                  <a:pos x="82" y="37"/>
                </a:cxn>
                <a:cxn ang="0">
                  <a:pos x="74" y="15"/>
                </a:cxn>
                <a:cxn ang="0">
                  <a:pos x="59" y="0"/>
                </a:cxn>
                <a:cxn ang="0">
                  <a:pos x="59" y="0"/>
                </a:cxn>
                <a:cxn ang="0">
                  <a:pos x="45" y="15"/>
                </a:cxn>
                <a:cxn ang="0">
                  <a:pos x="22" y="37"/>
                </a:cxn>
                <a:cxn ang="0">
                  <a:pos x="8" y="52"/>
                </a:cxn>
                <a:cxn ang="0">
                  <a:pos x="0" y="59"/>
                </a:cxn>
                <a:cxn ang="0">
                  <a:pos x="0" y="59"/>
                </a:cxn>
                <a:cxn ang="0">
                  <a:pos x="89" y="52"/>
                </a:cxn>
              </a:cxnLst>
              <a:pathLst>
                <a:path w="89" h="59">
                  <a:moveTo>
                    <a:pt x="89" y="52"/>
                  </a:moveTo>
                  <a:lnTo>
                    <a:pt x="89" y="45"/>
                  </a:lnTo>
                  <a:lnTo>
                    <a:pt x="82" y="37"/>
                  </a:lnTo>
                  <a:lnTo>
                    <a:pt x="74" y="15"/>
                  </a:lnTo>
                  <a:lnTo>
                    <a:pt x="59" y="0"/>
                  </a:lnTo>
                  <a:lnTo>
                    <a:pt x="59" y="0"/>
                  </a:lnTo>
                  <a:lnTo>
                    <a:pt x="45" y="15"/>
                  </a:lnTo>
                  <a:lnTo>
                    <a:pt x="22" y="37"/>
                  </a:lnTo>
                  <a:lnTo>
                    <a:pt x="8" y="52"/>
                  </a:lnTo>
                  <a:lnTo>
                    <a:pt x="0" y="59"/>
                  </a:lnTo>
                  <a:lnTo>
                    <a:pt x="0" y="59"/>
                  </a:lnTo>
                  <a:lnTo>
                    <a:pt x="89" y="52"/>
                  </a:lnTo>
                  <a:close/>
                </a:path>
              </a:pathLst>
            </a:custGeom>
            <a:solidFill>
              <a:srgbClr val="000000">
                <a:alpha val="100000"/>
              </a:srgbClr>
            </a:solidFill>
            <a:ln w="9525">
              <a:noFill/>
            </a:ln>
          </p:spPr>
          <p:txBody>
            <a:bodyPr/>
            <a:p>
              <a:endParaRPr lang="zh-CN" altLang="en-US"/>
            </a:p>
          </p:txBody>
        </p:sp>
        <p:sp>
          <p:nvSpPr>
            <p:cNvPr id="8214" name="Line 55"/>
            <p:cNvSpPr/>
            <p:nvPr/>
          </p:nvSpPr>
          <p:spPr>
            <a:xfrm flipH="1">
              <a:off x="1958" y="2876"/>
              <a:ext cx="1724" cy="1"/>
            </a:xfrm>
            <a:prstGeom prst="line">
              <a:avLst/>
            </a:prstGeom>
            <a:ln w="11113" cap="flat" cmpd="sng">
              <a:solidFill>
                <a:srgbClr val="000000"/>
              </a:solidFill>
              <a:prstDash val="solid"/>
              <a:headEnd type="none" w="med" len="med"/>
              <a:tailEnd type="none" w="med" len="med"/>
            </a:ln>
          </p:spPr>
        </p:sp>
        <p:sp>
          <p:nvSpPr>
            <p:cNvPr id="8215" name="Freeform 56"/>
            <p:cNvSpPr/>
            <p:nvPr/>
          </p:nvSpPr>
          <p:spPr>
            <a:xfrm>
              <a:off x="1944" y="2846"/>
              <a:ext cx="88" cy="59"/>
            </a:xfrm>
            <a:custGeom>
              <a:avLst/>
              <a:gdLst/>
              <a:ahLst/>
              <a:cxnLst>
                <a:cxn ang="0">
                  <a:pos x="81" y="59"/>
                </a:cxn>
                <a:cxn ang="0">
                  <a:pos x="81" y="52"/>
                </a:cxn>
                <a:cxn ang="0">
                  <a:pos x="88" y="37"/>
                </a:cxn>
                <a:cxn ang="0">
                  <a:pos x="88" y="22"/>
                </a:cxn>
                <a:cxn ang="0">
                  <a:pos x="81" y="0"/>
                </a:cxn>
                <a:cxn ang="0">
                  <a:pos x="81" y="0"/>
                </a:cxn>
                <a:cxn ang="0">
                  <a:pos x="59" y="8"/>
                </a:cxn>
                <a:cxn ang="0">
                  <a:pos x="29" y="15"/>
                </a:cxn>
                <a:cxn ang="0">
                  <a:pos x="7" y="22"/>
                </a:cxn>
                <a:cxn ang="0">
                  <a:pos x="0" y="30"/>
                </a:cxn>
                <a:cxn ang="0">
                  <a:pos x="0" y="30"/>
                </a:cxn>
                <a:cxn ang="0">
                  <a:pos x="81" y="59"/>
                </a:cxn>
              </a:cxnLst>
              <a:pathLst>
                <a:path w="88" h="59">
                  <a:moveTo>
                    <a:pt x="81" y="59"/>
                  </a:moveTo>
                  <a:lnTo>
                    <a:pt x="81" y="52"/>
                  </a:lnTo>
                  <a:lnTo>
                    <a:pt x="88" y="37"/>
                  </a:lnTo>
                  <a:lnTo>
                    <a:pt x="88" y="22"/>
                  </a:lnTo>
                  <a:lnTo>
                    <a:pt x="81" y="0"/>
                  </a:lnTo>
                  <a:lnTo>
                    <a:pt x="81" y="0"/>
                  </a:lnTo>
                  <a:lnTo>
                    <a:pt x="59" y="8"/>
                  </a:lnTo>
                  <a:lnTo>
                    <a:pt x="29" y="15"/>
                  </a:lnTo>
                  <a:lnTo>
                    <a:pt x="7" y="22"/>
                  </a:lnTo>
                  <a:lnTo>
                    <a:pt x="0" y="30"/>
                  </a:lnTo>
                  <a:lnTo>
                    <a:pt x="0" y="30"/>
                  </a:lnTo>
                  <a:lnTo>
                    <a:pt x="81" y="59"/>
                  </a:lnTo>
                  <a:close/>
                </a:path>
              </a:pathLst>
            </a:custGeom>
            <a:solidFill>
              <a:srgbClr val="000000">
                <a:alpha val="100000"/>
              </a:srgbClr>
            </a:solidFill>
            <a:ln w="9525">
              <a:noFill/>
            </a:ln>
          </p:spPr>
          <p:txBody>
            <a:bodyPr/>
            <a:p>
              <a:endParaRPr lang="zh-CN" altLang="en-US"/>
            </a:p>
          </p:txBody>
        </p:sp>
        <p:sp>
          <p:nvSpPr>
            <p:cNvPr id="8216" name="Rectangle 57"/>
            <p:cNvSpPr/>
            <p:nvPr/>
          </p:nvSpPr>
          <p:spPr>
            <a:xfrm>
              <a:off x="1020" y="2706"/>
              <a:ext cx="907" cy="134"/>
            </a:xfrm>
            <a:prstGeom prst="rect">
              <a:avLst/>
            </a:prstGeom>
            <a:noFill/>
            <a:ln w="9525">
              <a:noFill/>
            </a:ln>
          </p:spPr>
          <p:txBody>
            <a:bodyPr wrap="none" lIns="0" tIns="0" rIns="0" bIns="0">
              <a:spAutoFit/>
            </a:bodyPr>
            <a:p>
              <a:r>
                <a:rPr lang="en-US" altLang="zh-CN" sz="1400" dirty="0">
                  <a:solidFill>
                    <a:srgbClr val="000000"/>
                  </a:solidFill>
                  <a:latin typeface="Geneva" charset="0"/>
                </a:rPr>
                <a:t>Software Process </a:t>
              </a:r>
              <a:endParaRPr lang="en-US" altLang="zh-CN" sz="1400" dirty="0">
                <a:latin typeface="Arial" panose="020B0604020202020204" pitchFamily="34" charset="0"/>
              </a:endParaRPr>
            </a:p>
          </p:txBody>
        </p:sp>
        <p:sp>
          <p:nvSpPr>
            <p:cNvPr id="8217" name="Rectangle 58"/>
            <p:cNvSpPr/>
            <p:nvPr/>
          </p:nvSpPr>
          <p:spPr>
            <a:xfrm>
              <a:off x="1111" y="2842"/>
              <a:ext cx="651" cy="134"/>
            </a:xfrm>
            <a:prstGeom prst="rect">
              <a:avLst/>
            </a:prstGeom>
            <a:noFill/>
            <a:ln w="9525">
              <a:noFill/>
            </a:ln>
          </p:spPr>
          <p:txBody>
            <a:bodyPr wrap="none" lIns="0" tIns="0" rIns="0" bIns="0">
              <a:spAutoFit/>
            </a:bodyPr>
            <a:p>
              <a:r>
                <a:rPr lang="en-US" altLang="zh-CN" sz="1400" dirty="0">
                  <a:solidFill>
                    <a:srgbClr val="000000"/>
                  </a:solidFill>
                  <a:latin typeface="Geneva" charset="0"/>
                </a:rPr>
                <a:t>Improvement</a:t>
              </a:r>
              <a:endParaRPr lang="en-US" altLang="zh-CN" sz="1400" dirty="0">
                <a:latin typeface="Arial" panose="020B0604020202020204" pitchFamily="34" charset="0"/>
              </a:endParaRPr>
            </a:p>
          </p:txBody>
        </p:sp>
        <p:sp>
          <p:nvSpPr>
            <p:cNvPr id="8218" name="Rectangle 59"/>
            <p:cNvSpPr/>
            <p:nvPr/>
          </p:nvSpPr>
          <p:spPr>
            <a:xfrm>
              <a:off x="2306" y="2580"/>
              <a:ext cx="391" cy="134"/>
            </a:xfrm>
            <a:prstGeom prst="rect">
              <a:avLst/>
            </a:prstGeom>
            <a:noFill/>
            <a:ln w="9525">
              <a:noFill/>
            </a:ln>
          </p:spPr>
          <p:txBody>
            <a:bodyPr wrap="none" lIns="0" tIns="0" rIns="0" bIns="0">
              <a:spAutoFit/>
            </a:bodyPr>
            <a:p>
              <a:r>
                <a:rPr lang="en-US" altLang="zh-CN" sz="1400" dirty="0">
                  <a:solidFill>
                    <a:srgbClr val="000000"/>
                  </a:solidFill>
                  <a:latin typeface="Geneva" charset="0"/>
                </a:rPr>
                <a:t>leads to</a:t>
              </a:r>
              <a:endParaRPr lang="en-US" altLang="zh-CN" sz="1400" dirty="0">
                <a:latin typeface="Arial" panose="020B0604020202020204" pitchFamily="34" charset="0"/>
              </a:endParaRPr>
            </a:p>
          </p:txBody>
        </p:sp>
        <p:sp>
          <p:nvSpPr>
            <p:cNvPr id="8219" name="Rectangle 60"/>
            <p:cNvSpPr/>
            <p:nvPr/>
          </p:nvSpPr>
          <p:spPr>
            <a:xfrm>
              <a:off x="2646" y="2912"/>
              <a:ext cx="478" cy="134"/>
            </a:xfrm>
            <a:prstGeom prst="rect">
              <a:avLst/>
            </a:prstGeom>
            <a:noFill/>
            <a:ln w="9525">
              <a:noFill/>
            </a:ln>
          </p:spPr>
          <p:txBody>
            <a:bodyPr wrap="none" lIns="0" tIns="0" rIns="0" bIns="0">
              <a:spAutoFit/>
            </a:bodyPr>
            <a:p>
              <a:r>
                <a:rPr lang="en-US" altLang="zh-CN" sz="1400" dirty="0">
                  <a:solidFill>
                    <a:srgbClr val="000000"/>
                  </a:solidFill>
                  <a:latin typeface="Geneva" charset="0"/>
                </a:rPr>
                <a:t>motivates</a:t>
              </a:r>
              <a:endParaRPr lang="en-US" altLang="zh-CN" sz="1400" dirty="0">
                <a:latin typeface="Arial" panose="020B0604020202020204" pitchFamily="34" charset="0"/>
              </a:endParaRPr>
            </a:p>
          </p:txBody>
        </p:sp>
      </p:grpSp>
      <p:grpSp>
        <p:nvGrpSpPr>
          <p:cNvPr id="78909" name="Group 61"/>
          <p:cNvGrpSpPr/>
          <p:nvPr/>
        </p:nvGrpSpPr>
        <p:grpSpPr>
          <a:xfrm>
            <a:off x="3635375" y="1128078"/>
            <a:ext cx="1728788" cy="863600"/>
            <a:chOff x="2290" y="663"/>
            <a:chExt cx="1089" cy="544"/>
          </a:xfrm>
        </p:grpSpPr>
        <p:sp>
          <p:nvSpPr>
            <p:cNvPr id="78910" name="Oval 62"/>
            <p:cNvSpPr>
              <a:spLocks noChangeArrowheads="1"/>
            </p:cNvSpPr>
            <p:nvPr/>
          </p:nvSpPr>
          <p:spPr bwMode="auto">
            <a:xfrm>
              <a:off x="2290" y="663"/>
              <a:ext cx="1089" cy="544"/>
            </a:xfrm>
            <a:prstGeom prst="ellipse">
              <a:avLst/>
            </a:prstGeom>
            <a:solidFill>
              <a:schemeClr val="accent1"/>
            </a:solid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8202" name="Rectangle 63"/>
            <p:cNvSpPr/>
            <p:nvPr/>
          </p:nvSpPr>
          <p:spPr>
            <a:xfrm>
              <a:off x="2396" y="847"/>
              <a:ext cx="938" cy="134"/>
            </a:xfrm>
            <a:prstGeom prst="rect">
              <a:avLst/>
            </a:prstGeom>
            <a:noFill/>
            <a:ln w="9525">
              <a:noFill/>
            </a:ln>
          </p:spPr>
          <p:txBody>
            <a:bodyPr wrap="none" lIns="0" tIns="0" rIns="0" bIns="0">
              <a:spAutoFit/>
            </a:bodyPr>
            <a:p>
              <a:r>
                <a:rPr lang="en-US" altLang="zh-CN" sz="1400" b="1" dirty="0">
                  <a:solidFill>
                    <a:srgbClr val="000000"/>
                  </a:solidFill>
                  <a:latin typeface="Geneva" charset="0"/>
                </a:rPr>
                <a:t>Software Process</a:t>
              </a:r>
              <a:endParaRPr lang="en-US" altLang="zh-CN" sz="1400"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89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78853"/>
                                        </p:tgtEl>
                                        <p:attrNameLst>
                                          <p:attrName>style.visibility</p:attrName>
                                        </p:attrNameLst>
                                      </p:cBhvr>
                                      <p:to>
                                        <p:strVal val="visible"/>
                                      </p:to>
                                    </p:set>
                                    <p:animEffect transition="in" filter="wipe(up)">
                                      <p:cBhvr>
                                        <p:cTn id="11" dur="500"/>
                                        <p:tgtEl>
                                          <p:spTgt spid="7885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78876"/>
                                        </p:tgtEl>
                                        <p:attrNameLst>
                                          <p:attrName>style.visibility</p:attrName>
                                        </p:attrNameLst>
                                      </p:cBhvr>
                                      <p:to>
                                        <p:strVal val="visible"/>
                                      </p:to>
                                    </p:set>
                                    <p:animEffect transition="in" filter="wipe(up)">
                                      <p:cBhvr>
                                        <p:cTn id="16" dur="500"/>
                                        <p:tgtEl>
                                          <p:spTgt spid="7887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78891"/>
                                        </p:tgtEl>
                                        <p:attrNameLst>
                                          <p:attrName>style.visibility</p:attrName>
                                        </p:attrNameLst>
                                      </p:cBhvr>
                                      <p:to>
                                        <p:strVal val="visible"/>
                                      </p:to>
                                    </p:set>
                                    <p:animEffect transition="in" filter="wipe(right)">
                                      <p:cBhvr>
                                        <p:cTn id="21" dur="500"/>
                                        <p:tgtEl>
                                          <p:spTgt spid="7889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78868"/>
                                        </p:tgtEl>
                                        <p:attrNameLst>
                                          <p:attrName>style.visibility</p:attrName>
                                        </p:attrNameLst>
                                      </p:cBhvr>
                                      <p:to>
                                        <p:strVal val="visible"/>
                                      </p:to>
                                    </p:set>
                                    <p:animEffect transition="in" filter="wipe(down)">
                                      <p:cBhvr>
                                        <p:cTn id="26" dur="500"/>
                                        <p:tgtEl>
                                          <p:spTgt spid="7886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78872"/>
                                        </p:tgtEl>
                                        <p:attrNameLst>
                                          <p:attrName>style.visibility</p:attrName>
                                        </p:attrNameLst>
                                      </p:cBhvr>
                                      <p:to>
                                        <p:strVal val="visible"/>
                                      </p:to>
                                    </p:set>
                                    <p:animEffect transition="in" filter="wipe(down)">
                                      <p:cBhvr>
                                        <p:cTn id="31" dur="500"/>
                                        <p:tgtEl>
                                          <p:spTgt spid="7887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78851"/>
                                        </p:tgtEl>
                                        <p:attrNameLst>
                                          <p:attrName>style.visibility</p:attrName>
                                        </p:attrNameLst>
                                      </p:cBhvr>
                                      <p:to>
                                        <p:strVal val="visible"/>
                                      </p:to>
                                    </p:set>
                                    <p:animEffect transition="in" filter="wipe(up)">
                                      <p:cBhvr>
                                        <p:cTn id="36" dur="500"/>
                                        <p:tgtEl>
                                          <p:spTgt spid="78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2"/>
          <p:cNvSpPr>
            <a:spLocks noGrp="1"/>
          </p:cNvSpPr>
          <p:nvPr>
            <p:ph type="title"/>
          </p:nvPr>
        </p:nvSpPr>
        <p:spPr/>
        <p:txBody>
          <a:bodyPr vert="horz" wrap="square" lIns="91440" tIns="45720" rIns="91440" bIns="45720" anchor="ctr" anchorCtr="0"/>
          <a:p>
            <a:pPr>
              <a:buNone/>
            </a:pPr>
            <a:r>
              <a:rPr lang="zh-CN" altLang="zh-CN" sz="3600" dirty="0">
                <a:ea typeface="宋体" panose="02010600030101010101" pitchFamily="2" charset="-122"/>
              </a:rPr>
              <a:t>引入：</a:t>
            </a:r>
            <a:r>
              <a:rPr lang="zh-CN" altLang="en-US" sz="3600" dirty="0">
                <a:ea typeface="宋体" panose="02010600030101010101" pitchFamily="2" charset="-122"/>
              </a:rPr>
              <a:t> 软件过程</a:t>
            </a:r>
            <a:endParaRPr lang="zh-CN" altLang="en-US" sz="3600" dirty="0">
              <a:ea typeface="宋体" panose="02010600030101010101" pitchFamily="2" charset="-122"/>
            </a:endParaRPr>
          </a:p>
        </p:txBody>
      </p:sp>
      <p:sp>
        <p:nvSpPr>
          <p:cNvPr id="3075" name="Rectangle 3"/>
          <p:cNvSpPr>
            <a:spLocks noGrp="1"/>
          </p:cNvSpPr>
          <p:nvPr>
            <p:ph idx="1"/>
          </p:nvPr>
        </p:nvSpPr>
        <p:spPr/>
        <p:txBody>
          <a:bodyPr vert="horz" wrap="square" lIns="91440" tIns="45720" rIns="91440" bIns="45720" anchor="t" anchorCtr="0"/>
          <a:p>
            <a:r>
              <a:rPr lang="zh-CN" altLang="en-US" dirty="0">
                <a:ea typeface="宋体" panose="02010600030101010101" pitchFamily="2" charset="-122"/>
              </a:rPr>
              <a:t>过程定义</a:t>
            </a:r>
            <a:endParaRPr lang="en-US" altLang="zh-CN" dirty="0">
              <a:ea typeface="宋体" panose="02010600030101010101" pitchFamily="2" charset="-122"/>
            </a:endParaRPr>
          </a:p>
          <a:p>
            <a:pPr lvl="1" eaLnBrk="1" hangingPunct="1"/>
            <a:r>
              <a:rPr lang="zh-CN" altLang="en-US" sz="2000" dirty="0">
                <a:solidFill>
                  <a:schemeClr val="accent2"/>
                </a:solidFill>
                <a:latin typeface="宋体" panose="02010600030101010101" pitchFamily="2" charset="-122"/>
                <a:ea typeface="宋体" panose="02010600030101010101" pitchFamily="2" charset="-122"/>
              </a:rPr>
              <a:t>过程</a:t>
            </a:r>
            <a:r>
              <a:rPr lang="zh-CN" altLang="en-US" sz="2000" dirty="0">
                <a:latin typeface="宋体" panose="02010600030101010101" pitchFamily="2" charset="-122"/>
                <a:ea typeface="宋体" panose="02010600030101010101" pitchFamily="2" charset="-122"/>
              </a:rPr>
              <a:t>是事情进行或事物发展所经过的</a:t>
            </a:r>
            <a:r>
              <a:rPr lang="zh-CN" altLang="en-US" sz="2000" dirty="0">
                <a:solidFill>
                  <a:schemeClr val="accent2"/>
                </a:solidFill>
                <a:latin typeface="宋体" panose="02010600030101010101" pitchFamily="2" charset="-122"/>
                <a:ea typeface="宋体" panose="02010600030101010101" pitchFamily="2" charset="-122"/>
              </a:rPr>
              <a:t>顺序</a:t>
            </a:r>
            <a:r>
              <a:rPr lang="zh-CN" altLang="en-US" sz="2000" dirty="0">
                <a:latin typeface="宋体" panose="02010600030101010101" pitchFamily="2" charset="-122"/>
                <a:ea typeface="宋体" panose="02010600030101010101" pitchFamily="2" charset="-122"/>
              </a:rPr>
              <a:t>。</a:t>
            </a:r>
            <a:r>
              <a:rPr lang="zh-CN" altLang="en-US" sz="2000" dirty="0">
                <a:ea typeface="宋体" panose="02010600030101010101" pitchFamily="2" charset="-122"/>
              </a:rPr>
              <a:t> </a:t>
            </a:r>
            <a:endParaRPr lang="zh-CN" altLang="en-US" sz="2000" dirty="0">
              <a:ea typeface="宋体" panose="02010600030101010101" pitchFamily="2" charset="-122"/>
            </a:endParaRPr>
          </a:p>
          <a:p>
            <a:pPr lvl="1" eaLnBrk="1" hangingPunct="1"/>
            <a:r>
              <a:rPr lang="zh-CN" altLang="en-US" sz="2000" dirty="0">
                <a:ea typeface="宋体" panose="02010600030101010101" pitchFamily="2" charset="-122"/>
              </a:rPr>
              <a:t>当开发产品或构建系统时，遵循一系列</a:t>
            </a:r>
            <a:r>
              <a:rPr lang="zh-CN" altLang="en-US" sz="2000" dirty="0">
                <a:solidFill>
                  <a:schemeClr val="accent2"/>
                </a:solidFill>
                <a:ea typeface="宋体" panose="02010600030101010101" pitchFamily="2" charset="-122"/>
              </a:rPr>
              <a:t>可预测的步骤</a:t>
            </a:r>
            <a:r>
              <a:rPr lang="zh-CN" altLang="en-US" sz="2000" dirty="0">
                <a:ea typeface="宋体" panose="02010600030101010101" pitchFamily="2" charset="-122"/>
              </a:rPr>
              <a:t>（即</a:t>
            </a:r>
            <a:r>
              <a:rPr lang="zh-CN" altLang="en-US" sz="2000" dirty="0">
                <a:solidFill>
                  <a:schemeClr val="accent2"/>
                </a:solidFill>
                <a:ea typeface="宋体" panose="02010600030101010101" pitchFamily="2" charset="-122"/>
              </a:rPr>
              <a:t>路线图</a:t>
            </a:r>
            <a:r>
              <a:rPr lang="zh-CN" altLang="en-US" sz="2000" dirty="0">
                <a:ea typeface="宋体" panose="02010600030101010101" pitchFamily="2" charset="-122"/>
              </a:rPr>
              <a:t>）是非常重要的，它有助于及时交付</a:t>
            </a:r>
            <a:r>
              <a:rPr lang="zh-CN" altLang="en-US" sz="2000" dirty="0">
                <a:solidFill>
                  <a:schemeClr val="accent2"/>
                </a:solidFill>
                <a:ea typeface="宋体" panose="02010600030101010101" pitchFamily="2" charset="-122"/>
              </a:rPr>
              <a:t>高质量</a:t>
            </a:r>
            <a:r>
              <a:rPr lang="zh-CN" altLang="en-US" sz="2000" dirty="0">
                <a:ea typeface="宋体" panose="02010600030101010101" pitchFamily="2" charset="-122"/>
              </a:rPr>
              <a:t>的产品。</a:t>
            </a:r>
            <a:endParaRPr lang="zh-CN" altLang="en-US" sz="2000" dirty="0">
              <a:ea typeface="宋体" panose="02010600030101010101" pitchFamily="2" charset="-122"/>
            </a:endParaRPr>
          </a:p>
          <a:p>
            <a:pPr lvl="1" eaLnBrk="1" hangingPunct="1"/>
            <a:r>
              <a:rPr lang="zh-CN" altLang="en-US" sz="2000" dirty="0">
                <a:ea typeface="宋体" panose="02010600030101010101" pitchFamily="2" charset="-122"/>
              </a:rPr>
              <a:t>软件开发中所遵循的路线图就称为“</a:t>
            </a:r>
            <a:r>
              <a:rPr lang="zh-CN" altLang="en-US" sz="2000" dirty="0">
                <a:solidFill>
                  <a:schemeClr val="accent2"/>
                </a:solidFill>
                <a:ea typeface="宋体" panose="02010600030101010101" pitchFamily="2" charset="-122"/>
              </a:rPr>
              <a:t>软件过程</a:t>
            </a:r>
            <a:r>
              <a:rPr lang="zh-CN" altLang="en-US" sz="2000" dirty="0">
                <a:ea typeface="宋体" panose="02010600030101010101" pitchFamily="2" charset="-122"/>
              </a:rPr>
              <a:t>”。</a:t>
            </a:r>
            <a:endParaRPr lang="en-US" altLang="zh-CN" sz="2000" dirty="0">
              <a:ea typeface="宋体" panose="02010600030101010101" pitchFamily="2" charset="-122"/>
            </a:endParaRPr>
          </a:p>
          <a:p>
            <a:r>
              <a:rPr lang="zh-CN" altLang="en-US" dirty="0">
                <a:ea typeface="宋体" panose="02010600030101010101" pitchFamily="2" charset="-122"/>
              </a:rPr>
              <a:t>软件工程过程定义</a:t>
            </a:r>
            <a:r>
              <a:rPr lang="zh-CN" altLang="en-US" sz="2400" dirty="0">
                <a:ea typeface="宋体" panose="02010600030101010101" pitchFamily="2" charset="-122"/>
              </a:rPr>
              <a:t>（</a:t>
            </a:r>
            <a:r>
              <a:rPr lang="en-US" altLang="zh-CN" sz="2400" dirty="0">
                <a:ea typeface="宋体" panose="02010600030101010101" pitchFamily="2" charset="-122"/>
              </a:rPr>
              <a:t>Software Engineering Process)</a:t>
            </a:r>
            <a:endParaRPr lang="en-US" altLang="zh-CN" sz="2400" dirty="0">
              <a:ea typeface="宋体" panose="02010600030101010101" pitchFamily="2" charset="-122"/>
            </a:endParaRPr>
          </a:p>
          <a:p>
            <a:pPr lvl="1"/>
            <a:r>
              <a:rPr lang="zh-CN" altLang="en-US" sz="2000" dirty="0">
                <a:ea typeface="宋体" panose="02010600030101010101" pitchFamily="2" charset="-122"/>
              </a:rPr>
              <a:t>  是为了获得高质量软件所需要完成的一系列任务的框架，它规定了完成各项任务的工作步骤。软件工程过程定义了运用方法的顺序、应该交付的文档资料、保证软件质量的管理措施以及标志软件开发各阶段任务完成的里程碑。</a:t>
            </a:r>
            <a:endParaRPr lang="zh-CN" altLang="en-US" sz="2000" dirty="0">
              <a:ea typeface="宋体" panose="02010600030101010101" pitchFamily="2" charset="-122"/>
            </a:endParaRPr>
          </a:p>
          <a:p>
            <a:pPr eaLnBrk="1" hangingPunct="1"/>
            <a:endParaRPr lang="zh-CN" altLang="en-US" dirty="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2"/>
          <p:cNvSpPr>
            <a:spLocks noGrp="1" noChangeArrowheads="1"/>
          </p:cNvSpPr>
          <p:nvPr>
            <p:ph type="title"/>
          </p:nvPr>
        </p:nvSpPr>
        <p:spPr>
          <a:xfrm>
            <a:off x="1066800" y="-76200"/>
            <a:ext cx="6348730" cy="762000"/>
          </a:xfrm>
        </p:spPr>
        <p:txBody>
          <a:bodyPr vert="horz" wrap="square" lIns="91440" tIns="45720" rIns="91440" bIns="45720" numCol="1" anchor="ctr" anchorCtr="0" compatLnSpc="1"/>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0" cap="none" spc="0" normalizeH="0" baseline="0" noProof="0" smtClean="0">
                <a:ln>
                  <a:noFill/>
                </a:ln>
                <a:solidFill>
                  <a:srgbClr val="000099"/>
                </a:solidFill>
                <a:effectLst/>
                <a:uLnTx/>
                <a:uFillTx/>
                <a:latin typeface="+mj-lt"/>
                <a:ea typeface="+mj-ea"/>
                <a:cs typeface="+mj-cs"/>
              </a:rPr>
              <a:t>The </a:t>
            </a:r>
            <a:r>
              <a:rPr kumimoji="0" lang="en-US" altLang="zh-CN" sz="2400" b="1" i="0" u="none" strike="noStrike" kern="0" cap="none" spc="0" normalizeH="0" baseline="0" noProof="0" smtClean="0">
                <a:ln>
                  <a:noFill/>
                </a:ln>
                <a:solidFill>
                  <a:srgbClr val="FF0000"/>
                </a:solidFill>
                <a:effectLst/>
                <a:uLnTx/>
                <a:uFillTx/>
                <a:latin typeface="+mj-lt"/>
                <a:ea typeface="+mj-ea"/>
                <a:cs typeface="+mj-cs"/>
              </a:rPr>
              <a:t>C</a:t>
            </a:r>
            <a:r>
              <a:rPr kumimoji="0" lang="en-US" altLang="zh-CN" sz="2400" b="1" i="0" u="none" strike="noStrike" kern="0" cap="none" spc="0" normalizeH="0" baseline="0" noProof="0" smtClean="0">
                <a:ln>
                  <a:noFill/>
                </a:ln>
                <a:solidFill>
                  <a:srgbClr val="000099"/>
                </a:solidFill>
                <a:effectLst/>
                <a:uLnTx/>
                <a:uFillTx/>
                <a:latin typeface="+mj-lt"/>
                <a:ea typeface="+mj-ea"/>
                <a:cs typeface="+mj-cs"/>
              </a:rPr>
              <a:t>apability </a:t>
            </a:r>
            <a:r>
              <a:rPr kumimoji="0" lang="en-US" altLang="zh-CN" sz="2400" b="1" i="0" u="none" strike="noStrike" kern="0" cap="none" spc="0" normalizeH="0" baseline="0" noProof="0" smtClean="0">
                <a:ln>
                  <a:noFill/>
                </a:ln>
                <a:solidFill>
                  <a:srgbClr val="0000FF"/>
                </a:solidFill>
                <a:effectLst/>
                <a:uLnTx/>
                <a:uFillTx/>
                <a:latin typeface="+mj-lt"/>
                <a:ea typeface="+mj-ea"/>
                <a:cs typeface="+mj-cs"/>
              </a:rPr>
              <a:t>M</a:t>
            </a:r>
            <a:r>
              <a:rPr kumimoji="0" lang="en-US" altLang="zh-CN" sz="2400" b="1" i="0" u="none" strike="noStrike" kern="0" cap="none" spc="0" normalizeH="0" baseline="0" noProof="0" smtClean="0">
                <a:ln>
                  <a:noFill/>
                </a:ln>
                <a:solidFill>
                  <a:srgbClr val="000099"/>
                </a:solidFill>
                <a:effectLst/>
                <a:uLnTx/>
                <a:uFillTx/>
                <a:latin typeface="+mj-lt"/>
                <a:ea typeface="+mj-ea"/>
                <a:cs typeface="+mj-cs"/>
              </a:rPr>
              <a:t>aturity </a:t>
            </a:r>
            <a:r>
              <a:rPr kumimoji="0" lang="en-US" altLang="zh-CN" sz="2400" b="1" i="0" u="none" strike="noStrike" kern="0" cap="none" spc="0" normalizeH="0" baseline="0" noProof="0" smtClean="0">
                <a:ln>
                  <a:noFill/>
                </a:ln>
                <a:solidFill>
                  <a:srgbClr val="0000FF"/>
                </a:solidFill>
                <a:effectLst/>
                <a:uLnTx/>
                <a:uFillTx/>
                <a:latin typeface="+mj-lt"/>
                <a:ea typeface="+mj-ea"/>
                <a:cs typeface="+mj-cs"/>
              </a:rPr>
              <a:t>M</a:t>
            </a:r>
            <a:r>
              <a:rPr kumimoji="0" lang="en-US" altLang="zh-CN" sz="2400" b="1" i="0" u="none" strike="noStrike" kern="0" cap="none" spc="0" normalizeH="0" baseline="0" noProof="0" smtClean="0">
                <a:ln>
                  <a:noFill/>
                </a:ln>
                <a:solidFill>
                  <a:srgbClr val="000099"/>
                </a:solidFill>
                <a:effectLst/>
                <a:uLnTx/>
                <a:uFillTx/>
                <a:latin typeface="+mj-lt"/>
                <a:ea typeface="+mj-ea"/>
                <a:cs typeface="+mj-cs"/>
              </a:rPr>
              <a:t>odel </a:t>
            </a:r>
            <a:r>
              <a:rPr kumimoji="0" lang="en-US" altLang="zh-CN" sz="2400" b="1" i="0" u="none" strike="noStrike" kern="0" cap="none" spc="0" normalizeH="0" baseline="0" noProof="0" smtClean="0">
                <a:ln>
                  <a:noFill/>
                </a:ln>
                <a:solidFill>
                  <a:srgbClr val="0000FF"/>
                </a:solidFill>
                <a:effectLst/>
                <a:uLnTx/>
                <a:uFillTx/>
                <a:latin typeface="+mj-lt"/>
                <a:ea typeface="+mj-ea"/>
                <a:cs typeface="+mj-cs"/>
              </a:rPr>
              <a:t>I</a:t>
            </a:r>
            <a:r>
              <a:rPr kumimoji="0" lang="en-US" altLang="zh-CN" sz="2400" b="1" i="0" u="none" strike="noStrike" kern="0" cap="none" spc="0" normalizeH="0" baseline="0" noProof="0" smtClean="0">
                <a:ln>
                  <a:noFill/>
                </a:ln>
                <a:solidFill>
                  <a:srgbClr val="000099"/>
                </a:solidFill>
                <a:effectLst/>
                <a:uLnTx/>
                <a:uFillTx/>
                <a:latin typeface="+mj-lt"/>
                <a:ea typeface="+mj-ea"/>
                <a:cs typeface="+mj-cs"/>
              </a:rPr>
              <a:t>ntegration</a:t>
            </a:r>
            <a:endParaRPr kumimoji="0" lang="en-US" altLang="zh-CN" sz="2400" b="1" i="0" u="none" strike="noStrike" kern="0" cap="none" spc="0" normalizeH="0" baseline="0" noProof="0" smtClean="0">
              <a:ln>
                <a:noFill/>
              </a:ln>
              <a:solidFill>
                <a:srgbClr val="000099"/>
              </a:solidFill>
              <a:effectLst/>
              <a:uLnTx/>
              <a:uFillTx/>
              <a:latin typeface="+mj-lt"/>
              <a:ea typeface="+mj-ea"/>
              <a:cs typeface="+mj-cs"/>
            </a:endParaRPr>
          </a:p>
        </p:txBody>
      </p:sp>
      <p:sp>
        <p:nvSpPr>
          <p:cNvPr id="76803" name="Rectangle 3"/>
          <p:cNvSpPr>
            <a:spLocks noChangeArrowheads="1"/>
          </p:cNvSpPr>
          <p:nvPr/>
        </p:nvSpPr>
        <p:spPr bwMode="auto">
          <a:xfrm>
            <a:off x="153670" y="537845"/>
            <a:ext cx="9081770" cy="398780"/>
          </a:xfrm>
          <a:prstGeom prst="rect">
            <a:avLst/>
          </a:prstGeom>
          <a:noFill/>
          <a:ln>
            <a:noFill/>
          </a:ln>
          <a:effectLst/>
        </p:spPr>
        <p:txBody>
          <a:bodyPr wrap="none">
            <a:spAutoFit/>
          </a:bodyPr>
          <a:p>
            <a:r>
              <a:rPr lang="en-US" altLang="zh-CN" sz="2000" dirty="0">
                <a:latin typeface="Arial" panose="020B0604020202020204" pitchFamily="34" charset="0"/>
                <a:sym typeface="Wingdings" panose="05000000000000000000" pitchFamily="2" charset="2"/>
              </a:rPr>
              <a:t>— by </a:t>
            </a:r>
            <a:r>
              <a:rPr lang="en-US" altLang="zh-CN" sz="2000" dirty="0">
                <a:solidFill>
                  <a:srgbClr val="0000FF"/>
                </a:solidFill>
                <a:latin typeface="Arial" panose="020B0604020202020204" pitchFamily="34" charset="0"/>
                <a:sym typeface="Wingdings" panose="05000000000000000000" pitchFamily="2" charset="2"/>
              </a:rPr>
              <a:t>S</a:t>
            </a:r>
            <a:r>
              <a:rPr lang="en-US" altLang="zh-CN" sz="2000" dirty="0">
                <a:latin typeface="Arial" panose="020B0604020202020204" pitchFamily="34" charset="0"/>
                <a:sym typeface="Wingdings" panose="05000000000000000000" pitchFamily="2" charset="2"/>
              </a:rPr>
              <a:t>oftware </a:t>
            </a:r>
            <a:r>
              <a:rPr lang="en-US" altLang="zh-CN" sz="2000" dirty="0">
                <a:solidFill>
                  <a:srgbClr val="0000FF"/>
                </a:solidFill>
                <a:latin typeface="Arial" panose="020B0604020202020204" pitchFamily="34" charset="0"/>
                <a:sym typeface="Wingdings" panose="05000000000000000000" pitchFamily="2" charset="2"/>
              </a:rPr>
              <a:t>E</a:t>
            </a:r>
            <a:r>
              <a:rPr lang="en-US" altLang="zh-CN" sz="2000" dirty="0">
                <a:latin typeface="Arial" panose="020B0604020202020204" pitchFamily="34" charset="0"/>
                <a:sym typeface="Wingdings" panose="05000000000000000000" pitchFamily="2" charset="2"/>
              </a:rPr>
              <a:t>ngineering </a:t>
            </a:r>
            <a:r>
              <a:rPr lang="en-US" altLang="zh-CN" sz="2000" dirty="0">
                <a:solidFill>
                  <a:srgbClr val="0000FF"/>
                </a:solidFill>
                <a:latin typeface="Arial" panose="020B0604020202020204" pitchFamily="34" charset="0"/>
                <a:sym typeface="Wingdings" panose="05000000000000000000" pitchFamily="2" charset="2"/>
              </a:rPr>
              <a:t>I</a:t>
            </a:r>
            <a:r>
              <a:rPr lang="en-US" altLang="zh-CN" sz="2000" dirty="0">
                <a:latin typeface="Arial" panose="020B0604020202020204" pitchFamily="34" charset="0"/>
                <a:sym typeface="Wingdings" panose="05000000000000000000" pitchFamily="2" charset="2"/>
              </a:rPr>
              <a:t>nstitute (</a:t>
            </a:r>
            <a:r>
              <a:rPr lang="en-US" altLang="zh-CN" sz="2000" dirty="0">
                <a:solidFill>
                  <a:srgbClr val="0000FF"/>
                </a:solidFill>
                <a:latin typeface="Arial" panose="020B0604020202020204" pitchFamily="34" charset="0"/>
                <a:sym typeface="Wingdings" panose="05000000000000000000" pitchFamily="2" charset="2"/>
              </a:rPr>
              <a:t>SEI</a:t>
            </a:r>
            <a:r>
              <a:rPr lang="en-US" altLang="zh-CN" sz="2000" dirty="0">
                <a:latin typeface="Arial" panose="020B0604020202020204" pitchFamily="34" charset="0"/>
                <a:sym typeface="Wingdings" panose="05000000000000000000" pitchFamily="2" charset="2"/>
              </a:rPr>
              <a:t>) of </a:t>
            </a:r>
            <a:r>
              <a:rPr lang="en-US" altLang="zh-CN" sz="2000" dirty="0">
                <a:solidFill>
                  <a:srgbClr val="0000FF"/>
                </a:solidFill>
                <a:latin typeface="Arial" panose="020B0604020202020204" pitchFamily="34" charset="0"/>
                <a:sym typeface="Wingdings" panose="05000000000000000000" pitchFamily="2" charset="2"/>
              </a:rPr>
              <a:t>C</a:t>
            </a:r>
            <a:r>
              <a:rPr lang="en-US" altLang="zh-CN" sz="2000" dirty="0">
                <a:latin typeface="Arial" panose="020B0604020202020204" pitchFamily="34" charset="0"/>
                <a:sym typeface="Wingdings" panose="05000000000000000000" pitchFamily="2" charset="2"/>
              </a:rPr>
              <a:t>arnegie </a:t>
            </a:r>
            <a:r>
              <a:rPr lang="en-US" altLang="zh-CN" sz="2000" dirty="0">
                <a:solidFill>
                  <a:srgbClr val="0000FF"/>
                </a:solidFill>
                <a:latin typeface="Arial" panose="020B0604020202020204" pitchFamily="34" charset="0"/>
                <a:sym typeface="Wingdings" panose="05000000000000000000" pitchFamily="2" charset="2"/>
              </a:rPr>
              <a:t>M</a:t>
            </a:r>
            <a:r>
              <a:rPr lang="en-US" altLang="zh-CN" sz="2000" dirty="0">
                <a:latin typeface="Arial" panose="020B0604020202020204" pitchFamily="34" charset="0"/>
                <a:sym typeface="Wingdings" panose="05000000000000000000" pitchFamily="2" charset="2"/>
              </a:rPr>
              <a:t>ellon </a:t>
            </a:r>
            <a:r>
              <a:rPr lang="en-US" altLang="zh-CN" sz="2000" dirty="0">
                <a:solidFill>
                  <a:srgbClr val="0000FF"/>
                </a:solidFill>
                <a:latin typeface="Arial" panose="020B0604020202020204" pitchFamily="34" charset="0"/>
                <a:sym typeface="Wingdings" panose="05000000000000000000" pitchFamily="2" charset="2"/>
              </a:rPr>
              <a:t>U</a:t>
            </a:r>
            <a:r>
              <a:rPr lang="en-US" altLang="zh-CN" sz="2000" dirty="0">
                <a:latin typeface="Arial" panose="020B0604020202020204" pitchFamily="34" charset="0"/>
                <a:sym typeface="Wingdings" panose="05000000000000000000" pitchFamily="2" charset="2"/>
              </a:rPr>
              <a:t>niversity (</a:t>
            </a:r>
            <a:r>
              <a:rPr lang="en-US" altLang="zh-CN" sz="2000" dirty="0">
                <a:solidFill>
                  <a:srgbClr val="0000FF"/>
                </a:solidFill>
                <a:latin typeface="Arial" panose="020B0604020202020204" pitchFamily="34" charset="0"/>
                <a:sym typeface="Wingdings" panose="05000000000000000000" pitchFamily="2" charset="2"/>
              </a:rPr>
              <a:t>CMU</a:t>
            </a:r>
            <a:r>
              <a:rPr lang="en-US" altLang="zh-CN" sz="2000" dirty="0">
                <a:latin typeface="Arial" panose="020B0604020202020204" pitchFamily="34" charset="0"/>
                <a:sym typeface="Wingdings" panose="05000000000000000000" pitchFamily="2" charset="2"/>
              </a:rPr>
              <a:t>)</a:t>
            </a:r>
            <a:endParaRPr lang="en-US" altLang="zh-CN" sz="2000" dirty="0">
              <a:latin typeface="Arial" panose="020B0604020202020204" pitchFamily="34" charset="0"/>
              <a:sym typeface="Wingdings" panose="05000000000000000000" pitchFamily="2" charset="2"/>
            </a:endParaRPr>
          </a:p>
        </p:txBody>
      </p:sp>
      <p:sp>
        <p:nvSpPr>
          <p:cNvPr id="76804" name="Rectangle 4"/>
          <p:cNvSpPr>
            <a:spLocks noGrp="1" noChangeArrowheads="1"/>
          </p:cNvSpPr>
          <p:nvPr>
            <p:ph idx="1"/>
          </p:nvPr>
        </p:nvSpPr>
        <p:spPr>
          <a:xfrm>
            <a:off x="457200" y="1301115"/>
            <a:ext cx="8289925" cy="5090795"/>
          </a:xfrm>
        </p:spPr>
        <p:txBody>
          <a:bodyPr vert="horz" wrap="square" lIns="91440" tIns="45720" rIns="91440" bIns="45720" numCol="1" anchor="t" anchorCtr="0" compatLnSpc="1"/>
          <a:p>
            <a:pPr marL="342900" marR="0" lvl="0" indent="-342900" algn="l" defTabSz="914400" rtl="0" eaLnBrk="1" fontAlgn="base" latinLnBrk="0" hangingPunct="1">
              <a:lnSpc>
                <a:spcPct val="90000"/>
              </a:lnSpc>
              <a:spcBef>
                <a:spcPct val="20000"/>
              </a:spcBef>
              <a:spcAft>
                <a:spcPct val="20000"/>
              </a:spcAft>
              <a:buClrTx/>
              <a:buSzTx/>
              <a:buFontTx/>
              <a:buChar char="•"/>
              <a:defRPr/>
            </a:pPr>
            <a:r>
              <a:rPr kumimoji="0" lang="en-US" altLang="zh-CN" sz="2100" b="1" i="0" u="none" strike="noStrike" kern="0" cap="none" spc="0" normalizeH="0" baseline="0" noProof="0" dirty="0" smtClean="0">
                <a:ln>
                  <a:noFill/>
                </a:ln>
                <a:solidFill>
                  <a:srgbClr val="000066"/>
                </a:solidFill>
                <a:effectLst/>
                <a:uLnTx/>
                <a:uFillTx/>
                <a:latin typeface="+mn-lt"/>
                <a:ea typeface="+mn-ea"/>
                <a:cs typeface="+mn-cs"/>
              </a:rPr>
              <a:t>Level 0: Incomplete</a:t>
            </a:r>
            <a:r>
              <a:rPr kumimoji="0" lang="en-US" altLang="zh-CN" sz="2100" b="0" i="0" u="none" strike="noStrike" kern="0" cap="none" spc="0" normalizeH="0" baseline="0" noProof="0" dirty="0" smtClean="0">
                <a:ln>
                  <a:noFill/>
                </a:ln>
                <a:solidFill>
                  <a:srgbClr val="000066"/>
                </a:solidFill>
                <a:effectLst/>
                <a:uLnTx/>
                <a:uFillTx/>
                <a:latin typeface="+mn-lt"/>
                <a:ea typeface="+mn-ea"/>
                <a:cs typeface="+mn-cs"/>
              </a:rPr>
              <a:t> (process is not performed or does not achieve all goals defined for this level)</a:t>
            </a:r>
            <a:endParaRPr kumimoji="0" lang="en-US" altLang="zh-CN" sz="2100" b="0" i="0" u="none" strike="noStrike" kern="0" cap="none" spc="0" normalizeH="0" baseline="0" noProof="0" dirty="0" smtClean="0">
              <a:ln>
                <a:noFill/>
              </a:ln>
              <a:solidFill>
                <a:srgbClr val="000066"/>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20000"/>
              </a:spcAft>
              <a:buClrTx/>
              <a:buSzTx/>
              <a:buFontTx/>
              <a:buChar char="•"/>
              <a:defRPr/>
            </a:pPr>
            <a:r>
              <a:rPr kumimoji="0" lang="en-US" altLang="zh-CN" sz="2100" b="1" i="0" u="none" strike="noStrike" kern="0" cap="none" spc="0" normalizeH="0" baseline="0" noProof="0" dirty="0" smtClean="0">
                <a:ln>
                  <a:noFill/>
                </a:ln>
                <a:solidFill>
                  <a:srgbClr val="000066"/>
                </a:solidFill>
                <a:effectLst/>
                <a:uLnTx/>
                <a:uFillTx/>
                <a:latin typeface="+mn-lt"/>
                <a:ea typeface="+mn-ea"/>
                <a:cs typeface="+mn-cs"/>
              </a:rPr>
              <a:t>Level 1: Performed</a:t>
            </a:r>
            <a:r>
              <a:rPr kumimoji="0" lang="en-US" altLang="zh-CN" sz="2100" b="0" i="0" u="none" strike="noStrike" kern="0" cap="none" spc="0" normalizeH="0" baseline="0" noProof="0" dirty="0" smtClean="0">
                <a:ln>
                  <a:noFill/>
                </a:ln>
                <a:solidFill>
                  <a:srgbClr val="000066"/>
                </a:solidFill>
                <a:effectLst/>
                <a:uLnTx/>
                <a:uFillTx/>
                <a:latin typeface="+mn-lt"/>
                <a:ea typeface="+mn-ea"/>
                <a:cs typeface="+mn-cs"/>
              </a:rPr>
              <a:t> (work tasks required to produce </a:t>
            </a:r>
            <a:r>
              <a:rPr kumimoji="0" lang="en-US" altLang="zh-CN" sz="2100" b="0" i="0" u="none" strike="noStrike" kern="0" cap="none" spc="0" normalizeH="0" baseline="0" noProof="0" dirty="0" smtClean="0">
                <a:ln>
                  <a:noFill/>
                </a:ln>
                <a:solidFill>
                  <a:srgbClr val="FF0000"/>
                </a:solidFill>
                <a:effectLst/>
                <a:uLnTx/>
                <a:uFillTx/>
                <a:latin typeface="+mn-lt"/>
                <a:ea typeface="+mn-ea"/>
                <a:cs typeface="+mn-cs"/>
              </a:rPr>
              <a:t>required work products </a:t>
            </a:r>
            <a:r>
              <a:rPr kumimoji="0" lang="en-US" altLang="zh-CN" sz="2100" b="0" i="0" u="none" strike="noStrike" kern="0" cap="none" spc="0" normalizeH="0" baseline="0" noProof="0" dirty="0" smtClean="0">
                <a:ln>
                  <a:noFill/>
                </a:ln>
                <a:solidFill>
                  <a:srgbClr val="000066"/>
                </a:solidFill>
                <a:effectLst/>
                <a:uLnTx/>
                <a:uFillTx/>
                <a:latin typeface="+mn-lt"/>
                <a:ea typeface="+mn-ea"/>
                <a:cs typeface="+mn-cs"/>
              </a:rPr>
              <a:t>are being conducted) </a:t>
            </a:r>
            <a:endParaRPr kumimoji="0" lang="en-US" altLang="zh-CN" sz="2100" b="0" i="0" u="none" strike="noStrike" kern="0" cap="none" spc="0" normalizeH="0" baseline="0" noProof="0" dirty="0" smtClean="0">
              <a:ln>
                <a:noFill/>
              </a:ln>
              <a:solidFill>
                <a:srgbClr val="000066"/>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20000"/>
              </a:spcAft>
              <a:buClrTx/>
              <a:buSzTx/>
              <a:buFontTx/>
              <a:buChar char="•"/>
              <a:defRPr/>
            </a:pPr>
            <a:r>
              <a:rPr kumimoji="0" lang="en-US" altLang="zh-CN" sz="2100" b="1" i="0" u="none" strike="noStrike" kern="0" cap="none" spc="0" normalizeH="0" baseline="0" noProof="0" dirty="0" smtClean="0">
                <a:ln>
                  <a:noFill/>
                </a:ln>
                <a:solidFill>
                  <a:srgbClr val="000066"/>
                </a:solidFill>
                <a:effectLst/>
                <a:uLnTx/>
                <a:uFillTx/>
                <a:latin typeface="+mn-lt"/>
                <a:ea typeface="+mn-ea"/>
                <a:cs typeface="+mn-cs"/>
              </a:rPr>
              <a:t>Level 2: Managed</a:t>
            </a:r>
            <a:r>
              <a:rPr kumimoji="0" lang="en-US" altLang="zh-CN" sz="2100" b="0" i="0" u="none" strike="noStrike" kern="0" cap="none" spc="0" normalizeH="0" baseline="0" noProof="0" dirty="0" smtClean="0">
                <a:ln>
                  <a:noFill/>
                </a:ln>
                <a:solidFill>
                  <a:srgbClr val="000066"/>
                </a:solidFill>
                <a:effectLst/>
                <a:uLnTx/>
                <a:uFillTx/>
                <a:latin typeface="+mn-lt"/>
                <a:ea typeface="+mn-ea"/>
                <a:cs typeface="+mn-cs"/>
              </a:rPr>
              <a:t> (people doing work have access to adequate resources to get job done, stakeholders are actively involved, work tasks and products are </a:t>
            </a:r>
            <a:r>
              <a:rPr kumimoji="0" lang="en-US" altLang="zh-CN" sz="2100" b="0" i="0" u="none" strike="noStrike" kern="0" cap="none" spc="0" normalizeH="0" baseline="0" noProof="0" dirty="0" smtClean="0">
                <a:ln>
                  <a:noFill/>
                </a:ln>
                <a:solidFill>
                  <a:srgbClr val="FF0000"/>
                </a:solidFill>
                <a:effectLst/>
                <a:uLnTx/>
                <a:uFillTx/>
                <a:latin typeface="+mn-lt"/>
                <a:ea typeface="+mn-ea"/>
                <a:cs typeface="+mn-cs"/>
              </a:rPr>
              <a:t>monitored, reviewed, and evaluated </a:t>
            </a:r>
            <a:r>
              <a:rPr kumimoji="0" lang="en-US" altLang="zh-CN" sz="2100" b="0" i="0" u="none" strike="noStrike" kern="0" cap="none" spc="0" normalizeH="0" baseline="0" noProof="0" dirty="0" smtClean="0">
                <a:ln>
                  <a:noFill/>
                </a:ln>
                <a:solidFill>
                  <a:srgbClr val="000066"/>
                </a:solidFill>
                <a:effectLst/>
                <a:uLnTx/>
                <a:uFillTx/>
                <a:latin typeface="+mn-lt"/>
                <a:ea typeface="+mn-ea"/>
                <a:cs typeface="+mn-cs"/>
              </a:rPr>
              <a:t>for conformance to process description) </a:t>
            </a:r>
            <a:endParaRPr kumimoji="0" lang="en-US" altLang="zh-CN" sz="2100" b="0" i="0" u="none" strike="noStrike" kern="0" cap="none" spc="0" normalizeH="0" baseline="0" noProof="0" dirty="0" smtClean="0">
              <a:ln>
                <a:noFill/>
              </a:ln>
              <a:solidFill>
                <a:srgbClr val="000066"/>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20000"/>
              </a:spcAft>
              <a:buClrTx/>
              <a:buSzTx/>
              <a:buFontTx/>
              <a:buChar char="•"/>
              <a:defRPr/>
            </a:pPr>
            <a:r>
              <a:rPr kumimoji="0" lang="en-US" altLang="zh-CN" sz="2100" b="1" i="0" u="none" strike="noStrike" kern="0" cap="none" spc="0" normalizeH="0" baseline="0" noProof="0" dirty="0" smtClean="0">
                <a:ln>
                  <a:noFill/>
                </a:ln>
                <a:solidFill>
                  <a:srgbClr val="000066"/>
                </a:solidFill>
                <a:effectLst/>
                <a:uLnTx/>
                <a:uFillTx/>
                <a:latin typeface="+mn-lt"/>
                <a:ea typeface="+mn-ea"/>
                <a:cs typeface="+mn-cs"/>
              </a:rPr>
              <a:t>Level 3: Defined</a:t>
            </a:r>
            <a:r>
              <a:rPr kumimoji="0" lang="en-US" altLang="zh-CN" sz="2100" b="0" i="0" u="none" strike="noStrike" kern="0" cap="none" spc="0" normalizeH="0" baseline="0" noProof="0" dirty="0" smtClean="0">
                <a:ln>
                  <a:noFill/>
                </a:ln>
                <a:solidFill>
                  <a:srgbClr val="000066"/>
                </a:solidFill>
                <a:effectLst/>
                <a:uLnTx/>
                <a:uFillTx/>
                <a:latin typeface="+mn-lt"/>
                <a:ea typeface="+mn-ea"/>
                <a:cs typeface="+mn-cs"/>
              </a:rPr>
              <a:t> (management and engineering processes </a:t>
            </a:r>
            <a:r>
              <a:rPr kumimoji="0" lang="en-US" altLang="zh-CN" sz="2100" b="0" i="0" u="none" strike="noStrike" kern="0" cap="none" spc="0" normalizeH="0" baseline="0" noProof="0" dirty="0" smtClean="0">
                <a:ln>
                  <a:noFill/>
                </a:ln>
                <a:solidFill>
                  <a:srgbClr val="FF0000"/>
                </a:solidFill>
                <a:effectLst/>
                <a:uLnTx/>
                <a:uFillTx/>
                <a:latin typeface="+mn-lt"/>
                <a:ea typeface="+mn-ea"/>
                <a:cs typeface="+mn-cs"/>
              </a:rPr>
              <a:t>documented, standardized,</a:t>
            </a:r>
            <a:r>
              <a:rPr kumimoji="0" lang="en-US" altLang="zh-CN" sz="2100" b="0" i="0" u="none" strike="noStrike" kern="0" cap="none" spc="0" normalizeH="0" baseline="0" noProof="0" dirty="0" smtClean="0">
                <a:ln>
                  <a:noFill/>
                </a:ln>
                <a:solidFill>
                  <a:srgbClr val="000066"/>
                </a:solidFill>
                <a:effectLst/>
                <a:uLnTx/>
                <a:uFillTx/>
                <a:latin typeface="+mn-lt"/>
                <a:ea typeface="+mn-ea"/>
                <a:cs typeface="+mn-cs"/>
              </a:rPr>
              <a:t> and integrated into </a:t>
            </a:r>
            <a:r>
              <a:rPr kumimoji="0" lang="en-US" altLang="zh-CN" sz="2100" b="0" i="0" u="none" strike="noStrike" kern="0" cap="none" spc="0" normalizeH="0" baseline="0" noProof="0" dirty="0" smtClean="0">
                <a:ln>
                  <a:noFill/>
                </a:ln>
                <a:solidFill>
                  <a:srgbClr val="FF0000"/>
                </a:solidFill>
                <a:effectLst/>
                <a:uLnTx/>
                <a:uFillTx/>
                <a:latin typeface="+mn-lt"/>
                <a:ea typeface="+mn-ea"/>
                <a:cs typeface="+mn-cs"/>
              </a:rPr>
              <a:t>organization-wide </a:t>
            </a:r>
            <a:r>
              <a:rPr kumimoji="0" lang="en-US" altLang="zh-CN" sz="2100" b="0" i="0" u="none" strike="noStrike" kern="0" cap="none" spc="0" normalizeH="0" baseline="0" noProof="0" dirty="0" smtClean="0">
                <a:ln>
                  <a:noFill/>
                </a:ln>
                <a:solidFill>
                  <a:srgbClr val="000066"/>
                </a:solidFill>
                <a:effectLst/>
                <a:uLnTx/>
                <a:uFillTx/>
                <a:latin typeface="+mn-lt"/>
                <a:ea typeface="+mn-ea"/>
                <a:cs typeface="+mn-cs"/>
              </a:rPr>
              <a:t>software process) </a:t>
            </a:r>
            <a:endParaRPr kumimoji="0" lang="en-US" altLang="zh-CN" sz="2100" b="0" i="0" u="none" strike="noStrike" kern="0" cap="none" spc="0" normalizeH="0" baseline="0" noProof="0" dirty="0" smtClean="0">
              <a:ln>
                <a:noFill/>
              </a:ln>
              <a:solidFill>
                <a:srgbClr val="000066"/>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20000"/>
              </a:spcAft>
              <a:buClrTx/>
              <a:buSzTx/>
              <a:buFontTx/>
              <a:buChar char="•"/>
              <a:defRPr/>
            </a:pPr>
            <a:r>
              <a:rPr kumimoji="0" lang="en-US" altLang="zh-CN" sz="2100" b="1" i="0" u="none" strike="noStrike" kern="0" cap="none" spc="0" normalizeH="0" baseline="0" noProof="0" dirty="0" smtClean="0">
                <a:ln>
                  <a:noFill/>
                </a:ln>
                <a:solidFill>
                  <a:srgbClr val="000066"/>
                </a:solidFill>
                <a:effectLst/>
                <a:uLnTx/>
                <a:uFillTx/>
                <a:latin typeface="+mn-lt"/>
                <a:ea typeface="+mn-ea"/>
                <a:cs typeface="+mn-cs"/>
              </a:rPr>
              <a:t>Level 4: Quantitatively Managed</a:t>
            </a:r>
            <a:r>
              <a:rPr kumimoji="0" lang="en-US" altLang="zh-CN" sz="2100" b="0" i="0" u="none" strike="noStrike" kern="0" cap="none" spc="0" normalizeH="0" baseline="0" noProof="0" dirty="0" smtClean="0">
                <a:ln>
                  <a:noFill/>
                </a:ln>
                <a:solidFill>
                  <a:srgbClr val="000066"/>
                </a:solidFill>
                <a:effectLst/>
                <a:uLnTx/>
                <a:uFillTx/>
                <a:latin typeface="+mn-lt"/>
                <a:ea typeface="+mn-ea"/>
                <a:cs typeface="+mn-cs"/>
              </a:rPr>
              <a:t> (software process and products are </a:t>
            </a:r>
            <a:r>
              <a:rPr kumimoji="0" lang="en-US" altLang="zh-CN" sz="2100" b="0" i="0" u="none" strike="noStrike" kern="0" cap="none" spc="0" normalizeH="0" baseline="0" noProof="0" dirty="0" smtClean="0">
                <a:ln>
                  <a:noFill/>
                </a:ln>
                <a:solidFill>
                  <a:srgbClr val="FF0000"/>
                </a:solidFill>
                <a:effectLst/>
                <a:uLnTx/>
                <a:uFillTx/>
                <a:latin typeface="+mn-lt"/>
                <a:ea typeface="+mn-ea"/>
                <a:cs typeface="+mn-cs"/>
              </a:rPr>
              <a:t>quantitatively</a:t>
            </a:r>
            <a:r>
              <a:rPr kumimoji="0" lang="en-US" altLang="zh-CN" sz="2100" b="0" i="0" u="none" strike="noStrike" kern="0" cap="none" spc="0" normalizeH="0" baseline="0" noProof="0" dirty="0" smtClean="0">
                <a:ln>
                  <a:noFill/>
                </a:ln>
                <a:solidFill>
                  <a:srgbClr val="000066"/>
                </a:solidFill>
                <a:effectLst/>
                <a:uLnTx/>
                <a:uFillTx/>
                <a:latin typeface="+mn-lt"/>
                <a:ea typeface="+mn-ea"/>
                <a:cs typeface="+mn-cs"/>
              </a:rPr>
              <a:t> understood and controlled using detailed measures) </a:t>
            </a:r>
            <a:endParaRPr kumimoji="0" lang="en-US" altLang="zh-CN" sz="2100" b="0" i="0" u="none" strike="noStrike" kern="0" cap="none" spc="0" normalizeH="0" baseline="0" noProof="0" dirty="0" smtClean="0">
              <a:ln>
                <a:noFill/>
              </a:ln>
              <a:solidFill>
                <a:srgbClr val="000066"/>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20000"/>
              </a:spcAft>
              <a:buClrTx/>
              <a:buSzTx/>
              <a:buFontTx/>
              <a:buChar char="•"/>
              <a:defRPr/>
            </a:pPr>
            <a:r>
              <a:rPr kumimoji="0" lang="en-US" altLang="zh-CN" sz="2100" b="1" i="0" u="none" strike="noStrike" kern="0" cap="none" spc="0" normalizeH="0" baseline="0" noProof="0" dirty="0" smtClean="0">
                <a:ln>
                  <a:noFill/>
                </a:ln>
                <a:solidFill>
                  <a:srgbClr val="000066"/>
                </a:solidFill>
                <a:effectLst/>
                <a:uLnTx/>
                <a:uFillTx/>
                <a:latin typeface="+mn-lt"/>
                <a:ea typeface="+mn-ea"/>
                <a:cs typeface="+mn-cs"/>
              </a:rPr>
              <a:t>Level 5: Optimizing</a:t>
            </a:r>
            <a:r>
              <a:rPr kumimoji="0" lang="en-US" altLang="zh-CN" sz="2100" b="0" i="0" u="none" strike="noStrike" kern="0" cap="none" spc="0" normalizeH="0" baseline="0" noProof="0" dirty="0" smtClean="0">
                <a:ln>
                  <a:noFill/>
                </a:ln>
                <a:solidFill>
                  <a:srgbClr val="000066"/>
                </a:solidFill>
                <a:effectLst/>
                <a:uLnTx/>
                <a:uFillTx/>
                <a:latin typeface="+mn-lt"/>
                <a:ea typeface="+mn-ea"/>
                <a:cs typeface="+mn-cs"/>
              </a:rPr>
              <a:t> (continuous process improvement is enabled by quantitative </a:t>
            </a:r>
            <a:r>
              <a:rPr kumimoji="0" lang="en-US" altLang="zh-CN" sz="2100" b="0" i="0" u="none" strike="noStrike" kern="0" cap="none" spc="0" normalizeH="0" baseline="0" noProof="0" dirty="0" smtClean="0">
                <a:ln>
                  <a:noFill/>
                </a:ln>
                <a:solidFill>
                  <a:srgbClr val="FF0000"/>
                </a:solidFill>
                <a:effectLst/>
                <a:uLnTx/>
                <a:uFillTx/>
                <a:latin typeface="+mn-lt"/>
                <a:ea typeface="+mn-ea"/>
                <a:cs typeface="+mn-cs"/>
              </a:rPr>
              <a:t>feedback</a:t>
            </a:r>
            <a:r>
              <a:rPr kumimoji="0" lang="en-US" altLang="zh-CN" sz="2100" b="0" i="0" u="none" strike="noStrike" kern="0" cap="none" spc="0" normalizeH="0" baseline="0" noProof="0" dirty="0" smtClean="0">
                <a:ln>
                  <a:noFill/>
                </a:ln>
                <a:solidFill>
                  <a:srgbClr val="000066"/>
                </a:solidFill>
                <a:effectLst/>
                <a:uLnTx/>
                <a:uFillTx/>
                <a:latin typeface="+mn-lt"/>
                <a:ea typeface="+mn-ea"/>
                <a:cs typeface="+mn-cs"/>
              </a:rPr>
              <a:t> from the process and testing innovative ideas) </a:t>
            </a:r>
            <a:endParaRPr kumimoji="0" lang="en-US" altLang="zh-CN" sz="2100" b="0" i="0" u="none" strike="noStrike" kern="0" cap="none" spc="0" normalizeH="0" baseline="0" noProof="0" dirty="0" smtClean="0">
              <a:ln>
                <a:noFill/>
              </a:ln>
              <a:solidFill>
                <a:srgbClr val="000066"/>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6804">
                                            <p:txEl>
                                              <p:charRg st="0" end="100"/>
                                            </p:txEl>
                                          </p:spTgt>
                                        </p:tgtEl>
                                        <p:attrNameLst>
                                          <p:attrName>style.visibility</p:attrName>
                                        </p:attrNameLst>
                                      </p:cBhvr>
                                      <p:to>
                                        <p:strVal val="visible"/>
                                      </p:to>
                                    </p:set>
                                    <p:animEffect transition="in" filter="wipe(up)">
                                      <p:cBhvr>
                                        <p:cTn id="7" dur="500"/>
                                        <p:tgtEl>
                                          <p:spTgt spid="76804">
                                            <p:txEl>
                                              <p:charRg st="0" end="10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6804">
                                            <p:txEl>
                                              <p:charRg st="100" end="196"/>
                                            </p:txEl>
                                          </p:spTgt>
                                        </p:tgtEl>
                                        <p:attrNameLst>
                                          <p:attrName>style.visibility</p:attrName>
                                        </p:attrNameLst>
                                      </p:cBhvr>
                                      <p:to>
                                        <p:strVal val="visible"/>
                                      </p:to>
                                    </p:set>
                                    <p:animEffect transition="in" filter="wipe(up)">
                                      <p:cBhvr>
                                        <p:cTn id="12" dur="500"/>
                                        <p:tgtEl>
                                          <p:spTgt spid="76804">
                                            <p:txEl>
                                              <p:charRg st="100" end="19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6804">
                                            <p:txEl>
                                              <p:charRg st="196" end="423"/>
                                            </p:txEl>
                                          </p:spTgt>
                                        </p:tgtEl>
                                        <p:attrNameLst>
                                          <p:attrName>style.visibility</p:attrName>
                                        </p:attrNameLst>
                                      </p:cBhvr>
                                      <p:to>
                                        <p:strVal val="visible"/>
                                      </p:to>
                                    </p:set>
                                    <p:animEffect transition="in" filter="wipe(up)">
                                      <p:cBhvr>
                                        <p:cTn id="17" dur="500"/>
                                        <p:tgtEl>
                                          <p:spTgt spid="76804">
                                            <p:txEl>
                                              <p:charRg st="196" end="42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6804">
                                            <p:txEl>
                                              <p:charRg st="423" end="561"/>
                                            </p:txEl>
                                          </p:spTgt>
                                        </p:tgtEl>
                                        <p:attrNameLst>
                                          <p:attrName>style.visibility</p:attrName>
                                        </p:attrNameLst>
                                      </p:cBhvr>
                                      <p:to>
                                        <p:strVal val="visible"/>
                                      </p:to>
                                    </p:set>
                                    <p:animEffect transition="in" filter="wipe(up)">
                                      <p:cBhvr>
                                        <p:cTn id="22" dur="500"/>
                                        <p:tgtEl>
                                          <p:spTgt spid="76804">
                                            <p:txEl>
                                              <p:charRg st="423" end="56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6804">
                                            <p:txEl>
                                              <p:charRg st="561" end="695"/>
                                            </p:txEl>
                                          </p:spTgt>
                                        </p:tgtEl>
                                        <p:attrNameLst>
                                          <p:attrName>style.visibility</p:attrName>
                                        </p:attrNameLst>
                                      </p:cBhvr>
                                      <p:to>
                                        <p:strVal val="visible"/>
                                      </p:to>
                                    </p:set>
                                    <p:animEffect transition="in" filter="wipe(up)">
                                      <p:cBhvr>
                                        <p:cTn id="27" dur="500"/>
                                        <p:tgtEl>
                                          <p:spTgt spid="76804">
                                            <p:txEl>
                                              <p:charRg st="561" end="69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76804">
                                            <p:txEl>
                                              <p:charRg st="695" end="831"/>
                                            </p:txEl>
                                          </p:spTgt>
                                        </p:tgtEl>
                                        <p:attrNameLst>
                                          <p:attrName>style.visibility</p:attrName>
                                        </p:attrNameLst>
                                      </p:cBhvr>
                                      <p:to>
                                        <p:strVal val="visible"/>
                                      </p:to>
                                    </p:set>
                                    <p:animEffect transition="in" filter="wipe(up)">
                                      <p:cBhvr>
                                        <p:cTn id="32" dur="500"/>
                                        <p:tgtEl>
                                          <p:spTgt spid="76804">
                                            <p:txEl>
                                              <p:charRg st="695" end="8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3"/>
          <p:cNvSpPr>
            <a:spLocks noGrp="1"/>
          </p:cNvSpPr>
          <p:nvPr>
            <p:ph type="title"/>
          </p:nvPr>
        </p:nvSpPr>
        <p:spPr/>
        <p:txBody>
          <a:bodyPr vert="horz" wrap="square" lIns="91440" tIns="45720" rIns="91440" bIns="45720" anchor="ctr" anchorCtr="0"/>
          <a:p>
            <a:pPr eaLnBrk="1" hangingPunct="1"/>
            <a:r>
              <a:rPr lang="en-US" altLang="zh-CN" sz="3200" dirty="0">
                <a:ea typeface="宋体" panose="02010600030101010101" pitchFamily="2" charset="-122"/>
              </a:rPr>
              <a:t> </a:t>
            </a:r>
            <a:r>
              <a:rPr lang="en-US" altLang="zh-CN" sz="3200" dirty="0">
                <a:ea typeface="宋体" panose="02010600030101010101" pitchFamily="2" charset="-122"/>
                <a:sym typeface="+mn-ea"/>
              </a:rPr>
              <a:t>2.4 </a:t>
            </a:r>
            <a:r>
              <a:rPr lang="zh-CN" altLang="en-US" sz="3200" dirty="0">
                <a:ea typeface="宋体" panose="02010600030101010101" pitchFamily="2" charset="-122"/>
              </a:rPr>
              <a:t>惯用过程模型</a:t>
            </a:r>
            <a:endParaRPr lang="en-US" altLang="zh-CN" sz="3200" dirty="0">
              <a:ea typeface="宋体" panose="02010600030101010101" pitchFamily="2" charset="-122"/>
            </a:endParaRPr>
          </a:p>
        </p:txBody>
      </p:sp>
      <p:sp>
        <p:nvSpPr>
          <p:cNvPr id="5123" name="Rectangle 4"/>
          <p:cNvSpPr>
            <a:spLocks noGrp="1"/>
          </p:cNvSpPr>
          <p:nvPr>
            <p:ph idx="1"/>
          </p:nvPr>
        </p:nvSpPr>
        <p:spPr/>
        <p:txBody>
          <a:bodyPr vert="horz" wrap="square" lIns="91440" tIns="45720" rIns="91440" bIns="45720" anchor="t" anchorCtr="0"/>
          <a:p>
            <a:pPr eaLnBrk="1" hangingPunct="1"/>
            <a:r>
              <a:rPr lang="zh-CN" altLang="en-US" sz="2400" dirty="0">
                <a:ea typeface="宋体" panose="02010600030101010101" pitchFamily="2" charset="-122"/>
              </a:rPr>
              <a:t>惯用过程模型的特点</a:t>
            </a:r>
            <a:endParaRPr lang="en-US" altLang="zh-CN" sz="2400" dirty="0">
              <a:ea typeface="宋体" panose="02010600030101010101" pitchFamily="2" charset="-122"/>
            </a:endParaRPr>
          </a:p>
          <a:p>
            <a:pPr lvl="1" eaLnBrk="1" hangingPunct="1"/>
            <a:r>
              <a:rPr lang="zh-CN" altLang="en-US" sz="2000" dirty="0">
                <a:ea typeface="宋体" panose="02010600030101010101" pitchFamily="2" charset="-122"/>
              </a:rPr>
              <a:t>惯用过程模型力求达到软件开发的结构和秩序</a:t>
            </a:r>
            <a:endParaRPr lang="en-US" altLang="zh-CN" sz="2000" dirty="0">
              <a:ea typeface="宋体" panose="02010600030101010101" pitchFamily="2" charset="-122"/>
            </a:endParaRPr>
          </a:p>
          <a:p>
            <a:pPr lvl="1" eaLnBrk="1" hangingPunct="1">
              <a:buFont typeface="Wingdings" panose="05000000000000000000" pitchFamily="2" charset="2"/>
              <a:buNone/>
            </a:pPr>
            <a:r>
              <a:rPr lang="en-US" altLang="zh-CN" sz="2000" i="1" dirty="0">
                <a:solidFill>
                  <a:schemeClr val="folHlink"/>
                </a:solidFill>
                <a:ea typeface="宋体" panose="02010600030101010101" pitchFamily="2" charset="-122"/>
              </a:rPr>
              <a:t>     </a:t>
            </a:r>
            <a:r>
              <a:rPr lang="zh-CN" altLang="en-US" sz="2000" i="1" dirty="0">
                <a:solidFill>
                  <a:schemeClr val="folHlink"/>
                </a:solidFill>
                <a:ea typeface="宋体" panose="02010600030101010101" pitchFamily="2" charset="-122"/>
              </a:rPr>
              <a:t>这将产生一些问题</a:t>
            </a:r>
            <a:r>
              <a:rPr lang="en-US" altLang="zh-CN" sz="2000" i="1" dirty="0">
                <a:solidFill>
                  <a:schemeClr val="folHlink"/>
                </a:solidFill>
                <a:ea typeface="宋体" panose="02010600030101010101" pitchFamily="2" charset="-122"/>
              </a:rPr>
              <a:t> </a:t>
            </a:r>
            <a:r>
              <a:rPr lang="en-US" altLang="zh-CN" sz="2000" i="1" dirty="0">
                <a:solidFill>
                  <a:srgbClr val="F3FF07"/>
                </a:solidFill>
                <a:ea typeface="宋体" panose="02010600030101010101" pitchFamily="2" charset="-122"/>
              </a:rPr>
              <a:t>…</a:t>
            </a:r>
            <a:endParaRPr lang="en-US" altLang="zh-CN" sz="2000" dirty="0">
              <a:ea typeface="宋体" panose="02010600030101010101" pitchFamily="2" charset="-122"/>
            </a:endParaRPr>
          </a:p>
          <a:p>
            <a:pPr lvl="1" eaLnBrk="1" hangingPunct="1">
              <a:spcBef>
                <a:spcPts val="600"/>
              </a:spcBef>
            </a:pPr>
            <a:r>
              <a:rPr lang="zh-CN" altLang="en-US" sz="2000" dirty="0">
                <a:ea typeface="宋体" panose="02010600030101010101" pitchFamily="2" charset="-122"/>
              </a:rPr>
              <a:t>如果惯用过程模型力求达到软件开发的结构和秩序，</a:t>
            </a:r>
            <a:r>
              <a:rPr lang="zh-CN" altLang="en-US" sz="2000" dirty="0">
                <a:solidFill>
                  <a:schemeClr val="folHlink"/>
                </a:solidFill>
                <a:ea typeface="宋体" panose="02010600030101010101" pitchFamily="2" charset="-122"/>
              </a:rPr>
              <a:t>那么，对于富于变化的软件世界，这一模型是否适合呢？</a:t>
            </a:r>
            <a:endParaRPr lang="en-US" altLang="zh-CN" sz="2000" dirty="0">
              <a:solidFill>
                <a:schemeClr val="folHlink"/>
              </a:solidFill>
              <a:ea typeface="宋体" panose="02010600030101010101" pitchFamily="2" charset="-122"/>
            </a:endParaRPr>
          </a:p>
          <a:p>
            <a:pPr lvl="1" eaLnBrk="1" hangingPunct="1">
              <a:spcBef>
                <a:spcPts val="600"/>
              </a:spcBef>
            </a:pPr>
            <a:r>
              <a:rPr lang="zh-CN" altLang="zh-CN" sz="2000" dirty="0">
                <a:ea typeface="宋体" panose="02010600030101010101" pitchFamily="2" charset="-122"/>
              </a:rPr>
              <a:t>如果我们抛弃传统过程模型（以及模型所规定的秩序），取而代之以一些不够结构化的模型，</a:t>
            </a:r>
            <a:r>
              <a:rPr lang="zh-CN" altLang="en-US" sz="2000" dirty="0">
                <a:solidFill>
                  <a:schemeClr val="folHlink"/>
                </a:solidFill>
                <a:ea typeface="宋体" panose="02010600030101010101" pitchFamily="2" charset="-122"/>
              </a:rPr>
              <a:t>是否会使软件工作无法达到协调和一致？</a:t>
            </a:r>
            <a:endParaRPr lang="en-US" altLang="zh-CN" sz="2000" dirty="0">
              <a:solidFill>
                <a:schemeClr val="folHlink"/>
              </a:solidFill>
              <a:ea typeface="宋体" panose="02010600030101010101" pitchFamily="2" charset="-122"/>
            </a:endParaRPr>
          </a:p>
          <a:p>
            <a:pPr eaLnBrk="1" hangingPunct="1">
              <a:spcBef>
                <a:spcPts val="600"/>
              </a:spcBef>
            </a:pPr>
            <a:r>
              <a:rPr lang="zh-CN" altLang="en-US" sz="2400" dirty="0">
                <a:ea typeface="宋体" panose="02010600030101010101" pitchFamily="2" charset="-122"/>
              </a:rPr>
              <a:t>惯用过程模型分类</a:t>
            </a:r>
            <a:endParaRPr lang="en-US" altLang="zh-CN" sz="2400" dirty="0">
              <a:ea typeface="宋体" panose="02010600030101010101" pitchFamily="2" charset="-122"/>
            </a:endParaRPr>
          </a:p>
          <a:p>
            <a:pPr lvl="1" eaLnBrk="1" hangingPunct="1">
              <a:spcBef>
                <a:spcPts val="600"/>
              </a:spcBef>
            </a:pPr>
            <a:r>
              <a:rPr lang="zh-CN" altLang="en-US" sz="2000" dirty="0">
                <a:solidFill>
                  <a:schemeClr val="folHlink"/>
                </a:solidFill>
                <a:ea typeface="宋体" panose="02010600030101010101" pitchFamily="2" charset="-122"/>
              </a:rPr>
              <a:t>瀑布模型</a:t>
            </a:r>
            <a:endParaRPr lang="en-US" altLang="zh-CN" sz="2000" dirty="0">
              <a:solidFill>
                <a:schemeClr val="folHlink"/>
              </a:solidFill>
              <a:ea typeface="宋体" panose="02010600030101010101" pitchFamily="2" charset="-122"/>
            </a:endParaRPr>
          </a:p>
          <a:p>
            <a:pPr lvl="1" eaLnBrk="1" hangingPunct="1">
              <a:spcBef>
                <a:spcPts val="600"/>
              </a:spcBef>
            </a:pPr>
            <a:r>
              <a:rPr lang="zh-CN" altLang="en-US" sz="2000" dirty="0">
                <a:solidFill>
                  <a:schemeClr val="folHlink"/>
                </a:solidFill>
                <a:ea typeface="宋体" panose="02010600030101010101" pitchFamily="2" charset="-122"/>
              </a:rPr>
              <a:t>增量过程模型</a:t>
            </a:r>
            <a:endParaRPr lang="en-US" altLang="zh-CN" sz="2000" dirty="0">
              <a:solidFill>
                <a:schemeClr val="folHlink"/>
              </a:solidFill>
              <a:ea typeface="宋体" panose="02010600030101010101" pitchFamily="2" charset="-122"/>
            </a:endParaRPr>
          </a:p>
          <a:p>
            <a:pPr lvl="1" eaLnBrk="1" hangingPunct="1">
              <a:spcBef>
                <a:spcPts val="600"/>
              </a:spcBef>
            </a:pPr>
            <a:r>
              <a:rPr lang="zh-CN" altLang="en-US" sz="2000" dirty="0">
                <a:solidFill>
                  <a:schemeClr val="folHlink"/>
                </a:solidFill>
                <a:ea typeface="宋体" panose="02010600030101010101" pitchFamily="2" charset="-122"/>
              </a:rPr>
              <a:t>演化过程模型</a:t>
            </a:r>
            <a:endParaRPr lang="en-US" altLang="zh-CN" sz="2000" dirty="0">
              <a:solidFill>
                <a:schemeClr val="folHlink"/>
              </a:solidFill>
              <a:ea typeface="宋体" panose="02010600030101010101" pitchFamily="2" charset="-122"/>
            </a:endParaRPr>
          </a:p>
          <a:p>
            <a:pPr lvl="1" eaLnBrk="1" hangingPunct="1">
              <a:spcBef>
                <a:spcPts val="600"/>
              </a:spcBef>
            </a:pPr>
            <a:r>
              <a:rPr lang="zh-CN" altLang="en-US" sz="2000" dirty="0">
                <a:solidFill>
                  <a:schemeClr val="folHlink"/>
                </a:solidFill>
                <a:ea typeface="宋体" panose="02010600030101010101" pitchFamily="2" charset="-122"/>
              </a:rPr>
              <a:t>并发过程模型</a:t>
            </a:r>
            <a:endParaRPr lang="zh-CN" altLang="en-US" sz="2000" dirty="0">
              <a:solidFill>
                <a:schemeClr val="folHlink"/>
              </a:solidFill>
              <a:ea typeface="宋体" panose="02010600030101010101" pitchFamily="2" charset="-122"/>
            </a:endParaRPr>
          </a:p>
        </p:txBody>
      </p:sp>
      <p:sp>
        <p:nvSpPr>
          <p:cNvPr id="5124" name="Slide Number Placeholder 4"/>
          <p:cNvSpPr txBox="1">
            <a:spLocks noGrp="1"/>
          </p:cNvSpPr>
          <p:nvPr>
            <p:ph type="sldNum" sz="quarter" idx="11"/>
          </p:nvPr>
        </p:nvSpPr>
        <p:spPr>
          <a:noFill/>
          <a:ln>
            <a:noFill/>
          </a:ln>
        </p:spPr>
        <p:txBody>
          <a:bodyPr anchor="ctr" anchorCtr="0"/>
          <a:p>
            <a:pPr marL="0" indent="0" algn="r">
              <a:spcBef>
                <a:spcPct val="0"/>
              </a:spcBef>
              <a:buClrTx/>
              <a:buFontTx/>
              <a:buNone/>
            </a:pPr>
            <a:fld id="{9A0DB2DC-4C9A-4742-B13C-FB6460FD3503}" type="slidenum">
              <a:rPr lang="zh-CN" altLang="zh-CN" sz="1200" dirty="0">
                <a:solidFill>
                  <a:srgbClr val="0070C0"/>
                </a:solidFill>
                <a:latin typeface="Helvetica" pitchFamily="-128" charset="0"/>
                <a:ea typeface="MS PGothic" panose="020B0600070205080204" pitchFamily="34" charset="-128"/>
              </a:rPr>
            </a:fld>
            <a:endParaRPr lang="zh-CN" altLang="zh-CN" sz="1200" dirty="0">
              <a:solidFill>
                <a:srgbClr val="0070C0"/>
              </a:solidFill>
              <a:latin typeface="Helvetica" pitchFamily="-128" charset="0"/>
              <a:ea typeface="MS PGothic" panose="020B0600070205080204" pitchFamily="34" charset="-128"/>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p:txBody>
          <a:bodyPr vert="horz" wrap="square" lIns="91440" tIns="45720" rIns="91440" bIns="45720" anchor="ctr" anchorCtr="0"/>
          <a:p>
            <a:pPr>
              <a:buNone/>
            </a:pPr>
            <a:r>
              <a:rPr lang="en-US" altLang="zh-CN" sz="3600" dirty="0">
                <a:ea typeface="宋体" panose="02010600030101010101" pitchFamily="2" charset="-122"/>
              </a:rPr>
              <a:t> </a:t>
            </a:r>
            <a:r>
              <a:rPr lang="zh-CN" altLang="en-US" sz="3600" dirty="0">
                <a:ea typeface="宋体" panose="02010600030101010101" pitchFamily="2" charset="-122"/>
              </a:rPr>
              <a:t>惯用过程模型</a:t>
            </a:r>
            <a:endParaRPr lang="en-US" altLang="zh-CN" sz="3600" dirty="0">
              <a:ea typeface="宋体" panose="02010600030101010101" pitchFamily="2" charset="-122"/>
            </a:endParaRPr>
          </a:p>
        </p:txBody>
      </p:sp>
      <p:sp>
        <p:nvSpPr>
          <p:cNvPr id="6147" name="Rectangle 3"/>
          <p:cNvSpPr>
            <a:spLocks noGrp="1"/>
          </p:cNvSpPr>
          <p:nvPr>
            <p:ph idx="1"/>
          </p:nvPr>
        </p:nvSpPr>
        <p:spPr>
          <a:xfrm>
            <a:off x="500063" y="1285875"/>
            <a:ext cx="8262937" cy="5191125"/>
          </a:xfrm>
        </p:spPr>
        <p:txBody>
          <a:bodyPr vert="horz" wrap="square" lIns="91440" tIns="45720" rIns="91440" bIns="45720" anchor="t" anchorCtr="0"/>
          <a:p>
            <a:r>
              <a:rPr lang="zh-CN" altLang="en-US" dirty="0">
                <a:ea typeface="宋体" panose="02010600030101010101" pitchFamily="2" charset="-122"/>
              </a:rPr>
              <a:t>目标：使软件开发更加有序</a:t>
            </a:r>
            <a:endParaRPr lang="zh-CN" altLang="en-US" dirty="0">
              <a:ea typeface="宋体" panose="02010600030101010101" pitchFamily="2" charset="-122"/>
            </a:endParaRPr>
          </a:p>
          <a:p>
            <a:pPr lvl="1"/>
            <a:r>
              <a:rPr lang="zh-CN" altLang="en-US" sz="2400" dirty="0">
                <a:ea typeface="宋体" panose="02010600030101010101" pitchFamily="2" charset="-122"/>
              </a:rPr>
              <a:t>规定了一套过程元素</a:t>
            </a:r>
            <a:r>
              <a:rPr lang="en-US" altLang="zh-CN" sz="2400" dirty="0">
                <a:ea typeface="宋体" panose="02010600030101010101" pitchFamily="2" charset="-122"/>
              </a:rPr>
              <a:t>—</a:t>
            </a:r>
            <a:r>
              <a:rPr lang="zh-CN" altLang="en-US" sz="2400" dirty="0">
                <a:ea typeface="宋体" panose="02010600030101010101" pitchFamily="2" charset="-122"/>
              </a:rPr>
              <a:t>框架活动、软件工程动作、任务、工作产品、质量保证以及每个项目的变更控制机制。</a:t>
            </a:r>
            <a:endParaRPr lang="zh-CN" altLang="en-US" sz="2400" dirty="0">
              <a:ea typeface="宋体" panose="02010600030101010101" pitchFamily="2" charset="-122"/>
            </a:endParaRPr>
          </a:p>
          <a:p>
            <a:pPr lvl="1"/>
            <a:r>
              <a:rPr lang="zh-CN" altLang="en-US" sz="2400" dirty="0">
                <a:ea typeface="宋体" panose="02010600030101010101" pitchFamily="2" charset="-122"/>
              </a:rPr>
              <a:t>一个过程是惯例并不就意味着它是静止的。惯例过程应该根据团队人员、问题和项目的具体情况加以调整。</a:t>
            </a:r>
            <a:endParaRPr lang="en-US" altLang="zh-CN" sz="2400" dirty="0">
              <a:ea typeface="宋体" panose="02010600030101010101" pitchFamily="2" charset="-122"/>
            </a:endParaRPr>
          </a:p>
          <a:p>
            <a:r>
              <a:rPr lang="zh-CN" altLang="en-US" dirty="0">
                <a:ea typeface="宋体" panose="02010600030101010101" pitchFamily="2" charset="-122"/>
              </a:rPr>
              <a:t>存在的问题</a:t>
            </a:r>
            <a:endParaRPr lang="en-US" altLang="zh-CN" dirty="0">
              <a:ea typeface="宋体" panose="02010600030101010101" pitchFamily="2" charset="-122"/>
            </a:endParaRPr>
          </a:p>
          <a:p>
            <a:pPr lvl="1"/>
            <a:r>
              <a:rPr lang="zh-CN" altLang="en-US" sz="2400" dirty="0">
                <a:ea typeface="宋体" panose="02010600030101010101" pitchFamily="2" charset="-122"/>
              </a:rPr>
              <a:t>如果惯用过程模型力求实现结构化和有序，那么对于富于变化的软件世界是否合适？</a:t>
            </a:r>
            <a:endParaRPr lang="en-US" altLang="zh-CN" sz="2400" dirty="0">
              <a:ea typeface="宋体" panose="02010600030101010101" pitchFamily="2" charset="-122"/>
            </a:endParaRPr>
          </a:p>
          <a:p>
            <a:pPr lvl="1"/>
            <a:r>
              <a:rPr lang="zh-CN" altLang="en-US" sz="2400" dirty="0">
                <a:ea typeface="宋体" panose="02010600030101010101" pitchFamily="2" charset="-122"/>
              </a:rPr>
              <a:t>如果我们抛弃传统过程模型，取而代之以一些不够结构化的东西，会导致软件开发失去协调和一致吗？</a:t>
            </a:r>
            <a:endParaRPr lang="zh-CN" altLang="en-US" sz="2400" dirty="0">
              <a:ea typeface="宋体" panose="02010600030101010101" pitchFamily="2" charset="-122"/>
            </a:endParaRPr>
          </a:p>
          <a:p>
            <a:endParaRPr lang="en-US" altLang="zh-CN" sz="2400" dirty="0">
              <a:ea typeface="宋体" panose="02010600030101010101" pitchFamily="2" charset="-122"/>
            </a:endParaRPr>
          </a:p>
        </p:txBody>
      </p:sp>
      <p:sp>
        <p:nvSpPr>
          <p:cNvPr id="6148" name="灯片编号占位符 3"/>
          <p:cNvSpPr txBox="1">
            <a:spLocks noGrp="1"/>
          </p:cNvSpPr>
          <p:nvPr>
            <p:ph type="sldNum"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5pPr>
          </a:lstStyle>
          <a:p>
            <a:pPr lvl="0" algn="r"/>
            <a:fld id="{9A0DB2DC-4C9A-4742-B13C-FB6460FD3503}" type="slidenum">
              <a:rPr lang="en-US" altLang="zh-CN" sz="1200" dirty="0">
                <a:solidFill>
                  <a:srgbClr val="0070C0"/>
                </a:solidFill>
              </a:rPr>
            </a:fld>
            <a:endParaRPr lang="en-US" altLang="zh-CN" sz="1200" dirty="0">
              <a:solidFill>
                <a:srgbClr val="0070C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type="title"/>
          </p:nvPr>
        </p:nvSpPr>
        <p:spPr>
          <a:xfrm>
            <a:off x="2590800" y="152400"/>
            <a:ext cx="4953000" cy="847725"/>
          </a:xfrm>
        </p:spPr>
        <p:txBody>
          <a:bodyPr vert="horz" wrap="square" lIns="91440" tIns="45720" rIns="91440" bIns="45720" anchor="ctr" anchorCtr="0"/>
          <a:p>
            <a:pPr eaLnBrk="1" hangingPunct="1">
              <a:buNone/>
            </a:pPr>
            <a:r>
              <a:rPr lang="zh-CN" altLang="en-US" sz="3600" dirty="0">
                <a:ea typeface="宋体" panose="02010600030101010101" pitchFamily="2" charset="-122"/>
              </a:rPr>
              <a:t>瀑布模型</a:t>
            </a:r>
            <a:endParaRPr lang="zh-CN" altLang="en-US" sz="3600" dirty="0">
              <a:ea typeface="宋体" panose="02010600030101010101" pitchFamily="2" charset="-122"/>
            </a:endParaRPr>
          </a:p>
        </p:txBody>
      </p:sp>
      <p:sp>
        <p:nvSpPr>
          <p:cNvPr id="7171" name="Rectangle 3"/>
          <p:cNvSpPr>
            <a:spLocks noGrp="1"/>
          </p:cNvSpPr>
          <p:nvPr>
            <p:ph idx="1"/>
          </p:nvPr>
        </p:nvSpPr>
        <p:spPr>
          <a:xfrm>
            <a:off x="428625" y="1357313"/>
            <a:ext cx="8286750" cy="4929187"/>
          </a:xfrm>
        </p:spPr>
        <p:txBody>
          <a:bodyPr vert="horz" wrap="square" lIns="91440" tIns="45720" rIns="91440" bIns="45720" anchor="t" anchorCtr="0"/>
          <a:p>
            <a:pPr eaLnBrk="1" hangingPunct="1">
              <a:lnSpc>
                <a:spcPct val="90000"/>
              </a:lnSpc>
            </a:pPr>
            <a:r>
              <a:rPr lang="zh-CN" altLang="en-US" sz="2400" dirty="0">
                <a:ea typeface="宋体" panose="02010600030101010101" pitchFamily="2" charset="-122"/>
              </a:rPr>
              <a:t>将软件生存周期的各项活动规定为依</a:t>
            </a:r>
            <a:r>
              <a:rPr lang="zh-CN" altLang="en-US" sz="2400" dirty="0">
                <a:solidFill>
                  <a:schemeClr val="accent2"/>
                </a:solidFill>
                <a:ea typeface="宋体" panose="02010600030101010101" pitchFamily="2" charset="-122"/>
              </a:rPr>
              <a:t>固定顺序连接</a:t>
            </a:r>
            <a:r>
              <a:rPr lang="zh-CN" altLang="en-US" sz="2400" dirty="0">
                <a:solidFill>
                  <a:schemeClr val="tx2"/>
                </a:solidFill>
                <a:ea typeface="宋体" panose="02010600030101010101" pitchFamily="2" charset="-122"/>
              </a:rPr>
              <a:t>（瀑布般）</a:t>
            </a:r>
            <a:r>
              <a:rPr lang="zh-CN" altLang="en-US" sz="2400" dirty="0">
                <a:ea typeface="宋体" panose="02010600030101010101" pitchFamily="2" charset="-122"/>
              </a:rPr>
              <a:t>的若干阶段工作：即从</a:t>
            </a:r>
            <a:r>
              <a:rPr lang="zh-CN" altLang="en-US" sz="2400" dirty="0">
                <a:solidFill>
                  <a:schemeClr val="accent2"/>
                </a:solidFill>
                <a:ea typeface="宋体" panose="02010600030101010101" pitchFamily="2" charset="-122"/>
              </a:rPr>
              <a:t>用户需求规格说明</a:t>
            </a:r>
            <a:r>
              <a:rPr lang="zh-CN" altLang="en-US" sz="2400" dirty="0">
                <a:ea typeface="宋体" panose="02010600030101010101" pitchFamily="2" charset="-122"/>
              </a:rPr>
              <a:t>开始，顺序地通过</a:t>
            </a:r>
            <a:r>
              <a:rPr lang="zh-CN" altLang="en-US" sz="2400" dirty="0">
                <a:solidFill>
                  <a:schemeClr val="accent2"/>
                </a:solidFill>
                <a:ea typeface="宋体" panose="02010600030101010101" pitchFamily="2" charset="-122"/>
              </a:rPr>
              <a:t>策划</a:t>
            </a:r>
            <a:r>
              <a:rPr lang="zh-CN" altLang="en-US" sz="2400" dirty="0">
                <a:ea typeface="宋体" panose="02010600030101010101" pitchFamily="2" charset="-122"/>
              </a:rPr>
              <a:t>、</a:t>
            </a:r>
            <a:r>
              <a:rPr lang="zh-CN" altLang="en-US" sz="2400" dirty="0">
                <a:solidFill>
                  <a:schemeClr val="accent2"/>
                </a:solidFill>
                <a:ea typeface="宋体" panose="02010600030101010101" pitchFamily="2" charset="-122"/>
              </a:rPr>
              <a:t>建模</a:t>
            </a:r>
            <a:r>
              <a:rPr lang="zh-CN" altLang="en-US" sz="2400" dirty="0">
                <a:ea typeface="宋体" panose="02010600030101010101" pitchFamily="2" charset="-122"/>
              </a:rPr>
              <a:t>、</a:t>
            </a:r>
            <a:r>
              <a:rPr lang="zh-CN" altLang="en-US" sz="2400" dirty="0">
                <a:solidFill>
                  <a:schemeClr val="accent2"/>
                </a:solidFill>
                <a:ea typeface="宋体" panose="02010600030101010101" pitchFamily="2" charset="-122"/>
              </a:rPr>
              <a:t>构建</a:t>
            </a:r>
            <a:r>
              <a:rPr lang="zh-CN" altLang="en-US" sz="2400" dirty="0">
                <a:ea typeface="宋体" panose="02010600030101010101" pitchFamily="2" charset="-122"/>
              </a:rPr>
              <a:t>和</a:t>
            </a:r>
            <a:r>
              <a:rPr lang="zh-CN" altLang="en-US" sz="2400" dirty="0">
                <a:solidFill>
                  <a:schemeClr val="accent2"/>
                </a:solidFill>
                <a:ea typeface="宋体" panose="02010600030101010101" pitchFamily="2" charset="-122"/>
              </a:rPr>
              <a:t>部署</a:t>
            </a:r>
            <a:r>
              <a:rPr lang="zh-CN" altLang="en-US" sz="2400" dirty="0">
                <a:ea typeface="宋体" panose="02010600030101010101" pitchFamily="2" charset="-122"/>
              </a:rPr>
              <a:t>过程，最终提供完整</a:t>
            </a:r>
            <a:r>
              <a:rPr lang="zh-CN" altLang="en-US" sz="2400" dirty="0">
                <a:solidFill>
                  <a:schemeClr val="accent2"/>
                </a:solidFill>
                <a:ea typeface="宋体" panose="02010600030101010101" pitchFamily="2" charset="-122"/>
              </a:rPr>
              <a:t>软件</a:t>
            </a:r>
            <a:r>
              <a:rPr lang="zh-CN" altLang="en-US" sz="2400" dirty="0">
                <a:ea typeface="宋体" panose="02010600030101010101" pitchFamily="2" charset="-122"/>
              </a:rPr>
              <a:t>和持续</a:t>
            </a:r>
            <a:r>
              <a:rPr lang="zh-CN" altLang="en-US" sz="2400" dirty="0">
                <a:solidFill>
                  <a:schemeClr val="accent2"/>
                </a:solidFill>
                <a:ea typeface="宋体" panose="02010600030101010101" pitchFamily="2" charset="-122"/>
              </a:rPr>
              <a:t>技术支持</a:t>
            </a:r>
            <a:r>
              <a:rPr lang="zh-CN" altLang="en-US" sz="2400" dirty="0">
                <a:ea typeface="宋体" panose="02010600030101010101" pitchFamily="2" charset="-122"/>
              </a:rPr>
              <a:t>。</a:t>
            </a:r>
            <a:endParaRPr lang="zh-CN" altLang="en-US" sz="2400" dirty="0">
              <a:ea typeface="宋体" panose="02010600030101010101" pitchFamily="2" charset="-122"/>
            </a:endParaRPr>
          </a:p>
          <a:p>
            <a:pPr lvl="1" eaLnBrk="1" hangingPunct="1">
              <a:lnSpc>
                <a:spcPct val="90000"/>
              </a:lnSpc>
            </a:pPr>
            <a:r>
              <a:rPr lang="zh-CN" altLang="en-US" sz="2000" dirty="0">
                <a:ea typeface="宋体" panose="02010600030101010101" pitchFamily="2" charset="-122"/>
              </a:rPr>
              <a:t>沟通：项目启动、需求获取</a:t>
            </a:r>
            <a:endParaRPr lang="zh-CN" altLang="en-US" sz="2000" dirty="0">
              <a:ea typeface="宋体" panose="02010600030101010101" pitchFamily="2" charset="-122"/>
            </a:endParaRPr>
          </a:p>
          <a:p>
            <a:pPr lvl="1" eaLnBrk="1" hangingPunct="1">
              <a:lnSpc>
                <a:spcPct val="90000"/>
              </a:lnSpc>
            </a:pPr>
            <a:r>
              <a:rPr lang="zh-CN" altLang="en-US" sz="2000" dirty="0">
                <a:ea typeface="宋体" panose="02010600030101010101" pitchFamily="2" charset="-122"/>
              </a:rPr>
              <a:t>策划：项目估算、进度计划、项目跟踪</a:t>
            </a:r>
            <a:endParaRPr lang="zh-CN" altLang="en-US" sz="2000" dirty="0">
              <a:ea typeface="宋体" panose="02010600030101010101" pitchFamily="2" charset="-122"/>
            </a:endParaRPr>
          </a:p>
          <a:p>
            <a:pPr lvl="1" eaLnBrk="1" hangingPunct="1">
              <a:lnSpc>
                <a:spcPct val="90000"/>
              </a:lnSpc>
            </a:pPr>
            <a:r>
              <a:rPr lang="zh-CN" altLang="en-US" sz="2000" dirty="0">
                <a:ea typeface="宋体" panose="02010600030101010101" pitchFamily="2" charset="-122"/>
              </a:rPr>
              <a:t>建模：分析、设计</a:t>
            </a:r>
            <a:endParaRPr lang="zh-CN" altLang="en-US" sz="2000" dirty="0">
              <a:ea typeface="宋体" panose="02010600030101010101" pitchFamily="2" charset="-122"/>
            </a:endParaRPr>
          </a:p>
          <a:p>
            <a:pPr lvl="1" eaLnBrk="1" hangingPunct="1">
              <a:lnSpc>
                <a:spcPct val="90000"/>
              </a:lnSpc>
            </a:pPr>
            <a:r>
              <a:rPr lang="zh-CN" altLang="en-US" sz="2000" dirty="0">
                <a:ea typeface="宋体" panose="02010600030101010101" pitchFamily="2" charset="-122"/>
              </a:rPr>
              <a:t>构建：编码、测试</a:t>
            </a:r>
            <a:endParaRPr lang="zh-CN" altLang="en-US" sz="2000" dirty="0">
              <a:ea typeface="宋体" panose="02010600030101010101" pitchFamily="2" charset="-122"/>
            </a:endParaRPr>
          </a:p>
          <a:p>
            <a:pPr lvl="1" eaLnBrk="1" hangingPunct="1">
              <a:lnSpc>
                <a:spcPct val="90000"/>
              </a:lnSpc>
            </a:pPr>
            <a:r>
              <a:rPr lang="zh-CN" altLang="en-US" sz="2000" dirty="0">
                <a:ea typeface="宋体" panose="02010600030101010101" pitchFamily="2" charset="-122"/>
              </a:rPr>
              <a:t>部署：交付、支持、反馈</a:t>
            </a:r>
            <a:endParaRPr lang="zh-CN" altLang="en-US" sz="2000" dirty="0">
              <a:ea typeface="宋体" panose="02010600030101010101" pitchFamily="2" charset="-122"/>
            </a:endParaRPr>
          </a:p>
          <a:p>
            <a:pPr eaLnBrk="1" hangingPunct="1">
              <a:lnSpc>
                <a:spcPct val="90000"/>
              </a:lnSpc>
            </a:pPr>
            <a:r>
              <a:rPr lang="zh-CN" altLang="en-US" sz="2400" dirty="0">
                <a:ea typeface="宋体" panose="02010600030101010101" pitchFamily="2" charset="-122"/>
              </a:rPr>
              <a:t>前提：需求必须是</a:t>
            </a:r>
            <a:r>
              <a:rPr lang="zh-CN" altLang="en-US" sz="2400" dirty="0">
                <a:solidFill>
                  <a:schemeClr val="accent2"/>
                </a:solidFill>
                <a:ea typeface="宋体" panose="02010600030101010101" pitchFamily="2" charset="-122"/>
              </a:rPr>
              <a:t>准确定义</a:t>
            </a:r>
            <a:r>
              <a:rPr lang="zh-CN" altLang="en-US" sz="2400" dirty="0">
                <a:ea typeface="宋体" panose="02010600030101010101" pitchFamily="2" charset="-122"/>
              </a:rPr>
              <a:t>和相对</a:t>
            </a:r>
            <a:r>
              <a:rPr lang="zh-CN" altLang="en-US" sz="2400" dirty="0">
                <a:solidFill>
                  <a:schemeClr val="accent2"/>
                </a:solidFill>
                <a:ea typeface="宋体" panose="02010600030101010101" pitchFamily="2" charset="-122"/>
              </a:rPr>
              <a:t>稳定</a:t>
            </a:r>
            <a:r>
              <a:rPr lang="zh-CN" altLang="en-US" sz="2400" dirty="0">
                <a:ea typeface="宋体" panose="02010600030101010101" pitchFamily="2" charset="-122"/>
              </a:rPr>
              <a:t>的。</a:t>
            </a:r>
            <a:endParaRPr lang="zh-CN" altLang="en-US" sz="2400" dirty="0">
              <a:ea typeface="宋体" panose="02010600030101010101" pitchFamily="2" charset="-122"/>
            </a:endParaRPr>
          </a:p>
          <a:p>
            <a:pPr eaLnBrk="1" hangingPunct="1">
              <a:lnSpc>
                <a:spcPct val="90000"/>
              </a:lnSpc>
            </a:pPr>
            <a:r>
              <a:rPr lang="zh-CN" altLang="en-US" sz="2400" dirty="0">
                <a:ea typeface="宋体" panose="02010600030101010101" pitchFamily="2" charset="-122"/>
              </a:rPr>
              <a:t>又称为</a:t>
            </a:r>
            <a:r>
              <a:rPr lang="zh-CN" altLang="en-US" sz="2400" dirty="0">
                <a:solidFill>
                  <a:schemeClr val="accent2"/>
                </a:solidFill>
                <a:ea typeface="宋体" panose="02010600030101010101" pitchFamily="2" charset="-122"/>
              </a:rPr>
              <a:t>经典生命周期</a:t>
            </a:r>
            <a:r>
              <a:rPr lang="zh-CN" altLang="en-US" sz="2400" dirty="0">
                <a:ea typeface="宋体" panose="02010600030101010101" pitchFamily="2" charset="-122"/>
              </a:rPr>
              <a:t>。</a:t>
            </a:r>
            <a:endParaRPr lang="zh-CN" altLang="en-US" sz="2400" dirty="0">
              <a:ea typeface="宋体" panose="02010600030101010101" pitchFamily="2" charset="-122"/>
            </a:endParaRPr>
          </a:p>
        </p:txBody>
      </p:sp>
      <p:sp>
        <p:nvSpPr>
          <p:cNvPr id="7172" name="灯片编号占位符 3"/>
          <p:cNvSpPr txBox="1">
            <a:spLocks noGrp="1"/>
          </p:cNvSpPr>
          <p:nvPr>
            <p:ph type="sldNum" sz="quarter" idx="11"/>
          </p:nvPr>
        </p:nvSpPr>
        <p:spPr>
          <a:xfrm>
            <a:off x="7929563" y="6500813"/>
            <a:ext cx="1214437" cy="35718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5pPr>
          </a:lstStyle>
          <a:p>
            <a:pPr lvl="0" algn="ctr"/>
            <a:fld id="{9A0DB2DC-4C9A-4742-B13C-FB6460FD3503}" type="slidenum">
              <a:rPr lang="en-US" altLang="zh-CN" sz="1200" dirty="0">
                <a:solidFill>
                  <a:srgbClr val="0070C0"/>
                </a:solidFill>
              </a:rPr>
            </a:fld>
            <a:endParaRPr lang="en-US" altLang="zh-CN" sz="1200" dirty="0">
              <a:solidFill>
                <a:srgbClr val="0070C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p:nvPr>
        </p:nvSpPr>
        <p:spPr/>
        <p:txBody>
          <a:bodyPr vert="horz" wrap="square" lIns="91440" tIns="45720" rIns="91440" bIns="45720" anchor="ctr" anchorCtr="0"/>
          <a:p>
            <a:pPr>
              <a:buNone/>
            </a:pPr>
            <a:r>
              <a:rPr lang="zh-CN" altLang="en-US" sz="3200" dirty="0">
                <a:ea typeface="宋体" panose="02010600030101010101" pitchFamily="2" charset="-122"/>
              </a:rPr>
              <a:t>瀑布模型（</a:t>
            </a:r>
            <a:r>
              <a:rPr lang="en-US" altLang="zh-CN" sz="3200" dirty="0">
                <a:ea typeface="宋体" panose="02010600030101010101" pitchFamily="2" charset="-122"/>
              </a:rPr>
              <a:t>II</a:t>
            </a:r>
            <a:r>
              <a:rPr lang="zh-CN" altLang="en-US" sz="3200" dirty="0">
                <a:ea typeface="宋体" panose="02010600030101010101" pitchFamily="2" charset="-122"/>
              </a:rPr>
              <a:t>）</a:t>
            </a:r>
            <a:endParaRPr lang="zh-CN" altLang="en-US" sz="3200" dirty="0">
              <a:ea typeface="宋体" panose="02010600030101010101" pitchFamily="2" charset="-122"/>
            </a:endParaRPr>
          </a:p>
        </p:txBody>
      </p:sp>
      <p:sp>
        <p:nvSpPr>
          <p:cNvPr id="8195" name="Rectangle 3"/>
          <p:cNvSpPr>
            <a:spLocks noGrp="1"/>
          </p:cNvSpPr>
          <p:nvPr>
            <p:ph idx="1"/>
          </p:nvPr>
        </p:nvSpPr>
        <p:spPr>
          <a:xfrm>
            <a:off x="500063" y="1357313"/>
            <a:ext cx="8247062" cy="4946650"/>
          </a:xfrm>
        </p:spPr>
        <p:txBody>
          <a:bodyPr vert="horz" wrap="square" lIns="91440" tIns="45720" rIns="91440" bIns="45720" anchor="t" anchorCtr="0"/>
          <a:p>
            <a:r>
              <a:rPr lang="zh-CN" altLang="en-US" dirty="0">
                <a:ea typeface="宋体" panose="02010600030101010101" pitchFamily="2" charset="-122"/>
              </a:rPr>
              <a:t>特点</a:t>
            </a:r>
            <a:endParaRPr lang="zh-CN" altLang="en-US" dirty="0">
              <a:ea typeface="宋体" panose="02010600030101010101" pitchFamily="2" charset="-122"/>
            </a:endParaRPr>
          </a:p>
          <a:p>
            <a:pPr lvl="1"/>
            <a:r>
              <a:rPr lang="zh-CN" altLang="en-US" sz="2400" dirty="0">
                <a:ea typeface="宋体" panose="02010600030101010101" pitchFamily="2" charset="-122"/>
              </a:rPr>
              <a:t>阶段间具有顺序性和依赖性</a:t>
            </a:r>
            <a:endParaRPr lang="zh-CN" altLang="en-US" sz="2400" dirty="0">
              <a:ea typeface="宋体" panose="02010600030101010101" pitchFamily="2" charset="-122"/>
            </a:endParaRPr>
          </a:p>
          <a:p>
            <a:pPr lvl="1"/>
            <a:r>
              <a:rPr lang="zh-CN" altLang="en-US" sz="2400" dirty="0">
                <a:ea typeface="宋体" panose="02010600030101010101" pitchFamily="2" charset="-122"/>
              </a:rPr>
              <a:t>推迟实现的观点</a:t>
            </a:r>
            <a:endParaRPr lang="zh-CN" altLang="en-US" sz="2400" dirty="0">
              <a:ea typeface="宋体" panose="02010600030101010101" pitchFamily="2" charset="-122"/>
            </a:endParaRPr>
          </a:p>
          <a:p>
            <a:pPr lvl="1"/>
            <a:r>
              <a:rPr lang="zh-CN" altLang="en-US" sz="2400" dirty="0">
                <a:ea typeface="宋体" panose="02010600030101010101" pitchFamily="2" charset="-122"/>
              </a:rPr>
              <a:t>质量保证的观点</a:t>
            </a:r>
            <a:endParaRPr lang="zh-CN" altLang="en-US" sz="2400" dirty="0">
              <a:ea typeface="宋体" panose="02010600030101010101" pitchFamily="2" charset="-122"/>
            </a:endParaRPr>
          </a:p>
          <a:p>
            <a:r>
              <a:rPr lang="zh-CN" altLang="en-US" dirty="0">
                <a:ea typeface="宋体" panose="02010600030101010101" pitchFamily="2" charset="-122"/>
              </a:rPr>
              <a:t>问题</a:t>
            </a:r>
            <a:endParaRPr lang="zh-CN" altLang="en-US" dirty="0">
              <a:ea typeface="宋体" panose="02010600030101010101" pitchFamily="2" charset="-122"/>
            </a:endParaRPr>
          </a:p>
          <a:p>
            <a:pPr lvl="1"/>
            <a:r>
              <a:rPr lang="zh-CN" altLang="en-US" sz="2400" dirty="0">
                <a:ea typeface="宋体" panose="02010600030101010101" pitchFamily="2" charset="-122"/>
              </a:rPr>
              <a:t>得到可执行程序的时间太迟</a:t>
            </a:r>
            <a:endParaRPr lang="zh-CN" altLang="en-US" sz="2400" dirty="0">
              <a:ea typeface="宋体" panose="02010600030101010101" pitchFamily="2" charset="-122"/>
            </a:endParaRPr>
          </a:p>
          <a:p>
            <a:pPr lvl="1"/>
            <a:r>
              <a:rPr lang="zh-CN" altLang="en-US" sz="2400" dirty="0">
                <a:ea typeface="宋体" panose="02010600030101010101" pitchFamily="2" charset="-122"/>
              </a:rPr>
              <a:t>可能导致一些阻塞</a:t>
            </a:r>
            <a:endParaRPr lang="zh-CN" altLang="en-US" sz="2400" dirty="0">
              <a:ea typeface="宋体" panose="02010600030101010101" pitchFamily="2" charset="-122"/>
            </a:endParaRPr>
          </a:p>
          <a:p>
            <a:pPr lvl="1"/>
            <a:r>
              <a:rPr lang="zh-CN" altLang="en-US" sz="2400" dirty="0">
                <a:ea typeface="宋体" panose="02010600030101010101" pitchFamily="2" charset="-122"/>
              </a:rPr>
              <a:t>过于理想化，难以应对开发过程中的各种不确定因素</a:t>
            </a:r>
            <a:endParaRPr lang="zh-CN" altLang="en-US" sz="2400" dirty="0">
              <a:ea typeface="宋体" panose="02010600030101010101" pitchFamily="2" charset="-122"/>
            </a:endParaRPr>
          </a:p>
          <a:p>
            <a:pPr lvl="1"/>
            <a:r>
              <a:rPr lang="zh-CN" altLang="en-US" sz="2400" dirty="0">
                <a:ea typeface="宋体" panose="02010600030101010101" pitchFamily="2" charset="-122"/>
              </a:rPr>
              <a:t>客户难以准确表达需求，软件团队很难准确理解需求</a:t>
            </a:r>
            <a:endParaRPr lang="zh-CN" altLang="en-US" sz="2400" dirty="0">
              <a:ea typeface="宋体" panose="02010600030101010101" pitchFamily="2" charset="-122"/>
            </a:endParaRPr>
          </a:p>
        </p:txBody>
      </p:sp>
      <p:sp>
        <p:nvSpPr>
          <p:cNvPr id="8196" name="灯片编号占位符 3"/>
          <p:cNvSpPr txBox="1">
            <a:spLocks noGrp="1"/>
          </p:cNvSpPr>
          <p:nvPr>
            <p:ph type="sldNum"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5pPr>
          </a:lstStyle>
          <a:p>
            <a:pPr lvl="0" algn="r"/>
            <a:fld id="{9A0DB2DC-4C9A-4742-B13C-FB6460FD3503}" type="slidenum">
              <a:rPr lang="en-US" altLang="zh-CN" sz="1200" dirty="0">
                <a:solidFill>
                  <a:srgbClr val="0070C0"/>
                </a:solidFill>
              </a:rPr>
            </a:fld>
            <a:endParaRPr lang="en-US" altLang="zh-CN" sz="1200" dirty="0">
              <a:solidFill>
                <a:srgbClr val="0070C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5"/>
          <p:cNvSpPr/>
          <p:nvPr/>
        </p:nvSpPr>
        <p:spPr>
          <a:xfrm>
            <a:off x="3381375" y="1866900"/>
            <a:ext cx="9144000" cy="0"/>
          </a:xfrm>
          <a:prstGeom prst="rect">
            <a:avLst/>
          </a:prstGeom>
          <a:noFill/>
          <a:ln w="9525">
            <a:noFill/>
          </a:ln>
        </p:spPr>
        <p:txBody>
          <a:bodyPr>
            <a:spAutoFit/>
          </a:bodyPr>
          <a:p>
            <a:pPr>
              <a:buNone/>
            </a:pPr>
            <a:endParaRPr lang="zh-CN" altLang="en-US" dirty="0">
              <a:latin typeface="Helvetica" pitchFamily="-128" charset="0"/>
            </a:endParaRPr>
          </a:p>
        </p:txBody>
      </p:sp>
      <p:pic>
        <p:nvPicPr>
          <p:cNvPr id="9219" name="Picture 4" descr="rj3"/>
          <p:cNvPicPr>
            <a:picLocks noChangeAspect="1"/>
          </p:cNvPicPr>
          <p:nvPr/>
        </p:nvPicPr>
        <p:blipFill>
          <a:blip r:embed="rId1"/>
          <a:stretch>
            <a:fillRect/>
          </a:stretch>
        </p:blipFill>
        <p:spPr>
          <a:xfrm>
            <a:off x="3962400" y="685800"/>
            <a:ext cx="4705350" cy="6172200"/>
          </a:xfrm>
          <a:prstGeom prst="rect">
            <a:avLst/>
          </a:prstGeom>
          <a:noFill/>
          <a:ln w="9525">
            <a:noFill/>
          </a:ln>
        </p:spPr>
      </p:pic>
      <p:sp>
        <p:nvSpPr>
          <p:cNvPr id="9220" name="标题 9"/>
          <p:cNvSpPr>
            <a:spLocks noGrp="1"/>
          </p:cNvSpPr>
          <p:nvPr>
            <p:ph type="title"/>
          </p:nvPr>
        </p:nvSpPr>
        <p:spPr/>
        <p:txBody>
          <a:bodyPr vert="horz" wrap="square" lIns="91440" tIns="45720" rIns="91440" bIns="45720" anchor="ctr" anchorCtr="0"/>
          <a:p>
            <a:pPr>
              <a:buNone/>
            </a:pPr>
            <a:r>
              <a:rPr lang="zh-CN" altLang="en-US" dirty="0">
                <a:ea typeface="宋体" panose="02010600030101010101" pitchFamily="2" charset="-122"/>
              </a:rPr>
              <a:t>瀑布模型（</a:t>
            </a:r>
            <a:r>
              <a:rPr lang="en-US" altLang="zh-CN" dirty="0">
                <a:ea typeface="宋体" panose="02010600030101010101" pitchFamily="2" charset="-122"/>
              </a:rPr>
              <a:t>III</a:t>
            </a:r>
            <a:r>
              <a:rPr lang="zh-CN" altLang="en-US" dirty="0">
                <a:ea typeface="宋体" panose="02010600030101010101" pitchFamily="2" charset="-122"/>
              </a:rPr>
              <a:t>）</a:t>
            </a:r>
            <a:endParaRPr lang="zh-CN" altLang="en-US" dirty="0">
              <a:ea typeface="宋体" panose="02010600030101010101" pitchFamily="2" charset="-122"/>
            </a:endParaRPr>
          </a:p>
        </p:txBody>
      </p:sp>
      <p:sp>
        <p:nvSpPr>
          <p:cNvPr id="9221" name="灯片编号占位符 4"/>
          <p:cNvSpPr txBox="1">
            <a:spLocks noGrp="1"/>
          </p:cNvSpPr>
          <p:nvPr>
            <p:ph type="sldNum"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5pPr>
          </a:lstStyle>
          <a:p>
            <a:pPr lvl="0" algn="r"/>
            <a:fld id="{9A0DB2DC-4C9A-4742-B13C-FB6460FD3503}" type="slidenum">
              <a:rPr lang="en-US" altLang="zh-CN" sz="1200" dirty="0">
                <a:solidFill>
                  <a:srgbClr val="0070C0"/>
                </a:solidFill>
              </a:rPr>
            </a:fld>
            <a:endParaRPr lang="en-US" altLang="zh-CN" sz="1200" dirty="0">
              <a:solidFill>
                <a:srgbClr val="0070C0"/>
              </a:solidFill>
            </a:endParaRPr>
          </a:p>
        </p:txBody>
      </p:sp>
      <p:pic>
        <p:nvPicPr>
          <p:cNvPr id="9222" name="Picture 3" descr="C:\Users\speng\Desktop\PPT Presentation1-11\图\4-1瀑布模型.png4-1瀑布模型"/>
          <p:cNvPicPr>
            <a:picLocks noChangeAspect="1"/>
          </p:cNvPicPr>
          <p:nvPr/>
        </p:nvPicPr>
        <p:blipFill>
          <a:blip r:embed="rId2"/>
          <a:stretch>
            <a:fillRect/>
          </a:stretch>
        </p:blipFill>
        <p:spPr>
          <a:xfrm>
            <a:off x="76200" y="4740275"/>
            <a:ext cx="5562600" cy="1812925"/>
          </a:xfrm>
          <a:prstGeom prst="rect">
            <a:avLst/>
          </a:prstGeom>
          <a:solidFill>
            <a:srgbClr val="96E3FE"/>
          </a:solidFill>
          <a:ln w="12700">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Slide Number Placeholder 4"/>
          <p:cNvSpPr txBox="1">
            <a:spLocks noGrp="1"/>
          </p:cNvSpPr>
          <p:nvPr>
            <p:ph type="sldNum" sz="quarter" idx="11"/>
          </p:nvPr>
        </p:nvSpPr>
        <p:spPr>
          <a:xfrm>
            <a:off x="457200" y="6553200"/>
            <a:ext cx="2133600" cy="228600"/>
          </a:xfrm>
          <a:noFill/>
          <a:ln>
            <a:noFill/>
          </a:ln>
        </p:spPr>
        <p:txBody>
          <a:bodyPr anchor="ctr" anchorCtr="0"/>
          <a:p>
            <a:pPr marL="0" indent="0">
              <a:spcBef>
                <a:spcPct val="0"/>
              </a:spcBef>
              <a:buClrTx/>
              <a:buFontTx/>
              <a:buNone/>
            </a:pPr>
            <a:fld id="{9A0DB2DC-4C9A-4742-B13C-FB6460FD3503}" type="slidenum">
              <a:rPr lang="zh-CN" altLang="zh-CN" sz="1200" dirty="0">
                <a:solidFill>
                  <a:srgbClr val="0070C0"/>
                </a:solidFill>
                <a:latin typeface="Helvetica" pitchFamily="-128" charset="0"/>
                <a:ea typeface="MS PGothic" panose="020B0600070205080204" pitchFamily="34" charset="-128"/>
              </a:rPr>
            </a:fld>
            <a:endParaRPr lang="zh-CN" altLang="zh-CN" sz="1200" dirty="0">
              <a:solidFill>
                <a:srgbClr val="0070C0"/>
              </a:solidFill>
              <a:latin typeface="Helvetica" pitchFamily="-128" charset="0"/>
              <a:ea typeface="MS PGothic" panose="020B0600070205080204" pitchFamily="34" charset="-128"/>
            </a:endParaRPr>
          </a:p>
        </p:txBody>
      </p:sp>
      <p:sp>
        <p:nvSpPr>
          <p:cNvPr id="10243" name="Rectangle 1026"/>
          <p:cNvSpPr>
            <a:spLocks noGrp="1"/>
          </p:cNvSpPr>
          <p:nvPr>
            <p:ph type="title"/>
          </p:nvPr>
        </p:nvSpPr>
        <p:spPr>
          <a:xfrm>
            <a:off x="2438400" y="228600"/>
            <a:ext cx="4953000" cy="633413"/>
          </a:xfrm>
        </p:spPr>
        <p:txBody>
          <a:bodyPr vert="horz" wrap="square" lIns="91440" tIns="45720" rIns="91440" bIns="45720" anchor="ctr" anchorCtr="0"/>
          <a:p>
            <a:pPr eaLnBrk="1" hangingPunct="1"/>
            <a:r>
              <a:rPr lang="en-US" altLang="zh-CN" sz="3200" b="1" dirty="0">
                <a:ea typeface="宋体" panose="02010600030101010101" pitchFamily="2" charset="-122"/>
              </a:rPr>
              <a:t>V</a:t>
            </a:r>
            <a:r>
              <a:rPr lang="zh-CN" altLang="en-US" sz="3200" b="1" dirty="0">
                <a:ea typeface="宋体" panose="02010600030101010101" pitchFamily="2" charset="-122"/>
              </a:rPr>
              <a:t>模型</a:t>
            </a:r>
            <a:endParaRPr lang="en-US" altLang="zh-CN" sz="3200" b="1" dirty="0">
              <a:ea typeface="宋体" panose="02010600030101010101" pitchFamily="2" charset="-122"/>
            </a:endParaRPr>
          </a:p>
        </p:txBody>
      </p:sp>
      <p:pic>
        <p:nvPicPr>
          <p:cNvPr id="10244" name="Picture 1030" descr="C:\Users\speng\Desktop\PPT Presentation1-11\图\4-2V模型.png4-2V模型"/>
          <p:cNvPicPr>
            <a:picLocks noChangeAspect="1"/>
          </p:cNvPicPr>
          <p:nvPr/>
        </p:nvPicPr>
        <p:blipFill>
          <a:blip r:embed="rId1"/>
          <a:stretch>
            <a:fillRect/>
          </a:stretch>
        </p:blipFill>
        <p:spPr>
          <a:xfrm>
            <a:off x="1828800" y="1116013"/>
            <a:ext cx="5003800" cy="5060950"/>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7" name="Rectangle 3"/>
          <p:cNvSpPr>
            <a:spLocks noGrp="1"/>
          </p:cNvSpPr>
          <p:nvPr>
            <p:ph idx="1"/>
          </p:nvPr>
        </p:nvSpPr>
        <p:spPr>
          <a:xfrm>
            <a:off x="456883" y="1066800"/>
            <a:ext cx="4500562" cy="4875213"/>
          </a:xfrm>
        </p:spPr>
        <p:txBody>
          <a:bodyPr vert="horz" wrap="square" lIns="91440" tIns="45720" rIns="91440" bIns="45720" anchor="t" anchorCtr="0"/>
          <a:p>
            <a:r>
              <a:rPr lang="zh-CN" altLang="en-US" dirty="0">
                <a:ea typeface="宋体" panose="02010600030101010101" pitchFamily="2" charset="-122"/>
              </a:rPr>
              <a:t>提供了定义软件需求的一种策略</a:t>
            </a:r>
            <a:endParaRPr lang="zh-CN" altLang="en-US" dirty="0">
              <a:ea typeface="宋体" panose="02010600030101010101" pitchFamily="2" charset="-122"/>
            </a:endParaRPr>
          </a:p>
          <a:p>
            <a:r>
              <a:rPr lang="zh-CN" altLang="en-US" dirty="0">
                <a:ea typeface="宋体" panose="02010600030101010101" pitchFamily="2" charset="-122"/>
                <a:sym typeface="+mn-ea"/>
              </a:rPr>
              <a:t>当需求很模糊的时候，帮助理解需要做什么</a:t>
            </a:r>
            <a:endParaRPr lang="zh-CN" altLang="en-US" dirty="0">
              <a:ea typeface="宋体" panose="02010600030101010101" pitchFamily="2" charset="-122"/>
            </a:endParaRPr>
          </a:p>
          <a:p>
            <a:r>
              <a:rPr lang="zh-CN" altLang="en-US" dirty="0">
                <a:ea typeface="宋体" panose="02010600030101010101" pitchFamily="2" charset="-122"/>
              </a:rPr>
              <a:t>原因</a:t>
            </a:r>
            <a:endParaRPr lang="zh-CN" altLang="en-US" dirty="0">
              <a:ea typeface="宋体" panose="02010600030101010101" pitchFamily="2" charset="-122"/>
            </a:endParaRPr>
          </a:p>
          <a:p>
            <a:pPr lvl="1"/>
            <a:r>
              <a:rPr lang="zh-CN" altLang="en-US" sz="2400" dirty="0">
                <a:ea typeface="宋体" panose="02010600030101010101" pitchFamily="2" charset="-122"/>
              </a:rPr>
              <a:t>客户提出了一些基本功能，但未详细定义输入、处理和输出需求</a:t>
            </a:r>
            <a:endParaRPr lang="zh-CN" altLang="en-US" sz="2400" dirty="0">
              <a:ea typeface="宋体" panose="02010600030101010101" pitchFamily="2" charset="-122"/>
            </a:endParaRPr>
          </a:p>
          <a:p>
            <a:pPr lvl="1"/>
            <a:r>
              <a:rPr lang="zh-CN" altLang="en-US" sz="2400" dirty="0">
                <a:ea typeface="宋体" panose="02010600030101010101" pitchFamily="2" charset="-122"/>
              </a:rPr>
              <a:t>开发人员可能对开发运行环境、算法效率、操作系统的兼容性和人机交互等情况不确定</a:t>
            </a:r>
            <a:endParaRPr lang="zh-CN" altLang="en-US" sz="2400" dirty="0">
              <a:ea typeface="宋体" panose="02010600030101010101" pitchFamily="2" charset="-122"/>
            </a:endParaRPr>
          </a:p>
        </p:txBody>
      </p:sp>
      <p:sp>
        <p:nvSpPr>
          <p:cNvPr id="16388" name="灯片编号占位符 13"/>
          <p:cNvSpPr txBox="1">
            <a:spLocks noGrp="1"/>
          </p:cNvSpPr>
          <p:nvPr>
            <p:ph type="sldNum"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5pPr>
          </a:lstStyle>
          <a:p>
            <a:pPr lvl="0" algn="r"/>
            <a:fld id="{9A0DB2DC-4C9A-4742-B13C-FB6460FD3503}" type="slidenum">
              <a:rPr lang="en-US" altLang="zh-CN" sz="1200" dirty="0">
                <a:solidFill>
                  <a:srgbClr val="0070C0"/>
                </a:solidFill>
              </a:rPr>
            </a:fld>
            <a:endParaRPr lang="en-US" altLang="zh-CN" sz="1200" dirty="0">
              <a:solidFill>
                <a:srgbClr val="0070C0"/>
              </a:solidFill>
            </a:endParaRPr>
          </a:p>
        </p:txBody>
      </p:sp>
      <p:sp>
        <p:nvSpPr>
          <p:cNvPr id="9221" name="Text Box 5"/>
          <p:cNvSpPr txBox="1">
            <a:spLocks noChangeArrowheads="1"/>
          </p:cNvSpPr>
          <p:nvPr/>
        </p:nvSpPr>
        <p:spPr bwMode="auto">
          <a:xfrm>
            <a:off x="7162800" y="1981200"/>
            <a:ext cx="1447800" cy="476250"/>
          </a:xfrm>
          <a:prstGeom prst="rect">
            <a:avLst/>
          </a:prstGeom>
          <a:noFill/>
          <a:ln w="19050">
            <a:solidFill>
              <a:srgbClr val="FF0000"/>
            </a:solidFill>
            <a:miter lim="800000"/>
          </a:ln>
          <a:effectLst/>
        </p:spPr>
        <p:txBody>
          <a:bodyPr>
            <a:spAutoFit/>
          </a:bodyPr>
          <a:lstStyle/>
          <a:p>
            <a:pPr marR="0" defTabSz="914400">
              <a:spcBef>
                <a:spcPct val="50000"/>
              </a:spcBef>
              <a:buClrTx/>
              <a:buSzTx/>
              <a:buFontTx/>
              <a:buNone/>
              <a:defRPr/>
            </a:pPr>
            <a:r>
              <a:rPr kumimoji="0" lang="zh-CN" altLang="en-US" b="1" kern="1200" cap="none" spc="0" normalizeH="0" baseline="0" noProof="0">
                <a:effectLst>
                  <a:outerShdw blurRad="38100" dist="38100" dir="2700000" algn="tl">
                    <a:srgbClr val="C0C0C0"/>
                  </a:outerShdw>
                </a:effectLst>
                <a:latin typeface="Arial" panose="020B0604020202020204" pitchFamily="34" charset="0"/>
                <a:ea typeface="MS PGothic" panose="020B0600070205080204" pitchFamily="34" charset="-128"/>
                <a:cs typeface="+mn-cs"/>
              </a:rPr>
              <a:t>快速策划</a:t>
            </a:r>
            <a:endParaRPr kumimoji="0" lang="zh-CN" altLang="en-US" b="1" kern="1200" cap="none" spc="0" normalizeH="0" baseline="0" noProof="0">
              <a:effectLst>
                <a:outerShdw blurRad="38100" dist="38100" dir="2700000" algn="tl">
                  <a:srgbClr val="C0C0C0"/>
                </a:outerShdw>
              </a:effectLst>
              <a:latin typeface="Arial" panose="020B0604020202020204" pitchFamily="34" charset="0"/>
              <a:ea typeface="MS PGothic" panose="020B0600070205080204" pitchFamily="34" charset="-128"/>
              <a:cs typeface="+mn-cs"/>
            </a:endParaRPr>
          </a:p>
        </p:txBody>
      </p:sp>
      <p:sp>
        <p:nvSpPr>
          <p:cNvPr id="9222" name="Text Box 6"/>
          <p:cNvSpPr txBox="1">
            <a:spLocks noChangeArrowheads="1"/>
          </p:cNvSpPr>
          <p:nvPr/>
        </p:nvSpPr>
        <p:spPr bwMode="auto">
          <a:xfrm>
            <a:off x="7162800" y="3124200"/>
            <a:ext cx="1447800" cy="476250"/>
          </a:xfrm>
          <a:prstGeom prst="rect">
            <a:avLst/>
          </a:prstGeom>
          <a:noFill/>
          <a:ln w="19050">
            <a:solidFill>
              <a:srgbClr val="FF0000"/>
            </a:solidFill>
            <a:miter lim="800000"/>
          </a:ln>
          <a:effectLst/>
        </p:spPr>
        <p:txBody>
          <a:bodyPr>
            <a:spAutoFit/>
          </a:bodyPr>
          <a:lstStyle/>
          <a:p>
            <a:pPr marR="0" defTabSz="914400">
              <a:spcBef>
                <a:spcPct val="50000"/>
              </a:spcBef>
              <a:buClrTx/>
              <a:buSzTx/>
              <a:buFontTx/>
              <a:buNone/>
              <a:defRPr/>
            </a:pPr>
            <a:r>
              <a:rPr kumimoji="0" lang="zh-CN" altLang="en-US" b="1" kern="1200" cap="none" spc="0" normalizeH="0" baseline="0" noProof="0">
                <a:effectLst>
                  <a:outerShdw blurRad="38100" dist="38100" dir="2700000" algn="tl">
                    <a:srgbClr val="C0C0C0"/>
                  </a:outerShdw>
                </a:effectLst>
                <a:latin typeface="Arial" panose="020B0604020202020204" pitchFamily="34" charset="0"/>
                <a:ea typeface="MS PGothic" panose="020B0600070205080204" pitchFamily="34" charset="-128"/>
                <a:cs typeface="+mn-cs"/>
              </a:rPr>
              <a:t>建模设计</a:t>
            </a:r>
            <a:endParaRPr kumimoji="0" lang="zh-CN" altLang="en-US" b="1" kern="1200" cap="none" spc="0" normalizeH="0" baseline="0" noProof="0">
              <a:effectLst>
                <a:outerShdw blurRad="38100" dist="38100" dir="2700000" algn="tl">
                  <a:srgbClr val="C0C0C0"/>
                </a:outerShdw>
              </a:effectLst>
              <a:latin typeface="Arial" panose="020B0604020202020204" pitchFamily="34" charset="0"/>
              <a:ea typeface="MS PGothic" panose="020B0600070205080204" pitchFamily="34" charset="-128"/>
              <a:cs typeface="+mn-cs"/>
            </a:endParaRPr>
          </a:p>
        </p:txBody>
      </p:sp>
      <p:sp>
        <p:nvSpPr>
          <p:cNvPr id="9223" name="Text Box 7"/>
          <p:cNvSpPr txBox="1">
            <a:spLocks noChangeArrowheads="1"/>
          </p:cNvSpPr>
          <p:nvPr/>
        </p:nvSpPr>
        <p:spPr bwMode="auto">
          <a:xfrm>
            <a:off x="7239000" y="4572000"/>
            <a:ext cx="1447800" cy="476250"/>
          </a:xfrm>
          <a:prstGeom prst="rect">
            <a:avLst/>
          </a:prstGeom>
          <a:noFill/>
          <a:ln w="19050">
            <a:solidFill>
              <a:srgbClr val="FF0000"/>
            </a:solidFill>
            <a:miter lim="800000"/>
          </a:ln>
          <a:effectLst/>
        </p:spPr>
        <p:txBody>
          <a:bodyPr>
            <a:spAutoFit/>
          </a:bodyPr>
          <a:lstStyle/>
          <a:p>
            <a:pPr marR="0" defTabSz="914400">
              <a:spcBef>
                <a:spcPct val="50000"/>
              </a:spcBef>
              <a:buClrTx/>
              <a:buSzTx/>
              <a:buFontTx/>
              <a:buNone/>
              <a:defRPr/>
            </a:pPr>
            <a:r>
              <a:rPr kumimoji="0" lang="zh-CN" altLang="en-US" b="1" kern="1200" cap="none" spc="0" normalizeH="0" baseline="0" noProof="0">
                <a:effectLst>
                  <a:outerShdw blurRad="38100" dist="38100" dir="2700000" algn="tl">
                    <a:srgbClr val="C0C0C0"/>
                  </a:outerShdw>
                </a:effectLst>
                <a:latin typeface="Arial" panose="020B0604020202020204" pitchFamily="34" charset="0"/>
                <a:ea typeface="MS PGothic" panose="020B0600070205080204" pitchFamily="34" charset="-128"/>
                <a:cs typeface="+mn-cs"/>
              </a:rPr>
              <a:t>构建原型</a:t>
            </a:r>
            <a:endParaRPr kumimoji="0" lang="zh-CN" altLang="en-US" b="1" kern="1200" cap="none" spc="0" normalizeH="0" baseline="0" noProof="0">
              <a:effectLst>
                <a:outerShdw blurRad="38100" dist="38100" dir="2700000" algn="tl">
                  <a:srgbClr val="C0C0C0"/>
                </a:outerShdw>
              </a:effectLst>
              <a:latin typeface="Arial" panose="020B0604020202020204" pitchFamily="34" charset="0"/>
              <a:ea typeface="MS PGothic" panose="020B0600070205080204" pitchFamily="34" charset="-128"/>
              <a:cs typeface="+mn-cs"/>
            </a:endParaRPr>
          </a:p>
        </p:txBody>
      </p:sp>
      <p:sp>
        <p:nvSpPr>
          <p:cNvPr id="9224" name="Text Box 8"/>
          <p:cNvSpPr txBox="1">
            <a:spLocks noChangeArrowheads="1"/>
          </p:cNvSpPr>
          <p:nvPr/>
        </p:nvSpPr>
        <p:spPr bwMode="auto">
          <a:xfrm>
            <a:off x="5105400" y="4114800"/>
            <a:ext cx="1447800" cy="841375"/>
          </a:xfrm>
          <a:prstGeom prst="rect">
            <a:avLst/>
          </a:prstGeom>
          <a:noFill/>
          <a:ln w="19050">
            <a:solidFill>
              <a:srgbClr val="FF0000"/>
            </a:solidFill>
            <a:miter lim="800000"/>
          </a:ln>
          <a:effectLst/>
        </p:spPr>
        <p:txBody>
          <a:bodyPr>
            <a:spAutoFit/>
          </a:bodyPr>
          <a:lstStyle/>
          <a:p>
            <a:pPr marR="0" defTabSz="914400">
              <a:spcBef>
                <a:spcPct val="50000"/>
              </a:spcBef>
              <a:buClrTx/>
              <a:buSzTx/>
              <a:buFontTx/>
              <a:buNone/>
              <a:defRPr/>
            </a:pPr>
            <a:r>
              <a:rPr kumimoji="0" lang="zh-CN" altLang="en-US" b="1" kern="1200" cap="none" spc="0" normalizeH="0" baseline="0" noProof="0">
                <a:effectLst>
                  <a:outerShdw blurRad="38100" dist="38100" dir="2700000" algn="tl">
                    <a:srgbClr val="C0C0C0"/>
                  </a:outerShdw>
                </a:effectLst>
                <a:latin typeface="Arial" panose="020B0604020202020204" pitchFamily="34" charset="0"/>
                <a:ea typeface="MS PGothic" panose="020B0600070205080204" pitchFamily="34" charset="-128"/>
                <a:cs typeface="+mn-cs"/>
              </a:rPr>
              <a:t>部署交付品及反馈</a:t>
            </a:r>
            <a:endParaRPr kumimoji="0" lang="zh-CN" altLang="en-US" b="1" kern="1200" cap="none" spc="0" normalizeH="0" baseline="0" noProof="0">
              <a:effectLst>
                <a:outerShdw blurRad="38100" dist="38100" dir="2700000" algn="tl">
                  <a:srgbClr val="C0C0C0"/>
                </a:outerShdw>
              </a:effectLst>
              <a:latin typeface="Arial" panose="020B0604020202020204" pitchFamily="34" charset="0"/>
              <a:ea typeface="MS PGothic" panose="020B0600070205080204" pitchFamily="34" charset="-128"/>
              <a:cs typeface="+mn-cs"/>
            </a:endParaRPr>
          </a:p>
        </p:txBody>
      </p:sp>
      <p:sp>
        <p:nvSpPr>
          <p:cNvPr id="9225" name="Text Box 9"/>
          <p:cNvSpPr txBox="1">
            <a:spLocks noChangeArrowheads="1"/>
          </p:cNvSpPr>
          <p:nvPr/>
        </p:nvSpPr>
        <p:spPr bwMode="auto">
          <a:xfrm>
            <a:off x="5105400" y="2514600"/>
            <a:ext cx="1447800" cy="476250"/>
          </a:xfrm>
          <a:prstGeom prst="rect">
            <a:avLst/>
          </a:prstGeom>
          <a:noFill/>
          <a:ln w="19050">
            <a:solidFill>
              <a:srgbClr val="FF0000"/>
            </a:solidFill>
            <a:miter lim="800000"/>
          </a:ln>
          <a:effectLst/>
        </p:spPr>
        <p:txBody>
          <a:bodyPr>
            <a:spAutoFit/>
          </a:bodyPr>
          <a:lstStyle/>
          <a:p>
            <a:pPr marR="0" defTabSz="914400">
              <a:spcBef>
                <a:spcPct val="50000"/>
              </a:spcBef>
              <a:buClrTx/>
              <a:buSzTx/>
              <a:buFontTx/>
              <a:buNone/>
              <a:defRPr/>
            </a:pPr>
            <a:r>
              <a:rPr kumimoji="0" lang="zh-CN" altLang="en-US" b="1" kern="1200" cap="none" spc="0" normalizeH="0" baseline="0" noProof="0">
                <a:effectLst>
                  <a:outerShdw blurRad="38100" dist="38100" dir="2700000" algn="tl">
                    <a:srgbClr val="C0C0C0"/>
                  </a:outerShdw>
                </a:effectLst>
                <a:latin typeface="Arial" panose="020B0604020202020204" pitchFamily="34" charset="0"/>
                <a:ea typeface="MS PGothic" panose="020B0600070205080204" pitchFamily="34" charset="-128"/>
                <a:cs typeface="+mn-cs"/>
              </a:rPr>
              <a:t>沟通</a:t>
            </a:r>
            <a:endParaRPr kumimoji="0" lang="zh-CN" altLang="en-US" b="1" kern="1200" cap="none" spc="0" normalizeH="0" baseline="0" noProof="0">
              <a:effectLst>
                <a:outerShdw blurRad="38100" dist="38100" dir="2700000" algn="tl">
                  <a:srgbClr val="C0C0C0"/>
                </a:outerShdw>
              </a:effectLst>
              <a:latin typeface="Arial" panose="020B0604020202020204" pitchFamily="34" charset="0"/>
              <a:ea typeface="MS PGothic" panose="020B0600070205080204" pitchFamily="34" charset="-128"/>
              <a:cs typeface="+mn-cs"/>
            </a:endParaRPr>
          </a:p>
        </p:txBody>
      </p:sp>
      <p:sp>
        <p:nvSpPr>
          <p:cNvPr id="16394" name="Line 10"/>
          <p:cNvSpPr/>
          <p:nvPr/>
        </p:nvSpPr>
        <p:spPr>
          <a:xfrm>
            <a:off x="7924800" y="2438400"/>
            <a:ext cx="0" cy="685800"/>
          </a:xfrm>
          <a:prstGeom prst="line">
            <a:avLst/>
          </a:prstGeom>
          <a:ln w="76200" cap="flat" cmpd="sng">
            <a:solidFill>
              <a:schemeClr val="accent2"/>
            </a:solidFill>
            <a:prstDash val="solid"/>
            <a:headEnd type="none" w="med" len="med"/>
            <a:tailEnd type="triangle" w="med" len="med"/>
          </a:ln>
        </p:spPr>
      </p:sp>
      <p:sp>
        <p:nvSpPr>
          <p:cNvPr id="16395" name="Line 11"/>
          <p:cNvSpPr/>
          <p:nvPr/>
        </p:nvSpPr>
        <p:spPr>
          <a:xfrm>
            <a:off x="7924800" y="3657600"/>
            <a:ext cx="0" cy="914400"/>
          </a:xfrm>
          <a:prstGeom prst="line">
            <a:avLst/>
          </a:prstGeom>
          <a:ln w="76200" cap="flat" cmpd="sng">
            <a:solidFill>
              <a:schemeClr val="accent2"/>
            </a:solidFill>
            <a:prstDash val="solid"/>
            <a:headEnd type="none" w="med" len="med"/>
            <a:tailEnd type="triangle" w="med" len="med"/>
          </a:ln>
        </p:spPr>
      </p:sp>
      <p:sp>
        <p:nvSpPr>
          <p:cNvPr id="16396" name="Line 12"/>
          <p:cNvSpPr/>
          <p:nvPr/>
        </p:nvSpPr>
        <p:spPr>
          <a:xfrm flipH="1" flipV="1">
            <a:off x="6629400" y="4572000"/>
            <a:ext cx="609600" cy="228600"/>
          </a:xfrm>
          <a:prstGeom prst="line">
            <a:avLst/>
          </a:prstGeom>
          <a:ln w="76200" cap="flat" cmpd="sng">
            <a:solidFill>
              <a:schemeClr val="accent2"/>
            </a:solidFill>
            <a:prstDash val="solid"/>
            <a:headEnd type="none" w="med" len="med"/>
            <a:tailEnd type="triangle" w="med" len="med"/>
          </a:ln>
        </p:spPr>
      </p:sp>
      <p:sp>
        <p:nvSpPr>
          <p:cNvPr id="16397" name="Line 13"/>
          <p:cNvSpPr/>
          <p:nvPr/>
        </p:nvSpPr>
        <p:spPr>
          <a:xfrm flipV="1">
            <a:off x="5791200" y="2971800"/>
            <a:ext cx="0" cy="1143000"/>
          </a:xfrm>
          <a:prstGeom prst="line">
            <a:avLst/>
          </a:prstGeom>
          <a:ln w="76200" cap="flat" cmpd="sng">
            <a:solidFill>
              <a:schemeClr val="accent2"/>
            </a:solidFill>
            <a:prstDash val="solid"/>
            <a:headEnd type="none" w="med" len="med"/>
            <a:tailEnd type="triangle" w="med" len="med"/>
          </a:ln>
        </p:spPr>
      </p:sp>
      <p:sp>
        <p:nvSpPr>
          <p:cNvPr id="16398" name="Line 14"/>
          <p:cNvSpPr/>
          <p:nvPr/>
        </p:nvSpPr>
        <p:spPr>
          <a:xfrm flipV="1">
            <a:off x="5867400" y="2209800"/>
            <a:ext cx="1295400" cy="304800"/>
          </a:xfrm>
          <a:prstGeom prst="line">
            <a:avLst/>
          </a:prstGeom>
          <a:ln w="76200" cap="flat" cmpd="sng">
            <a:solidFill>
              <a:schemeClr val="accent2"/>
            </a:solidFill>
            <a:prstDash val="solid"/>
            <a:headEnd type="none" w="med" len="med"/>
            <a:tailEnd type="triangle" w="med" len="med"/>
          </a:ln>
        </p:spPr>
      </p:sp>
      <p:sp>
        <p:nvSpPr>
          <p:cNvPr id="2" name="标题 1"/>
          <p:cNvSpPr/>
          <p:nvPr>
            <p:ph type="title"/>
          </p:nvPr>
        </p:nvSpPr>
        <p:spPr/>
        <p:txBody>
          <a:bodyPr/>
          <a:p>
            <a:r>
              <a:rPr lang="zh-CN" altLang="en-US" dirty="0">
                <a:latin typeface="+mn-lt"/>
                <a:ea typeface="宋体" panose="02010600030101010101" pitchFamily="2" charset="-122"/>
                <a:cs typeface="+mn-cs"/>
                <a:sym typeface="+mn-ea"/>
              </a:rPr>
              <a:t>原型开发过程模型</a:t>
            </a:r>
            <a:endParaRPr lang="zh-CN" altLang="en-US"/>
          </a:p>
        </p:txBody>
      </p:sp>
      <p:sp>
        <p:nvSpPr>
          <p:cNvPr id="3" name="文本框 2"/>
          <p:cNvSpPr txBox="1"/>
          <p:nvPr/>
        </p:nvSpPr>
        <p:spPr>
          <a:xfrm>
            <a:off x="1584960" y="3198495"/>
            <a:ext cx="309880" cy="460375"/>
          </a:xfrm>
          <a:prstGeom prst="rect">
            <a:avLst/>
          </a:prstGeom>
          <a:noFill/>
        </p:spPr>
        <p:txBody>
          <a:bodyPr wrap="none" rtlCol="0" anchor="t">
            <a:spAutoFit/>
          </a:bodyPr>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Slide Number Placeholder 4"/>
          <p:cNvSpPr txBox="1">
            <a:spLocks noGrp="1"/>
          </p:cNvSpPr>
          <p:nvPr>
            <p:ph type="sldNum" sz="quarter" idx="11"/>
          </p:nvPr>
        </p:nvSpPr>
        <p:spPr>
          <a:xfrm>
            <a:off x="457200" y="6553200"/>
            <a:ext cx="2133600" cy="228600"/>
          </a:xfrm>
          <a:noFill/>
          <a:ln>
            <a:noFill/>
          </a:ln>
        </p:spPr>
        <p:txBody>
          <a:bodyPr anchor="ctr" anchorCtr="0"/>
          <a:p>
            <a:pPr marL="0" indent="0">
              <a:spcBef>
                <a:spcPct val="0"/>
              </a:spcBef>
              <a:buClrTx/>
              <a:buFontTx/>
              <a:buNone/>
            </a:pPr>
            <a:fld id="{9A0DB2DC-4C9A-4742-B13C-FB6460FD3503}" type="slidenum">
              <a:rPr lang="zh-CN" altLang="zh-CN" sz="1200" dirty="0">
                <a:solidFill>
                  <a:srgbClr val="0070C0"/>
                </a:solidFill>
                <a:latin typeface="Helvetica" pitchFamily="-128" charset="0"/>
                <a:ea typeface="MS PGothic" panose="020B0600070205080204" pitchFamily="34" charset="-128"/>
              </a:rPr>
            </a:fld>
            <a:endParaRPr lang="zh-CN" altLang="zh-CN" sz="1200" dirty="0">
              <a:solidFill>
                <a:srgbClr val="0070C0"/>
              </a:solidFill>
              <a:latin typeface="Helvetica" pitchFamily="-128" charset="0"/>
              <a:ea typeface="MS PGothic" panose="020B0600070205080204" pitchFamily="34" charset="-128"/>
            </a:endParaRPr>
          </a:p>
        </p:txBody>
      </p:sp>
      <p:sp>
        <p:nvSpPr>
          <p:cNvPr id="17411" name="Rectangle 2"/>
          <p:cNvSpPr>
            <a:spLocks noGrp="1"/>
          </p:cNvSpPr>
          <p:nvPr>
            <p:ph type="title"/>
          </p:nvPr>
        </p:nvSpPr>
        <p:spPr>
          <a:xfrm>
            <a:off x="2667000" y="228600"/>
            <a:ext cx="4572000" cy="542925"/>
          </a:xfrm>
        </p:spPr>
        <p:txBody>
          <a:bodyPr vert="horz" wrap="square" lIns="63500" tIns="25400" rIns="63500" bIns="25400" anchor="t" anchorCtr="0">
            <a:spAutoFit/>
          </a:bodyPr>
          <a:p>
            <a:pPr eaLnBrk="1" hangingPunct="1"/>
            <a:r>
              <a:rPr lang="zh-CN" altLang="en-US" sz="3200" b="1" dirty="0">
                <a:ea typeface="宋体" panose="02010600030101010101" pitchFamily="2" charset="-122"/>
              </a:rPr>
              <a:t>原型开发范型</a:t>
            </a:r>
            <a:endParaRPr lang="en-US" altLang="zh-CN" sz="3200" b="1" dirty="0">
              <a:ea typeface="宋体" panose="02010600030101010101" pitchFamily="2" charset="-122"/>
            </a:endParaRPr>
          </a:p>
        </p:txBody>
      </p:sp>
      <p:sp>
        <p:nvSpPr>
          <p:cNvPr id="17412" name="Text Box 12"/>
          <p:cNvSpPr txBox="1"/>
          <p:nvPr/>
        </p:nvSpPr>
        <p:spPr>
          <a:xfrm>
            <a:off x="5359400" y="4629150"/>
            <a:ext cx="1039813" cy="4222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rgbClr val="0070C0"/>
              </a:buClr>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FF0000"/>
              </a:buClr>
              <a:buFont typeface="Wingdings" panose="05000000000000000000" pitchFamily="2" charset="2"/>
              <a:buChar char="Ø"/>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Wingdings" panose="05000000000000000000" pitchFamily="2" charset="2"/>
              <a:buChar char="ü"/>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90000"/>
              </a:lnSpc>
              <a:spcBef>
                <a:spcPct val="0"/>
              </a:spcBef>
              <a:buClrTx/>
              <a:buFont typeface="Arial" panose="020B0604020202020204" pitchFamily="34" charset="0"/>
              <a:buNone/>
            </a:pPr>
            <a:r>
              <a:rPr lang="en-US" altLang="zh-CN" sz="1200" dirty="0">
                <a:solidFill>
                  <a:schemeClr val="bg2"/>
                </a:solidFill>
                <a:latin typeface="Helvetica" pitchFamily="-128" charset="0"/>
                <a:ea typeface="MS PGothic" panose="020B0600070205080204" pitchFamily="34" charset="-128"/>
              </a:rPr>
              <a:t>Construction</a:t>
            </a:r>
            <a:endParaRPr lang="en-US" altLang="zh-CN" sz="1200" dirty="0">
              <a:solidFill>
                <a:schemeClr val="bg2"/>
              </a:solidFill>
              <a:latin typeface="Helvetica" pitchFamily="-128" charset="0"/>
              <a:ea typeface="MS PGothic" panose="020B0600070205080204" pitchFamily="34" charset="-128"/>
            </a:endParaRPr>
          </a:p>
          <a:p>
            <a:pPr marL="0" lvl="0" indent="0" algn="ctr">
              <a:lnSpc>
                <a:spcPct val="90000"/>
              </a:lnSpc>
              <a:spcBef>
                <a:spcPct val="0"/>
              </a:spcBef>
              <a:buClrTx/>
              <a:buFont typeface="Arial" panose="020B0604020202020204" pitchFamily="34" charset="0"/>
              <a:buNone/>
            </a:pPr>
            <a:r>
              <a:rPr lang="en-US" altLang="zh-CN" sz="1200" dirty="0">
                <a:solidFill>
                  <a:schemeClr val="bg2"/>
                </a:solidFill>
                <a:latin typeface="Helvetica" pitchFamily="-128" charset="0"/>
                <a:ea typeface="MS PGothic" panose="020B0600070205080204" pitchFamily="34" charset="-128"/>
              </a:rPr>
              <a:t>of prototype</a:t>
            </a:r>
            <a:endParaRPr lang="en-US" altLang="zh-CN" sz="1200" dirty="0">
              <a:solidFill>
                <a:schemeClr val="bg2"/>
              </a:solidFill>
              <a:latin typeface="Helvetica" pitchFamily="-128" charset="0"/>
              <a:ea typeface="MS PGothic" panose="020B0600070205080204" pitchFamily="34" charset="-128"/>
            </a:endParaRPr>
          </a:p>
        </p:txBody>
      </p:sp>
      <p:pic>
        <p:nvPicPr>
          <p:cNvPr id="17413" name="Picture 15" descr="C:\Users\speng\Desktop\PPT Presentation1-11\图\4-4原型开发模型.png4-4原型开发模型"/>
          <p:cNvPicPr>
            <a:picLocks noChangeAspect="1"/>
          </p:cNvPicPr>
          <p:nvPr/>
        </p:nvPicPr>
        <p:blipFill>
          <a:blip r:embed="rId1"/>
          <a:stretch>
            <a:fillRect/>
          </a:stretch>
        </p:blipFill>
        <p:spPr>
          <a:xfrm>
            <a:off x="1752600" y="1093788"/>
            <a:ext cx="4879975" cy="4835525"/>
          </a:xfrm>
          <a:prstGeom prst="rect">
            <a:avLst/>
          </a:prstGeom>
          <a:solidFill>
            <a:srgbClr val="96E3FE"/>
          </a:solidFill>
          <a:ln w="12700">
            <a:noFill/>
          </a:ln>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title"/>
          </p:nvPr>
        </p:nvSpPr>
        <p:spPr/>
        <p:txBody>
          <a:bodyPr vert="horz" wrap="square" lIns="91440" tIns="45720" rIns="91440" bIns="45720" anchor="ctr" anchorCtr="0"/>
          <a:p>
            <a:pPr>
              <a:buNone/>
            </a:pPr>
            <a:r>
              <a:rPr lang="zh-CN" altLang="en-US" dirty="0">
                <a:ea typeface="宋体" panose="02010600030101010101" pitchFamily="2" charset="-122"/>
              </a:rPr>
              <a:t>示例：增量原型开发</a:t>
            </a:r>
            <a:endParaRPr lang="zh-CN" altLang="en-US" dirty="0">
              <a:ea typeface="宋体" panose="02010600030101010101" pitchFamily="2" charset="-122"/>
            </a:endParaRPr>
          </a:p>
        </p:txBody>
      </p:sp>
      <p:sp>
        <p:nvSpPr>
          <p:cNvPr id="11267" name="Rectangle 3"/>
          <p:cNvSpPr>
            <a:spLocks noGrp="1"/>
          </p:cNvSpPr>
          <p:nvPr>
            <p:ph idx="1"/>
          </p:nvPr>
        </p:nvSpPr>
        <p:spPr/>
        <p:txBody>
          <a:bodyPr vert="horz" wrap="square" lIns="91440" tIns="45720" rIns="91440" bIns="45720" anchor="t" anchorCtr="0"/>
          <a:p>
            <a:r>
              <a:rPr lang="zh-CN" altLang="en-US" dirty="0">
                <a:ea typeface="宋体" panose="02010600030101010101" pitchFamily="2" charset="-122"/>
              </a:rPr>
              <a:t>以迭代方式运用瀑布模式</a:t>
            </a:r>
            <a:endParaRPr lang="zh-CN" altLang="en-US" dirty="0">
              <a:ea typeface="宋体" panose="02010600030101010101" pitchFamily="2" charset="-122"/>
            </a:endParaRPr>
          </a:p>
          <a:p>
            <a:r>
              <a:rPr lang="zh-CN" altLang="en-US" dirty="0">
                <a:ea typeface="宋体" panose="02010600030101010101" pitchFamily="2" charset="-122"/>
              </a:rPr>
              <a:t>发布一系列称为增量的版本，随着每个版本的交付，逐步为用户提供更多的功能。</a:t>
            </a:r>
            <a:endParaRPr lang="zh-CN" altLang="en-US" dirty="0">
              <a:ea typeface="宋体" panose="02010600030101010101" pitchFamily="2" charset="-122"/>
            </a:endParaRPr>
          </a:p>
        </p:txBody>
      </p:sp>
      <p:sp>
        <p:nvSpPr>
          <p:cNvPr id="11268" name="灯片编号占位符 3"/>
          <p:cNvSpPr txBox="1">
            <a:spLocks noGrp="1"/>
          </p:cNvSpPr>
          <p:nvPr>
            <p:ph type="sldNum"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5pPr>
          </a:lstStyle>
          <a:p>
            <a:pPr lvl="0" algn="r"/>
            <a:fld id="{9A0DB2DC-4C9A-4742-B13C-FB6460FD3503}" type="slidenum">
              <a:rPr lang="en-US" altLang="zh-CN" sz="1200" dirty="0">
                <a:solidFill>
                  <a:srgbClr val="0070C0"/>
                </a:solidFill>
              </a:rPr>
            </a:fld>
            <a:endParaRPr lang="en-US" altLang="zh-CN" sz="1200" dirty="0">
              <a:solidFill>
                <a:srgbClr val="0070C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标题 1"/>
          <p:cNvSpPr>
            <a:spLocks noGrp="1"/>
          </p:cNvSpPr>
          <p:nvPr>
            <p:ph type="title"/>
          </p:nvPr>
        </p:nvSpPr>
        <p:spPr/>
        <p:txBody>
          <a:bodyPr vert="horz" wrap="square" lIns="91440" tIns="45720" rIns="91440" bIns="45720" anchor="ctr" anchorCtr="0"/>
          <a:p>
            <a:r>
              <a:rPr lang="zh-CN" altLang="zh-CN" sz="3600" dirty="0">
                <a:ea typeface="宋体" panose="02010600030101010101" pitchFamily="2" charset="-122"/>
                <a:sym typeface="+mn-ea"/>
              </a:rPr>
              <a:t>引入：</a:t>
            </a:r>
            <a:r>
              <a:rPr lang="zh-CN" altLang="en-US" sz="3600" dirty="0">
                <a:ea typeface="宋体" panose="02010600030101010101" pitchFamily="2" charset="-122"/>
              </a:rPr>
              <a:t>过程模型</a:t>
            </a:r>
            <a:endParaRPr lang="zh-CN" altLang="en-US" sz="3600" dirty="0">
              <a:ea typeface="宋体" panose="02010600030101010101" pitchFamily="2" charset="-122"/>
            </a:endParaRPr>
          </a:p>
        </p:txBody>
      </p:sp>
      <p:sp>
        <p:nvSpPr>
          <p:cNvPr id="4099" name="内容占位符 2"/>
          <p:cNvSpPr>
            <a:spLocks noGrp="1"/>
          </p:cNvSpPr>
          <p:nvPr>
            <p:ph idx="1"/>
          </p:nvPr>
        </p:nvSpPr>
        <p:spPr/>
        <p:txBody>
          <a:bodyPr vert="horz" wrap="square" lIns="91440" tIns="45720" rIns="91440" bIns="45720" anchor="t" anchorCtr="0"/>
          <a:p>
            <a:r>
              <a:rPr lang="zh-CN" altLang="en-US" dirty="0">
                <a:ea typeface="宋体" panose="02010600030101010101" pitchFamily="2" charset="-122"/>
              </a:rPr>
              <a:t>软件过程中的活动、动作与任务都隶属于某一框架或模型，这些框架或模型定义他们同过程之间或相互之间的关系。</a:t>
            </a:r>
            <a:endParaRPr lang="en-US" altLang="zh-CN" dirty="0">
              <a:ea typeface="宋体" panose="02010600030101010101" pitchFamily="2" charset="-122"/>
            </a:endParaRPr>
          </a:p>
          <a:p>
            <a:pPr lvl="1"/>
            <a:r>
              <a:rPr lang="zh-CN" altLang="en-US" dirty="0">
                <a:ea typeface="宋体" panose="02010600030101010101" pitchFamily="2" charset="-122"/>
              </a:rPr>
              <a:t>通用过程模型</a:t>
            </a:r>
            <a:endParaRPr lang="en-US" altLang="zh-CN" dirty="0">
              <a:ea typeface="宋体" panose="02010600030101010101" pitchFamily="2" charset="-122"/>
            </a:endParaRPr>
          </a:p>
          <a:p>
            <a:pPr lvl="1"/>
            <a:r>
              <a:rPr lang="zh-CN" altLang="en-US" dirty="0">
                <a:ea typeface="宋体" panose="02010600030101010101" pitchFamily="2" charset="-122"/>
              </a:rPr>
              <a:t>惯用过程模型</a:t>
            </a:r>
            <a:endParaRPr lang="en-US" altLang="zh-CN" dirty="0">
              <a:ea typeface="宋体" panose="02010600030101010101" pitchFamily="2" charset="-122"/>
            </a:endParaRPr>
          </a:p>
          <a:p>
            <a:pPr lvl="1"/>
            <a:r>
              <a:rPr lang="zh-CN" altLang="en-US" dirty="0">
                <a:ea typeface="宋体" panose="02010600030101010101" pitchFamily="2" charset="-122"/>
              </a:rPr>
              <a:t>专用过程模型</a:t>
            </a:r>
            <a:endParaRPr lang="en-US" altLang="zh-CN" dirty="0">
              <a:ea typeface="宋体" panose="02010600030101010101" pitchFamily="2" charset="-122"/>
            </a:endParaRPr>
          </a:p>
          <a:p>
            <a:pPr lvl="1"/>
            <a:r>
              <a:rPr lang="zh-CN" altLang="en-US" dirty="0">
                <a:ea typeface="宋体" panose="02010600030101010101" pitchFamily="2" charset="-122"/>
              </a:rPr>
              <a:t>统一过程模型</a:t>
            </a:r>
            <a:endParaRPr lang="zh-CN" altLang="en-US" dirty="0">
              <a:ea typeface="宋体" panose="02010600030101010101" pitchFamily="2" charset="-122"/>
            </a:endParaRPr>
          </a:p>
        </p:txBody>
      </p:sp>
      <p:sp>
        <p:nvSpPr>
          <p:cNvPr id="4100" name="灯片编号占位符 3"/>
          <p:cNvSpPr txBox="1">
            <a:spLocks noGrp="1"/>
          </p:cNvSpPr>
          <p:nvPr>
            <p:ph type="sldNum"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5pPr>
          </a:lstStyle>
          <a:p>
            <a:pPr lvl="0" algn="r"/>
            <a:fld id="{9A0DB2DC-4C9A-4742-B13C-FB6460FD3503}" type="slidenum">
              <a:rPr lang="en-US" altLang="zh-CN" sz="1200" dirty="0">
                <a:solidFill>
                  <a:srgbClr val="0070C0"/>
                </a:solidFill>
              </a:rPr>
            </a:fld>
            <a:endParaRPr lang="en-US" altLang="zh-CN" sz="1200" dirty="0">
              <a:solidFill>
                <a:srgbClr val="0070C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Slide Number Placeholder 4"/>
          <p:cNvSpPr txBox="1">
            <a:spLocks noGrp="1"/>
          </p:cNvSpPr>
          <p:nvPr>
            <p:ph type="sldNum" sz="quarter" idx="11"/>
          </p:nvPr>
        </p:nvSpPr>
        <p:spPr>
          <a:xfrm>
            <a:off x="457200" y="6553200"/>
            <a:ext cx="2133600" cy="228600"/>
          </a:xfrm>
          <a:noFill/>
          <a:ln>
            <a:noFill/>
          </a:ln>
        </p:spPr>
        <p:txBody>
          <a:bodyPr anchor="ctr" anchorCtr="0"/>
          <a:p>
            <a:pPr marL="0" indent="0">
              <a:spcBef>
                <a:spcPct val="0"/>
              </a:spcBef>
              <a:buClrTx/>
              <a:buFontTx/>
              <a:buNone/>
            </a:pPr>
            <a:fld id="{9A0DB2DC-4C9A-4742-B13C-FB6460FD3503}" type="slidenum">
              <a:rPr lang="zh-CN" altLang="zh-CN" sz="1200" dirty="0">
                <a:solidFill>
                  <a:srgbClr val="0070C0"/>
                </a:solidFill>
                <a:latin typeface="Helvetica" pitchFamily="-128" charset="0"/>
                <a:ea typeface="MS PGothic" panose="020B0600070205080204" pitchFamily="34" charset="-128"/>
              </a:rPr>
            </a:fld>
            <a:endParaRPr lang="zh-CN" altLang="zh-CN" sz="1200" dirty="0">
              <a:solidFill>
                <a:srgbClr val="0070C0"/>
              </a:solidFill>
              <a:latin typeface="Helvetica" pitchFamily="-128" charset="0"/>
              <a:ea typeface="MS PGothic" panose="020B0600070205080204" pitchFamily="34" charset="-128"/>
            </a:endParaRPr>
          </a:p>
        </p:txBody>
      </p:sp>
      <p:sp>
        <p:nvSpPr>
          <p:cNvPr id="12291" name="Rectangle 2"/>
          <p:cNvSpPr>
            <a:spLocks noGrp="1"/>
          </p:cNvSpPr>
          <p:nvPr>
            <p:ph type="title"/>
          </p:nvPr>
        </p:nvSpPr>
        <p:spPr>
          <a:xfrm>
            <a:off x="2438400" y="152400"/>
            <a:ext cx="4876800" cy="542925"/>
          </a:xfrm>
        </p:spPr>
        <p:txBody>
          <a:bodyPr vert="horz" wrap="square" lIns="63500" tIns="25400" rIns="63500" bIns="25400" anchor="t" anchorCtr="0">
            <a:spAutoFit/>
          </a:bodyPr>
          <a:p>
            <a:pPr eaLnBrk="1" hangingPunct="1"/>
            <a:r>
              <a:rPr lang="en-US" altLang="zh-CN" sz="3200" b="1" dirty="0">
                <a:ea typeface="宋体" panose="02010600030101010101" pitchFamily="2" charset="-122"/>
              </a:rPr>
              <a:t> </a:t>
            </a:r>
            <a:r>
              <a:rPr lang="zh-CN" altLang="en-US" sz="3200" b="1" dirty="0">
                <a:ea typeface="宋体" panose="02010600030101010101" pitchFamily="2" charset="-122"/>
              </a:rPr>
              <a:t>增量过程模型</a:t>
            </a:r>
            <a:endParaRPr lang="en-US" altLang="zh-CN" sz="3200" b="1" dirty="0">
              <a:ea typeface="宋体" panose="02010600030101010101" pitchFamily="2" charset="-122"/>
            </a:endParaRPr>
          </a:p>
        </p:txBody>
      </p:sp>
      <p:pic>
        <p:nvPicPr>
          <p:cNvPr id="12292" name="Picture 3" descr="C:\Users\speng\Desktop\PPT Presentation1-11\图\4-3增量过程模型.png4-3增量过程模型"/>
          <p:cNvPicPr>
            <a:picLocks noChangeAspect="1"/>
          </p:cNvPicPr>
          <p:nvPr/>
        </p:nvPicPr>
        <p:blipFill>
          <a:blip r:embed="rId1"/>
          <a:stretch>
            <a:fillRect/>
          </a:stretch>
        </p:blipFill>
        <p:spPr>
          <a:xfrm>
            <a:off x="457200" y="1371600"/>
            <a:ext cx="8377238" cy="4294188"/>
          </a:xfrm>
          <a:prstGeom prst="rect">
            <a:avLst/>
          </a:prstGeom>
          <a:solidFill>
            <a:srgbClr val="96E3FE"/>
          </a:solidFill>
          <a:ln w="12700">
            <a:noFill/>
          </a:ln>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p:nvPr>
        </p:nvSpPr>
        <p:spPr/>
        <p:txBody>
          <a:bodyPr vert="horz" wrap="square" lIns="91440" tIns="45720" rIns="91440" bIns="45720" anchor="ctr" anchorCtr="0"/>
          <a:p>
            <a:pPr>
              <a:buNone/>
            </a:pPr>
            <a:r>
              <a:rPr lang="zh-CN" altLang="en-US" dirty="0">
                <a:ea typeface="宋体" panose="02010600030101010101" pitchFamily="2" charset="-122"/>
              </a:rPr>
              <a:t>增量模型（</a:t>
            </a:r>
            <a:r>
              <a:rPr lang="en-US" altLang="zh-CN" dirty="0">
                <a:ea typeface="宋体" panose="02010600030101010101" pitchFamily="2" charset="-122"/>
              </a:rPr>
              <a:t>III</a:t>
            </a:r>
            <a:r>
              <a:rPr lang="zh-CN" altLang="en-US" dirty="0">
                <a:ea typeface="宋体" panose="02010600030101010101" pitchFamily="2" charset="-122"/>
              </a:rPr>
              <a:t>）</a:t>
            </a:r>
            <a:endParaRPr lang="zh-CN" altLang="en-US" dirty="0">
              <a:ea typeface="宋体" panose="02010600030101010101" pitchFamily="2" charset="-122"/>
            </a:endParaRPr>
          </a:p>
        </p:txBody>
      </p:sp>
      <p:sp>
        <p:nvSpPr>
          <p:cNvPr id="13315" name="Rectangle 3"/>
          <p:cNvSpPr>
            <a:spLocks noGrp="1"/>
          </p:cNvSpPr>
          <p:nvPr>
            <p:ph idx="1"/>
          </p:nvPr>
        </p:nvSpPr>
        <p:spPr/>
        <p:txBody>
          <a:bodyPr vert="horz" wrap="square" lIns="91440" tIns="45720" rIns="91440" bIns="45720" anchor="t" anchorCtr="0"/>
          <a:p>
            <a:r>
              <a:rPr lang="zh-CN" altLang="en-US" dirty="0">
                <a:ea typeface="宋体" panose="02010600030101010101" pitchFamily="2" charset="-122"/>
              </a:rPr>
              <a:t>增量开发的优点</a:t>
            </a:r>
            <a:endParaRPr lang="zh-CN" altLang="en-US" dirty="0">
              <a:ea typeface="宋体" panose="02010600030101010101" pitchFamily="2" charset="-122"/>
            </a:endParaRPr>
          </a:p>
          <a:p>
            <a:pPr lvl="1"/>
            <a:r>
              <a:rPr lang="zh-CN" altLang="en-US" sz="2000" dirty="0">
                <a:ea typeface="宋体" panose="02010600030101010101" pitchFamily="2" charset="-122"/>
              </a:rPr>
              <a:t>能在较短时间内向用户提交可完成部分工作的产品 </a:t>
            </a:r>
            <a:endParaRPr lang="zh-CN" altLang="en-US" sz="2000" dirty="0">
              <a:ea typeface="宋体" panose="02010600030101010101" pitchFamily="2" charset="-122"/>
            </a:endParaRPr>
          </a:p>
          <a:p>
            <a:pPr lvl="1"/>
            <a:r>
              <a:rPr lang="zh-CN" altLang="en-US" sz="2000" dirty="0">
                <a:ea typeface="宋体" panose="02010600030101010101" pitchFamily="2" charset="-122"/>
              </a:rPr>
              <a:t>用户有较充裕的时间学习和适应新产品 </a:t>
            </a:r>
            <a:endParaRPr lang="zh-CN" altLang="en-US" sz="2000" dirty="0">
              <a:ea typeface="宋体" panose="02010600030101010101" pitchFamily="2" charset="-122"/>
            </a:endParaRPr>
          </a:p>
          <a:p>
            <a:pPr lvl="1"/>
            <a:r>
              <a:rPr lang="zh-CN" altLang="en-US" sz="2000" dirty="0">
                <a:ea typeface="宋体" panose="02010600030101010101" pitchFamily="2" charset="-122"/>
              </a:rPr>
              <a:t>易于保证核心功能正确</a:t>
            </a:r>
            <a:endParaRPr lang="zh-CN" altLang="en-US" sz="2000" dirty="0">
              <a:ea typeface="宋体" panose="02010600030101010101" pitchFamily="2" charset="-122"/>
            </a:endParaRPr>
          </a:p>
          <a:p>
            <a:pPr lvl="1"/>
            <a:r>
              <a:rPr lang="zh-CN" altLang="en-US" sz="2000" dirty="0">
                <a:ea typeface="宋体" panose="02010600030101010101" pitchFamily="2" charset="-122"/>
              </a:rPr>
              <a:t>可以基于早期版本来获取需求</a:t>
            </a:r>
            <a:endParaRPr lang="zh-CN" altLang="en-US" sz="2000" dirty="0">
              <a:ea typeface="宋体" panose="02010600030101010101" pitchFamily="2" charset="-122"/>
            </a:endParaRPr>
          </a:p>
          <a:p>
            <a:pPr lvl="1"/>
            <a:r>
              <a:rPr lang="zh-CN" altLang="en-US" sz="2000" dirty="0">
                <a:ea typeface="宋体" panose="02010600030101010101" pitchFamily="2" charset="-122"/>
              </a:rPr>
              <a:t>项目完全失败的风险小。</a:t>
            </a:r>
            <a:endParaRPr lang="zh-CN" altLang="en-US" sz="2000" dirty="0">
              <a:ea typeface="宋体" panose="02010600030101010101" pitchFamily="2" charset="-122"/>
            </a:endParaRPr>
          </a:p>
          <a:p>
            <a:pPr lvl="1"/>
            <a:r>
              <a:rPr lang="zh-CN" altLang="en-US" sz="2000" dirty="0">
                <a:ea typeface="宋体" panose="02010600030101010101" pitchFamily="2" charset="-122"/>
              </a:rPr>
              <a:t>可以为那些创新的功能开拓市场。</a:t>
            </a:r>
            <a:endParaRPr lang="zh-CN" altLang="en-US" sz="2000" dirty="0">
              <a:ea typeface="宋体" panose="02010600030101010101" pitchFamily="2" charset="-122"/>
            </a:endParaRPr>
          </a:p>
          <a:p>
            <a:pPr lvl="1"/>
            <a:r>
              <a:rPr lang="zh-CN" altLang="en-US" sz="2000" dirty="0">
                <a:ea typeface="宋体" panose="02010600030101010101" pitchFamily="2" charset="-122"/>
              </a:rPr>
              <a:t>规避了资源缺乏的风险</a:t>
            </a:r>
            <a:endParaRPr lang="en-US" altLang="zh-CN" sz="2000" dirty="0">
              <a:ea typeface="宋体" panose="02010600030101010101" pitchFamily="2" charset="-122"/>
            </a:endParaRPr>
          </a:p>
          <a:p>
            <a:r>
              <a:rPr lang="zh-CN" altLang="en-US" dirty="0">
                <a:ea typeface="宋体" panose="02010600030101010101" pitchFamily="2" charset="-122"/>
              </a:rPr>
              <a:t>增量开发的问题</a:t>
            </a:r>
            <a:endParaRPr lang="zh-CN" altLang="en-US" dirty="0">
              <a:ea typeface="宋体" panose="02010600030101010101" pitchFamily="2" charset="-122"/>
            </a:endParaRPr>
          </a:p>
          <a:p>
            <a:pPr lvl="1"/>
            <a:r>
              <a:rPr lang="zh-CN" altLang="en-US" sz="2000" dirty="0">
                <a:ea typeface="宋体" panose="02010600030101010101" pitchFamily="2" charset="-122"/>
              </a:rPr>
              <a:t>把用户需求转化为功能递增的不同版本可能比较难</a:t>
            </a:r>
            <a:endParaRPr lang="zh-CN" altLang="en-US" sz="2000" dirty="0">
              <a:ea typeface="宋体" panose="02010600030101010101" pitchFamily="2" charset="-122"/>
            </a:endParaRPr>
          </a:p>
          <a:p>
            <a:pPr lvl="1"/>
            <a:r>
              <a:rPr lang="zh-CN" altLang="en-US" sz="2000" dirty="0">
                <a:ea typeface="宋体" panose="02010600030101010101" pitchFamily="2" charset="-122"/>
              </a:rPr>
              <a:t>难以确定所有版本共需的公用模块。</a:t>
            </a:r>
            <a:endParaRPr lang="zh-CN" altLang="en-US" sz="2000" dirty="0">
              <a:ea typeface="宋体" panose="02010600030101010101" pitchFamily="2" charset="-122"/>
            </a:endParaRPr>
          </a:p>
          <a:p>
            <a:endParaRPr lang="zh-CN" altLang="en-US" sz="2000" dirty="0">
              <a:ea typeface="宋体" panose="02010600030101010101" pitchFamily="2" charset="-122"/>
            </a:endParaRPr>
          </a:p>
        </p:txBody>
      </p:sp>
      <p:sp>
        <p:nvSpPr>
          <p:cNvPr id="13316" name="灯片编号占位符 3"/>
          <p:cNvSpPr txBox="1">
            <a:spLocks noGrp="1"/>
          </p:cNvSpPr>
          <p:nvPr>
            <p:ph type="sldNum"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5pPr>
          </a:lstStyle>
          <a:p>
            <a:pPr lvl="0" algn="r"/>
            <a:fld id="{9A0DB2DC-4C9A-4742-B13C-FB6460FD3503}" type="slidenum">
              <a:rPr lang="en-US" altLang="zh-CN" sz="1200" dirty="0">
                <a:solidFill>
                  <a:srgbClr val="0070C0"/>
                </a:solidFill>
              </a:rPr>
            </a:fld>
            <a:endParaRPr lang="en-US" altLang="zh-CN" sz="1200" dirty="0">
              <a:solidFill>
                <a:srgbClr val="0070C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p:txBody>
          <a:bodyPr vert="horz" wrap="square" lIns="91440" tIns="45720" rIns="91440" bIns="45720" anchor="ctr" anchorCtr="0"/>
          <a:p>
            <a:pPr>
              <a:buNone/>
            </a:pPr>
            <a:r>
              <a:rPr lang="zh-CN" altLang="en-US" dirty="0">
                <a:ea typeface="宋体" panose="02010600030101010101" pitchFamily="2" charset="-122"/>
              </a:rPr>
              <a:t>增量模型（</a:t>
            </a:r>
            <a:r>
              <a:rPr lang="en-US" altLang="zh-CN" dirty="0">
                <a:ea typeface="宋体" panose="02010600030101010101" pitchFamily="2" charset="-122"/>
              </a:rPr>
              <a:t>IV</a:t>
            </a:r>
            <a:r>
              <a:rPr lang="zh-CN" altLang="en-US" dirty="0">
                <a:ea typeface="宋体" panose="02010600030101010101" pitchFamily="2" charset="-122"/>
              </a:rPr>
              <a:t>）</a:t>
            </a:r>
            <a:endParaRPr lang="zh-CN" altLang="en-US" dirty="0">
              <a:ea typeface="宋体" panose="02010600030101010101" pitchFamily="2" charset="-122"/>
            </a:endParaRPr>
          </a:p>
        </p:txBody>
      </p:sp>
      <p:sp>
        <p:nvSpPr>
          <p:cNvPr id="14339" name="灯片编号占位符 3"/>
          <p:cNvSpPr txBox="1">
            <a:spLocks noGrp="1"/>
          </p:cNvSpPr>
          <p:nvPr>
            <p:ph type="sldNum"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5pPr>
          </a:lstStyle>
          <a:p>
            <a:pPr lvl="0" algn="r"/>
            <a:fld id="{9A0DB2DC-4C9A-4742-B13C-FB6460FD3503}" type="slidenum">
              <a:rPr lang="en-US" altLang="zh-CN" sz="1200" dirty="0">
                <a:solidFill>
                  <a:srgbClr val="0070C0"/>
                </a:solidFill>
              </a:rPr>
            </a:fld>
            <a:endParaRPr lang="en-US" altLang="zh-CN" sz="1200" dirty="0">
              <a:solidFill>
                <a:srgbClr val="0070C0"/>
              </a:solidFill>
            </a:endParaRPr>
          </a:p>
        </p:txBody>
      </p:sp>
      <p:grpSp>
        <p:nvGrpSpPr>
          <p:cNvPr id="8" name="Group 4"/>
          <p:cNvGrpSpPr/>
          <p:nvPr/>
        </p:nvGrpSpPr>
        <p:grpSpPr>
          <a:xfrm>
            <a:off x="1371600" y="1715770"/>
            <a:ext cx="6248400" cy="1357313"/>
            <a:chOff x="768" y="1209"/>
            <a:chExt cx="3936" cy="855"/>
          </a:xfrm>
        </p:grpSpPr>
        <p:grpSp>
          <p:nvGrpSpPr>
            <p:cNvPr id="14380" name="Group 5"/>
            <p:cNvGrpSpPr/>
            <p:nvPr/>
          </p:nvGrpSpPr>
          <p:grpSpPr>
            <a:xfrm>
              <a:off x="768" y="1401"/>
              <a:ext cx="1056" cy="336"/>
              <a:chOff x="768" y="1248"/>
              <a:chExt cx="1056" cy="336"/>
            </a:xfrm>
          </p:grpSpPr>
          <p:sp>
            <p:nvSpPr>
              <p:cNvPr id="14413" name="Line 6"/>
              <p:cNvSpPr/>
              <p:nvPr/>
            </p:nvSpPr>
            <p:spPr>
              <a:xfrm>
                <a:off x="768" y="1584"/>
                <a:ext cx="1056" cy="0"/>
              </a:xfrm>
              <a:prstGeom prst="line">
                <a:avLst/>
              </a:prstGeom>
              <a:ln w="28575" cap="flat" cmpd="sng">
                <a:solidFill>
                  <a:schemeClr val="tx1"/>
                </a:solidFill>
                <a:prstDash val="solid"/>
                <a:headEnd type="none" w="med" len="med"/>
                <a:tailEnd type="none" w="med" len="med"/>
              </a:ln>
            </p:spPr>
          </p:sp>
          <p:sp>
            <p:nvSpPr>
              <p:cNvPr id="14414" name="Line 7"/>
              <p:cNvSpPr/>
              <p:nvPr/>
            </p:nvSpPr>
            <p:spPr>
              <a:xfrm flipV="1">
                <a:off x="1824" y="1248"/>
                <a:ext cx="0" cy="336"/>
              </a:xfrm>
              <a:prstGeom prst="line">
                <a:avLst/>
              </a:prstGeom>
              <a:ln w="28575" cap="flat" cmpd="sng">
                <a:solidFill>
                  <a:schemeClr val="tx1"/>
                </a:solidFill>
                <a:prstDash val="solid"/>
                <a:headEnd type="none" w="med" len="med"/>
                <a:tailEnd type="none" w="med" len="med"/>
              </a:ln>
            </p:spPr>
          </p:sp>
          <p:sp>
            <p:nvSpPr>
              <p:cNvPr id="14415" name="Line 8"/>
              <p:cNvSpPr/>
              <p:nvPr/>
            </p:nvSpPr>
            <p:spPr>
              <a:xfrm flipH="1">
                <a:off x="1056" y="1248"/>
                <a:ext cx="768" cy="0"/>
              </a:xfrm>
              <a:prstGeom prst="line">
                <a:avLst/>
              </a:prstGeom>
              <a:ln w="28575" cap="flat" cmpd="sng">
                <a:solidFill>
                  <a:schemeClr val="tx1"/>
                </a:solidFill>
                <a:prstDash val="solid"/>
                <a:headEnd type="none" w="med" len="med"/>
                <a:tailEnd type="none" w="med" len="med"/>
              </a:ln>
            </p:spPr>
          </p:sp>
          <p:sp>
            <p:nvSpPr>
              <p:cNvPr id="14416" name="Line 9"/>
              <p:cNvSpPr/>
              <p:nvPr/>
            </p:nvSpPr>
            <p:spPr>
              <a:xfrm>
                <a:off x="1056" y="1248"/>
                <a:ext cx="0" cy="240"/>
              </a:xfrm>
              <a:prstGeom prst="line">
                <a:avLst/>
              </a:prstGeom>
              <a:ln w="28575" cap="flat" cmpd="sng">
                <a:solidFill>
                  <a:schemeClr val="tx1"/>
                </a:solidFill>
                <a:prstDash val="solid"/>
                <a:headEnd type="none" w="med" len="med"/>
                <a:tailEnd type="none" w="med" len="med"/>
              </a:ln>
            </p:spPr>
          </p:sp>
          <p:sp>
            <p:nvSpPr>
              <p:cNvPr id="14417" name="Line 10"/>
              <p:cNvSpPr/>
              <p:nvPr/>
            </p:nvSpPr>
            <p:spPr>
              <a:xfrm flipH="1">
                <a:off x="768" y="1488"/>
                <a:ext cx="288" cy="0"/>
              </a:xfrm>
              <a:prstGeom prst="line">
                <a:avLst/>
              </a:prstGeom>
              <a:ln w="28575" cap="flat" cmpd="sng">
                <a:solidFill>
                  <a:schemeClr val="tx1"/>
                </a:solidFill>
                <a:prstDash val="solid"/>
                <a:headEnd type="none" w="med" len="med"/>
                <a:tailEnd type="none" w="med" len="med"/>
              </a:ln>
            </p:spPr>
          </p:sp>
          <p:sp>
            <p:nvSpPr>
              <p:cNvPr id="14418" name="Line 11"/>
              <p:cNvSpPr/>
              <p:nvPr/>
            </p:nvSpPr>
            <p:spPr>
              <a:xfrm>
                <a:off x="768" y="1488"/>
                <a:ext cx="0" cy="96"/>
              </a:xfrm>
              <a:prstGeom prst="line">
                <a:avLst/>
              </a:prstGeom>
              <a:ln w="28575" cap="flat" cmpd="sng">
                <a:solidFill>
                  <a:schemeClr val="tx1"/>
                </a:solidFill>
                <a:prstDash val="solid"/>
                <a:headEnd type="none" w="med" len="med"/>
                <a:tailEnd type="none" w="med" len="med"/>
              </a:ln>
            </p:spPr>
          </p:sp>
        </p:grpSp>
        <p:grpSp>
          <p:nvGrpSpPr>
            <p:cNvPr id="14381" name="Group 12"/>
            <p:cNvGrpSpPr/>
            <p:nvPr/>
          </p:nvGrpSpPr>
          <p:grpSpPr>
            <a:xfrm>
              <a:off x="2496" y="1209"/>
              <a:ext cx="768" cy="144"/>
              <a:chOff x="2496" y="1344"/>
              <a:chExt cx="816" cy="144"/>
            </a:xfrm>
          </p:grpSpPr>
          <p:sp>
            <p:nvSpPr>
              <p:cNvPr id="14409" name="Line 13"/>
              <p:cNvSpPr/>
              <p:nvPr/>
            </p:nvSpPr>
            <p:spPr>
              <a:xfrm>
                <a:off x="2496" y="1488"/>
                <a:ext cx="816" cy="0"/>
              </a:xfrm>
              <a:prstGeom prst="line">
                <a:avLst/>
              </a:prstGeom>
              <a:ln w="28575" cap="flat" cmpd="sng">
                <a:solidFill>
                  <a:schemeClr val="tx1"/>
                </a:solidFill>
                <a:prstDash val="solid"/>
                <a:headEnd type="none" w="med" len="med"/>
                <a:tailEnd type="none" w="med" len="med"/>
              </a:ln>
            </p:spPr>
          </p:sp>
          <p:sp>
            <p:nvSpPr>
              <p:cNvPr id="14410" name="Line 14"/>
              <p:cNvSpPr/>
              <p:nvPr/>
            </p:nvSpPr>
            <p:spPr>
              <a:xfrm>
                <a:off x="2496" y="1344"/>
                <a:ext cx="816" cy="0"/>
              </a:xfrm>
              <a:prstGeom prst="line">
                <a:avLst/>
              </a:prstGeom>
              <a:ln w="28575" cap="flat" cmpd="sng">
                <a:solidFill>
                  <a:schemeClr val="tx1"/>
                </a:solidFill>
                <a:prstDash val="solid"/>
                <a:headEnd type="none" w="med" len="med"/>
                <a:tailEnd type="none" w="med" len="med"/>
              </a:ln>
            </p:spPr>
          </p:sp>
          <p:sp>
            <p:nvSpPr>
              <p:cNvPr id="14411" name="Line 15"/>
              <p:cNvSpPr/>
              <p:nvPr/>
            </p:nvSpPr>
            <p:spPr>
              <a:xfrm>
                <a:off x="3312" y="1344"/>
                <a:ext cx="0" cy="144"/>
              </a:xfrm>
              <a:prstGeom prst="line">
                <a:avLst/>
              </a:prstGeom>
              <a:ln w="28575" cap="flat" cmpd="sng">
                <a:solidFill>
                  <a:schemeClr val="tx1"/>
                </a:solidFill>
                <a:prstDash val="solid"/>
                <a:headEnd type="none" w="med" len="med"/>
                <a:tailEnd type="none" w="med" len="med"/>
              </a:ln>
            </p:spPr>
          </p:sp>
          <p:sp>
            <p:nvSpPr>
              <p:cNvPr id="14412" name="Line 16"/>
              <p:cNvSpPr/>
              <p:nvPr/>
            </p:nvSpPr>
            <p:spPr>
              <a:xfrm>
                <a:off x="2496" y="1344"/>
                <a:ext cx="0" cy="144"/>
              </a:xfrm>
              <a:prstGeom prst="line">
                <a:avLst/>
              </a:prstGeom>
              <a:ln w="28575" cap="flat" cmpd="sng">
                <a:solidFill>
                  <a:schemeClr val="tx1"/>
                </a:solidFill>
                <a:prstDash val="solid"/>
                <a:headEnd type="none" w="med" len="med"/>
                <a:tailEnd type="none" w="med" len="med"/>
              </a:ln>
            </p:spPr>
          </p:sp>
        </p:grpSp>
        <p:grpSp>
          <p:nvGrpSpPr>
            <p:cNvPr id="14382" name="Group 17"/>
            <p:cNvGrpSpPr/>
            <p:nvPr/>
          </p:nvGrpSpPr>
          <p:grpSpPr>
            <a:xfrm>
              <a:off x="3648" y="809"/>
              <a:ext cx="240" cy="288"/>
              <a:chOff x="3600" y="1200"/>
              <a:chExt cx="192" cy="288"/>
            </a:xfrm>
          </p:grpSpPr>
          <p:sp>
            <p:nvSpPr>
              <p:cNvPr id="14405" name="Line 18"/>
              <p:cNvSpPr/>
              <p:nvPr/>
            </p:nvSpPr>
            <p:spPr>
              <a:xfrm>
                <a:off x="3600" y="1488"/>
                <a:ext cx="192" cy="0"/>
              </a:xfrm>
              <a:prstGeom prst="line">
                <a:avLst/>
              </a:prstGeom>
              <a:ln w="28575" cap="flat" cmpd="sng">
                <a:solidFill>
                  <a:schemeClr val="tx1"/>
                </a:solidFill>
                <a:prstDash val="solid"/>
                <a:headEnd type="none" w="med" len="med"/>
                <a:tailEnd type="none" w="med" len="med"/>
              </a:ln>
            </p:spPr>
          </p:sp>
          <p:sp>
            <p:nvSpPr>
              <p:cNvPr id="14406" name="Line 19"/>
              <p:cNvSpPr/>
              <p:nvPr/>
            </p:nvSpPr>
            <p:spPr>
              <a:xfrm>
                <a:off x="3600" y="1200"/>
                <a:ext cx="192" cy="0"/>
              </a:xfrm>
              <a:prstGeom prst="line">
                <a:avLst/>
              </a:prstGeom>
              <a:ln w="28575" cap="flat" cmpd="sng">
                <a:solidFill>
                  <a:schemeClr val="tx1"/>
                </a:solidFill>
                <a:prstDash val="solid"/>
                <a:headEnd type="none" w="med" len="med"/>
                <a:tailEnd type="none" w="med" len="med"/>
              </a:ln>
            </p:spPr>
          </p:sp>
          <p:sp>
            <p:nvSpPr>
              <p:cNvPr id="14407" name="Line 20"/>
              <p:cNvSpPr/>
              <p:nvPr/>
            </p:nvSpPr>
            <p:spPr>
              <a:xfrm>
                <a:off x="3792" y="1200"/>
                <a:ext cx="0" cy="288"/>
              </a:xfrm>
              <a:prstGeom prst="line">
                <a:avLst/>
              </a:prstGeom>
              <a:ln w="28575" cap="flat" cmpd="sng">
                <a:solidFill>
                  <a:schemeClr val="tx1"/>
                </a:solidFill>
                <a:prstDash val="solid"/>
                <a:headEnd type="none" w="med" len="med"/>
                <a:tailEnd type="none" w="med" len="med"/>
              </a:ln>
            </p:spPr>
          </p:sp>
          <p:sp>
            <p:nvSpPr>
              <p:cNvPr id="14408" name="Line 21"/>
              <p:cNvSpPr/>
              <p:nvPr/>
            </p:nvSpPr>
            <p:spPr>
              <a:xfrm>
                <a:off x="3600" y="1200"/>
                <a:ext cx="0" cy="288"/>
              </a:xfrm>
              <a:prstGeom prst="line">
                <a:avLst/>
              </a:prstGeom>
              <a:ln w="28575" cap="flat" cmpd="sng">
                <a:solidFill>
                  <a:schemeClr val="tx1"/>
                </a:solidFill>
                <a:prstDash val="solid"/>
                <a:headEnd type="none" w="med" len="med"/>
                <a:tailEnd type="none" w="med" len="med"/>
              </a:ln>
            </p:spPr>
          </p:sp>
        </p:grpSp>
        <p:grpSp>
          <p:nvGrpSpPr>
            <p:cNvPr id="14383" name="Group 22"/>
            <p:cNvGrpSpPr/>
            <p:nvPr/>
          </p:nvGrpSpPr>
          <p:grpSpPr>
            <a:xfrm>
              <a:off x="2208" y="1401"/>
              <a:ext cx="1056" cy="336"/>
              <a:chOff x="768" y="1248"/>
              <a:chExt cx="1056" cy="336"/>
            </a:xfrm>
          </p:grpSpPr>
          <p:sp>
            <p:nvSpPr>
              <p:cNvPr id="14399" name="Line 23"/>
              <p:cNvSpPr/>
              <p:nvPr/>
            </p:nvSpPr>
            <p:spPr>
              <a:xfrm>
                <a:off x="768" y="1584"/>
                <a:ext cx="1056" cy="0"/>
              </a:xfrm>
              <a:prstGeom prst="line">
                <a:avLst/>
              </a:prstGeom>
              <a:ln w="28575" cap="flat" cmpd="sng">
                <a:solidFill>
                  <a:schemeClr val="tx1"/>
                </a:solidFill>
                <a:prstDash val="solid"/>
                <a:headEnd type="none" w="med" len="med"/>
                <a:tailEnd type="none" w="med" len="med"/>
              </a:ln>
            </p:spPr>
          </p:sp>
          <p:sp>
            <p:nvSpPr>
              <p:cNvPr id="14400" name="Line 24"/>
              <p:cNvSpPr/>
              <p:nvPr/>
            </p:nvSpPr>
            <p:spPr>
              <a:xfrm flipV="1">
                <a:off x="1824" y="1248"/>
                <a:ext cx="0" cy="336"/>
              </a:xfrm>
              <a:prstGeom prst="line">
                <a:avLst/>
              </a:prstGeom>
              <a:ln w="28575" cap="flat" cmpd="sng">
                <a:solidFill>
                  <a:schemeClr val="tx1"/>
                </a:solidFill>
                <a:prstDash val="solid"/>
                <a:headEnd type="none" w="med" len="med"/>
                <a:tailEnd type="none" w="med" len="med"/>
              </a:ln>
            </p:spPr>
          </p:sp>
          <p:sp>
            <p:nvSpPr>
              <p:cNvPr id="14401" name="Line 25"/>
              <p:cNvSpPr/>
              <p:nvPr/>
            </p:nvSpPr>
            <p:spPr>
              <a:xfrm flipH="1">
                <a:off x="1056" y="1248"/>
                <a:ext cx="768" cy="0"/>
              </a:xfrm>
              <a:prstGeom prst="line">
                <a:avLst/>
              </a:prstGeom>
              <a:ln w="28575" cap="flat" cmpd="sng">
                <a:solidFill>
                  <a:schemeClr val="tx1"/>
                </a:solidFill>
                <a:prstDash val="solid"/>
                <a:headEnd type="none" w="med" len="med"/>
                <a:tailEnd type="none" w="med" len="med"/>
              </a:ln>
            </p:spPr>
          </p:sp>
          <p:sp>
            <p:nvSpPr>
              <p:cNvPr id="14402" name="Line 26"/>
              <p:cNvSpPr/>
              <p:nvPr/>
            </p:nvSpPr>
            <p:spPr>
              <a:xfrm>
                <a:off x="1056" y="1248"/>
                <a:ext cx="0" cy="240"/>
              </a:xfrm>
              <a:prstGeom prst="line">
                <a:avLst/>
              </a:prstGeom>
              <a:ln w="28575" cap="flat" cmpd="sng">
                <a:solidFill>
                  <a:schemeClr val="tx1"/>
                </a:solidFill>
                <a:prstDash val="solid"/>
                <a:headEnd type="none" w="med" len="med"/>
                <a:tailEnd type="none" w="med" len="med"/>
              </a:ln>
            </p:spPr>
          </p:sp>
          <p:sp>
            <p:nvSpPr>
              <p:cNvPr id="14403" name="Line 27"/>
              <p:cNvSpPr/>
              <p:nvPr/>
            </p:nvSpPr>
            <p:spPr>
              <a:xfrm flipH="1">
                <a:off x="768" y="1488"/>
                <a:ext cx="288" cy="0"/>
              </a:xfrm>
              <a:prstGeom prst="line">
                <a:avLst/>
              </a:prstGeom>
              <a:ln w="28575" cap="flat" cmpd="sng">
                <a:solidFill>
                  <a:schemeClr val="tx1"/>
                </a:solidFill>
                <a:prstDash val="solid"/>
                <a:headEnd type="none" w="med" len="med"/>
                <a:tailEnd type="none" w="med" len="med"/>
              </a:ln>
            </p:spPr>
          </p:sp>
          <p:sp>
            <p:nvSpPr>
              <p:cNvPr id="14404" name="Line 28"/>
              <p:cNvSpPr/>
              <p:nvPr/>
            </p:nvSpPr>
            <p:spPr>
              <a:xfrm>
                <a:off x="768" y="1488"/>
                <a:ext cx="0" cy="96"/>
              </a:xfrm>
              <a:prstGeom prst="line">
                <a:avLst/>
              </a:prstGeom>
              <a:ln w="28575" cap="flat" cmpd="sng">
                <a:solidFill>
                  <a:schemeClr val="tx1"/>
                </a:solidFill>
                <a:prstDash val="solid"/>
                <a:headEnd type="none" w="med" len="med"/>
                <a:tailEnd type="none" w="med" len="med"/>
              </a:ln>
            </p:spPr>
          </p:sp>
        </p:grpSp>
        <p:grpSp>
          <p:nvGrpSpPr>
            <p:cNvPr id="14384" name="Group 29"/>
            <p:cNvGrpSpPr/>
            <p:nvPr/>
          </p:nvGrpSpPr>
          <p:grpSpPr>
            <a:xfrm>
              <a:off x="3936" y="1209"/>
              <a:ext cx="768" cy="144"/>
              <a:chOff x="2496" y="1344"/>
              <a:chExt cx="816" cy="144"/>
            </a:xfrm>
          </p:grpSpPr>
          <p:sp>
            <p:nvSpPr>
              <p:cNvPr id="14395" name="Line 30"/>
              <p:cNvSpPr/>
              <p:nvPr/>
            </p:nvSpPr>
            <p:spPr>
              <a:xfrm>
                <a:off x="2496" y="1488"/>
                <a:ext cx="816" cy="0"/>
              </a:xfrm>
              <a:prstGeom prst="line">
                <a:avLst/>
              </a:prstGeom>
              <a:ln w="28575" cap="flat" cmpd="sng">
                <a:solidFill>
                  <a:schemeClr val="tx1"/>
                </a:solidFill>
                <a:prstDash val="solid"/>
                <a:headEnd type="none" w="med" len="med"/>
                <a:tailEnd type="none" w="med" len="med"/>
              </a:ln>
            </p:spPr>
          </p:sp>
          <p:sp>
            <p:nvSpPr>
              <p:cNvPr id="14396" name="Line 31"/>
              <p:cNvSpPr/>
              <p:nvPr/>
            </p:nvSpPr>
            <p:spPr>
              <a:xfrm>
                <a:off x="2496" y="1344"/>
                <a:ext cx="816" cy="0"/>
              </a:xfrm>
              <a:prstGeom prst="line">
                <a:avLst/>
              </a:prstGeom>
              <a:ln w="28575" cap="flat" cmpd="sng">
                <a:solidFill>
                  <a:schemeClr val="tx1"/>
                </a:solidFill>
                <a:prstDash val="solid"/>
                <a:headEnd type="none" w="med" len="med"/>
                <a:tailEnd type="none" w="med" len="med"/>
              </a:ln>
            </p:spPr>
          </p:sp>
          <p:sp>
            <p:nvSpPr>
              <p:cNvPr id="14397" name="Line 32"/>
              <p:cNvSpPr/>
              <p:nvPr/>
            </p:nvSpPr>
            <p:spPr>
              <a:xfrm>
                <a:off x="3312" y="1344"/>
                <a:ext cx="0" cy="144"/>
              </a:xfrm>
              <a:prstGeom prst="line">
                <a:avLst/>
              </a:prstGeom>
              <a:ln w="28575" cap="flat" cmpd="sng">
                <a:solidFill>
                  <a:schemeClr val="tx1"/>
                </a:solidFill>
                <a:prstDash val="solid"/>
                <a:headEnd type="none" w="med" len="med"/>
                <a:tailEnd type="none" w="med" len="med"/>
              </a:ln>
            </p:spPr>
          </p:sp>
          <p:sp>
            <p:nvSpPr>
              <p:cNvPr id="14398" name="Line 33"/>
              <p:cNvSpPr/>
              <p:nvPr/>
            </p:nvSpPr>
            <p:spPr>
              <a:xfrm>
                <a:off x="2496" y="1344"/>
                <a:ext cx="0" cy="144"/>
              </a:xfrm>
              <a:prstGeom prst="line">
                <a:avLst/>
              </a:prstGeom>
              <a:ln w="28575" cap="flat" cmpd="sng">
                <a:solidFill>
                  <a:schemeClr val="tx1"/>
                </a:solidFill>
                <a:prstDash val="solid"/>
                <a:headEnd type="none" w="med" len="med"/>
                <a:tailEnd type="none" w="med" len="med"/>
              </a:ln>
            </p:spPr>
          </p:sp>
        </p:grpSp>
        <p:grpSp>
          <p:nvGrpSpPr>
            <p:cNvPr id="14385" name="Group 34"/>
            <p:cNvGrpSpPr/>
            <p:nvPr/>
          </p:nvGrpSpPr>
          <p:grpSpPr>
            <a:xfrm>
              <a:off x="3648" y="1401"/>
              <a:ext cx="1056" cy="336"/>
              <a:chOff x="768" y="1248"/>
              <a:chExt cx="1056" cy="336"/>
            </a:xfrm>
          </p:grpSpPr>
          <p:sp>
            <p:nvSpPr>
              <p:cNvPr id="14389" name="Line 35"/>
              <p:cNvSpPr/>
              <p:nvPr/>
            </p:nvSpPr>
            <p:spPr>
              <a:xfrm>
                <a:off x="768" y="1584"/>
                <a:ext cx="1056" cy="0"/>
              </a:xfrm>
              <a:prstGeom prst="line">
                <a:avLst/>
              </a:prstGeom>
              <a:ln w="28575" cap="flat" cmpd="sng">
                <a:solidFill>
                  <a:schemeClr val="tx1"/>
                </a:solidFill>
                <a:prstDash val="solid"/>
                <a:headEnd type="none" w="med" len="med"/>
                <a:tailEnd type="none" w="med" len="med"/>
              </a:ln>
            </p:spPr>
          </p:sp>
          <p:sp>
            <p:nvSpPr>
              <p:cNvPr id="14390" name="Line 36"/>
              <p:cNvSpPr/>
              <p:nvPr/>
            </p:nvSpPr>
            <p:spPr>
              <a:xfrm flipV="1">
                <a:off x="1824" y="1248"/>
                <a:ext cx="0" cy="336"/>
              </a:xfrm>
              <a:prstGeom prst="line">
                <a:avLst/>
              </a:prstGeom>
              <a:ln w="28575" cap="flat" cmpd="sng">
                <a:solidFill>
                  <a:schemeClr val="tx1"/>
                </a:solidFill>
                <a:prstDash val="solid"/>
                <a:headEnd type="none" w="med" len="med"/>
                <a:tailEnd type="none" w="med" len="med"/>
              </a:ln>
            </p:spPr>
          </p:sp>
          <p:sp>
            <p:nvSpPr>
              <p:cNvPr id="14391" name="Line 37"/>
              <p:cNvSpPr/>
              <p:nvPr/>
            </p:nvSpPr>
            <p:spPr>
              <a:xfrm flipH="1">
                <a:off x="1056" y="1248"/>
                <a:ext cx="768" cy="0"/>
              </a:xfrm>
              <a:prstGeom prst="line">
                <a:avLst/>
              </a:prstGeom>
              <a:ln w="28575" cap="flat" cmpd="sng">
                <a:solidFill>
                  <a:schemeClr val="tx1"/>
                </a:solidFill>
                <a:prstDash val="solid"/>
                <a:headEnd type="none" w="med" len="med"/>
                <a:tailEnd type="none" w="med" len="med"/>
              </a:ln>
            </p:spPr>
          </p:sp>
          <p:sp>
            <p:nvSpPr>
              <p:cNvPr id="14392" name="Line 38"/>
              <p:cNvSpPr/>
              <p:nvPr/>
            </p:nvSpPr>
            <p:spPr>
              <a:xfrm>
                <a:off x="1056" y="1248"/>
                <a:ext cx="0" cy="240"/>
              </a:xfrm>
              <a:prstGeom prst="line">
                <a:avLst/>
              </a:prstGeom>
              <a:ln w="28575" cap="flat" cmpd="sng">
                <a:solidFill>
                  <a:schemeClr val="tx1"/>
                </a:solidFill>
                <a:prstDash val="solid"/>
                <a:headEnd type="none" w="med" len="med"/>
                <a:tailEnd type="none" w="med" len="med"/>
              </a:ln>
            </p:spPr>
          </p:sp>
          <p:sp>
            <p:nvSpPr>
              <p:cNvPr id="14393" name="Line 39"/>
              <p:cNvSpPr/>
              <p:nvPr/>
            </p:nvSpPr>
            <p:spPr>
              <a:xfrm flipH="1">
                <a:off x="768" y="1488"/>
                <a:ext cx="288" cy="0"/>
              </a:xfrm>
              <a:prstGeom prst="line">
                <a:avLst/>
              </a:prstGeom>
              <a:ln w="28575" cap="flat" cmpd="sng">
                <a:solidFill>
                  <a:schemeClr val="tx1"/>
                </a:solidFill>
                <a:prstDash val="solid"/>
                <a:headEnd type="none" w="med" len="med"/>
                <a:tailEnd type="none" w="med" len="med"/>
              </a:ln>
            </p:spPr>
          </p:sp>
          <p:sp>
            <p:nvSpPr>
              <p:cNvPr id="14394" name="Line 40"/>
              <p:cNvSpPr/>
              <p:nvPr/>
            </p:nvSpPr>
            <p:spPr>
              <a:xfrm>
                <a:off x="768" y="1488"/>
                <a:ext cx="0" cy="96"/>
              </a:xfrm>
              <a:prstGeom prst="line">
                <a:avLst/>
              </a:prstGeom>
              <a:ln w="28575" cap="flat" cmpd="sng">
                <a:solidFill>
                  <a:schemeClr val="tx1"/>
                </a:solidFill>
                <a:prstDash val="solid"/>
                <a:headEnd type="none" w="med" len="med"/>
                <a:tailEnd type="none" w="med" len="med"/>
              </a:ln>
            </p:spPr>
          </p:sp>
        </p:grpSp>
        <p:sp>
          <p:nvSpPr>
            <p:cNvPr id="14386" name="AutoShape 41"/>
            <p:cNvSpPr/>
            <p:nvPr/>
          </p:nvSpPr>
          <p:spPr>
            <a:xfrm>
              <a:off x="1920" y="1449"/>
              <a:ext cx="192" cy="192"/>
            </a:xfrm>
            <a:prstGeom prst="rightArrow">
              <a:avLst>
                <a:gd name="adj1" fmla="val 50000"/>
                <a:gd name="adj2" fmla="val 25000"/>
              </a:avLst>
            </a:prstGeom>
            <a:noFill/>
            <a:ln w="28575" cap="flat" cmpd="sng">
              <a:solidFill>
                <a:schemeClr val="tx1"/>
              </a:solidFill>
              <a:prstDash val="solid"/>
              <a:miter/>
              <a:headEnd type="none" w="med" len="med"/>
              <a:tailEnd type="none" w="med" len="med"/>
            </a:ln>
          </p:spPr>
          <p:txBody>
            <a:bodyPr wrap="none" anchor="ctr" anchorCtr="0"/>
            <a:p>
              <a:pPr>
                <a:buNone/>
              </a:pPr>
              <a:endParaRPr lang="zh-CN" altLang="en-US" dirty="0">
                <a:latin typeface="Helvetica" pitchFamily="-128" charset="0"/>
              </a:endParaRPr>
            </a:p>
          </p:txBody>
        </p:sp>
        <p:sp>
          <p:nvSpPr>
            <p:cNvPr id="14387" name="AutoShape 42"/>
            <p:cNvSpPr/>
            <p:nvPr/>
          </p:nvSpPr>
          <p:spPr>
            <a:xfrm>
              <a:off x="3360" y="1449"/>
              <a:ext cx="192" cy="192"/>
            </a:xfrm>
            <a:prstGeom prst="rightArrow">
              <a:avLst>
                <a:gd name="adj1" fmla="val 50000"/>
                <a:gd name="adj2" fmla="val 25000"/>
              </a:avLst>
            </a:prstGeom>
            <a:noFill/>
            <a:ln w="28575" cap="flat" cmpd="sng">
              <a:solidFill>
                <a:schemeClr val="tx1"/>
              </a:solidFill>
              <a:prstDash val="solid"/>
              <a:miter/>
              <a:headEnd type="none" w="med" len="med"/>
              <a:tailEnd type="none" w="med" len="med"/>
            </a:ln>
          </p:spPr>
          <p:txBody>
            <a:bodyPr wrap="none" anchor="ctr" anchorCtr="0"/>
            <a:p>
              <a:pPr>
                <a:buNone/>
              </a:pPr>
              <a:endParaRPr lang="zh-CN" altLang="en-US" dirty="0">
                <a:latin typeface="Helvetica" pitchFamily="-128" charset="0"/>
              </a:endParaRPr>
            </a:p>
          </p:txBody>
        </p:sp>
        <p:sp>
          <p:nvSpPr>
            <p:cNvPr id="14388" name="Rectangle 43"/>
            <p:cNvSpPr/>
            <p:nvPr/>
          </p:nvSpPr>
          <p:spPr>
            <a:xfrm>
              <a:off x="816" y="1833"/>
              <a:ext cx="2112" cy="231"/>
            </a:xfrm>
            <a:prstGeom prst="rect">
              <a:avLst/>
            </a:prstGeom>
            <a:noFill/>
            <a:ln w="9525">
              <a:noFill/>
            </a:ln>
          </p:spPr>
          <p:txBody>
            <a:bodyPr>
              <a:spAutoFit/>
            </a:bodyPr>
            <a:p>
              <a:pPr>
                <a:buNone/>
              </a:pPr>
              <a:r>
                <a:rPr lang="zh-CN" altLang="en-US" b="1" dirty="0">
                  <a:solidFill>
                    <a:srgbClr val="2E98A6"/>
                  </a:solidFill>
                  <a:latin typeface="Helvetica" pitchFamily="-128" charset="0"/>
                </a:rPr>
                <a:t>增量式开发</a:t>
              </a:r>
              <a:endParaRPr lang="zh-TW" altLang="en-US" b="1" dirty="0">
                <a:solidFill>
                  <a:srgbClr val="2E98A6"/>
                </a:solidFill>
                <a:latin typeface="Helvetica" pitchFamily="-128" charset="0"/>
              </a:endParaRPr>
            </a:p>
          </p:txBody>
        </p:sp>
      </p:grpSp>
      <p:grpSp>
        <p:nvGrpSpPr>
          <p:cNvPr id="48" name="Group 44"/>
          <p:cNvGrpSpPr/>
          <p:nvPr/>
        </p:nvGrpSpPr>
        <p:grpSpPr>
          <a:xfrm>
            <a:off x="1371600" y="4267200"/>
            <a:ext cx="6248400" cy="1371600"/>
            <a:chOff x="768" y="2304"/>
            <a:chExt cx="3936" cy="864"/>
          </a:xfrm>
        </p:grpSpPr>
        <p:sp>
          <p:nvSpPr>
            <p:cNvPr id="14342" name="Rectangle 45"/>
            <p:cNvSpPr/>
            <p:nvPr/>
          </p:nvSpPr>
          <p:spPr>
            <a:xfrm>
              <a:off x="2208" y="2304"/>
              <a:ext cx="240" cy="384"/>
            </a:xfrm>
            <a:prstGeom prst="rect">
              <a:avLst/>
            </a:prstGeom>
            <a:solidFill>
              <a:srgbClr val="BFBFD5"/>
            </a:solidFill>
            <a:ln w="28575" cap="flat" cmpd="sng">
              <a:solidFill>
                <a:schemeClr val="tx1"/>
              </a:solidFill>
              <a:prstDash val="solid"/>
              <a:miter/>
              <a:headEnd type="none" w="med" len="med"/>
              <a:tailEnd type="none" w="med" len="med"/>
            </a:ln>
          </p:spPr>
          <p:txBody>
            <a:bodyPr wrap="none" anchor="ctr" anchorCtr="0"/>
            <a:p>
              <a:pPr>
                <a:buNone/>
              </a:pPr>
              <a:endParaRPr lang="zh-CN" altLang="en-US" dirty="0">
                <a:latin typeface="Helvetica" pitchFamily="-128" charset="0"/>
              </a:endParaRPr>
            </a:p>
          </p:txBody>
        </p:sp>
        <p:sp>
          <p:nvSpPr>
            <p:cNvPr id="14343" name="Rectangle 46"/>
            <p:cNvSpPr/>
            <p:nvPr/>
          </p:nvSpPr>
          <p:spPr>
            <a:xfrm>
              <a:off x="3936" y="2304"/>
              <a:ext cx="768" cy="144"/>
            </a:xfrm>
            <a:prstGeom prst="rect">
              <a:avLst/>
            </a:prstGeom>
            <a:solidFill>
              <a:schemeClr val="accent2"/>
            </a:solidFill>
            <a:ln w="28575" cap="flat" cmpd="sng">
              <a:solidFill>
                <a:schemeClr val="tx1"/>
              </a:solidFill>
              <a:prstDash val="solid"/>
              <a:miter/>
              <a:headEnd type="none" w="med" len="med"/>
              <a:tailEnd type="none" w="med" len="med"/>
            </a:ln>
          </p:spPr>
          <p:txBody>
            <a:bodyPr wrap="none" anchor="ctr" anchorCtr="0"/>
            <a:p>
              <a:pPr>
                <a:buNone/>
              </a:pPr>
              <a:endParaRPr lang="zh-CN" altLang="en-US" dirty="0">
                <a:latin typeface="Helvetica" pitchFamily="-128" charset="0"/>
              </a:endParaRPr>
            </a:p>
          </p:txBody>
        </p:sp>
        <p:sp>
          <p:nvSpPr>
            <p:cNvPr id="14344" name="Rectangle 47"/>
            <p:cNvSpPr/>
            <p:nvPr/>
          </p:nvSpPr>
          <p:spPr>
            <a:xfrm>
              <a:off x="2496" y="2304"/>
              <a:ext cx="768" cy="144"/>
            </a:xfrm>
            <a:prstGeom prst="rect">
              <a:avLst/>
            </a:prstGeom>
            <a:noFill/>
            <a:ln w="28575" cap="flat" cmpd="sng">
              <a:solidFill>
                <a:schemeClr val="tx1"/>
              </a:solidFill>
              <a:prstDash val="solid"/>
              <a:miter/>
              <a:headEnd type="none" w="med" len="med"/>
              <a:tailEnd type="none" w="med" len="med"/>
            </a:ln>
          </p:spPr>
          <p:txBody>
            <a:bodyPr wrap="none" anchor="ctr" anchorCtr="0"/>
            <a:p>
              <a:pPr>
                <a:buNone/>
              </a:pPr>
              <a:endParaRPr lang="zh-CN" altLang="en-US" dirty="0">
                <a:latin typeface="Helvetica" pitchFamily="-128" charset="0"/>
              </a:endParaRPr>
            </a:p>
          </p:txBody>
        </p:sp>
        <p:grpSp>
          <p:nvGrpSpPr>
            <p:cNvPr id="14345" name="Group 48"/>
            <p:cNvGrpSpPr/>
            <p:nvPr/>
          </p:nvGrpSpPr>
          <p:grpSpPr>
            <a:xfrm>
              <a:off x="3648" y="2505"/>
              <a:ext cx="1056" cy="336"/>
              <a:chOff x="768" y="1248"/>
              <a:chExt cx="1056" cy="336"/>
            </a:xfrm>
          </p:grpSpPr>
          <p:sp>
            <p:nvSpPr>
              <p:cNvPr id="14374" name="Line 49"/>
              <p:cNvSpPr/>
              <p:nvPr/>
            </p:nvSpPr>
            <p:spPr>
              <a:xfrm>
                <a:off x="768" y="1584"/>
                <a:ext cx="1056" cy="0"/>
              </a:xfrm>
              <a:prstGeom prst="line">
                <a:avLst/>
              </a:prstGeom>
              <a:ln w="28575" cap="flat" cmpd="sng">
                <a:solidFill>
                  <a:schemeClr val="tx1"/>
                </a:solidFill>
                <a:prstDash val="solid"/>
                <a:headEnd type="none" w="med" len="med"/>
                <a:tailEnd type="none" w="med" len="med"/>
              </a:ln>
            </p:spPr>
          </p:sp>
          <p:sp>
            <p:nvSpPr>
              <p:cNvPr id="14375" name="Line 50"/>
              <p:cNvSpPr/>
              <p:nvPr/>
            </p:nvSpPr>
            <p:spPr>
              <a:xfrm flipV="1">
                <a:off x="1824" y="1248"/>
                <a:ext cx="0" cy="336"/>
              </a:xfrm>
              <a:prstGeom prst="line">
                <a:avLst/>
              </a:prstGeom>
              <a:ln w="28575" cap="flat" cmpd="sng">
                <a:solidFill>
                  <a:schemeClr val="tx1"/>
                </a:solidFill>
                <a:prstDash val="solid"/>
                <a:headEnd type="none" w="med" len="med"/>
                <a:tailEnd type="none" w="med" len="med"/>
              </a:ln>
            </p:spPr>
          </p:sp>
          <p:sp>
            <p:nvSpPr>
              <p:cNvPr id="14376" name="Line 51"/>
              <p:cNvSpPr/>
              <p:nvPr/>
            </p:nvSpPr>
            <p:spPr>
              <a:xfrm flipH="1">
                <a:off x="1056" y="1248"/>
                <a:ext cx="768" cy="0"/>
              </a:xfrm>
              <a:prstGeom prst="line">
                <a:avLst/>
              </a:prstGeom>
              <a:ln w="28575" cap="flat" cmpd="sng">
                <a:solidFill>
                  <a:schemeClr val="tx1"/>
                </a:solidFill>
                <a:prstDash val="solid"/>
                <a:headEnd type="none" w="med" len="med"/>
                <a:tailEnd type="none" w="med" len="med"/>
              </a:ln>
            </p:spPr>
          </p:sp>
          <p:sp>
            <p:nvSpPr>
              <p:cNvPr id="14377" name="Line 52"/>
              <p:cNvSpPr/>
              <p:nvPr/>
            </p:nvSpPr>
            <p:spPr>
              <a:xfrm>
                <a:off x="1056" y="1248"/>
                <a:ext cx="0" cy="240"/>
              </a:xfrm>
              <a:prstGeom prst="line">
                <a:avLst/>
              </a:prstGeom>
              <a:ln w="28575" cap="flat" cmpd="sng">
                <a:solidFill>
                  <a:schemeClr val="tx1"/>
                </a:solidFill>
                <a:prstDash val="solid"/>
                <a:headEnd type="none" w="med" len="med"/>
                <a:tailEnd type="none" w="med" len="med"/>
              </a:ln>
            </p:spPr>
          </p:sp>
          <p:sp>
            <p:nvSpPr>
              <p:cNvPr id="14378" name="Line 53"/>
              <p:cNvSpPr/>
              <p:nvPr/>
            </p:nvSpPr>
            <p:spPr>
              <a:xfrm flipH="1">
                <a:off x="768" y="1488"/>
                <a:ext cx="288" cy="0"/>
              </a:xfrm>
              <a:prstGeom prst="line">
                <a:avLst/>
              </a:prstGeom>
              <a:ln w="28575" cap="flat" cmpd="sng">
                <a:solidFill>
                  <a:schemeClr val="tx1"/>
                </a:solidFill>
                <a:prstDash val="solid"/>
                <a:headEnd type="none" w="med" len="med"/>
                <a:tailEnd type="none" w="med" len="med"/>
              </a:ln>
            </p:spPr>
          </p:sp>
          <p:sp>
            <p:nvSpPr>
              <p:cNvPr id="14379" name="Line 54"/>
              <p:cNvSpPr/>
              <p:nvPr/>
            </p:nvSpPr>
            <p:spPr>
              <a:xfrm>
                <a:off x="768" y="1488"/>
                <a:ext cx="0" cy="96"/>
              </a:xfrm>
              <a:prstGeom prst="line">
                <a:avLst/>
              </a:prstGeom>
              <a:ln w="28575" cap="flat" cmpd="sng">
                <a:solidFill>
                  <a:schemeClr val="tx1"/>
                </a:solidFill>
                <a:prstDash val="solid"/>
                <a:headEnd type="none" w="med" len="med"/>
                <a:tailEnd type="none" w="med" len="med"/>
              </a:ln>
            </p:spPr>
          </p:sp>
        </p:grpSp>
        <p:sp>
          <p:nvSpPr>
            <p:cNvPr id="14346" name="AutoShape 55"/>
            <p:cNvSpPr/>
            <p:nvPr/>
          </p:nvSpPr>
          <p:spPr>
            <a:xfrm>
              <a:off x="1920" y="2553"/>
              <a:ext cx="192" cy="192"/>
            </a:xfrm>
            <a:prstGeom prst="rightArrow">
              <a:avLst>
                <a:gd name="adj1" fmla="val 50000"/>
                <a:gd name="adj2" fmla="val 25000"/>
              </a:avLst>
            </a:prstGeom>
            <a:noFill/>
            <a:ln w="28575" cap="flat" cmpd="sng">
              <a:solidFill>
                <a:schemeClr val="tx1"/>
              </a:solidFill>
              <a:prstDash val="solid"/>
              <a:miter/>
              <a:headEnd type="none" w="med" len="med"/>
              <a:tailEnd type="none" w="med" len="med"/>
            </a:ln>
          </p:spPr>
          <p:txBody>
            <a:bodyPr wrap="none" anchor="ctr" anchorCtr="0"/>
            <a:p>
              <a:pPr>
                <a:buNone/>
              </a:pPr>
              <a:endParaRPr lang="zh-CN" altLang="en-US" dirty="0">
                <a:latin typeface="Helvetica" pitchFamily="-128" charset="0"/>
              </a:endParaRPr>
            </a:p>
          </p:txBody>
        </p:sp>
        <p:sp>
          <p:nvSpPr>
            <p:cNvPr id="14347" name="AutoShape 56"/>
            <p:cNvSpPr/>
            <p:nvPr/>
          </p:nvSpPr>
          <p:spPr>
            <a:xfrm>
              <a:off x="3360" y="2553"/>
              <a:ext cx="192" cy="192"/>
            </a:xfrm>
            <a:prstGeom prst="rightArrow">
              <a:avLst>
                <a:gd name="adj1" fmla="val 50000"/>
                <a:gd name="adj2" fmla="val 25000"/>
              </a:avLst>
            </a:prstGeom>
            <a:noFill/>
            <a:ln w="28575" cap="flat" cmpd="sng">
              <a:solidFill>
                <a:schemeClr val="tx1"/>
              </a:solidFill>
              <a:prstDash val="solid"/>
              <a:miter/>
              <a:headEnd type="none" w="med" len="med"/>
              <a:tailEnd type="none" w="med" len="med"/>
            </a:ln>
          </p:spPr>
          <p:txBody>
            <a:bodyPr wrap="none" anchor="ctr" anchorCtr="0"/>
            <a:p>
              <a:pPr>
                <a:buNone/>
              </a:pPr>
              <a:endParaRPr lang="zh-CN" altLang="en-US" dirty="0">
                <a:latin typeface="Helvetica" pitchFamily="-128" charset="0"/>
              </a:endParaRPr>
            </a:p>
          </p:txBody>
        </p:sp>
        <p:sp>
          <p:nvSpPr>
            <p:cNvPr id="14348" name="Rectangle 57"/>
            <p:cNvSpPr/>
            <p:nvPr/>
          </p:nvSpPr>
          <p:spPr>
            <a:xfrm>
              <a:off x="816" y="2937"/>
              <a:ext cx="2112" cy="231"/>
            </a:xfrm>
            <a:prstGeom prst="rect">
              <a:avLst/>
            </a:prstGeom>
            <a:noFill/>
            <a:ln w="9525">
              <a:noFill/>
            </a:ln>
          </p:spPr>
          <p:txBody>
            <a:bodyPr>
              <a:spAutoFit/>
            </a:bodyPr>
            <a:p>
              <a:pPr>
                <a:buNone/>
              </a:pPr>
              <a:r>
                <a:rPr lang="zh-CN" altLang="en-US" b="1" dirty="0">
                  <a:solidFill>
                    <a:srgbClr val="2E98A6"/>
                  </a:solidFill>
                  <a:latin typeface="Helvetica" pitchFamily="-128" charset="0"/>
                </a:rPr>
                <a:t>迭代式开发</a:t>
              </a:r>
              <a:endParaRPr lang="zh-TW" altLang="en-US" b="1" dirty="0">
                <a:solidFill>
                  <a:srgbClr val="2E98A6"/>
                </a:solidFill>
                <a:latin typeface="Helvetica" pitchFamily="-128" charset="0"/>
              </a:endParaRPr>
            </a:p>
          </p:txBody>
        </p:sp>
        <p:grpSp>
          <p:nvGrpSpPr>
            <p:cNvPr id="14349" name="Group 58"/>
            <p:cNvGrpSpPr/>
            <p:nvPr/>
          </p:nvGrpSpPr>
          <p:grpSpPr>
            <a:xfrm>
              <a:off x="768" y="1904"/>
              <a:ext cx="240" cy="288"/>
              <a:chOff x="3600" y="1200"/>
              <a:chExt cx="192" cy="288"/>
            </a:xfrm>
          </p:grpSpPr>
          <p:sp>
            <p:nvSpPr>
              <p:cNvPr id="14370" name="Line 59"/>
              <p:cNvSpPr/>
              <p:nvPr/>
            </p:nvSpPr>
            <p:spPr>
              <a:xfrm>
                <a:off x="3600" y="1488"/>
                <a:ext cx="192" cy="0"/>
              </a:xfrm>
              <a:prstGeom prst="line">
                <a:avLst/>
              </a:prstGeom>
              <a:ln w="28575" cap="flat" cmpd="sng">
                <a:solidFill>
                  <a:schemeClr val="tx1"/>
                </a:solidFill>
                <a:prstDash val="solid"/>
                <a:headEnd type="none" w="med" len="med"/>
                <a:tailEnd type="none" w="med" len="med"/>
              </a:ln>
            </p:spPr>
          </p:sp>
          <p:sp>
            <p:nvSpPr>
              <p:cNvPr id="14371" name="Line 60"/>
              <p:cNvSpPr/>
              <p:nvPr/>
            </p:nvSpPr>
            <p:spPr>
              <a:xfrm>
                <a:off x="3600" y="1200"/>
                <a:ext cx="192" cy="0"/>
              </a:xfrm>
              <a:prstGeom prst="line">
                <a:avLst/>
              </a:prstGeom>
              <a:ln w="28575" cap="flat" cmpd="sng">
                <a:solidFill>
                  <a:schemeClr val="tx1"/>
                </a:solidFill>
                <a:prstDash val="solid"/>
                <a:headEnd type="none" w="med" len="med"/>
                <a:tailEnd type="none" w="med" len="med"/>
              </a:ln>
            </p:spPr>
          </p:sp>
          <p:sp>
            <p:nvSpPr>
              <p:cNvPr id="14372" name="Line 61"/>
              <p:cNvSpPr/>
              <p:nvPr/>
            </p:nvSpPr>
            <p:spPr>
              <a:xfrm>
                <a:off x="3792" y="1200"/>
                <a:ext cx="0" cy="288"/>
              </a:xfrm>
              <a:prstGeom prst="line">
                <a:avLst/>
              </a:prstGeom>
              <a:ln w="28575" cap="flat" cmpd="sng">
                <a:solidFill>
                  <a:schemeClr val="tx1"/>
                </a:solidFill>
                <a:prstDash val="solid"/>
                <a:headEnd type="none" w="med" len="med"/>
                <a:tailEnd type="none" w="med" len="med"/>
              </a:ln>
            </p:spPr>
          </p:sp>
          <p:sp>
            <p:nvSpPr>
              <p:cNvPr id="14373" name="Line 62"/>
              <p:cNvSpPr/>
              <p:nvPr/>
            </p:nvSpPr>
            <p:spPr>
              <a:xfrm>
                <a:off x="3600" y="1200"/>
                <a:ext cx="0" cy="288"/>
              </a:xfrm>
              <a:prstGeom prst="line">
                <a:avLst/>
              </a:prstGeom>
              <a:ln w="28575" cap="flat" cmpd="sng">
                <a:solidFill>
                  <a:schemeClr val="tx1"/>
                </a:solidFill>
                <a:prstDash val="solid"/>
                <a:headEnd type="none" w="med" len="med"/>
                <a:tailEnd type="none" w="med" len="med"/>
              </a:ln>
            </p:spPr>
          </p:sp>
        </p:grpSp>
        <p:grpSp>
          <p:nvGrpSpPr>
            <p:cNvPr id="14350" name="Group 63"/>
            <p:cNvGrpSpPr/>
            <p:nvPr/>
          </p:nvGrpSpPr>
          <p:grpSpPr>
            <a:xfrm>
              <a:off x="1056" y="2304"/>
              <a:ext cx="768" cy="144"/>
              <a:chOff x="2496" y="1344"/>
              <a:chExt cx="816" cy="144"/>
            </a:xfrm>
          </p:grpSpPr>
          <p:sp>
            <p:nvSpPr>
              <p:cNvPr id="14366" name="Line 64"/>
              <p:cNvSpPr/>
              <p:nvPr/>
            </p:nvSpPr>
            <p:spPr>
              <a:xfrm>
                <a:off x="2496" y="1488"/>
                <a:ext cx="816" cy="0"/>
              </a:xfrm>
              <a:prstGeom prst="line">
                <a:avLst/>
              </a:prstGeom>
              <a:ln w="28575" cap="flat" cmpd="sng">
                <a:solidFill>
                  <a:schemeClr val="tx1"/>
                </a:solidFill>
                <a:prstDash val="solid"/>
                <a:headEnd type="none" w="med" len="med"/>
                <a:tailEnd type="none" w="med" len="med"/>
              </a:ln>
            </p:spPr>
          </p:sp>
          <p:sp>
            <p:nvSpPr>
              <p:cNvPr id="14367" name="Line 65"/>
              <p:cNvSpPr/>
              <p:nvPr/>
            </p:nvSpPr>
            <p:spPr>
              <a:xfrm>
                <a:off x="2496" y="1344"/>
                <a:ext cx="816" cy="0"/>
              </a:xfrm>
              <a:prstGeom prst="line">
                <a:avLst/>
              </a:prstGeom>
              <a:ln w="28575" cap="flat" cmpd="sng">
                <a:solidFill>
                  <a:schemeClr val="tx1"/>
                </a:solidFill>
                <a:prstDash val="solid"/>
                <a:headEnd type="none" w="med" len="med"/>
                <a:tailEnd type="none" w="med" len="med"/>
              </a:ln>
            </p:spPr>
          </p:sp>
          <p:sp>
            <p:nvSpPr>
              <p:cNvPr id="14368" name="Line 66"/>
              <p:cNvSpPr/>
              <p:nvPr/>
            </p:nvSpPr>
            <p:spPr>
              <a:xfrm>
                <a:off x="3312" y="1344"/>
                <a:ext cx="0" cy="144"/>
              </a:xfrm>
              <a:prstGeom prst="line">
                <a:avLst/>
              </a:prstGeom>
              <a:ln w="28575" cap="flat" cmpd="sng">
                <a:solidFill>
                  <a:schemeClr val="tx1"/>
                </a:solidFill>
                <a:prstDash val="solid"/>
                <a:headEnd type="none" w="med" len="med"/>
                <a:tailEnd type="none" w="med" len="med"/>
              </a:ln>
            </p:spPr>
          </p:sp>
          <p:sp>
            <p:nvSpPr>
              <p:cNvPr id="14369" name="Line 67"/>
              <p:cNvSpPr/>
              <p:nvPr/>
            </p:nvSpPr>
            <p:spPr>
              <a:xfrm>
                <a:off x="2496" y="1344"/>
                <a:ext cx="0" cy="144"/>
              </a:xfrm>
              <a:prstGeom prst="line">
                <a:avLst/>
              </a:prstGeom>
              <a:ln w="28575" cap="flat" cmpd="sng">
                <a:solidFill>
                  <a:schemeClr val="tx1"/>
                </a:solidFill>
                <a:prstDash val="solid"/>
                <a:headEnd type="none" w="med" len="med"/>
                <a:tailEnd type="none" w="med" len="med"/>
              </a:ln>
            </p:spPr>
          </p:sp>
        </p:grpSp>
        <p:grpSp>
          <p:nvGrpSpPr>
            <p:cNvPr id="14351" name="Group 68"/>
            <p:cNvGrpSpPr/>
            <p:nvPr/>
          </p:nvGrpSpPr>
          <p:grpSpPr>
            <a:xfrm>
              <a:off x="768" y="2496"/>
              <a:ext cx="1056" cy="336"/>
              <a:chOff x="768" y="1248"/>
              <a:chExt cx="1056" cy="336"/>
            </a:xfrm>
          </p:grpSpPr>
          <p:sp>
            <p:nvSpPr>
              <p:cNvPr id="14360" name="Line 69"/>
              <p:cNvSpPr/>
              <p:nvPr/>
            </p:nvSpPr>
            <p:spPr>
              <a:xfrm>
                <a:off x="768" y="1584"/>
                <a:ext cx="1056" cy="0"/>
              </a:xfrm>
              <a:prstGeom prst="line">
                <a:avLst/>
              </a:prstGeom>
              <a:ln w="28575" cap="flat" cmpd="sng">
                <a:solidFill>
                  <a:schemeClr val="tx1"/>
                </a:solidFill>
                <a:prstDash val="solid"/>
                <a:headEnd type="none" w="med" len="med"/>
                <a:tailEnd type="none" w="med" len="med"/>
              </a:ln>
            </p:spPr>
          </p:sp>
          <p:sp>
            <p:nvSpPr>
              <p:cNvPr id="14361" name="Line 70"/>
              <p:cNvSpPr/>
              <p:nvPr/>
            </p:nvSpPr>
            <p:spPr>
              <a:xfrm flipV="1">
                <a:off x="1824" y="1248"/>
                <a:ext cx="0" cy="336"/>
              </a:xfrm>
              <a:prstGeom prst="line">
                <a:avLst/>
              </a:prstGeom>
              <a:ln w="28575" cap="flat" cmpd="sng">
                <a:solidFill>
                  <a:schemeClr val="tx1"/>
                </a:solidFill>
                <a:prstDash val="solid"/>
                <a:headEnd type="none" w="med" len="med"/>
                <a:tailEnd type="none" w="med" len="med"/>
              </a:ln>
            </p:spPr>
          </p:sp>
          <p:sp>
            <p:nvSpPr>
              <p:cNvPr id="14362" name="Line 71"/>
              <p:cNvSpPr/>
              <p:nvPr/>
            </p:nvSpPr>
            <p:spPr>
              <a:xfrm flipH="1">
                <a:off x="1056" y="1248"/>
                <a:ext cx="768" cy="0"/>
              </a:xfrm>
              <a:prstGeom prst="line">
                <a:avLst/>
              </a:prstGeom>
              <a:ln w="28575" cap="flat" cmpd="sng">
                <a:solidFill>
                  <a:schemeClr val="tx1"/>
                </a:solidFill>
                <a:prstDash val="solid"/>
                <a:headEnd type="none" w="med" len="med"/>
                <a:tailEnd type="none" w="med" len="med"/>
              </a:ln>
            </p:spPr>
          </p:sp>
          <p:sp>
            <p:nvSpPr>
              <p:cNvPr id="14363" name="Line 72"/>
              <p:cNvSpPr/>
              <p:nvPr/>
            </p:nvSpPr>
            <p:spPr>
              <a:xfrm>
                <a:off x="1056" y="1248"/>
                <a:ext cx="0" cy="240"/>
              </a:xfrm>
              <a:prstGeom prst="line">
                <a:avLst/>
              </a:prstGeom>
              <a:ln w="28575" cap="flat" cmpd="sng">
                <a:solidFill>
                  <a:schemeClr val="tx1"/>
                </a:solidFill>
                <a:prstDash val="solid"/>
                <a:headEnd type="none" w="med" len="med"/>
                <a:tailEnd type="none" w="med" len="med"/>
              </a:ln>
            </p:spPr>
          </p:sp>
          <p:sp>
            <p:nvSpPr>
              <p:cNvPr id="14364" name="Line 73"/>
              <p:cNvSpPr/>
              <p:nvPr/>
            </p:nvSpPr>
            <p:spPr>
              <a:xfrm flipH="1">
                <a:off x="768" y="1488"/>
                <a:ext cx="288" cy="0"/>
              </a:xfrm>
              <a:prstGeom prst="line">
                <a:avLst/>
              </a:prstGeom>
              <a:ln w="28575" cap="flat" cmpd="sng">
                <a:solidFill>
                  <a:schemeClr val="tx1"/>
                </a:solidFill>
                <a:prstDash val="solid"/>
                <a:headEnd type="none" w="med" len="med"/>
                <a:tailEnd type="none" w="med" len="med"/>
              </a:ln>
            </p:spPr>
          </p:sp>
          <p:sp>
            <p:nvSpPr>
              <p:cNvPr id="14365" name="Line 74"/>
              <p:cNvSpPr/>
              <p:nvPr/>
            </p:nvSpPr>
            <p:spPr>
              <a:xfrm>
                <a:off x="768" y="1488"/>
                <a:ext cx="0" cy="96"/>
              </a:xfrm>
              <a:prstGeom prst="line">
                <a:avLst/>
              </a:prstGeom>
              <a:ln w="28575" cap="flat" cmpd="sng">
                <a:solidFill>
                  <a:schemeClr val="tx1"/>
                </a:solidFill>
                <a:prstDash val="solid"/>
                <a:headEnd type="none" w="med" len="med"/>
                <a:tailEnd type="none" w="med" len="med"/>
              </a:ln>
            </p:spPr>
          </p:sp>
        </p:grpSp>
        <p:grpSp>
          <p:nvGrpSpPr>
            <p:cNvPr id="14352" name="Group 75"/>
            <p:cNvGrpSpPr/>
            <p:nvPr/>
          </p:nvGrpSpPr>
          <p:grpSpPr>
            <a:xfrm>
              <a:off x="2208" y="2496"/>
              <a:ext cx="1056" cy="336"/>
              <a:chOff x="768" y="1248"/>
              <a:chExt cx="1056" cy="336"/>
            </a:xfrm>
          </p:grpSpPr>
          <p:sp>
            <p:nvSpPr>
              <p:cNvPr id="14354" name="Line 76"/>
              <p:cNvSpPr/>
              <p:nvPr/>
            </p:nvSpPr>
            <p:spPr>
              <a:xfrm>
                <a:off x="768" y="1584"/>
                <a:ext cx="1056" cy="0"/>
              </a:xfrm>
              <a:prstGeom prst="line">
                <a:avLst/>
              </a:prstGeom>
              <a:ln w="28575" cap="flat" cmpd="sng">
                <a:solidFill>
                  <a:schemeClr val="tx1"/>
                </a:solidFill>
                <a:prstDash val="solid"/>
                <a:headEnd type="none" w="med" len="med"/>
                <a:tailEnd type="none" w="med" len="med"/>
              </a:ln>
            </p:spPr>
          </p:sp>
          <p:sp>
            <p:nvSpPr>
              <p:cNvPr id="14355" name="Line 77"/>
              <p:cNvSpPr/>
              <p:nvPr/>
            </p:nvSpPr>
            <p:spPr>
              <a:xfrm flipV="1">
                <a:off x="1824" y="1248"/>
                <a:ext cx="0" cy="336"/>
              </a:xfrm>
              <a:prstGeom prst="line">
                <a:avLst/>
              </a:prstGeom>
              <a:ln w="28575" cap="flat" cmpd="sng">
                <a:solidFill>
                  <a:schemeClr val="tx1"/>
                </a:solidFill>
                <a:prstDash val="solid"/>
                <a:headEnd type="none" w="med" len="med"/>
                <a:tailEnd type="none" w="med" len="med"/>
              </a:ln>
            </p:spPr>
          </p:sp>
          <p:sp>
            <p:nvSpPr>
              <p:cNvPr id="14356" name="Line 78"/>
              <p:cNvSpPr/>
              <p:nvPr/>
            </p:nvSpPr>
            <p:spPr>
              <a:xfrm flipH="1">
                <a:off x="1056" y="1248"/>
                <a:ext cx="768" cy="0"/>
              </a:xfrm>
              <a:prstGeom prst="line">
                <a:avLst/>
              </a:prstGeom>
              <a:ln w="28575" cap="flat" cmpd="sng">
                <a:solidFill>
                  <a:schemeClr val="tx1"/>
                </a:solidFill>
                <a:prstDash val="solid"/>
                <a:headEnd type="none" w="med" len="med"/>
                <a:tailEnd type="none" w="med" len="med"/>
              </a:ln>
            </p:spPr>
          </p:sp>
          <p:sp>
            <p:nvSpPr>
              <p:cNvPr id="14357" name="Line 79"/>
              <p:cNvSpPr/>
              <p:nvPr/>
            </p:nvSpPr>
            <p:spPr>
              <a:xfrm>
                <a:off x="1056" y="1248"/>
                <a:ext cx="0" cy="240"/>
              </a:xfrm>
              <a:prstGeom prst="line">
                <a:avLst/>
              </a:prstGeom>
              <a:ln w="28575" cap="flat" cmpd="sng">
                <a:solidFill>
                  <a:schemeClr val="tx1"/>
                </a:solidFill>
                <a:prstDash val="solid"/>
                <a:headEnd type="none" w="med" len="med"/>
                <a:tailEnd type="none" w="med" len="med"/>
              </a:ln>
            </p:spPr>
          </p:sp>
          <p:sp>
            <p:nvSpPr>
              <p:cNvPr id="14358" name="Line 80"/>
              <p:cNvSpPr/>
              <p:nvPr/>
            </p:nvSpPr>
            <p:spPr>
              <a:xfrm flipH="1">
                <a:off x="768" y="1488"/>
                <a:ext cx="288" cy="0"/>
              </a:xfrm>
              <a:prstGeom prst="line">
                <a:avLst/>
              </a:prstGeom>
              <a:ln w="28575" cap="flat" cmpd="sng">
                <a:solidFill>
                  <a:schemeClr val="tx1"/>
                </a:solidFill>
                <a:prstDash val="solid"/>
                <a:headEnd type="none" w="med" len="med"/>
                <a:tailEnd type="none" w="med" len="med"/>
              </a:ln>
            </p:spPr>
          </p:sp>
          <p:sp>
            <p:nvSpPr>
              <p:cNvPr id="14359" name="Line 81"/>
              <p:cNvSpPr/>
              <p:nvPr/>
            </p:nvSpPr>
            <p:spPr>
              <a:xfrm>
                <a:off x="768" y="1488"/>
                <a:ext cx="0" cy="96"/>
              </a:xfrm>
              <a:prstGeom prst="line">
                <a:avLst/>
              </a:prstGeom>
              <a:ln w="28575" cap="flat" cmpd="sng">
                <a:solidFill>
                  <a:schemeClr val="tx1"/>
                </a:solidFill>
                <a:prstDash val="solid"/>
                <a:headEnd type="none" w="med" len="med"/>
                <a:tailEnd type="none" w="med" len="med"/>
              </a:ln>
            </p:spPr>
          </p:sp>
        </p:grpSp>
        <p:sp>
          <p:nvSpPr>
            <p:cNvPr id="14353" name="Rectangle 82"/>
            <p:cNvSpPr/>
            <p:nvPr/>
          </p:nvSpPr>
          <p:spPr>
            <a:xfrm>
              <a:off x="3648" y="2304"/>
              <a:ext cx="240" cy="384"/>
            </a:xfrm>
            <a:prstGeom prst="rect">
              <a:avLst/>
            </a:prstGeom>
            <a:solidFill>
              <a:srgbClr val="BFBFD5"/>
            </a:solidFill>
            <a:ln w="28575" cap="flat" cmpd="sng">
              <a:solidFill>
                <a:schemeClr val="tx1"/>
              </a:solidFill>
              <a:prstDash val="solid"/>
              <a:miter/>
              <a:headEnd type="none" w="med" len="med"/>
              <a:tailEnd type="none" w="med" len="med"/>
            </a:ln>
          </p:spPr>
          <p:txBody>
            <a:bodyPr wrap="none" anchor="ctr" anchorCtr="0"/>
            <a:p>
              <a:pPr>
                <a:buNone/>
              </a:pPr>
              <a:endParaRPr lang="zh-CN" altLang="en-US" dirty="0">
                <a:latin typeface="Helvetica" pitchFamily="-12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dissolve">
                                      <p:cBhvr>
                                        <p:cTn id="1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p:nvPr>
        </p:nvSpPr>
        <p:spPr/>
        <p:txBody>
          <a:bodyPr vert="horz" wrap="square" lIns="91440" tIns="45720" rIns="91440" bIns="45720" anchor="ctr" anchorCtr="0"/>
          <a:p>
            <a:pPr>
              <a:buNone/>
            </a:pPr>
            <a:r>
              <a:rPr lang="zh-CN" altLang="en-US" sz="3600" b="1" dirty="0">
                <a:ea typeface="宋体" panose="02010600030101010101" pitchFamily="2" charset="-122"/>
              </a:rPr>
              <a:t>演化过程模型</a:t>
            </a:r>
            <a:endParaRPr lang="zh-CN" altLang="en-US" sz="3600" b="1" dirty="0">
              <a:ea typeface="宋体" panose="02010600030101010101" pitchFamily="2" charset="-122"/>
            </a:endParaRPr>
          </a:p>
        </p:txBody>
      </p:sp>
      <p:sp>
        <p:nvSpPr>
          <p:cNvPr id="15363" name="Rectangle 3"/>
          <p:cNvSpPr>
            <a:spLocks noGrp="1"/>
          </p:cNvSpPr>
          <p:nvPr>
            <p:ph idx="1"/>
          </p:nvPr>
        </p:nvSpPr>
        <p:spPr/>
        <p:txBody>
          <a:bodyPr vert="horz" wrap="square" lIns="91440" tIns="45720" rIns="91440" bIns="45720" anchor="t" anchorCtr="0"/>
          <a:p>
            <a:r>
              <a:rPr lang="zh-CN" altLang="en-US" dirty="0">
                <a:ea typeface="宋体" panose="02010600030101010101" pitchFamily="2" charset="-122"/>
              </a:rPr>
              <a:t>软件类似于其他复杂的系统，会随着时间的推移而演化</a:t>
            </a:r>
            <a:endParaRPr lang="zh-CN" altLang="en-US" dirty="0">
              <a:ea typeface="宋体" panose="02010600030101010101" pitchFamily="2" charset="-122"/>
            </a:endParaRPr>
          </a:p>
          <a:p>
            <a:r>
              <a:rPr lang="zh-CN" altLang="en-US" dirty="0">
                <a:ea typeface="宋体" panose="02010600030101010101" pitchFamily="2" charset="-122"/>
              </a:rPr>
              <a:t>原因</a:t>
            </a:r>
            <a:endParaRPr lang="zh-CN" altLang="en-US" dirty="0">
              <a:ea typeface="宋体" panose="02010600030101010101" pitchFamily="2" charset="-122"/>
            </a:endParaRPr>
          </a:p>
          <a:p>
            <a:pPr lvl="1"/>
            <a:r>
              <a:rPr lang="zh-CN" altLang="en-US" sz="2400" dirty="0">
                <a:ea typeface="宋体" panose="02010600030101010101" pitchFamily="2" charset="-122"/>
              </a:rPr>
              <a:t>开发过程中，业务和产品需求经常变化</a:t>
            </a:r>
            <a:endParaRPr lang="zh-CN" altLang="en-US" sz="2400" dirty="0">
              <a:ea typeface="宋体" panose="02010600030101010101" pitchFamily="2" charset="-122"/>
            </a:endParaRPr>
          </a:p>
          <a:p>
            <a:pPr lvl="1"/>
            <a:r>
              <a:rPr lang="zh-CN" altLang="en-US" sz="2400" dirty="0">
                <a:ea typeface="宋体" panose="02010600030101010101" pitchFamily="2" charset="-122"/>
              </a:rPr>
              <a:t>严格的交付时间使得开发团队不可能圆满完成软件产品</a:t>
            </a:r>
            <a:endParaRPr lang="zh-CN" altLang="en-US" sz="2400" dirty="0">
              <a:ea typeface="宋体" panose="02010600030101010101" pitchFamily="2" charset="-122"/>
            </a:endParaRPr>
          </a:p>
          <a:p>
            <a:pPr lvl="1"/>
            <a:r>
              <a:rPr lang="zh-CN" altLang="en-US" sz="2400" dirty="0">
                <a:ea typeface="宋体" panose="02010600030101010101" pitchFamily="2" charset="-122"/>
              </a:rPr>
              <a:t>往往很好地理解了核心产品需求，但是系统扩展的细节问题却没有定义</a:t>
            </a:r>
            <a:endParaRPr lang="zh-CN" altLang="en-US" sz="2400" dirty="0">
              <a:ea typeface="宋体" panose="02010600030101010101" pitchFamily="2" charset="-122"/>
            </a:endParaRPr>
          </a:p>
        </p:txBody>
      </p:sp>
      <p:sp>
        <p:nvSpPr>
          <p:cNvPr id="15364" name="灯片编号占位符 3"/>
          <p:cNvSpPr txBox="1">
            <a:spLocks noGrp="1"/>
          </p:cNvSpPr>
          <p:nvPr>
            <p:ph type="sldNum"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5pPr>
          </a:lstStyle>
          <a:p>
            <a:pPr lvl="0" algn="r"/>
            <a:fld id="{9A0DB2DC-4C9A-4742-B13C-FB6460FD3503}" type="slidenum">
              <a:rPr lang="en-US" altLang="zh-CN" sz="1200" dirty="0">
                <a:solidFill>
                  <a:srgbClr val="0070C0"/>
                </a:solidFill>
              </a:rPr>
            </a:fld>
            <a:endParaRPr lang="en-US" altLang="zh-CN" sz="1200" dirty="0">
              <a:solidFill>
                <a:srgbClr val="0070C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p:txBody>
          <a:bodyPr vert="horz" wrap="square" lIns="91440" tIns="45720" rIns="91440" bIns="45720" anchor="ctr" anchorCtr="0"/>
          <a:p>
            <a:pPr>
              <a:buNone/>
            </a:pPr>
            <a:r>
              <a:rPr lang="zh-CN" altLang="en-US" dirty="0">
                <a:ea typeface="宋体" panose="02010600030101010101" pitchFamily="2" charset="-122"/>
                <a:sym typeface="+mn-ea"/>
              </a:rPr>
              <a:t>示例：</a:t>
            </a:r>
            <a:r>
              <a:rPr lang="zh-CN" altLang="en-US" dirty="0">
                <a:ea typeface="宋体" panose="02010600030101010101" pitchFamily="2" charset="-122"/>
              </a:rPr>
              <a:t>螺旋模型</a:t>
            </a:r>
            <a:endParaRPr lang="zh-CN" altLang="en-US" dirty="0">
              <a:ea typeface="宋体" panose="02010600030101010101" pitchFamily="2" charset="-122"/>
            </a:endParaRPr>
          </a:p>
        </p:txBody>
      </p:sp>
      <p:sp>
        <p:nvSpPr>
          <p:cNvPr id="18435" name="Rectangle 3"/>
          <p:cNvSpPr>
            <a:spLocks noGrp="1"/>
          </p:cNvSpPr>
          <p:nvPr>
            <p:ph idx="1"/>
          </p:nvPr>
        </p:nvSpPr>
        <p:spPr/>
        <p:txBody>
          <a:bodyPr vert="horz" wrap="square" lIns="91440" tIns="45720" rIns="91440" bIns="45720" anchor="t" anchorCtr="0"/>
          <a:p>
            <a:r>
              <a:rPr lang="zh-CN" altLang="en-US" dirty="0">
                <a:ea typeface="宋体" panose="02010600030101010101" pitchFamily="2" charset="-122"/>
                <a:sym typeface="+mn-ea"/>
              </a:rPr>
              <a:t>螺旋模型</a:t>
            </a:r>
            <a:r>
              <a:rPr lang="zh-CN" altLang="en-US" dirty="0">
                <a:ea typeface="宋体" panose="02010600030101010101" pitchFamily="2" charset="-122"/>
              </a:rPr>
              <a:t>是一种演进式软件过程模型</a:t>
            </a:r>
            <a:endParaRPr lang="zh-CN" altLang="en-US" dirty="0">
              <a:ea typeface="宋体" panose="02010600030101010101" pitchFamily="2" charset="-122"/>
            </a:endParaRPr>
          </a:p>
          <a:p>
            <a:pPr lvl="1"/>
            <a:r>
              <a:rPr lang="zh-CN" altLang="en-US" sz="2400" dirty="0">
                <a:ea typeface="宋体" panose="02010600030101010101" pitchFamily="2" charset="-122"/>
              </a:rPr>
              <a:t>采用循环的方式，逐步加深系统定义和实现的深度</a:t>
            </a:r>
            <a:endParaRPr lang="zh-CN" altLang="en-US" sz="2400" dirty="0">
              <a:ea typeface="宋体" panose="02010600030101010101" pitchFamily="2" charset="-122"/>
            </a:endParaRPr>
          </a:p>
          <a:p>
            <a:pPr lvl="1"/>
            <a:r>
              <a:rPr lang="zh-CN" altLang="en-US" sz="2400" dirty="0">
                <a:ea typeface="宋体" panose="02010600030101010101" pitchFamily="2" charset="-122"/>
              </a:rPr>
              <a:t>确定一系列里程碑，确保</a:t>
            </a:r>
            <a:r>
              <a:rPr lang="en-US" altLang="zh-CN" sz="2400" dirty="0">
                <a:ea typeface="宋体" panose="02010600030101010101" pitchFamily="2" charset="-122"/>
              </a:rPr>
              <a:t>stakeholders</a:t>
            </a:r>
            <a:r>
              <a:rPr lang="zh-CN" altLang="en-US" sz="2400" dirty="0">
                <a:ea typeface="宋体" panose="02010600030101010101" pitchFamily="2" charset="-122"/>
              </a:rPr>
              <a:t>都支持系统解决方案</a:t>
            </a:r>
            <a:endParaRPr lang="zh-CN" altLang="en-US" sz="2400" dirty="0">
              <a:ea typeface="宋体" panose="02010600030101010101" pitchFamily="2" charset="-122"/>
            </a:endParaRPr>
          </a:p>
          <a:p>
            <a:pPr lvl="1"/>
            <a:r>
              <a:rPr lang="zh-CN" altLang="en-US" sz="2400" dirty="0">
                <a:ea typeface="宋体" panose="02010600030101010101" pitchFamily="2" charset="-122"/>
              </a:rPr>
              <a:t>第一圈一般开发出产品的规格说明，接下来开发产品的原型系统，并在每次迭代中逐步完善，开发不同的软件版本</a:t>
            </a:r>
            <a:endParaRPr lang="zh-CN" altLang="en-US" sz="2400" dirty="0">
              <a:ea typeface="宋体" panose="02010600030101010101" pitchFamily="2" charset="-122"/>
            </a:endParaRPr>
          </a:p>
          <a:p>
            <a:r>
              <a:rPr lang="zh-CN" altLang="en-US" dirty="0">
                <a:ea typeface="宋体" panose="02010600030101010101" pitchFamily="2" charset="-122"/>
              </a:rPr>
              <a:t>运用于应用软件开发的整个生命周期</a:t>
            </a:r>
            <a:endParaRPr lang="zh-CN" altLang="en-US" dirty="0">
              <a:ea typeface="宋体" panose="02010600030101010101" pitchFamily="2" charset="-122"/>
            </a:endParaRPr>
          </a:p>
          <a:p>
            <a:r>
              <a:rPr lang="zh-CN" altLang="en-US" dirty="0">
                <a:ea typeface="宋体" panose="02010600030101010101" pitchFamily="2" charset="-122"/>
              </a:rPr>
              <a:t>开发大型系统和软件的理想方法</a:t>
            </a:r>
            <a:endParaRPr lang="zh-CN" altLang="en-US" dirty="0">
              <a:ea typeface="宋体" panose="02010600030101010101" pitchFamily="2" charset="-122"/>
            </a:endParaRPr>
          </a:p>
        </p:txBody>
      </p:sp>
      <p:sp>
        <p:nvSpPr>
          <p:cNvPr id="18436" name="灯片编号占位符 3"/>
          <p:cNvSpPr txBox="1">
            <a:spLocks noGrp="1"/>
          </p:cNvSpPr>
          <p:nvPr>
            <p:ph type="sldNum"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5pPr>
          </a:lstStyle>
          <a:p>
            <a:pPr lvl="0" algn="r"/>
            <a:fld id="{9A0DB2DC-4C9A-4742-B13C-FB6460FD3503}" type="slidenum">
              <a:rPr lang="en-US" altLang="zh-CN" sz="1200" dirty="0">
                <a:solidFill>
                  <a:srgbClr val="0070C0"/>
                </a:solidFill>
              </a:rPr>
            </a:fld>
            <a:endParaRPr lang="en-US" altLang="zh-CN" sz="1200" dirty="0">
              <a:solidFill>
                <a:srgbClr val="0070C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螺旋模型</a:t>
            </a:r>
            <a:endParaRPr lang="zh-CN" altLang="en-US" dirty="0">
              <a:ea typeface="宋体" panose="02010600030101010101" pitchFamily="2" charset="-122"/>
            </a:endParaRPr>
          </a:p>
        </p:txBody>
      </p:sp>
      <p:sp>
        <p:nvSpPr>
          <p:cNvPr id="19460" name="灯片编号占位符 3"/>
          <p:cNvSpPr txBox="1">
            <a:spLocks noGrp="1"/>
          </p:cNvSpPr>
          <p:nvPr>
            <p:ph type="sldNum"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5pPr>
          </a:lstStyle>
          <a:p>
            <a:pPr lvl="0" algn="r"/>
            <a:fld id="{9A0DB2DC-4C9A-4742-B13C-FB6460FD3503}" type="slidenum">
              <a:rPr lang="en-US" altLang="zh-CN" sz="1200" dirty="0">
                <a:solidFill>
                  <a:srgbClr val="0070C0"/>
                </a:solidFill>
              </a:rPr>
            </a:fld>
            <a:endParaRPr lang="en-US" altLang="zh-CN" sz="1200" dirty="0">
              <a:solidFill>
                <a:srgbClr val="0070C0"/>
              </a:solidFill>
            </a:endParaRPr>
          </a:p>
        </p:txBody>
      </p:sp>
      <p:pic>
        <p:nvPicPr>
          <p:cNvPr id="19461" name="Picture 1" descr="C:\DOCUME~1\ADMINI~1\LOCALS~1\Temp\[2[6GUZ_L6%FH26MTARCJKO.jpg"/>
          <p:cNvPicPr>
            <a:picLocks noChangeAspect="1"/>
          </p:cNvPicPr>
          <p:nvPr/>
        </p:nvPicPr>
        <p:blipFill>
          <a:blip r:embed="rId1"/>
          <a:stretch>
            <a:fillRect/>
          </a:stretch>
        </p:blipFill>
        <p:spPr>
          <a:xfrm>
            <a:off x="1042988" y="981075"/>
            <a:ext cx="6985000" cy="5184775"/>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Slide Number Placeholder 4"/>
          <p:cNvSpPr txBox="1">
            <a:spLocks noGrp="1"/>
          </p:cNvSpPr>
          <p:nvPr>
            <p:ph type="sldNum" sz="quarter" idx="11"/>
          </p:nvPr>
        </p:nvSpPr>
        <p:spPr>
          <a:xfrm>
            <a:off x="6705600" y="6553200"/>
            <a:ext cx="2133600" cy="228600"/>
          </a:xfrm>
          <a:noFill/>
          <a:ln>
            <a:noFill/>
          </a:ln>
        </p:spPr>
        <p:txBody>
          <a:bodyPr anchor="ctr" anchorCtr="0"/>
          <a:p>
            <a:pPr marL="0" indent="0">
              <a:spcBef>
                <a:spcPct val="0"/>
              </a:spcBef>
              <a:buClrTx/>
              <a:buFontTx/>
              <a:buNone/>
            </a:pPr>
            <a:fld id="{9A0DB2DC-4C9A-4742-B13C-FB6460FD3503}" type="slidenum">
              <a:rPr lang="zh-CN" altLang="zh-CN" sz="1200" dirty="0">
                <a:solidFill>
                  <a:srgbClr val="0070C0"/>
                </a:solidFill>
                <a:latin typeface="Helvetica" pitchFamily="-128" charset="0"/>
                <a:ea typeface="MS PGothic" panose="020B0600070205080204" pitchFamily="34" charset="-128"/>
              </a:rPr>
            </a:fld>
            <a:endParaRPr lang="zh-CN" altLang="zh-CN" sz="1200" dirty="0">
              <a:solidFill>
                <a:srgbClr val="0070C0"/>
              </a:solidFill>
              <a:latin typeface="Helvetica" pitchFamily="-128" charset="0"/>
              <a:ea typeface="MS PGothic" panose="020B0600070205080204" pitchFamily="34" charset="-128"/>
            </a:endParaRPr>
          </a:p>
        </p:txBody>
      </p:sp>
      <p:sp>
        <p:nvSpPr>
          <p:cNvPr id="20483" name="Rectangle 2"/>
          <p:cNvSpPr>
            <a:spLocks noGrp="1"/>
          </p:cNvSpPr>
          <p:nvPr>
            <p:ph type="title"/>
          </p:nvPr>
        </p:nvSpPr>
        <p:spPr>
          <a:xfrm>
            <a:off x="2438400" y="152400"/>
            <a:ext cx="5029200" cy="544513"/>
          </a:xfrm>
        </p:spPr>
        <p:txBody>
          <a:bodyPr vert="horz" wrap="square" lIns="63500" tIns="25400" rIns="63500" bIns="25400" anchor="t" anchorCtr="0">
            <a:spAutoFit/>
          </a:bodyPr>
          <a:p>
            <a:pPr eaLnBrk="1" hangingPunct="1"/>
            <a:r>
              <a:rPr lang="zh-CN" altLang="en-US" sz="3200" b="1" dirty="0">
                <a:ea typeface="宋体" panose="02010600030101010101" pitchFamily="2" charset="-122"/>
              </a:rPr>
              <a:t>演化模型</a:t>
            </a:r>
            <a:r>
              <a:rPr lang="en-US" altLang="zh-CN" sz="3200" b="1" dirty="0">
                <a:ea typeface="宋体" panose="02010600030101010101" pitchFamily="2" charset="-122"/>
              </a:rPr>
              <a:t>: </a:t>
            </a:r>
            <a:r>
              <a:rPr lang="zh-CN" altLang="en-US" sz="3200" b="1" dirty="0">
                <a:ea typeface="宋体" panose="02010600030101010101" pitchFamily="2" charset="-122"/>
              </a:rPr>
              <a:t>螺旋模型</a:t>
            </a:r>
            <a:endParaRPr lang="en-US" altLang="zh-CN" sz="3200" b="1" dirty="0">
              <a:ea typeface="宋体" panose="02010600030101010101" pitchFamily="2" charset="-122"/>
            </a:endParaRPr>
          </a:p>
        </p:txBody>
      </p:sp>
      <p:pic>
        <p:nvPicPr>
          <p:cNvPr id="20484" name="Picture 3" descr="C:\Users\speng\Desktop\PPT Presentation1-11\图\4-5螺旋模型.png4-5螺旋模型"/>
          <p:cNvPicPr>
            <a:picLocks noChangeAspect="1"/>
          </p:cNvPicPr>
          <p:nvPr/>
        </p:nvPicPr>
        <p:blipFill>
          <a:blip r:embed="rId1"/>
          <a:stretch>
            <a:fillRect/>
          </a:stretch>
        </p:blipFill>
        <p:spPr>
          <a:xfrm>
            <a:off x="1371600" y="1208088"/>
            <a:ext cx="6564313" cy="4694237"/>
          </a:xfrm>
          <a:prstGeom prst="rect">
            <a:avLst/>
          </a:prstGeom>
          <a:solidFill>
            <a:srgbClr val="96E3FE"/>
          </a:solidFill>
          <a:ln w="12700">
            <a:noFill/>
          </a:ln>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type="title"/>
          </p:nvPr>
        </p:nvSpPr>
        <p:spPr/>
        <p:txBody>
          <a:bodyPr vert="horz" wrap="square" lIns="91440" tIns="45720" rIns="91440" bIns="45720" anchor="ctr" anchorCtr="0"/>
          <a:p>
            <a:pPr>
              <a:buNone/>
            </a:pPr>
            <a:r>
              <a:rPr lang="zh-CN" altLang="en-US" dirty="0">
                <a:ea typeface="宋体" panose="02010600030101010101" pitchFamily="2" charset="-122"/>
              </a:rPr>
              <a:t>并行开发模型</a:t>
            </a:r>
            <a:endParaRPr lang="zh-CN" altLang="en-US" dirty="0">
              <a:ea typeface="宋体" panose="02010600030101010101" pitchFamily="2" charset="-122"/>
            </a:endParaRPr>
          </a:p>
        </p:txBody>
      </p:sp>
      <p:sp>
        <p:nvSpPr>
          <p:cNvPr id="21507" name="Rectangle 3"/>
          <p:cNvSpPr>
            <a:spLocks noGrp="1"/>
          </p:cNvSpPr>
          <p:nvPr>
            <p:ph idx="1"/>
          </p:nvPr>
        </p:nvSpPr>
        <p:spPr>
          <a:xfrm>
            <a:off x="500063" y="1428750"/>
            <a:ext cx="3143250" cy="4875213"/>
          </a:xfrm>
        </p:spPr>
        <p:txBody>
          <a:bodyPr vert="horz" wrap="square" lIns="91440" tIns="45720" rIns="91440" bIns="45720" anchor="t" anchorCtr="0"/>
          <a:p>
            <a:r>
              <a:rPr lang="zh-CN" altLang="en-US" sz="2400" dirty="0">
                <a:ea typeface="宋体" panose="02010600030101010101" pitchFamily="2" charset="-122"/>
              </a:rPr>
              <a:t>适合于不同的团队共同开发系统</a:t>
            </a:r>
            <a:endParaRPr lang="zh-CN" altLang="en-US" sz="2400" dirty="0">
              <a:ea typeface="宋体" panose="02010600030101010101" pitchFamily="2" charset="-122"/>
            </a:endParaRPr>
          </a:p>
          <a:p>
            <a:r>
              <a:rPr lang="zh-CN" altLang="en-US" sz="2400" dirty="0">
                <a:ea typeface="宋体" panose="02010600030101010101" pitchFamily="2" charset="-122"/>
              </a:rPr>
              <a:t>可以表示为一系列框架活动、软件工程动作和任务以及相应的状态。</a:t>
            </a:r>
            <a:endParaRPr lang="zh-CN" altLang="en-US" sz="2400" dirty="0">
              <a:ea typeface="宋体" panose="02010600030101010101" pitchFamily="2" charset="-122"/>
            </a:endParaRPr>
          </a:p>
          <a:p>
            <a:r>
              <a:rPr lang="zh-CN" altLang="en-US" sz="2400" dirty="0">
                <a:ea typeface="宋体" panose="02010600030101010101" pitchFamily="2" charset="-122"/>
              </a:rPr>
              <a:t>定义了一系列事件，这些事件将触发软件工程活动、动作或者任务状态的转换。</a:t>
            </a:r>
            <a:endParaRPr lang="zh-CN" altLang="en-US" sz="2400" dirty="0">
              <a:ea typeface="宋体" panose="02010600030101010101" pitchFamily="2" charset="-122"/>
            </a:endParaRPr>
          </a:p>
        </p:txBody>
      </p:sp>
      <p:sp>
        <p:nvSpPr>
          <p:cNvPr id="21508" name="灯片编号占位符 24"/>
          <p:cNvSpPr txBox="1">
            <a:spLocks noGrp="1"/>
          </p:cNvSpPr>
          <p:nvPr>
            <p:ph type="sldNum"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5pPr>
          </a:lstStyle>
          <a:p>
            <a:pPr lvl="0" algn="r"/>
            <a:fld id="{9A0DB2DC-4C9A-4742-B13C-FB6460FD3503}" type="slidenum">
              <a:rPr lang="en-US" altLang="zh-CN" sz="1200" dirty="0">
                <a:solidFill>
                  <a:srgbClr val="0070C0"/>
                </a:solidFill>
              </a:rPr>
            </a:fld>
            <a:endParaRPr lang="en-US" altLang="zh-CN" sz="1200" dirty="0">
              <a:solidFill>
                <a:srgbClr val="0070C0"/>
              </a:solidFill>
            </a:endParaRPr>
          </a:p>
        </p:txBody>
      </p:sp>
      <p:sp>
        <p:nvSpPr>
          <p:cNvPr id="21509" name="Line 4"/>
          <p:cNvSpPr/>
          <p:nvPr/>
        </p:nvSpPr>
        <p:spPr>
          <a:xfrm>
            <a:off x="3810000" y="1524000"/>
            <a:ext cx="0" cy="4648200"/>
          </a:xfrm>
          <a:prstGeom prst="line">
            <a:avLst/>
          </a:prstGeom>
          <a:ln w="9525" cap="flat" cmpd="sng">
            <a:solidFill>
              <a:schemeClr val="tx1"/>
            </a:solidFill>
            <a:prstDash val="solid"/>
            <a:headEnd type="none" w="med" len="med"/>
            <a:tailEnd type="none" w="med" len="med"/>
          </a:ln>
        </p:spPr>
      </p:sp>
      <p:sp>
        <p:nvSpPr>
          <p:cNvPr id="21510" name="Line 5"/>
          <p:cNvSpPr/>
          <p:nvPr/>
        </p:nvSpPr>
        <p:spPr>
          <a:xfrm>
            <a:off x="3810000" y="1524000"/>
            <a:ext cx="4572000" cy="0"/>
          </a:xfrm>
          <a:prstGeom prst="line">
            <a:avLst/>
          </a:prstGeom>
          <a:ln w="9525" cap="flat" cmpd="sng">
            <a:solidFill>
              <a:schemeClr val="tx1"/>
            </a:solidFill>
            <a:prstDash val="solid"/>
            <a:headEnd type="none" w="med" len="med"/>
            <a:tailEnd type="none" w="med" len="med"/>
          </a:ln>
        </p:spPr>
      </p:sp>
      <p:sp>
        <p:nvSpPr>
          <p:cNvPr id="21511" name="Line 6"/>
          <p:cNvSpPr/>
          <p:nvPr/>
        </p:nvSpPr>
        <p:spPr>
          <a:xfrm>
            <a:off x="8382000" y="1524000"/>
            <a:ext cx="0" cy="4572000"/>
          </a:xfrm>
          <a:prstGeom prst="line">
            <a:avLst/>
          </a:prstGeom>
          <a:ln w="9525" cap="flat" cmpd="sng">
            <a:solidFill>
              <a:schemeClr val="tx1"/>
            </a:solidFill>
            <a:prstDash val="solid"/>
            <a:headEnd type="none" w="med" len="med"/>
            <a:tailEnd type="none" w="med" len="med"/>
          </a:ln>
        </p:spPr>
      </p:sp>
      <p:sp>
        <p:nvSpPr>
          <p:cNvPr id="21512" name="Line 7"/>
          <p:cNvSpPr/>
          <p:nvPr/>
        </p:nvSpPr>
        <p:spPr>
          <a:xfrm>
            <a:off x="3810000" y="6172200"/>
            <a:ext cx="4572000" cy="0"/>
          </a:xfrm>
          <a:prstGeom prst="line">
            <a:avLst/>
          </a:prstGeom>
          <a:ln w="9525" cap="flat" cmpd="sng">
            <a:solidFill>
              <a:schemeClr val="tx1"/>
            </a:solidFill>
            <a:prstDash val="solid"/>
            <a:headEnd type="none" w="med" len="med"/>
            <a:tailEnd type="none" w="med" len="med"/>
          </a:ln>
        </p:spPr>
      </p:sp>
      <p:sp>
        <p:nvSpPr>
          <p:cNvPr id="11272" name="Text Box 8"/>
          <p:cNvSpPr txBox="1">
            <a:spLocks noChangeArrowheads="1"/>
          </p:cNvSpPr>
          <p:nvPr/>
        </p:nvSpPr>
        <p:spPr bwMode="auto">
          <a:xfrm>
            <a:off x="3886200" y="1066800"/>
            <a:ext cx="15240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zh-CN" altLang="en-US" b="1" kern="1200" cap="none" spc="0" normalizeH="0" baseline="0" noProof="0">
                <a:effectLst>
                  <a:outerShdw blurRad="38100" dist="38100" dir="2700000" algn="tl">
                    <a:srgbClr val="C0C0C0"/>
                  </a:outerShdw>
                </a:effectLst>
                <a:latin typeface="Arial" panose="020B0604020202020204" pitchFamily="34" charset="0"/>
                <a:ea typeface="MS PGothic" panose="020B0600070205080204" pitchFamily="34" charset="-128"/>
                <a:cs typeface="+mn-cs"/>
              </a:rPr>
              <a:t>建模活动</a:t>
            </a:r>
            <a:endParaRPr kumimoji="0" lang="zh-CN" altLang="en-US" b="1" kern="1200" cap="none" spc="0" normalizeH="0" baseline="0" noProof="0">
              <a:effectLst>
                <a:outerShdw blurRad="38100" dist="38100" dir="2700000" algn="tl">
                  <a:srgbClr val="C0C0C0"/>
                </a:outerShdw>
              </a:effectLst>
              <a:latin typeface="Arial" panose="020B0604020202020204" pitchFamily="34" charset="0"/>
              <a:ea typeface="MS PGothic" panose="020B0600070205080204" pitchFamily="34" charset="-128"/>
              <a:cs typeface="+mn-cs"/>
            </a:endParaRPr>
          </a:p>
        </p:txBody>
      </p:sp>
      <p:sp>
        <p:nvSpPr>
          <p:cNvPr id="11273" name="Text Box 9"/>
          <p:cNvSpPr txBox="1">
            <a:spLocks noChangeArrowheads="1"/>
          </p:cNvSpPr>
          <p:nvPr/>
        </p:nvSpPr>
        <p:spPr bwMode="auto">
          <a:xfrm>
            <a:off x="6248400" y="533400"/>
            <a:ext cx="1295400" cy="466725"/>
          </a:xfrm>
          <a:prstGeom prst="rect">
            <a:avLst/>
          </a:prstGeom>
          <a:noFill/>
          <a:ln w="9525">
            <a:solidFill>
              <a:schemeClr val="tx1"/>
            </a:solidFill>
            <a:miter lim="800000"/>
          </a:ln>
          <a:effectLst/>
        </p:spPr>
        <p:txBody>
          <a:bodyPr anchor="ctr">
            <a:spAutoFit/>
          </a:bodyPr>
          <a:lstStyle/>
          <a:p>
            <a:pPr marR="0" defTabSz="914400">
              <a:spcBef>
                <a:spcPct val="50000"/>
              </a:spcBef>
              <a:buClrTx/>
              <a:buSzTx/>
              <a:buFontTx/>
              <a:buNone/>
              <a:defRPr/>
            </a:pPr>
            <a:r>
              <a:rPr kumimoji="0" lang="zh-CN" altLang="en-US" b="1" kern="1200" cap="none" spc="0" normalizeH="0" baseline="0" noProof="0">
                <a:effectLst>
                  <a:outerShdw blurRad="38100" dist="38100" dir="2700000" algn="tl">
                    <a:srgbClr val="C0C0C0"/>
                  </a:outerShdw>
                </a:effectLst>
                <a:latin typeface="Arial" panose="020B0604020202020204" pitchFamily="34" charset="0"/>
                <a:ea typeface="MS PGothic" panose="020B0600070205080204" pitchFamily="34" charset="-128"/>
                <a:cs typeface="+mn-cs"/>
              </a:rPr>
              <a:t>空状态</a:t>
            </a:r>
            <a:endParaRPr kumimoji="0" lang="zh-CN" altLang="en-US" b="1" kern="1200" cap="none" spc="0" normalizeH="0" baseline="0" noProof="0">
              <a:effectLst>
                <a:outerShdw blurRad="38100" dist="38100" dir="2700000" algn="tl">
                  <a:srgbClr val="C0C0C0"/>
                </a:outerShdw>
              </a:effectLst>
              <a:latin typeface="Arial" panose="020B0604020202020204" pitchFamily="34" charset="0"/>
              <a:ea typeface="MS PGothic" panose="020B0600070205080204" pitchFamily="34" charset="-128"/>
              <a:cs typeface="+mn-cs"/>
            </a:endParaRPr>
          </a:p>
        </p:txBody>
      </p:sp>
      <p:sp>
        <p:nvSpPr>
          <p:cNvPr id="11274" name="Text Box 10"/>
          <p:cNvSpPr txBox="1">
            <a:spLocks noChangeArrowheads="1"/>
          </p:cNvSpPr>
          <p:nvPr/>
        </p:nvSpPr>
        <p:spPr bwMode="auto">
          <a:xfrm>
            <a:off x="4572000" y="1676400"/>
            <a:ext cx="2286000" cy="466725"/>
          </a:xfrm>
          <a:prstGeom prst="rect">
            <a:avLst/>
          </a:prstGeom>
          <a:noFill/>
          <a:ln w="9525">
            <a:solidFill>
              <a:schemeClr val="tx1"/>
            </a:solidFill>
            <a:miter lim="800000"/>
          </a:ln>
          <a:effectLst/>
        </p:spPr>
        <p:txBody>
          <a:bodyPr anchor="ctr">
            <a:spAutoFit/>
          </a:bodyPr>
          <a:lstStyle/>
          <a:p>
            <a:pPr marR="0" defTabSz="914400">
              <a:spcBef>
                <a:spcPct val="50000"/>
              </a:spcBef>
              <a:buClrTx/>
              <a:buSzTx/>
              <a:buFontTx/>
              <a:buNone/>
              <a:defRPr/>
            </a:pPr>
            <a:r>
              <a:rPr kumimoji="0" lang="zh-CN" altLang="en-US" b="1" kern="1200" cap="none" spc="0" normalizeH="0" baseline="0" noProof="0">
                <a:effectLst>
                  <a:outerShdw blurRad="38100" dist="38100" dir="2700000" algn="tl">
                    <a:srgbClr val="C0C0C0"/>
                  </a:outerShdw>
                </a:effectLst>
                <a:latin typeface="Arial" panose="020B0604020202020204" pitchFamily="34" charset="0"/>
                <a:ea typeface="MS PGothic" panose="020B0600070205080204" pitchFamily="34" charset="-128"/>
                <a:cs typeface="+mn-cs"/>
              </a:rPr>
              <a:t>正在开发状态</a:t>
            </a:r>
            <a:endParaRPr kumimoji="0" lang="zh-CN" altLang="en-US" b="1" kern="1200" cap="none" spc="0" normalizeH="0" baseline="0" noProof="0">
              <a:effectLst>
                <a:outerShdw blurRad="38100" dist="38100" dir="2700000" algn="tl">
                  <a:srgbClr val="C0C0C0"/>
                </a:outerShdw>
              </a:effectLst>
              <a:latin typeface="Arial" panose="020B0604020202020204" pitchFamily="34" charset="0"/>
              <a:ea typeface="MS PGothic" panose="020B0600070205080204" pitchFamily="34" charset="-128"/>
              <a:cs typeface="+mn-cs"/>
            </a:endParaRPr>
          </a:p>
        </p:txBody>
      </p:sp>
      <p:sp>
        <p:nvSpPr>
          <p:cNvPr id="11275" name="Text Box 11"/>
          <p:cNvSpPr txBox="1">
            <a:spLocks noChangeArrowheads="1"/>
          </p:cNvSpPr>
          <p:nvPr/>
        </p:nvSpPr>
        <p:spPr bwMode="auto">
          <a:xfrm>
            <a:off x="3962400" y="2713038"/>
            <a:ext cx="1371600" cy="831850"/>
          </a:xfrm>
          <a:prstGeom prst="rect">
            <a:avLst/>
          </a:prstGeom>
          <a:noFill/>
          <a:ln w="9525">
            <a:solidFill>
              <a:schemeClr val="tx1"/>
            </a:solidFill>
            <a:miter lim="800000"/>
          </a:ln>
          <a:effectLst/>
        </p:spPr>
        <p:txBody>
          <a:bodyPr anchor="ctr">
            <a:spAutoFit/>
          </a:bodyPr>
          <a:lstStyle/>
          <a:p>
            <a:pPr marR="0" defTabSz="914400">
              <a:spcBef>
                <a:spcPct val="50000"/>
              </a:spcBef>
              <a:buClrTx/>
              <a:buSzTx/>
              <a:buFontTx/>
              <a:buNone/>
              <a:defRPr/>
            </a:pPr>
            <a:r>
              <a:rPr kumimoji="0" lang="zh-CN" altLang="en-US" b="1" kern="1200" cap="none" spc="0" normalizeH="0" baseline="0" noProof="0">
                <a:effectLst>
                  <a:outerShdw blurRad="38100" dist="38100" dir="2700000" algn="tl">
                    <a:srgbClr val="C0C0C0"/>
                  </a:outerShdw>
                </a:effectLst>
                <a:latin typeface="Arial" panose="020B0604020202020204" pitchFamily="34" charset="0"/>
                <a:ea typeface="MS PGothic" panose="020B0600070205080204" pitchFamily="34" charset="-128"/>
                <a:cs typeface="+mn-cs"/>
              </a:rPr>
              <a:t>等待变更状态</a:t>
            </a:r>
            <a:endParaRPr kumimoji="0" lang="zh-CN" altLang="en-US" b="1" kern="1200" cap="none" spc="0" normalizeH="0" baseline="0" noProof="0">
              <a:effectLst>
                <a:outerShdw blurRad="38100" dist="38100" dir="2700000" algn="tl">
                  <a:srgbClr val="C0C0C0"/>
                </a:outerShdw>
              </a:effectLst>
              <a:latin typeface="Arial" panose="020B0604020202020204" pitchFamily="34" charset="0"/>
              <a:ea typeface="MS PGothic" panose="020B0600070205080204" pitchFamily="34" charset="-128"/>
              <a:cs typeface="+mn-cs"/>
            </a:endParaRPr>
          </a:p>
        </p:txBody>
      </p:sp>
      <p:sp>
        <p:nvSpPr>
          <p:cNvPr id="11276" name="Text Box 12"/>
          <p:cNvSpPr txBox="1">
            <a:spLocks noChangeArrowheads="1"/>
          </p:cNvSpPr>
          <p:nvPr/>
        </p:nvSpPr>
        <p:spPr bwMode="auto">
          <a:xfrm>
            <a:off x="6400800" y="2743200"/>
            <a:ext cx="1371600" cy="831850"/>
          </a:xfrm>
          <a:prstGeom prst="rect">
            <a:avLst/>
          </a:prstGeom>
          <a:noFill/>
          <a:ln w="9525">
            <a:solidFill>
              <a:schemeClr val="tx1"/>
            </a:solidFill>
            <a:miter lim="800000"/>
          </a:ln>
          <a:effectLst/>
        </p:spPr>
        <p:txBody>
          <a:bodyPr anchor="ctr">
            <a:spAutoFit/>
          </a:bodyPr>
          <a:lstStyle/>
          <a:p>
            <a:pPr marR="0" defTabSz="914400">
              <a:spcBef>
                <a:spcPct val="50000"/>
              </a:spcBef>
              <a:buClrTx/>
              <a:buSzTx/>
              <a:buFontTx/>
              <a:buNone/>
              <a:defRPr/>
            </a:pPr>
            <a:r>
              <a:rPr kumimoji="0" lang="zh-CN" altLang="en-US" b="1" kern="1200" cap="none" spc="0" normalizeH="0" baseline="0" noProof="0">
                <a:effectLst>
                  <a:outerShdw blurRad="38100" dist="38100" dir="2700000" algn="tl">
                    <a:srgbClr val="C0C0C0"/>
                  </a:outerShdw>
                </a:effectLst>
                <a:latin typeface="Arial" panose="020B0604020202020204" pitchFamily="34" charset="0"/>
                <a:ea typeface="MS PGothic" panose="020B0600070205080204" pitchFamily="34" charset="-128"/>
                <a:cs typeface="+mn-cs"/>
              </a:rPr>
              <a:t>正在评审状态</a:t>
            </a:r>
            <a:endParaRPr kumimoji="0" lang="zh-CN" altLang="en-US" b="1" kern="1200" cap="none" spc="0" normalizeH="0" baseline="0" noProof="0">
              <a:effectLst>
                <a:outerShdw blurRad="38100" dist="38100" dir="2700000" algn="tl">
                  <a:srgbClr val="C0C0C0"/>
                </a:outerShdw>
              </a:effectLst>
              <a:latin typeface="Arial" panose="020B0604020202020204" pitchFamily="34" charset="0"/>
              <a:ea typeface="MS PGothic" panose="020B0600070205080204" pitchFamily="34" charset="-128"/>
              <a:cs typeface="+mn-cs"/>
            </a:endParaRPr>
          </a:p>
        </p:txBody>
      </p:sp>
      <p:sp>
        <p:nvSpPr>
          <p:cNvPr id="11277" name="Text Box 13"/>
          <p:cNvSpPr txBox="1">
            <a:spLocks noChangeArrowheads="1"/>
          </p:cNvSpPr>
          <p:nvPr/>
        </p:nvSpPr>
        <p:spPr bwMode="auto">
          <a:xfrm>
            <a:off x="4267200" y="4114800"/>
            <a:ext cx="1371600" cy="831850"/>
          </a:xfrm>
          <a:prstGeom prst="rect">
            <a:avLst/>
          </a:prstGeom>
          <a:noFill/>
          <a:ln w="9525">
            <a:solidFill>
              <a:schemeClr val="tx1"/>
            </a:solidFill>
            <a:miter lim="800000"/>
          </a:ln>
          <a:effectLst/>
        </p:spPr>
        <p:txBody>
          <a:bodyPr anchor="ctr">
            <a:spAutoFit/>
          </a:bodyPr>
          <a:lstStyle/>
          <a:p>
            <a:pPr marR="0" defTabSz="914400">
              <a:spcBef>
                <a:spcPct val="50000"/>
              </a:spcBef>
              <a:buClrTx/>
              <a:buSzTx/>
              <a:buFontTx/>
              <a:buNone/>
              <a:defRPr/>
            </a:pPr>
            <a:r>
              <a:rPr kumimoji="0" lang="zh-CN" altLang="en-US" b="1" kern="1200" cap="none" spc="0" normalizeH="0" baseline="0" noProof="0">
                <a:effectLst>
                  <a:outerShdw blurRad="38100" dist="38100" dir="2700000" algn="tl">
                    <a:srgbClr val="C0C0C0"/>
                  </a:outerShdw>
                </a:effectLst>
                <a:latin typeface="Arial" panose="020B0604020202020204" pitchFamily="34" charset="0"/>
                <a:ea typeface="MS PGothic" panose="020B0600070205080204" pitchFamily="34" charset="-128"/>
                <a:cs typeface="+mn-cs"/>
              </a:rPr>
              <a:t>正在修改状态</a:t>
            </a:r>
            <a:endParaRPr kumimoji="0" lang="zh-CN" altLang="en-US" b="1" kern="1200" cap="none" spc="0" normalizeH="0" baseline="0" noProof="0">
              <a:effectLst>
                <a:outerShdw blurRad="38100" dist="38100" dir="2700000" algn="tl">
                  <a:srgbClr val="C0C0C0"/>
                </a:outerShdw>
              </a:effectLst>
              <a:latin typeface="Arial" panose="020B0604020202020204" pitchFamily="34" charset="0"/>
              <a:ea typeface="MS PGothic" panose="020B0600070205080204" pitchFamily="34" charset="-128"/>
              <a:cs typeface="+mn-cs"/>
            </a:endParaRPr>
          </a:p>
        </p:txBody>
      </p:sp>
      <p:sp>
        <p:nvSpPr>
          <p:cNvPr id="11278" name="Text Box 14"/>
          <p:cNvSpPr txBox="1">
            <a:spLocks noChangeArrowheads="1"/>
          </p:cNvSpPr>
          <p:nvPr/>
        </p:nvSpPr>
        <p:spPr bwMode="auto">
          <a:xfrm>
            <a:off x="6096000" y="4114800"/>
            <a:ext cx="1600200" cy="831850"/>
          </a:xfrm>
          <a:prstGeom prst="rect">
            <a:avLst/>
          </a:prstGeom>
          <a:noFill/>
          <a:ln w="9525">
            <a:solidFill>
              <a:schemeClr val="tx1"/>
            </a:solidFill>
            <a:miter lim="800000"/>
          </a:ln>
          <a:effectLst/>
        </p:spPr>
        <p:txBody>
          <a:bodyPr anchor="ctr">
            <a:spAutoFit/>
          </a:bodyPr>
          <a:lstStyle/>
          <a:p>
            <a:pPr marR="0" defTabSz="914400">
              <a:spcBef>
                <a:spcPct val="50000"/>
              </a:spcBef>
              <a:buClrTx/>
              <a:buSzTx/>
              <a:buFontTx/>
              <a:buNone/>
              <a:defRPr/>
            </a:pPr>
            <a:r>
              <a:rPr kumimoji="0" lang="zh-CN" altLang="en-US" b="1" kern="1200" cap="none" spc="0" normalizeH="0" baseline="0" noProof="0">
                <a:effectLst>
                  <a:outerShdw blurRad="38100" dist="38100" dir="2700000" algn="tl">
                    <a:srgbClr val="C0C0C0"/>
                  </a:outerShdw>
                </a:effectLst>
                <a:latin typeface="Arial" panose="020B0604020202020204" pitchFamily="34" charset="0"/>
                <a:ea typeface="MS PGothic" panose="020B0600070205080204" pitchFamily="34" charset="-128"/>
                <a:cs typeface="+mn-cs"/>
              </a:rPr>
              <a:t>建立了基线状态</a:t>
            </a:r>
            <a:endParaRPr kumimoji="0" lang="zh-CN" altLang="en-US" b="1" kern="1200" cap="none" spc="0" normalizeH="0" baseline="0" noProof="0">
              <a:effectLst>
                <a:outerShdw blurRad="38100" dist="38100" dir="2700000" algn="tl">
                  <a:srgbClr val="C0C0C0"/>
                </a:outerShdw>
              </a:effectLst>
              <a:latin typeface="Arial" panose="020B0604020202020204" pitchFamily="34" charset="0"/>
              <a:ea typeface="MS PGothic" panose="020B0600070205080204" pitchFamily="34" charset="-128"/>
              <a:cs typeface="+mn-cs"/>
            </a:endParaRPr>
          </a:p>
        </p:txBody>
      </p:sp>
      <p:sp>
        <p:nvSpPr>
          <p:cNvPr id="11279" name="Text Box 15"/>
          <p:cNvSpPr txBox="1">
            <a:spLocks noChangeArrowheads="1"/>
          </p:cNvSpPr>
          <p:nvPr/>
        </p:nvSpPr>
        <p:spPr bwMode="auto">
          <a:xfrm>
            <a:off x="5105400" y="5486400"/>
            <a:ext cx="1524000" cy="466725"/>
          </a:xfrm>
          <a:prstGeom prst="rect">
            <a:avLst/>
          </a:prstGeom>
          <a:noFill/>
          <a:ln w="9525">
            <a:solidFill>
              <a:schemeClr val="tx1"/>
            </a:solidFill>
            <a:miter lim="800000"/>
          </a:ln>
          <a:effectLst/>
        </p:spPr>
        <p:txBody>
          <a:bodyPr anchor="ctr">
            <a:spAutoFit/>
          </a:bodyPr>
          <a:lstStyle/>
          <a:p>
            <a:pPr marR="0" defTabSz="914400">
              <a:spcBef>
                <a:spcPct val="50000"/>
              </a:spcBef>
              <a:buClrTx/>
              <a:buSzTx/>
              <a:buFontTx/>
              <a:buNone/>
              <a:defRPr/>
            </a:pPr>
            <a:r>
              <a:rPr kumimoji="0" lang="zh-CN" altLang="en-US" b="1" kern="1200" cap="none" spc="0" normalizeH="0" baseline="0" noProof="0">
                <a:effectLst>
                  <a:outerShdw blurRad="38100" dist="38100" dir="2700000" algn="tl">
                    <a:srgbClr val="C0C0C0"/>
                  </a:outerShdw>
                </a:effectLst>
                <a:latin typeface="Arial" panose="020B0604020202020204" pitchFamily="34" charset="0"/>
                <a:ea typeface="MS PGothic" panose="020B0600070205080204" pitchFamily="34" charset="-128"/>
                <a:cs typeface="+mn-cs"/>
              </a:rPr>
              <a:t>结束状态</a:t>
            </a:r>
            <a:endParaRPr kumimoji="0" lang="zh-CN" altLang="en-US" b="1" kern="1200" cap="none" spc="0" normalizeH="0" baseline="0" noProof="0">
              <a:effectLst>
                <a:outerShdw blurRad="38100" dist="38100" dir="2700000" algn="tl">
                  <a:srgbClr val="C0C0C0"/>
                </a:outerShdw>
              </a:effectLst>
              <a:latin typeface="Arial" panose="020B0604020202020204" pitchFamily="34" charset="0"/>
              <a:ea typeface="MS PGothic" panose="020B0600070205080204" pitchFamily="34" charset="-128"/>
              <a:cs typeface="+mn-cs"/>
            </a:endParaRPr>
          </a:p>
        </p:txBody>
      </p:sp>
      <p:sp>
        <p:nvSpPr>
          <p:cNvPr id="21521" name="Line 16"/>
          <p:cNvSpPr/>
          <p:nvPr/>
        </p:nvSpPr>
        <p:spPr>
          <a:xfrm flipH="1">
            <a:off x="5791200" y="990600"/>
            <a:ext cx="1066800" cy="685800"/>
          </a:xfrm>
          <a:prstGeom prst="line">
            <a:avLst/>
          </a:prstGeom>
          <a:ln w="9525" cap="flat" cmpd="sng">
            <a:solidFill>
              <a:schemeClr val="tx1"/>
            </a:solidFill>
            <a:prstDash val="solid"/>
            <a:headEnd type="none" w="med" len="med"/>
            <a:tailEnd type="triangle" w="med" len="med"/>
          </a:ln>
        </p:spPr>
      </p:sp>
      <p:sp>
        <p:nvSpPr>
          <p:cNvPr id="21522" name="Line 17"/>
          <p:cNvSpPr/>
          <p:nvPr/>
        </p:nvSpPr>
        <p:spPr>
          <a:xfrm flipH="1">
            <a:off x="4572000" y="2133600"/>
            <a:ext cx="990600" cy="609600"/>
          </a:xfrm>
          <a:prstGeom prst="line">
            <a:avLst/>
          </a:prstGeom>
          <a:ln w="9525" cap="flat" cmpd="sng">
            <a:solidFill>
              <a:schemeClr val="tx1"/>
            </a:solidFill>
            <a:prstDash val="solid"/>
            <a:headEnd type="none" w="med" len="med"/>
            <a:tailEnd type="triangle" w="med" len="med"/>
          </a:ln>
        </p:spPr>
      </p:sp>
      <p:sp>
        <p:nvSpPr>
          <p:cNvPr id="21523" name="Line 18"/>
          <p:cNvSpPr/>
          <p:nvPr/>
        </p:nvSpPr>
        <p:spPr>
          <a:xfrm>
            <a:off x="6172200" y="2133600"/>
            <a:ext cx="1143000" cy="609600"/>
          </a:xfrm>
          <a:prstGeom prst="line">
            <a:avLst/>
          </a:prstGeom>
          <a:ln w="9525" cap="flat" cmpd="sng">
            <a:solidFill>
              <a:schemeClr val="tx1"/>
            </a:solidFill>
            <a:prstDash val="solid"/>
            <a:headEnd type="none" w="med" len="med"/>
            <a:tailEnd type="triangle" w="med" len="med"/>
          </a:ln>
        </p:spPr>
      </p:sp>
      <p:sp>
        <p:nvSpPr>
          <p:cNvPr id="21524" name="Line 19"/>
          <p:cNvSpPr/>
          <p:nvPr/>
        </p:nvSpPr>
        <p:spPr>
          <a:xfrm>
            <a:off x="4648200" y="3581400"/>
            <a:ext cx="152400" cy="533400"/>
          </a:xfrm>
          <a:prstGeom prst="line">
            <a:avLst/>
          </a:prstGeom>
          <a:ln w="9525" cap="flat" cmpd="sng">
            <a:solidFill>
              <a:schemeClr val="tx1"/>
            </a:solidFill>
            <a:prstDash val="solid"/>
            <a:headEnd type="none" w="med" len="med"/>
            <a:tailEnd type="triangle" w="med" len="med"/>
          </a:ln>
        </p:spPr>
      </p:sp>
      <p:sp>
        <p:nvSpPr>
          <p:cNvPr id="21525" name="Line 20"/>
          <p:cNvSpPr/>
          <p:nvPr/>
        </p:nvSpPr>
        <p:spPr>
          <a:xfrm flipV="1">
            <a:off x="5638800" y="3200400"/>
            <a:ext cx="762000" cy="1371600"/>
          </a:xfrm>
          <a:prstGeom prst="line">
            <a:avLst/>
          </a:prstGeom>
          <a:ln w="9525" cap="flat" cmpd="sng">
            <a:solidFill>
              <a:schemeClr val="tx1"/>
            </a:solidFill>
            <a:prstDash val="solid"/>
            <a:headEnd type="none" w="med" len="med"/>
            <a:tailEnd type="triangle" w="med" len="med"/>
          </a:ln>
        </p:spPr>
      </p:sp>
      <p:sp>
        <p:nvSpPr>
          <p:cNvPr id="21526" name="Line 21"/>
          <p:cNvSpPr/>
          <p:nvPr/>
        </p:nvSpPr>
        <p:spPr>
          <a:xfrm flipH="1">
            <a:off x="7086600" y="3581400"/>
            <a:ext cx="381000" cy="533400"/>
          </a:xfrm>
          <a:prstGeom prst="line">
            <a:avLst/>
          </a:prstGeom>
          <a:ln w="9525" cap="flat" cmpd="sng">
            <a:solidFill>
              <a:schemeClr val="tx1"/>
            </a:solidFill>
            <a:prstDash val="solid"/>
            <a:headEnd type="none" w="med" len="med"/>
            <a:tailEnd type="triangle" w="med" len="med"/>
          </a:ln>
        </p:spPr>
      </p:sp>
      <p:sp>
        <p:nvSpPr>
          <p:cNvPr id="21527" name="Line 22"/>
          <p:cNvSpPr/>
          <p:nvPr/>
        </p:nvSpPr>
        <p:spPr>
          <a:xfrm flipH="1">
            <a:off x="5791200" y="4953000"/>
            <a:ext cx="990600" cy="533400"/>
          </a:xfrm>
          <a:prstGeom prst="line">
            <a:avLst/>
          </a:prstGeom>
          <a:ln w="9525" cap="flat" cmpd="sng">
            <a:solidFill>
              <a:schemeClr val="tx1"/>
            </a:solidFill>
            <a:prstDash val="solid"/>
            <a:headEnd type="none" w="med" len="med"/>
            <a:tailEnd type="triangle" w="med" len="med"/>
          </a:ln>
        </p:spPr>
      </p:sp>
      <p:sp>
        <p:nvSpPr>
          <p:cNvPr id="21528" name="Freeform 24"/>
          <p:cNvSpPr/>
          <p:nvPr/>
        </p:nvSpPr>
        <p:spPr>
          <a:xfrm>
            <a:off x="6629400" y="3581400"/>
            <a:ext cx="1473200" cy="2133600"/>
          </a:xfrm>
          <a:custGeom>
            <a:avLst/>
            <a:gdLst>
              <a:gd name="txL" fmla="*/ 0 w 928"/>
              <a:gd name="txT" fmla="*/ 0 h 1344"/>
              <a:gd name="txR" fmla="*/ 928 w 928"/>
              <a:gd name="txB" fmla="*/ 1344 h 1344"/>
            </a:gdLst>
            <a:ahLst/>
            <a:cxnLst>
              <a:cxn ang="0">
                <a:pos x="2147483647" y="0"/>
              </a:cxn>
              <a:cxn ang="0">
                <a:pos x="2147483647" y="2147483647"/>
              </a:cxn>
              <a:cxn ang="0">
                <a:pos x="2147483647" y="2147483647"/>
              </a:cxn>
              <a:cxn ang="0">
                <a:pos x="0" y="2147483647"/>
              </a:cxn>
            </a:cxnLst>
            <a:rect l="txL" t="txT" r="txR" b="txB"/>
            <a:pathLst>
              <a:path w="928" h="1344">
                <a:moveTo>
                  <a:pt x="624" y="0"/>
                </a:moveTo>
                <a:cubicBezTo>
                  <a:pt x="760" y="132"/>
                  <a:pt x="896" y="264"/>
                  <a:pt x="912" y="432"/>
                </a:cubicBezTo>
                <a:cubicBezTo>
                  <a:pt x="928" y="600"/>
                  <a:pt x="872" y="856"/>
                  <a:pt x="720" y="1008"/>
                </a:cubicBezTo>
                <a:cubicBezTo>
                  <a:pt x="568" y="1160"/>
                  <a:pt x="284" y="1252"/>
                  <a:pt x="0" y="1344"/>
                </a:cubicBezTo>
              </a:path>
            </a:pathLst>
          </a:custGeom>
          <a:noFill/>
          <a:ln w="9525" cap="flat" cmpd="sng">
            <a:solidFill>
              <a:schemeClr val="tx1">
                <a:alpha val="100000"/>
              </a:schemeClr>
            </a:solidFill>
            <a:prstDash val="solid"/>
            <a:round/>
            <a:headEnd type="none" w="med" len="med"/>
            <a:tailEnd type="triangle" w="med" len="med"/>
          </a:ln>
        </p:spPr>
        <p:txBody>
          <a:bodyPr/>
          <a:p>
            <a:endParaRPr lang="zh-CN" altLang="en-US"/>
          </a:p>
        </p:txBody>
      </p:sp>
      <p:sp>
        <p:nvSpPr>
          <p:cNvPr id="21529" name="Freeform 25"/>
          <p:cNvSpPr/>
          <p:nvPr/>
        </p:nvSpPr>
        <p:spPr>
          <a:xfrm>
            <a:off x="3937000" y="3581400"/>
            <a:ext cx="1168400" cy="2235200"/>
          </a:xfrm>
          <a:custGeom>
            <a:avLst/>
            <a:gdLst>
              <a:gd name="txL" fmla="*/ 0 w 736"/>
              <a:gd name="txT" fmla="*/ 0 h 1408"/>
              <a:gd name="txR" fmla="*/ 736 w 736"/>
              <a:gd name="txB" fmla="*/ 1408 h 1408"/>
            </a:gdLst>
            <a:ahLst/>
            <a:cxnLst>
              <a:cxn ang="0">
                <a:pos x="2147483647" y="2147483647"/>
              </a:cxn>
              <a:cxn ang="0">
                <a:pos x="2147483647" y="2147483647"/>
              </a:cxn>
              <a:cxn ang="0">
                <a:pos x="2147483647" y="2147483647"/>
              </a:cxn>
              <a:cxn ang="0">
                <a:pos x="2147483647" y="0"/>
              </a:cxn>
            </a:cxnLst>
            <a:rect l="txL" t="txT" r="txR" b="txB"/>
            <a:pathLst>
              <a:path w="736" h="1408">
                <a:moveTo>
                  <a:pt x="736" y="1392"/>
                </a:moveTo>
                <a:cubicBezTo>
                  <a:pt x="532" y="1400"/>
                  <a:pt x="328" y="1408"/>
                  <a:pt x="208" y="1296"/>
                </a:cubicBezTo>
                <a:cubicBezTo>
                  <a:pt x="88" y="1184"/>
                  <a:pt x="32" y="936"/>
                  <a:pt x="16" y="720"/>
                </a:cubicBezTo>
                <a:cubicBezTo>
                  <a:pt x="0" y="504"/>
                  <a:pt x="96" y="120"/>
                  <a:pt x="112" y="0"/>
                </a:cubicBezTo>
              </a:path>
            </a:pathLst>
          </a:custGeom>
          <a:noFill/>
          <a:ln w="9525" cap="flat" cmpd="sng">
            <a:solidFill>
              <a:schemeClr val="tx1">
                <a:alpha val="100000"/>
              </a:schemeClr>
            </a:solidFill>
            <a:prstDash val="solid"/>
            <a:round/>
            <a:headEnd type="none" w="med" len="med"/>
            <a:tailEnd type="triangle" w="med" len="med"/>
          </a:ln>
        </p:spPr>
        <p:txBody>
          <a:bodyPr/>
          <a:p>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1"/>
          <p:cNvSpPr>
            <a:spLocks noGrp="1"/>
          </p:cNvSpPr>
          <p:nvPr>
            <p:ph type="title"/>
          </p:nvPr>
        </p:nvSpPr>
        <p:spPr/>
        <p:txBody>
          <a:bodyPr vert="horz" wrap="square" lIns="91440" tIns="45720" rIns="91440" bIns="45720" anchor="ctr" anchorCtr="0"/>
          <a:p>
            <a:r>
              <a:rPr lang="en-US" altLang="zh-CN" sz="3600" dirty="0">
                <a:ea typeface="宋体" panose="02010600030101010101" pitchFamily="2" charset="-122"/>
              </a:rPr>
              <a:t> </a:t>
            </a:r>
            <a:r>
              <a:rPr lang="zh-CN" altLang="en-US" sz="3600" dirty="0">
                <a:ea typeface="宋体" panose="02010600030101010101" pitchFamily="2" charset="-122"/>
              </a:rPr>
              <a:t>专用过程模型</a:t>
            </a:r>
            <a:endParaRPr lang="zh-CN" altLang="en-US" sz="3600" dirty="0">
              <a:ea typeface="宋体" panose="02010600030101010101" pitchFamily="2" charset="-122"/>
            </a:endParaRPr>
          </a:p>
        </p:txBody>
      </p:sp>
      <p:sp>
        <p:nvSpPr>
          <p:cNvPr id="22531" name="内容占位符 2"/>
          <p:cNvSpPr>
            <a:spLocks noGrp="1"/>
          </p:cNvSpPr>
          <p:nvPr>
            <p:ph idx="1"/>
          </p:nvPr>
        </p:nvSpPr>
        <p:spPr>
          <a:xfrm>
            <a:off x="500063" y="1285875"/>
            <a:ext cx="8286750" cy="5072063"/>
          </a:xfrm>
        </p:spPr>
        <p:txBody>
          <a:bodyPr vert="horz" wrap="square" lIns="91440" tIns="45720" rIns="91440" bIns="45720" anchor="t" anchorCtr="0"/>
          <a:p>
            <a:r>
              <a:rPr lang="zh-CN" altLang="en-US" dirty="0">
                <a:ea typeface="宋体" panose="02010600030101010101" pitchFamily="2" charset="-122"/>
              </a:rPr>
              <a:t>基于构件的开发</a:t>
            </a:r>
            <a:endParaRPr lang="en-US" altLang="zh-CN" dirty="0">
              <a:ea typeface="宋体" panose="02010600030101010101" pitchFamily="2" charset="-122"/>
            </a:endParaRPr>
          </a:p>
          <a:p>
            <a:pPr lvl="1"/>
            <a:r>
              <a:rPr lang="zh-CN" altLang="en-US" sz="2400" dirty="0">
                <a:ea typeface="宋体" panose="02010600030101010101" pitchFamily="2" charset="-122"/>
              </a:rPr>
              <a:t>软件构件由厂家作为产品供应，通过良好定义的借口提供特定的功能。</a:t>
            </a:r>
            <a:endParaRPr lang="en-US" altLang="zh-CN" sz="2400" dirty="0">
              <a:ea typeface="宋体" panose="02010600030101010101" pitchFamily="2" charset="-122"/>
            </a:endParaRPr>
          </a:p>
          <a:p>
            <a:pPr lvl="1"/>
            <a:r>
              <a:rPr lang="zh-CN" altLang="en-US" dirty="0">
                <a:ea typeface="宋体" panose="02010600030101010101" pitchFamily="2" charset="-122"/>
              </a:rPr>
              <a:t>步骤</a:t>
            </a:r>
            <a:endParaRPr lang="en-US" altLang="zh-CN" dirty="0">
              <a:ea typeface="宋体" panose="02010600030101010101" pitchFamily="2" charset="-122"/>
            </a:endParaRPr>
          </a:p>
          <a:p>
            <a:pPr lvl="2"/>
            <a:r>
              <a:rPr lang="zh-CN" altLang="en-US" sz="2000" dirty="0">
                <a:ea typeface="宋体" panose="02010600030101010101" pitchFamily="2" charset="-122"/>
              </a:rPr>
              <a:t>对问题领域研究和评估可用的基于构件的产品</a:t>
            </a:r>
            <a:endParaRPr lang="en-US" altLang="zh-CN" sz="2000" dirty="0">
              <a:ea typeface="宋体" panose="02010600030101010101" pitchFamily="2" charset="-122"/>
            </a:endParaRPr>
          </a:p>
          <a:p>
            <a:pPr lvl="2"/>
            <a:r>
              <a:rPr lang="zh-CN" altLang="en-US" sz="2000" dirty="0">
                <a:ea typeface="宋体" panose="02010600030101010101" pitchFamily="2" charset="-122"/>
              </a:rPr>
              <a:t>考虑构建集成的问题</a:t>
            </a:r>
            <a:endParaRPr lang="en-US" altLang="zh-CN" sz="2000" dirty="0">
              <a:ea typeface="宋体" panose="02010600030101010101" pitchFamily="2" charset="-122"/>
            </a:endParaRPr>
          </a:p>
          <a:p>
            <a:pPr lvl="2"/>
            <a:r>
              <a:rPr lang="zh-CN" altLang="en-US" sz="2000" dirty="0">
                <a:ea typeface="宋体" panose="02010600030101010101" pitchFamily="2" charset="-122"/>
              </a:rPr>
              <a:t>设计软件架构以容纳这些构件</a:t>
            </a:r>
            <a:endParaRPr lang="en-US" altLang="zh-CN" sz="2000" dirty="0">
              <a:ea typeface="宋体" panose="02010600030101010101" pitchFamily="2" charset="-122"/>
            </a:endParaRPr>
          </a:p>
          <a:p>
            <a:pPr lvl="2"/>
            <a:r>
              <a:rPr lang="zh-CN" altLang="en-US" sz="2000" dirty="0">
                <a:ea typeface="宋体" panose="02010600030101010101" pitchFamily="2" charset="-122"/>
              </a:rPr>
              <a:t>将构建集成到架构中</a:t>
            </a:r>
            <a:endParaRPr lang="en-US" altLang="zh-CN" sz="2000" dirty="0">
              <a:ea typeface="宋体" panose="02010600030101010101" pitchFamily="2" charset="-122"/>
            </a:endParaRPr>
          </a:p>
          <a:p>
            <a:pPr lvl="2"/>
            <a:r>
              <a:rPr lang="zh-CN" altLang="en-US" sz="2000" dirty="0">
                <a:ea typeface="宋体" panose="02010600030101010101" pitchFamily="2" charset="-122"/>
              </a:rPr>
              <a:t>进行充分测试以保证功能正常</a:t>
            </a:r>
            <a:endParaRPr lang="en-US" altLang="zh-CN" sz="2000" dirty="0">
              <a:ea typeface="宋体" panose="02010600030101010101" pitchFamily="2" charset="-122"/>
            </a:endParaRPr>
          </a:p>
          <a:p>
            <a:pPr lvl="1"/>
            <a:r>
              <a:rPr lang="zh-CN" altLang="en-US" dirty="0">
                <a:ea typeface="宋体" panose="02010600030101010101" pitchFamily="2" charset="-122"/>
              </a:rPr>
              <a:t>具有螺旋模型的特点，本质是演化模型，能够使软件复用</a:t>
            </a:r>
            <a:endParaRPr lang="zh-CN" altLang="en-US" dirty="0">
              <a:ea typeface="宋体" panose="02010600030101010101" pitchFamily="2" charset="-122"/>
            </a:endParaRPr>
          </a:p>
        </p:txBody>
      </p:sp>
      <p:sp>
        <p:nvSpPr>
          <p:cNvPr id="22532" name="灯片编号占位符 3"/>
          <p:cNvSpPr txBox="1">
            <a:spLocks noGrp="1"/>
          </p:cNvSpPr>
          <p:nvPr>
            <p:ph type="sldNum"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5pPr>
          </a:lstStyle>
          <a:p>
            <a:pPr lvl="0" algn="r"/>
            <a:fld id="{9A0DB2DC-4C9A-4742-B13C-FB6460FD3503}" type="slidenum">
              <a:rPr lang="en-US" altLang="zh-CN" sz="1200" dirty="0">
                <a:solidFill>
                  <a:srgbClr val="0070C0"/>
                </a:solidFill>
              </a:rPr>
            </a:fld>
            <a:endParaRPr lang="en-US" altLang="zh-CN" sz="1200" dirty="0">
              <a:solidFill>
                <a:srgbClr val="0070C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6"/>
          <p:cNvSpPr>
            <a:spLocks noGrp="1"/>
          </p:cNvSpPr>
          <p:nvPr>
            <p:ph type="title"/>
          </p:nvPr>
        </p:nvSpPr>
        <p:spPr/>
        <p:txBody>
          <a:bodyPr vert="horz" wrap="square" lIns="91440" tIns="45720" rIns="91440" bIns="45720" anchor="ctr" anchorCtr="0"/>
          <a:p>
            <a:pPr>
              <a:buNone/>
            </a:pPr>
            <a:r>
              <a:rPr lang="en-US" altLang="zh-CN" sz="3600" dirty="0">
                <a:ea typeface="宋体" panose="02010600030101010101" pitchFamily="2" charset="-122"/>
              </a:rPr>
              <a:t> </a:t>
            </a:r>
            <a:r>
              <a:rPr lang="zh-CN" altLang="en-US" sz="3600" dirty="0">
                <a:ea typeface="宋体" panose="02010600030101010101" pitchFamily="2" charset="-122"/>
              </a:rPr>
              <a:t>专用过程模型</a:t>
            </a:r>
            <a:endParaRPr lang="zh-CN" altLang="en-US" sz="3600" dirty="0">
              <a:ea typeface="宋体" panose="02010600030101010101" pitchFamily="2" charset="-122"/>
            </a:endParaRPr>
          </a:p>
        </p:txBody>
      </p:sp>
      <p:sp>
        <p:nvSpPr>
          <p:cNvPr id="23555" name="内容占位符 2"/>
          <p:cNvSpPr>
            <a:spLocks noGrp="1"/>
          </p:cNvSpPr>
          <p:nvPr>
            <p:ph idx="1"/>
          </p:nvPr>
        </p:nvSpPr>
        <p:spPr>
          <a:xfrm>
            <a:off x="533400" y="1447800"/>
            <a:ext cx="8153400" cy="5029200"/>
          </a:xfrm>
        </p:spPr>
        <p:txBody>
          <a:bodyPr vert="horz" wrap="square" lIns="91440" tIns="45720" rIns="91440" bIns="45720" anchor="t" anchorCtr="0"/>
          <a:p>
            <a:r>
              <a:rPr lang="zh-CN" altLang="en-US" dirty="0">
                <a:ea typeface="宋体" panose="02010600030101010101" pitchFamily="2" charset="-122"/>
              </a:rPr>
              <a:t>形式化方法模型</a:t>
            </a:r>
            <a:endParaRPr lang="en-US" altLang="zh-CN" dirty="0">
              <a:ea typeface="宋体" panose="02010600030101010101" pitchFamily="2" charset="-122"/>
            </a:endParaRPr>
          </a:p>
          <a:p>
            <a:pPr lvl="1"/>
            <a:r>
              <a:rPr lang="zh-CN" altLang="en-US" sz="2400" dirty="0">
                <a:ea typeface="宋体" panose="02010600030101010101" pitchFamily="2" charset="-122"/>
              </a:rPr>
              <a:t>生成计算机软件形式化的数学规格说明，应用严格的数学符号来说明、开发和验证基于计算的系统。</a:t>
            </a:r>
            <a:endParaRPr lang="en-US" altLang="zh-CN" sz="2400" dirty="0">
              <a:ea typeface="宋体" panose="02010600030101010101" pitchFamily="2" charset="-122"/>
            </a:endParaRPr>
          </a:p>
          <a:p>
            <a:pPr lvl="1"/>
            <a:r>
              <a:rPr lang="zh-CN" altLang="en-US" sz="2400" dirty="0">
                <a:ea typeface="宋体" panose="02010600030101010101" pitchFamily="2" charset="-122"/>
              </a:rPr>
              <a:t>耗时、成本很高</a:t>
            </a:r>
            <a:endParaRPr lang="en-US" altLang="zh-CN" sz="2400" dirty="0">
              <a:ea typeface="宋体" panose="02010600030101010101" pitchFamily="2" charset="-122"/>
            </a:endParaRPr>
          </a:p>
          <a:p>
            <a:pPr lvl="1"/>
            <a:r>
              <a:rPr lang="zh-CN" altLang="en-US" sz="2400" dirty="0">
                <a:ea typeface="宋体" panose="02010600030101010101" pitchFamily="2" charset="-122"/>
              </a:rPr>
              <a:t>程序员具有形式化方法背景，需大量培训</a:t>
            </a:r>
            <a:endParaRPr lang="en-US" altLang="zh-CN" sz="2400" dirty="0">
              <a:ea typeface="宋体" panose="02010600030101010101" pitchFamily="2" charset="-122"/>
            </a:endParaRPr>
          </a:p>
          <a:p>
            <a:pPr lvl="1"/>
            <a:r>
              <a:rPr lang="zh-CN" altLang="en-US" sz="2400" dirty="0">
                <a:ea typeface="宋体" panose="02010600030101010101" pitchFamily="2" charset="-122"/>
              </a:rPr>
              <a:t>技术水平不高的客户，难以沟通</a:t>
            </a:r>
            <a:endParaRPr lang="en-US" altLang="zh-CN" sz="2400" dirty="0">
              <a:ea typeface="宋体" panose="02010600030101010101" pitchFamily="2" charset="-122"/>
            </a:endParaRPr>
          </a:p>
          <a:p>
            <a:pPr lvl="1"/>
            <a:r>
              <a:rPr lang="zh-CN" altLang="en-US" sz="2400" dirty="0">
                <a:solidFill>
                  <a:srgbClr val="FF0000"/>
                </a:solidFill>
                <a:ea typeface="宋体" panose="02010600030101010101" pitchFamily="2" charset="-122"/>
              </a:rPr>
              <a:t>注重需求的数学规格说明</a:t>
            </a:r>
            <a:endParaRPr lang="en-US" altLang="zh-CN" sz="2400" dirty="0">
              <a:solidFill>
                <a:srgbClr val="FF0000"/>
              </a:solidFill>
              <a:ea typeface="宋体" panose="02010600030101010101" pitchFamily="2" charset="-122"/>
            </a:endParaRPr>
          </a:p>
          <a:p>
            <a:pPr lvl="1"/>
            <a:endParaRPr lang="en-US" altLang="zh-CN" sz="2400" dirty="0">
              <a:ea typeface="宋体" panose="02010600030101010101" pitchFamily="2" charset="-122"/>
            </a:endParaRPr>
          </a:p>
        </p:txBody>
      </p:sp>
      <p:sp>
        <p:nvSpPr>
          <p:cNvPr id="23556" name="灯片编号占位符 3"/>
          <p:cNvSpPr txBox="1">
            <a:spLocks noGrp="1"/>
          </p:cNvSpPr>
          <p:nvPr>
            <p:ph type="sldNum"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5pPr>
          </a:lstStyle>
          <a:p>
            <a:pPr lvl="0" algn="r"/>
            <a:fld id="{9A0DB2DC-4C9A-4742-B13C-FB6460FD3503}" type="slidenum">
              <a:rPr lang="en-US" altLang="zh-CN" sz="1200" dirty="0">
                <a:solidFill>
                  <a:srgbClr val="0070C0"/>
                </a:solidFill>
              </a:rPr>
            </a:fld>
            <a:endParaRPr lang="en-US" altLang="zh-CN" sz="1200" dirty="0">
              <a:solidFill>
                <a:srgbClr val="0070C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vert="horz" wrap="square" lIns="91440" tIns="45720" rIns="91440" bIns="45720" numCol="1" rtlCol="0" anchor="ctr" anchorCtr="0" compatLnSpc="1">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zh-CN" altLang="en-US" b="1" kern="0" noProof="0" dirty="0" smtClean="0">
                <a:ln>
                  <a:noFill/>
                </a:ln>
                <a:effectLst/>
                <a:uLnTx/>
                <a:uFillTx/>
                <a:sym typeface="+mn-ea"/>
              </a:rPr>
              <a:t>第</a:t>
            </a:r>
            <a:r>
              <a:rPr lang="en-US" altLang="zh-CN" b="1" kern="0" noProof="0" dirty="0" smtClean="0">
                <a:ln>
                  <a:noFill/>
                </a:ln>
                <a:effectLst/>
                <a:uLnTx/>
                <a:uFillTx/>
                <a:sym typeface="+mn-ea"/>
              </a:rPr>
              <a:t>2</a:t>
            </a:r>
            <a:r>
              <a:rPr lang="zh-CN" altLang="en-US" b="1" kern="0" noProof="0" dirty="0" smtClean="0">
                <a:ln>
                  <a:noFill/>
                </a:ln>
                <a:effectLst/>
                <a:uLnTx/>
                <a:uFillTx/>
                <a:sym typeface="+mn-ea"/>
              </a:rPr>
              <a:t>章 过程模型</a:t>
            </a:r>
            <a:endParaRPr kumimoji="0" lang="zh-CN" altLang="en-US" sz="28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rtlCol="0" anchor="t" anchorCtr="0" compatLnSpc="1">
            <a:normAutofit fontScale="77500" lnSpcReduction="20000"/>
          </a:bodyPr>
          <a:lstStyle/>
          <a:p>
            <a:pPr marL="342900" marR="0" lvl="0" indent="-342900" algn="l" defTabSz="914400" rtl="0" eaLnBrk="1" fontAlgn="auto" latinLnBrk="0" hangingPunct="1">
              <a:lnSpc>
                <a:spcPct val="120000"/>
              </a:lnSpc>
              <a:spcBef>
                <a:spcPct val="20000"/>
              </a:spcBef>
              <a:spcAft>
                <a:spcPts val="0"/>
              </a:spcAft>
              <a:buClr>
                <a:srgbClr val="0070C0"/>
              </a:buClr>
              <a:buSzTx/>
              <a:buFont typeface="Wingdings" panose="05000000000000000000" pitchFamily="2" charset="2"/>
              <a:buChar char="n"/>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概念</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20000"/>
              </a:lnSpc>
              <a:spcBef>
                <a:spcPct val="20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在开发产品或构建系统时，遵循一系列可预测的步骤（即路线图）是非常重要的，它有助于及时交付高质量的产品。软件开发中所遵循的路线图就称为“软件过程”。</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20000"/>
              </a:lnSpc>
              <a:spcBef>
                <a:spcPct val="20000"/>
              </a:spcBef>
              <a:spcAft>
                <a:spcPts val="0"/>
              </a:spcAft>
              <a:buClr>
                <a:srgbClr val="0070C0"/>
              </a:buClr>
              <a:buSzTx/>
              <a:buFont typeface="Wingdings" panose="05000000000000000000" pitchFamily="2" charset="2"/>
              <a:buChar char="n"/>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人员</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20000"/>
              </a:lnSpc>
              <a:spcBef>
                <a:spcPct val="20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软件工程师及其管理人员根据需要调整开发过程，并遵循该过程。除此之外，软件的需求方也需要参与过程的定义、建立和测试。</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20000"/>
              </a:lnSpc>
              <a:spcBef>
                <a:spcPct val="20000"/>
              </a:spcBef>
              <a:spcAft>
                <a:spcPts val="0"/>
              </a:spcAft>
              <a:buClr>
                <a:srgbClr val="0070C0"/>
              </a:buClr>
              <a:buSzTx/>
              <a:buFont typeface="Wingdings" panose="05000000000000000000" pitchFamily="2" charset="2"/>
              <a:buChar char="n"/>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重要性</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20000"/>
              </a:lnSpc>
              <a:spcBef>
                <a:spcPct val="20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软件过程提高了软件工程活动的稳定性、可控性和有组织性，如果不进行控制，软件活动将变得混乱。但是，现代软件工程方法必须是“灵活”的，也就是要求软件工程活动、控制以及工作产品适合于项目团队和将要开发的产品。</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a:xfrm>
            <a:off x="2362200" y="219075"/>
            <a:ext cx="5029200" cy="542925"/>
          </a:xfrm>
        </p:spPr>
        <p:txBody>
          <a:bodyPr vert="horz" wrap="square" lIns="63500" tIns="25400" rIns="63500" bIns="25400" anchor="t" anchorCtr="0">
            <a:spAutoFit/>
          </a:bodyPr>
          <a:p>
            <a:pPr eaLnBrk="1" hangingPunct="1"/>
            <a:r>
              <a:rPr lang="en-US" altLang="zh-CN" sz="3200" b="1" dirty="0">
                <a:ea typeface="宋体" panose="02010600030101010101" pitchFamily="2" charset="-122"/>
              </a:rPr>
              <a:t> </a:t>
            </a:r>
            <a:r>
              <a:rPr lang="zh-CN" altLang="en-US" sz="3200" b="1" dirty="0">
                <a:ea typeface="宋体" panose="02010600030101010101" pitchFamily="2" charset="-122"/>
              </a:rPr>
              <a:t>专用过程模型</a:t>
            </a:r>
            <a:endParaRPr lang="en-US" altLang="zh-CN" sz="3200" b="1" dirty="0">
              <a:ea typeface="宋体" panose="02010600030101010101" pitchFamily="2" charset="-122"/>
            </a:endParaRPr>
          </a:p>
        </p:txBody>
      </p:sp>
      <p:sp>
        <p:nvSpPr>
          <p:cNvPr id="11268" name="Rectangle 3"/>
          <p:cNvSpPr>
            <a:spLocks noGrp="1" noChangeArrowheads="1"/>
          </p:cNvSpPr>
          <p:nvPr>
            <p:ph idx="1"/>
          </p:nvPr>
        </p:nvSpPr>
        <p:spPr>
          <a:xfrm>
            <a:off x="381000" y="1295400"/>
            <a:ext cx="8382000" cy="4724400"/>
          </a:xfrm>
        </p:spPr>
        <p:txBody>
          <a:bodyPr vert="horz" wrap="square" lIns="90487" tIns="44450" rIns="90487" bIns="4445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0070C0"/>
              </a:buClr>
              <a:buSzTx/>
              <a:buFont typeface="Wingdings" panose="05000000000000000000" pitchFamily="2" charset="2"/>
              <a:buChar char="n"/>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面向方向的软件开发</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如果某个关注点设计系统多个方面的功能、特性与信息，则称为横切关注点。</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对纵向分解的软件构件进行横向切片，称为“方面”</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ts val="0"/>
              </a:spcAft>
              <a:buClrTx/>
              <a:buSzTx/>
              <a:buFont typeface="Arial" panose="020B0604020202020204" pitchFamily="34" charset="0"/>
              <a:buChar char="–"/>
              <a:defRPr/>
            </a:pPr>
            <a:r>
              <a:rPr kumimoji="0" lang="zh-CN" altLang="zh-CN" sz="2400" b="0" i="0" u="none" strike="noStrike" kern="1200" cap="none" spc="0" normalizeH="0" baseline="0" noProof="0" dirty="0" smtClean="0">
                <a:ln>
                  <a:noFill/>
                </a:ln>
                <a:solidFill>
                  <a:srgbClr val="FF0000"/>
                </a:solidFill>
                <a:effectLst/>
                <a:uLnTx/>
                <a:uFillTx/>
                <a:latin typeface="+mn-lt"/>
                <a:ea typeface="+mn-ea"/>
                <a:cs typeface="+mn-cs"/>
              </a:rPr>
              <a:t>为定义、说明、设计和构建方面提供过程和方法</a:t>
            </a:r>
            <a:endParaRPr kumimoji="0" lang="en-US" altLang="zh-CN" sz="2400" b="0" i="0" u="none" strike="noStrike" kern="1200" cap="none" spc="0" normalizeH="0" baseline="0" noProof="0" dirty="0" smtClean="0">
              <a:ln>
                <a:noFill/>
              </a:ln>
              <a:solidFill>
                <a:srgbClr val="FF0000"/>
              </a:solidFill>
              <a:effectLst/>
              <a:uLnTx/>
              <a:uFillTx/>
              <a:latin typeface="+mn-lt"/>
              <a:ea typeface="+mn-ea"/>
              <a:cs typeface="+mn-cs"/>
            </a:endParaRPr>
          </a:p>
          <a:p>
            <a:pPr marL="285750" marR="0" lvl="0" indent="-342900" algn="l" defTabSz="914400" rtl="0" eaLnBrk="1" fontAlgn="base" latinLnBrk="0" hangingPunct="1">
              <a:lnSpc>
                <a:spcPct val="100000"/>
              </a:lnSpc>
              <a:spcBef>
                <a:spcPct val="20000"/>
              </a:spcBef>
              <a:spcAft>
                <a:spcPct val="0"/>
              </a:spcAft>
              <a:buClr>
                <a:srgbClr val="0070C0"/>
              </a:buClr>
              <a:buSzTx/>
              <a:buFont typeface="Wingdings" panose="05000000000000000000" pitchFamily="2" charset="2"/>
              <a:buChar char="n"/>
              <a:defRPr/>
            </a:pPr>
            <a:r>
              <a:rPr kumimoji="0" lang="zh-CN" altLang="en-US" sz="3200" b="0" i="0" u="none" strike="noStrike" kern="1200" cap="none" spc="0" normalizeH="0" baseline="0" noProof="0" dirty="0">
                <a:ln>
                  <a:noFill/>
                </a:ln>
                <a:solidFill>
                  <a:schemeClr val="tx1"/>
                </a:solidFill>
                <a:effectLst/>
                <a:uLnTx/>
                <a:uFillTx/>
                <a:latin typeface="+mn-lt"/>
                <a:ea typeface="+mn-ea"/>
                <a:cs typeface="+mn-cs"/>
              </a:rPr>
              <a:t>统一过程</a:t>
            </a:r>
            <a:endParaRPr kumimoji="0" lang="en-US" altLang="zh-CN" sz="3200" b="0" i="0" u="none" strike="noStrike" kern="1200" cap="none" spc="0" normalizeH="0" baseline="0" noProof="0" dirty="0">
              <a:ln>
                <a:noFill/>
              </a:ln>
              <a:solidFill>
                <a:schemeClr val="tx1"/>
              </a:solidFill>
              <a:effectLst/>
              <a:uLnTx/>
              <a:uFillTx/>
              <a:latin typeface="+mn-lt"/>
              <a:ea typeface="+mn-ea"/>
              <a:cs typeface="+mn-cs"/>
            </a:endParaRPr>
          </a:p>
          <a:p>
            <a:pPr marL="685800" marR="0" lvl="1" indent="-28575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一种</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用例驱动、以构架为中心</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的</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迭代和增量”软件过程和统一建模语言</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(UML)</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紧密结合</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1"/>
          <p:cNvSpPr>
            <a:spLocks noGrp="1"/>
          </p:cNvSpPr>
          <p:nvPr>
            <p:ph type="title"/>
          </p:nvPr>
        </p:nvSpPr>
        <p:spPr/>
        <p:txBody>
          <a:bodyPr vert="horz" wrap="square" lIns="91440" tIns="45720" rIns="91440" bIns="45720" anchor="ctr" anchorCtr="0"/>
          <a:p>
            <a:r>
              <a:rPr lang="en-US" altLang="zh-CN" sz="3600" dirty="0">
                <a:ea typeface="宋体" panose="02010600030101010101" pitchFamily="2" charset="-122"/>
              </a:rPr>
              <a:t> </a:t>
            </a:r>
            <a:r>
              <a:rPr lang="zh-CN" altLang="en-US" sz="3600" dirty="0">
                <a:ea typeface="宋体" panose="02010600030101010101" pitchFamily="2" charset="-122"/>
              </a:rPr>
              <a:t>统一过程</a:t>
            </a:r>
            <a:endParaRPr lang="zh-CN" altLang="en-US" sz="3600" dirty="0">
              <a:ea typeface="宋体" panose="02010600030101010101" pitchFamily="2" charset="-122"/>
            </a:endParaRPr>
          </a:p>
        </p:txBody>
      </p:sp>
      <p:sp>
        <p:nvSpPr>
          <p:cNvPr id="25603" name="内容占位符 2"/>
          <p:cNvSpPr>
            <a:spLocks noGrp="1"/>
          </p:cNvSpPr>
          <p:nvPr>
            <p:ph idx="1"/>
          </p:nvPr>
        </p:nvSpPr>
        <p:spPr>
          <a:xfrm>
            <a:off x="500063" y="1285875"/>
            <a:ext cx="8247062" cy="4875213"/>
          </a:xfrm>
        </p:spPr>
        <p:txBody>
          <a:bodyPr vert="horz" wrap="square" lIns="91440" tIns="45720" rIns="91440" bIns="45720" anchor="t" anchorCtr="0"/>
          <a:p>
            <a:r>
              <a:rPr lang="zh-CN" altLang="en-US" dirty="0">
                <a:solidFill>
                  <a:schemeClr val="folHlink"/>
                </a:solidFill>
                <a:ea typeface="宋体" panose="02010600030101010101" pitchFamily="2" charset="-122"/>
                <a:sym typeface="+mn-ea"/>
              </a:rPr>
              <a:t>统一过程</a:t>
            </a:r>
            <a:r>
              <a:rPr lang="en-US" altLang="zh-CN" dirty="0">
                <a:ea typeface="宋体" panose="02010600030101010101" pitchFamily="2" charset="-122"/>
                <a:sym typeface="+mn-ea"/>
              </a:rPr>
              <a:t>—</a:t>
            </a:r>
            <a:r>
              <a:rPr lang="zh-CN" altLang="en-US" dirty="0">
                <a:ea typeface="宋体" panose="02010600030101010101" pitchFamily="2" charset="-122"/>
                <a:sym typeface="+mn-ea"/>
              </a:rPr>
              <a:t>一种</a:t>
            </a:r>
            <a:r>
              <a:rPr lang="en-US" altLang="zh-CN" dirty="0">
                <a:ea typeface="宋体" panose="02010600030101010101" pitchFamily="2" charset="-122"/>
                <a:sym typeface="+mn-ea"/>
              </a:rPr>
              <a:t>“用例驱动、以构架为中心</a:t>
            </a:r>
            <a:r>
              <a:rPr lang="zh-CN" altLang="en-US" dirty="0">
                <a:ea typeface="宋体" panose="02010600030101010101" pitchFamily="2" charset="-122"/>
                <a:sym typeface="+mn-ea"/>
              </a:rPr>
              <a:t>的</a:t>
            </a:r>
            <a:r>
              <a:rPr lang="en-US" altLang="zh-CN" dirty="0">
                <a:ea typeface="宋体" panose="02010600030101010101" pitchFamily="2" charset="-122"/>
                <a:sym typeface="+mn-ea"/>
              </a:rPr>
              <a:t>迭代和增量”软件过程和统一建模语言(UML)紧密结合</a:t>
            </a:r>
            <a:endParaRPr lang="en-US" altLang="zh-CN" dirty="0">
              <a:ea typeface="宋体" panose="02010600030101010101" pitchFamily="2" charset="-122"/>
            </a:endParaRPr>
          </a:p>
          <a:p>
            <a:pPr lvl="1"/>
            <a:endParaRPr lang="zh-CN" altLang="en-US" dirty="0">
              <a:ea typeface="宋体" panose="02010600030101010101" pitchFamily="2" charset="-122"/>
            </a:endParaRPr>
          </a:p>
          <a:p>
            <a:pPr lvl="1"/>
            <a:r>
              <a:rPr lang="zh-CN" altLang="en-US" dirty="0">
                <a:ea typeface="宋体" panose="02010600030101010101" pitchFamily="2" charset="-122"/>
              </a:rPr>
              <a:t>用例驱动，以架构为核心，迭代并且增量</a:t>
            </a:r>
            <a:endParaRPr lang="en-US" altLang="zh-CN" dirty="0">
              <a:ea typeface="宋体" panose="02010600030101010101" pitchFamily="2" charset="-122"/>
            </a:endParaRPr>
          </a:p>
          <a:p>
            <a:pPr lvl="0"/>
            <a:endParaRPr lang="en-US" altLang="zh-CN" dirty="0">
              <a:ea typeface="宋体" panose="02010600030101010101" pitchFamily="2" charset="-122"/>
            </a:endParaRPr>
          </a:p>
          <a:p>
            <a:pPr lvl="0"/>
            <a:r>
              <a:rPr lang="en-US" altLang="zh-CN" dirty="0">
                <a:ea typeface="宋体" panose="02010600030101010101" pitchFamily="2" charset="-122"/>
              </a:rPr>
              <a:t>Rational Rose</a:t>
            </a:r>
            <a:endParaRPr lang="en-US" altLang="zh-CN" dirty="0">
              <a:ea typeface="宋体" panose="02010600030101010101" pitchFamily="2" charset="-122"/>
            </a:endParaRPr>
          </a:p>
          <a:p>
            <a:endParaRPr lang="en-US" altLang="zh-CN" dirty="0">
              <a:ea typeface="宋体" panose="02010600030101010101" pitchFamily="2" charset="-122"/>
            </a:endParaRPr>
          </a:p>
          <a:p>
            <a:endParaRPr lang="zh-CN" altLang="en-US" dirty="0">
              <a:ea typeface="宋体" panose="02010600030101010101" pitchFamily="2" charset="-122"/>
            </a:endParaRPr>
          </a:p>
        </p:txBody>
      </p:sp>
      <p:sp>
        <p:nvSpPr>
          <p:cNvPr id="25604" name="灯片编号占位符 3"/>
          <p:cNvSpPr txBox="1">
            <a:spLocks noGrp="1"/>
          </p:cNvSpPr>
          <p:nvPr>
            <p:ph type="sldNum"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5pPr>
          </a:lstStyle>
          <a:p>
            <a:pPr lvl="0" algn="r"/>
            <a:fld id="{9A0DB2DC-4C9A-4742-B13C-FB6460FD3503}" type="slidenum">
              <a:rPr lang="en-US" altLang="zh-CN" sz="1200" dirty="0">
                <a:solidFill>
                  <a:srgbClr val="0070C0"/>
                </a:solidFill>
              </a:rPr>
            </a:fld>
            <a:endParaRPr lang="en-US" altLang="zh-CN" sz="1200" dirty="0">
              <a:solidFill>
                <a:srgbClr val="0070C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Slide Number Placeholder 4"/>
          <p:cNvSpPr txBox="1">
            <a:spLocks noGrp="1"/>
          </p:cNvSpPr>
          <p:nvPr>
            <p:ph type="sldNum" sz="quarter" idx="11"/>
          </p:nvPr>
        </p:nvSpPr>
        <p:spPr>
          <a:xfrm>
            <a:off x="457200" y="6553200"/>
            <a:ext cx="2133600" cy="228600"/>
          </a:xfrm>
          <a:noFill/>
          <a:ln>
            <a:noFill/>
          </a:ln>
        </p:spPr>
        <p:txBody>
          <a:bodyPr anchor="ctr" anchorCtr="0"/>
          <a:p>
            <a:pPr marL="0" indent="0">
              <a:spcBef>
                <a:spcPct val="0"/>
              </a:spcBef>
              <a:buClrTx/>
              <a:buFontTx/>
              <a:buNone/>
            </a:pPr>
            <a:fld id="{9A0DB2DC-4C9A-4742-B13C-FB6460FD3503}" type="slidenum">
              <a:rPr lang="zh-CN" altLang="zh-CN" sz="1200" dirty="0">
                <a:solidFill>
                  <a:srgbClr val="0070C0"/>
                </a:solidFill>
                <a:latin typeface="Helvetica" pitchFamily="-128" charset="0"/>
                <a:ea typeface="MS PGothic" panose="020B0600070205080204" pitchFamily="34" charset="-128"/>
              </a:rPr>
            </a:fld>
            <a:endParaRPr lang="zh-CN" altLang="zh-CN" sz="1200" dirty="0">
              <a:solidFill>
                <a:srgbClr val="0070C0"/>
              </a:solidFill>
              <a:latin typeface="Helvetica" pitchFamily="-128" charset="0"/>
              <a:ea typeface="MS PGothic" panose="020B0600070205080204" pitchFamily="34" charset="-128"/>
            </a:endParaRPr>
          </a:p>
        </p:txBody>
      </p:sp>
      <p:sp>
        <p:nvSpPr>
          <p:cNvPr id="26627" name="Rectangle 3"/>
          <p:cNvSpPr>
            <a:spLocks noGrp="1"/>
          </p:cNvSpPr>
          <p:nvPr>
            <p:ph type="title"/>
          </p:nvPr>
        </p:nvSpPr>
        <p:spPr>
          <a:xfrm>
            <a:off x="2438400" y="152400"/>
            <a:ext cx="5029200" cy="600075"/>
          </a:xfrm>
        </p:spPr>
        <p:txBody>
          <a:bodyPr vert="horz" wrap="square" lIns="91440" tIns="45720" rIns="91440" bIns="45720" anchor="ctr" anchorCtr="0"/>
          <a:p>
            <a:pPr eaLnBrk="1" hangingPunct="1"/>
            <a:r>
              <a:rPr lang="zh-CN" altLang="en-US" sz="3200" b="1" dirty="0">
                <a:ea typeface="宋体" panose="02010600030101010101" pitchFamily="2" charset="-122"/>
              </a:rPr>
              <a:t>统一过程的</a:t>
            </a:r>
            <a:r>
              <a:rPr lang="en-US" altLang="zh-CN" sz="3200" b="1" dirty="0">
                <a:ea typeface="宋体" panose="02010600030101010101" pitchFamily="2" charset="-122"/>
              </a:rPr>
              <a:t>“</a:t>
            </a:r>
            <a:r>
              <a:rPr lang="zh-CN" altLang="en-US" sz="3200" b="1" dirty="0">
                <a:ea typeface="宋体" panose="02010600030101010101" pitchFamily="2" charset="-122"/>
              </a:rPr>
              <a:t>阶段</a:t>
            </a:r>
            <a:r>
              <a:rPr lang="en-US" altLang="zh-CN" sz="3200" b="1" dirty="0">
                <a:ea typeface="宋体" panose="02010600030101010101" pitchFamily="2" charset="-122"/>
              </a:rPr>
              <a:t>”</a:t>
            </a:r>
            <a:endParaRPr lang="en-US" altLang="zh-CN" sz="3200" b="1" dirty="0">
              <a:ea typeface="宋体" panose="02010600030101010101" pitchFamily="2" charset="-122"/>
            </a:endParaRPr>
          </a:p>
        </p:txBody>
      </p:sp>
      <p:pic>
        <p:nvPicPr>
          <p:cNvPr id="26628" name="Picture 4" descr="C:\Users\speng\Desktop\PPT Presentation1-11\图\4-7统一过程.png4-7统一过程"/>
          <p:cNvPicPr>
            <a:picLocks noChangeAspect="1"/>
          </p:cNvPicPr>
          <p:nvPr/>
        </p:nvPicPr>
        <p:blipFill>
          <a:blip r:embed="rId1"/>
          <a:stretch>
            <a:fillRect/>
          </a:stretch>
        </p:blipFill>
        <p:spPr>
          <a:xfrm>
            <a:off x="1371600" y="1071563"/>
            <a:ext cx="6019800" cy="4845050"/>
          </a:xfrm>
          <a:prstGeom prst="rect">
            <a:avLst/>
          </a:prstGeom>
          <a:noFill/>
          <a:ln w="12700">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Slide Number Placeholder 4"/>
          <p:cNvSpPr txBox="1">
            <a:spLocks noGrp="1"/>
          </p:cNvSpPr>
          <p:nvPr>
            <p:ph type="sldNum" sz="quarter" idx="11"/>
          </p:nvPr>
        </p:nvSpPr>
        <p:spPr>
          <a:xfrm>
            <a:off x="457200" y="6553200"/>
            <a:ext cx="2133600" cy="228600"/>
          </a:xfrm>
          <a:noFill/>
          <a:ln>
            <a:noFill/>
          </a:ln>
        </p:spPr>
        <p:txBody>
          <a:bodyPr anchor="ctr" anchorCtr="0"/>
          <a:p>
            <a:pPr marL="0" indent="0">
              <a:spcBef>
                <a:spcPct val="0"/>
              </a:spcBef>
              <a:buClrTx/>
              <a:buFontTx/>
              <a:buNone/>
            </a:pPr>
            <a:fld id="{9A0DB2DC-4C9A-4742-B13C-FB6460FD3503}" type="slidenum">
              <a:rPr lang="zh-CN" altLang="zh-CN" sz="1200" dirty="0">
                <a:solidFill>
                  <a:srgbClr val="0070C0"/>
                </a:solidFill>
                <a:latin typeface="Helvetica" pitchFamily="-128" charset="0"/>
                <a:ea typeface="MS PGothic" panose="020B0600070205080204" pitchFamily="34" charset="-128"/>
              </a:rPr>
            </a:fld>
            <a:endParaRPr lang="zh-CN" altLang="zh-CN" sz="1200" dirty="0">
              <a:solidFill>
                <a:srgbClr val="0070C0"/>
              </a:solidFill>
              <a:latin typeface="Helvetica" pitchFamily="-128" charset="0"/>
              <a:ea typeface="MS PGothic" panose="020B0600070205080204" pitchFamily="34" charset="-128"/>
            </a:endParaRPr>
          </a:p>
        </p:txBody>
      </p:sp>
      <p:sp>
        <p:nvSpPr>
          <p:cNvPr id="27651" name="Rectangle 3"/>
          <p:cNvSpPr>
            <a:spLocks noGrp="1"/>
          </p:cNvSpPr>
          <p:nvPr>
            <p:ph type="title"/>
          </p:nvPr>
        </p:nvSpPr>
        <p:spPr>
          <a:xfrm>
            <a:off x="2819400" y="17463"/>
            <a:ext cx="4114800" cy="836612"/>
          </a:xfrm>
        </p:spPr>
        <p:txBody>
          <a:bodyPr vert="horz" wrap="square" lIns="91440" tIns="45720" rIns="91440" bIns="45720" anchor="ctr" anchorCtr="0"/>
          <a:p>
            <a:pPr eaLnBrk="1" hangingPunct="1"/>
            <a:r>
              <a:rPr lang="zh-CN" altLang="en-US" sz="3200" b="1" dirty="0">
                <a:ea typeface="宋体" panose="02010600030101010101" pitchFamily="2" charset="-122"/>
              </a:rPr>
              <a:t>统一过程的阶段</a:t>
            </a:r>
            <a:endParaRPr lang="en-US" altLang="zh-CN" sz="3200" b="1" dirty="0">
              <a:ea typeface="宋体" panose="02010600030101010101" pitchFamily="2" charset="-122"/>
            </a:endParaRPr>
          </a:p>
        </p:txBody>
      </p:sp>
      <p:sp>
        <p:nvSpPr>
          <p:cNvPr id="27652" name="Rectangle 2"/>
          <p:cNvSpPr/>
          <p:nvPr/>
        </p:nvSpPr>
        <p:spPr>
          <a:xfrm>
            <a:off x="990600" y="1371600"/>
            <a:ext cx="7408863" cy="4416425"/>
          </a:xfrm>
          <a:prstGeom prst="rect">
            <a:avLst/>
          </a:prstGeom>
          <a:solidFill>
            <a:srgbClr val="96E3FE"/>
          </a:solidFill>
          <a:ln w="12700">
            <a:noFill/>
          </a:ln>
          <a:effectLst>
            <a:outerShdw dist="35921" dir="2699999" algn="ctr" rotWithShape="0">
              <a:schemeClr val="bg2"/>
            </a:outerShdw>
          </a:effectLst>
        </p:spPr>
        <p:txBody>
          <a:bodyPr wrap="none" anchor="ctr" anchorCtr="0"/>
          <a:p>
            <a:pPr>
              <a:buNone/>
            </a:pPr>
            <a:endParaRPr lang="zh-CN" altLang="zh-CN" dirty="0">
              <a:latin typeface="Arial" panose="020B0604020202020204" pitchFamily="34" charset="0"/>
              <a:ea typeface="Arial" panose="020B0604020202020204" pitchFamily="34" charset="0"/>
            </a:endParaRPr>
          </a:p>
        </p:txBody>
      </p:sp>
      <p:pic>
        <p:nvPicPr>
          <p:cNvPr id="27653" name="Picture 4"/>
          <p:cNvPicPr>
            <a:picLocks noChangeAspect="1"/>
          </p:cNvPicPr>
          <p:nvPr>
            <p:custDataLst>
              <p:tags r:id="rId1"/>
            </p:custDataLst>
          </p:nvPr>
        </p:nvPicPr>
        <p:blipFill>
          <a:blip r:embed="rId2"/>
          <a:stretch>
            <a:fillRect/>
          </a:stretch>
        </p:blipFill>
        <p:spPr>
          <a:xfrm>
            <a:off x="1371600" y="1511618"/>
            <a:ext cx="6253163" cy="4135437"/>
          </a:xfrm>
          <a:prstGeom prst="rect">
            <a:avLst/>
          </a:prstGeom>
          <a:noFill/>
          <a:ln w="12700">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Slide Number Placeholder 4"/>
          <p:cNvSpPr txBox="1">
            <a:spLocks noGrp="1"/>
          </p:cNvSpPr>
          <p:nvPr>
            <p:ph type="sldNum" sz="quarter" idx="11"/>
          </p:nvPr>
        </p:nvSpPr>
        <p:spPr>
          <a:xfrm>
            <a:off x="457200" y="6553200"/>
            <a:ext cx="2133600" cy="228600"/>
          </a:xfrm>
          <a:noFill/>
          <a:ln>
            <a:noFill/>
          </a:ln>
        </p:spPr>
        <p:txBody>
          <a:bodyPr anchor="ctr" anchorCtr="0"/>
          <a:p>
            <a:pPr marL="0" indent="0">
              <a:spcBef>
                <a:spcPct val="0"/>
              </a:spcBef>
              <a:buClrTx/>
              <a:buFontTx/>
              <a:buNone/>
            </a:pPr>
            <a:fld id="{9A0DB2DC-4C9A-4742-B13C-FB6460FD3503}" type="slidenum">
              <a:rPr lang="zh-CN" altLang="zh-CN" sz="1200" dirty="0">
                <a:solidFill>
                  <a:srgbClr val="0070C0"/>
                </a:solidFill>
                <a:latin typeface="Helvetica" pitchFamily="-128" charset="0"/>
                <a:ea typeface="MS PGothic" panose="020B0600070205080204" pitchFamily="34" charset="-128"/>
              </a:rPr>
            </a:fld>
            <a:endParaRPr lang="zh-CN" altLang="zh-CN" sz="1200" dirty="0">
              <a:solidFill>
                <a:srgbClr val="0070C0"/>
              </a:solidFill>
              <a:latin typeface="Helvetica" pitchFamily="-128" charset="0"/>
              <a:ea typeface="MS PGothic" panose="020B0600070205080204" pitchFamily="34" charset="-128"/>
            </a:endParaRPr>
          </a:p>
        </p:txBody>
      </p:sp>
      <p:sp>
        <p:nvSpPr>
          <p:cNvPr id="28675" name="Rectangle 2"/>
          <p:cNvSpPr>
            <a:spLocks noGrp="1"/>
          </p:cNvSpPr>
          <p:nvPr>
            <p:ph type="title"/>
          </p:nvPr>
        </p:nvSpPr>
        <p:spPr>
          <a:xfrm>
            <a:off x="2362200" y="152400"/>
            <a:ext cx="5105400" cy="633413"/>
          </a:xfrm>
        </p:spPr>
        <p:txBody>
          <a:bodyPr vert="horz" wrap="square" lIns="91440" tIns="45720" rIns="91440" bIns="45720" anchor="ctr" anchorCtr="0"/>
          <a:p>
            <a:pPr eaLnBrk="1" hangingPunct="1"/>
            <a:r>
              <a:rPr lang="en-US" altLang="zh-CN" sz="3200" b="1" dirty="0">
                <a:ea typeface="宋体" panose="02010600030101010101" pitchFamily="2" charset="-122"/>
              </a:rPr>
              <a:t>UP</a:t>
            </a:r>
            <a:r>
              <a:rPr lang="zh-CN" altLang="en-US" sz="3200" b="1" dirty="0">
                <a:ea typeface="宋体" panose="02010600030101010101" pitchFamily="2" charset="-122"/>
              </a:rPr>
              <a:t>工作产物</a:t>
            </a:r>
            <a:endParaRPr lang="zh-CN" altLang="en-US" sz="3200" b="1" dirty="0">
              <a:ea typeface="宋体" panose="02010600030101010101" pitchFamily="2" charset="-122"/>
            </a:endParaRPr>
          </a:p>
        </p:txBody>
      </p:sp>
      <p:graphicFrame>
        <p:nvGraphicFramePr>
          <p:cNvPr id="28676" name="对象 1">
            <a:hlinkClick r:id="" action="ppaction://ole?verb="/>
          </p:cNvPr>
          <p:cNvGraphicFramePr>
            <a:graphicFrameLocks noChangeAspect="1"/>
          </p:cNvGraphicFramePr>
          <p:nvPr/>
        </p:nvGraphicFramePr>
        <p:xfrm>
          <a:off x="838200" y="1219200"/>
          <a:ext cx="7866063" cy="4579938"/>
        </p:xfrm>
        <a:graphic>
          <a:graphicData uri="http://schemas.openxmlformats.org/presentationml/2006/ole">
            <mc:AlternateContent xmlns:mc="http://schemas.openxmlformats.org/markup-compatibility/2006">
              <mc:Choice xmlns:v="urn:schemas-microsoft-com:vml" Requires="v">
                <p:oleObj spid="_x0000_s3076" name="" r:id="rId1" imgW="8307705" imgH="4695190" progId="Visio.Drawing.11">
                  <p:embed/>
                </p:oleObj>
              </mc:Choice>
              <mc:Fallback>
                <p:oleObj name="" r:id="rId1" imgW="8307705" imgH="4695190" progId="Visio.Drawing.11">
                  <p:embed/>
                  <p:pic>
                    <p:nvPicPr>
                      <p:cNvPr id="0" name="图片 3075"/>
                      <p:cNvPicPr/>
                      <p:nvPr/>
                    </p:nvPicPr>
                    <p:blipFill>
                      <a:blip r:embed="rId2"/>
                      <a:stretch>
                        <a:fillRect/>
                      </a:stretch>
                    </p:blipFill>
                    <p:spPr>
                      <a:xfrm>
                        <a:off x="838200" y="1219200"/>
                        <a:ext cx="7866063" cy="4579938"/>
                      </a:xfrm>
                      <a:prstGeom prst="rect">
                        <a:avLst/>
                      </a:prstGeom>
                      <a:solidFill>
                        <a:schemeClr val="bg2"/>
                      </a:solidFill>
                      <a:ln w="38100">
                        <a:noFill/>
                        <a:miter/>
                      </a:ln>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Slide Number Placeholder 4"/>
          <p:cNvSpPr txBox="1">
            <a:spLocks noGrp="1"/>
          </p:cNvSpPr>
          <p:nvPr>
            <p:ph type="sldNum" sz="quarter" idx="11"/>
          </p:nvPr>
        </p:nvSpPr>
        <p:spPr>
          <a:xfrm>
            <a:off x="457200" y="6553200"/>
            <a:ext cx="2133600" cy="228600"/>
          </a:xfrm>
          <a:noFill/>
          <a:ln>
            <a:noFill/>
          </a:ln>
        </p:spPr>
        <p:txBody>
          <a:bodyPr anchor="ctr" anchorCtr="0"/>
          <a:p>
            <a:pPr marL="0" indent="0">
              <a:spcBef>
                <a:spcPct val="0"/>
              </a:spcBef>
              <a:buClrTx/>
              <a:buFontTx/>
              <a:buNone/>
            </a:pPr>
            <a:fld id="{9A0DB2DC-4C9A-4742-B13C-FB6460FD3503}" type="slidenum">
              <a:rPr lang="zh-CN" altLang="zh-CN" sz="1200" dirty="0">
                <a:solidFill>
                  <a:srgbClr val="0070C0"/>
                </a:solidFill>
                <a:latin typeface="Helvetica" pitchFamily="-128" charset="0"/>
                <a:ea typeface="MS PGothic" panose="020B0600070205080204" pitchFamily="34" charset="-128"/>
              </a:rPr>
            </a:fld>
            <a:endParaRPr lang="zh-CN" altLang="zh-CN" sz="1200" dirty="0">
              <a:solidFill>
                <a:srgbClr val="0070C0"/>
              </a:solidFill>
              <a:latin typeface="Helvetica" pitchFamily="-128" charset="0"/>
              <a:ea typeface="MS PGothic" panose="020B0600070205080204" pitchFamily="34" charset="-128"/>
            </a:endParaRPr>
          </a:p>
        </p:txBody>
      </p:sp>
      <p:sp>
        <p:nvSpPr>
          <p:cNvPr id="29699" name="Rectangle 2"/>
          <p:cNvSpPr>
            <a:spLocks noGrp="1"/>
          </p:cNvSpPr>
          <p:nvPr>
            <p:ph type="title"/>
          </p:nvPr>
        </p:nvSpPr>
        <p:spPr>
          <a:xfrm>
            <a:off x="2362200" y="152400"/>
            <a:ext cx="5105400" cy="633413"/>
          </a:xfrm>
        </p:spPr>
        <p:txBody>
          <a:bodyPr vert="horz" wrap="square" lIns="91440" tIns="45720" rIns="91440" bIns="45720" anchor="ctr" anchorCtr="0"/>
          <a:p>
            <a:pPr eaLnBrk="1" hangingPunct="1"/>
            <a:r>
              <a:rPr lang="zh-CN" altLang="en-US" b="1" dirty="0">
                <a:ea typeface="宋体" panose="02010600030101010101" pitchFamily="2" charset="-122"/>
              </a:rPr>
              <a:t>个人软件过程</a:t>
            </a:r>
            <a:r>
              <a:rPr lang="en-US" altLang="zh-CN" b="1" dirty="0">
                <a:ea typeface="宋体" panose="02010600030101010101" pitchFamily="2" charset="-122"/>
              </a:rPr>
              <a:t>(PSP)</a:t>
            </a:r>
            <a:endParaRPr lang="en-US" altLang="zh-CN" sz="3600" b="1" dirty="0">
              <a:ea typeface="宋体" panose="02010600030101010101" pitchFamily="2" charset="-122"/>
            </a:endParaRPr>
          </a:p>
        </p:txBody>
      </p:sp>
      <p:sp>
        <p:nvSpPr>
          <p:cNvPr id="29700" name="Rectangle 3"/>
          <p:cNvSpPr>
            <a:spLocks noGrp="1"/>
          </p:cNvSpPr>
          <p:nvPr>
            <p:ph idx="1"/>
          </p:nvPr>
        </p:nvSpPr>
        <p:spPr>
          <a:xfrm>
            <a:off x="685800" y="1295400"/>
            <a:ext cx="8077200" cy="4800600"/>
          </a:xfrm>
        </p:spPr>
        <p:txBody>
          <a:bodyPr vert="horz" wrap="square" lIns="91440" tIns="45720" rIns="91440" bIns="45720" anchor="t" anchorCtr="0"/>
          <a:p>
            <a:pPr eaLnBrk="1" hangingPunct="1">
              <a:lnSpc>
                <a:spcPct val="90000"/>
              </a:lnSpc>
              <a:spcBef>
                <a:spcPts val="600"/>
              </a:spcBef>
              <a:spcAft>
                <a:spcPts val="600"/>
              </a:spcAft>
            </a:pPr>
            <a:r>
              <a:rPr lang="zh-CN" altLang="en-US" sz="1800" b="1" dirty="0">
                <a:solidFill>
                  <a:schemeClr val="folHlink"/>
                </a:solidFill>
                <a:latin typeface="Palatino" pitchFamily="-128" charset="0"/>
                <a:ea typeface="宋体" panose="02010600030101010101" pitchFamily="2" charset="-122"/>
              </a:rPr>
              <a:t>策划。</a:t>
            </a:r>
            <a:r>
              <a:rPr lang="zh-CN" altLang="zh-CN" sz="1800" dirty="0">
                <a:ea typeface="宋体" panose="02010600030101010101" pitchFamily="2" charset="-122"/>
              </a:rPr>
              <a:t>它将需求活动分离出来，并估算项目的规模和所需资源，并且进行缺陷评估（估计此项工作的缺陷数目）。所有的度量都用工作表或是模板记录。最后，识别开发任务，并建立项目进度计划</a:t>
            </a:r>
            <a:endParaRPr lang="en-US" altLang="zh-CN" sz="1800" dirty="0">
              <a:latin typeface="Palatino" pitchFamily="-128" charset="0"/>
              <a:ea typeface="宋体" panose="02010600030101010101" pitchFamily="2" charset="-122"/>
            </a:endParaRPr>
          </a:p>
          <a:p>
            <a:pPr eaLnBrk="1" hangingPunct="1">
              <a:lnSpc>
                <a:spcPct val="90000"/>
              </a:lnSpc>
              <a:spcBef>
                <a:spcPts val="300"/>
              </a:spcBef>
              <a:spcAft>
                <a:spcPts val="600"/>
              </a:spcAft>
            </a:pPr>
            <a:r>
              <a:rPr lang="zh-CN" altLang="en-US" sz="1800" b="1" dirty="0">
                <a:solidFill>
                  <a:schemeClr val="folHlink"/>
                </a:solidFill>
                <a:latin typeface="Palatino" pitchFamily="-128" charset="0"/>
                <a:ea typeface="宋体" panose="02010600030101010101" pitchFamily="2" charset="-122"/>
              </a:rPr>
              <a:t>高层设计。</a:t>
            </a:r>
            <a:r>
              <a:rPr lang="zh-CN" altLang="zh-CN" sz="1800" dirty="0">
                <a:ea typeface="宋体" panose="02010600030101010101" pitchFamily="2" charset="-122"/>
              </a:rPr>
              <a:t>建立每个构件的外部规格说明，并完成构件设计。如果有不确定的需求，则构建原型系统。所有问题都要记录和跟踪。</a:t>
            </a:r>
            <a:endParaRPr lang="en-US" altLang="zh-CN" sz="1800" dirty="0">
              <a:latin typeface="Palatino" pitchFamily="-128" charset="0"/>
              <a:ea typeface="宋体" panose="02010600030101010101" pitchFamily="2" charset="-122"/>
            </a:endParaRPr>
          </a:p>
          <a:p>
            <a:pPr eaLnBrk="1" hangingPunct="1">
              <a:lnSpc>
                <a:spcPct val="90000"/>
              </a:lnSpc>
              <a:spcBef>
                <a:spcPts val="300"/>
              </a:spcBef>
              <a:spcAft>
                <a:spcPts val="600"/>
              </a:spcAft>
            </a:pPr>
            <a:r>
              <a:rPr lang="zh-CN" altLang="en-US" sz="1800" b="1" dirty="0">
                <a:solidFill>
                  <a:schemeClr val="folHlink"/>
                </a:solidFill>
                <a:latin typeface="Palatino" pitchFamily="-128" charset="0"/>
                <a:ea typeface="宋体" panose="02010600030101010101" pitchFamily="2" charset="-122"/>
              </a:rPr>
              <a:t>高层设计评审。</a:t>
            </a:r>
            <a:r>
              <a:rPr lang="zh-CN" altLang="zh-CN" sz="1800" dirty="0">
                <a:ea typeface="宋体" panose="02010600030101010101" pitchFamily="2" charset="-122"/>
              </a:rPr>
              <a:t>使用正式的验证方法（</a:t>
            </a:r>
            <a:r>
              <a:rPr lang="zh-CN" altLang="en-US" sz="1800" dirty="0">
                <a:ea typeface="宋体" panose="02010600030101010101" pitchFamily="2" charset="-122"/>
              </a:rPr>
              <a:t>参见</a:t>
            </a:r>
            <a:r>
              <a:rPr lang="en-US" altLang="zh-CN" sz="1800" dirty="0">
                <a:ea typeface="宋体" panose="02010600030101010101" pitchFamily="2" charset="-122"/>
              </a:rPr>
              <a:t>21</a:t>
            </a:r>
            <a:r>
              <a:rPr lang="zh-CN" altLang="en-US" sz="1800" dirty="0">
                <a:ea typeface="宋体" panose="02010600030101010101" pitchFamily="2" charset="-122"/>
              </a:rPr>
              <a:t>章</a:t>
            </a:r>
            <a:r>
              <a:rPr lang="zh-CN" altLang="zh-CN" sz="1800" dirty="0">
                <a:ea typeface="宋体" panose="02010600030101010101" pitchFamily="2" charset="-122"/>
              </a:rPr>
              <a:t>）来发现设计中的错误。对所有的重要任务和工作结果都进行度量。</a:t>
            </a:r>
            <a:endParaRPr lang="en-US" altLang="zh-CN" sz="1800" dirty="0">
              <a:latin typeface="Palatino" pitchFamily="-128" charset="0"/>
              <a:ea typeface="宋体" panose="02010600030101010101" pitchFamily="2" charset="-122"/>
            </a:endParaRPr>
          </a:p>
          <a:p>
            <a:pPr eaLnBrk="1" hangingPunct="1">
              <a:lnSpc>
                <a:spcPct val="90000"/>
              </a:lnSpc>
              <a:spcBef>
                <a:spcPts val="300"/>
              </a:spcBef>
              <a:spcAft>
                <a:spcPts val="600"/>
              </a:spcAft>
            </a:pPr>
            <a:r>
              <a:rPr lang="zh-CN" altLang="en-US" sz="1800" b="1" dirty="0">
                <a:solidFill>
                  <a:schemeClr val="folHlink"/>
                </a:solidFill>
                <a:latin typeface="Palatino" pitchFamily="-128" charset="0"/>
                <a:ea typeface="宋体" panose="02010600030101010101" pitchFamily="2" charset="-122"/>
              </a:rPr>
              <a:t>开发。</a:t>
            </a:r>
            <a:r>
              <a:rPr lang="zh-CN" altLang="zh-CN" sz="1800" dirty="0">
                <a:ea typeface="宋体" panose="02010600030101010101" pitchFamily="2" charset="-122"/>
              </a:rPr>
              <a:t>细化和评审构件级设计。完成编码，对代码进行评审，并进行编译和测试。对所有的重要任务和工作结果都进行度量。</a:t>
            </a:r>
            <a:endParaRPr lang="en-US" altLang="zh-CN" sz="1800" dirty="0">
              <a:latin typeface="Palatino" pitchFamily="-128" charset="0"/>
              <a:ea typeface="宋体" panose="02010600030101010101" pitchFamily="2" charset="-122"/>
            </a:endParaRPr>
          </a:p>
          <a:p>
            <a:pPr eaLnBrk="1" hangingPunct="1">
              <a:lnSpc>
                <a:spcPct val="90000"/>
              </a:lnSpc>
              <a:spcBef>
                <a:spcPts val="300"/>
              </a:spcBef>
              <a:spcAft>
                <a:spcPts val="600"/>
              </a:spcAft>
            </a:pPr>
            <a:r>
              <a:rPr lang="zh-CN" altLang="en-US" sz="1800" b="1" dirty="0">
                <a:solidFill>
                  <a:schemeClr val="folHlink"/>
                </a:solidFill>
                <a:latin typeface="Palatino" pitchFamily="-128" charset="0"/>
                <a:ea typeface="宋体" panose="02010600030101010101" pitchFamily="2" charset="-122"/>
              </a:rPr>
              <a:t>后验。</a:t>
            </a:r>
            <a:r>
              <a:rPr lang="zh-CN" altLang="zh-CN" sz="1800" dirty="0">
                <a:ea typeface="宋体" panose="02010600030101010101" pitchFamily="2" charset="-122"/>
              </a:rPr>
              <a:t>根据收集到的度量和测量结果（需要进行大量数据的统计分析），确定过程的有效性。度量和测量结果为提高过程的有效性提供指导。</a:t>
            </a:r>
            <a:endParaRPr lang="zh-CN" altLang="zh-CN" sz="1800" dirty="0">
              <a:ea typeface="宋体" panose="02010600030101010101" pitchFamily="2" charset="-122"/>
            </a:endParaRPr>
          </a:p>
          <a:p>
            <a:pPr eaLnBrk="1" hangingPunct="1">
              <a:lnSpc>
                <a:spcPct val="90000"/>
              </a:lnSpc>
              <a:spcBef>
                <a:spcPts val="300"/>
              </a:spcBef>
            </a:pPr>
            <a:endParaRPr lang="en-US" altLang="zh-CN" sz="1600" dirty="0">
              <a:latin typeface="Palatino" pitchFamily="-128" charset="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Slide Number Placeholder 4"/>
          <p:cNvSpPr txBox="1">
            <a:spLocks noGrp="1"/>
          </p:cNvSpPr>
          <p:nvPr>
            <p:ph type="sldNum" sz="quarter" idx="11"/>
          </p:nvPr>
        </p:nvSpPr>
        <p:spPr>
          <a:xfrm>
            <a:off x="457200" y="6553200"/>
            <a:ext cx="2133600" cy="228600"/>
          </a:xfrm>
          <a:noFill/>
          <a:ln>
            <a:noFill/>
          </a:ln>
        </p:spPr>
        <p:txBody>
          <a:bodyPr anchor="ctr" anchorCtr="0"/>
          <a:p>
            <a:pPr marL="0" indent="0">
              <a:spcBef>
                <a:spcPct val="0"/>
              </a:spcBef>
              <a:buClrTx/>
              <a:buFontTx/>
              <a:buNone/>
            </a:pPr>
            <a:fld id="{9A0DB2DC-4C9A-4742-B13C-FB6460FD3503}" type="slidenum">
              <a:rPr lang="zh-CN" altLang="zh-CN" sz="1200" dirty="0">
                <a:solidFill>
                  <a:srgbClr val="0070C0"/>
                </a:solidFill>
                <a:latin typeface="Helvetica" pitchFamily="-128" charset="0"/>
                <a:ea typeface="MS PGothic" panose="020B0600070205080204" pitchFamily="34" charset="-128"/>
              </a:rPr>
            </a:fld>
            <a:endParaRPr lang="zh-CN" altLang="zh-CN" sz="1200" dirty="0">
              <a:solidFill>
                <a:srgbClr val="0070C0"/>
              </a:solidFill>
              <a:latin typeface="Helvetica" pitchFamily="-128" charset="0"/>
              <a:ea typeface="MS PGothic" panose="020B0600070205080204" pitchFamily="34" charset="-128"/>
            </a:endParaRPr>
          </a:p>
        </p:txBody>
      </p:sp>
      <p:sp>
        <p:nvSpPr>
          <p:cNvPr id="30723" name="Rectangle 2"/>
          <p:cNvSpPr>
            <a:spLocks noGrp="1"/>
          </p:cNvSpPr>
          <p:nvPr>
            <p:ph type="title"/>
          </p:nvPr>
        </p:nvSpPr>
        <p:spPr>
          <a:xfrm>
            <a:off x="2362200" y="228600"/>
            <a:ext cx="5105400" cy="633413"/>
          </a:xfrm>
        </p:spPr>
        <p:txBody>
          <a:bodyPr vert="horz" wrap="square" lIns="91440" tIns="45720" rIns="91440" bIns="45720" anchor="ctr" anchorCtr="0"/>
          <a:p>
            <a:pPr eaLnBrk="1" hangingPunct="1"/>
            <a:r>
              <a:rPr lang="zh-CN" altLang="en-US" sz="3200" b="1" dirty="0">
                <a:ea typeface="宋体" panose="02010600030101010101" pitchFamily="2" charset="-122"/>
              </a:rPr>
              <a:t>团队软件过程</a:t>
            </a:r>
            <a:r>
              <a:rPr lang="en-US" altLang="zh-CN" sz="3200" b="1" dirty="0">
                <a:ea typeface="宋体" panose="02010600030101010101" pitchFamily="2" charset="-122"/>
              </a:rPr>
              <a:t>(TSP)</a:t>
            </a:r>
            <a:endParaRPr lang="en-US" altLang="zh-CN" sz="3200" b="1" dirty="0">
              <a:ea typeface="宋体" panose="02010600030101010101" pitchFamily="2" charset="-122"/>
            </a:endParaRPr>
          </a:p>
        </p:txBody>
      </p:sp>
      <p:sp>
        <p:nvSpPr>
          <p:cNvPr id="30724" name="Rectangle 3"/>
          <p:cNvSpPr>
            <a:spLocks noGrp="1"/>
          </p:cNvSpPr>
          <p:nvPr>
            <p:ph idx="1"/>
          </p:nvPr>
        </p:nvSpPr>
        <p:spPr>
          <a:xfrm>
            <a:off x="685800" y="1219200"/>
            <a:ext cx="8077200" cy="4724400"/>
          </a:xfrm>
        </p:spPr>
        <p:txBody>
          <a:bodyPr vert="horz" wrap="square" lIns="91440" tIns="45720" rIns="91440" bIns="45720" anchor="t" anchorCtr="0"/>
          <a:p>
            <a:pPr eaLnBrk="1" hangingPunct="1"/>
            <a:r>
              <a:rPr lang="zh-CN" altLang="zh-CN" sz="2000" dirty="0">
                <a:ea typeface="宋体" panose="02010600030101010101" pitchFamily="2" charset="-122"/>
              </a:rPr>
              <a:t>建立自我管理团队来策划和跟踪其工作、确定目标、建立团队自己的过程和计划。团队既可以是纯粹的软件开发队伍，也可以是集成的产品队伍（</a:t>
            </a:r>
            <a:r>
              <a:rPr lang="en-US" altLang="zh-CN" sz="2000" dirty="0">
                <a:ea typeface="宋体" panose="02010600030101010101" pitchFamily="2" charset="-122"/>
              </a:rPr>
              <a:t>IPT</a:t>
            </a:r>
            <a:r>
              <a:rPr lang="zh-CN" altLang="zh-CN" sz="2000" dirty="0">
                <a:ea typeface="宋体" panose="02010600030101010101" pitchFamily="2" charset="-122"/>
              </a:rPr>
              <a:t>），可以由</a:t>
            </a:r>
            <a:r>
              <a:rPr lang="en-US" altLang="zh-CN" sz="2000" dirty="0">
                <a:ea typeface="宋体" panose="02010600030101010101" pitchFamily="2" charset="-122"/>
              </a:rPr>
              <a:t>3-20</a:t>
            </a:r>
            <a:r>
              <a:rPr lang="zh-CN" altLang="zh-CN" sz="2000" dirty="0">
                <a:ea typeface="宋体" panose="02010600030101010101" pitchFamily="2" charset="-122"/>
              </a:rPr>
              <a:t>名工程师组成。 </a:t>
            </a:r>
            <a:endParaRPr lang="en-US" altLang="zh-CN" sz="2000" dirty="0">
              <a:ea typeface="宋体" panose="02010600030101010101" pitchFamily="2" charset="-122"/>
            </a:endParaRPr>
          </a:p>
          <a:p>
            <a:pPr eaLnBrk="1" hangingPunct="1"/>
            <a:r>
              <a:rPr lang="zh-CN" altLang="zh-CN" sz="2000" dirty="0">
                <a:ea typeface="宋体" panose="02010600030101010101" pitchFamily="2" charset="-122"/>
              </a:rPr>
              <a:t>指示管理人员如何指导和激励其团队，并保持团队的最佳表现。</a:t>
            </a:r>
            <a:endParaRPr lang="zh-CN" altLang="zh-CN" sz="2000" dirty="0">
              <a:ea typeface="宋体" panose="02010600030101010101" pitchFamily="2" charset="-122"/>
            </a:endParaRPr>
          </a:p>
          <a:p>
            <a:pPr eaLnBrk="1" hangingPunct="1"/>
            <a:r>
              <a:rPr lang="zh-CN" altLang="zh-CN" sz="2000" dirty="0">
                <a:ea typeface="宋体" panose="02010600030101010101" pitchFamily="2" charset="-122"/>
              </a:rPr>
              <a:t>使</a:t>
            </a:r>
            <a:r>
              <a:rPr lang="en-US" altLang="zh-CN" sz="2000" dirty="0">
                <a:ea typeface="宋体" panose="02010600030101010101" pitchFamily="2" charset="-122"/>
              </a:rPr>
              <a:t>CMM</a:t>
            </a:r>
            <a:r>
              <a:rPr lang="zh-CN" altLang="zh-CN" sz="2000" dirty="0">
                <a:ea typeface="宋体" panose="02010600030101010101" pitchFamily="2" charset="-122"/>
              </a:rPr>
              <a:t>第</a:t>
            </a:r>
            <a:r>
              <a:rPr lang="en-US" altLang="zh-CN" sz="2000" dirty="0">
                <a:ea typeface="宋体" panose="02010600030101010101" pitchFamily="2" charset="-122"/>
              </a:rPr>
              <a:t>5</a:t>
            </a:r>
            <a:r>
              <a:rPr lang="zh-CN" altLang="zh-CN" sz="2000" dirty="0">
                <a:ea typeface="宋体" panose="02010600030101010101" pitchFamily="2" charset="-122"/>
              </a:rPr>
              <a:t>级的行为常规化，并依此约束员工，这样可加速软件过程改进。</a:t>
            </a:r>
            <a:endParaRPr lang="en-US" altLang="zh-CN" sz="2000" dirty="0">
              <a:solidFill>
                <a:srgbClr val="000000"/>
              </a:solidFill>
              <a:latin typeface="Palatino" pitchFamily="-128" charset="0"/>
              <a:ea typeface="宋体" panose="02010600030101010101" pitchFamily="2" charset="-122"/>
            </a:endParaRPr>
          </a:p>
          <a:p>
            <a:pPr lvl="1" eaLnBrk="1" hangingPunct="1">
              <a:lnSpc>
                <a:spcPct val="90000"/>
              </a:lnSpc>
            </a:pPr>
            <a:r>
              <a:rPr lang="en-US" altLang="zh-CN" sz="1800" dirty="0">
                <a:latin typeface="Times New Roman" panose="02020603050405020304" pitchFamily="18" charset="0"/>
                <a:ea typeface="宋体" panose="02010600030101010101" pitchFamily="2" charset="-122"/>
              </a:rPr>
              <a:t>能力成熟度模型(CMM)</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一</a:t>
            </a:r>
            <a:r>
              <a:rPr lang="zh-CN" altLang="en-US" sz="1800" dirty="0">
                <a:latin typeface="Times New Roman" panose="02020603050405020304" pitchFamily="18" charset="0"/>
                <a:ea typeface="宋体" panose="02010600030101010101" pitchFamily="2" charset="-122"/>
              </a:rPr>
              <a:t>种度量</a:t>
            </a:r>
            <a:r>
              <a:rPr lang="en-US" altLang="zh-CN" sz="1800" dirty="0">
                <a:latin typeface="Times New Roman" panose="02020603050405020304" pitchFamily="18" charset="0"/>
                <a:ea typeface="宋体" panose="02010600030101010101" pitchFamily="2" charset="-122"/>
              </a:rPr>
              <a:t>软件过程的有效性</a:t>
            </a:r>
            <a:r>
              <a:rPr lang="zh-CN" altLang="en-US" sz="1800" dirty="0">
                <a:latin typeface="Times New Roman" panose="02020603050405020304" pitchFamily="18" charset="0"/>
                <a:ea typeface="宋体" panose="02010600030101010101" pitchFamily="2" charset="-122"/>
              </a:rPr>
              <a:t>模型，将</a:t>
            </a:r>
            <a:r>
              <a:rPr lang="en-US" altLang="zh-CN" sz="1800" dirty="0">
                <a:latin typeface="Times New Roman" panose="02020603050405020304" pitchFamily="18" charset="0"/>
                <a:ea typeface="宋体" panose="02010600030101010101" pitchFamily="2" charset="-122"/>
              </a:rPr>
              <a:t>在30章讨论。</a:t>
            </a:r>
            <a:endParaRPr lang="en-US" altLang="zh-CN" sz="1800" dirty="0">
              <a:latin typeface="Times New Roman" panose="02020603050405020304" pitchFamily="18" charset="0"/>
              <a:ea typeface="宋体" panose="02010600030101010101" pitchFamily="2" charset="-122"/>
            </a:endParaRPr>
          </a:p>
          <a:p>
            <a:pPr eaLnBrk="1" hangingPunct="1">
              <a:lnSpc>
                <a:spcPct val="90000"/>
              </a:lnSpc>
            </a:pPr>
            <a:r>
              <a:rPr lang="zh-CN" altLang="zh-CN" sz="2000" dirty="0">
                <a:ea typeface="宋体" panose="02010600030101010101" pitchFamily="2" charset="-122"/>
              </a:rPr>
              <a:t>为高成熟度的软件组织提供改进指导</a:t>
            </a:r>
            <a:r>
              <a:rPr lang="zh-CN" altLang="en-US" sz="2000" dirty="0">
                <a:ea typeface="宋体" panose="02010600030101010101" pitchFamily="2" charset="-122"/>
              </a:rPr>
              <a:t>。</a:t>
            </a:r>
            <a:endParaRPr lang="en-US" altLang="zh-CN" sz="2000" dirty="0">
              <a:ea typeface="宋体" panose="02010600030101010101" pitchFamily="2" charset="-122"/>
            </a:endParaRPr>
          </a:p>
          <a:p>
            <a:pPr eaLnBrk="1" hangingPunct="1"/>
            <a:r>
              <a:rPr lang="zh-CN" altLang="zh-CN" sz="2000" dirty="0">
                <a:ea typeface="宋体" panose="02010600030101010101" pitchFamily="2" charset="-122"/>
              </a:rPr>
              <a:t>协助大学传授行业级团队技能。</a:t>
            </a:r>
            <a:endParaRPr lang="zh-CN" altLang="en-US" sz="2000" dirty="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16"/>
          <p:cNvSpPr>
            <a:spLocks noGrp="1"/>
          </p:cNvSpPr>
          <p:nvPr>
            <p:ph type="title"/>
          </p:nvPr>
        </p:nvSpPr>
        <p:spPr>
          <a:xfrm>
            <a:off x="2209800" y="76200"/>
            <a:ext cx="5334000" cy="762000"/>
          </a:xfrm>
        </p:spPr>
        <p:txBody>
          <a:bodyPr vert="horz" wrap="square" lIns="91440" tIns="45720" rIns="91440" bIns="45720" anchor="ctr" anchorCtr="0"/>
          <a:p>
            <a:pPr>
              <a:buNone/>
            </a:pPr>
            <a:r>
              <a:rPr lang="zh-CN" altLang="en-US" dirty="0">
                <a:ea typeface="宋体" panose="02010600030101010101" pitchFamily="2" charset="-122"/>
              </a:rPr>
              <a:t>问题：应该采用什么过程模型？</a:t>
            </a:r>
            <a:endParaRPr lang="zh-CN" altLang="en-US" dirty="0">
              <a:ea typeface="宋体" panose="02010600030101010101" pitchFamily="2" charset="-122"/>
            </a:endParaRPr>
          </a:p>
        </p:txBody>
      </p:sp>
      <p:sp>
        <p:nvSpPr>
          <p:cNvPr id="31747" name="灯片编号占位符 10"/>
          <p:cNvSpPr txBox="1">
            <a:spLocks noGrp="1"/>
          </p:cNvSpPr>
          <p:nvPr>
            <p:ph type="sldNum"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5pPr>
          </a:lstStyle>
          <a:p>
            <a:pPr lvl="0" algn="r"/>
            <a:fld id="{9A0DB2DC-4C9A-4742-B13C-FB6460FD3503}" type="slidenum">
              <a:rPr lang="en-US" altLang="zh-CN" sz="1200" dirty="0">
                <a:solidFill>
                  <a:srgbClr val="0070C0"/>
                </a:solidFill>
              </a:rPr>
            </a:fld>
            <a:endParaRPr lang="en-US" altLang="zh-CN" sz="1200" dirty="0">
              <a:solidFill>
                <a:srgbClr val="0070C0"/>
              </a:solidFill>
            </a:endParaRPr>
          </a:p>
        </p:txBody>
      </p:sp>
      <p:sp>
        <p:nvSpPr>
          <p:cNvPr id="2" name="矩形 1"/>
          <p:cNvSpPr/>
          <p:nvPr/>
        </p:nvSpPr>
        <p:spPr>
          <a:xfrm>
            <a:off x="2408238" y="260350"/>
            <a:ext cx="284163" cy="523875"/>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Arial" panose="020B0604020202020204"/>
                <a:ea typeface="黑体" panose="02010609060101010101" pitchFamily="49" charset="-122"/>
                <a:cs typeface="+mn-cs"/>
              </a:rPr>
              <a:t> </a:t>
            </a:r>
            <a:endPar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mn-cs"/>
            </a:endParaRPr>
          </a:p>
        </p:txBody>
      </p:sp>
      <p:graphicFrame>
        <p:nvGraphicFramePr>
          <p:cNvPr id="19" name="表格 18"/>
          <p:cNvGraphicFramePr>
            <a:graphicFrameLocks noGrp="1"/>
          </p:cNvGraphicFramePr>
          <p:nvPr/>
        </p:nvGraphicFramePr>
        <p:xfrm>
          <a:off x="500063" y="1357313"/>
          <a:ext cx="8215370" cy="4857785"/>
        </p:xfrm>
        <a:graphic>
          <a:graphicData uri="http://schemas.openxmlformats.org/drawingml/2006/table">
            <a:tbl>
              <a:tblPr/>
              <a:tblGrid>
                <a:gridCol w="5857916"/>
                <a:gridCol w="2357454"/>
              </a:tblGrid>
              <a:tr h="441616">
                <a:tc>
                  <a:txBody>
                    <a:bodyPr/>
                    <a:lstStyle/>
                    <a:p>
                      <a:pPr algn="ctr">
                        <a:spcAft>
                          <a:spcPts val="0"/>
                        </a:spcAft>
                      </a:pPr>
                      <a:r>
                        <a:rPr lang="zh-CN" sz="2000" b="1" kern="100" dirty="0">
                          <a:latin typeface="Calibri" panose="020F0502020204030204"/>
                          <a:ea typeface="宋体" panose="02010600030101010101" pitchFamily="2" charset="-122"/>
                          <a:cs typeface="Times New Roman" panose="02020603050405020304"/>
                        </a:rPr>
                        <a:t>软件类型与需求</a:t>
                      </a:r>
                      <a:endParaRPr lang="zh-CN" sz="2000" kern="100" dirty="0">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a:latin typeface="Calibri" panose="020F0502020204030204"/>
                          <a:ea typeface="宋体" panose="02010600030101010101" pitchFamily="2" charset="-122"/>
                          <a:cs typeface="Times New Roman" panose="02020603050405020304"/>
                        </a:rPr>
                        <a:t>适合的开发过程</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616">
                <a:tc>
                  <a:txBody>
                    <a:bodyPr/>
                    <a:lstStyle/>
                    <a:p>
                      <a:pPr algn="just">
                        <a:spcAft>
                          <a:spcPts val="0"/>
                        </a:spcAft>
                      </a:pPr>
                      <a:r>
                        <a:rPr lang="zh-CN" sz="2000" kern="100" dirty="0">
                          <a:latin typeface="Calibri" panose="020F0502020204030204"/>
                          <a:ea typeface="宋体" panose="02010600030101010101" pitchFamily="2" charset="-122"/>
                          <a:cs typeface="Times New Roman" panose="02020603050405020304"/>
                        </a:rPr>
                        <a:t>（</a:t>
                      </a:r>
                      <a:r>
                        <a:rPr lang="en-US" sz="2000" kern="100" dirty="0">
                          <a:latin typeface="Calibri" panose="020F0502020204030204"/>
                          <a:ea typeface="宋体" panose="02010600030101010101" pitchFamily="2" charset="-122"/>
                          <a:cs typeface="Times New Roman" panose="02020603050405020304"/>
                        </a:rPr>
                        <a:t>1</a:t>
                      </a:r>
                      <a:r>
                        <a:rPr lang="zh-CN" sz="2000" kern="100" dirty="0">
                          <a:latin typeface="Calibri" panose="020F0502020204030204"/>
                          <a:ea typeface="宋体" panose="02010600030101010101" pitchFamily="2" charset="-122"/>
                          <a:cs typeface="Times New Roman" panose="02020603050405020304"/>
                        </a:rPr>
                        <a:t>）客户不太清楚待开发的系统需要提供什么服务</a:t>
                      </a:r>
                      <a:endParaRPr lang="zh-CN" sz="2000" kern="100" dirty="0">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solidFill>
                            <a:srgbClr val="FF0000"/>
                          </a:solidFill>
                          <a:latin typeface="Calibri" panose="020F0502020204030204"/>
                          <a:ea typeface="宋体" panose="02010600030101010101" pitchFamily="2" charset="-122"/>
                          <a:cs typeface="Times New Roman" panose="02020603050405020304"/>
                        </a:rPr>
                        <a:t>原型</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3235">
                <a:tc>
                  <a:txBody>
                    <a:bodyPr/>
                    <a:lstStyle/>
                    <a:p>
                      <a:pPr algn="just">
                        <a:spcAft>
                          <a:spcPts val="0"/>
                        </a:spcAft>
                      </a:pPr>
                      <a:r>
                        <a:rPr lang="zh-CN" sz="2000" kern="100" dirty="0">
                          <a:latin typeface="Calibri" panose="020F0502020204030204"/>
                          <a:ea typeface="宋体" panose="02010600030101010101" pitchFamily="2" charset="-122"/>
                          <a:cs typeface="Times New Roman" panose="02020603050405020304"/>
                        </a:rPr>
                        <a:t>（</a:t>
                      </a:r>
                      <a:r>
                        <a:rPr lang="en-US" sz="2000" kern="100" dirty="0">
                          <a:latin typeface="Calibri" panose="020F0502020204030204"/>
                          <a:ea typeface="宋体" panose="02010600030101010101" pitchFamily="2" charset="-122"/>
                          <a:cs typeface="Times New Roman" panose="02020603050405020304"/>
                        </a:rPr>
                        <a:t>2</a:t>
                      </a:r>
                      <a:r>
                        <a:rPr lang="zh-CN" sz="2000" kern="100" dirty="0">
                          <a:latin typeface="Calibri" panose="020F0502020204030204"/>
                          <a:ea typeface="宋体" panose="02010600030101010101" pitchFamily="2" charset="-122"/>
                          <a:cs typeface="Times New Roman" panose="02020603050405020304"/>
                        </a:rPr>
                        <a:t>）开发团队了解待开发软件的相关领域知识，尽管此系统庞大，但其较已经开发的系统差异并不大。</a:t>
                      </a:r>
                      <a:endParaRPr lang="zh-CN" sz="2000" kern="100" dirty="0">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solidFill>
                            <a:srgbClr val="FF0000"/>
                          </a:solidFill>
                          <a:latin typeface="Calibri" panose="020F0502020204030204"/>
                          <a:ea typeface="宋体" panose="02010600030101010101" pitchFamily="2" charset="-122"/>
                          <a:cs typeface="Times New Roman" panose="02020603050405020304"/>
                        </a:rPr>
                        <a:t>瀑布</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3235">
                <a:tc>
                  <a:txBody>
                    <a:bodyPr/>
                    <a:lstStyle/>
                    <a:p>
                      <a:pPr algn="just">
                        <a:spcAft>
                          <a:spcPts val="0"/>
                        </a:spcAft>
                      </a:pPr>
                      <a:r>
                        <a:rPr lang="zh-CN" sz="2000" kern="100" dirty="0">
                          <a:latin typeface="Calibri" panose="020F0502020204030204"/>
                          <a:ea typeface="宋体" panose="02010600030101010101" pitchFamily="2" charset="-122"/>
                          <a:cs typeface="Times New Roman" panose="02020603050405020304"/>
                        </a:rPr>
                        <a:t>（</a:t>
                      </a:r>
                      <a:r>
                        <a:rPr lang="en-US" sz="2000" kern="100" dirty="0">
                          <a:latin typeface="Calibri" panose="020F0502020204030204"/>
                          <a:ea typeface="宋体" panose="02010600030101010101" pitchFamily="2" charset="-122"/>
                          <a:cs typeface="Times New Roman" panose="02020603050405020304"/>
                        </a:rPr>
                        <a:t>3</a:t>
                      </a:r>
                      <a:r>
                        <a:rPr lang="zh-CN" sz="2000" kern="100" dirty="0">
                          <a:latin typeface="Calibri" panose="020F0502020204030204"/>
                          <a:ea typeface="宋体" panose="02010600030101010101" pitchFamily="2" charset="-122"/>
                          <a:cs typeface="Times New Roman" panose="02020603050405020304"/>
                        </a:rPr>
                        <a:t>）软件的功能是把读入的浮点数开平方，所得到的结果应该精确到小数点后</a:t>
                      </a:r>
                      <a:r>
                        <a:rPr lang="en-US" sz="2000" kern="100" dirty="0">
                          <a:latin typeface="Calibri" panose="020F0502020204030204"/>
                          <a:ea typeface="宋体" panose="02010600030101010101" pitchFamily="2" charset="-122"/>
                          <a:cs typeface="Times New Roman" panose="02020603050405020304"/>
                        </a:rPr>
                        <a:t>4</a:t>
                      </a:r>
                      <a:r>
                        <a:rPr lang="zh-CN" sz="2000" kern="100" dirty="0">
                          <a:latin typeface="Calibri" panose="020F0502020204030204"/>
                          <a:ea typeface="宋体" panose="02010600030101010101" pitchFamily="2" charset="-122"/>
                          <a:cs typeface="Times New Roman" panose="02020603050405020304"/>
                        </a:rPr>
                        <a:t>位。</a:t>
                      </a:r>
                      <a:endParaRPr lang="zh-CN" sz="2000" kern="100" dirty="0">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solidFill>
                            <a:srgbClr val="FF0000"/>
                          </a:solidFill>
                          <a:latin typeface="Calibri" panose="020F0502020204030204"/>
                          <a:ea typeface="宋体" panose="02010600030101010101" pitchFamily="2" charset="-122"/>
                          <a:cs typeface="Times New Roman" panose="02020603050405020304"/>
                        </a:rPr>
                        <a:t>瀑布</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3235">
                <a:tc>
                  <a:txBody>
                    <a:bodyPr/>
                    <a:lstStyle/>
                    <a:p>
                      <a:pPr algn="just">
                        <a:spcAft>
                          <a:spcPts val="0"/>
                        </a:spcAft>
                      </a:pPr>
                      <a:r>
                        <a:rPr lang="zh-CN" sz="2000" kern="100" dirty="0">
                          <a:latin typeface="Calibri" panose="020F0502020204030204"/>
                          <a:ea typeface="宋体" panose="02010600030101010101" pitchFamily="2" charset="-122"/>
                          <a:cs typeface="Times New Roman" panose="02020603050405020304"/>
                        </a:rPr>
                        <a:t>（</a:t>
                      </a:r>
                      <a:r>
                        <a:rPr lang="en-US" sz="2000" kern="100" dirty="0">
                          <a:latin typeface="Calibri" panose="020F0502020204030204"/>
                          <a:ea typeface="宋体" panose="02010600030101010101" pitchFamily="2" charset="-122"/>
                          <a:cs typeface="Times New Roman" panose="02020603050405020304"/>
                        </a:rPr>
                        <a:t>4</a:t>
                      </a:r>
                      <a:r>
                        <a:rPr lang="zh-CN" sz="2000" kern="100" dirty="0">
                          <a:latin typeface="Calibri" panose="020F0502020204030204"/>
                          <a:ea typeface="宋体" panose="02010600030101010101" pitchFamily="2" charset="-122"/>
                          <a:cs typeface="Times New Roman" panose="02020603050405020304"/>
                        </a:rPr>
                        <a:t>）开发一个已发布软件的新版本，公司规定了严格的完成期限，并对外公布。</a:t>
                      </a:r>
                      <a:endParaRPr lang="zh-CN" sz="2000" kern="100" dirty="0">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solidFill>
                            <a:srgbClr val="FF0000"/>
                          </a:solidFill>
                          <a:latin typeface="Calibri" panose="020F0502020204030204"/>
                          <a:ea typeface="宋体" panose="02010600030101010101" pitchFamily="2" charset="-122"/>
                          <a:cs typeface="Times New Roman" panose="02020603050405020304"/>
                        </a:rPr>
                        <a:t>增量</a:t>
                      </a:r>
                      <a:endParaRPr lang="zh-CN" sz="2000" kern="100" dirty="0">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616">
                <a:tc>
                  <a:txBody>
                    <a:bodyPr/>
                    <a:lstStyle/>
                    <a:p>
                      <a:pPr algn="just">
                        <a:spcAft>
                          <a:spcPts val="0"/>
                        </a:spcAft>
                      </a:pPr>
                      <a:r>
                        <a:rPr lang="zh-CN" sz="2000" kern="100">
                          <a:latin typeface="Calibri" panose="020F0502020204030204"/>
                          <a:ea typeface="宋体" panose="02010600030101010101" pitchFamily="2" charset="-122"/>
                          <a:cs typeface="Times New Roman" panose="02020603050405020304"/>
                        </a:rPr>
                        <a:t>（</a:t>
                      </a:r>
                      <a:r>
                        <a:rPr lang="en-US" sz="2000" kern="100">
                          <a:latin typeface="Calibri" panose="020F0502020204030204"/>
                          <a:ea typeface="宋体" panose="02010600030101010101" pitchFamily="2" charset="-122"/>
                          <a:cs typeface="Times New Roman" panose="02020603050405020304"/>
                        </a:rPr>
                        <a:t>5</a:t>
                      </a:r>
                      <a:r>
                        <a:rPr lang="zh-CN" sz="2000" kern="100">
                          <a:latin typeface="Calibri" panose="020F0502020204030204"/>
                          <a:ea typeface="宋体" panose="02010600030101010101" pitchFamily="2" charset="-122"/>
                          <a:cs typeface="Times New Roman" panose="02020603050405020304"/>
                        </a:rPr>
                        <a:t>）汽车防锁死刹车控制系统</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solidFill>
                            <a:srgbClr val="FF0000"/>
                          </a:solidFill>
                          <a:latin typeface="Calibri" panose="020F0502020204030204"/>
                          <a:ea typeface="宋体" panose="02010600030101010101" pitchFamily="2" charset="-122"/>
                          <a:cs typeface="Times New Roman" panose="02020603050405020304"/>
                        </a:rPr>
                        <a:t>螺旋</a:t>
                      </a:r>
                      <a:endParaRPr lang="zh-CN" sz="2000" kern="100" dirty="0">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616">
                <a:tc>
                  <a:txBody>
                    <a:bodyPr/>
                    <a:lstStyle/>
                    <a:p>
                      <a:pPr algn="just">
                        <a:spcAft>
                          <a:spcPts val="0"/>
                        </a:spcAft>
                      </a:pPr>
                      <a:r>
                        <a:rPr lang="zh-CN" sz="2000" kern="100">
                          <a:latin typeface="Calibri" panose="020F0502020204030204"/>
                          <a:ea typeface="宋体" panose="02010600030101010101" pitchFamily="2" charset="-122"/>
                          <a:cs typeface="Times New Roman" panose="02020603050405020304"/>
                        </a:rPr>
                        <a:t>（</a:t>
                      </a:r>
                      <a:r>
                        <a:rPr lang="en-US" sz="2000" kern="100">
                          <a:latin typeface="Calibri" panose="020F0502020204030204"/>
                          <a:ea typeface="宋体" panose="02010600030101010101" pitchFamily="2" charset="-122"/>
                          <a:cs typeface="Times New Roman" panose="02020603050405020304"/>
                        </a:rPr>
                        <a:t>6</a:t>
                      </a:r>
                      <a:r>
                        <a:rPr lang="zh-CN" sz="2000" kern="100">
                          <a:latin typeface="Calibri" panose="020F0502020204030204"/>
                          <a:ea typeface="宋体" panose="02010600030101010101" pitchFamily="2" charset="-122"/>
                          <a:cs typeface="Times New Roman" panose="02020603050405020304"/>
                        </a:rPr>
                        <a:t>）大学记账系统，准备替换一个已存在的系统</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solidFill>
                            <a:srgbClr val="FF0000"/>
                          </a:solidFill>
                          <a:latin typeface="Calibri" panose="020F0502020204030204"/>
                          <a:ea typeface="宋体" panose="02010600030101010101" pitchFamily="2" charset="-122"/>
                          <a:cs typeface="Times New Roman" panose="02020603050405020304"/>
                        </a:rPr>
                        <a:t>瀑布</a:t>
                      </a:r>
                      <a:endParaRPr lang="zh-CN" sz="2000" kern="100" dirty="0">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616">
                <a:tc>
                  <a:txBody>
                    <a:bodyPr/>
                    <a:lstStyle/>
                    <a:p>
                      <a:pPr algn="just">
                        <a:spcAft>
                          <a:spcPts val="0"/>
                        </a:spcAft>
                      </a:pPr>
                      <a:r>
                        <a:rPr lang="zh-CN" sz="2000" kern="100">
                          <a:latin typeface="Calibri" panose="020F0502020204030204"/>
                          <a:ea typeface="宋体" panose="02010600030101010101" pitchFamily="2" charset="-122"/>
                          <a:cs typeface="Times New Roman" panose="02020603050405020304"/>
                        </a:rPr>
                        <a:t>（</a:t>
                      </a:r>
                      <a:r>
                        <a:rPr lang="en-US" sz="2000" kern="100">
                          <a:latin typeface="Calibri" panose="020F0502020204030204"/>
                          <a:ea typeface="宋体" panose="02010600030101010101" pitchFamily="2" charset="-122"/>
                          <a:cs typeface="Times New Roman" panose="02020603050405020304"/>
                        </a:rPr>
                        <a:t>7</a:t>
                      </a:r>
                      <a:r>
                        <a:rPr lang="zh-CN" sz="2000" kern="100">
                          <a:latin typeface="Calibri" panose="020F0502020204030204"/>
                          <a:ea typeface="宋体" panose="02010600030101010101" pitchFamily="2" charset="-122"/>
                          <a:cs typeface="Times New Roman" panose="02020603050405020304"/>
                        </a:rPr>
                        <a:t>）一个位于火车站的交互式火车车次查询系统 </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solidFill>
                            <a:srgbClr val="FF0000"/>
                          </a:solidFill>
                          <a:latin typeface="Calibri" panose="020F0502020204030204"/>
                          <a:ea typeface="宋体" panose="02010600030101010101" pitchFamily="2" charset="-122"/>
                          <a:cs typeface="Times New Roman" panose="02020603050405020304"/>
                        </a:rPr>
                        <a:t>原型 </a:t>
                      </a:r>
                      <a:endParaRPr lang="zh-CN" sz="2000" kern="100" dirty="0">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标题 7"/>
          <p:cNvSpPr>
            <a:spLocks noGrp="1"/>
          </p:cNvSpPr>
          <p:nvPr>
            <p:ph type="title"/>
          </p:nvPr>
        </p:nvSpPr>
        <p:spPr/>
        <p:txBody>
          <a:bodyPr vert="horz" wrap="square" lIns="91440" tIns="45720" rIns="91440" bIns="45720" anchor="ctr" anchorCtr="0"/>
          <a:p>
            <a:pPr eaLnBrk="1" hangingPunct="1"/>
            <a:endParaRPr lang="zh-CN" altLang="en-US" dirty="0">
              <a:ea typeface="宋体" panose="02010600030101010101" pitchFamily="2" charset="-122"/>
            </a:endParaRPr>
          </a:p>
        </p:txBody>
      </p:sp>
      <p:sp>
        <p:nvSpPr>
          <p:cNvPr id="3" name="内容占位符 2"/>
          <p:cNvSpPr>
            <a:spLocks noGrp="1"/>
          </p:cNvSpPr>
          <p:nvPr>
            <p:ph idx="1"/>
          </p:nvPr>
        </p:nvSpPr>
        <p:spPr/>
        <p:txBody>
          <a:bodyPr vert="horz" wrap="square" lIns="91440" tIns="45720" rIns="91440" bIns="45720" numCol="1" rtlCol="0" anchor="t" anchorCtr="0" compatLnSpc="1">
            <a:normAutofit fontScale="92500" lnSpcReduction="20000"/>
          </a:bodyPr>
          <a:lstStyle/>
          <a:p>
            <a:pPr marL="342900" marR="0" lvl="0" indent="-342900" algn="l" defTabSz="914400" rtl="0" eaLnBrk="1" fontAlgn="auto" latinLnBrk="0" hangingPunct="1">
              <a:lnSpc>
                <a:spcPct val="110000"/>
              </a:lnSpc>
              <a:spcBef>
                <a:spcPct val="20000"/>
              </a:spcBef>
              <a:spcAft>
                <a:spcPts val="0"/>
              </a:spcAft>
              <a:buClr>
                <a:srgbClr val="0070C0"/>
              </a:buClr>
              <a:buSzTx/>
              <a:buFont typeface="Wingdings" panose="05000000000000000000" pitchFamily="2" charset="2"/>
              <a:buChar char="n"/>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步骤</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10000"/>
              </a:lnSpc>
              <a:spcBef>
                <a:spcPct val="20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具体来讲，采用的过程依赖于构造软件的特点。飞机航空系统的软件与网站的建设可能需要采用两种截然不同的软件过程。</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10000"/>
              </a:lnSpc>
              <a:spcBef>
                <a:spcPct val="20000"/>
              </a:spcBef>
              <a:spcAft>
                <a:spcPts val="0"/>
              </a:spcAft>
              <a:buClr>
                <a:srgbClr val="0070C0"/>
              </a:buClr>
              <a:buSzTx/>
              <a:buFont typeface="Wingdings" panose="05000000000000000000" pitchFamily="2" charset="2"/>
              <a:buChar char="n"/>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工作产品</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10000"/>
              </a:lnSpc>
              <a:spcBef>
                <a:spcPct val="20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从软件工程师的角度来看，工作产品体现为在执行过程所定义的任务和活动的过程中，所产生的程序、文档和数据。</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10000"/>
              </a:lnSpc>
              <a:spcBef>
                <a:spcPct val="20000"/>
              </a:spcBef>
              <a:spcAft>
                <a:spcPts val="0"/>
              </a:spcAft>
              <a:buClr>
                <a:srgbClr val="0070C0"/>
              </a:buClr>
              <a:buSzTx/>
              <a:buFont typeface="Wingdings" panose="05000000000000000000" pitchFamily="2" charset="2"/>
              <a:buChar char="n"/>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质量保证措施</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10000"/>
              </a:lnSpc>
              <a:spcBef>
                <a:spcPct val="20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有大量的软件过程评估机制，开发机构可以评估其软件过程的“成熟度”。然而，表征软件过程有效性的最好指标还是所构建产品的质量、及时性和寿命。</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 </a:t>
            </a:r>
            <a:endParaRPr lang="en-US" altLang="zh-CN" dirty="0">
              <a:ea typeface="宋体" panose="02010600030101010101" pitchFamily="2" charset="-122"/>
            </a:endParaRPr>
          </a:p>
        </p:txBody>
      </p:sp>
      <p:sp>
        <p:nvSpPr>
          <p:cNvPr id="5123" name="内容占位符 17"/>
          <p:cNvSpPr>
            <a:spLocks noGrp="1"/>
          </p:cNvSpPr>
          <p:nvPr>
            <p:ph idx="1"/>
          </p:nvPr>
        </p:nvSpPr>
        <p:spPr>
          <a:xfrm>
            <a:off x="533400" y="1143000"/>
            <a:ext cx="4381500" cy="5334000"/>
          </a:xfrm>
        </p:spPr>
        <p:txBody>
          <a:bodyPr vert="horz" wrap="square" lIns="91440" tIns="45720" rIns="91440" bIns="45720" anchor="t" anchorCtr="0"/>
          <a:p>
            <a:pPr eaLnBrk="1" hangingPunct="1"/>
            <a:r>
              <a:rPr lang="zh-CN" altLang="en-US" dirty="0">
                <a:ea typeface="宋体" panose="02010600030101010101" pitchFamily="2" charset="-122"/>
              </a:rPr>
              <a:t>五种框架活动</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沟通</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策划</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建模</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构建</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部署</a:t>
            </a:r>
            <a:endParaRPr lang="zh-CN" altLang="en-US" dirty="0">
              <a:ea typeface="宋体" panose="02010600030101010101" pitchFamily="2" charset="-122"/>
            </a:endParaRPr>
          </a:p>
        </p:txBody>
      </p:sp>
      <p:pic>
        <p:nvPicPr>
          <p:cNvPr id="5124" name="Picture 4" descr="C:\Documents and Settings\Administrator\桌面\PPT Presentation1-11\3-1.png3-1"/>
          <p:cNvPicPr>
            <a:picLocks noChangeAspect="1"/>
          </p:cNvPicPr>
          <p:nvPr/>
        </p:nvPicPr>
        <p:blipFill>
          <a:blip r:embed="rId1"/>
          <a:stretch>
            <a:fillRect/>
          </a:stretch>
        </p:blipFill>
        <p:spPr>
          <a:xfrm>
            <a:off x="5029200" y="1066800"/>
            <a:ext cx="3435350" cy="5494338"/>
          </a:xfrm>
          <a:prstGeom prst="rect">
            <a:avLst/>
          </a:prstGeom>
          <a:noFill/>
          <a:ln w="9525">
            <a:noFill/>
          </a:ln>
        </p:spPr>
      </p:pic>
      <p:sp>
        <p:nvSpPr>
          <p:cNvPr id="6" name="Rectangle 2"/>
          <p:cNvSpPr txBox="1">
            <a:spLocks noChangeArrowheads="1"/>
          </p:cNvSpPr>
          <p:nvPr/>
        </p:nvSpPr>
        <p:spPr bwMode="auto">
          <a:xfrm>
            <a:off x="2362200" y="152400"/>
            <a:ext cx="51054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4000">
                <a:solidFill>
                  <a:schemeClr val="tx2"/>
                </a:solidFill>
                <a:latin typeface="+mj-lt"/>
                <a:ea typeface="+mj-ea"/>
                <a:cs typeface="Arial" panose="020B0604020202020204" pitchFamily="34" charset="0"/>
              </a:defRPr>
            </a:lvl1pPr>
            <a:lvl2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2pPr>
            <a:lvl3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3pPr>
            <a:lvl4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4pPr>
            <a:lvl5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chemeClr val="tx2"/>
                </a:solidFill>
                <a:effectLst/>
                <a:uLnTx/>
                <a:uFillTx/>
                <a:latin typeface="+mj-lt"/>
                <a:ea typeface="+mj-ea"/>
                <a:cs typeface="Arial" panose="020B0604020202020204" pitchFamily="34" charset="0"/>
              </a:rPr>
              <a:t>2.1 </a:t>
            </a:r>
            <a:r>
              <a:rPr kumimoji="0" lang="zh-CN" altLang="en-US" sz="3200" b="0" i="0" u="none" strike="noStrike" kern="1200" cap="none" spc="0" normalizeH="0" baseline="0" noProof="0" dirty="0" smtClean="0">
                <a:ln>
                  <a:noFill/>
                </a:ln>
                <a:solidFill>
                  <a:schemeClr val="tx2"/>
                </a:solidFill>
                <a:effectLst/>
                <a:uLnTx/>
                <a:uFillTx/>
                <a:latin typeface="+mj-lt"/>
                <a:ea typeface="+mj-ea"/>
                <a:cs typeface="Arial" panose="020B0604020202020204" pitchFamily="34" charset="0"/>
              </a:rPr>
              <a:t>通用</a:t>
            </a:r>
            <a:r>
              <a:rPr kumimoji="0" lang="zh-CN" altLang="en-US" sz="3200" b="0" i="0" u="none" strike="noStrike" kern="1200" cap="none" spc="0" normalizeH="0" baseline="0" noProof="0" dirty="0">
                <a:ln>
                  <a:noFill/>
                </a:ln>
                <a:solidFill>
                  <a:schemeClr val="tx2"/>
                </a:solidFill>
                <a:effectLst/>
                <a:uLnTx/>
                <a:uFillTx/>
                <a:latin typeface="+mj-lt"/>
                <a:ea typeface="+mj-ea"/>
                <a:cs typeface="Arial" panose="020B0604020202020204" pitchFamily="34" charset="0"/>
              </a:rPr>
              <a:t>过程模型</a:t>
            </a:r>
            <a:endParaRPr kumimoji="0" lang="en-US" altLang="zh-CN" sz="3200" b="1" i="0" u="none" strike="noStrike" kern="0" cap="none" spc="0" normalizeH="0" baseline="0" noProof="0" dirty="0" smtClean="0">
              <a:ln>
                <a:noFill/>
              </a:ln>
              <a:solidFill>
                <a:schemeClr val="tx2"/>
              </a:solidFill>
              <a:effectLst/>
              <a:uLnTx/>
              <a:uFillTx/>
              <a:latin typeface="+mj-lt"/>
              <a:ea typeface="+mj-ea"/>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2438400" y="152400"/>
            <a:ext cx="4953000" cy="633413"/>
          </a:xfrm>
        </p:spPr>
        <p:txBody>
          <a:bodyPr vert="horz" wrap="square" lIns="91440" tIns="45720" rIns="91440" bIns="45720" anchor="ctr" anchorCtr="0"/>
          <a:p>
            <a:pPr eaLnBrk="1" hangingPunct="1"/>
            <a:r>
              <a:rPr lang="zh-CN" altLang="en-US" sz="3200" b="1" dirty="0">
                <a:ea typeface="宋体" panose="02010600030101010101" pitchFamily="2" charset="-122"/>
              </a:rPr>
              <a:t>过程流</a:t>
            </a:r>
            <a:endParaRPr lang="en-US" altLang="zh-CN" sz="3200" b="1" dirty="0">
              <a:ea typeface="宋体" panose="02010600030101010101" pitchFamily="2" charset="-122"/>
            </a:endParaRPr>
          </a:p>
        </p:txBody>
      </p:sp>
      <p:sp>
        <p:nvSpPr>
          <p:cNvPr id="6148" name="Slide Number Placeholder 4"/>
          <p:cNvSpPr txBox="1">
            <a:spLocks noGrp="1"/>
          </p:cNvSpPr>
          <p:nvPr>
            <p:ph type="sldNum" sz="quarter" idx="11"/>
          </p:nvPr>
        </p:nvSpPr>
        <p:spPr>
          <a:noFill/>
          <a:ln>
            <a:noFill/>
          </a:ln>
        </p:spPr>
        <p:txBody>
          <a:bodyPr anchor="ctr" anchorCtr="0"/>
          <a:p>
            <a:pPr marL="0" indent="0" algn="r">
              <a:spcBef>
                <a:spcPct val="0"/>
              </a:spcBef>
              <a:buClrTx/>
              <a:buFont typeface="Arial" panose="020B0604020202020204" pitchFamily="34" charset="0"/>
              <a:buNone/>
            </a:pPr>
            <a:fld id="{9A0DB2DC-4C9A-4742-B13C-FB6460FD3503}" type="slidenum">
              <a:rPr lang="en-US" altLang="zh-CN" sz="1000" dirty="0">
                <a:latin typeface="Helvetica" pitchFamily="-128" charset="0"/>
                <a:ea typeface="MS PGothic" panose="020B0600070205080204" pitchFamily="34" charset="-128"/>
              </a:rPr>
            </a:fld>
            <a:endParaRPr lang="en-US" altLang="zh-CN" sz="1000" dirty="0">
              <a:latin typeface="Helvetica" pitchFamily="-128" charset="0"/>
              <a:ea typeface="MS PGothic" panose="020B0600070205080204" pitchFamily="34" charset="-128"/>
            </a:endParaRPr>
          </a:p>
        </p:txBody>
      </p:sp>
      <p:pic>
        <p:nvPicPr>
          <p:cNvPr id="6149" name="Picture 5" descr="C:\Documents and Settings\Administrator\桌面\PPT Presentation1-11\3-2.png3-2"/>
          <p:cNvPicPr>
            <a:picLocks noChangeAspect="1"/>
          </p:cNvPicPr>
          <p:nvPr/>
        </p:nvPicPr>
        <p:blipFill>
          <a:blip r:embed="rId1"/>
          <a:stretch>
            <a:fillRect/>
          </a:stretch>
        </p:blipFill>
        <p:spPr>
          <a:xfrm>
            <a:off x="2286000" y="1274763"/>
            <a:ext cx="4724400" cy="4919662"/>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vert="horz" wrap="square" lIns="91440" tIns="45720" rIns="91440" bIns="45720" numCol="1" rtlCol="0" anchor="ctr" anchorCtr="0" compatLnSpc="1">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200" b="1" i="0" u="none" strike="noStrike" kern="0" cap="none" spc="0" normalizeH="0" baseline="0" noProof="0" dirty="0" smtClean="0">
                <a:ln>
                  <a:noFill/>
                </a:ln>
                <a:solidFill>
                  <a:schemeClr val="tx1"/>
                </a:solidFill>
                <a:effectLst/>
                <a:uLnTx/>
                <a:uFillTx/>
                <a:latin typeface="+mj-lt"/>
                <a:ea typeface="+mj-ea"/>
                <a:cs typeface="+mj-cs"/>
              </a:rPr>
              <a:t>2.2 </a:t>
            </a:r>
            <a:r>
              <a:rPr kumimoji="0" lang="zh-CN" altLang="en-US" sz="3200" b="1" i="0" u="none" strike="noStrike" kern="0" cap="none" spc="0" normalizeH="0" baseline="0" noProof="0" dirty="0" smtClean="0">
                <a:ln>
                  <a:noFill/>
                </a:ln>
                <a:solidFill>
                  <a:schemeClr val="tx1"/>
                </a:solidFill>
                <a:effectLst/>
                <a:uLnTx/>
                <a:uFillTx/>
                <a:latin typeface="+mj-lt"/>
                <a:ea typeface="+mj-ea"/>
                <a:cs typeface="+mj-cs"/>
              </a:rPr>
              <a:t>定义框架活动</a:t>
            </a:r>
            <a:endParaRPr kumimoji="0" lang="zh-CN" altLang="en-US" sz="32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171" name="内容占位符 2"/>
          <p:cNvSpPr>
            <a:spLocks noGrp="1"/>
          </p:cNvSpPr>
          <p:nvPr>
            <p:ph idx="1"/>
          </p:nvPr>
        </p:nvSpPr>
        <p:spPr>
          <a:xfrm>
            <a:off x="457200" y="1295400"/>
            <a:ext cx="8305800" cy="5181600"/>
          </a:xfrm>
        </p:spPr>
        <p:txBody>
          <a:bodyPr vert="horz" wrap="square" lIns="91440" tIns="45720" rIns="91440" bIns="45720" anchor="t" anchorCtr="0"/>
          <a:p>
            <a:pPr eaLnBrk="1" hangingPunct="1">
              <a:lnSpc>
                <a:spcPct val="120000"/>
              </a:lnSpc>
            </a:pPr>
            <a:r>
              <a:rPr lang="zh-CN" altLang="en-US" dirty="0">
                <a:ea typeface="宋体" panose="02010600030101010101" pitchFamily="2" charset="-122"/>
              </a:rPr>
              <a:t>确定框架活动</a:t>
            </a:r>
            <a:endParaRPr lang="en-US" altLang="zh-CN" dirty="0">
              <a:ea typeface="宋体" panose="02010600030101010101" pitchFamily="2" charset="-122"/>
            </a:endParaRPr>
          </a:p>
          <a:p>
            <a:pPr lvl="1" eaLnBrk="1" hangingPunct="1">
              <a:lnSpc>
                <a:spcPct val="120000"/>
              </a:lnSpc>
            </a:pPr>
            <a:r>
              <a:rPr lang="zh-CN" altLang="en-US" sz="2400" dirty="0">
                <a:ea typeface="宋体" panose="02010600030101010101" pitchFamily="2" charset="-122"/>
              </a:rPr>
              <a:t>针对给定的问题，开发人员和利益相关者，哪些动作适合与框架活动？</a:t>
            </a:r>
            <a:endParaRPr lang="en-US" altLang="zh-CN" sz="2400" dirty="0">
              <a:ea typeface="宋体" panose="02010600030101010101" pitchFamily="2" charset="-122"/>
            </a:endParaRPr>
          </a:p>
          <a:p>
            <a:pPr eaLnBrk="1" hangingPunct="1">
              <a:lnSpc>
                <a:spcPct val="120000"/>
              </a:lnSpc>
            </a:pPr>
            <a:r>
              <a:rPr lang="zh-CN" altLang="en-US" dirty="0">
                <a:ea typeface="宋体" panose="02010600030101010101" pitchFamily="2" charset="-122"/>
              </a:rPr>
              <a:t>主要工作任务集</a:t>
            </a:r>
            <a:endParaRPr lang="en-US" altLang="zh-CN" dirty="0">
              <a:ea typeface="宋体" panose="02010600030101010101" pitchFamily="2" charset="-122"/>
            </a:endParaRPr>
          </a:p>
          <a:p>
            <a:pPr lvl="1" eaLnBrk="1" hangingPunct="1">
              <a:lnSpc>
                <a:spcPct val="120000"/>
              </a:lnSpc>
            </a:pPr>
            <a:r>
              <a:rPr lang="zh-CN" altLang="en-US" sz="2400" dirty="0">
                <a:ea typeface="宋体" panose="02010600030101010101" pitchFamily="2" charset="-122"/>
              </a:rPr>
              <a:t>与利益相关者取得联系</a:t>
            </a:r>
            <a:endParaRPr lang="en-US" altLang="zh-CN" sz="2400" dirty="0">
              <a:ea typeface="宋体" panose="02010600030101010101" pitchFamily="2" charset="-122"/>
            </a:endParaRPr>
          </a:p>
          <a:p>
            <a:pPr lvl="1" eaLnBrk="1" hangingPunct="1">
              <a:lnSpc>
                <a:spcPct val="120000"/>
              </a:lnSpc>
            </a:pPr>
            <a:r>
              <a:rPr lang="zh-CN" altLang="en-US" sz="2400" dirty="0">
                <a:ea typeface="宋体" panose="02010600030101010101" pitchFamily="2" charset="-122"/>
              </a:rPr>
              <a:t>讨论需求并做记录</a:t>
            </a:r>
            <a:endParaRPr lang="en-US" altLang="zh-CN" sz="2400" dirty="0">
              <a:ea typeface="宋体" panose="02010600030101010101" pitchFamily="2" charset="-122"/>
            </a:endParaRPr>
          </a:p>
          <a:p>
            <a:pPr lvl="1" eaLnBrk="1" hangingPunct="1">
              <a:lnSpc>
                <a:spcPct val="120000"/>
              </a:lnSpc>
            </a:pPr>
            <a:r>
              <a:rPr lang="zh-CN" altLang="en-US" sz="2400" dirty="0">
                <a:ea typeface="宋体" panose="02010600030101010101" pitchFamily="2" charset="-122"/>
              </a:rPr>
              <a:t>将笔记整理成一份简单的书面需求</a:t>
            </a:r>
            <a:endParaRPr lang="en-US" altLang="zh-CN" sz="2400" dirty="0">
              <a:ea typeface="宋体" panose="02010600030101010101" pitchFamily="2" charset="-122"/>
            </a:endParaRPr>
          </a:p>
          <a:p>
            <a:pPr lvl="1" eaLnBrk="1" hangingPunct="1">
              <a:lnSpc>
                <a:spcPct val="120000"/>
              </a:lnSpc>
            </a:pPr>
            <a:r>
              <a:rPr lang="zh-CN" altLang="en-US" sz="2400" dirty="0">
                <a:ea typeface="宋体" panose="02010600030101010101" pitchFamily="2" charset="-122"/>
              </a:rPr>
              <a:t>请利益相关者审阅</a:t>
            </a:r>
            <a:endParaRPr lang="en-US" altLang="zh-CN" sz="2400" dirty="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p:nvPr>
        </p:nvSpPr>
        <p:spPr>
          <a:xfrm>
            <a:off x="1036955" y="-49530"/>
            <a:ext cx="6354445" cy="1274445"/>
          </a:xfrm>
        </p:spPr>
        <p:txBody>
          <a:bodyPr vert="horz" wrap="square" lIns="91440" tIns="45720" rIns="91440" bIns="45720" anchor="ctr" anchorCtr="0"/>
          <a:p>
            <a:pPr eaLnBrk="1" hangingPunct="1"/>
            <a:r>
              <a:rPr lang="en-US" altLang="zh-CN" b="1" dirty="0">
                <a:ea typeface="宋体" panose="02010600030101010101" pitchFamily="2" charset="-122"/>
                <a:sym typeface="+mn-ea"/>
              </a:rPr>
              <a:t>2.3 </a:t>
            </a:r>
            <a:r>
              <a:rPr lang="zh-CN" altLang="en-US" b="1" dirty="0">
                <a:ea typeface="宋体" panose="02010600030101010101" pitchFamily="2" charset="-122"/>
                <a:sym typeface="+mn-ea"/>
              </a:rPr>
              <a:t>明确任务集</a:t>
            </a:r>
            <a:endParaRPr lang="en-US" altLang="zh-CN" dirty="0">
              <a:ea typeface="宋体" panose="02010600030101010101" pitchFamily="2" charset="-122"/>
            </a:endParaRPr>
          </a:p>
        </p:txBody>
      </p:sp>
      <p:sp>
        <p:nvSpPr>
          <p:cNvPr id="8195" name="Rectangle 3"/>
          <p:cNvSpPr>
            <a:spLocks noGrp="1"/>
          </p:cNvSpPr>
          <p:nvPr>
            <p:ph idx="1"/>
          </p:nvPr>
        </p:nvSpPr>
        <p:spPr>
          <a:xfrm>
            <a:off x="495300" y="1235075"/>
            <a:ext cx="8153400" cy="5334000"/>
          </a:xfrm>
        </p:spPr>
        <p:txBody>
          <a:bodyPr vert="horz" wrap="square" lIns="91440" tIns="45720" rIns="91440" bIns="45720" anchor="t" anchorCtr="0"/>
          <a:p>
            <a:pPr eaLnBrk="1" hangingPunct="1"/>
            <a:r>
              <a:rPr lang="zh-CN" altLang="en-US" dirty="0">
                <a:ea typeface="宋体" panose="02010600030101010101" pitchFamily="2" charset="-122"/>
              </a:rPr>
              <a:t>任务集定义了为达到一个软件工程动作的目标所需要完成的工作。</a:t>
            </a:r>
            <a:endParaRPr lang="en-US" altLang="zh-CN" dirty="0">
              <a:ea typeface="宋体" panose="02010600030101010101" pitchFamily="2" charset="-122"/>
            </a:endParaRPr>
          </a:p>
          <a:p>
            <a:pPr lvl="2" eaLnBrk="1" hangingPunct="1"/>
            <a:r>
              <a:rPr lang="zh-CN" altLang="en-US" dirty="0">
                <a:ea typeface="宋体" panose="02010600030101010101" pitchFamily="2" charset="-122"/>
              </a:rPr>
              <a:t>例如，需求获取（通常称为“需求收集”）就是发生在沟通活动中的一个重要的软件工程动作。需求获取的目的是理解利益相关者对将构建的软件的需求。</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要完成的任务列表</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待生产的产品</a:t>
            </a:r>
            <a:r>
              <a:rPr lang="zh-CN" altLang="zh-CN" dirty="0">
                <a:ea typeface="宋体" panose="02010600030101010101" pitchFamily="2" charset="-122"/>
              </a:rPr>
              <a:t>列表</a:t>
            </a:r>
            <a:endParaRPr lang="zh-CN" altLang="zh-CN" dirty="0">
              <a:ea typeface="宋体" panose="02010600030101010101" pitchFamily="2" charset="-122"/>
            </a:endParaRPr>
          </a:p>
          <a:p>
            <a:pPr lvl="1" eaLnBrk="1" hangingPunct="1"/>
            <a:r>
              <a:rPr lang="zh-CN" altLang="en-US" dirty="0">
                <a:ea typeface="宋体" panose="02010600030101010101" pitchFamily="2" charset="-122"/>
              </a:rPr>
              <a:t>待使用的质量保证技术列表</a:t>
            </a:r>
            <a:endParaRPr lang="en-US" altLang="zh-CN" dirty="0">
              <a:ea typeface="宋体" panose="02010600030101010101" pitchFamily="2" charset="-122"/>
            </a:endParaRPr>
          </a:p>
        </p:txBody>
      </p:sp>
      <p:sp>
        <p:nvSpPr>
          <p:cNvPr id="8196" name="Slide Number Placeholder 4"/>
          <p:cNvSpPr txBox="1">
            <a:spLocks noGrp="1"/>
          </p:cNvSpPr>
          <p:nvPr>
            <p:ph type="sldNum" sz="quarter" idx="11"/>
          </p:nvPr>
        </p:nvSpPr>
        <p:spPr>
          <a:noFill/>
          <a:ln>
            <a:noFill/>
          </a:ln>
        </p:spPr>
        <p:txBody>
          <a:bodyPr anchor="ctr" anchorCtr="0"/>
          <a:p>
            <a:pPr marL="0" indent="0" algn="r">
              <a:buClr>
                <a:schemeClr val="folHlink"/>
              </a:buClr>
              <a:buSzPct val="75000"/>
            </a:pPr>
            <a:fld id="{9A0DB2DC-4C9A-4742-B13C-FB6460FD3503}" type="slidenum">
              <a:rPr lang="en-US" altLang="zh-CN" sz="2400" dirty="0">
                <a:latin typeface="Helvetica" pitchFamily="-128" charset="0"/>
                <a:ea typeface="MS PGothic" panose="020B0600070205080204" pitchFamily="34" charset="-128"/>
              </a:rPr>
            </a:fld>
            <a:endParaRPr lang="en-US" altLang="zh-CN" sz="2400" dirty="0">
              <a:latin typeface="Helvetica" pitchFamily="-128" charset="0"/>
              <a:ea typeface="MS PGothic" panose="020B0600070205080204" pitchFamily="34" charset="-128"/>
            </a:endParaRPr>
          </a:p>
        </p:txBody>
      </p:sp>
    </p:spTree>
  </p:cSld>
  <p:clrMapOvr>
    <a:masterClrMapping/>
  </p:clrMapOvr>
</p:sld>
</file>

<file path=ppt/tags/tag1.xml><?xml version="1.0" encoding="utf-8"?>
<p:tagLst xmlns:p="http://schemas.openxmlformats.org/presentationml/2006/main">
  <p:tag name="KSO_WM_UNIT_PLACING_PICTURE_USER_VIEWPORT" val="{&quot;height&quot;:6512.499212598425,&quot;width&quot;:9847.500787401576}"/>
</p:tagLst>
</file>

<file path=ppt/tags/tag2.xml><?xml version="1.0" encoding="utf-8"?>
<p:tagLst xmlns:p="http://schemas.openxmlformats.org/presentationml/2006/main">
  <p:tag name="COMMONDATA" val="eyJoZGlkIjoiMjJhOTE0Y2RiMGYyN2U2N2JiNDhjNmY5OTViNDEyYWEifQ=="/>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7599</Words>
  <Application>WPS 演示</Application>
  <PresentationFormat>全屏显示(4:3)</PresentationFormat>
  <Paragraphs>541</Paragraphs>
  <Slides>47</Slides>
  <Notes>6</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67" baseType="lpstr">
      <vt:lpstr>Arial</vt:lpstr>
      <vt:lpstr>宋体</vt:lpstr>
      <vt:lpstr>Wingdings</vt:lpstr>
      <vt:lpstr>Helvetica</vt:lpstr>
      <vt:lpstr>MS PGothic</vt:lpstr>
      <vt:lpstr>Calibri</vt:lpstr>
      <vt:lpstr>微软雅黑</vt:lpstr>
      <vt:lpstr>Arial Unicode MS</vt:lpstr>
      <vt:lpstr>Palatino</vt:lpstr>
      <vt:lpstr>Palatino Linotype</vt:lpstr>
      <vt:lpstr>Times New Roman</vt:lpstr>
      <vt:lpstr>Wingdings</vt:lpstr>
      <vt:lpstr>Geneva</vt:lpstr>
      <vt:lpstr>Segoe Print</vt:lpstr>
      <vt:lpstr>Arial</vt:lpstr>
      <vt:lpstr>黑体</vt:lpstr>
      <vt:lpstr>Calibri</vt:lpstr>
      <vt:lpstr>Times New Roman</vt:lpstr>
      <vt:lpstr>自定义设计方案</vt:lpstr>
      <vt:lpstr>Visio.Drawing.11</vt:lpstr>
      <vt:lpstr>第2章 过程模型</vt:lpstr>
      <vt:lpstr>引入： 软件过程</vt:lpstr>
      <vt:lpstr>引入：过程模型</vt:lpstr>
      <vt:lpstr>第2章 过程模型</vt:lpstr>
      <vt:lpstr>PowerPoint 演示文稿</vt:lpstr>
      <vt:lpstr> </vt:lpstr>
      <vt:lpstr>过程流</vt:lpstr>
      <vt:lpstr>2.2 定义框架活动</vt:lpstr>
      <vt:lpstr>2.3 明确任务集</vt:lpstr>
      <vt:lpstr>2.3 明确任务集</vt:lpstr>
      <vt:lpstr>2.3 明确任务集</vt:lpstr>
      <vt:lpstr>补充：过程模式</vt:lpstr>
      <vt:lpstr>过程模式类型</vt:lpstr>
      <vt:lpstr>补充：过程模式</vt:lpstr>
      <vt:lpstr>补充：过程模式</vt:lpstr>
      <vt:lpstr>补充：过程模式-实例</vt:lpstr>
      <vt:lpstr>补充：过程模式-实例</vt:lpstr>
      <vt:lpstr>过程评估与改进</vt:lpstr>
      <vt:lpstr>Process Assessment</vt:lpstr>
      <vt:lpstr>The Capability Maturity Model Integration</vt:lpstr>
      <vt:lpstr> 2.4 惯用过程模型</vt:lpstr>
      <vt:lpstr> 惯用过程模型</vt:lpstr>
      <vt:lpstr>瀑布模型</vt:lpstr>
      <vt:lpstr>瀑布模型（II）</vt:lpstr>
      <vt:lpstr>瀑布模型（III）</vt:lpstr>
      <vt:lpstr>V模型</vt:lpstr>
      <vt:lpstr>原型开发过程模型</vt:lpstr>
      <vt:lpstr>原型开发范型</vt:lpstr>
      <vt:lpstr>示例：增量原型开发</vt:lpstr>
      <vt:lpstr> 增量过程模型</vt:lpstr>
      <vt:lpstr>增量模型（III）</vt:lpstr>
      <vt:lpstr>增量模型（IV）</vt:lpstr>
      <vt:lpstr>演化过程模型</vt:lpstr>
      <vt:lpstr>示例：螺旋模型</vt:lpstr>
      <vt:lpstr>螺旋模型</vt:lpstr>
      <vt:lpstr>演化模型: 螺旋模型</vt:lpstr>
      <vt:lpstr>并行开发模型</vt:lpstr>
      <vt:lpstr> 专用过程模型</vt:lpstr>
      <vt:lpstr> 专用过程模型</vt:lpstr>
      <vt:lpstr> 专用过程模型</vt:lpstr>
      <vt:lpstr> 统一过程</vt:lpstr>
      <vt:lpstr>统一过程的“阶段”</vt:lpstr>
      <vt:lpstr>统一过程的阶段</vt:lpstr>
      <vt:lpstr>UP工作产物</vt:lpstr>
      <vt:lpstr>个人软件过程(PSP)</vt:lpstr>
      <vt:lpstr>团队软件过程(TSP)</vt:lpstr>
      <vt:lpstr>问题：应该采用什么过程模型？</vt:lpstr>
    </vt:vector>
  </TitlesOfParts>
  <Company>RS Pressman &amp; Associates,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lastModifiedBy>碧云间</cp:lastModifiedBy>
  <cp:revision>163</cp:revision>
  <dcterms:created xsi:type="dcterms:W3CDTF">2008-02-08T18:09:00Z</dcterms:created>
  <dcterms:modified xsi:type="dcterms:W3CDTF">2022-09-13T03:01:37Z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73681D2AF324447789C58323E8447694</vt:lpwstr>
  </property>
</Properties>
</file>