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303" r:id="rId3"/>
    <p:sldId id="336" r:id="rId5"/>
    <p:sldId id="337" r:id="rId6"/>
    <p:sldId id="304" r:id="rId7"/>
    <p:sldId id="321" r:id="rId8"/>
    <p:sldId id="322" r:id="rId9"/>
    <p:sldId id="323" r:id="rId10"/>
    <p:sldId id="305" r:id="rId11"/>
    <p:sldId id="306" r:id="rId12"/>
    <p:sldId id="307" r:id="rId13"/>
    <p:sldId id="324" r:id="rId14"/>
    <p:sldId id="325" r:id="rId15"/>
    <p:sldId id="308" r:id="rId16"/>
    <p:sldId id="309" r:id="rId17"/>
    <p:sldId id="326" r:id="rId18"/>
    <p:sldId id="329" r:id="rId19"/>
    <p:sldId id="330" r:id="rId20"/>
    <p:sldId id="371" r:id="rId21"/>
    <p:sldId id="372" r:id="rId22"/>
    <p:sldId id="365" r:id="rId23"/>
    <p:sldId id="366" r:id="rId24"/>
    <p:sldId id="367" r:id="rId25"/>
    <p:sldId id="368" r:id="rId26"/>
    <p:sldId id="369" r:id="rId27"/>
    <p:sldId id="370" r:id="rId28"/>
    <p:sldId id="317" r:id="rId29"/>
    <p:sldId id="318" r:id="rId30"/>
    <p:sldId id="319" r:id="rId31"/>
    <p:sldId id="320" r:id="rId32"/>
  </p:sldIdLst>
  <p:sldSz cx="9144000" cy="6858000" type="screen4x3"/>
  <p:notesSz cx="6858000" cy="9144000"/>
  <p:custDataLst>
    <p:tags r:id="rId37"/>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F0F0F"/>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78245"/>
  </p:normalViewPr>
  <p:slideViewPr>
    <p:cSldViewPr showGuides="1">
      <p:cViewPr varScale="1">
        <p:scale>
          <a:sx n="85" d="100"/>
          <a:sy n="85" d="100"/>
        </p:scale>
        <p:origin x="-2280" y="-84"/>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277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33795" name="Rectangle 2"/>
          <p:cNvSpPr>
            <a:spLocks noGrp="1" noRot="1" noChangeAspect="1"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p:txBody>
          <a:bodyPr wrap="square" lIns="91440" tIns="45720" rIns="91440" bIns="45720" anchor="t" anchorCtr="0"/>
          <a:p>
            <a:pPr lvl="0"/>
            <a:endParaRPr lang="zh-CN" altLang="en-US" dirty="0"/>
          </a:p>
        </p:txBody>
      </p:sp>
      <p:sp>
        <p:nvSpPr>
          <p:cNvPr id="3482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敏捷本身的理念是受人称道的，但其中自适应的程度的把握有不同的意见</a:t>
            </a:r>
            <a:endParaRPr kumimoji="0" lang="zh-CN" altLang="en-US" sz="1200" b="1" i="0" u="none" strike="noStrike" kern="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584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敏捷本身的理念是受人称道的，但其中自适应的程度的把握有不同的意见</a:t>
            </a:r>
            <a:endParaRPr kumimoji="0" lang="zh-CN" altLang="en-US" sz="1200" b="1" i="0" u="none" strike="noStrike" kern="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686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p:txBody>
          <a:bodyPr wrap="square" lIns="91440" tIns="45720" rIns="91440" bIns="45720" anchor="t" anchorCtr="0"/>
          <a:p>
            <a:pPr lvl="0"/>
            <a:endParaRPr lang="zh-CN" altLang="en-US" dirty="0"/>
          </a:p>
        </p:txBody>
      </p:sp>
      <p:sp>
        <p:nvSpPr>
          <p:cNvPr id="3789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8" name="灯片编号占位符 7"/>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4" name="灯片编号占位符 3"/>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3" name="灯片编号占位符 2"/>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0070C0"/>
              </a:buClr>
              <a:buSzTx/>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553200"/>
            <a:ext cx="2133600" cy="228600"/>
          </a:xfrm>
        </p:spPr>
        <p:txBody>
          <a:bodyPr/>
          <a:p>
            <a:pPr marL="0" marR="0" lvl="0" indent="0" algn="l" defTabSz="914400" rtl="0" eaLnBrk="0" fontAlgn="base" latinLnBrk="0" hangingPunct="0">
              <a:lnSpc>
                <a:spcPct val="100000"/>
              </a:lnSpc>
              <a:spcBef>
                <a:spcPct val="0"/>
              </a:spcBef>
              <a:spcAft>
                <a:spcPct val="0"/>
              </a:spcAft>
              <a:buClrTx/>
              <a:buSzTx/>
              <a:buFontTx/>
              <a:buNone/>
              <a:defRPr/>
            </a:pPr>
            <a:fld id="{356C529C-94CE-443F-8720-D7A4B7DE1441}" type="datetime3">
              <a:rPr kumimoji="0" lang="zh-CN" altLang="en-US" sz="1200" b="0" i="0" u="none" strike="noStrike" kern="1200" cap="none" spc="0" normalizeH="0" baseline="0" noProof="0">
                <a:ln>
                  <a:noFill/>
                </a:ln>
                <a:solidFill>
                  <a:srgbClr val="0070C0"/>
                </a:solidFill>
                <a:effectLst/>
                <a:uLnTx/>
                <a:uFillTx/>
                <a:latin typeface="Helvetica" pitchFamily="-128" charset="0"/>
                <a:ea typeface="MS PGothic" panose="020B0600070205080204" pitchFamily="34" charset="-128"/>
                <a:cs typeface="+mn-cs"/>
              </a:rPr>
            </a:fld>
            <a:endParaRPr kumimoji="0" lang="zh-CN" altLang="en-US" sz="1200" b="0" i="0" u="none" strike="noStrike" kern="1200" cap="none" spc="0" normalizeH="0" baseline="0" noProof="0" dirty="0">
              <a:ln>
                <a:noFill/>
              </a:ln>
              <a:solidFill>
                <a:srgbClr val="0070C0"/>
              </a:solidFill>
              <a:effectLst/>
              <a:uLnTx/>
              <a:uFillTx/>
              <a:latin typeface="Helvetica" pitchFamily="-128"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2362200" y="76200"/>
            <a:ext cx="5029200" cy="762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533400" y="1143000"/>
            <a:ext cx="8153400" cy="5334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4"/>
          </p:nvPr>
        </p:nvSpPr>
        <p:spPr>
          <a:xfrm>
            <a:off x="6553200" y="6569075"/>
            <a:ext cx="2133600" cy="212725"/>
          </a:xfrm>
          <a:prstGeom prst="rect">
            <a:avLst/>
          </a:prstGeom>
        </p:spPr>
        <p:txBody>
          <a:bodyPr vert="horz" lIns="91440" tIns="45720" rIns="91440" bIns="45720" rtlCol="0" anchor="ctr"/>
          <a:lstStyle>
            <a:lvl1pPr algn="r">
              <a:defRPr sz="1200">
                <a:solidFill>
                  <a:srgbClr val="0070C0"/>
                </a:solidFill>
              </a:defRPr>
            </a:lvl1pPr>
          </a:lstStyle>
          <a:p>
            <a:pPr lvl="0">
              <a:buNone/>
            </a:pPr>
            <a:fld id="{9A0DB2DC-4C9A-4742-B13C-FB6460FD3503}" type="slidenum">
              <a:rPr lang="zh-CN" altLang="en-US" dirty="0">
                <a:latin typeface="Helvetica" pitchFamily="-128" charset="0"/>
              </a:rPr>
            </a:fld>
            <a:endParaRPr lang="zh-CN" altLang="en-US" dirty="0">
              <a:latin typeface="Helvetica" pitchFamily="-128" charset="0"/>
            </a:endParaRPr>
          </a:p>
        </p:txBody>
      </p:sp>
      <p:sp>
        <p:nvSpPr>
          <p:cNvPr id="10" name="矩形 9"/>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矩形 10"/>
          <p:cNvSpPr/>
          <p:nvPr/>
        </p:nvSpPr>
        <p:spPr bwMode="auto">
          <a:xfrm>
            <a:off x="76200" y="64770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2800">
          <a:solidFill>
            <a:schemeClr val="tx1"/>
          </a:solidFill>
          <a:latin typeface="Calibri" panose="020F0502020204030204" pitchFamily="34" charset="0"/>
        </a:defRPr>
      </a:lvl2pPr>
      <a:lvl3pPr algn="ctr" rtl="0" eaLnBrk="0" fontAlgn="base" hangingPunct="0">
        <a:spcBef>
          <a:spcPct val="0"/>
        </a:spcBef>
        <a:spcAft>
          <a:spcPct val="0"/>
        </a:spcAft>
        <a:defRPr sz="2800">
          <a:solidFill>
            <a:schemeClr val="tx1"/>
          </a:solidFill>
          <a:latin typeface="Calibri" panose="020F0502020204030204" pitchFamily="34" charset="0"/>
        </a:defRPr>
      </a:lvl3pPr>
      <a:lvl4pPr algn="ctr" rtl="0" eaLnBrk="0" fontAlgn="base" hangingPunct="0">
        <a:spcBef>
          <a:spcPct val="0"/>
        </a:spcBef>
        <a:spcAft>
          <a:spcPct val="0"/>
        </a:spcAft>
        <a:defRPr sz="2800">
          <a:solidFill>
            <a:schemeClr val="tx1"/>
          </a:solidFill>
          <a:latin typeface="Calibri" panose="020F0502020204030204" pitchFamily="34" charset="0"/>
        </a:defRPr>
      </a:lvl4pPr>
      <a:lvl5pPr algn="ctr" rtl="0" eaLnBrk="0" fontAlgn="base" hangingPunct="0">
        <a:spcBef>
          <a:spcPct val="0"/>
        </a:spcBef>
        <a:spcAft>
          <a:spcPct val="0"/>
        </a:spcAft>
        <a:defRPr sz="2800">
          <a:solidFill>
            <a:schemeClr val="tx1"/>
          </a:solidFill>
          <a:latin typeface="Calibri" panose="020F0502020204030204" pitchFamily="34" charset="0"/>
        </a:defRPr>
      </a:lvl5pPr>
      <a:lvl6pPr marL="457200" algn="ctr" rtl="0" fontAlgn="base">
        <a:spcBef>
          <a:spcPct val="0"/>
        </a:spcBef>
        <a:spcAft>
          <a:spcPct val="0"/>
        </a:spcAft>
        <a:defRPr sz="2800">
          <a:solidFill>
            <a:schemeClr val="tx1"/>
          </a:solidFill>
          <a:latin typeface="Calibri" panose="020F0502020204030204" pitchFamily="34" charset="0"/>
        </a:defRPr>
      </a:lvl6pPr>
      <a:lvl7pPr marL="914400" algn="ctr" rtl="0" fontAlgn="base">
        <a:spcBef>
          <a:spcPct val="0"/>
        </a:spcBef>
        <a:spcAft>
          <a:spcPct val="0"/>
        </a:spcAft>
        <a:defRPr sz="2800">
          <a:solidFill>
            <a:schemeClr val="tx1"/>
          </a:solidFill>
          <a:latin typeface="Calibri" panose="020F0502020204030204" pitchFamily="34" charset="0"/>
        </a:defRPr>
      </a:lvl7pPr>
      <a:lvl8pPr marL="1371600" algn="ctr" rtl="0" fontAlgn="base">
        <a:spcBef>
          <a:spcPct val="0"/>
        </a:spcBef>
        <a:spcAft>
          <a:spcPct val="0"/>
        </a:spcAft>
        <a:defRPr sz="2800">
          <a:solidFill>
            <a:schemeClr val="tx1"/>
          </a:solidFill>
          <a:latin typeface="Calibri" panose="020F0502020204030204" pitchFamily="34" charset="0"/>
        </a:defRPr>
      </a:lvl8pPr>
      <a:lvl9pPr marL="1828800" algn="ctr" rtl="0" fontAlgn="base">
        <a:spcBef>
          <a:spcPct val="0"/>
        </a:spcBef>
        <a:spcAft>
          <a:spcPct val="0"/>
        </a:spcAft>
        <a:defRPr sz="28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Clr>
          <a:srgbClr val="0070C0"/>
        </a:buClr>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Ø"/>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dsdm.org/"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aike.baidu.com/item/%E6%95%8F%E6%8D%B7%E6%96%B9%E6%B3%95/543604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p:cNvSpPr>
          <p:nvPr>
            <p:ph type="title"/>
          </p:nvPr>
        </p:nvSpPr>
        <p:spPr/>
        <p:txBody>
          <a:bodyPr vert="horz" wrap="square" lIns="91440" tIns="45720" rIns="91440" bIns="45720" anchor="ctr" anchorCtr="0"/>
          <a:p>
            <a:pPr eaLnBrk="1" hangingPunct="1"/>
            <a:r>
              <a:rPr lang="zh-CN" altLang="en-US" sz="3600" b="1" dirty="0">
                <a:ea typeface="宋体" panose="02010600030101010101" pitchFamily="2" charset="-122"/>
              </a:rPr>
              <a:t>第</a:t>
            </a:r>
            <a:r>
              <a:rPr lang="en-US" altLang="zh-CN" sz="3600" b="1" dirty="0">
                <a:ea typeface="宋体" panose="02010600030101010101" pitchFamily="2" charset="-122"/>
              </a:rPr>
              <a:t>3</a:t>
            </a:r>
            <a:r>
              <a:rPr lang="zh-CN" altLang="en-US" sz="3600" b="1" dirty="0">
                <a:ea typeface="宋体" panose="02010600030101010101" pitchFamily="2" charset="-122"/>
              </a:rPr>
              <a:t>章 敏捷和敏捷过程 </a:t>
            </a:r>
            <a:endParaRPr lang="en-US" altLang="zh-CN" sz="3600" b="1" dirty="0">
              <a:ea typeface="宋体" panose="02010600030101010101" pitchFamily="2" charset="-122"/>
            </a:endParaRPr>
          </a:p>
        </p:txBody>
      </p:sp>
      <p:sp>
        <p:nvSpPr>
          <p:cNvPr id="2051" name="Rectangle 3"/>
          <p:cNvSpPr>
            <a:spLocks noGrp="1"/>
          </p:cNvSpPr>
          <p:nvPr>
            <p:ph idx="1"/>
          </p:nvPr>
        </p:nvSpPr>
        <p:spPr>
          <a:xfrm>
            <a:off x="914400" y="1676400"/>
            <a:ext cx="7772400" cy="4800600"/>
          </a:xfrm>
        </p:spPr>
        <p:txBody>
          <a:bodyPr vert="horz" wrap="square" lIns="91440" tIns="45720" rIns="91440" bIns="45720" anchor="t" anchorCtr="0"/>
          <a:p>
            <a:pPr eaLnBrk="1" hangingPunct="1"/>
            <a:r>
              <a:rPr lang="en-US" altLang="zh-CN" dirty="0">
                <a:ea typeface="宋体" panose="02010600030101010101" pitchFamily="2" charset="-122"/>
              </a:rPr>
              <a:t>3.1 </a:t>
            </a:r>
            <a:r>
              <a:rPr lang="zh-CN" altLang="en-US" dirty="0">
                <a:ea typeface="宋体" panose="02010600030101010101" pitchFamily="2" charset="-122"/>
              </a:rPr>
              <a:t>什么是敏捷</a:t>
            </a:r>
            <a:endParaRPr lang="en-US" altLang="zh-CN" dirty="0">
              <a:ea typeface="宋体" panose="02010600030101010101" pitchFamily="2" charset="-122"/>
            </a:endParaRPr>
          </a:p>
          <a:p>
            <a:pPr eaLnBrk="1" hangingPunct="1"/>
            <a:r>
              <a:rPr lang="en-US" altLang="zh-CN" dirty="0">
                <a:ea typeface="宋体" panose="02010600030101010101" pitchFamily="2" charset="-122"/>
              </a:rPr>
              <a:t>3.2 </a:t>
            </a:r>
            <a:r>
              <a:rPr lang="zh-CN" altLang="en-US" dirty="0">
                <a:ea typeface="宋体" panose="02010600030101010101" pitchFamily="2" charset="-122"/>
              </a:rPr>
              <a:t>敏捷及变更成本</a:t>
            </a:r>
            <a:endParaRPr lang="en-US" altLang="zh-CN" dirty="0">
              <a:ea typeface="宋体" panose="02010600030101010101" pitchFamily="2" charset="-122"/>
            </a:endParaRPr>
          </a:p>
          <a:p>
            <a:pPr eaLnBrk="1" hangingPunct="1"/>
            <a:r>
              <a:rPr lang="en-US" altLang="zh-CN" dirty="0">
                <a:ea typeface="宋体" panose="02010600030101010101" pitchFamily="2" charset="-122"/>
              </a:rPr>
              <a:t>3.3 </a:t>
            </a:r>
            <a:r>
              <a:rPr lang="zh-CN" altLang="en-US" dirty="0">
                <a:ea typeface="宋体" panose="02010600030101010101" pitchFamily="2" charset="-122"/>
              </a:rPr>
              <a:t>什么是敏捷过程</a:t>
            </a:r>
            <a:endParaRPr lang="en-US" altLang="zh-CN" dirty="0">
              <a:ea typeface="宋体" panose="02010600030101010101" pitchFamily="2" charset="-122"/>
            </a:endParaRPr>
          </a:p>
          <a:p>
            <a:pPr eaLnBrk="1" hangingPunct="1"/>
            <a:r>
              <a:rPr lang="en-US" altLang="zh-CN" dirty="0">
                <a:ea typeface="宋体" panose="02010600030101010101" pitchFamily="2" charset="-122"/>
              </a:rPr>
              <a:t>3.4 </a:t>
            </a:r>
            <a:r>
              <a:rPr lang="zh-CN" altLang="en-US" dirty="0">
                <a:ea typeface="宋体" panose="02010600030101010101" pitchFamily="2" charset="-122"/>
              </a:rPr>
              <a:t>Scrum</a:t>
            </a:r>
            <a:endParaRPr lang="zh-CN" altLang="en-US" dirty="0">
              <a:ea typeface="宋体" panose="02010600030101010101" pitchFamily="2" charset="-122"/>
            </a:endParaRPr>
          </a:p>
          <a:p>
            <a:pPr eaLnBrk="1" hangingPunct="1"/>
            <a:r>
              <a:rPr lang="en-US" altLang="zh-CN" dirty="0">
                <a:ea typeface="宋体" panose="02010600030101010101" pitchFamily="2" charset="-122"/>
              </a:rPr>
              <a:t>3.5 </a:t>
            </a:r>
            <a:r>
              <a:rPr lang="zh-CN" altLang="en-US" dirty="0">
                <a:ea typeface="宋体" panose="02010600030101010101" pitchFamily="2" charset="-122"/>
              </a:rPr>
              <a:t>其它敏捷框架</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11267" name="Rectangle 2"/>
          <p:cNvSpPr>
            <a:spLocks noGrp="1"/>
          </p:cNvSpPr>
          <p:nvPr>
            <p:ph type="title"/>
          </p:nvPr>
        </p:nvSpPr>
        <p:spPr>
          <a:xfrm>
            <a:off x="2438400" y="152400"/>
            <a:ext cx="4876800" cy="633413"/>
          </a:xfrm>
        </p:spPr>
        <p:txBody>
          <a:bodyPr vert="horz" wrap="square" lIns="91440" tIns="45720" rIns="91440" bIns="45720" anchor="ctr" anchorCtr="0"/>
          <a:p>
            <a:pPr eaLnBrk="1" hangingPunct="1"/>
            <a:r>
              <a:rPr lang="en-US" altLang="zh-CN" sz="3200" b="1" dirty="0">
                <a:ea typeface="宋体" panose="02010600030101010101" pitchFamily="2" charset="-122"/>
              </a:rPr>
              <a:t>3.3 </a:t>
            </a:r>
            <a:r>
              <a:rPr lang="zh-CN" altLang="en-US" sz="3200" b="1" dirty="0">
                <a:ea typeface="宋体" panose="02010600030101010101" pitchFamily="2" charset="-122"/>
              </a:rPr>
              <a:t>敏捷过程</a:t>
            </a:r>
            <a:endParaRPr lang="en-US" altLang="zh-CN" sz="3200" b="1" dirty="0">
              <a:ea typeface="宋体" panose="02010600030101010101" pitchFamily="2" charset="-122"/>
            </a:endParaRPr>
          </a:p>
        </p:txBody>
      </p:sp>
      <p:sp>
        <p:nvSpPr>
          <p:cNvPr id="11268" name="Rectangle 3"/>
          <p:cNvSpPr>
            <a:spLocks noGrp="1"/>
          </p:cNvSpPr>
          <p:nvPr>
            <p:ph idx="1"/>
          </p:nvPr>
        </p:nvSpPr>
        <p:spPr>
          <a:xfrm>
            <a:off x="1371600" y="1524000"/>
            <a:ext cx="7315200" cy="3543300"/>
          </a:xfrm>
        </p:spPr>
        <p:txBody>
          <a:bodyPr vert="horz" wrap="square" lIns="91440" tIns="45720" rIns="91440" bIns="45720" anchor="t" anchorCtr="0"/>
          <a:p>
            <a:pPr eaLnBrk="1" hangingPunct="1">
              <a:lnSpc>
                <a:spcPct val="90000"/>
              </a:lnSpc>
              <a:spcBef>
                <a:spcPts val="1000"/>
              </a:spcBef>
            </a:pPr>
            <a:r>
              <a:rPr lang="zh-CN" altLang="en-US" dirty="0">
                <a:ea typeface="宋体" panose="02010600030101010101" pitchFamily="2" charset="-122"/>
              </a:rPr>
              <a:t>由用户所需的应用场景驱动</a:t>
            </a:r>
            <a:endParaRPr lang="zh-CN" altLang="en-US" dirty="0">
              <a:ea typeface="宋体" panose="02010600030101010101" pitchFamily="2" charset="-122"/>
            </a:endParaRPr>
          </a:p>
          <a:p>
            <a:pPr eaLnBrk="1" hangingPunct="1">
              <a:lnSpc>
                <a:spcPct val="90000"/>
              </a:lnSpc>
              <a:spcBef>
                <a:spcPts val="1000"/>
              </a:spcBef>
            </a:pPr>
            <a:r>
              <a:rPr lang="zh-CN" altLang="en-US" dirty="0">
                <a:ea typeface="宋体" panose="02010600030101010101" pitchFamily="2" charset="-122"/>
              </a:rPr>
              <a:t>认识到计划时间很短</a:t>
            </a:r>
            <a:endParaRPr lang="zh-CN" altLang="en-US" dirty="0">
              <a:ea typeface="宋体" panose="02010600030101010101" pitchFamily="2" charset="-122"/>
            </a:endParaRPr>
          </a:p>
          <a:p>
            <a:pPr eaLnBrk="1" hangingPunct="1">
              <a:lnSpc>
                <a:spcPct val="90000"/>
              </a:lnSpc>
              <a:spcBef>
                <a:spcPts val="1000"/>
              </a:spcBef>
            </a:pPr>
            <a:r>
              <a:rPr lang="zh-CN" altLang="en-US" dirty="0">
                <a:ea typeface="宋体" panose="02010600030101010101" pitchFamily="2" charset="-122"/>
              </a:rPr>
              <a:t>使用增量式开发策略</a:t>
            </a:r>
            <a:endParaRPr lang="zh-CN" altLang="en-US" dirty="0">
              <a:ea typeface="宋体" panose="02010600030101010101" pitchFamily="2" charset="-122"/>
            </a:endParaRPr>
          </a:p>
          <a:p>
            <a:pPr eaLnBrk="1" hangingPunct="1">
              <a:lnSpc>
                <a:spcPct val="90000"/>
              </a:lnSpc>
              <a:spcBef>
                <a:spcPts val="1000"/>
              </a:spcBef>
            </a:pPr>
            <a:r>
              <a:rPr lang="zh-CN" altLang="en-US" dirty="0">
                <a:ea typeface="宋体" panose="02010600030101010101" pitchFamily="2" charset="-122"/>
              </a:rPr>
              <a:t>交付多个软件增量版本</a:t>
            </a:r>
            <a:endParaRPr lang="zh-CN" altLang="en-US" dirty="0">
              <a:ea typeface="宋体" panose="02010600030101010101" pitchFamily="2" charset="-122"/>
            </a:endParaRPr>
          </a:p>
          <a:p>
            <a:pPr eaLnBrk="1" hangingPunct="1">
              <a:lnSpc>
                <a:spcPct val="90000"/>
              </a:lnSpc>
              <a:spcBef>
                <a:spcPts val="1000"/>
              </a:spcBef>
            </a:pPr>
            <a:r>
              <a:rPr lang="zh-CN" altLang="en-US" dirty="0">
                <a:ea typeface="宋体" panose="02010600030101010101" pitchFamily="2" charset="-122"/>
              </a:rPr>
              <a:t>能做出适应性变更</a:t>
            </a:r>
            <a:endParaRPr lang="zh-CN" altLang="en-US" dirty="0">
              <a:ea typeface="宋体" panose="02010600030101010101" pitchFamily="2" charset="-122"/>
            </a:endParaRPr>
          </a:p>
        </p:txBody>
      </p:sp>
      <p:sp>
        <p:nvSpPr>
          <p:cNvPr id="11269" name="Footer Placeholder 3"/>
          <p:cNvSpPr txBox="1">
            <a:spLocks noGrp="1"/>
          </p:cNvSpPr>
          <p:nvPr>
            <p:ph type="ftr" sz="quarter"/>
          </p:nvPr>
        </p:nvSpPr>
        <p:spPr>
          <a:xfrm>
            <a:off x="1219200" y="6324600"/>
            <a:ext cx="5486400" cy="457200"/>
          </a:xfrm>
          <a:prstGeom prst="rect">
            <a:avLst/>
          </a:prstGeom>
          <a:noFill/>
          <a:ln w="9525">
            <a:noFill/>
          </a:ln>
        </p:spPr>
        <p:txBody>
          <a:bodyPr/>
          <a:p>
            <a:pPr marL="0" indent="0" algn="ctr">
              <a:spcBef>
                <a:spcPct val="0"/>
              </a:spcBef>
              <a:buClrTx/>
              <a:buFontTx/>
              <a:buNone/>
            </a:pPr>
            <a:endParaRPr lang="en-US" altLang="zh-CN" sz="16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p:txBody>
          <a:bodyPr vert="horz" wrap="square" lIns="91440" tIns="45720" rIns="91440" bIns="45720" anchor="ctr" anchorCtr="0"/>
          <a:p>
            <a:pPr eaLnBrk="1" hangingPunct="1"/>
            <a:r>
              <a:rPr lang="zh-CN" altLang="en-US" b="1" dirty="0">
                <a:ea typeface="宋体" panose="02010600030101010101" pitchFamily="2" charset="-122"/>
              </a:rPr>
              <a:t>敏捷过程是什么</a:t>
            </a:r>
            <a:endParaRPr lang="zh-CN" altLang="en-US" b="1" dirty="0">
              <a:ea typeface="宋体" panose="02010600030101010101" pitchFamily="2" charset="-122"/>
            </a:endParaRPr>
          </a:p>
        </p:txBody>
      </p:sp>
      <p:sp>
        <p:nvSpPr>
          <p:cNvPr id="12291" name="内容占位符 9"/>
          <p:cNvSpPr>
            <a:spLocks noGrp="1"/>
          </p:cNvSpPr>
          <p:nvPr>
            <p:ph idx="1"/>
          </p:nvPr>
        </p:nvSpPr>
        <p:spPr/>
        <p:txBody>
          <a:bodyPr vert="horz" wrap="square" lIns="91440" tIns="45720" rIns="91440" bIns="45720" anchor="t" anchorCtr="0"/>
          <a:p>
            <a:pPr eaLnBrk="1" hangingPunct="1"/>
            <a:r>
              <a:rPr lang="zh-CN" altLang="en-US" sz="2400" dirty="0">
                <a:ea typeface="宋体" panose="02010600030101010101" pitchFamily="2" charset="-122"/>
              </a:rPr>
              <a:t>基于敏捷原则进行的软件开发过程，视为</a:t>
            </a:r>
            <a:r>
              <a:rPr lang="en-GB" altLang="zh-CN" sz="2400" dirty="0">
                <a:ea typeface="宋体" panose="02010600030101010101" pitchFamily="2" charset="-122"/>
              </a:rPr>
              <a:t> </a:t>
            </a:r>
            <a:r>
              <a:rPr lang="zh-CN" altLang="en-US" sz="2400" b="1" dirty="0">
                <a:solidFill>
                  <a:srgbClr val="FF0000"/>
                </a:solidFill>
                <a:ea typeface="宋体" panose="02010600030101010101" pitchFamily="2" charset="-122"/>
              </a:rPr>
              <a:t>敏捷过程</a:t>
            </a:r>
            <a:r>
              <a:rPr lang="zh-CN" altLang="en-US" sz="2400" dirty="0">
                <a:ea typeface="宋体" panose="02010600030101010101" pitchFamily="2" charset="-122"/>
              </a:rPr>
              <a:t>。所谓“基于”，是指充分考虑，而不是全部包含。</a:t>
            </a:r>
            <a:endParaRPr lang="zh-CN" altLang="en-US" sz="2400" dirty="0">
              <a:ea typeface="宋体" panose="02010600030101010101" pitchFamily="2" charset="-122"/>
            </a:endParaRPr>
          </a:p>
          <a:p>
            <a:pPr eaLnBrk="1" hangingPunct="1"/>
            <a:r>
              <a:rPr lang="zh-CN" altLang="en-US" sz="2400" dirty="0">
                <a:ea typeface="宋体" panose="02010600030101010101" pitchFamily="2" charset="-122"/>
              </a:rPr>
              <a:t>为什么会用到敏捷过程？</a:t>
            </a:r>
            <a:endParaRPr lang="zh-CN" altLang="en-US" sz="2400" dirty="0">
              <a:ea typeface="宋体" panose="02010600030101010101" pitchFamily="2" charset="-122"/>
            </a:endParaRPr>
          </a:p>
          <a:p>
            <a:pPr lvl="1" eaLnBrk="1" hangingPunct="1"/>
            <a:r>
              <a:rPr lang="zh-CN" altLang="en-US" sz="1800" dirty="0">
                <a:ea typeface="宋体" panose="02010600030101010101" pitchFamily="2" charset="-122"/>
              </a:rPr>
              <a:t>现实的软件开发过程中，存在三个普遍的问题（这不是假设），正是这些问题为敏捷开发的发育成长提供了土壤</a:t>
            </a:r>
            <a:endParaRPr lang="zh-CN" altLang="en-US" sz="1800" dirty="0">
              <a:ea typeface="宋体" panose="02010600030101010101" pitchFamily="2" charset="-122"/>
            </a:endParaRPr>
          </a:p>
          <a:p>
            <a:pPr lvl="1" eaLnBrk="1" hangingPunct="1"/>
            <a:r>
              <a:rPr lang="zh-CN" altLang="en-US" sz="1800" dirty="0">
                <a:ea typeface="宋体" panose="02010600030101010101" pitchFamily="2" charset="-122"/>
              </a:rPr>
              <a:t>提前预测需求或变化很难，预测优先级也存在困难</a:t>
            </a:r>
            <a:endParaRPr lang="zh-CN" altLang="en-US" sz="1800" dirty="0">
              <a:ea typeface="宋体" panose="02010600030101010101" pitchFamily="2" charset="-122"/>
            </a:endParaRPr>
          </a:p>
          <a:p>
            <a:pPr lvl="1" eaLnBrk="1" hangingPunct="1"/>
            <a:r>
              <a:rPr lang="zh-CN" altLang="en-US" sz="1800" dirty="0">
                <a:ea typeface="宋体" panose="02010600030101010101" pitchFamily="2" charset="-122"/>
              </a:rPr>
              <a:t>理论上讲，是先有设计，后有构建。但实际上这两步是交替反复的，因为设计者是人，不是神</a:t>
            </a:r>
            <a:endParaRPr lang="zh-CN" altLang="en-US" sz="1800" dirty="0">
              <a:ea typeface="宋体" panose="02010600030101010101" pitchFamily="2" charset="-122"/>
            </a:endParaRPr>
          </a:p>
          <a:p>
            <a:pPr lvl="1" eaLnBrk="1" hangingPunct="1"/>
            <a:r>
              <a:rPr lang="zh-CN" altLang="en-US" sz="1800" dirty="0">
                <a:ea typeface="宋体" panose="02010600030101010101" pitchFamily="2" charset="-122"/>
              </a:rPr>
              <a:t>从客观角度和软件开发的经验来讲，软件开发和传统的模型差异甚大，几大要素都有不断的调整、变化，而这正是敏捷的内涵</a:t>
            </a:r>
            <a:endParaRPr lang="zh-CN" altLang="en-US" sz="1800" dirty="0">
              <a:ea typeface="宋体" panose="02010600030101010101" pitchFamily="2" charset="-122"/>
            </a:endParaRPr>
          </a:p>
          <a:p>
            <a:pPr lvl="1" eaLnBrk="1" hangingPunct="1"/>
            <a:r>
              <a:rPr lang="zh-CN" altLang="en-US" sz="1800" dirty="0">
                <a:ea typeface="宋体" panose="02010600030101010101" pitchFamily="2" charset="-122"/>
              </a:rPr>
              <a:t>解决这些问题，就要求不断反馈，不断调整，即工程学中的自适应。自适应必须有一定的速度和质量，即每一次适应要有必要程度的提高（具有必要的增量）。换言之，有</a:t>
            </a:r>
            <a:r>
              <a:rPr lang="zh-CN" altLang="en-US" sz="1800" b="1" dirty="0">
                <a:solidFill>
                  <a:srgbClr val="FF0000"/>
                </a:solidFill>
                <a:ea typeface="宋体" panose="02010600030101010101" pitchFamily="2" charset="-122"/>
              </a:rPr>
              <a:t>自适应</a:t>
            </a:r>
            <a:r>
              <a:rPr lang="zh-CN" altLang="en-US" sz="1800" dirty="0">
                <a:ea typeface="宋体" panose="02010600030101010101" pitchFamily="2" charset="-122"/>
              </a:rPr>
              <a:t>和</a:t>
            </a:r>
            <a:r>
              <a:rPr lang="zh-CN" altLang="en-US" sz="1800" b="1" dirty="0">
                <a:solidFill>
                  <a:srgbClr val="FF0000"/>
                </a:solidFill>
                <a:ea typeface="宋体" panose="02010600030101010101" pitchFamily="2" charset="-122"/>
              </a:rPr>
              <a:t>增量提高</a:t>
            </a:r>
            <a:r>
              <a:rPr lang="zh-CN" altLang="en-US" sz="1800" dirty="0">
                <a:ea typeface="宋体" panose="02010600030101010101" pitchFamily="2" charset="-122"/>
              </a:rPr>
              <a:t>的过程即是敏捷过程</a:t>
            </a:r>
            <a:endParaRPr lang="zh-CN" altLang="en-US" sz="1800"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12292" name="灯片编号占位符 4"/>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nchorCtr="0"/>
          <a:p>
            <a:pPr eaLnBrk="1" hangingPunct="1"/>
            <a:r>
              <a:rPr lang="zh-CN" altLang="en-US" sz="3200" b="1" dirty="0">
                <a:ea typeface="宋体" panose="02010600030101010101" pitchFamily="2" charset="-122"/>
              </a:rPr>
              <a:t>敏捷过程的三大假设</a:t>
            </a:r>
            <a:endParaRPr lang="zh-CN" altLang="en-US" sz="3200" b="1" dirty="0">
              <a:ea typeface="宋体" panose="02010600030101010101" pitchFamily="2" charset="-122"/>
            </a:endParaRPr>
          </a:p>
        </p:txBody>
      </p:sp>
      <p:sp>
        <p:nvSpPr>
          <p:cNvPr id="7171" name="Rectangle 3"/>
          <p:cNvSpPr>
            <a:spLocks noGrp="1"/>
          </p:cNvSpPr>
          <p:nvPr>
            <p:ph idx="1"/>
          </p:nvPr>
        </p:nvSpPr>
        <p:spPr/>
        <p:txBody>
          <a:bodyPr vert="horz" wrap="square" lIns="91440" tIns="45720" rIns="91440" bIns="45720" anchor="t" anchorCtr="0"/>
          <a:p>
            <a:pPr eaLnBrk="1" hangingPunct="1">
              <a:lnSpc>
                <a:spcPct val="125000"/>
              </a:lnSpc>
              <a:spcBef>
                <a:spcPts val="20"/>
              </a:spcBef>
              <a:spcAft>
                <a:spcPts val="0"/>
              </a:spcAft>
            </a:pPr>
            <a:r>
              <a:rPr lang="zh-CN" altLang="en-US" sz="2800" dirty="0">
                <a:ea typeface="宋体" panose="02010600030101010101" pitchFamily="2" charset="-122"/>
              </a:rPr>
              <a:t>提前预测哪些需求是稳定的和哪些需求会变化非常困难</a:t>
            </a:r>
            <a:endParaRPr lang="zh-CN" altLang="en-US" sz="2800" dirty="0">
              <a:ea typeface="宋体" panose="02010600030101010101" pitchFamily="2" charset="-122"/>
            </a:endParaRPr>
          </a:p>
          <a:p>
            <a:pPr eaLnBrk="1" hangingPunct="1">
              <a:lnSpc>
                <a:spcPct val="125000"/>
              </a:lnSpc>
              <a:spcBef>
                <a:spcPts val="20"/>
              </a:spcBef>
              <a:spcAft>
                <a:spcPts val="0"/>
              </a:spcAft>
            </a:pPr>
            <a:r>
              <a:rPr lang="zh-CN" altLang="en-US" sz="2800" dirty="0">
                <a:ea typeface="宋体" panose="02010600030101010101" pitchFamily="2" charset="-122"/>
              </a:rPr>
              <a:t>对很多软件来说，设计和构建是交错进行的</a:t>
            </a:r>
            <a:endParaRPr lang="zh-CN" altLang="en-US" sz="2800" dirty="0">
              <a:ea typeface="宋体" panose="02010600030101010101" pitchFamily="2" charset="-122"/>
            </a:endParaRPr>
          </a:p>
          <a:p>
            <a:pPr eaLnBrk="1" hangingPunct="1">
              <a:lnSpc>
                <a:spcPct val="125000"/>
              </a:lnSpc>
              <a:spcBef>
                <a:spcPts val="20"/>
              </a:spcBef>
              <a:spcAft>
                <a:spcPts val="0"/>
              </a:spcAft>
            </a:pPr>
            <a:r>
              <a:rPr lang="zh-CN" altLang="en-US" sz="2800" dirty="0">
                <a:ea typeface="宋体" panose="02010600030101010101" pitchFamily="2" charset="-122"/>
              </a:rPr>
              <a:t>从制定计划的角度来看，分析、设计、构建和测试并不容易预测</a:t>
            </a:r>
            <a:endParaRPr lang="zh-CN" altLang="en-US" sz="2800" dirty="0">
              <a:ea typeface="宋体" panose="02010600030101010101" pitchFamily="2" charset="-122"/>
            </a:endParaRPr>
          </a:p>
          <a:p>
            <a:pPr eaLnBrk="1" hangingPunct="1">
              <a:lnSpc>
                <a:spcPct val="125000"/>
              </a:lnSpc>
              <a:spcBef>
                <a:spcPts val="20"/>
              </a:spcBef>
              <a:spcAft>
                <a:spcPts val="0"/>
              </a:spcAft>
            </a:pPr>
            <a:endParaRPr lang="zh-CN" altLang="en-US" sz="2800" dirty="0">
              <a:ea typeface="宋体" panose="02010600030101010101" pitchFamily="2" charset="-122"/>
            </a:endParaRPr>
          </a:p>
          <a:p>
            <a:pPr algn="ctr" eaLnBrk="1" hangingPunct="1">
              <a:lnSpc>
                <a:spcPct val="125000"/>
              </a:lnSpc>
              <a:spcBef>
                <a:spcPts val="20"/>
              </a:spcBef>
              <a:spcAft>
                <a:spcPts val="0"/>
              </a:spcAft>
              <a:buNone/>
            </a:pPr>
            <a:r>
              <a:rPr lang="zh-CN" altLang="en-US" sz="2800" dirty="0">
                <a:solidFill>
                  <a:srgbClr val="FF0000"/>
                </a:solidFill>
                <a:ea typeface="宋体" panose="02010600030101010101" pitchFamily="2" charset="-122"/>
              </a:rPr>
              <a:t>如何建立能解决不可预测性的过程？</a:t>
            </a:r>
            <a:endParaRPr lang="en-US" altLang="zh-CN" sz="2800" dirty="0">
              <a:solidFill>
                <a:srgbClr val="FF0000"/>
              </a:solidFill>
              <a:ea typeface="宋体" panose="02010600030101010101" pitchFamily="2" charset="-122"/>
            </a:endParaRPr>
          </a:p>
          <a:p>
            <a:pPr algn="ctr" eaLnBrk="1" hangingPunct="1">
              <a:lnSpc>
                <a:spcPct val="125000"/>
              </a:lnSpc>
              <a:spcBef>
                <a:spcPts val="20"/>
              </a:spcBef>
              <a:spcAft>
                <a:spcPts val="0"/>
              </a:spcAft>
              <a:buNone/>
            </a:pPr>
            <a:r>
              <a:rPr lang="zh-CN" altLang="en-US" sz="2800" dirty="0">
                <a:solidFill>
                  <a:srgbClr val="FF0000"/>
                </a:solidFill>
                <a:ea typeface="宋体" panose="02010600030101010101" pitchFamily="2" charset="-122"/>
              </a:rPr>
              <a:t>过程的自适应性</a:t>
            </a:r>
            <a:endParaRPr lang="zh-CN" altLang="en-US" sz="2800" dirty="0">
              <a:solidFill>
                <a:srgbClr val="FF0000"/>
              </a:solidFill>
              <a:ea typeface="宋体" panose="02010600030101010101" pitchFamily="2" charset="-122"/>
            </a:endParaRPr>
          </a:p>
        </p:txBody>
      </p:sp>
      <p:sp>
        <p:nvSpPr>
          <p:cNvPr id="13316" name="灯片编号占位符 3"/>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charRg st="75" end="92"/>
                                            </p:txEl>
                                          </p:spTgt>
                                        </p:tgtEl>
                                        <p:attrNameLst>
                                          <p:attrName>style.visibility</p:attrName>
                                        </p:attrNameLst>
                                      </p:cBhvr>
                                      <p:to>
                                        <p:strVal val="visible"/>
                                      </p:to>
                                    </p:set>
                                    <p:animEffect transition="in" filter="blinds(horizontal)">
                                      <p:cBhvr>
                                        <p:cTn id="7" dur="500"/>
                                        <p:tgtEl>
                                          <p:spTgt spid="7171">
                                            <p:txEl>
                                              <p:charRg st="75" end="9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charRg st="92" end="100"/>
                                            </p:txEl>
                                          </p:spTgt>
                                        </p:tgtEl>
                                        <p:attrNameLst>
                                          <p:attrName>style.visibility</p:attrName>
                                        </p:attrNameLst>
                                      </p:cBhvr>
                                      <p:to>
                                        <p:strVal val="visible"/>
                                      </p:to>
                                    </p:set>
                                    <p:animEffect transition="in" filter="blinds(horizontal)">
                                      <p:cBhvr>
                                        <p:cTn id="12" dur="500"/>
                                        <p:tgtEl>
                                          <p:spTgt spid="7171">
                                            <p:txEl>
                                              <p:charRg st="92"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nchorCtr="0"/>
          <a:p>
            <a:pPr eaLnBrk="1" hangingPunct="1"/>
            <a:r>
              <a:rPr lang="zh-CN" altLang="en-US" sz="3600" b="1" dirty="0">
                <a:solidFill>
                  <a:srgbClr val="FF0000"/>
                </a:solidFill>
                <a:ea typeface="宋体" panose="02010600030101010101" pitchFamily="2" charset="-122"/>
              </a:rPr>
              <a:t>敏捷原则 </a:t>
            </a:r>
            <a:r>
              <a:rPr lang="en-US" altLang="zh-CN" sz="3600" b="1" dirty="0">
                <a:solidFill>
                  <a:srgbClr val="FF0000"/>
                </a:solidFill>
                <a:ea typeface="宋体" panose="02010600030101010101" pitchFamily="2" charset="-122"/>
              </a:rPr>
              <a:t>- I</a:t>
            </a:r>
            <a:endParaRPr lang="en-US" altLang="zh-CN" sz="3600" b="1" dirty="0">
              <a:solidFill>
                <a:srgbClr val="FF0000"/>
              </a:solidFill>
              <a:ea typeface="宋体" panose="02010600030101010101" pitchFamily="2" charset="-122"/>
            </a:endParaRPr>
          </a:p>
        </p:txBody>
      </p:sp>
      <p:sp>
        <p:nvSpPr>
          <p:cNvPr id="14339" name="Rectangle 3"/>
          <p:cNvSpPr>
            <a:spLocks noGrp="1"/>
          </p:cNvSpPr>
          <p:nvPr>
            <p:ph idx="1"/>
          </p:nvPr>
        </p:nvSpPr>
        <p:spPr>
          <a:xfrm>
            <a:off x="533400" y="1219200"/>
            <a:ext cx="8153400" cy="5257800"/>
          </a:xfrm>
        </p:spPr>
        <p:txBody>
          <a:bodyPr vert="horz" wrap="square" lIns="91440" tIns="45720" rIns="91440" bIns="45720" anchor="t" anchorCtr="0"/>
          <a:p>
            <a:pPr eaLnBrk="1" hangingPunct="1"/>
            <a:r>
              <a:rPr lang="en-US" altLang="zh-CN" sz="2400" dirty="0">
                <a:ea typeface="宋体" panose="02010600030101010101" pitchFamily="2" charset="-122"/>
              </a:rPr>
              <a:t>1.	</a:t>
            </a:r>
            <a:r>
              <a:rPr lang="zh-CN" altLang="en-US" sz="2400" dirty="0">
                <a:ea typeface="宋体" panose="02010600030101010101" pitchFamily="2" charset="-122"/>
              </a:rPr>
              <a:t>我们最优先要做的是通过尽早、持续交付有价值的软件来使客户满意。</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2.	</a:t>
            </a:r>
            <a:r>
              <a:rPr lang="zh-CN" altLang="en-US" sz="2400" dirty="0">
                <a:ea typeface="宋体" panose="02010600030101010101" pitchFamily="2" charset="-122"/>
              </a:rPr>
              <a:t>即使在开发的后期，也欢迎需求变更。敏捷过程利用变更为客户创造竞争优势。</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3.	</a:t>
            </a:r>
            <a:r>
              <a:rPr lang="zh-CN" altLang="en-US" sz="2400" dirty="0">
                <a:ea typeface="宋体" panose="02010600030101010101" pitchFamily="2" charset="-122"/>
              </a:rPr>
              <a:t>经常交付可运行软件，交付的间隔可以从几个星期到几个月，交付的时间间隔越短越好。</a:t>
            </a:r>
            <a:r>
              <a:rPr lang="en-US" altLang="zh-CN" sz="2400" dirty="0">
                <a:ea typeface="宋体" panose="02010600030101010101" pitchFamily="2" charset="-122"/>
              </a:rPr>
              <a:t> </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4.	</a:t>
            </a:r>
            <a:r>
              <a:rPr lang="zh-CN" altLang="en-US" sz="2400" dirty="0">
                <a:ea typeface="宋体" panose="02010600030101010101" pitchFamily="2" charset="-122"/>
              </a:rPr>
              <a:t>在整个项目开发期间，业务人员和开发人员必须天天都在一起工作。</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5.	</a:t>
            </a:r>
            <a:r>
              <a:rPr lang="zh-CN" altLang="en-US" sz="2400" dirty="0">
                <a:ea typeface="宋体" panose="02010600030101010101" pitchFamily="2" charset="-122"/>
              </a:rPr>
              <a:t>围绕有积极性的个人构建项目。给他们提供所需的环境和支持，并且信任他们能够完成工作。 </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6.	</a:t>
            </a:r>
            <a:r>
              <a:rPr lang="zh-CN" altLang="en-US" sz="2400" dirty="0">
                <a:ea typeface="宋体" panose="02010600030101010101" pitchFamily="2" charset="-122"/>
              </a:rPr>
              <a:t>在团队内部，最富有效果和效率的信息传递方法是面对面交谈。 </a:t>
            </a:r>
            <a:endParaRPr lang="en-US" altLang="zh-CN" sz="2400" dirty="0">
              <a:ea typeface="宋体" panose="02010600030101010101" pitchFamily="2" charset="-122"/>
            </a:endParaRPr>
          </a:p>
        </p:txBody>
      </p:sp>
      <p:sp>
        <p:nvSpPr>
          <p:cNvPr id="14340" name="Slide Number Placeholder 4"/>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0" tIns="45720" rIns="91440" bIns="45720" anchor="ctr" anchorCtr="0"/>
          <a:p>
            <a:pPr eaLnBrk="1" hangingPunct="1"/>
            <a:r>
              <a:rPr lang="zh-CN" altLang="en-US" sz="3600" b="1" dirty="0">
                <a:solidFill>
                  <a:srgbClr val="FF0000"/>
                </a:solidFill>
                <a:ea typeface="宋体" panose="02010600030101010101" pitchFamily="2" charset="-122"/>
              </a:rPr>
              <a:t>敏捷原则 </a:t>
            </a:r>
            <a:r>
              <a:rPr lang="en-US" altLang="zh-CN" sz="3600" b="1" dirty="0">
                <a:solidFill>
                  <a:srgbClr val="FF0000"/>
                </a:solidFill>
                <a:ea typeface="宋体" panose="02010600030101010101" pitchFamily="2" charset="-122"/>
              </a:rPr>
              <a:t>- II</a:t>
            </a:r>
            <a:endParaRPr lang="en-US" altLang="zh-CN" sz="3600" b="1" dirty="0">
              <a:solidFill>
                <a:srgbClr val="FF0000"/>
              </a:solidFill>
              <a:ea typeface="宋体" panose="02010600030101010101" pitchFamily="2" charset="-122"/>
            </a:endParaRPr>
          </a:p>
        </p:txBody>
      </p:sp>
      <p:sp>
        <p:nvSpPr>
          <p:cNvPr id="15363" name="Rectangle 3"/>
          <p:cNvSpPr>
            <a:spLocks noGrp="1"/>
          </p:cNvSpPr>
          <p:nvPr>
            <p:ph idx="1"/>
          </p:nvPr>
        </p:nvSpPr>
        <p:spPr/>
        <p:txBody>
          <a:bodyPr vert="horz" wrap="square" lIns="91440" tIns="45720" rIns="91440" bIns="45720" anchor="t" anchorCtr="0"/>
          <a:p>
            <a:pPr eaLnBrk="1" hangingPunct="1">
              <a:lnSpc>
                <a:spcPct val="150000"/>
              </a:lnSpc>
            </a:pPr>
            <a:r>
              <a:rPr lang="en-US" altLang="zh-CN" sz="2800" dirty="0">
                <a:ea typeface="宋体" panose="02010600030101010101" pitchFamily="2" charset="-122"/>
              </a:rPr>
              <a:t>7.</a:t>
            </a:r>
            <a:r>
              <a:rPr lang="en-GB" altLang="en-US" sz="2800" dirty="0">
                <a:ea typeface="宋体" panose="02010600030101010101" pitchFamily="2" charset="-122"/>
              </a:rPr>
              <a:t> </a:t>
            </a:r>
            <a:r>
              <a:rPr lang="zh-CN" altLang="en-US" sz="2400" dirty="0">
                <a:ea typeface="宋体" panose="02010600030101010101" pitchFamily="2" charset="-122"/>
              </a:rPr>
              <a:t>可运行软件是进度的首要度量标准。</a:t>
            </a:r>
            <a:endParaRPr lang="en-US" altLang="zh-CN" sz="2400" dirty="0">
              <a:ea typeface="宋体" panose="02010600030101010101" pitchFamily="2" charset="-122"/>
            </a:endParaRPr>
          </a:p>
          <a:p>
            <a:pPr eaLnBrk="1" hangingPunct="1">
              <a:lnSpc>
                <a:spcPct val="150000"/>
              </a:lnSpc>
            </a:pPr>
            <a:r>
              <a:rPr lang="en-US" altLang="zh-CN" sz="2400" dirty="0">
                <a:ea typeface="宋体" panose="02010600030101010101" pitchFamily="2" charset="-122"/>
              </a:rPr>
              <a:t>8.</a:t>
            </a:r>
            <a:r>
              <a:rPr lang="en-GB" altLang="en-US" sz="2400" dirty="0">
                <a:ea typeface="宋体" panose="02010600030101010101" pitchFamily="2" charset="-122"/>
              </a:rPr>
              <a:t> </a:t>
            </a:r>
            <a:r>
              <a:rPr lang="zh-CN" altLang="en-US" sz="2400" dirty="0">
                <a:ea typeface="宋体" panose="02010600030101010101" pitchFamily="2" charset="-122"/>
              </a:rPr>
              <a:t>敏捷过程提倡可持续的开发速度。责任人</a:t>
            </a:r>
            <a:r>
              <a:rPr lang="en-US" altLang="zh-CN" sz="2400" dirty="0">
                <a:ea typeface="宋体" panose="02010600030101010101" pitchFamily="2" charset="-122"/>
              </a:rPr>
              <a:t>(sponsor)</a:t>
            </a:r>
            <a:r>
              <a:rPr lang="zh-CN" altLang="en-US" sz="2400" dirty="0">
                <a:ea typeface="宋体" panose="02010600030101010101" pitchFamily="2" charset="-122"/>
              </a:rPr>
              <a:t>、开发者和用户应该能够长期保持稳定的开发速度。</a:t>
            </a:r>
            <a:endParaRPr lang="en-US" altLang="zh-CN" sz="2400" dirty="0">
              <a:ea typeface="宋体" panose="02010600030101010101" pitchFamily="2" charset="-122"/>
            </a:endParaRPr>
          </a:p>
          <a:p>
            <a:pPr eaLnBrk="1" hangingPunct="1">
              <a:lnSpc>
                <a:spcPct val="150000"/>
              </a:lnSpc>
            </a:pPr>
            <a:r>
              <a:rPr lang="en-US" altLang="zh-CN" sz="2400" dirty="0">
                <a:ea typeface="宋体" panose="02010600030101010101" pitchFamily="2" charset="-122"/>
              </a:rPr>
              <a:t>9.</a:t>
            </a:r>
            <a:r>
              <a:rPr lang="en-GB" altLang="en-US" sz="2400" dirty="0">
                <a:ea typeface="宋体" panose="02010600030101010101" pitchFamily="2" charset="-122"/>
              </a:rPr>
              <a:t> </a:t>
            </a:r>
            <a:r>
              <a:rPr lang="zh-CN" altLang="en-US" sz="2400" dirty="0">
                <a:ea typeface="宋体" panose="02010600030101010101" pitchFamily="2" charset="-122"/>
              </a:rPr>
              <a:t>不断地关注优秀的技能和好的设计会增强敏捷能力。</a:t>
            </a:r>
            <a:endParaRPr lang="en-US" altLang="zh-CN" sz="2400" dirty="0">
              <a:ea typeface="宋体" panose="02010600030101010101" pitchFamily="2" charset="-122"/>
            </a:endParaRPr>
          </a:p>
          <a:p>
            <a:pPr eaLnBrk="1" hangingPunct="1">
              <a:lnSpc>
                <a:spcPct val="150000"/>
              </a:lnSpc>
            </a:pPr>
            <a:r>
              <a:rPr lang="en-US" altLang="zh-CN" sz="2400" dirty="0">
                <a:ea typeface="宋体" panose="02010600030101010101" pitchFamily="2" charset="-122"/>
              </a:rPr>
              <a:t>10. </a:t>
            </a:r>
            <a:r>
              <a:rPr lang="zh-CN" altLang="en-US" sz="2400" dirty="0">
                <a:ea typeface="宋体" panose="02010600030101010101" pitchFamily="2" charset="-122"/>
              </a:rPr>
              <a:t>简单</a:t>
            </a:r>
            <a:r>
              <a:rPr lang="en-US" altLang="zh-CN" sz="2400" dirty="0">
                <a:ea typeface="宋体" panose="02010600030101010101" pitchFamily="2" charset="-122"/>
              </a:rPr>
              <a:t>——</a:t>
            </a:r>
            <a:r>
              <a:rPr lang="zh-CN" altLang="en-US" sz="2400" dirty="0">
                <a:ea typeface="宋体" panose="02010600030101010101" pitchFamily="2" charset="-122"/>
              </a:rPr>
              <a:t>使不必做的工作最大化的艺术</a:t>
            </a:r>
            <a:r>
              <a:rPr lang="en-US" altLang="zh-CN" sz="2400" dirty="0">
                <a:ea typeface="宋体" panose="02010600030101010101" pitchFamily="2" charset="-122"/>
              </a:rPr>
              <a:t>——</a:t>
            </a:r>
            <a:r>
              <a:rPr lang="zh-CN" altLang="en-US" sz="2400" dirty="0">
                <a:ea typeface="宋体" panose="02010600030101010101" pitchFamily="2" charset="-122"/>
              </a:rPr>
              <a:t>是必要的。</a:t>
            </a:r>
            <a:endParaRPr lang="en-US" altLang="zh-CN" sz="2400" dirty="0">
              <a:ea typeface="宋体" panose="02010600030101010101" pitchFamily="2" charset="-122"/>
            </a:endParaRPr>
          </a:p>
          <a:p>
            <a:pPr eaLnBrk="1" hangingPunct="1">
              <a:lnSpc>
                <a:spcPct val="150000"/>
              </a:lnSpc>
            </a:pPr>
            <a:r>
              <a:rPr lang="en-US" altLang="zh-CN" sz="2400" dirty="0">
                <a:ea typeface="宋体" panose="02010600030101010101" pitchFamily="2" charset="-122"/>
              </a:rPr>
              <a:t>11.</a:t>
            </a:r>
            <a:r>
              <a:rPr lang="en-US" altLang="zh-CN" sz="2400" dirty="0">
                <a:ea typeface="宋体" panose="02010600030101010101" pitchFamily="2" charset="-122"/>
                <a:sym typeface="+mn-ea"/>
              </a:rPr>
              <a:t> </a:t>
            </a:r>
            <a:r>
              <a:rPr lang="zh-CN" altLang="en-US" sz="2400" dirty="0">
                <a:ea typeface="宋体" panose="02010600030101010101" pitchFamily="2" charset="-122"/>
              </a:rPr>
              <a:t>最好的架构、需求和设计出自于自组织团队。</a:t>
            </a:r>
            <a:endParaRPr lang="en-US" altLang="zh-CN" sz="2400" dirty="0">
              <a:ea typeface="宋体" panose="02010600030101010101" pitchFamily="2" charset="-122"/>
            </a:endParaRPr>
          </a:p>
          <a:p>
            <a:pPr eaLnBrk="1" hangingPunct="1">
              <a:lnSpc>
                <a:spcPct val="150000"/>
              </a:lnSpc>
            </a:pPr>
            <a:r>
              <a:rPr lang="en-US" altLang="zh-CN" sz="2400" dirty="0">
                <a:ea typeface="宋体" panose="02010600030101010101" pitchFamily="2" charset="-122"/>
              </a:rPr>
              <a:t>12. </a:t>
            </a:r>
            <a:r>
              <a:rPr lang="zh-CN" altLang="en-US" sz="2400" dirty="0">
                <a:ea typeface="宋体" panose="02010600030101010101" pitchFamily="2" charset="-122"/>
              </a:rPr>
              <a:t>每隔一定时间，团队会反省如何才能更有效地工作，并相应调整自己的行为。</a:t>
            </a:r>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
        <p:nvSpPr>
          <p:cNvPr id="15364" name="Slide Number Placeholder 4"/>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p:txBody>
          <a:bodyPr vert="horz" wrap="square" lIns="91440" tIns="45720" rIns="91440" bIns="45720" anchor="ctr" anchorCtr="0"/>
          <a:p>
            <a:pPr eaLnBrk="1" hangingPunct="1"/>
            <a:r>
              <a:rPr lang="zh-CN" altLang="en-US" sz="3600" b="1" dirty="0">
                <a:solidFill>
                  <a:srgbClr val="FF0000"/>
                </a:solidFill>
                <a:ea typeface="宋体" panose="02010600030101010101" pitchFamily="2" charset="-122"/>
              </a:rPr>
              <a:t>敏捷开发的战略</a:t>
            </a:r>
            <a:endParaRPr lang="zh-CN" altLang="en-US" sz="3600" b="1" dirty="0">
              <a:solidFill>
                <a:srgbClr val="FF0000"/>
              </a:solidFill>
              <a:ea typeface="宋体" panose="02010600030101010101" pitchFamily="2" charset="-122"/>
            </a:endParaRPr>
          </a:p>
        </p:txBody>
      </p:sp>
      <p:sp>
        <p:nvSpPr>
          <p:cNvPr id="14339" name="Rectangle 3"/>
          <p:cNvSpPr>
            <a:spLocks noGrp="1"/>
          </p:cNvSpPr>
          <p:nvPr>
            <p:ph idx="1"/>
          </p:nvPr>
        </p:nvSpPr>
        <p:spPr/>
        <p:txBody>
          <a:bodyPr vert="horz" wrap="square" lIns="91440" tIns="45720" rIns="91440" bIns="45720" anchor="t" anchorCtr="0"/>
          <a:p>
            <a:pPr eaLnBrk="1" hangingPunct="1">
              <a:lnSpc>
                <a:spcPct val="150000"/>
              </a:lnSpc>
            </a:pPr>
            <a:r>
              <a:rPr lang="zh-CN" altLang="en-US" dirty="0">
                <a:ea typeface="宋体" panose="02010600030101010101" pitchFamily="2" charset="-122"/>
              </a:rPr>
              <a:t>在软件开发的优越性和适用性方面：</a:t>
            </a:r>
            <a:endParaRPr lang="zh-CN" altLang="en-US" dirty="0">
              <a:ea typeface="宋体" panose="02010600030101010101" pitchFamily="2" charset="-122"/>
            </a:endParaRPr>
          </a:p>
          <a:p>
            <a:pPr lvl="1" eaLnBrk="1" hangingPunct="1">
              <a:lnSpc>
                <a:spcPct val="150000"/>
              </a:lnSpc>
            </a:pPr>
            <a:r>
              <a:rPr lang="zh-CN" altLang="en-US" sz="2400" dirty="0">
                <a:ea typeface="宋体" panose="02010600030101010101" pitchFamily="2" charset="-122"/>
              </a:rPr>
              <a:t>传统方法乐于生产完美的文档而不是满足业务需要的可运行系统。</a:t>
            </a:r>
            <a:endParaRPr lang="zh-CN" altLang="en-US" sz="2400" dirty="0">
              <a:ea typeface="宋体" panose="02010600030101010101" pitchFamily="2" charset="-122"/>
            </a:endParaRPr>
          </a:p>
          <a:p>
            <a:pPr lvl="1" eaLnBrk="1" hangingPunct="1">
              <a:lnSpc>
                <a:spcPct val="150000"/>
              </a:lnSpc>
            </a:pPr>
            <a:r>
              <a:rPr lang="zh-CN" altLang="en-US" sz="2400" dirty="0">
                <a:ea typeface="宋体" panose="02010600030101010101" pitchFamily="2" charset="-122"/>
              </a:rPr>
              <a:t>轻量级方法或者说敏捷方法学家是一群自以为了不起的黑客，他们企图将其手中的玩具软件放大到企业级软件而制造出一系列轰动。</a:t>
            </a:r>
            <a:endParaRPr lang="zh-CN" altLang="en-US" sz="2400" dirty="0">
              <a:ea typeface="宋体" panose="02010600030101010101" pitchFamily="2" charset="-122"/>
            </a:endParaRPr>
          </a:p>
        </p:txBody>
      </p:sp>
      <p:sp>
        <p:nvSpPr>
          <p:cNvPr id="4" name="灯片编号占位符 3"/>
          <p:cNvSpPr txBox="1">
            <a:spLocks noGrp="1"/>
          </p:cNvSpPr>
          <p:nvPr/>
        </p:nvSpPr>
        <p:spPr bwMode="auto">
          <a:xfrm>
            <a:off x="6553200" y="6243638"/>
            <a:ext cx="2133600" cy="457200"/>
          </a:xfrm>
          <a:prstGeom prst="rect">
            <a:avLst/>
          </a:prstGeom>
          <a:noFill/>
          <a:ln>
            <a:miter lim="800000"/>
          </a:ln>
        </p:spPr>
        <p:txBody>
          <a:bodyPr anchor="b"/>
          <a:p>
            <a:pPr algn="r">
              <a:buNone/>
            </a:pPr>
            <a:fld id="{9A0DB2DC-4C9A-4742-B13C-FB6460FD3503}" type="slidenum">
              <a:rPr lang="en-US" altLang="zh-CN" sz="1200" dirty="0">
                <a:latin typeface="Calibri" panose="020F0502020204030204" pitchFamily="34" charset="0"/>
                <a:ea typeface="宋体" panose="02010600030101010101" pitchFamily="2" charset="-122"/>
              </a:rPr>
            </a:fld>
            <a:endParaRPr lang="en-US" altLang="zh-CN" sz="12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charRg st="0" end="17"/>
                                            </p:txEl>
                                          </p:spTgt>
                                        </p:tgtEl>
                                        <p:attrNameLst>
                                          <p:attrName>style.visibility</p:attrName>
                                        </p:attrNameLst>
                                      </p:cBhvr>
                                      <p:to>
                                        <p:strVal val="visible"/>
                                      </p:to>
                                    </p:set>
                                    <p:animEffect transition="in" filter="blinds(horizontal)">
                                      <p:cBhvr>
                                        <p:cTn id="7" dur="500"/>
                                        <p:tgtEl>
                                          <p:spTgt spid="14339">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charRg st="17" end="47"/>
                                            </p:txEl>
                                          </p:spTgt>
                                        </p:tgtEl>
                                        <p:attrNameLst>
                                          <p:attrName>style.visibility</p:attrName>
                                        </p:attrNameLst>
                                      </p:cBhvr>
                                      <p:to>
                                        <p:strVal val="visible"/>
                                      </p:to>
                                    </p:set>
                                    <p:animEffect transition="in" filter="blinds(horizontal)">
                                      <p:cBhvr>
                                        <p:cTn id="12" dur="500"/>
                                        <p:tgtEl>
                                          <p:spTgt spid="14339">
                                            <p:txEl>
                                              <p:charRg st="17"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charRg st="47" end="107"/>
                                            </p:txEl>
                                          </p:spTgt>
                                        </p:tgtEl>
                                        <p:attrNameLst>
                                          <p:attrName>style.visibility</p:attrName>
                                        </p:attrNameLst>
                                      </p:cBhvr>
                                      <p:to>
                                        <p:strVal val="visible"/>
                                      </p:to>
                                    </p:set>
                                    <p:animEffect transition="in" filter="blinds(horizontal)">
                                      <p:cBhvr>
                                        <p:cTn id="17" dur="500"/>
                                        <p:tgtEl>
                                          <p:spTgt spid="14339">
                                            <p:txEl>
                                              <p:charRg st="47"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p:txBody>
          <a:bodyPr vert="horz" wrap="square" lIns="91440" tIns="45720" rIns="91440" bIns="45720" anchor="ctr" anchorCtr="0"/>
          <a:p>
            <a:pPr eaLnBrk="1" hangingPunct="1"/>
            <a:r>
              <a:rPr lang="zh-CN" altLang="en-US" b="1" dirty="0">
                <a:solidFill>
                  <a:srgbClr val="FF0000"/>
                </a:solidFill>
                <a:ea typeface="宋体" panose="02010600030101010101" pitchFamily="2" charset="-122"/>
              </a:rPr>
              <a:t>敏捷过程中“人”的因素</a:t>
            </a:r>
            <a:endParaRPr lang="zh-CN" altLang="en-US" b="1" dirty="0">
              <a:solidFill>
                <a:srgbClr val="FF0000"/>
              </a:solidFill>
              <a:ea typeface="宋体" panose="02010600030101010101" pitchFamily="2" charset="-122"/>
            </a:endParaRPr>
          </a:p>
        </p:txBody>
      </p:sp>
      <p:sp>
        <p:nvSpPr>
          <p:cNvPr id="17411" name="内容占位符 14"/>
          <p:cNvSpPr>
            <a:spLocks noGrp="1"/>
          </p:cNvSpPr>
          <p:nvPr>
            <p:ph idx="1"/>
          </p:nvPr>
        </p:nvSpPr>
        <p:spPr>
          <a:xfrm>
            <a:off x="381000" y="1143000"/>
            <a:ext cx="8382000" cy="5334000"/>
          </a:xfrm>
        </p:spPr>
        <p:txBody>
          <a:bodyPr vert="horz" wrap="square" lIns="91440" tIns="45720" rIns="91440" bIns="45720" anchor="t" anchorCtr="0"/>
          <a:p>
            <a:pPr eaLnBrk="1" hangingPunct="1">
              <a:lnSpc>
                <a:spcPct val="150000"/>
              </a:lnSpc>
            </a:pPr>
            <a:r>
              <a:rPr lang="zh-CN" altLang="en-US" sz="2400" b="1" dirty="0">
                <a:solidFill>
                  <a:srgbClr val="FF0000"/>
                </a:solidFill>
                <a:ea typeface="宋体" panose="02010600030101010101" pitchFamily="2" charset="-122"/>
              </a:rPr>
              <a:t>敏捷过程特别看重个人</a:t>
            </a:r>
            <a:r>
              <a:rPr lang="zh-CN" altLang="en-US" sz="2400" dirty="0">
                <a:ea typeface="宋体" panose="02010600030101010101" pitchFamily="2" charset="-122"/>
              </a:rPr>
              <a:t>。要求</a:t>
            </a:r>
            <a:r>
              <a:rPr lang="zh-CN" altLang="en-US" sz="2400" dirty="0">
                <a:latin typeface="Palatino" pitchFamily="-128" charset="0"/>
                <a:ea typeface="宋体" panose="02010600030101010101" pitchFamily="2" charset="-122"/>
              </a:rPr>
              <a:t>团队成员以及团队本身必须具备以下一些特点：</a:t>
            </a:r>
            <a:endParaRPr lang="zh-CN" altLang="en-US" sz="2400" dirty="0">
              <a:ea typeface="宋体" panose="02010600030101010101" pitchFamily="2" charset="-122"/>
            </a:endParaRPr>
          </a:p>
          <a:p>
            <a:pPr lvl="1" eaLnBrk="1" hangingPunct="1">
              <a:lnSpc>
                <a:spcPct val="150000"/>
              </a:lnSpc>
            </a:pPr>
            <a:r>
              <a:rPr lang="zh-CN" altLang="en-US" sz="2400" b="1" dirty="0">
                <a:solidFill>
                  <a:srgbClr val="FF0000"/>
                </a:solidFill>
                <a:ea typeface="宋体" panose="02010600030101010101" pitchFamily="2" charset="-122"/>
              </a:rPr>
              <a:t>必要的基本能力</a:t>
            </a:r>
            <a:r>
              <a:rPr lang="zh-CN" altLang="en-US" sz="2400" dirty="0">
                <a:ea typeface="宋体" panose="02010600030101010101" pitchFamily="2" charset="-122"/>
              </a:rPr>
              <a:t>：个人内在才能、特定的软件相关技能</a:t>
            </a:r>
            <a:r>
              <a:rPr lang="en-US" altLang="zh-CN" sz="2400" dirty="0">
                <a:ea typeface="宋体" panose="02010600030101010101" pitchFamily="2" charset="-122"/>
              </a:rPr>
              <a:t>…</a:t>
            </a:r>
            <a:endParaRPr lang="zh-CN" altLang="en-US" sz="2400" dirty="0">
              <a:ea typeface="宋体" panose="02010600030101010101" pitchFamily="2" charset="-122"/>
            </a:endParaRPr>
          </a:p>
          <a:p>
            <a:pPr lvl="1" eaLnBrk="1" hangingPunct="1">
              <a:lnSpc>
                <a:spcPct val="150000"/>
              </a:lnSpc>
            </a:pPr>
            <a:r>
              <a:rPr lang="zh-CN" altLang="en-US" sz="2400" b="1" dirty="0">
                <a:solidFill>
                  <a:srgbClr val="FF0000"/>
                </a:solidFill>
                <a:ea typeface="宋体" panose="02010600030101010101" pitchFamily="2" charset="-122"/>
              </a:rPr>
              <a:t>共同目标</a:t>
            </a:r>
            <a:r>
              <a:rPr lang="zh-CN" altLang="en-US" sz="2400" dirty="0">
                <a:ea typeface="宋体" panose="02010600030101010101" pitchFamily="2" charset="-122"/>
              </a:rPr>
              <a:t>：大家要认同这个目标，并为之奋斗精诚合作，互相交流</a:t>
            </a:r>
            <a:endParaRPr lang="zh-CN" altLang="en-US" sz="2400" dirty="0">
              <a:ea typeface="宋体" panose="02010600030101010101" pitchFamily="2" charset="-122"/>
            </a:endParaRPr>
          </a:p>
          <a:p>
            <a:pPr lvl="1" eaLnBrk="1" hangingPunct="1">
              <a:lnSpc>
                <a:spcPct val="150000"/>
              </a:lnSpc>
            </a:pPr>
            <a:r>
              <a:rPr lang="zh-CN" altLang="en-US" sz="2400" b="1" dirty="0">
                <a:solidFill>
                  <a:srgbClr val="FF0000"/>
                </a:solidFill>
                <a:ea typeface="宋体" panose="02010600030101010101" pitchFamily="2" charset="-122"/>
              </a:rPr>
              <a:t>决策能力</a:t>
            </a:r>
            <a:r>
              <a:rPr lang="zh-CN" altLang="en-US" sz="2400" dirty="0">
                <a:ea typeface="宋体" panose="02010600030101010101" pitchFamily="2" charset="-122"/>
              </a:rPr>
              <a:t>：在技术和项目管理问题上的自主决策权，充分需要和充分享受模糊问题解决能力</a:t>
            </a:r>
            <a:endParaRPr lang="zh-CN" altLang="en-US" sz="2400" dirty="0">
              <a:ea typeface="宋体" panose="02010600030101010101" pitchFamily="2" charset="-122"/>
            </a:endParaRPr>
          </a:p>
        </p:txBody>
      </p:sp>
      <p:sp>
        <p:nvSpPr>
          <p:cNvPr id="17412" name="灯片编号占位符 4"/>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p:txBody>
          <a:bodyPr vert="horz" wrap="square" lIns="91440" tIns="45720" rIns="91440" bIns="45720" anchor="ctr" anchorCtr="0"/>
          <a:p>
            <a:pPr eaLnBrk="1" hangingPunct="1"/>
            <a:r>
              <a:rPr lang="zh-CN" altLang="en-US" b="1" dirty="0">
                <a:solidFill>
                  <a:srgbClr val="FF0000"/>
                </a:solidFill>
                <a:ea typeface="宋体" panose="02010600030101010101" pitchFamily="2" charset="-122"/>
              </a:rPr>
              <a:t>敏捷过程中“人”的因素</a:t>
            </a:r>
            <a:endParaRPr lang="zh-CN" altLang="en-US" b="1" dirty="0">
              <a:solidFill>
                <a:srgbClr val="FF0000"/>
              </a:solidFill>
              <a:ea typeface="宋体" panose="02010600030101010101" pitchFamily="2" charset="-122"/>
            </a:endParaRPr>
          </a:p>
        </p:txBody>
      </p:sp>
      <p:sp>
        <p:nvSpPr>
          <p:cNvPr id="18435" name="内容占位符 14"/>
          <p:cNvSpPr>
            <a:spLocks noGrp="1"/>
          </p:cNvSpPr>
          <p:nvPr>
            <p:ph idx="1"/>
          </p:nvPr>
        </p:nvSpPr>
        <p:spPr>
          <a:xfrm>
            <a:off x="381000" y="1295400"/>
            <a:ext cx="8382000" cy="5181600"/>
          </a:xfrm>
        </p:spPr>
        <p:txBody>
          <a:bodyPr vert="horz" wrap="square" lIns="91440" tIns="45720" rIns="91440" bIns="45720" anchor="t" anchorCtr="0"/>
          <a:p>
            <a:pPr lvl="1" eaLnBrk="1" hangingPunct="1">
              <a:lnSpc>
                <a:spcPct val="150000"/>
              </a:lnSpc>
            </a:pPr>
            <a:r>
              <a:rPr lang="zh-CN" altLang="en-US" sz="2400" b="1" dirty="0">
                <a:solidFill>
                  <a:srgbClr val="FF0000"/>
                </a:solidFill>
                <a:ea typeface="宋体" panose="02010600030101010101" pitchFamily="2" charset="-122"/>
              </a:rPr>
              <a:t>相互信任和尊重</a:t>
            </a:r>
            <a:r>
              <a:rPr lang="zh-CN" altLang="en-US" sz="2400" dirty="0">
                <a:ea typeface="宋体" panose="02010600030101010101" pitchFamily="2" charset="-122"/>
              </a:rPr>
              <a:t>：主要指要包容自我组织的能力。如何分配，如何适应，如何安排进度</a:t>
            </a:r>
            <a:endParaRPr lang="en-US" altLang="zh-CN" sz="2400" dirty="0">
              <a:ea typeface="宋体" panose="02010600030101010101" pitchFamily="2" charset="-122"/>
            </a:endParaRPr>
          </a:p>
          <a:p>
            <a:pPr lvl="1" eaLnBrk="1" hangingPunct="1">
              <a:lnSpc>
                <a:spcPct val="150000"/>
              </a:lnSpc>
            </a:pPr>
            <a:r>
              <a:rPr lang="zh-CN" altLang="en-US" sz="2400" b="1" dirty="0">
                <a:solidFill>
                  <a:srgbClr val="FF0000"/>
                </a:solidFill>
                <a:ea typeface="宋体" panose="02010600030101010101" pitchFamily="2" charset="-122"/>
              </a:rPr>
              <a:t>精诚合作</a:t>
            </a:r>
            <a:r>
              <a:rPr lang="zh-CN" altLang="en-US" sz="2400" dirty="0">
                <a:ea typeface="宋体" panose="02010600030101010101" pitchFamily="2" charset="-122"/>
              </a:rPr>
              <a:t>：</a:t>
            </a:r>
            <a:r>
              <a:rPr lang="en-GB" altLang="zh-CN" sz="2400" dirty="0">
                <a:ea typeface="宋体" panose="02010600030101010101" pitchFamily="2" charset="-122"/>
              </a:rPr>
              <a:t>...................................</a:t>
            </a:r>
            <a:endParaRPr lang="en-US" altLang="zh-CN" sz="2400" dirty="0">
              <a:ea typeface="宋体" panose="02010600030101010101" pitchFamily="2" charset="-122"/>
            </a:endParaRPr>
          </a:p>
          <a:p>
            <a:pPr lvl="1" eaLnBrk="1" hangingPunct="1">
              <a:lnSpc>
                <a:spcPct val="150000"/>
              </a:lnSpc>
            </a:pPr>
            <a:r>
              <a:rPr lang="zh-CN" altLang="en-US" sz="2400" b="1" dirty="0">
                <a:solidFill>
                  <a:srgbClr val="FF0000"/>
                </a:solidFill>
                <a:ea typeface="宋体" panose="02010600030101010101" pitchFamily="2" charset="-122"/>
              </a:rPr>
              <a:t>模糊问题解决能力</a:t>
            </a:r>
            <a:r>
              <a:rPr lang="zh-CN" altLang="en-US" sz="2400" dirty="0">
                <a:ea typeface="宋体" panose="02010600030101010101" pitchFamily="2" charset="-122"/>
              </a:rPr>
              <a:t>：充分需要和充分享受模糊问题解决能力</a:t>
            </a:r>
            <a:endParaRPr lang="en-US" altLang="zh-CN" sz="2400" dirty="0">
              <a:ea typeface="宋体" panose="02010600030101010101" pitchFamily="2" charset="-122"/>
            </a:endParaRPr>
          </a:p>
          <a:p>
            <a:pPr lvl="1" eaLnBrk="1" hangingPunct="1">
              <a:lnSpc>
                <a:spcPct val="150000"/>
              </a:lnSpc>
            </a:pPr>
            <a:r>
              <a:rPr lang="zh-CN" altLang="en-US" sz="2400" b="1" dirty="0">
                <a:solidFill>
                  <a:srgbClr val="FF0000"/>
                </a:solidFill>
                <a:ea typeface="宋体" panose="02010600030101010101" pitchFamily="2" charset="-122"/>
              </a:rPr>
              <a:t>自我组织</a:t>
            </a:r>
            <a:r>
              <a:rPr lang="zh-CN" altLang="en-US" sz="2400" dirty="0">
                <a:ea typeface="宋体" panose="02010600030101010101" pitchFamily="2" charset="-122"/>
              </a:rPr>
              <a:t>：组织自身以完成工作、适应当前环境、适应进度安排</a:t>
            </a:r>
            <a:endParaRPr lang="zh-CN" altLang="en-US" sz="2400" dirty="0">
              <a:ea typeface="宋体" panose="02010600030101010101" pitchFamily="2" charset="-122"/>
            </a:endParaRPr>
          </a:p>
          <a:p>
            <a:pPr lvl="1" eaLnBrk="1" hangingPunct="1"/>
            <a:endParaRPr lang="en-US" altLang="zh-CN" sz="2400" dirty="0">
              <a:ea typeface="宋体" panose="02010600030101010101" pitchFamily="2" charset="-122"/>
            </a:endParaRPr>
          </a:p>
          <a:p>
            <a:pPr lvl="1" eaLnBrk="1" hangingPunct="1"/>
            <a:endParaRPr lang="zh-CN" altLang="en-US" sz="2400"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18436" name="灯片编号占位符 4"/>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26627" name="Rectangle 3"/>
          <p:cNvSpPr>
            <a:spLocks noGrp="1"/>
          </p:cNvSpPr>
          <p:nvPr>
            <p:ph idx="1"/>
          </p:nvPr>
        </p:nvSpPr>
        <p:spPr>
          <a:xfrm>
            <a:off x="838200" y="1219200"/>
            <a:ext cx="7924800" cy="4876800"/>
          </a:xfrm>
        </p:spPr>
        <p:txBody>
          <a:bodyPr vert="horz" wrap="square" lIns="91440" tIns="45720" rIns="91440" bIns="45720" anchor="t" anchorCtr="0"/>
          <a:p>
            <a:pPr marL="285750" indent="-285750" eaLnBrk="1" hangingPunct="1">
              <a:lnSpc>
                <a:spcPct val="125000"/>
              </a:lnSpc>
              <a:spcBef>
                <a:spcPts val="1000"/>
              </a:spcBef>
              <a:spcAft>
                <a:spcPts val="0"/>
              </a:spcAft>
            </a:pPr>
            <a:r>
              <a:rPr lang="zh-CN" altLang="en-US" sz="2400" dirty="0">
                <a:ea typeface="宋体" panose="02010600030101010101" pitchFamily="2" charset="-122"/>
              </a:rPr>
              <a:t>由</a:t>
            </a:r>
            <a:r>
              <a:rPr lang="en-US" altLang="zh-CN" sz="2400" dirty="0">
                <a:ea typeface="宋体" panose="02010600030101010101" pitchFamily="2" charset="-122"/>
              </a:rPr>
              <a:t>Schwaber and Beedle</a:t>
            </a:r>
            <a:r>
              <a:rPr lang="zh-CN" altLang="en-US" sz="2400" dirty="0">
                <a:ea typeface="宋体" panose="02010600030101010101" pitchFamily="2" charset="-122"/>
              </a:rPr>
              <a:t>提出</a:t>
            </a:r>
            <a:endParaRPr lang="en-US" altLang="zh-CN" sz="2400" dirty="0">
              <a:ea typeface="宋体" panose="02010600030101010101" pitchFamily="2" charset="-122"/>
            </a:endParaRPr>
          </a:p>
          <a:p>
            <a:pPr marL="285750" indent="-285750" eaLnBrk="1" hangingPunct="1">
              <a:lnSpc>
                <a:spcPct val="125000"/>
              </a:lnSpc>
              <a:spcBef>
                <a:spcPts val="1000"/>
              </a:spcBef>
              <a:spcAft>
                <a:spcPts val="0"/>
              </a:spcAft>
            </a:pPr>
            <a:r>
              <a:rPr lang="en-US" altLang="zh-CN" sz="2400" dirty="0">
                <a:ea typeface="宋体" panose="02010600030101010101" pitchFamily="2" charset="-122"/>
              </a:rPr>
              <a:t>Scrum—</a:t>
            </a:r>
            <a:r>
              <a:rPr lang="zh-CN" altLang="en-US" sz="2400" dirty="0">
                <a:ea typeface="宋体" panose="02010600030101010101" pitchFamily="2" charset="-122"/>
              </a:rPr>
              <a:t>基本特征</a:t>
            </a:r>
            <a:endParaRPr lang="zh-CN" altLang="en-US" sz="2400" dirty="0">
              <a:ea typeface="宋体" panose="02010600030101010101" pitchFamily="2" charset="-122"/>
            </a:endParaRPr>
          </a:p>
          <a:p>
            <a:pPr marL="685800" lvl="1" indent="-228600" eaLnBrk="1" hangingPunct="1">
              <a:lnSpc>
                <a:spcPct val="125000"/>
              </a:lnSpc>
              <a:spcBef>
                <a:spcPts val="1000"/>
              </a:spcBef>
              <a:spcAft>
                <a:spcPts val="0"/>
              </a:spcAft>
            </a:pPr>
            <a:r>
              <a:rPr lang="zh-CN" altLang="en-US" sz="2400" dirty="0">
                <a:ea typeface="宋体" panose="02010600030101010101" pitchFamily="2" charset="-122"/>
              </a:rPr>
              <a:t>开发活动由</a:t>
            </a:r>
            <a:r>
              <a:rPr lang="zh-CN" altLang="en-US" sz="2400" dirty="0">
                <a:solidFill>
                  <a:srgbClr val="9A0000"/>
                </a:solidFill>
                <a:ea typeface="宋体" panose="02010600030101010101" pitchFamily="2" charset="-122"/>
              </a:rPr>
              <a:t>工作单元</a:t>
            </a:r>
            <a:r>
              <a:rPr lang="en-US" altLang="zh-CN" sz="2400" dirty="0">
                <a:solidFill>
                  <a:srgbClr val="9A0000"/>
                </a:solidFill>
                <a:ea typeface="宋体" panose="02010600030101010101" pitchFamily="2" charset="-122"/>
              </a:rPr>
              <a:t>(</a:t>
            </a:r>
            <a:r>
              <a:rPr lang="en-US" altLang="zh-CN" sz="2400" dirty="0">
                <a:solidFill>
                  <a:schemeClr val="folHlink"/>
                </a:solidFill>
                <a:ea typeface="宋体" panose="02010600030101010101" pitchFamily="2" charset="-122"/>
                <a:sym typeface="Arial" panose="020B0604020202020204" pitchFamily="34" charset="0"/>
              </a:rPr>
              <a:t>packets</a:t>
            </a:r>
            <a:r>
              <a:rPr lang="en-US" altLang="zh-CN" sz="2400" dirty="0">
                <a:solidFill>
                  <a:srgbClr val="9A0000"/>
                </a:solidFill>
                <a:ea typeface="宋体" panose="02010600030101010101" pitchFamily="2" charset="-122"/>
              </a:rPr>
              <a:t>)</a:t>
            </a:r>
            <a:r>
              <a:rPr lang="zh-CN" altLang="en-US" sz="2400" dirty="0">
                <a:ea typeface="宋体" panose="02010600030101010101" pitchFamily="2" charset="-122"/>
              </a:rPr>
              <a:t>组成</a:t>
            </a:r>
            <a:endParaRPr lang="zh-CN" altLang="en-US" sz="2400" dirty="0">
              <a:ea typeface="宋体" panose="02010600030101010101" pitchFamily="2" charset="-122"/>
            </a:endParaRPr>
          </a:p>
          <a:p>
            <a:pPr marL="685800" lvl="1" indent="-228600" eaLnBrk="1" hangingPunct="1">
              <a:lnSpc>
                <a:spcPct val="125000"/>
              </a:lnSpc>
              <a:spcBef>
                <a:spcPts val="1000"/>
              </a:spcBef>
              <a:spcAft>
                <a:spcPts val="0"/>
              </a:spcAft>
            </a:pPr>
            <a:r>
              <a:rPr lang="en-US" altLang="zh-CN" sz="2400" dirty="0">
                <a:solidFill>
                  <a:srgbClr val="9A0000"/>
                </a:solidFill>
                <a:ea typeface="宋体" panose="02010600030101010101" pitchFamily="2" charset="-122"/>
              </a:rPr>
              <a:t>测试和文档</a:t>
            </a:r>
            <a:r>
              <a:rPr lang="zh-CN" altLang="en-US" sz="2400" dirty="0">
                <a:solidFill>
                  <a:srgbClr val="9A0000"/>
                </a:solidFill>
                <a:ea typeface="宋体" panose="02010600030101010101" pitchFamily="2" charset="-122"/>
              </a:rPr>
              <a:t>编制</a:t>
            </a:r>
            <a:r>
              <a:rPr lang="zh-CN" altLang="en-US" sz="2400" dirty="0">
                <a:ea typeface="宋体" panose="02010600030101010101" pitchFamily="2" charset="-122"/>
              </a:rPr>
              <a:t>工作贯穿始终</a:t>
            </a:r>
            <a:endParaRPr lang="en-US" altLang="zh-CN" sz="2400" dirty="0">
              <a:ea typeface="宋体" panose="02010600030101010101" pitchFamily="2" charset="-122"/>
            </a:endParaRPr>
          </a:p>
          <a:p>
            <a:pPr marL="685800" lvl="1" indent="-228600" eaLnBrk="1" hangingPunct="1">
              <a:lnSpc>
                <a:spcPct val="125000"/>
              </a:lnSpc>
              <a:spcBef>
                <a:spcPts val="1000"/>
              </a:spcBef>
              <a:spcAft>
                <a:spcPts val="0"/>
              </a:spcAft>
            </a:pPr>
            <a:r>
              <a:rPr lang="zh-CN" altLang="en-US" sz="2400" dirty="0">
                <a:ea typeface="宋体" panose="02010600030101010101" pitchFamily="2" charset="-122"/>
              </a:rPr>
              <a:t>发生于一个过程模式中的工作任务称为一个</a:t>
            </a:r>
            <a:r>
              <a:rPr lang="zh-CN" altLang="en-US" sz="2400" dirty="0">
                <a:solidFill>
                  <a:srgbClr val="9A0000"/>
                </a:solidFill>
                <a:ea typeface="宋体" panose="02010600030101010101" pitchFamily="2" charset="-122"/>
              </a:rPr>
              <a:t>冲刺</a:t>
            </a:r>
            <a:r>
              <a:rPr lang="en-US" altLang="zh-CN" sz="2400" dirty="0">
                <a:solidFill>
                  <a:srgbClr val="9A0000"/>
                </a:solidFill>
                <a:ea typeface="宋体" panose="02010600030101010101" pitchFamily="2" charset="-122"/>
              </a:rPr>
              <a:t>(</a:t>
            </a:r>
            <a:r>
              <a:rPr lang="zh-CN" altLang="en-US" sz="2400" dirty="0">
                <a:solidFill>
                  <a:srgbClr val="9A0000"/>
                </a:solidFill>
                <a:ea typeface="宋体" panose="02010600030101010101" pitchFamily="2" charset="-122"/>
              </a:rPr>
              <a:t>sprint</a:t>
            </a:r>
            <a:r>
              <a:rPr lang="en-US" altLang="zh-CN" sz="2400" dirty="0">
                <a:solidFill>
                  <a:srgbClr val="9A0000"/>
                </a:solidFill>
                <a:ea typeface="宋体" panose="02010600030101010101" pitchFamily="2" charset="-122"/>
              </a:rPr>
              <a:t>)</a:t>
            </a:r>
            <a:r>
              <a:rPr lang="zh-CN" altLang="en-US" sz="2400" dirty="0">
                <a:ea typeface="宋体" panose="02010600030101010101" pitchFamily="2" charset="-122"/>
              </a:rPr>
              <a:t>，其来源于</a:t>
            </a:r>
            <a:r>
              <a:rPr lang="zh-CN" altLang="en-US" sz="2400" dirty="0">
                <a:solidFill>
                  <a:srgbClr val="9A0000"/>
                </a:solidFill>
                <a:ea typeface="宋体" panose="02010600030101010101" pitchFamily="2" charset="-122"/>
              </a:rPr>
              <a:t>待定项</a:t>
            </a:r>
            <a:r>
              <a:rPr lang="en-US" altLang="zh-CN" sz="2400" dirty="0">
                <a:solidFill>
                  <a:srgbClr val="9A0000"/>
                </a:solidFill>
                <a:ea typeface="宋体" panose="02010600030101010101" pitchFamily="2" charset="-122"/>
              </a:rPr>
              <a:t>(</a:t>
            </a:r>
            <a:r>
              <a:rPr lang="en-US" altLang="zh-CN" sz="2400" dirty="0">
                <a:solidFill>
                  <a:srgbClr val="9A0000"/>
                </a:solidFill>
                <a:ea typeface="宋体" panose="02010600030101010101" pitchFamily="2" charset="-122"/>
                <a:sym typeface="Arial" panose="020B0604020202020204" pitchFamily="34" charset="0"/>
              </a:rPr>
              <a:t>backlog</a:t>
            </a:r>
            <a:r>
              <a:rPr lang="en-US" altLang="zh-CN" sz="2400" dirty="0">
                <a:solidFill>
                  <a:srgbClr val="9A0000"/>
                </a:solidFill>
                <a:ea typeface="宋体" panose="02010600030101010101" pitchFamily="2" charset="-122"/>
              </a:rPr>
              <a:t>)</a:t>
            </a:r>
            <a:r>
              <a:rPr lang="zh-CN" altLang="en-US" sz="2400" dirty="0">
                <a:ea typeface="宋体" panose="02010600030101010101" pitchFamily="2" charset="-122"/>
              </a:rPr>
              <a:t>中定义的需求</a:t>
            </a:r>
            <a:endParaRPr lang="zh-CN" altLang="en-US" sz="2400" dirty="0">
              <a:ea typeface="宋体" panose="02010600030101010101" pitchFamily="2" charset="-122"/>
            </a:endParaRPr>
          </a:p>
          <a:p>
            <a:pPr marL="685800" lvl="1" indent="-228600" eaLnBrk="1" hangingPunct="1">
              <a:lnSpc>
                <a:spcPct val="125000"/>
              </a:lnSpc>
              <a:spcBef>
                <a:spcPts val="1000"/>
              </a:spcBef>
              <a:spcAft>
                <a:spcPts val="0"/>
              </a:spcAft>
            </a:pPr>
            <a:r>
              <a:rPr lang="zh-CN" altLang="en-US" sz="2400" dirty="0">
                <a:solidFill>
                  <a:srgbClr val="9A0000"/>
                </a:solidFill>
                <a:ea typeface="宋体" panose="02010600030101010101" pitchFamily="2" charset="-122"/>
              </a:rPr>
              <a:t>例会时间很短</a:t>
            </a:r>
            <a:r>
              <a:rPr lang="zh-CN" altLang="en-US" sz="2400" dirty="0">
                <a:ea typeface="宋体" panose="02010600030101010101" pitchFamily="2" charset="-122"/>
              </a:rPr>
              <a:t>，有时甚至站立开会</a:t>
            </a:r>
            <a:endParaRPr lang="zh-CN" altLang="en-US" sz="2400" dirty="0">
              <a:ea typeface="宋体" panose="02010600030101010101" pitchFamily="2" charset="-122"/>
            </a:endParaRPr>
          </a:p>
          <a:p>
            <a:pPr marL="685800" lvl="1" indent="-228600" eaLnBrk="1" hangingPunct="1">
              <a:lnSpc>
                <a:spcPct val="125000"/>
              </a:lnSpc>
              <a:spcBef>
                <a:spcPts val="1000"/>
              </a:spcBef>
              <a:spcAft>
                <a:spcPts val="0"/>
              </a:spcAft>
            </a:pPr>
            <a:r>
              <a:rPr lang="zh-CN" altLang="en-US" sz="2400" dirty="0">
                <a:ea typeface="宋体" panose="02010600030101010101" pitchFamily="2" charset="-122"/>
              </a:rPr>
              <a:t>在规定时间段内将</a:t>
            </a:r>
            <a:r>
              <a:rPr lang="zh-CN" altLang="en-US" sz="2400" dirty="0">
                <a:solidFill>
                  <a:srgbClr val="9A0000"/>
                </a:solidFill>
                <a:ea typeface="宋体" panose="02010600030101010101" pitchFamily="2" charset="-122"/>
              </a:rPr>
              <a:t>演示软件</a:t>
            </a:r>
            <a:r>
              <a:rPr lang="zh-CN" altLang="en-US" sz="2400" dirty="0">
                <a:ea typeface="宋体" panose="02010600030101010101" pitchFamily="2" charset="-122"/>
              </a:rPr>
              <a:t>交付给用户</a:t>
            </a:r>
            <a:endParaRPr lang="zh-CN" altLang="en-US" sz="2400" dirty="0">
              <a:ea typeface="宋体" panose="02010600030101010101" pitchFamily="2" charset="-122"/>
            </a:endParaRPr>
          </a:p>
        </p:txBody>
      </p:sp>
      <p:sp>
        <p:nvSpPr>
          <p:cNvPr id="7" name="Rectangle 2"/>
          <p:cNvSpPr txBox="1">
            <a:spLocks noChangeArrowheads="1"/>
          </p:cNvSpPr>
          <p:nvPr/>
        </p:nvSpPr>
        <p:spPr bwMode="auto">
          <a:xfrm>
            <a:off x="3048000" y="152400"/>
            <a:ext cx="3810000" cy="762000"/>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rgbClr val="FF0000"/>
                </a:solidFill>
                <a:effectLst/>
                <a:uLnTx/>
                <a:uFillTx/>
                <a:latin typeface="+mj-lt"/>
                <a:ea typeface="+mj-ea"/>
                <a:cs typeface="Arial" panose="020B0604020202020204" pitchFamily="34" charset="0"/>
              </a:rPr>
              <a:t>3.4</a:t>
            </a:r>
            <a:r>
              <a:rPr kumimoji="0" lang="zh-CN" altLang="en-US" sz="3200" b="1" i="0" u="none" strike="noStrike" kern="0" cap="none" spc="0" normalizeH="0" baseline="0" noProof="0" smtClean="0">
                <a:ln>
                  <a:noFill/>
                </a:ln>
                <a:solidFill>
                  <a:srgbClr val="FF0000"/>
                </a:solidFill>
                <a:effectLst/>
                <a:uLnTx/>
                <a:uFillTx/>
                <a:latin typeface="+mj-lt"/>
                <a:ea typeface="+mj-ea"/>
                <a:cs typeface="Arial" panose="020B0604020202020204" pitchFamily="34" charset="0"/>
              </a:rPr>
              <a:t>　</a:t>
            </a:r>
            <a:r>
              <a:rPr kumimoji="0" lang="en-US" altLang="zh-CN" sz="3200" b="1" i="0" u="none" strike="noStrike" kern="0" cap="none" spc="0" normalizeH="0" baseline="0" noProof="0" smtClean="0">
                <a:ln>
                  <a:noFill/>
                </a:ln>
                <a:solidFill>
                  <a:srgbClr val="FF0000"/>
                </a:solidFill>
                <a:effectLst/>
                <a:uLnTx/>
                <a:uFillTx/>
                <a:latin typeface="+mj-lt"/>
                <a:ea typeface="+mj-ea"/>
                <a:cs typeface="Arial" panose="020B0604020202020204" pitchFamily="34" charset="0"/>
              </a:rPr>
              <a:t>Scrum</a:t>
            </a:r>
            <a:endParaRPr kumimoji="0" lang="en-US" altLang="zh-CN" sz="3200" b="1" i="0" u="none" strike="noStrike" kern="0" cap="none" spc="0" normalizeH="0" baseline="0" noProof="0" dirty="0" smtClean="0">
              <a:ln>
                <a:noFill/>
              </a:ln>
              <a:solidFill>
                <a:srgbClr val="FF0000"/>
              </a:solidFill>
              <a:effectLst/>
              <a:uLnTx/>
              <a:uFillTx/>
              <a:latin typeface="+mj-lt"/>
              <a:ea typeface="+mj-ea"/>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27651" name="Rectangle 2"/>
          <p:cNvSpPr>
            <a:spLocks noGrp="1"/>
          </p:cNvSpPr>
          <p:nvPr>
            <p:ph type="title"/>
          </p:nvPr>
        </p:nvSpPr>
        <p:spPr>
          <a:xfrm>
            <a:off x="3048000" y="152400"/>
            <a:ext cx="3810000" cy="762000"/>
          </a:xfrm>
        </p:spPr>
        <p:txBody>
          <a:bodyPr vert="horz" wrap="square" lIns="91440" tIns="45720" rIns="91440" bIns="45720" anchor="ctr" anchorCtr="0"/>
          <a:p>
            <a:pPr eaLnBrk="1" hangingPunct="1"/>
            <a:r>
              <a:rPr lang="en-US" altLang="zh-CN" sz="3200" b="1" dirty="0">
                <a:solidFill>
                  <a:srgbClr val="FF0000"/>
                </a:solidFill>
                <a:ea typeface="宋体" panose="02010600030101010101" pitchFamily="2" charset="-122"/>
              </a:rPr>
              <a:t>Scrum</a:t>
            </a:r>
            <a:endParaRPr lang="en-US" altLang="zh-CN" sz="3200" b="1" dirty="0">
              <a:solidFill>
                <a:srgbClr val="FF0000"/>
              </a:solidFill>
              <a:ea typeface="宋体" panose="02010600030101010101" pitchFamily="2" charset="-122"/>
            </a:endParaRPr>
          </a:p>
        </p:txBody>
      </p:sp>
      <p:pic>
        <p:nvPicPr>
          <p:cNvPr id="27652" name="Picture 4" descr="C:\Documents and Settings\Administrator\桌面\PPT Presentation1-11\5-3.png5-3"/>
          <p:cNvPicPr>
            <a:picLocks noChangeAspect="1"/>
          </p:cNvPicPr>
          <p:nvPr/>
        </p:nvPicPr>
        <p:blipFill>
          <a:blip r:embed="rId1"/>
          <a:srcRect t="1820"/>
          <a:stretch>
            <a:fillRect/>
          </a:stretch>
        </p:blipFill>
        <p:spPr>
          <a:xfrm>
            <a:off x="1295400" y="1219200"/>
            <a:ext cx="6827838" cy="4767263"/>
          </a:xfrm>
          <a:prstGeom prst="rect">
            <a:avLst/>
          </a:prstGeom>
          <a:noFill/>
          <a:ln w="1270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1"/>
          <p:cNvSpPr>
            <a:spLocks noGrp="1"/>
          </p:cNvSpPr>
          <p:nvPr>
            <p:ph type="title"/>
          </p:nvPr>
        </p:nvSpPr>
        <p:spPr/>
        <p:txBody>
          <a:bodyPr vert="horz" wrap="square" lIns="91440" tIns="45720" rIns="91440" bIns="45720" anchor="ctr" anchorCtr="0"/>
          <a:p>
            <a:pPr eaLnBrk="1" hangingPunct="1"/>
            <a:r>
              <a:rPr lang="zh-CN" altLang="en-US" sz="3600" b="1" dirty="0">
                <a:ea typeface="宋体" panose="02010600030101010101" pitchFamily="2" charset="-122"/>
              </a:rPr>
              <a:t>重点浏览</a:t>
            </a:r>
            <a:endParaRPr lang="zh-CN" altLang="en-US" sz="3600" b="1" dirty="0">
              <a:ea typeface="宋体" panose="02010600030101010101" pitchFamily="2" charset="-122"/>
            </a:endParaRPr>
          </a:p>
        </p:txBody>
      </p:sp>
      <p:sp>
        <p:nvSpPr>
          <p:cNvPr id="3075" name="内容占位符 2"/>
          <p:cNvSpPr>
            <a:spLocks noGrp="1"/>
          </p:cNvSpPr>
          <p:nvPr>
            <p:ph idx="1"/>
          </p:nvPr>
        </p:nvSpPr>
        <p:spPr>
          <a:xfrm>
            <a:off x="381000" y="1143000"/>
            <a:ext cx="8458200" cy="5334000"/>
          </a:xfrm>
        </p:spPr>
        <p:txBody>
          <a:bodyPr vert="horz" wrap="square" lIns="91440" tIns="45720" rIns="91440" bIns="45720" anchor="t" anchorCtr="0"/>
          <a:p>
            <a:pPr eaLnBrk="1" hangingPunct="1"/>
            <a:r>
              <a:rPr lang="zh-CN" altLang="en-US" sz="2800" dirty="0">
                <a:latin typeface="Arial" panose="020B0604020202020204" pitchFamily="34" charset="0"/>
                <a:ea typeface="宋体" panose="02010600030101010101" pitchFamily="2" charset="-122"/>
              </a:rPr>
              <a:t>概念</a:t>
            </a:r>
            <a:endParaRPr lang="en-US" altLang="zh-CN" sz="2800" dirty="0">
              <a:latin typeface="Arial" panose="020B0604020202020204" pitchFamily="34" charset="0"/>
              <a:ea typeface="宋体" panose="02010600030101010101" pitchFamily="2" charset="-122"/>
            </a:endParaRPr>
          </a:p>
          <a:p>
            <a:pPr lvl="1" eaLnBrk="1" hangingPunct="1"/>
            <a:r>
              <a:rPr lang="zh-CN" altLang="en-US" sz="2000" dirty="0">
                <a:latin typeface="Arial" panose="020B0604020202020204" pitchFamily="34" charset="0"/>
                <a:ea typeface="宋体" panose="02010600030101010101" pitchFamily="2" charset="-122"/>
              </a:rPr>
              <a:t>敏捷软件工程是哲学理念和一系列开发指南的综合。这种哲学理念推崇：让客户满意且尽早的增量发布；小而高度自主的项目团队；非正式的方法；最小化软件工程工作产品以及整体精简开发。开发的指导方针强调超越分析和设计（尽管并不排斥这类活动）的发布，以及开发人员和客户之间主动和持续的沟通。</a:t>
            </a:r>
            <a:endParaRPr lang="en-US" altLang="zh-CN" sz="2000" dirty="0">
              <a:latin typeface="Arial" panose="020B0604020202020204" pitchFamily="34" charset="0"/>
              <a:ea typeface="宋体" panose="02010600030101010101" pitchFamily="2" charset="-122"/>
            </a:endParaRPr>
          </a:p>
          <a:p>
            <a:pPr eaLnBrk="1" hangingPunct="1"/>
            <a:r>
              <a:rPr lang="zh-CN" altLang="en-US" sz="2800" dirty="0">
                <a:latin typeface="Arial" panose="020B0604020202020204" pitchFamily="34" charset="0"/>
                <a:ea typeface="宋体" panose="02010600030101010101" pitchFamily="2" charset="-122"/>
              </a:rPr>
              <a:t>人员</a:t>
            </a:r>
            <a:endParaRPr lang="en-US" altLang="zh-CN" sz="2800" dirty="0">
              <a:latin typeface="Arial" panose="020B0604020202020204" pitchFamily="34" charset="0"/>
              <a:ea typeface="宋体" panose="02010600030101010101" pitchFamily="2" charset="-122"/>
            </a:endParaRPr>
          </a:p>
          <a:p>
            <a:pPr lvl="1" eaLnBrk="1" hangingPunct="1"/>
            <a:r>
              <a:rPr lang="zh-CN" altLang="en-US" sz="2000" dirty="0">
                <a:latin typeface="Arial" panose="020B0604020202020204" pitchFamily="34" charset="0"/>
                <a:ea typeface="宋体" panose="02010600030101010101" pitchFamily="2" charset="-122"/>
              </a:rPr>
              <a:t>软件工程师和其他项目利益相关者（经理、客户、最终用户）共同组成敏捷开发团队，这个团队是自我组织的并掌握着自己的命运。敏捷团队鼓励所有参与人员之间的交流与合作。</a:t>
            </a:r>
            <a:endParaRPr lang="en-US" altLang="zh-CN" sz="2000" dirty="0">
              <a:latin typeface="Arial" panose="020B0604020202020204" pitchFamily="34" charset="0"/>
              <a:ea typeface="宋体" panose="02010600030101010101" pitchFamily="2" charset="-122"/>
            </a:endParaRPr>
          </a:p>
          <a:p>
            <a:pPr eaLnBrk="1" hangingPunct="1"/>
            <a:r>
              <a:rPr lang="zh-CN" altLang="en-US" sz="2400" dirty="0">
                <a:latin typeface="Arial" panose="020B0604020202020204" pitchFamily="34" charset="0"/>
                <a:ea typeface="宋体" panose="02010600030101010101" pitchFamily="2" charset="-122"/>
              </a:rPr>
              <a:t>重要性</a:t>
            </a:r>
            <a:endParaRPr lang="en-US" altLang="zh-CN" sz="2400" dirty="0">
              <a:latin typeface="Arial" panose="020B0604020202020204" pitchFamily="34" charset="0"/>
              <a:ea typeface="宋体" panose="02010600030101010101" pitchFamily="2" charset="-122"/>
            </a:endParaRPr>
          </a:p>
          <a:p>
            <a:pPr lvl="1" eaLnBrk="1" hangingPunct="1"/>
            <a:r>
              <a:rPr lang="zh-CN" altLang="en-US" sz="2000" dirty="0">
                <a:latin typeface="Arial" panose="020B0604020202020204" pitchFamily="34" charset="0"/>
                <a:ea typeface="宋体" panose="02010600030101010101" pitchFamily="2" charset="-122"/>
              </a:rPr>
              <a:t>孕育着基于计算机的系统和软件产品的现代商业环境正以飞快的节奏不断变化着。敏捷软件工程提出了针对特定类型软件和软件项目的不同于传统软件工程的合理方案。事实证明，这一方法可以快速交付成功的系统。</a:t>
            </a:r>
            <a:endParaRPr lang="en-US" altLang="zh-CN" sz="2000" dirty="0">
              <a:latin typeface="Arial" panose="020B0604020202020204" pitchFamily="34" charset="0"/>
              <a:ea typeface="宋体" panose="02010600030101010101" pitchFamily="2" charset="-122"/>
            </a:endParaRPr>
          </a:p>
          <a:p>
            <a:pPr lvl="1" eaLnBrk="1" hangingPunct="1"/>
            <a:endParaRPr lang="en-US" altLang="zh-CN" sz="2400" dirty="0">
              <a:latin typeface="Arial" panose="020B0604020202020204" pitchFamily="34" charset="0"/>
              <a:ea typeface="宋体" panose="02010600030101010101" pitchFamily="2" charset="-122"/>
            </a:endParaRPr>
          </a:p>
        </p:txBody>
      </p:sp>
      <p:sp>
        <p:nvSpPr>
          <p:cNvPr id="3076" name="灯片编号占位符 3"/>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2362200" y="76200"/>
            <a:ext cx="5181600" cy="762000"/>
          </a:xfrm>
        </p:spPr>
        <p:txBody>
          <a:bodyPr vert="horz" wrap="square" lIns="91440" tIns="45720" rIns="91440" bIns="45720" anchor="ctr" anchorCtr="0"/>
          <a:p>
            <a:pPr eaLnBrk="1" hangingPunct="1"/>
            <a:r>
              <a:rPr lang="en-US" altLang="zh-CN" b="1" dirty="0">
                <a:solidFill>
                  <a:srgbClr val="FF0000"/>
                </a:solidFill>
                <a:ea typeface="宋体" panose="02010600030101010101" pitchFamily="2" charset="-122"/>
                <a:sym typeface="+mn-ea"/>
              </a:rPr>
              <a:t>3.5 </a:t>
            </a:r>
            <a:r>
              <a:rPr lang="zh-CN" altLang="en-US" b="1" dirty="0">
                <a:solidFill>
                  <a:srgbClr val="FF0000"/>
                </a:solidFill>
                <a:ea typeface="宋体" panose="02010600030101010101" pitchFamily="2" charset="-122"/>
                <a:sym typeface="+mn-ea"/>
              </a:rPr>
              <a:t>其他敏捷框架</a:t>
            </a:r>
            <a:endParaRPr lang="zh-CN" altLang="en-US" b="1" dirty="0">
              <a:solidFill>
                <a:srgbClr val="FF0000"/>
              </a:solidFill>
              <a:ea typeface="宋体" panose="02010600030101010101" pitchFamily="2" charset="-122"/>
              <a:sym typeface="+mn-ea"/>
            </a:endParaRPr>
          </a:p>
        </p:txBody>
      </p:sp>
      <p:sp>
        <p:nvSpPr>
          <p:cNvPr id="19459" name="Rectangle 3"/>
          <p:cNvSpPr>
            <a:spLocks noGrp="1"/>
          </p:cNvSpPr>
          <p:nvPr>
            <p:ph idx="1"/>
          </p:nvPr>
        </p:nvSpPr>
        <p:spPr>
          <a:xfrm>
            <a:off x="500063" y="1126490"/>
            <a:ext cx="8247062" cy="5043488"/>
          </a:xfrm>
        </p:spPr>
        <p:txBody>
          <a:bodyPr vert="horz" wrap="square" lIns="91440" tIns="45720" rIns="91440" bIns="45720" anchor="t" anchorCtr="0"/>
          <a:p>
            <a:pPr eaLnBrk="1" hangingPunct="1">
              <a:lnSpc>
                <a:spcPct val="125000"/>
              </a:lnSpc>
              <a:spcBef>
                <a:spcPts val="20"/>
              </a:spcBef>
              <a:spcAft>
                <a:spcPts val="0"/>
              </a:spcAft>
            </a:pPr>
            <a:r>
              <a:rPr lang="zh-CN" altLang="en-US" sz="2400" b="1" dirty="0">
                <a:solidFill>
                  <a:srgbClr val="FF0000"/>
                </a:solidFill>
                <a:ea typeface="宋体" panose="02010600030101010101" pitchFamily="2" charset="-122"/>
                <a:sym typeface="+mn-ea"/>
              </a:rPr>
              <a:t>极限编程（</a:t>
            </a:r>
            <a:r>
              <a:rPr lang="en-US" altLang="zh-CN" sz="2400" b="1" dirty="0">
                <a:solidFill>
                  <a:srgbClr val="FF0000"/>
                </a:solidFill>
                <a:ea typeface="宋体" panose="02010600030101010101" pitchFamily="2" charset="-122"/>
                <a:sym typeface="+mn-ea"/>
              </a:rPr>
              <a:t>XP</a:t>
            </a:r>
            <a:r>
              <a:rPr lang="zh-CN" altLang="en-US" sz="2400" b="1" dirty="0">
                <a:solidFill>
                  <a:srgbClr val="FF0000"/>
                </a:solidFill>
                <a:ea typeface="宋体" panose="02010600030101010101" pitchFamily="2" charset="-122"/>
                <a:sym typeface="+mn-ea"/>
              </a:rPr>
              <a:t>：</a:t>
            </a:r>
            <a:r>
              <a:rPr lang="en-US" altLang="zh-CN" sz="2400" b="1" dirty="0">
                <a:solidFill>
                  <a:srgbClr val="FF0000"/>
                </a:solidFill>
                <a:ea typeface="宋体" panose="02010600030101010101" pitchFamily="2" charset="-122"/>
                <a:sym typeface="+mn-ea"/>
              </a:rPr>
              <a:t>Extreme Programming</a:t>
            </a:r>
            <a:r>
              <a:rPr lang="zh-CN" altLang="en-US" sz="2400" b="1" dirty="0">
                <a:solidFill>
                  <a:srgbClr val="FF0000"/>
                </a:solidFill>
                <a:ea typeface="宋体" panose="02010600030101010101" pitchFamily="2" charset="-122"/>
                <a:sym typeface="+mn-ea"/>
              </a:rPr>
              <a:t>）</a:t>
            </a:r>
            <a:r>
              <a:rPr lang="en-US" altLang="zh-CN" sz="2400" dirty="0">
                <a:ea typeface="宋体" panose="02010600030101010101" pitchFamily="2" charset="-122"/>
                <a:sym typeface="+mn-ea"/>
              </a:rPr>
              <a:t>:</a:t>
            </a:r>
            <a:r>
              <a:rPr lang="en-GB" altLang="en-US" sz="2400" dirty="0">
                <a:ea typeface="宋体" panose="02010600030101010101" pitchFamily="2" charset="-122"/>
                <a:sym typeface="+mn-ea"/>
              </a:rPr>
              <a:t> </a:t>
            </a:r>
            <a:r>
              <a:rPr lang="zh-CN" altLang="en-US" sz="2400" dirty="0">
                <a:ea typeface="宋体" panose="02010600030101010101" pitchFamily="2" charset="-122"/>
              </a:rPr>
              <a:t>使用得最为广泛的敏捷过程</a:t>
            </a:r>
            <a:endParaRPr lang="en-US" altLang="zh-CN" sz="24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由</a:t>
            </a:r>
            <a:r>
              <a:rPr lang="en-US" altLang="zh-CN" sz="2400" dirty="0">
                <a:ea typeface="宋体" panose="02010600030101010101" pitchFamily="2" charset="-122"/>
              </a:rPr>
              <a:t>KentBeck</a:t>
            </a:r>
            <a:r>
              <a:rPr lang="zh-CN" altLang="en-US" sz="2400" dirty="0">
                <a:ea typeface="宋体" panose="02010600030101010101" pitchFamily="2" charset="-122"/>
              </a:rPr>
              <a:t>在</a:t>
            </a:r>
            <a:r>
              <a:rPr lang="en-US" altLang="zh-CN" sz="2400" dirty="0">
                <a:ea typeface="宋体" panose="02010600030101010101" pitchFamily="2" charset="-122"/>
              </a:rPr>
              <a:t>1996</a:t>
            </a:r>
            <a:r>
              <a:rPr lang="zh-CN" altLang="en-US" sz="2400" dirty="0">
                <a:ea typeface="宋体" panose="02010600030101010101" pitchFamily="2" charset="-122"/>
              </a:rPr>
              <a:t>年提出的，极限编程和传统方法学的本质不同在于它更强调可适应性能以及面临的困难。</a:t>
            </a:r>
            <a:r>
              <a:rPr lang="en-US" altLang="zh-CN" sz="2400" dirty="0">
                <a:ea typeface="宋体" panose="02010600030101010101" pitchFamily="2" charset="-122"/>
              </a:rPr>
              <a:t>1996</a:t>
            </a:r>
            <a:r>
              <a:rPr lang="zh-CN" altLang="en-US" sz="2400" dirty="0">
                <a:ea typeface="宋体" panose="02010600030101010101" pitchFamily="2" charset="-122"/>
              </a:rPr>
              <a:t>年三月，</a:t>
            </a:r>
            <a:r>
              <a:rPr lang="en-US" altLang="zh-CN" sz="2400" dirty="0">
                <a:ea typeface="宋体" panose="02010600030101010101" pitchFamily="2" charset="-122"/>
              </a:rPr>
              <a:t>Kent</a:t>
            </a:r>
            <a:r>
              <a:rPr lang="zh-CN" altLang="en-US" sz="2400" dirty="0">
                <a:ea typeface="宋体" panose="02010600030101010101" pitchFamily="2" charset="-122"/>
              </a:rPr>
              <a:t>终于在为</a:t>
            </a:r>
            <a:r>
              <a:rPr lang="en-US" altLang="zh-CN" sz="2400" dirty="0">
                <a:ea typeface="宋体" panose="02010600030101010101" pitchFamily="2" charset="-122"/>
              </a:rPr>
              <a:t>DaimlerChrysler</a:t>
            </a:r>
            <a:r>
              <a:rPr lang="zh-CN" altLang="en-US" sz="2400" dirty="0">
                <a:ea typeface="宋体" panose="02010600030101010101" pitchFamily="2" charset="-122"/>
              </a:rPr>
              <a:t>所做的一个项目中引入了新的软件开发观念</a:t>
            </a:r>
            <a:r>
              <a:rPr lang="en-US" altLang="zh-CN" sz="2400" dirty="0">
                <a:ea typeface="宋体" panose="02010600030101010101" pitchFamily="2" charset="-122"/>
              </a:rPr>
              <a:t>——XP</a:t>
            </a:r>
            <a:r>
              <a:rPr lang="zh-CN" altLang="en-US" sz="2400" dirty="0">
                <a:ea typeface="宋体" panose="02010600030101010101" pitchFamily="2" charset="-122"/>
              </a:rPr>
              <a:t>。适用于小团队开发。</a:t>
            </a:r>
            <a:endParaRPr lang="zh-CN" altLang="en-US" sz="2400" dirty="0">
              <a:ea typeface="宋体" panose="02010600030101010101" pitchFamily="2" charset="-122"/>
            </a:endParaRPr>
          </a:p>
          <a:p>
            <a:pPr eaLnBrk="1" hangingPunct="1">
              <a:lnSpc>
                <a:spcPct val="125000"/>
              </a:lnSpc>
              <a:spcBef>
                <a:spcPts val="20"/>
              </a:spcBef>
              <a:spcAft>
                <a:spcPts val="0"/>
              </a:spcAft>
            </a:pPr>
            <a:r>
              <a:rPr lang="zh-CN" altLang="en-US" sz="2400" b="1" dirty="0">
                <a:solidFill>
                  <a:srgbClr val="FF0000"/>
                </a:solidFill>
                <a:ea typeface="宋体" panose="02010600030101010101" pitchFamily="2" charset="-122"/>
              </a:rPr>
              <a:t>特点</a:t>
            </a:r>
            <a:endParaRPr lang="zh-CN" altLang="en-US" sz="2400" b="1" dirty="0">
              <a:solidFill>
                <a:srgbClr val="FF0000"/>
              </a:solidFill>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是一些相互关联的准则和惯例的集合</a:t>
            </a:r>
            <a:endParaRPr lang="zh-CN" altLang="en-US" sz="24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追求变更曲线平坦化</a:t>
            </a:r>
            <a:endParaRPr lang="zh-CN" altLang="en-US" sz="24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适合于小团队、高风险的项目</a:t>
            </a:r>
            <a:endParaRPr lang="zh-CN" altLang="en-US" sz="2400" dirty="0">
              <a:ea typeface="宋体" panose="02010600030101010101" pitchFamily="2" charset="-122"/>
            </a:endParaRPr>
          </a:p>
        </p:txBody>
      </p:sp>
      <p:sp>
        <p:nvSpPr>
          <p:cNvPr id="4" name="灯片编号占位符 3"/>
          <p:cNvSpPr txBox="1">
            <a:spLocks noGrp="1"/>
          </p:cNvSpPr>
          <p:nvPr/>
        </p:nvSpPr>
        <p:spPr bwMode="auto">
          <a:xfrm>
            <a:off x="6553200" y="6243638"/>
            <a:ext cx="2133600" cy="457200"/>
          </a:xfrm>
          <a:prstGeom prst="rect">
            <a:avLst/>
          </a:prstGeom>
          <a:noFill/>
          <a:ln>
            <a:miter lim="800000"/>
          </a:ln>
        </p:spPr>
        <p:txBody>
          <a:bodyPr anchor="b"/>
          <a:p>
            <a:pPr algn="r">
              <a:buNone/>
            </a:pPr>
            <a:fld id="{9A0DB2DC-4C9A-4742-B13C-FB6460FD3503}" type="slidenum">
              <a:rPr lang="en-US" altLang="zh-CN" sz="1200" dirty="0">
                <a:latin typeface="Calibri" panose="020F0502020204030204" pitchFamily="34" charset="0"/>
                <a:ea typeface="宋体" panose="02010600030101010101" pitchFamily="2" charset="-122"/>
              </a:rPr>
            </a:fld>
            <a:endParaRPr lang="en-US" altLang="zh-CN" sz="1200" dirty="0">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20483" name="Rectangle 2"/>
          <p:cNvSpPr>
            <a:spLocks noGrp="1"/>
          </p:cNvSpPr>
          <p:nvPr>
            <p:ph type="title"/>
          </p:nvPr>
        </p:nvSpPr>
        <p:spPr>
          <a:xfrm>
            <a:off x="2362200" y="228600"/>
            <a:ext cx="5105400" cy="633413"/>
          </a:xfrm>
        </p:spPr>
        <p:txBody>
          <a:bodyPr vert="horz" wrap="square" lIns="91440" tIns="45720" rIns="91440" bIns="45720" anchor="ctr" anchorCtr="0"/>
          <a:p>
            <a:pPr eaLnBrk="1" hangingPunct="1"/>
            <a:r>
              <a:rPr lang="zh-CN" altLang="en-US" sz="3200" b="1" dirty="0">
                <a:solidFill>
                  <a:srgbClr val="FF0000"/>
                </a:solidFill>
                <a:ea typeface="宋体" panose="02010600030101010101" pitchFamily="2" charset="-122"/>
              </a:rPr>
              <a:t>极限编程</a:t>
            </a:r>
            <a:r>
              <a:rPr lang="en-US" altLang="zh-CN" sz="3200" b="1" dirty="0">
                <a:solidFill>
                  <a:srgbClr val="FF0000"/>
                </a:solidFill>
                <a:ea typeface="宋体" panose="02010600030101010101" pitchFamily="2" charset="-122"/>
              </a:rPr>
              <a:t>(XP)</a:t>
            </a:r>
            <a:endParaRPr lang="en-US" altLang="zh-CN" sz="3200" b="1" dirty="0">
              <a:solidFill>
                <a:srgbClr val="FF0000"/>
              </a:solidFill>
              <a:ea typeface="宋体" panose="02010600030101010101" pitchFamily="2" charset="-122"/>
            </a:endParaRPr>
          </a:p>
        </p:txBody>
      </p:sp>
      <p:sp>
        <p:nvSpPr>
          <p:cNvPr id="20484" name="Rectangle 3"/>
          <p:cNvSpPr>
            <a:spLocks noGrp="1"/>
          </p:cNvSpPr>
          <p:nvPr>
            <p:ph idx="1"/>
          </p:nvPr>
        </p:nvSpPr>
        <p:spPr>
          <a:xfrm>
            <a:off x="533400" y="1295400"/>
            <a:ext cx="8001000" cy="4800600"/>
          </a:xfrm>
        </p:spPr>
        <p:txBody>
          <a:bodyPr vert="horz" wrap="square" lIns="91440" tIns="45720" rIns="91440" bIns="45720" anchor="t" anchorCtr="0"/>
          <a:p>
            <a:pPr eaLnBrk="1" hangingPunct="1">
              <a:lnSpc>
                <a:spcPct val="90000"/>
              </a:lnSpc>
              <a:spcBef>
                <a:spcPts val="1000"/>
              </a:spcBef>
            </a:pPr>
            <a:r>
              <a:rPr lang="en-US" altLang="zh-CN" sz="2800" dirty="0">
                <a:ea typeface="宋体" panose="02010600030101010101" pitchFamily="2" charset="-122"/>
              </a:rPr>
              <a:t>XP </a:t>
            </a:r>
            <a:r>
              <a:rPr lang="zh-CN" altLang="en-US" sz="2800" dirty="0">
                <a:ea typeface="宋体" panose="02010600030101010101" pitchFamily="2" charset="-122"/>
              </a:rPr>
              <a:t>策划</a:t>
            </a:r>
            <a:endParaRPr lang="zh-CN" altLang="en-US" sz="2800" dirty="0">
              <a:ea typeface="宋体" panose="02010600030101010101" pitchFamily="2" charset="-122"/>
            </a:endParaRPr>
          </a:p>
          <a:p>
            <a:pPr lvl="1" eaLnBrk="1" hangingPunct="1">
              <a:lnSpc>
                <a:spcPct val="90000"/>
              </a:lnSpc>
              <a:spcBef>
                <a:spcPts val="1000"/>
              </a:spcBef>
            </a:pPr>
            <a:r>
              <a:rPr lang="zh-CN" altLang="en-US" sz="2400" dirty="0">
                <a:ea typeface="宋体" panose="02010600030101010101" pitchFamily="2" charset="-122"/>
              </a:rPr>
              <a:t>开始于倾听，倾听产生一系列</a:t>
            </a:r>
            <a:r>
              <a:rPr lang="en-US" altLang="zh-CN" sz="2400" dirty="0">
                <a:ea typeface="宋体" panose="02010600030101010101" pitchFamily="2" charset="-122"/>
              </a:rPr>
              <a:t>“</a:t>
            </a:r>
            <a:r>
              <a:rPr lang="zh-CN" altLang="en-US" sz="2400" dirty="0">
                <a:solidFill>
                  <a:srgbClr val="9A0000"/>
                </a:solidFill>
                <a:ea typeface="宋体" panose="02010600030101010101" pitchFamily="2" charset="-122"/>
              </a:rPr>
              <a:t>用户故事</a:t>
            </a:r>
            <a:r>
              <a:rPr lang="en-US" altLang="zh-CN" sz="2400" dirty="0">
                <a:ea typeface="宋体" panose="02010600030101010101" pitchFamily="2" charset="-122"/>
              </a:rPr>
              <a:t>”</a:t>
            </a:r>
            <a:r>
              <a:rPr lang="zh-CN" altLang="en-US" sz="2400" dirty="0">
                <a:ea typeface="宋体" panose="02010600030101010101" pitchFamily="2" charset="-122"/>
              </a:rPr>
              <a:t>。</a:t>
            </a:r>
            <a:endParaRPr lang="zh-CN" altLang="en-US" sz="2400" dirty="0">
              <a:ea typeface="宋体" panose="02010600030101010101" pitchFamily="2" charset="-122"/>
            </a:endParaRPr>
          </a:p>
          <a:p>
            <a:pPr lvl="1" eaLnBrk="1" hangingPunct="1">
              <a:lnSpc>
                <a:spcPct val="90000"/>
              </a:lnSpc>
              <a:spcBef>
                <a:spcPts val="1000"/>
              </a:spcBef>
            </a:pPr>
            <a:r>
              <a:rPr lang="zh-CN" altLang="en-US" sz="2400" dirty="0">
                <a:ea typeface="宋体" panose="02010600030101010101" pitchFamily="2" charset="-122"/>
              </a:rPr>
              <a:t>团队成员评估每一个故事，并给出以</a:t>
            </a:r>
            <a:r>
              <a:rPr lang="zh-CN" altLang="en-US" sz="2400" b="1" dirty="0">
                <a:solidFill>
                  <a:srgbClr val="FF0000"/>
                </a:solidFill>
                <a:ea typeface="宋体" panose="02010600030101010101" pitchFamily="2" charset="-122"/>
              </a:rPr>
              <a:t>开发周数</a:t>
            </a:r>
            <a:r>
              <a:rPr lang="zh-CN" altLang="en-US" sz="2400" dirty="0">
                <a:ea typeface="宋体" panose="02010600030101010101" pitchFamily="2" charset="-122"/>
              </a:rPr>
              <a:t>为度量单位的</a:t>
            </a:r>
            <a:r>
              <a:rPr lang="zh-CN" altLang="en-US" sz="2400" dirty="0">
                <a:solidFill>
                  <a:schemeClr val="folHlink"/>
                </a:solidFill>
                <a:ea typeface="宋体" panose="02010600030101010101" pitchFamily="2" charset="-122"/>
              </a:rPr>
              <a:t>成本</a:t>
            </a:r>
            <a:r>
              <a:rPr lang="zh-CN" altLang="en-US" sz="2400" dirty="0">
                <a:ea typeface="宋体" panose="02010600030101010101" pitchFamily="2" charset="-122"/>
              </a:rPr>
              <a:t>。</a:t>
            </a:r>
            <a:endParaRPr lang="zh-CN" altLang="en-US" sz="2400" dirty="0">
              <a:ea typeface="宋体" panose="02010600030101010101" pitchFamily="2" charset="-122"/>
            </a:endParaRPr>
          </a:p>
          <a:p>
            <a:pPr lvl="1" eaLnBrk="1" hangingPunct="1">
              <a:lnSpc>
                <a:spcPct val="90000"/>
              </a:lnSpc>
              <a:spcBef>
                <a:spcPts val="1000"/>
              </a:spcBef>
            </a:pPr>
            <a:r>
              <a:rPr lang="en-US" altLang="zh-CN" sz="2400" dirty="0">
                <a:ea typeface="宋体" panose="02010600030101010101" pitchFamily="2" charset="-122"/>
              </a:rPr>
              <a:t>团队共同决定如何将故事分组，并置于将要开发的下一个</a:t>
            </a:r>
            <a:r>
              <a:rPr lang="en-US" altLang="zh-CN" sz="2400" dirty="0">
                <a:solidFill>
                  <a:srgbClr val="9A0000"/>
                </a:solidFill>
                <a:ea typeface="宋体" panose="02010600030101010101" pitchFamily="2" charset="-122"/>
              </a:rPr>
              <a:t>软件增量</a:t>
            </a:r>
            <a:r>
              <a:rPr lang="en-US" altLang="zh-CN" sz="2400" dirty="0">
                <a:ea typeface="宋体" panose="02010600030101010101" pitchFamily="2" charset="-122"/>
              </a:rPr>
              <a:t>中</a:t>
            </a:r>
            <a:r>
              <a:rPr lang="zh-CN" altLang="en-US" sz="2400" dirty="0">
                <a:ea typeface="宋体" panose="02010600030101010101" pitchFamily="2" charset="-122"/>
              </a:rPr>
              <a:t>。</a:t>
            </a:r>
            <a:endParaRPr lang="zh-CN" altLang="en-US" sz="2400" dirty="0">
              <a:ea typeface="宋体" panose="02010600030101010101" pitchFamily="2" charset="-122"/>
            </a:endParaRPr>
          </a:p>
          <a:p>
            <a:pPr lvl="1" eaLnBrk="1" hangingPunct="1">
              <a:lnSpc>
                <a:spcPct val="90000"/>
              </a:lnSpc>
              <a:spcBef>
                <a:spcPts val="1000"/>
              </a:spcBef>
            </a:pPr>
            <a:r>
              <a:rPr lang="zh-CN" altLang="en-US" sz="2400" dirty="0">
                <a:ea typeface="宋体" panose="02010600030101010101" pitchFamily="2" charset="-122"/>
              </a:rPr>
              <a:t>给出对</a:t>
            </a:r>
            <a:r>
              <a:rPr lang="en-US" altLang="zh-CN" sz="2400" dirty="0">
                <a:ea typeface="宋体" panose="02010600030101010101" pitchFamily="2" charset="-122"/>
              </a:rPr>
              <a:t>下一个发布版本的基本承诺（就包括的故事、交付日期和其他项目事项）</a:t>
            </a:r>
            <a:endParaRPr lang="en-US" altLang="zh-CN" sz="2400" dirty="0">
              <a:ea typeface="宋体" panose="02010600030101010101" pitchFamily="2" charset="-122"/>
            </a:endParaRPr>
          </a:p>
          <a:p>
            <a:pPr lvl="1" eaLnBrk="1" hangingPunct="1">
              <a:lnSpc>
                <a:spcPct val="90000"/>
              </a:lnSpc>
              <a:spcBef>
                <a:spcPts val="1000"/>
              </a:spcBef>
            </a:pPr>
            <a:r>
              <a:rPr lang="en-US" altLang="zh-CN" sz="2400" dirty="0">
                <a:ea typeface="宋体" panose="02010600030101010101" pitchFamily="2" charset="-122"/>
              </a:rPr>
              <a:t>项目的第一个发行版本（也称为一个软件增量）交付之后，XP团队计算</a:t>
            </a:r>
            <a:r>
              <a:rPr lang="en-US" altLang="zh-CN" sz="2400" dirty="0">
                <a:solidFill>
                  <a:srgbClr val="9A0000"/>
                </a:solidFill>
                <a:ea typeface="宋体" panose="02010600030101010101" pitchFamily="2" charset="-122"/>
              </a:rPr>
              <a:t>项目的速度</a:t>
            </a:r>
            <a:r>
              <a:rPr lang="zh-CN" altLang="en-US" sz="2400" dirty="0">
                <a:solidFill>
                  <a:srgbClr val="9A0000"/>
                </a:solidFill>
                <a:ea typeface="宋体" panose="02010600030101010101" pitchFamily="2" charset="-122"/>
              </a:rPr>
              <a:t>，</a:t>
            </a:r>
            <a:r>
              <a:rPr lang="zh-CN" altLang="en-US" sz="2400" dirty="0">
                <a:ea typeface="宋体" panose="02010600030101010101" pitchFamily="2" charset="-122"/>
              </a:rPr>
              <a:t>用于帮助估计后续发行版本的发布日期和进度安排。</a:t>
            </a:r>
            <a:endParaRPr lang="zh-CN" altLang="en-US" sz="24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nchorCtr="0"/>
          <a:p>
            <a:pPr eaLnBrk="1" hangingPunct="1"/>
            <a:r>
              <a:rPr lang="zh-CN" altLang="en-US" b="1" dirty="0">
                <a:solidFill>
                  <a:srgbClr val="FF0000"/>
                </a:solidFill>
                <a:ea typeface="宋体" panose="02010600030101010101" pitchFamily="2" charset="-122"/>
              </a:rPr>
              <a:t>极限编程（</a:t>
            </a:r>
            <a:r>
              <a:rPr lang="en-US" altLang="zh-CN" b="1" dirty="0">
                <a:solidFill>
                  <a:srgbClr val="FF0000"/>
                </a:solidFill>
                <a:ea typeface="宋体" panose="02010600030101010101" pitchFamily="2" charset="-122"/>
              </a:rPr>
              <a:t>II</a:t>
            </a:r>
            <a:r>
              <a:rPr lang="zh-CN" altLang="en-US" b="1" dirty="0">
                <a:solidFill>
                  <a:srgbClr val="FF0000"/>
                </a:solidFill>
                <a:ea typeface="宋体" panose="02010600030101010101" pitchFamily="2" charset="-122"/>
              </a:rPr>
              <a:t>）</a:t>
            </a:r>
            <a:endParaRPr lang="zh-CN" altLang="en-US" b="1" dirty="0">
              <a:solidFill>
                <a:srgbClr val="FF0000"/>
              </a:solidFill>
              <a:ea typeface="宋体" panose="02010600030101010101" pitchFamily="2" charset="-122"/>
            </a:endParaRPr>
          </a:p>
        </p:txBody>
      </p:sp>
      <p:sp>
        <p:nvSpPr>
          <p:cNvPr id="102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n"/>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XP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设计</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严格遵循</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KIS(Keep it simple)</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原则</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鼓励使用</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CRC</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卡（</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P133</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，图</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7-15</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在某个故事设计中遇到困难时，立即建立这部分设计的可执行原型，实现并评估设计原型（</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Spike</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解决方案</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鼓励“</a:t>
            </a:r>
            <a:r>
              <a:rPr kumimoji="0" lang="zh-CN" altLang="en-US" sz="2400" b="0" i="0" u="none" strike="noStrike" kern="1200" cap="none" spc="0" normalizeH="0" baseline="0" noProof="0" dirty="0" smtClean="0">
                <a:ln>
                  <a:noFill/>
                </a:ln>
                <a:solidFill>
                  <a:srgbClr val="9A0000"/>
                </a:solidFill>
                <a:effectLst/>
                <a:uLnTx/>
                <a:uFillTx/>
                <a:latin typeface="+mn-lt"/>
                <a:ea typeface="+mn-ea"/>
                <a:cs typeface="+mn-cs"/>
              </a:rPr>
              <a:t>重构</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以不改变代码外部行为而改进其内部结构的方式来修改软件系统的过程。</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n"/>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XP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编码</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base" latinLnBrk="0" hangingPunct="1">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推荐在编码开始之前</a:t>
            </a:r>
            <a:r>
              <a:rPr kumimoji="0" lang="zh-CN" altLang="en-US" sz="2400" b="0" i="0" u="none" strike="noStrike" kern="1200" cap="none" spc="0" normalizeH="0" baseline="0" noProof="0" dirty="0" smtClean="0">
                <a:ln>
                  <a:noFill/>
                </a:ln>
                <a:solidFill>
                  <a:srgbClr val="9A0000"/>
                </a:solidFill>
                <a:effectLst/>
                <a:uLnTx/>
                <a:uFillTx/>
                <a:latin typeface="+mn-lt"/>
                <a:ea typeface="+mn-ea"/>
                <a:cs typeface="+mn-cs"/>
              </a:rPr>
              <a:t>建立单元测试。</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685800" marR="0" lvl="1" indent="-228600" algn="l" defTabSz="914400" rtl="0" eaLnBrk="1" fontAlgn="base" latinLnBrk="0" hangingPunct="1">
              <a:lnSpc>
                <a:spcPct val="9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鼓励“</a:t>
            </a:r>
            <a:r>
              <a:rPr kumimoji="0" lang="zh-CN" altLang="en-US" sz="2400" b="0" i="0" u="none" strike="noStrike" kern="1200" cap="none" spc="0" normalizeH="0" baseline="0" noProof="0" dirty="0" smtClean="0">
                <a:ln>
                  <a:noFill/>
                </a:ln>
                <a:solidFill>
                  <a:srgbClr val="9A0000"/>
                </a:solidFill>
                <a:effectLst/>
                <a:uLnTx/>
                <a:uFillTx/>
                <a:latin typeface="+mn-lt"/>
                <a:ea typeface="+mn-ea"/>
                <a:cs typeface="+mn-cs"/>
              </a:rPr>
              <a:t>结对编程</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灯片编号占位符 3"/>
          <p:cNvSpPr txBox="1">
            <a:spLocks noGrp="1"/>
          </p:cNvSpPr>
          <p:nvPr/>
        </p:nvSpPr>
        <p:spPr bwMode="auto">
          <a:xfrm>
            <a:off x="6553200" y="6243638"/>
            <a:ext cx="2133600" cy="457200"/>
          </a:xfrm>
          <a:prstGeom prst="rect">
            <a:avLst/>
          </a:prstGeom>
          <a:noFill/>
          <a:ln>
            <a:miter lim="800000"/>
          </a:ln>
        </p:spPr>
        <p:txBody>
          <a:bodyPr anchor="b"/>
          <a:p>
            <a:pPr algn="r">
              <a:buNone/>
            </a:pPr>
            <a:fld id="{9A0DB2DC-4C9A-4742-B13C-FB6460FD3503}" type="slidenum">
              <a:rPr lang="en-US" altLang="zh-CN" sz="1200" dirty="0">
                <a:latin typeface="Calibri" panose="020F0502020204030204" pitchFamily="34" charset="0"/>
                <a:ea typeface="宋体" panose="02010600030101010101" pitchFamily="2" charset="-122"/>
              </a:rPr>
            </a:fld>
            <a:endParaRPr lang="en-US" altLang="zh-CN" sz="12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charRg st="144" end="150"/>
                                            </p:txEl>
                                          </p:spTgt>
                                        </p:tgtEl>
                                        <p:attrNameLst>
                                          <p:attrName>style.visibility</p:attrName>
                                        </p:attrNameLst>
                                      </p:cBhvr>
                                      <p:to>
                                        <p:strVal val="visible"/>
                                      </p:to>
                                    </p:set>
                                    <p:animEffect transition="in" filter="blinds(horizontal)">
                                      <p:cBhvr>
                                        <p:cTn id="7" dur="500"/>
                                        <p:tgtEl>
                                          <p:spTgt spid="10243">
                                            <p:txEl>
                                              <p:charRg st="144"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nchorCtr="0"/>
          <a:p>
            <a:pPr eaLnBrk="1" hangingPunct="1"/>
            <a:r>
              <a:rPr lang="zh-CN" altLang="en-US" b="1" dirty="0">
                <a:solidFill>
                  <a:srgbClr val="FF0000"/>
                </a:solidFill>
                <a:ea typeface="宋体" panose="02010600030101010101" pitchFamily="2" charset="-122"/>
              </a:rPr>
              <a:t>极限编程（</a:t>
            </a:r>
            <a:r>
              <a:rPr lang="en-US" altLang="zh-CN" b="1" dirty="0">
                <a:solidFill>
                  <a:srgbClr val="FF0000"/>
                </a:solidFill>
                <a:ea typeface="宋体" panose="02010600030101010101" pitchFamily="2" charset="-122"/>
              </a:rPr>
              <a:t>III</a:t>
            </a:r>
            <a:r>
              <a:rPr lang="zh-CN" altLang="en-US" b="1" dirty="0">
                <a:solidFill>
                  <a:srgbClr val="FF0000"/>
                </a:solidFill>
                <a:ea typeface="宋体" panose="02010600030101010101" pitchFamily="2" charset="-122"/>
              </a:rPr>
              <a:t>）</a:t>
            </a:r>
            <a:endParaRPr lang="zh-CN" altLang="en-US" b="1" dirty="0">
              <a:solidFill>
                <a:srgbClr val="FF0000"/>
              </a:solidFill>
              <a:ea typeface="宋体" panose="02010600030101010101" pitchFamily="2" charset="-122"/>
            </a:endParaRPr>
          </a:p>
        </p:txBody>
      </p:sp>
      <p:sp>
        <p:nvSpPr>
          <p:cNvPr id="22531" name="Rectangle 3"/>
          <p:cNvSpPr>
            <a:spLocks noGrp="1"/>
          </p:cNvSpPr>
          <p:nvPr>
            <p:ph idx="1"/>
          </p:nvPr>
        </p:nvSpPr>
        <p:spPr>
          <a:xfrm>
            <a:off x="533400" y="1143000"/>
            <a:ext cx="7532370" cy="5334000"/>
          </a:xfrm>
        </p:spPr>
        <p:txBody>
          <a:bodyPr vert="horz" wrap="square" lIns="91440" tIns="45720" rIns="91440" bIns="45720" anchor="t" anchorCtr="0"/>
          <a:p>
            <a:pPr eaLnBrk="1" hangingPunct="1">
              <a:lnSpc>
                <a:spcPct val="125000"/>
              </a:lnSpc>
              <a:spcBef>
                <a:spcPts val="20"/>
              </a:spcBef>
              <a:spcAft>
                <a:spcPts val="0"/>
              </a:spcAft>
            </a:pPr>
            <a:r>
              <a:rPr lang="en-US" altLang="zh-CN" sz="2800" dirty="0">
                <a:ea typeface="宋体" panose="02010600030101010101" pitchFamily="2" charset="-122"/>
              </a:rPr>
              <a:t>XP </a:t>
            </a:r>
            <a:r>
              <a:rPr lang="zh-CN" altLang="en-US" sz="2800" dirty="0">
                <a:ea typeface="宋体" panose="02010600030101010101" pitchFamily="2" charset="-122"/>
              </a:rPr>
              <a:t>测试</a:t>
            </a:r>
            <a:endParaRPr lang="zh-CN" altLang="en-US" sz="28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每天进行测试</a:t>
            </a:r>
            <a:endParaRPr lang="en-US" altLang="zh-CN" sz="24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所有单元测试应当使用一个可以</a:t>
            </a:r>
            <a:r>
              <a:rPr lang="zh-CN" altLang="en-US" sz="2400" dirty="0">
                <a:solidFill>
                  <a:srgbClr val="9A0000"/>
                </a:solidFill>
                <a:ea typeface="宋体" panose="02010600030101010101" pitchFamily="2" charset="-122"/>
              </a:rPr>
              <a:t>自动实施</a:t>
            </a:r>
            <a:r>
              <a:rPr lang="zh-CN" altLang="en-US" sz="2400" dirty="0">
                <a:ea typeface="宋体" panose="02010600030101010101" pitchFamily="2" charset="-122"/>
              </a:rPr>
              <a:t>的框架。</a:t>
            </a:r>
            <a:endParaRPr lang="en-US" altLang="zh-CN" sz="24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“验收测试” 由客户确定，根据本次软件发布中所实现的用户故事而确定。</a:t>
            </a:r>
            <a:endParaRPr lang="zh-CN" altLang="en-US" sz="2400" dirty="0">
              <a:ea typeface="宋体" panose="02010600030101010101" pitchFamily="2" charset="-122"/>
            </a:endParaRPr>
          </a:p>
          <a:p>
            <a:pPr eaLnBrk="1" hangingPunct="1">
              <a:lnSpc>
                <a:spcPct val="125000"/>
              </a:lnSpc>
              <a:spcBef>
                <a:spcPts val="20"/>
              </a:spcBef>
              <a:spcAft>
                <a:spcPts val="0"/>
              </a:spcAft>
            </a:pPr>
            <a:r>
              <a:rPr lang="en-US" altLang="zh-CN" sz="2800" dirty="0">
                <a:ea typeface="宋体" panose="02010600030101010101" pitchFamily="2" charset="-122"/>
              </a:rPr>
              <a:t>XP</a:t>
            </a:r>
            <a:r>
              <a:rPr lang="zh-CN" altLang="en-US" sz="2800" dirty="0">
                <a:ea typeface="宋体" panose="02010600030101010101" pitchFamily="2" charset="-122"/>
              </a:rPr>
              <a:t>的其它原则</a:t>
            </a:r>
            <a:endParaRPr lang="zh-CN" altLang="en-US" sz="28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集体所有权</a:t>
            </a:r>
            <a:endParaRPr lang="zh-CN" altLang="en-US" sz="24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持续集成</a:t>
            </a:r>
            <a:endParaRPr lang="zh-CN" altLang="en-US" sz="24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编程规范</a:t>
            </a:r>
            <a:endParaRPr lang="zh-CN" altLang="en-US" sz="2400" dirty="0">
              <a:ea typeface="宋体" panose="02010600030101010101" pitchFamily="2" charset="-122"/>
            </a:endParaRPr>
          </a:p>
          <a:p>
            <a:pPr lvl="1" eaLnBrk="1" hangingPunct="1">
              <a:lnSpc>
                <a:spcPct val="125000"/>
              </a:lnSpc>
              <a:spcBef>
                <a:spcPts val="20"/>
              </a:spcBef>
              <a:spcAft>
                <a:spcPts val="0"/>
              </a:spcAft>
            </a:pPr>
            <a:r>
              <a:rPr lang="zh-CN" altLang="en-US" sz="2400" dirty="0">
                <a:ea typeface="宋体" panose="02010600030101010101" pitchFamily="2" charset="-122"/>
              </a:rPr>
              <a:t>不加班</a:t>
            </a:r>
            <a:endParaRPr lang="zh-CN" altLang="en-US" sz="2400" dirty="0">
              <a:ea typeface="宋体" panose="02010600030101010101" pitchFamily="2" charset="-122"/>
            </a:endParaRPr>
          </a:p>
          <a:p>
            <a:pPr eaLnBrk="1" hangingPunct="1"/>
            <a:endParaRPr lang="en-US" altLang="zh-CN" dirty="0">
              <a:ea typeface="宋体" panose="02010600030101010101" pitchFamily="2" charset="-122"/>
            </a:endParaRPr>
          </a:p>
        </p:txBody>
      </p:sp>
      <p:sp>
        <p:nvSpPr>
          <p:cNvPr id="4" name="灯片编号占位符 3"/>
          <p:cNvSpPr txBox="1">
            <a:spLocks noGrp="1"/>
          </p:cNvSpPr>
          <p:nvPr/>
        </p:nvSpPr>
        <p:spPr bwMode="auto">
          <a:xfrm>
            <a:off x="6553200" y="6243638"/>
            <a:ext cx="2133600" cy="457200"/>
          </a:xfrm>
          <a:prstGeom prst="rect">
            <a:avLst/>
          </a:prstGeom>
          <a:noFill/>
          <a:ln>
            <a:miter lim="800000"/>
          </a:ln>
        </p:spPr>
        <p:txBody>
          <a:bodyPr anchor="b"/>
          <a:p>
            <a:pPr algn="r">
              <a:buNone/>
            </a:pPr>
            <a:fld id="{9A0DB2DC-4C9A-4742-B13C-FB6460FD3503}" type="slidenum">
              <a:rPr lang="en-US" altLang="zh-CN" sz="1200" dirty="0">
                <a:latin typeface="Calibri" panose="020F0502020204030204" pitchFamily="34" charset="0"/>
                <a:ea typeface="宋体" panose="02010600030101010101" pitchFamily="2" charset="-122"/>
              </a:rPr>
            </a:fld>
            <a:endParaRPr lang="en-US" altLang="zh-CN" sz="1200" dirty="0">
              <a:latin typeface="Calibri" panose="020F0502020204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23555" name="Rectangle 3"/>
          <p:cNvSpPr>
            <a:spLocks noGrp="1"/>
          </p:cNvSpPr>
          <p:nvPr>
            <p:ph type="title"/>
          </p:nvPr>
        </p:nvSpPr>
        <p:spPr>
          <a:xfrm>
            <a:off x="2438400" y="228600"/>
            <a:ext cx="4953000" cy="600075"/>
          </a:xfrm>
        </p:spPr>
        <p:txBody>
          <a:bodyPr vert="horz" wrap="square" lIns="91440" tIns="45720" rIns="91440" bIns="45720" anchor="ctr" anchorCtr="0"/>
          <a:p>
            <a:pPr eaLnBrk="1" hangingPunct="1"/>
            <a:r>
              <a:rPr lang="zh-CN" altLang="en-US" sz="3200" b="1" dirty="0">
                <a:solidFill>
                  <a:srgbClr val="FF0000"/>
                </a:solidFill>
                <a:ea typeface="宋体" panose="02010600030101010101" pitchFamily="2" charset="-122"/>
              </a:rPr>
              <a:t>极限编程</a:t>
            </a:r>
            <a:r>
              <a:rPr lang="en-US" altLang="zh-CN" sz="3200" b="1" dirty="0">
                <a:solidFill>
                  <a:srgbClr val="FF0000"/>
                </a:solidFill>
                <a:ea typeface="宋体" panose="02010600030101010101" pitchFamily="2" charset="-122"/>
              </a:rPr>
              <a:t>(XP)</a:t>
            </a:r>
            <a:endParaRPr lang="en-US" altLang="zh-CN" sz="3200" b="1" dirty="0">
              <a:solidFill>
                <a:srgbClr val="FF0000"/>
              </a:solidFill>
              <a:ea typeface="宋体" panose="02010600030101010101" pitchFamily="2" charset="-122"/>
            </a:endParaRPr>
          </a:p>
        </p:txBody>
      </p:sp>
      <p:pic>
        <p:nvPicPr>
          <p:cNvPr id="23556" name="Picture 4" descr="C:\Documents and Settings\Administrator\桌面\PPT Presentation1-11\5-2.png5-2"/>
          <p:cNvPicPr>
            <a:picLocks noChangeAspect="1"/>
          </p:cNvPicPr>
          <p:nvPr/>
        </p:nvPicPr>
        <p:blipFill>
          <a:blip r:embed="rId1"/>
          <a:stretch>
            <a:fillRect/>
          </a:stretch>
        </p:blipFill>
        <p:spPr>
          <a:xfrm>
            <a:off x="1219200" y="1025525"/>
            <a:ext cx="6477000" cy="5084763"/>
          </a:xfrm>
          <a:prstGeom prst="rect">
            <a:avLst/>
          </a:prstGeom>
          <a:noFill/>
          <a:ln w="1270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24579" name="Rectangle 2"/>
          <p:cNvSpPr>
            <a:spLocks noGrp="1"/>
          </p:cNvSpPr>
          <p:nvPr>
            <p:ph type="title"/>
          </p:nvPr>
        </p:nvSpPr>
        <p:spPr>
          <a:xfrm>
            <a:off x="2514600" y="152400"/>
            <a:ext cx="4876800" cy="633413"/>
          </a:xfrm>
        </p:spPr>
        <p:txBody>
          <a:bodyPr vert="horz" wrap="square" lIns="91440" tIns="45720" rIns="91440" bIns="45720" anchor="ctr" anchorCtr="0"/>
          <a:p>
            <a:pPr eaLnBrk="1" hangingPunct="1"/>
            <a:r>
              <a:rPr lang="zh-CN" altLang="en-US" sz="3200" b="1" dirty="0">
                <a:solidFill>
                  <a:srgbClr val="FF0000"/>
                </a:solidFill>
                <a:ea typeface="宋体" panose="02010600030101010101" pitchFamily="2" charset="-122"/>
              </a:rPr>
              <a:t>行业极限编程</a:t>
            </a:r>
            <a:r>
              <a:rPr lang="en-US" altLang="zh-CN" sz="3200" b="1" dirty="0">
                <a:solidFill>
                  <a:srgbClr val="FF0000"/>
                </a:solidFill>
                <a:ea typeface="宋体" panose="02010600030101010101" pitchFamily="2" charset="-122"/>
              </a:rPr>
              <a:t> (IXP)</a:t>
            </a:r>
            <a:endParaRPr lang="en-US" altLang="zh-CN" sz="3200" b="1" dirty="0">
              <a:solidFill>
                <a:srgbClr val="FF0000"/>
              </a:solidFill>
              <a:ea typeface="宋体" panose="02010600030101010101" pitchFamily="2" charset="-122"/>
            </a:endParaRPr>
          </a:p>
        </p:txBody>
      </p:sp>
      <p:sp>
        <p:nvSpPr>
          <p:cNvPr id="24580" name="Rectangle 3"/>
          <p:cNvSpPr>
            <a:spLocks noGrp="1"/>
          </p:cNvSpPr>
          <p:nvPr>
            <p:ph idx="1"/>
          </p:nvPr>
        </p:nvSpPr>
        <p:spPr>
          <a:xfrm>
            <a:off x="762000" y="1295400"/>
            <a:ext cx="8001000" cy="4800600"/>
          </a:xfrm>
        </p:spPr>
        <p:txBody>
          <a:bodyPr vert="horz" wrap="square" lIns="91440" tIns="45720" rIns="91440" bIns="45720" anchor="t" anchorCtr="0"/>
          <a:p>
            <a:pPr eaLnBrk="1" hangingPunct="1">
              <a:lnSpc>
                <a:spcPct val="125000"/>
              </a:lnSpc>
              <a:spcBef>
                <a:spcPts val="1000"/>
              </a:spcBef>
              <a:spcAft>
                <a:spcPts val="0"/>
              </a:spcAft>
            </a:pPr>
            <a:r>
              <a:rPr lang="en-US" altLang="zh-CN" sz="2400" dirty="0">
                <a:ea typeface="宋体" panose="02010600030101010101" pitchFamily="2" charset="-122"/>
              </a:rPr>
              <a:t>IXP</a:t>
            </a:r>
            <a:r>
              <a:rPr lang="zh-CN" altLang="en-US" sz="2400" dirty="0">
                <a:ea typeface="宋体" panose="02010600030101010101" pitchFamily="2" charset="-122"/>
              </a:rPr>
              <a:t>与原来</a:t>
            </a:r>
            <a:r>
              <a:rPr lang="en-US" altLang="zh-CN" sz="2400" dirty="0">
                <a:ea typeface="宋体" panose="02010600030101010101" pitchFamily="2" charset="-122"/>
              </a:rPr>
              <a:t>XP</a:t>
            </a:r>
            <a:r>
              <a:rPr lang="zh-CN" altLang="en-US" sz="2400" dirty="0">
                <a:ea typeface="宋体" panose="02010600030101010101" pitchFamily="2" charset="-122"/>
              </a:rPr>
              <a:t>的主要差别在于其管理具有更大的包容性，它扩大了用户角色，升级了技术实践。</a:t>
            </a:r>
            <a:endParaRPr lang="en-US" altLang="zh-CN" sz="2400" dirty="0">
              <a:ea typeface="宋体" panose="02010600030101010101" pitchFamily="2" charset="-122"/>
            </a:endParaRPr>
          </a:p>
          <a:p>
            <a:pPr eaLnBrk="1" hangingPunct="1">
              <a:lnSpc>
                <a:spcPct val="125000"/>
              </a:lnSpc>
              <a:spcBef>
                <a:spcPts val="1000"/>
              </a:spcBef>
              <a:spcAft>
                <a:spcPts val="0"/>
              </a:spcAft>
            </a:pPr>
            <a:r>
              <a:rPr lang="en-US" altLang="zh-CN" sz="2400" dirty="0">
                <a:ea typeface="宋体" panose="02010600030101010101" pitchFamily="2" charset="-122"/>
              </a:rPr>
              <a:t>IXP</a:t>
            </a:r>
            <a:r>
              <a:rPr lang="zh-CN" altLang="en-US" sz="2400" dirty="0">
                <a:ea typeface="宋体" panose="02010600030101010101" pitchFamily="2" charset="-122"/>
              </a:rPr>
              <a:t>合并了六个新实践：</a:t>
            </a:r>
            <a:endParaRPr lang="en-US" altLang="zh-CN" sz="2400" dirty="0">
              <a:ea typeface="宋体" panose="02010600030101010101" pitchFamily="2" charset="-122"/>
            </a:endParaRPr>
          </a:p>
          <a:p>
            <a:pPr lvl="1" eaLnBrk="1" hangingPunct="1">
              <a:lnSpc>
                <a:spcPct val="125000"/>
              </a:lnSpc>
              <a:spcBef>
                <a:spcPts val="1000"/>
              </a:spcBef>
              <a:spcAft>
                <a:spcPts val="0"/>
              </a:spcAft>
            </a:pPr>
            <a:r>
              <a:rPr lang="zh-CN" altLang="en-US" sz="2400" dirty="0">
                <a:ea typeface="宋体" panose="02010600030101010101" pitchFamily="2" charset="-122"/>
              </a:rPr>
              <a:t>准备评估</a:t>
            </a:r>
            <a:endParaRPr lang="en-US" altLang="zh-CN" sz="2400" dirty="0">
              <a:ea typeface="宋体" panose="02010600030101010101" pitchFamily="2" charset="-122"/>
            </a:endParaRPr>
          </a:p>
          <a:p>
            <a:pPr lvl="1" eaLnBrk="1" hangingPunct="1">
              <a:lnSpc>
                <a:spcPct val="125000"/>
              </a:lnSpc>
              <a:spcBef>
                <a:spcPts val="1000"/>
              </a:spcBef>
              <a:spcAft>
                <a:spcPts val="0"/>
              </a:spcAft>
            </a:pPr>
            <a:r>
              <a:rPr lang="zh-CN" altLang="en-US" sz="2400" dirty="0">
                <a:ea typeface="宋体" panose="02010600030101010101" pitchFamily="2" charset="-122"/>
              </a:rPr>
              <a:t>项目社区</a:t>
            </a:r>
            <a:endParaRPr lang="en-US" altLang="zh-CN" sz="2400" dirty="0">
              <a:ea typeface="宋体" panose="02010600030101010101" pitchFamily="2" charset="-122"/>
            </a:endParaRPr>
          </a:p>
          <a:p>
            <a:pPr lvl="1" eaLnBrk="1" hangingPunct="1">
              <a:lnSpc>
                <a:spcPct val="125000"/>
              </a:lnSpc>
              <a:spcBef>
                <a:spcPts val="1000"/>
              </a:spcBef>
              <a:spcAft>
                <a:spcPts val="0"/>
              </a:spcAft>
            </a:pPr>
            <a:r>
              <a:rPr lang="zh-CN" altLang="zh-CN" sz="2400" dirty="0">
                <a:ea typeface="宋体" panose="02010600030101010101" pitchFamily="2" charset="-122"/>
              </a:rPr>
              <a:t>项目特许</a:t>
            </a:r>
            <a:endParaRPr lang="en-US" altLang="zh-CN" sz="2400" dirty="0">
              <a:ea typeface="宋体" panose="02010600030101010101" pitchFamily="2" charset="-122"/>
            </a:endParaRPr>
          </a:p>
          <a:p>
            <a:pPr lvl="1" eaLnBrk="1" hangingPunct="1">
              <a:lnSpc>
                <a:spcPct val="125000"/>
              </a:lnSpc>
              <a:spcBef>
                <a:spcPts val="1000"/>
              </a:spcBef>
              <a:spcAft>
                <a:spcPts val="0"/>
              </a:spcAft>
            </a:pPr>
            <a:r>
              <a:rPr lang="zh-CN" altLang="zh-CN" sz="2400" dirty="0">
                <a:ea typeface="宋体" panose="02010600030101010101" pitchFamily="2" charset="-122"/>
              </a:rPr>
              <a:t>测试驱动管理</a:t>
            </a:r>
            <a:endParaRPr lang="en-US" altLang="zh-CN" sz="2400" dirty="0">
              <a:ea typeface="宋体" panose="02010600030101010101" pitchFamily="2" charset="-122"/>
            </a:endParaRPr>
          </a:p>
          <a:p>
            <a:pPr lvl="1" eaLnBrk="1" hangingPunct="1">
              <a:lnSpc>
                <a:spcPct val="125000"/>
              </a:lnSpc>
              <a:spcBef>
                <a:spcPts val="1000"/>
              </a:spcBef>
              <a:spcAft>
                <a:spcPts val="0"/>
              </a:spcAft>
            </a:pPr>
            <a:r>
              <a:rPr lang="zh-CN" altLang="zh-CN" sz="2400" dirty="0">
                <a:ea typeface="宋体" panose="02010600030101010101" pitchFamily="2" charset="-122"/>
              </a:rPr>
              <a:t>回顾</a:t>
            </a:r>
            <a:endParaRPr lang="en-US" altLang="zh-CN" sz="2400" dirty="0">
              <a:ea typeface="宋体" panose="02010600030101010101" pitchFamily="2" charset="-122"/>
            </a:endParaRPr>
          </a:p>
          <a:p>
            <a:pPr lvl="1" eaLnBrk="1" hangingPunct="1">
              <a:lnSpc>
                <a:spcPct val="125000"/>
              </a:lnSpc>
              <a:spcBef>
                <a:spcPts val="1000"/>
              </a:spcBef>
              <a:spcAft>
                <a:spcPts val="0"/>
              </a:spcAft>
            </a:pPr>
            <a:r>
              <a:rPr lang="zh-CN" altLang="zh-CN" sz="2400" dirty="0">
                <a:ea typeface="宋体" panose="02010600030101010101" pitchFamily="2" charset="-122"/>
              </a:rPr>
              <a:t>持续学习</a:t>
            </a:r>
            <a:endParaRPr lang="en-US" altLang="zh-CN" sz="2400"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28675" name="Rectangle 2"/>
          <p:cNvSpPr>
            <a:spLocks noGrp="1"/>
          </p:cNvSpPr>
          <p:nvPr>
            <p:ph type="title"/>
          </p:nvPr>
        </p:nvSpPr>
        <p:spPr>
          <a:xfrm>
            <a:off x="2362200" y="228600"/>
            <a:ext cx="5105400" cy="539750"/>
          </a:xfrm>
        </p:spPr>
        <p:txBody>
          <a:bodyPr vert="horz" wrap="square" lIns="91440" tIns="45720" rIns="91440" bIns="45720" anchor="ctr" anchorCtr="0"/>
          <a:p>
            <a:pPr eaLnBrk="1" hangingPunct="1"/>
            <a:r>
              <a:rPr lang="zh-CN" altLang="en-US" sz="3200" b="1" dirty="0">
                <a:ea typeface="宋体" panose="02010600030101010101" pitchFamily="2" charset="-122"/>
              </a:rPr>
              <a:t>动态系统开发方法</a:t>
            </a:r>
            <a:r>
              <a:rPr lang="en-US" altLang="zh-CN" sz="3200" b="1" dirty="0">
                <a:ea typeface="宋体" panose="02010600030101010101" pitchFamily="2" charset="-122"/>
              </a:rPr>
              <a:t>(DSDM)</a:t>
            </a:r>
            <a:endParaRPr lang="en-US" altLang="zh-CN" sz="3200" b="1" dirty="0">
              <a:ea typeface="宋体" panose="02010600030101010101" pitchFamily="2" charset="-122"/>
            </a:endParaRPr>
          </a:p>
        </p:txBody>
      </p:sp>
      <p:sp>
        <p:nvSpPr>
          <p:cNvPr id="28676" name="Rectangle 3"/>
          <p:cNvSpPr>
            <a:spLocks noGrp="1"/>
          </p:cNvSpPr>
          <p:nvPr>
            <p:ph idx="1"/>
          </p:nvPr>
        </p:nvSpPr>
        <p:spPr>
          <a:xfrm>
            <a:off x="457200" y="1219200"/>
            <a:ext cx="8382000" cy="5257800"/>
          </a:xfrm>
        </p:spPr>
        <p:txBody>
          <a:bodyPr vert="horz" wrap="square" lIns="91440" tIns="45720" rIns="91440" bIns="45720" anchor="t" anchorCtr="0"/>
          <a:p>
            <a:pPr marL="285750" indent="-285750" eaLnBrk="1" hangingPunct="1">
              <a:lnSpc>
                <a:spcPct val="90000"/>
              </a:lnSpc>
              <a:spcBef>
                <a:spcPts val="1000"/>
              </a:spcBef>
            </a:pPr>
            <a:r>
              <a:rPr lang="zh-CN" altLang="en-US" sz="2400" dirty="0">
                <a:ea typeface="宋体" panose="02010600030101010101" pitchFamily="2" charset="-122"/>
              </a:rPr>
              <a:t>由</a:t>
            </a:r>
            <a:r>
              <a:rPr lang="en-US" altLang="zh-CN" sz="2400" dirty="0">
                <a:ea typeface="宋体" panose="02010600030101010101" pitchFamily="2" charset="-122"/>
              </a:rPr>
              <a:t>DSDM </a:t>
            </a:r>
            <a:r>
              <a:rPr lang="zh-CN" altLang="en-US" sz="2400" dirty="0">
                <a:ea typeface="宋体" panose="02010600030101010101" pitchFamily="2" charset="-122"/>
              </a:rPr>
              <a:t>协会提出</a:t>
            </a:r>
            <a:r>
              <a:rPr lang="en-US" altLang="zh-CN" sz="2400" dirty="0">
                <a:ea typeface="宋体" panose="02010600030101010101" pitchFamily="2" charset="-122"/>
              </a:rPr>
              <a:t>(</a:t>
            </a:r>
            <a:r>
              <a:rPr lang="en-US" altLang="zh-CN" sz="2400" dirty="0">
                <a:ea typeface="宋体" panose="02010600030101010101" pitchFamily="2" charset="-122"/>
                <a:hlinkClick r:id="rId1"/>
              </a:rPr>
              <a:t>www.dsdm.org</a:t>
            </a:r>
            <a:r>
              <a:rPr lang="en-US" altLang="zh-CN" sz="2400" dirty="0">
                <a:ea typeface="宋体" panose="02010600030101010101" pitchFamily="2" charset="-122"/>
              </a:rPr>
              <a:t>)</a:t>
            </a:r>
            <a:endParaRPr lang="en-US" altLang="zh-CN" sz="2400" dirty="0">
              <a:ea typeface="宋体" panose="02010600030101010101" pitchFamily="2" charset="-122"/>
            </a:endParaRPr>
          </a:p>
          <a:p>
            <a:pPr marL="285750" indent="-285750" eaLnBrk="1" hangingPunct="1">
              <a:lnSpc>
                <a:spcPct val="90000"/>
              </a:lnSpc>
              <a:spcBef>
                <a:spcPts val="1000"/>
              </a:spcBef>
            </a:pPr>
            <a:r>
              <a:rPr lang="en-US" altLang="zh-CN" sz="2400" dirty="0">
                <a:ea typeface="宋体" panose="02010600030101010101" pitchFamily="2" charset="-122"/>
              </a:rPr>
              <a:t>DSDM—</a:t>
            </a:r>
            <a:r>
              <a:rPr lang="zh-CN" altLang="en-US" sz="2400" dirty="0">
                <a:ea typeface="宋体" panose="02010600030101010101" pitchFamily="2" charset="-122"/>
              </a:rPr>
              <a:t>基本特征</a:t>
            </a:r>
            <a:endParaRPr lang="zh-CN" altLang="en-US" sz="2400" dirty="0">
              <a:ea typeface="宋体" panose="02010600030101010101" pitchFamily="2" charset="-122"/>
            </a:endParaRPr>
          </a:p>
          <a:p>
            <a:pPr marL="685800" lvl="1" indent="-228600" eaLnBrk="1" hangingPunct="1">
              <a:lnSpc>
                <a:spcPct val="90000"/>
              </a:lnSpc>
              <a:spcBef>
                <a:spcPts val="1000"/>
              </a:spcBef>
            </a:pPr>
            <a:r>
              <a:rPr lang="zh-CN" altLang="en-US" sz="2000" dirty="0">
                <a:ea typeface="宋体" panose="02010600030101010101" pitchFamily="2" charset="-122"/>
              </a:rPr>
              <a:t>在很多方面类似极限编程</a:t>
            </a:r>
            <a:endParaRPr lang="en-US" altLang="zh-CN" sz="2000" dirty="0">
              <a:ea typeface="宋体" panose="02010600030101010101" pitchFamily="2" charset="-122"/>
            </a:endParaRPr>
          </a:p>
          <a:p>
            <a:pPr marL="685800" lvl="1" indent="-228600" eaLnBrk="1" hangingPunct="1">
              <a:lnSpc>
                <a:spcPct val="90000"/>
              </a:lnSpc>
              <a:spcBef>
                <a:spcPts val="1000"/>
              </a:spcBef>
              <a:spcAft>
                <a:spcPts val="1000"/>
              </a:spcAft>
            </a:pPr>
            <a:r>
              <a:rPr lang="zh-CN" altLang="en-US" sz="2000" dirty="0">
                <a:ea typeface="宋体" panose="02010600030101010101" pitchFamily="2" charset="-122"/>
              </a:rPr>
              <a:t>九条基本原则</a:t>
            </a:r>
            <a:endParaRPr lang="zh-CN" altLang="en-US" sz="2000" dirty="0">
              <a:ea typeface="宋体" panose="02010600030101010101" pitchFamily="2" charset="-122"/>
            </a:endParaRPr>
          </a:p>
          <a:p>
            <a:pPr lvl="2" eaLnBrk="1" hangingPunct="1">
              <a:lnSpc>
                <a:spcPct val="90000"/>
              </a:lnSpc>
              <a:spcBef>
                <a:spcPct val="0"/>
              </a:spcBef>
            </a:pPr>
            <a:r>
              <a:rPr lang="en-US" altLang="zh-CN" sz="1800" dirty="0">
                <a:solidFill>
                  <a:schemeClr val="folHlink"/>
                </a:solidFill>
                <a:ea typeface="宋体" panose="02010600030101010101" pitchFamily="2" charset="-122"/>
              </a:rPr>
              <a:t>用户必须持续参与</a:t>
            </a:r>
            <a:r>
              <a:rPr lang="zh-CN" altLang="en-US" sz="1800" dirty="0">
                <a:solidFill>
                  <a:schemeClr val="folHlink"/>
                </a:solidFill>
                <a:ea typeface="宋体" panose="02010600030101010101" pitchFamily="2" charset="-122"/>
              </a:rPr>
              <a:t>。</a:t>
            </a:r>
            <a:endParaRPr lang="zh-CN" altLang="en-US" sz="1800" dirty="0">
              <a:solidFill>
                <a:schemeClr val="folHlink"/>
              </a:solidFill>
              <a:ea typeface="宋体" panose="02010600030101010101" pitchFamily="2" charset="-122"/>
            </a:endParaRPr>
          </a:p>
          <a:p>
            <a:pPr lvl="2" eaLnBrk="1" hangingPunct="1">
              <a:lnSpc>
                <a:spcPct val="90000"/>
              </a:lnSpc>
              <a:spcBef>
                <a:spcPts val="600"/>
              </a:spcBef>
            </a:pPr>
            <a:r>
              <a:rPr lang="en-US" altLang="zh-CN" sz="1800" dirty="0">
                <a:solidFill>
                  <a:schemeClr val="folHlink"/>
                </a:solidFill>
                <a:ea typeface="宋体" panose="02010600030101010101" pitchFamily="2" charset="-122"/>
              </a:rPr>
              <a:t>必须授予DSDM团队制定决策的权力</a:t>
            </a:r>
            <a:r>
              <a:rPr lang="zh-CN" altLang="en-US" sz="1800" dirty="0">
                <a:solidFill>
                  <a:schemeClr val="folHlink"/>
                </a:solidFill>
                <a:ea typeface="宋体" panose="02010600030101010101" pitchFamily="2" charset="-122"/>
              </a:rPr>
              <a:t>。</a:t>
            </a:r>
            <a:endParaRPr lang="zh-CN" altLang="en-US" sz="1800" dirty="0">
              <a:solidFill>
                <a:schemeClr val="folHlink"/>
              </a:solidFill>
              <a:ea typeface="宋体" panose="02010600030101010101" pitchFamily="2" charset="-122"/>
            </a:endParaRPr>
          </a:p>
          <a:p>
            <a:pPr lvl="2" eaLnBrk="1" hangingPunct="1">
              <a:lnSpc>
                <a:spcPct val="90000"/>
              </a:lnSpc>
              <a:spcBef>
                <a:spcPts val="600"/>
              </a:spcBef>
            </a:pPr>
            <a:r>
              <a:rPr lang="en-US" altLang="zh-CN" sz="1800" dirty="0">
                <a:solidFill>
                  <a:schemeClr val="folHlink"/>
                </a:solidFill>
                <a:ea typeface="宋体" panose="02010600030101010101" pitchFamily="2" charset="-122"/>
              </a:rPr>
              <a:t>注重产品的经常交付</a:t>
            </a:r>
            <a:r>
              <a:rPr lang="zh-CN" altLang="en-US" sz="1800" dirty="0">
                <a:solidFill>
                  <a:schemeClr val="folHlink"/>
                </a:solidFill>
                <a:ea typeface="宋体" panose="02010600030101010101" pitchFamily="2" charset="-122"/>
              </a:rPr>
              <a:t>。</a:t>
            </a:r>
            <a:endParaRPr lang="zh-CN" altLang="en-US" sz="1800" dirty="0">
              <a:solidFill>
                <a:schemeClr val="folHlink"/>
              </a:solidFill>
              <a:ea typeface="宋体" panose="02010600030101010101" pitchFamily="2" charset="-122"/>
            </a:endParaRPr>
          </a:p>
          <a:p>
            <a:pPr lvl="2" eaLnBrk="1" hangingPunct="1">
              <a:lnSpc>
                <a:spcPct val="90000"/>
              </a:lnSpc>
              <a:spcBef>
                <a:spcPts val="600"/>
              </a:spcBef>
            </a:pPr>
            <a:r>
              <a:rPr lang="en-US" altLang="zh-CN" sz="1800" dirty="0">
                <a:solidFill>
                  <a:schemeClr val="folHlink"/>
                </a:solidFill>
                <a:ea typeface="宋体" panose="02010600030101010101" pitchFamily="2" charset="-122"/>
              </a:rPr>
              <a:t>满足业务用途是接受交付品的主要依据</a:t>
            </a:r>
            <a:r>
              <a:rPr lang="zh-CN" altLang="en-US" sz="1800" dirty="0">
                <a:solidFill>
                  <a:schemeClr val="folHlink"/>
                </a:solidFill>
                <a:ea typeface="宋体" panose="02010600030101010101" pitchFamily="2" charset="-122"/>
              </a:rPr>
              <a:t>。</a:t>
            </a:r>
            <a:endParaRPr lang="zh-CN" altLang="en-US" sz="1800" dirty="0">
              <a:solidFill>
                <a:schemeClr val="folHlink"/>
              </a:solidFill>
              <a:ea typeface="宋体" panose="02010600030101010101" pitchFamily="2" charset="-122"/>
            </a:endParaRPr>
          </a:p>
          <a:p>
            <a:pPr lvl="2" eaLnBrk="1" hangingPunct="1">
              <a:lnSpc>
                <a:spcPct val="90000"/>
              </a:lnSpc>
              <a:spcBef>
                <a:spcPts val="600"/>
              </a:spcBef>
            </a:pPr>
            <a:r>
              <a:rPr lang="en-US" altLang="zh-CN" sz="1800" dirty="0">
                <a:solidFill>
                  <a:schemeClr val="folHlink"/>
                </a:solidFill>
                <a:ea typeface="宋体" panose="02010600030101010101" pitchFamily="2" charset="-122"/>
              </a:rPr>
              <a:t>迭代和增量式开发对得到正确的业务解决方案是必不可少的</a:t>
            </a:r>
            <a:r>
              <a:rPr lang="zh-CN" altLang="en-US" sz="1800" dirty="0">
                <a:solidFill>
                  <a:schemeClr val="folHlink"/>
                </a:solidFill>
                <a:ea typeface="宋体" panose="02010600030101010101" pitchFamily="2" charset="-122"/>
              </a:rPr>
              <a:t>。</a:t>
            </a:r>
            <a:endParaRPr lang="zh-CN" altLang="en-US" sz="1800" dirty="0">
              <a:solidFill>
                <a:schemeClr val="folHlink"/>
              </a:solidFill>
              <a:ea typeface="宋体" panose="02010600030101010101" pitchFamily="2" charset="-122"/>
            </a:endParaRPr>
          </a:p>
          <a:p>
            <a:pPr lvl="2" eaLnBrk="1" hangingPunct="1">
              <a:lnSpc>
                <a:spcPct val="90000"/>
              </a:lnSpc>
              <a:spcBef>
                <a:spcPts val="600"/>
              </a:spcBef>
            </a:pPr>
            <a:r>
              <a:rPr lang="en-US" altLang="zh-CN" sz="1800" dirty="0">
                <a:solidFill>
                  <a:schemeClr val="folHlink"/>
                </a:solidFill>
                <a:ea typeface="宋体" panose="02010600030101010101" pitchFamily="2" charset="-122"/>
              </a:rPr>
              <a:t>开发过程中的所有变化可逆</a:t>
            </a:r>
            <a:r>
              <a:rPr lang="zh-CN" altLang="en-US" sz="1800" dirty="0">
                <a:solidFill>
                  <a:schemeClr val="folHlink"/>
                </a:solidFill>
                <a:ea typeface="宋体" panose="02010600030101010101" pitchFamily="2" charset="-122"/>
              </a:rPr>
              <a:t>。</a:t>
            </a:r>
            <a:endParaRPr lang="zh-CN" altLang="en-US" sz="1800" dirty="0">
              <a:solidFill>
                <a:schemeClr val="folHlink"/>
              </a:solidFill>
              <a:ea typeface="宋体" panose="02010600030101010101" pitchFamily="2" charset="-122"/>
            </a:endParaRPr>
          </a:p>
          <a:p>
            <a:pPr lvl="2" eaLnBrk="1" hangingPunct="1">
              <a:lnSpc>
                <a:spcPct val="90000"/>
              </a:lnSpc>
              <a:spcBef>
                <a:spcPts val="600"/>
              </a:spcBef>
            </a:pPr>
            <a:r>
              <a:rPr lang="en-US" altLang="zh-CN" sz="1800" dirty="0">
                <a:solidFill>
                  <a:schemeClr val="folHlink"/>
                </a:solidFill>
                <a:ea typeface="宋体" panose="02010600030101010101" pitchFamily="2" charset="-122"/>
              </a:rPr>
              <a:t>在高层次上制定需求的基线</a:t>
            </a:r>
            <a:r>
              <a:rPr lang="zh-CN" altLang="en-US" sz="1800" dirty="0">
                <a:solidFill>
                  <a:schemeClr val="folHlink"/>
                </a:solidFill>
                <a:ea typeface="宋体" panose="02010600030101010101" pitchFamily="2" charset="-122"/>
              </a:rPr>
              <a:t>。</a:t>
            </a:r>
            <a:endParaRPr lang="zh-CN" altLang="en-US" sz="1800" dirty="0">
              <a:solidFill>
                <a:schemeClr val="folHlink"/>
              </a:solidFill>
              <a:ea typeface="宋体" panose="02010600030101010101" pitchFamily="2" charset="-122"/>
            </a:endParaRPr>
          </a:p>
          <a:p>
            <a:pPr lvl="2" eaLnBrk="1" hangingPunct="1">
              <a:lnSpc>
                <a:spcPct val="90000"/>
              </a:lnSpc>
              <a:spcBef>
                <a:spcPts val="600"/>
              </a:spcBef>
            </a:pPr>
            <a:r>
              <a:rPr lang="en-US" altLang="zh-CN" sz="1800" dirty="0">
                <a:solidFill>
                  <a:schemeClr val="folHlink"/>
                </a:solidFill>
                <a:ea typeface="宋体" panose="02010600030101010101" pitchFamily="2" charset="-122"/>
              </a:rPr>
              <a:t>测试自始自终贯穿于开发周期之中</a:t>
            </a:r>
            <a:r>
              <a:rPr lang="zh-CN" altLang="en-US" sz="1800" dirty="0">
                <a:solidFill>
                  <a:schemeClr val="folHlink"/>
                </a:solidFill>
                <a:ea typeface="宋体" panose="02010600030101010101" pitchFamily="2" charset="-122"/>
              </a:rPr>
              <a:t>。</a:t>
            </a:r>
            <a:endParaRPr lang="zh-CN" altLang="en-US" sz="1800" dirty="0">
              <a:solidFill>
                <a:schemeClr val="folHlink"/>
              </a:solidFill>
              <a:ea typeface="宋体" panose="02010600030101010101" pitchFamily="2" charset="-122"/>
            </a:endParaRPr>
          </a:p>
          <a:p>
            <a:pPr lvl="2" eaLnBrk="1" hangingPunct="1">
              <a:lnSpc>
                <a:spcPct val="90000"/>
              </a:lnSpc>
              <a:spcBef>
                <a:spcPts val="600"/>
              </a:spcBef>
            </a:pPr>
            <a:r>
              <a:rPr lang="zh-CN" altLang="en-US" sz="1800" dirty="0">
                <a:solidFill>
                  <a:schemeClr val="folHlink"/>
                </a:solidFill>
                <a:ea typeface="宋体" panose="02010600030101010101" pitchFamily="2" charset="-122"/>
              </a:rPr>
              <a:t>所有项目涉众间的通力合作是不可或缺的。</a:t>
            </a:r>
            <a:endParaRPr lang="zh-CN" altLang="en-US" sz="1800" dirty="0">
              <a:solidFill>
                <a:schemeClr val="folHlink"/>
              </a:solidFill>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29699" name="Rectangle 2"/>
          <p:cNvSpPr>
            <a:spLocks noGrp="1"/>
          </p:cNvSpPr>
          <p:nvPr>
            <p:ph type="title"/>
          </p:nvPr>
        </p:nvSpPr>
        <p:spPr>
          <a:xfrm>
            <a:off x="2438400" y="228600"/>
            <a:ext cx="5029200" cy="539750"/>
          </a:xfrm>
        </p:spPr>
        <p:txBody>
          <a:bodyPr vert="horz" wrap="square" lIns="91440" tIns="45720" rIns="91440" bIns="45720" anchor="ctr" anchorCtr="0"/>
          <a:p>
            <a:pPr eaLnBrk="1" hangingPunct="1"/>
            <a:r>
              <a:rPr lang="zh-CN" altLang="en-US" sz="3200" b="1" dirty="0">
                <a:ea typeface="宋体" panose="02010600030101010101" pitchFamily="2" charset="-122"/>
              </a:rPr>
              <a:t>动态系统开发方法</a:t>
            </a:r>
            <a:endParaRPr lang="en-US" altLang="zh-CN" sz="3600" b="1" dirty="0">
              <a:ea typeface="宋体" panose="02010600030101010101" pitchFamily="2" charset="-122"/>
            </a:endParaRPr>
          </a:p>
        </p:txBody>
      </p:sp>
      <p:pic>
        <p:nvPicPr>
          <p:cNvPr id="29700" name="Picture 4"/>
          <p:cNvPicPr>
            <a:picLocks noChangeAspect="1"/>
          </p:cNvPicPr>
          <p:nvPr/>
        </p:nvPicPr>
        <p:blipFill>
          <a:blip r:embed="rId1"/>
          <a:stretch>
            <a:fillRect/>
          </a:stretch>
        </p:blipFill>
        <p:spPr>
          <a:xfrm>
            <a:off x="1295400" y="1066800"/>
            <a:ext cx="6604000" cy="4845050"/>
          </a:xfrm>
          <a:prstGeom prst="rect">
            <a:avLst/>
          </a:prstGeom>
          <a:noFill/>
          <a:ln w="12700">
            <a:noFill/>
          </a:ln>
        </p:spPr>
      </p:pic>
      <p:sp>
        <p:nvSpPr>
          <p:cNvPr id="29701" name="Rectangle 5"/>
          <p:cNvSpPr/>
          <p:nvPr/>
        </p:nvSpPr>
        <p:spPr>
          <a:xfrm>
            <a:off x="2057400" y="5943600"/>
            <a:ext cx="4519613" cy="2571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rgbClr val="0070C0"/>
              </a:buClr>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Ø"/>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lnSpc>
                <a:spcPct val="90000"/>
              </a:lnSpc>
              <a:spcBef>
                <a:spcPct val="0"/>
              </a:spcBef>
              <a:buClrTx/>
              <a:buNone/>
            </a:pPr>
            <a:r>
              <a:rPr lang="en-US" altLang="zh-CN" sz="1200" b="1" dirty="0">
                <a:solidFill>
                  <a:srgbClr val="000000"/>
                </a:solidFill>
                <a:latin typeface="Arial" panose="020B0604020202020204" pitchFamily="34" charset="0"/>
                <a:ea typeface="MS PGothic" panose="020B0600070205080204" pitchFamily="34" charset="-128"/>
              </a:rPr>
              <a:t>DSDM Life Cycle (with permission of the DSDM consortium)</a:t>
            </a:r>
            <a:endParaRPr lang="en-US" altLang="zh-CN" sz="1200" b="1" dirty="0">
              <a:solidFill>
                <a:srgbClr val="000000"/>
              </a:solidFill>
              <a:latin typeface="Arial" panose="020B0604020202020204" pitchFamily="34" charset="0"/>
              <a:ea typeface="MS PGothic" panose="020B0600070205080204" pitchFamily="34" charset="-128"/>
            </a:endParaRPr>
          </a:p>
        </p:txBody>
      </p:sp>
      <p:sp>
        <p:nvSpPr>
          <p:cNvPr id="29702" name="Footer Placeholder 3"/>
          <p:cNvSpPr txBox="1">
            <a:spLocks noGrp="1"/>
          </p:cNvSpPr>
          <p:nvPr>
            <p:ph type="ftr" sz="quarter"/>
          </p:nvPr>
        </p:nvSpPr>
        <p:spPr>
          <a:xfrm>
            <a:off x="1219200" y="6324600"/>
            <a:ext cx="5486400" cy="457200"/>
          </a:xfrm>
          <a:prstGeom prst="rect">
            <a:avLst/>
          </a:prstGeom>
          <a:noFill/>
          <a:ln w="9525">
            <a:noFill/>
          </a:ln>
        </p:spPr>
        <p:txBody>
          <a:bodyPr/>
          <a:p>
            <a:pPr marL="0" indent="0" algn="ctr">
              <a:spcBef>
                <a:spcPct val="0"/>
              </a:spcBef>
              <a:buClrTx/>
              <a:buFontTx/>
              <a:buNone/>
            </a:pPr>
            <a:endParaRPr lang="en-US" altLang="zh-CN" sz="16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30723" name="Rectangle 2"/>
          <p:cNvSpPr>
            <a:spLocks noGrp="1"/>
          </p:cNvSpPr>
          <p:nvPr>
            <p:ph type="title"/>
          </p:nvPr>
        </p:nvSpPr>
        <p:spPr>
          <a:xfrm>
            <a:off x="3124200" y="152400"/>
            <a:ext cx="3638550" cy="633413"/>
          </a:xfrm>
        </p:spPr>
        <p:txBody>
          <a:bodyPr vert="horz" wrap="square" lIns="91440" tIns="45720" rIns="91440" bIns="45720" anchor="ctr" anchorCtr="0"/>
          <a:p>
            <a:pPr eaLnBrk="1" hangingPunct="1"/>
            <a:r>
              <a:rPr lang="zh-CN" altLang="en-US" sz="3200" b="1" dirty="0">
                <a:ea typeface="宋体" panose="02010600030101010101" pitchFamily="2" charset="-122"/>
              </a:rPr>
              <a:t>敏捷建模</a:t>
            </a:r>
            <a:endParaRPr lang="en-US" altLang="zh-CN" sz="3200" b="1" dirty="0">
              <a:ea typeface="宋体" panose="02010600030101010101" pitchFamily="2" charset="-122"/>
            </a:endParaRPr>
          </a:p>
        </p:txBody>
      </p:sp>
      <p:sp>
        <p:nvSpPr>
          <p:cNvPr id="30724" name="Rectangle 3"/>
          <p:cNvSpPr>
            <a:spLocks noGrp="1"/>
          </p:cNvSpPr>
          <p:nvPr>
            <p:ph idx="1"/>
          </p:nvPr>
        </p:nvSpPr>
        <p:spPr>
          <a:xfrm>
            <a:off x="838200" y="1371600"/>
            <a:ext cx="8305800" cy="4051300"/>
          </a:xfrm>
        </p:spPr>
        <p:txBody>
          <a:bodyPr vert="horz" wrap="square" lIns="91440" tIns="45720" rIns="91440" bIns="45720" anchor="t" anchorCtr="0"/>
          <a:p>
            <a:pPr eaLnBrk="1" hangingPunct="1">
              <a:lnSpc>
                <a:spcPct val="125000"/>
              </a:lnSpc>
              <a:spcBef>
                <a:spcPts val="20"/>
              </a:spcBef>
              <a:spcAft>
                <a:spcPts val="0"/>
              </a:spcAft>
            </a:pPr>
            <a:r>
              <a:rPr lang="zh-CN" altLang="en-US" dirty="0">
                <a:ea typeface="宋体" panose="02010600030101010101" pitchFamily="2" charset="-122"/>
              </a:rPr>
              <a:t>由</a:t>
            </a:r>
            <a:r>
              <a:rPr lang="en-US" altLang="zh-CN" dirty="0">
                <a:ea typeface="宋体" panose="02010600030101010101" pitchFamily="2" charset="-122"/>
              </a:rPr>
              <a:t>Scott Ambler</a:t>
            </a:r>
            <a:r>
              <a:rPr lang="zh-CN" altLang="en-US" dirty="0">
                <a:ea typeface="宋体" panose="02010600030101010101" pitchFamily="2" charset="-122"/>
              </a:rPr>
              <a:t>提出</a:t>
            </a:r>
            <a:endParaRPr lang="en-US" altLang="zh-CN" dirty="0">
              <a:ea typeface="宋体" panose="02010600030101010101" pitchFamily="2" charset="-122"/>
            </a:endParaRPr>
          </a:p>
          <a:p>
            <a:pPr eaLnBrk="1" hangingPunct="1">
              <a:lnSpc>
                <a:spcPct val="125000"/>
              </a:lnSpc>
              <a:spcBef>
                <a:spcPts val="20"/>
              </a:spcBef>
              <a:spcAft>
                <a:spcPts val="0"/>
              </a:spcAft>
            </a:pPr>
            <a:r>
              <a:rPr lang="zh-CN" altLang="en-US" dirty="0">
                <a:ea typeface="宋体" panose="02010600030101010101" pitchFamily="2" charset="-122"/>
              </a:rPr>
              <a:t>提出一系列的敏捷建模原则</a:t>
            </a:r>
            <a:endParaRPr lang="en-US" altLang="zh-CN" dirty="0">
              <a:ea typeface="宋体" panose="02010600030101010101" pitchFamily="2" charset="-122"/>
            </a:endParaRPr>
          </a:p>
          <a:p>
            <a:pPr lvl="1" eaLnBrk="1" hangingPunct="1">
              <a:lnSpc>
                <a:spcPct val="125000"/>
              </a:lnSpc>
              <a:spcBef>
                <a:spcPts val="20"/>
              </a:spcBef>
              <a:spcAft>
                <a:spcPts val="0"/>
              </a:spcAft>
            </a:pPr>
            <a:r>
              <a:rPr lang="zh-CN" altLang="en-US" dirty="0">
                <a:solidFill>
                  <a:schemeClr val="folHlink"/>
                </a:solidFill>
                <a:ea typeface="宋体" panose="02010600030101010101" pitchFamily="2" charset="-122"/>
              </a:rPr>
              <a:t>有目的的建模</a:t>
            </a:r>
            <a:endParaRPr lang="en-US" altLang="zh-CN" dirty="0">
              <a:solidFill>
                <a:schemeClr val="folHlink"/>
              </a:solidFill>
              <a:ea typeface="宋体" panose="02010600030101010101" pitchFamily="2" charset="-122"/>
            </a:endParaRPr>
          </a:p>
          <a:p>
            <a:pPr lvl="1" eaLnBrk="1" hangingPunct="1">
              <a:lnSpc>
                <a:spcPct val="125000"/>
              </a:lnSpc>
              <a:spcBef>
                <a:spcPts val="20"/>
              </a:spcBef>
              <a:spcAft>
                <a:spcPts val="0"/>
              </a:spcAft>
            </a:pPr>
            <a:r>
              <a:rPr lang="zh-CN" altLang="en-US" dirty="0">
                <a:solidFill>
                  <a:schemeClr val="folHlink"/>
                </a:solidFill>
                <a:ea typeface="宋体" panose="02010600030101010101" pitchFamily="2" charset="-122"/>
              </a:rPr>
              <a:t>使用多个模型</a:t>
            </a:r>
            <a:endParaRPr lang="en-US" altLang="zh-CN" dirty="0">
              <a:solidFill>
                <a:schemeClr val="folHlink"/>
              </a:solidFill>
              <a:ea typeface="宋体" panose="02010600030101010101" pitchFamily="2" charset="-122"/>
            </a:endParaRPr>
          </a:p>
          <a:p>
            <a:pPr lvl="1" eaLnBrk="1" hangingPunct="1">
              <a:lnSpc>
                <a:spcPct val="125000"/>
              </a:lnSpc>
              <a:spcBef>
                <a:spcPts val="20"/>
              </a:spcBef>
              <a:spcAft>
                <a:spcPts val="0"/>
              </a:spcAft>
            </a:pPr>
            <a:r>
              <a:rPr lang="zh-CN" altLang="en-US" dirty="0">
                <a:solidFill>
                  <a:schemeClr val="folHlink"/>
                </a:solidFill>
                <a:ea typeface="宋体" panose="02010600030101010101" pitchFamily="2" charset="-122"/>
              </a:rPr>
              <a:t>轻装上阵</a:t>
            </a:r>
            <a:endParaRPr lang="en-US" altLang="zh-CN" dirty="0">
              <a:solidFill>
                <a:schemeClr val="folHlink"/>
              </a:solidFill>
              <a:ea typeface="宋体" panose="02010600030101010101" pitchFamily="2" charset="-122"/>
            </a:endParaRPr>
          </a:p>
          <a:p>
            <a:pPr lvl="1" eaLnBrk="1" hangingPunct="1">
              <a:lnSpc>
                <a:spcPct val="125000"/>
              </a:lnSpc>
              <a:spcBef>
                <a:spcPts val="20"/>
              </a:spcBef>
              <a:spcAft>
                <a:spcPts val="0"/>
              </a:spcAft>
            </a:pPr>
            <a:r>
              <a:rPr lang="zh-CN" altLang="en-US" dirty="0">
                <a:solidFill>
                  <a:schemeClr val="folHlink"/>
                </a:solidFill>
                <a:ea typeface="宋体" panose="02010600030101010101" pitchFamily="2" charset="-122"/>
              </a:rPr>
              <a:t>内容重于表述形式</a:t>
            </a:r>
            <a:endParaRPr lang="en-US" altLang="zh-CN" dirty="0">
              <a:solidFill>
                <a:schemeClr val="folHlink"/>
              </a:solidFill>
              <a:ea typeface="宋体" panose="02010600030101010101" pitchFamily="2" charset="-122"/>
            </a:endParaRPr>
          </a:p>
          <a:p>
            <a:pPr lvl="1" eaLnBrk="1" hangingPunct="1">
              <a:lnSpc>
                <a:spcPct val="125000"/>
              </a:lnSpc>
              <a:spcBef>
                <a:spcPts val="20"/>
              </a:spcBef>
              <a:spcAft>
                <a:spcPts val="0"/>
              </a:spcAft>
            </a:pPr>
            <a:r>
              <a:rPr lang="zh-CN" altLang="en-US" dirty="0">
                <a:solidFill>
                  <a:schemeClr val="folHlink"/>
                </a:solidFill>
                <a:ea typeface="宋体" panose="02010600030101010101" pitchFamily="2" charset="-122"/>
              </a:rPr>
              <a:t>理解模型及工具</a:t>
            </a:r>
            <a:endParaRPr lang="en-US" altLang="zh-CN" dirty="0">
              <a:solidFill>
                <a:schemeClr val="folHlink"/>
              </a:solidFill>
              <a:ea typeface="宋体" panose="02010600030101010101" pitchFamily="2" charset="-122"/>
            </a:endParaRPr>
          </a:p>
          <a:p>
            <a:pPr lvl="1" eaLnBrk="1" hangingPunct="1">
              <a:lnSpc>
                <a:spcPct val="125000"/>
              </a:lnSpc>
              <a:spcBef>
                <a:spcPts val="20"/>
              </a:spcBef>
              <a:spcAft>
                <a:spcPts val="0"/>
              </a:spcAft>
            </a:pPr>
            <a:r>
              <a:rPr lang="zh-CN" altLang="en-US" dirty="0">
                <a:solidFill>
                  <a:schemeClr val="folHlink"/>
                </a:solidFill>
                <a:ea typeface="宋体" panose="02010600030101010101" pitchFamily="2" charset="-122"/>
              </a:rPr>
              <a:t>适应本地需要</a:t>
            </a:r>
            <a:endParaRPr lang="en-US" altLang="zh-CN" dirty="0">
              <a:solidFill>
                <a:schemeClr val="folHlink"/>
              </a:solidFill>
              <a:ea typeface="宋体" panose="02010600030101010101" pitchFamily="2" charset="-122"/>
            </a:endParaRPr>
          </a:p>
        </p:txBody>
      </p:sp>
      <p:sp>
        <p:nvSpPr>
          <p:cNvPr id="30725" name="Footer Placeholder 3"/>
          <p:cNvSpPr txBox="1">
            <a:spLocks noGrp="1"/>
          </p:cNvSpPr>
          <p:nvPr>
            <p:ph type="ftr" sz="quarter"/>
          </p:nvPr>
        </p:nvSpPr>
        <p:spPr>
          <a:xfrm>
            <a:off x="1219200" y="6324600"/>
            <a:ext cx="5486400" cy="457200"/>
          </a:xfrm>
          <a:prstGeom prst="rect">
            <a:avLst/>
          </a:prstGeom>
          <a:noFill/>
          <a:ln w="9525">
            <a:noFill/>
          </a:ln>
        </p:spPr>
        <p:txBody>
          <a:bodyPr/>
          <a:p>
            <a:pPr marL="0" indent="0" algn="ctr">
              <a:spcBef>
                <a:spcPct val="0"/>
              </a:spcBef>
              <a:buClrTx/>
              <a:buFontTx/>
              <a:buNone/>
            </a:pPr>
            <a:endParaRPr lang="en-US" altLang="zh-CN" sz="16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31747" name="Rectangle 2"/>
          <p:cNvSpPr>
            <a:spLocks noGrp="1"/>
          </p:cNvSpPr>
          <p:nvPr>
            <p:ph type="title"/>
          </p:nvPr>
        </p:nvSpPr>
        <p:spPr>
          <a:xfrm>
            <a:off x="2438400" y="152400"/>
            <a:ext cx="4953000" cy="633413"/>
          </a:xfrm>
        </p:spPr>
        <p:txBody>
          <a:bodyPr vert="horz" wrap="square" lIns="91440" tIns="45720" rIns="91440" bIns="45720" anchor="ctr" anchorCtr="0"/>
          <a:p>
            <a:pPr eaLnBrk="1" hangingPunct="1"/>
            <a:r>
              <a:rPr lang="zh-CN" altLang="en-US" sz="3200" b="1" dirty="0">
                <a:ea typeface="宋体" panose="02010600030101010101" pitchFamily="2" charset="-122"/>
              </a:rPr>
              <a:t>敏捷统一过程</a:t>
            </a:r>
            <a:r>
              <a:rPr lang="en-US" altLang="zh-CN" sz="3200" b="1" dirty="0">
                <a:ea typeface="宋体" panose="02010600030101010101" pitchFamily="2" charset="-122"/>
              </a:rPr>
              <a:t>(AUP)</a:t>
            </a:r>
            <a:endParaRPr lang="en-US" altLang="zh-CN" sz="3200" b="1" dirty="0">
              <a:ea typeface="宋体" panose="02010600030101010101" pitchFamily="2" charset="-122"/>
            </a:endParaRPr>
          </a:p>
        </p:txBody>
      </p:sp>
      <p:sp>
        <p:nvSpPr>
          <p:cNvPr id="31748" name="Rectangle 3"/>
          <p:cNvSpPr>
            <a:spLocks noGrp="1"/>
          </p:cNvSpPr>
          <p:nvPr>
            <p:ph idx="1"/>
          </p:nvPr>
        </p:nvSpPr>
        <p:spPr>
          <a:xfrm>
            <a:off x="1066800" y="1371600"/>
            <a:ext cx="7343775" cy="3883660"/>
          </a:xfrm>
        </p:spPr>
        <p:txBody>
          <a:bodyPr vert="horz" wrap="square" lIns="91440" tIns="45720" rIns="91440" bIns="45720" anchor="t" anchorCtr="0"/>
          <a:p>
            <a:pPr eaLnBrk="1" hangingPunct="1"/>
            <a:r>
              <a:rPr lang="zh-CN" altLang="en-US" dirty="0">
                <a:ea typeface="宋体" panose="02010600030101010101" pitchFamily="2" charset="-122"/>
              </a:rPr>
              <a:t>每个</a:t>
            </a:r>
            <a:r>
              <a:rPr lang="en-US" altLang="zh-CN" dirty="0">
                <a:ea typeface="宋体" panose="02010600030101010101" pitchFamily="2" charset="-122"/>
              </a:rPr>
              <a:t>AUP</a:t>
            </a:r>
            <a:r>
              <a:rPr lang="zh-CN" altLang="en-US" dirty="0">
                <a:ea typeface="宋体" panose="02010600030101010101" pitchFamily="2" charset="-122"/>
              </a:rPr>
              <a:t>迭代执行以下活动：</a:t>
            </a:r>
            <a:endParaRPr lang="en-US" altLang="zh-CN" dirty="0">
              <a:ea typeface="宋体" panose="02010600030101010101" pitchFamily="2" charset="-122"/>
            </a:endParaRPr>
          </a:p>
          <a:p>
            <a:pPr lvl="1" eaLnBrk="1" hangingPunct="1"/>
            <a:r>
              <a:rPr lang="zh-CN" altLang="en-US" dirty="0">
                <a:solidFill>
                  <a:schemeClr val="folHlink"/>
                </a:solidFill>
                <a:ea typeface="宋体" panose="02010600030101010101" pitchFamily="2" charset="-122"/>
              </a:rPr>
              <a:t>建模</a:t>
            </a:r>
            <a:endParaRPr lang="en-US" altLang="zh-CN" dirty="0">
              <a:solidFill>
                <a:schemeClr val="folHlink"/>
              </a:solidFill>
              <a:ea typeface="宋体" panose="02010600030101010101" pitchFamily="2" charset="-122"/>
            </a:endParaRPr>
          </a:p>
          <a:p>
            <a:pPr lvl="1" eaLnBrk="1" hangingPunct="1"/>
            <a:r>
              <a:rPr lang="zh-CN" altLang="en-US" dirty="0">
                <a:solidFill>
                  <a:schemeClr val="folHlink"/>
                </a:solidFill>
                <a:ea typeface="宋体" panose="02010600030101010101" pitchFamily="2" charset="-122"/>
              </a:rPr>
              <a:t>实现</a:t>
            </a:r>
            <a:endParaRPr lang="en-US" altLang="zh-CN" dirty="0">
              <a:solidFill>
                <a:schemeClr val="folHlink"/>
              </a:solidFill>
              <a:ea typeface="宋体" panose="02010600030101010101" pitchFamily="2" charset="-122"/>
            </a:endParaRPr>
          </a:p>
          <a:p>
            <a:pPr lvl="1" eaLnBrk="1" hangingPunct="1"/>
            <a:r>
              <a:rPr lang="zh-CN" altLang="en-US" dirty="0">
                <a:solidFill>
                  <a:schemeClr val="folHlink"/>
                </a:solidFill>
                <a:ea typeface="宋体" panose="02010600030101010101" pitchFamily="2" charset="-122"/>
              </a:rPr>
              <a:t>测试</a:t>
            </a:r>
            <a:endParaRPr lang="en-US" altLang="zh-CN" dirty="0">
              <a:solidFill>
                <a:schemeClr val="folHlink"/>
              </a:solidFill>
              <a:ea typeface="宋体" panose="02010600030101010101" pitchFamily="2" charset="-122"/>
            </a:endParaRPr>
          </a:p>
          <a:p>
            <a:pPr lvl="1" eaLnBrk="1" hangingPunct="1"/>
            <a:r>
              <a:rPr lang="zh-CN" altLang="en-US" dirty="0">
                <a:solidFill>
                  <a:schemeClr val="folHlink"/>
                </a:solidFill>
                <a:ea typeface="宋体" panose="02010600030101010101" pitchFamily="2" charset="-122"/>
              </a:rPr>
              <a:t>部署</a:t>
            </a:r>
            <a:endParaRPr lang="en-US" altLang="zh-CN" dirty="0">
              <a:solidFill>
                <a:schemeClr val="folHlink"/>
              </a:solidFill>
              <a:ea typeface="宋体" panose="02010600030101010101" pitchFamily="2" charset="-122"/>
            </a:endParaRPr>
          </a:p>
          <a:p>
            <a:pPr lvl="1" eaLnBrk="1" hangingPunct="1"/>
            <a:r>
              <a:rPr lang="zh-CN" altLang="en-US" dirty="0">
                <a:solidFill>
                  <a:schemeClr val="folHlink"/>
                </a:solidFill>
                <a:ea typeface="宋体" panose="02010600030101010101" pitchFamily="2" charset="-122"/>
              </a:rPr>
              <a:t>配置及项目管理</a:t>
            </a:r>
            <a:endParaRPr lang="en-US" altLang="zh-CN" dirty="0">
              <a:solidFill>
                <a:schemeClr val="folHlink"/>
              </a:solidFill>
              <a:ea typeface="宋体" panose="02010600030101010101" pitchFamily="2" charset="-122"/>
            </a:endParaRPr>
          </a:p>
          <a:p>
            <a:pPr lvl="1" eaLnBrk="1" hangingPunct="1"/>
            <a:r>
              <a:rPr lang="zh-CN" altLang="en-US" dirty="0">
                <a:solidFill>
                  <a:schemeClr val="folHlink"/>
                </a:solidFill>
                <a:ea typeface="宋体" panose="02010600030101010101" pitchFamily="2" charset="-122"/>
              </a:rPr>
              <a:t>环境管理</a:t>
            </a:r>
            <a:endParaRPr lang="en-US" altLang="zh-CN" dirty="0">
              <a:solidFill>
                <a:schemeClr val="folHlink"/>
              </a:solidFill>
              <a:ea typeface="宋体" panose="02010600030101010101" pitchFamily="2" charset="-122"/>
            </a:endParaRPr>
          </a:p>
        </p:txBody>
      </p:sp>
      <p:sp>
        <p:nvSpPr>
          <p:cNvPr id="31749" name="Footer Placeholder 3"/>
          <p:cNvSpPr txBox="1">
            <a:spLocks noGrp="1"/>
          </p:cNvSpPr>
          <p:nvPr>
            <p:ph type="ftr" sz="quarter"/>
          </p:nvPr>
        </p:nvSpPr>
        <p:spPr>
          <a:xfrm>
            <a:off x="1219200" y="6324600"/>
            <a:ext cx="5486400" cy="457200"/>
          </a:xfrm>
          <a:prstGeom prst="rect">
            <a:avLst/>
          </a:prstGeom>
          <a:noFill/>
          <a:ln w="9525">
            <a:noFill/>
          </a:ln>
        </p:spPr>
        <p:txBody>
          <a:bodyPr/>
          <a:p>
            <a:pPr marL="0" indent="0" algn="ctr">
              <a:spcBef>
                <a:spcPct val="0"/>
              </a:spcBef>
              <a:buClrTx/>
              <a:buFontTx/>
              <a:buNone/>
            </a:pPr>
            <a:endParaRPr lang="en-US" altLang="zh-CN" sz="16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p:txBody>
          <a:bodyPr vert="horz" wrap="square" lIns="91440" tIns="45720" rIns="91440" bIns="45720" anchor="ctr" anchorCtr="0"/>
          <a:p>
            <a:pPr eaLnBrk="1" hangingPunct="1"/>
            <a:r>
              <a:rPr lang="zh-CN" altLang="en-US" sz="3600" b="1" dirty="0">
                <a:ea typeface="宋体" panose="02010600030101010101" pitchFamily="2" charset="-122"/>
              </a:rPr>
              <a:t>重点浏览</a:t>
            </a:r>
            <a:endParaRPr lang="zh-CN" altLang="en-US" sz="3600" b="1" dirty="0">
              <a:ea typeface="宋体" panose="02010600030101010101" pitchFamily="2" charset="-122"/>
            </a:endParaRPr>
          </a:p>
        </p:txBody>
      </p:sp>
      <p:sp>
        <p:nvSpPr>
          <p:cNvPr id="4099" name="内容占位符 2"/>
          <p:cNvSpPr>
            <a:spLocks noGrp="1"/>
          </p:cNvSpPr>
          <p:nvPr>
            <p:ph idx="1"/>
          </p:nvPr>
        </p:nvSpPr>
        <p:spPr>
          <a:xfrm>
            <a:off x="304800" y="1143000"/>
            <a:ext cx="8534400" cy="5334000"/>
          </a:xfrm>
        </p:spPr>
        <p:txBody>
          <a:bodyPr vert="horz" wrap="square" lIns="91440" tIns="45720" rIns="91440" bIns="45720" anchor="t" anchorCtr="0"/>
          <a:p>
            <a:pPr eaLnBrk="1" hangingPunct="1"/>
            <a:r>
              <a:rPr lang="zh-CN" altLang="en-US" sz="2800" dirty="0">
                <a:latin typeface="Arial" panose="020B0604020202020204" pitchFamily="34" charset="0"/>
                <a:ea typeface="宋体" panose="02010600030101010101" pitchFamily="2" charset="-122"/>
              </a:rPr>
              <a:t>步骤</a:t>
            </a:r>
            <a:endParaRPr lang="en-US" altLang="zh-CN" sz="2800" dirty="0">
              <a:latin typeface="Arial" panose="020B0604020202020204" pitchFamily="34" charset="0"/>
              <a:ea typeface="宋体" panose="02010600030101010101" pitchFamily="2" charset="-122"/>
            </a:endParaRPr>
          </a:p>
          <a:p>
            <a:pPr lvl="1" eaLnBrk="1" hangingPunct="1"/>
            <a:r>
              <a:rPr lang="zh-CN" altLang="en-US" sz="2400" dirty="0">
                <a:latin typeface="Arial" panose="020B0604020202020204" pitchFamily="34" charset="0"/>
                <a:ea typeface="宋体" panose="02010600030101010101" pitchFamily="2" charset="-122"/>
              </a:rPr>
              <a:t>对敏捷开发的恰当称呼应当是“软件工程精简版”，它保留了基本的框架活动：客户沟通、策划、建模、构建和部署，但将其缩减到一个推动项目组朝着构建和交付发展的最小任务集（有人认为这种方法是以牺牲问题分析和方案设计为代价而实现的）。</a:t>
            </a:r>
            <a:endParaRPr lang="en-US" altLang="zh-CN" sz="2400" dirty="0">
              <a:latin typeface="Arial" panose="020B0604020202020204" pitchFamily="34" charset="0"/>
              <a:ea typeface="宋体" panose="02010600030101010101" pitchFamily="2" charset="-122"/>
            </a:endParaRPr>
          </a:p>
          <a:p>
            <a:pPr eaLnBrk="1" hangingPunct="1"/>
            <a:r>
              <a:rPr lang="zh-CN" altLang="en-US" sz="2800" dirty="0">
                <a:latin typeface="Arial" panose="020B0604020202020204" pitchFamily="34" charset="0"/>
                <a:ea typeface="宋体" panose="02010600030101010101" pitchFamily="2" charset="-122"/>
              </a:rPr>
              <a:t>工作产品</a:t>
            </a:r>
            <a:endParaRPr lang="en-US" altLang="zh-CN" sz="2800" dirty="0">
              <a:latin typeface="Arial" panose="020B0604020202020204" pitchFamily="34" charset="0"/>
              <a:ea typeface="宋体" panose="02010600030101010101" pitchFamily="2" charset="-122"/>
            </a:endParaRPr>
          </a:p>
          <a:p>
            <a:pPr lvl="1" eaLnBrk="1" hangingPunct="1"/>
            <a:r>
              <a:rPr lang="zh-CN" altLang="en-US" sz="2400" dirty="0">
                <a:latin typeface="Arial" panose="020B0604020202020204" pitchFamily="34" charset="0"/>
                <a:ea typeface="宋体" panose="02010600030101010101" pitchFamily="2" charset="-122"/>
              </a:rPr>
              <a:t>客户和软件工程师有着共同的观点－唯一真正重要的工作产品是在合适的时间交付给客户的可运行软件增量。</a:t>
            </a:r>
            <a:endParaRPr lang="en-US" altLang="zh-CN" sz="2400" dirty="0">
              <a:latin typeface="Arial" panose="020B0604020202020204" pitchFamily="34" charset="0"/>
              <a:ea typeface="宋体" panose="02010600030101010101" pitchFamily="2" charset="-122"/>
            </a:endParaRPr>
          </a:p>
          <a:p>
            <a:pPr eaLnBrk="1" hangingPunct="1"/>
            <a:r>
              <a:rPr lang="zh-CN" altLang="en-US" sz="2800" dirty="0">
                <a:latin typeface="Arial" panose="020B0604020202020204" pitchFamily="34" charset="0"/>
                <a:ea typeface="宋体" panose="02010600030101010101" pitchFamily="2" charset="-122"/>
              </a:rPr>
              <a:t>质量保证措施</a:t>
            </a:r>
            <a:endParaRPr lang="en-US" altLang="zh-CN" sz="2800" dirty="0">
              <a:latin typeface="Arial" panose="020B0604020202020204" pitchFamily="34" charset="0"/>
              <a:ea typeface="宋体" panose="02010600030101010101" pitchFamily="2" charset="-122"/>
            </a:endParaRPr>
          </a:p>
          <a:p>
            <a:pPr lvl="1" eaLnBrk="1" hangingPunct="1"/>
            <a:r>
              <a:rPr lang="zh-CN" altLang="en-US" sz="2400" dirty="0">
                <a:latin typeface="Arial" panose="020B0604020202020204" pitchFamily="34" charset="0"/>
                <a:ea typeface="宋体" panose="02010600030101010101" pitchFamily="2" charset="-122"/>
              </a:rPr>
              <a:t>如果敏捷团队认为过程可行，并且开发出的可交付软件增量能使客户满意，则软件质量就是没有问题的。</a:t>
            </a:r>
            <a:endParaRPr lang="en-US" altLang="zh-CN" sz="2000" dirty="0">
              <a:latin typeface="Arial" panose="020B0604020202020204" pitchFamily="34" charset="0"/>
              <a:ea typeface="宋体" panose="02010600030101010101" pitchFamily="2" charset="-122"/>
            </a:endParaRPr>
          </a:p>
        </p:txBody>
      </p:sp>
      <p:sp>
        <p:nvSpPr>
          <p:cNvPr id="4100" name="灯片编号占位符 3"/>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Footer Placeholder 3"/>
          <p:cNvSpPr txBox="1">
            <a:spLocks noGrp="1"/>
          </p:cNvSpPr>
          <p:nvPr>
            <p:ph type="ftr" sz="quarter"/>
          </p:nvPr>
        </p:nvSpPr>
        <p:spPr>
          <a:xfrm>
            <a:off x="1219200" y="6324600"/>
            <a:ext cx="5486400" cy="457200"/>
          </a:xfrm>
          <a:prstGeom prst="rect">
            <a:avLst/>
          </a:prstGeom>
          <a:noFill/>
          <a:ln w="9525">
            <a:noFill/>
          </a:ln>
        </p:spPr>
        <p:txBody>
          <a:bodyPr/>
          <a:p>
            <a:pPr marL="0" indent="0" algn="ctr">
              <a:spcBef>
                <a:spcPct val="0"/>
              </a:spcBef>
              <a:buClrTx/>
              <a:buFontTx/>
              <a:buNone/>
            </a:pPr>
            <a:endParaRPr lang="en-US" altLang="zh-CN" sz="1600" dirty="0">
              <a:solidFill>
                <a:srgbClr val="0070C0"/>
              </a:solidFill>
              <a:latin typeface="Helvetica" pitchFamily="-128" charset="0"/>
              <a:ea typeface="MS PGothic" panose="020B0600070205080204" pitchFamily="34" charset="-128"/>
            </a:endParaRPr>
          </a:p>
        </p:txBody>
      </p:sp>
      <p:sp>
        <p:nvSpPr>
          <p:cNvPr id="5123"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5124" name="Rectangle 2"/>
          <p:cNvSpPr>
            <a:spLocks noGrp="1"/>
          </p:cNvSpPr>
          <p:nvPr>
            <p:ph type="title"/>
          </p:nvPr>
        </p:nvSpPr>
        <p:spPr>
          <a:xfrm>
            <a:off x="573088" y="1143000"/>
            <a:ext cx="6680200" cy="755650"/>
          </a:xfrm>
        </p:spPr>
        <p:txBody>
          <a:bodyPr vert="horz" wrap="square" lIns="91440" tIns="45720" rIns="91440" bIns="45720" anchor="ctr" anchorCtr="0"/>
          <a:p>
            <a:pPr eaLnBrk="1" hangingPunct="1"/>
            <a:r>
              <a:rPr lang="zh-CN" altLang="en-US" sz="3600" dirty="0">
                <a:ea typeface="宋体" panose="02010600030101010101" pitchFamily="2" charset="-122"/>
              </a:rPr>
              <a:t>敏捷软件开发宣言</a:t>
            </a:r>
            <a:endParaRPr lang="en-US" altLang="zh-CN" dirty="0">
              <a:ea typeface="宋体" panose="02010600030101010101" pitchFamily="2" charset="-122"/>
            </a:endParaRPr>
          </a:p>
        </p:txBody>
      </p:sp>
      <p:sp>
        <p:nvSpPr>
          <p:cNvPr id="166915" name="Text Box 3"/>
          <p:cNvSpPr txBox="1">
            <a:spLocks noChangeArrowheads="1"/>
          </p:cNvSpPr>
          <p:nvPr/>
        </p:nvSpPr>
        <p:spPr bwMode="auto">
          <a:xfrm>
            <a:off x="1219200" y="1981200"/>
            <a:ext cx="6861175" cy="2816225"/>
          </a:xfrm>
          <a:prstGeom prst="rect">
            <a:avLst/>
          </a:prstGeom>
          <a:noFill/>
          <a:ln w="12700">
            <a:noFill/>
            <a:miter lim="800000"/>
          </a:ln>
          <a:effectLst/>
        </p:spPr>
        <p:txBody>
          <a:bodyPr>
            <a:spAutoFit/>
          </a:bodyPr>
          <a:lstStyle>
            <a:lvl1pPr>
              <a:defRPr sz="2400">
                <a:solidFill>
                  <a:schemeClr val="tx1"/>
                </a:solidFill>
                <a:latin typeface="Helvetica" pitchFamily="-128" charset="0"/>
                <a:ea typeface="MS PGothic" panose="020B0600070205080204" pitchFamily="34" charset="-128"/>
              </a:defRPr>
            </a:lvl1pPr>
            <a:lvl2pPr>
              <a:defRPr sz="2400">
                <a:solidFill>
                  <a:schemeClr val="tx1"/>
                </a:solidFill>
                <a:latin typeface="Helvetica" pitchFamily="-128" charset="0"/>
                <a:ea typeface="MS PGothic" panose="020B0600070205080204" pitchFamily="34" charset="-128"/>
              </a:defRPr>
            </a:lvl2pPr>
            <a:lvl3pPr marL="1143000" indent="-228600">
              <a:defRPr sz="2400">
                <a:solidFill>
                  <a:schemeClr val="tx1"/>
                </a:solidFill>
                <a:latin typeface="Helvetica" pitchFamily="-128" charset="0"/>
                <a:ea typeface="MS PGothic" panose="020B0600070205080204" pitchFamily="34" charset="-128"/>
              </a:defRPr>
            </a:lvl3pPr>
            <a:lvl4pPr marL="1600200" indent="-228600">
              <a:defRPr sz="2400">
                <a:solidFill>
                  <a:schemeClr val="tx1"/>
                </a:solidFill>
                <a:latin typeface="Helvetica" pitchFamily="-128" charset="0"/>
                <a:ea typeface="MS PGothic" panose="020B0600070205080204" pitchFamily="34" charset="-128"/>
              </a:defRPr>
            </a:lvl4pPr>
            <a:lvl5pPr marL="2057400" indent="-228600">
              <a:defRPr sz="2400">
                <a:solidFill>
                  <a:schemeClr val="tx1"/>
                </a:solidFill>
                <a:latin typeface="Helvetica" pitchFamily="-12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itchFamily="-128" charset="0"/>
                <a:ea typeface="MS PGothic" panose="020B0600070205080204" pitchFamily="34" charset="-128"/>
              </a:defRPr>
            </a:lvl9pPr>
          </a:lstStyle>
          <a:p>
            <a:pPr marL="0" marR="0" lvl="0" indent="0" algn="l" defTabSz="914400" rtl="0" eaLnBrk="0" fontAlgn="base" latinLnBrk="0" hangingPunct="0">
              <a:lnSpc>
                <a:spcPct val="90000"/>
              </a:lnSpc>
              <a:spcBef>
                <a:spcPts val="600"/>
              </a:spcBef>
              <a:spcAft>
                <a:spcPct val="0"/>
              </a:spcAft>
              <a:buClrTx/>
              <a:buSzTx/>
              <a:buFontTx/>
              <a:buNone/>
              <a:defRPr/>
            </a:pPr>
            <a:r>
              <a:rPr kumimoji="0" lang="zh-CN" altLang="en-US"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Arial" panose="020B0604020202020204" pitchFamily="34" charset="0"/>
              </a:rPr>
              <a:t>“我们正在通过亲身实践以及帮助他人实践的方式来揭示更好的软件开发之路，通过这项工作，我们认识到：</a:t>
            </a:r>
            <a:endParaRPr kumimoji="0"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90000"/>
              </a:lnSpc>
              <a:spcBef>
                <a:spcPts val="300"/>
              </a:spcBef>
              <a:spcAft>
                <a:spcPct val="0"/>
              </a:spcAft>
              <a:buClrTx/>
              <a:buSzTx/>
              <a:buFontTx/>
              <a:buChar char="•"/>
              <a:defRPr/>
            </a:pPr>
            <a:r>
              <a:rPr kumimoji="0" lang="zh-CN" altLang="en-US" sz="2000" b="1" i="0" u="none" strike="noStrike" kern="1200" cap="none" spc="0" normalizeH="0" baseline="0" noProof="0" smtClean="0">
                <a:ln>
                  <a:noFill/>
                </a:ln>
                <a:solidFill>
                  <a:schemeClr val="folHlink"/>
                </a:solidFill>
                <a:effectLst/>
                <a:uLnTx/>
                <a:uFillTx/>
                <a:latin typeface="宋体" panose="02010600030101010101" pitchFamily="2" charset="-122"/>
                <a:ea typeface="宋体" panose="02010600030101010101" pitchFamily="2" charset="-122"/>
                <a:cs typeface="Arial" panose="020B0604020202020204" pitchFamily="34" charset="0"/>
              </a:rPr>
              <a:t>个人和他们之间的交流胜过了开发过程和工具</a:t>
            </a:r>
            <a:endParaRPr kumimoji="0" lang="en-US" altLang="zh-CN" sz="2000" b="1" i="0" u="none" strike="noStrike" kern="1200" cap="none" spc="0" normalizeH="0" baseline="0" noProof="0" smtClean="0">
              <a:ln>
                <a:noFill/>
              </a:ln>
              <a:solidFill>
                <a:schemeClr val="folHlink"/>
              </a:solidFill>
              <a:effectLst/>
              <a:uLnTx/>
              <a:uFillTx/>
              <a:latin typeface="宋体" panose="02010600030101010101" pitchFamily="2" charset="-122"/>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90000"/>
              </a:lnSpc>
              <a:spcBef>
                <a:spcPts val="300"/>
              </a:spcBef>
              <a:spcAft>
                <a:spcPct val="0"/>
              </a:spcAft>
              <a:buClrTx/>
              <a:buSzTx/>
              <a:buFontTx/>
              <a:buChar char="•"/>
              <a:defRPr/>
            </a:pPr>
            <a:r>
              <a:rPr kumimoji="0" lang="zh-CN" altLang="zh-CN" sz="2000" b="1" i="0" u="none" strike="noStrike" kern="1200" cap="none" spc="0" normalizeH="0" baseline="0" noProof="0" smtClean="0">
                <a:ln>
                  <a:noFill/>
                </a:ln>
                <a:solidFill>
                  <a:srgbClr val="9A0000"/>
                </a:solidFill>
                <a:effectLst/>
                <a:uLnTx/>
                <a:uFillTx/>
                <a:latin typeface="宋体" panose="02010600030101010101" pitchFamily="2" charset="-122"/>
                <a:ea typeface="宋体" panose="02010600030101010101" pitchFamily="2" charset="-122"/>
                <a:cs typeface="Arial" panose="020B0604020202020204" pitchFamily="34" charset="0"/>
              </a:rPr>
              <a:t>可运行的软件胜过了宽泛的文档</a:t>
            </a:r>
            <a:endParaRPr kumimoji="0" lang="en-US" altLang="zh-CN" sz="2000" b="1" i="0" u="none" strike="noStrike" kern="1200" cap="none" spc="0" normalizeH="0" baseline="0" noProof="0" smtClean="0">
              <a:ln>
                <a:noFill/>
              </a:ln>
              <a:solidFill>
                <a:srgbClr val="9A0000"/>
              </a:solidFill>
              <a:effectLst/>
              <a:uLnTx/>
              <a:uFillTx/>
              <a:latin typeface="宋体" panose="02010600030101010101" pitchFamily="2" charset="-122"/>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90000"/>
              </a:lnSpc>
              <a:spcBef>
                <a:spcPts val="300"/>
              </a:spcBef>
              <a:spcAft>
                <a:spcPct val="0"/>
              </a:spcAft>
              <a:buClrTx/>
              <a:buSzTx/>
              <a:buFontTx/>
              <a:buChar char="•"/>
              <a:defRPr/>
            </a:pPr>
            <a:r>
              <a:rPr kumimoji="0" lang="zh-CN" altLang="zh-CN" sz="2000" b="1" i="0" u="none" strike="noStrike" kern="1200" cap="none" spc="0" normalizeH="0" baseline="0" noProof="0" smtClean="0">
                <a:ln>
                  <a:noFill/>
                </a:ln>
                <a:solidFill>
                  <a:srgbClr val="9A0000"/>
                </a:solidFill>
                <a:effectLst/>
                <a:uLnTx/>
                <a:uFillTx/>
                <a:latin typeface="宋体" panose="02010600030101010101" pitchFamily="2" charset="-122"/>
                <a:ea typeface="宋体" panose="02010600030101010101" pitchFamily="2" charset="-122"/>
                <a:cs typeface="Arial" panose="020B0604020202020204" pitchFamily="34" charset="0"/>
              </a:rPr>
              <a:t>客户合作胜过了合同谈判</a:t>
            </a:r>
            <a:endParaRPr kumimoji="0" lang="en-US" altLang="zh-CN" sz="2000" b="1" i="0" u="none" strike="noStrike" kern="1200" cap="none" spc="0" normalizeH="0" baseline="0" noProof="0" smtClean="0">
              <a:ln>
                <a:noFill/>
              </a:ln>
              <a:solidFill>
                <a:srgbClr val="9A0000"/>
              </a:solidFill>
              <a:effectLst/>
              <a:uLnTx/>
              <a:uFillTx/>
              <a:latin typeface="宋体" panose="02010600030101010101" pitchFamily="2" charset="-122"/>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90000"/>
              </a:lnSpc>
              <a:spcBef>
                <a:spcPts val="300"/>
              </a:spcBef>
              <a:spcAft>
                <a:spcPct val="0"/>
              </a:spcAft>
              <a:buClrTx/>
              <a:buSzTx/>
              <a:buFontTx/>
              <a:buChar char="•"/>
              <a:defRPr/>
            </a:pPr>
            <a:r>
              <a:rPr kumimoji="0" lang="zh-CN" altLang="en-US" sz="2000" b="1" i="0" u="none" strike="noStrike" kern="1200" cap="none" spc="0" normalizeH="0" baseline="0" noProof="0" smtClean="0">
                <a:ln>
                  <a:noFill/>
                </a:ln>
                <a:solidFill>
                  <a:srgbClr val="9A0000"/>
                </a:solidFill>
                <a:effectLst/>
                <a:uLnTx/>
                <a:uFillTx/>
                <a:latin typeface="宋体" panose="02010600030101010101" pitchFamily="2" charset="-122"/>
                <a:ea typeface="宋体" panose="02010600030101010101" pitchFamily="2" charset="-122"/>
                <a:cs typeface="Arial" panose="020B0604020202020204" pitchFamily="34" charset="0"/>
              </a:rPr>
              <a:t>对变更的良好响应胜过了按部就班地遵循计划</a:t>
            </a:r>
            <a:endParaRPr kumimoji="0" lang="en-US" altLang="zh-CN" sz="2000" b="1" i="0" u="none" strike="noStrike" kern="1200" cap="none" spc="0" normalizeH="0" baseline="0" noProof="0" smtClean="0">
              <a:ln>
                <a:noFill/>
              </a:ln>
              <a:solidFill>
                <a:srgbClr val="9A0000"/>
              </a:solidFill>
              <a:effectLst/>
              <a:uLnTx/>
              <a:uFillTx/>
              <a:latin typeface="宋体" panose="02010600030101010101" pitchFamily="2" charset="-122"/>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90000"/>
              </a:lnSpc>
              <a:spcBef>
                <a:spcPts val="300"/>
              </a:spcBef>
              <a:spcAft>
                <a:spcPct val="0"/>
              </a:spcAft>
              <a:buClrTx/>
              <a:buSzTx/>
              <a:buFontTx/>
              <a:buChar char="•"/>
              <a:defRPr/>
            </a:pPr>
            <a:endParaRPr kumimoji="0" lang="en-US" altLang="zh-CN" sz="2000" b="1" i="0" u="none" strike="noStrike" kern="1200" cap="none" spc="0" normalizeH="0" baseline="0" noProof="0" smtClean="0">
              <a:ln>
                <a:noFill/>
              </a:ln>
              <a:solidFill>
                <a:schemeClr val="folHlink"/>
              </a:solidFill>
              <a:effectLst/>
              <a:uLnTx/>
              <a:uFillTx/>
              <a:latin typeface="Palatino" pitchFamily="-128"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90000"/>
              </a:lnSpc>
              <a:spcBef>
                <a:spcPts val="300"/>
              </a:spcBef>
              <a:spcAft>
                <a:spcPct val="0"/>
              </a:spcAft>
              <a:buClrTx/>
              <a:buSzTx/>
              <a:buFontTx/>
              <a:buNone/>
              <a:defRPr/>
            </a:pPr>
            <a:r>
              <a:rPr kumimoji="0" lang="zh-CN" altLang="zh-CN" sz="20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Arial" panose="020B0604020202020204" pitchFamily="34" charset="0"/>
              </a:rPr>
              <a:t>也就是说，虽然上述右边的各项很有价值，但我们认为左边的各项具有更大的价值。</a:t>
            </a:r>
            <a:r>
              <a:rPr kumimoji="0" lang="zh-CN" altLang="en-US" sz="20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Arial" panose="020B0604020202020204" pitchFamily="34" charset="0"/>
              </a:rPr>
              <a:t>”</a:t>
            </a:r>
            <a:endParaRPr kumimoji="0" lang="en-US" altLang="zh-CN" sz="2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66916" name="Text Box 4"/>
          <p:cNvSpPr txBox="1">
            <a:spLocks noChangeArrowheads="1"/>
          </p:cNvSpPr>
          <p:nvPr/>
        </p:nvSpPr>
        <p:spPr bwMode="auto">
          <a:xfrm>
            <a:off x="5511800" y="5640388"/>
            <a:ext cx="1714500" cy="280988"/>
          </a:xfrm>
          <a:prstGeom prst="rect">
            <a:avLst/>
          </a:prstGeom>
          <a:noFill/>
          <a:ln w="12700">
            <a:noFill/>
            <a:miter lim="800000"/>
          </a:ln>
          <a:effec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itchFamily="-128" charset="0"/>
                <a:cs typeface="Arial"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itchFamily="-128" charset="0"/>
                <a:cs typeface="Arial" panose="020B0604020202020204" pitchFamily="34" charset="0"/>
              </a:defRPr>
            </a:lvl2pPr>
            <a:lvl3pPr marL="1143000" indent="-228600">
              <a:spcBef>
                <a:spcPct val="20000"/>
              </a:spcBef>
              <a:buClr>
                <a:schemeClr val="tx2"/>
              </a:buClr>
              <a:buChar char="•"/>
              <a:defRPr sz="2000">
                <a:solidFill>
                  <a:schemeClr val="tx1"/>
                </a:solidFill>
                <a:latin typeface="Helvetica" pitchFamily="-128" charset="0"/>
                <a:cs typeface="Arial" panose="020B0604020202020204" pitchFamily="34" charset="0"/>
              </a:defRPr>
            </a:lvl3pPr>
            <a:lvl4pPr marL="1600200" indent="-228600">
              <a:spcBef>
                <a:spcPct val="20000"/>
              </a:spcBef>
              <a:buClr>
                <a:schemeClr val="hlink"/>
              </a:buClr>
              <a:buChar char="•"/>
              <a:defRPr sz="1600">
                <a:solidFill>
                  <a:schemeClr val="tx1"/>
                </a:solidFill>
                <a:latin typeface="Helvetica" pitchFamily="-128" charset="0"/>
                <a:cs typeface="Arial" panose="020B0604020202020204" pitchFamily="34" charset="0"/>
              </a:defRPr>
            </a:lvl4pPr>
            <a:lvl5pPr marL="2057400" indent="-228600">
              <a:spcBef>
                <a:spcPct val="20000"/>
              </a:spcBef>
              <a:buClr>
                <a:schemeClr val="tx1"/>
              </a:buClr>
              <a:buSzPct val="85000"/>
              <a:buChar char="•"/>
              <a:defRPr sz="1600">
                <a:solidFill>
                  <a:schemeClr val="tx1"/>
                </a:solidFill>
                <a:latin typeface="Helvetica" pitchFamily="-128" charset="0"/>
                <a:cs typeface="Arial"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cs typeface="Arial"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cs typeface="Arial"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cs typeface="Arial"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cs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1800" b="1" i="1" u="none" strike="noStrike" kern="1200" cap="none" spc="0" normalizeH="0" baseline="0" noProof="0" smtClean="0">
                <a:ln>
                  <a:noFill/>
                </a:ln>
                <a:solidFill>
                  <a:schemeClr val="folHlink"/>
                </a:solidFill>
                <a:effectLst/>
                <a:uLnTx/>
                <a:uFillTx/>
                <a:latin typeface="Palatino" pitchFamily="-128" charset="0"/>
                <a:ea typeface="MS PGothic" panose="020B0600070205080204" pitchFamily="34" charset="-128"/>
                <a:cs typeface="Arial" panose="020B0604020202020204" pitchFamily="34" charset="0"/>
              </a:rPr>
              <a:t>Kent Beck et al</a:t>
            </a:r>
            <a:endParaRPr kumimoji="0" lang="en-US" altLang="zh-CN" sz="1800" b="1" i="1" u="none" strike="noStrike" kern="1200" cap="none" spc="0" normalizeH="0" baseline="0" noProof="0" smtClean="0">
              <a:ln>
                <a:noFill/>
              </a:ln>
              <a:solidFill>
                <a:srgbClr val="F3FF07"/>
              </a:solidFill>
              <a:effectLst>
                <a:outerShdw blurRad="38100" dist="38100" dir="2700000" algn="tl">
                  <a:srgbClr val="000000"/>
                </a:outerShdw>
              </a:effectLst>
              <a:uLnTx/>
              <a:uFillTx/>
              <a:latin typeface="Palatino" pitchFamily="-128" charset="0"/>
              <a:ea typeface="MS PGothic" panose="020B0600070205080204" pitchFamily="34" charset="-128"/>
              <a:cs typeface="Arial" panose="020B0604020202020204" pitchFamily="34" charset="0"/>
            </a:endParaRPr>
          </a:p>
        </p:txBody>
      </p:sp>
      <p:sp>
        <p:nvSpPr>
          <p:cNvPr id="2050" name="Rectangle 2"/>
          <p:cNvSpPr>
            <a:spLocks noGrp="1"/>
          </p:cNvSpPr>
          <p:nvPr/>
        </p:nvSpPr>
        <p:spPr>
          <a:xfrm>
            <a:off x="2224405" y="152400"/>
            <a:ext cx="5029200" cy="762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2800">
                <a:solidFill>
                  <a:schemeClr val="tx1"/>
                </a:solidFill>
                <a:latin typeface="Calibri" panose="020F0502020204030204" pitchFamily="34" charset="0"/>
              </a:defRPr>
            </a:lvl2pPr>
            <a:lvl3pPr algn="ctr" rtl="0" eaLnBrk="0" fontAlgn="base" hangingPunct="0">
              <a:spcBef>
                <a:spcPct val="0"/>
              </a:spcBef>
              <a:spcAft>
                <a:spcPct val="0"/>
              </a:spcAft>
              <a:defRPr sz="2800">
                <a:solidFill>
                  <a:schemeClr val="tx1"/>
                </a:solidFill>
                <a:latin typeface="Calibri" panose="020F0502020204030204" pitchFamily="34" charset="0"/>
              </a:defRPr>
            </a:lvl3pPr>
            <a:lvl4pPr algn="ctr" rtl="0" eaLnBrk="0" fontAlgn="base" hangingPunct="0">
              <a:spcBef>
                <a:spcPct val="0"/>
              </a:spcBef>
              <a:spcAft>
                <a:spcPct val="0"/>
              </a:spcAft>
              <a:defRPr sz="2800">
                <a:solidFill>
                  <a:schemeClr val="tx1"/>
                </a:solidFill>
                <a:latin typeface="Calibri" panose="020F0502020204030204" pitchFamily="34" charset="0"/>
              </a:defRPr>
            </a:lvl4pPr>
            <a:lvl5pPr algn="ctr" rtl="0" eaLnBrk="0" fontAlgn="base" hangingPunct="0">
              <a:spcBef>
                <a:spcPct val="0"/>
              </a:spcBef>
              <a:spcAft>
                <a:spcPct val="0"/>
              </a:spcAft>
              <a:defRPr sz="2800">
                <a:solidFill>
                  <a:schemeClr val="tx1"/>
                </a:solidFill>
                <a:latin typeface="Calibri" panose="020F0502020204030204" pitchFamily="34" charset="0"/>
              </a:defRPr>
            </a:lvl5pPr>
            <a:lvl6pPr marL="457200" algn="ctr" rtl="0" fontAlgn="base">
              <a:spcBef>
                <a:spcPct val="0"/>
              </a:spcBef>
              <a:spcAft>
                <a:spcPct val="0"/>
              </a:spcAft>
              <a:defRPr sz="2800">
                <a:solidFill>
                  <a:schemeClr val="tx1"/>
                </a:solidFill>
                <a:latin typeface="Calibri" panose="020F0502020204030204" pitchFamily="34" charset="0"/>
              </a:defRPr>
            </a:lvl6pPr>
            <a:lvl7pPr marL="914400" algn="ctr" rtl="0" fontAlgn="base">
              <a:spcBef>
                <a:spcPct val="0"/>
              </a:spcBef>
              <a:spcAft>
                <a:spcPct val="0"/>
              </a:spcAft>
              <a:defRPr sz="2800">
                <a:solidFill>
                  <a:schemeClr val="tx1"/>
                </a:solidFill>
                <a:latin typeface="Calibri" panose="020F0502020204030204" pitchFamily="34" charset="0"/>
              </a:defRPr>
            </a:lvl7pPr>
            <a:lvl8pPr marL="1371600" algn="ctr" rtl="0" fontAlgn="base">
              <a:spcBef>
                <a:spcPct val="0"/>
              </a:spcBef>
              <a:spcAft>
                <a:spcPct val="0"/>
              </a:spcAft>
              <a:defRPr sz="2800">
                <a:solidFill>
                  <a:schemeClr val="tx1"/>
                </a:solidFill>
                <a:latin typeface="Calibri" panose="020F0502020204030204" pitchFamily="34" charset="0"/>
              </a:defRPr>
            </a:lvl8pPr>
            <a:lvl9pPr marL="1828800" algn="ctr" rtl="0" fontAlgn="base">
              <a:spcBef>
                <a:spcPct val="0"/>
              </a:spcBef>
              <a:spcAft>
                <a:spcPct val="0"/>
              </a:spcAft>
              <a:defRPr sz="2800">
                <a:solidFill>
                  <a:schemeClr val="tx1"/>
                </a:solidFill>
                <a:latin typeface="Calibri" panose="020F0502020204030204" pitchFamily="34" charset="0"/>
              </a:defRPr>
            </a:lvl9pPr>
          </a:lstStyle>
          <a:p>
            <a:pPr eaLnBrk="1" hangingPunct="1"/>
            <a:r>
              <a:rPr lang="zh-CN" altLang="en-US" sz="3600" b="1" dirty="0">
                <a:ea typeface="宋体" panose="02010600030101010101" pitchFamily="2" charset="-122"/>
              </a:rPr>
              <a:t>第</a:t>
            </a:r>
            <a:r>
              <a:rPr lang="en-US" altLang="zh-CN" sz="3600" b="1" dirty="0">
                <a:ea typeface="宋体" panose="02010600030101010101" pitchFamily="2" charset="-122"/>
              </a:rPr>
              <a:t>3</a:t>
            </a:r>
            <a:r>
              <a:rPr lang="zh-CN" altLang="en-US" sz="3600" b="1" dirty="0">
                <a:ea typeface="宋体" panose="02010600030101010101" pitchFamily="2" charset="-122"/>
              </a:rPr>
              <a:t>章 敏捷和敏捷过程 </a:t>
            </a:r>
            <a:endParaRPr lang="en-US" altLang="zh-CN" sz="3600" b="1"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p:txBody>
          <a:bodyPr vert="horz" wrap="square" lIns="91440" tIns="45720" rIns="91440" bIns="45720" anchor="ctr" anchorCtr="0"/>
          <a:p>
            <a:pPr eaLnBrk="1" hangingPunct="1"/>
            <a:r>
              <a:rPr lang="en-US" altLang="zh-CN" sz="3600" b="1" dirty="0">
                <a:ea typeface="宋体" panose="02010600030101010101" pitchFamily="2" charset="-122"/>
              </a:rPr>
              <a:t>3.1 </a:t>
            </a:r>
            <a:r>
              <a:rPr lang="zh-CN" altLang="en-US" sz="3600" b="1" dirty="0">
                <a:ea typeface="宋体" panose="02010600030101010101" pitchFamily="2" charset="-122"/>
              </a:rPr>
              <a:t>敏捷概述</a:t>
            </a:r>
            <a:endParaRPr lang="zh-CN" altLang="en-US" sz="3600" b="1" dirty="0">
              <a:ea typeface="宋体" panose="02010600030101010101" pitchFamily="2" charset="-122"/>
            </a:endParaRPr>
          </a:p>
        </p:txBody>
      </p:sp>
      <p:sp>
        <p:nvSpPr>
          <p:cNvPr id="3" name="内容占位符 2"/>
          <p:cNvSpPr>
            <a:spLocks noGrp="1"/>
          </p:cNvSpPr>
          <p:nvPr>
            <p:ph idx="1"/>
          </p:nvPr>
        </p:nvSpPr>
        <p:spPr>
          <a:xfrm>
            <a:off x="533400" y="1143000"/>
            <a:ext cx="8153400" cy="4368800"/>
          </a:xfrm>
        </p:spPr>
        <p:txBody>
          <a:bodyPr vert="horz" wrap="square" lIns="91440" tIns="45720" rIns="91440" bIns="45720" anchor="t" anchorCtr="0"/>
          <a:p>
            <a:pPr eaLnBrk="1" hangingPunct="1"/>
            <a:r>
              <a:rPr lang="zh-CN" altLang="en-US" dirty="0">
                <a:ea typeface="宋体" panose="02010600030101010101" pitchFamily="2" charset="-122"/>
              </a:rPr>
              <a:t>敏捷宣言</a:t>
            </a:r>
            <a:endParaRPr lang="en-US" altLang="zh-CN" dirty="0">
              <a:ea typeface="宋体" panose="02010600030101010101" pitchFamily="2" charset="-122"/>
            </a:endParaRPr>
          </a:p>
          <a:p>
            <a:pPr lvl="1" eaLnBrk="1" hangingPunct="1"/>
            <a:r>
              <a:rPr lang="zh-CN" altLang="en-US" sz="2000" dirty="0">
                <a:ea typeface="宋体" panose="02010600030101010101" pitchFamily="2" charset="-122"/>
              </a:rPr>
              <a:t>个体与交互   胜过   过程与工具</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可用的软件   胜过   完备的文档</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客户协作       胜过   合同谈判</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响应变化       胜过   遵循计划</a:t>
            </a:r>
            <a:endParaRPr lang="en-US" altLang="zh-CN" sz="2000" dirty="0">
              <a:ea typeface="宋体" panose="02010600030101010101" pitchFamily="2" charset="-122"/>
            </a:endParaRPr>
          </a:p>
          <a:p>
            <a:pPr eaLnBrk="1" hangingPunct="1"/>
            <a:r>
              <a:rPr lang="zh-CN" altLang="en-US" dirty="0">
                <a:ea typeface="宋体" panose="02010600030101010101" pitchFamily="2" charset="-122"/>
              </a:rPr>
              <a:t>敏捷价值观</a:t>
            </a:r>
            <a:endParaRPr lang="en-US" altLang="zh-CN" dirty="0">
              <a:ea typeface="宋体" panose="02010600030101010101" pitchFamily="2" charset="-122"/>
            </a:endParaRPr>
          </a:p>
          <a:p>
            <a:pPr lvl="1" eaLnBrk="1" hangingPunct="1"/>
            <a:r>
              <a:rPr lang="zh-CN" altLang="en-US" sz="2000" dirty="0">
                <a:ea typeface="宋体" panose="02010600030101010101" pitchFamily="2" charset="-122"/>
              </a:rPr>
              <a:t>沟通        简单     反馈     勇气       尊重</a:t>
            </a:r>
            <a:endParaRPr lang="en-US" altLang="zh-CN" sz="2000" dirty="0">
              <a:ea typeface="宋体" panose="02010600030101010101" pitchFamily="2" charset="-122"/>
            </a:endParaRPr>
          </a:p>
          <a:p>
            <a:pPr eaLnBrk="1" hangingPunct="1"/>
            <a:r>
              <a:rPr lang="zh-CN" altLang="en-US" dirty="0">
                <a:ea typeface="宋体" panose="02010600030101010101" pitchFamily="2" charset="-122"/>
              </a:rPr>
              <a:t>什么是敏捷开发</a:t>
            </a:r>
            <a:endParaRPr lang="en-US" altLang="zh-CN" dirty="0">
              <a:ea typeface="宋体" panose="02010600030101010101" pitchFamily="2" charset="-122"/>
            </a:endParaRPr>
          </a:p>
          <a:p>
            <a:pPr lvl="1" eaLnBrk="1" hangingPunct="1"/>
            <a:r>
              <a:rPr lang="zh-CN" altLang="en-US" sz="2000" dirty="0">
                <a:ea typeface="宋体" panose="02010600030101010101" pitchFamily="2" charset="-122"/>
              </a:rPr>
              <a:t>是一种软件开发方法论，可以应对客户快速变更的需求。它强调以人为核心，采用迭代的方式，循序渐进的开发软件</a:t>
            </a:r>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6148" name="灯片编号占位符 3"/>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5" end="24"/>
                                            </p:txEl>
                                          </p:spTgt>
                                        </p:tgtEl>
                                        <p:attrNameLst>
                                          <p:attrName>style.visibility</p:attrName>
                                        </p:attrNameLst>
                                      </p:cBhvr>
                                      <p:to>
                                        <p:strVal val="visible"/>
                                      </p:to>
                                    </p:set>
                                    <p:animEffect transition="in" filter="blinds(horizontal)">
                                      <p:cBhvr>
                                        <p:cTn id="7" dur="500"/>
                                        <p:tgtEl>
                                          <p:spTgt spid="3">
                                            <p:txEl>
                                              <p:charRg st="5"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24" end="43"/>
                                            </p:txEl>
                                          </p:spTgt>
                                        </p:tgtEl>
                                        <p:attrNameLst>
                                          <p:attrName>style.visibility</p:attrName>
                                        </p:attrNameLst>
                                      </p:cBhvr>
                                      <p:to>
                                        <p:strVal val="visible"/>
                                      </p:to>
                                    </p:set>
                                    <p:animEffect transition="in" filter="blinds(horizontal)">
                                      <p:cBhvr>
                                        <p:cTn id="12" dur="500"/>
                                        <p:tgtEl>
                                          <p:spTgt spid="3">
                                            <p:txEl>
                                              <p:charRg st="24"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charRg st="43" end="64"/>
                                            </p:txEl>
                                          </p:spTgt>
                                        </p:tgtEl>
                                        <p:attrNameLst>
                                          <p:attrName>style.visibility</p:attrName>
                                        </p:attrNameLst>
                                      </p:cBhvr>
                                      <p:to>
                                        <p:strVal val="visible"/>
                                      </p:to>
                                    </p:set>
                                    <p:animEffect transition="in" filter="blinds(horizontal)">
                                      <p:cBhvr>
                                        <p:cTn id="17" dur="500"/>
                                        <p:tgtEl>
                                          <p:spTgt spid="3">
                                            <p:txEl>
                                              <p:charRg st="43"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charRg st="64" end="85"/>
                                            </p:txEl>
                                          </p:spTgt>
                                        </p:tgtEl>
                                        <p:attrNameLst>
                                          <p:attrName>style.visibility</p:attrName>
                                        </p:attrNameLst>
                                      </p:cBhvr>
                                      <p:to>
                                        <p:strVal val="visible"/>
                                      </p:to>
                                    </p:set>
                                    <p:animEffect transition="in" filter="blinds(horizontal)">
                                      <p:cBhvr>
                                        <p:cTn id="22" dur="500"/>
                                        <p:tgtEl>
                                          <p:spTgt spid="3">
                                            <p:txEl>
                                              <p:charRg st="64"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charRg st="85" end="91"/>
                                            </p:txEl>
                                          </p:spTgt>
                                        </p:tgtEl>
                                        <p:attrNameLst>
                                          <p:attrName>style.visibility</p:attrName>
                                        </p:attrNameLst>
                                      </p:cBhvr>
                                      <p:to>
                                        <p:strVal val="visible"/>
                                      </p:to>
                                    </p:set>
                                    <p:animEffect transition="in" filter="blinds(horizontal)">
                                      <p:cBhvr>
                                        <p:cTn id="27" dur="500"/>
                                        <p:tgtEl>
                                          <p:spTgt spid="3">
                                            <p:txEl>
                                              <p:charRg st="85" end="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charRg st="91" end="127"/>
                                            </p:txEl>
                                          </p:spTgt>
                                        </p:tgtEl>
                                        <p:attrNameLst>
                                          <p:attrName>style.visibility</p:attrName>
                                        </p:attrNameLst>
                                      </p:cBhvr>
                                      <p:to>
                                        <p:strVal val="visible"/>
                                      </p:to>
                                    </p:set>
                                    <p:animEffect transition="in" filter="blinds(horizontal)">
                                      <p:cBhvr>
                                        <p:cTn id="32" dur="500"/>
                                        <p:tgtEl>
                                          <p:spTgt spid="3">
                                            <p:txEl>
                                              <p:charRg st="91" end="12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charRg st="127" end="135"/>
                                            </p:txEl>
                                          </p:spTgt>
                                        </p:tgtEl>
                                        <p:attrNameLst>
                                          <p:attrName>style.visibility</p:attrName>
                                        </p:attrNameLst>
                                      </p:cBhvr>
                                      <p:to>
                                        <p:strVal val="visible"/>
                                      </p:to>
                                    </p:set>
                                    <p:animEffect transition="in" filter="blinds(horizontal)">
                                      <p:cBhvr>
                                        <p:cTn id="37" dur="500"/>
                                        <p:tgtEl>
                                          <p:spTgt spid="3">
                                            <p:txEl>
                                              <p:charRg st="127" end="13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charRg st="135" end="187"/>
                                            </p:txEl>
                                          </p:spTgt>
                                        </p:tgtEl>
                                        <p:attrNameLst>
                                          <p:attrName>style.visibility</p:attrName>
                                        </p:attrNameLst>
                                      </p:cBhvr>
                                      <p:to>
                                        <p:strVal val="visible"/>
                                      </p:to>
                                    </p:set>
                                    <p:animEffect transition="in" filter="blinds(horizontal)">
                                      <p:cBhvr>
                                        <p:cTn id="42" dur="500"/>
                                        <p:tgtEl>
                                          <p:spTgt spid="3">
                                            <p:txEl>
                                              <p:charRg st="135"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p:txBody>
          <a:bodyPr vert="horz" wrap="square" lIns="91440" tIns="45720" rIns="91440" bIns="45720" anchor="ctr" anchorCtr="0"/>
          <a:p>
            <a:pPr eaLnBrk="1" hangingPunct="1"/>
            <a:r>
              <a:rPr lang="zh-CN" altLang="en-US" sz="3200" b="1" dirty="0">
                <a:ea typeface="宋体" panose="02010600030101010101" pitchFamily="2" charset="-122"/>
              </a:rPr>
              <a:t>敏捷软件开发</a:t>
            </a:r>
            <a:endParaRPr lang="zh-CN" altLang="en-US" sz="3200" b="1" dirty="0">
              <a:ea typeface="宋体" panose="02010600030101010101" pitchFamily="2" charset="-122"/>
            </a:endParaRPr>
          </a:p>
        </p:txBody>
      </p:sp>
      <p:sp>
        <p:nvSpPr>
          <p:cNvPr id="7171" name="内容占位符 2"/>
          <p:cNvSpPr>
            <a:spLocks noGrp="1"/>
          </p:cNvSpPr>
          <p:nvPr>
            <p:ph idx="1"/>
          </p:nvPr>
        </p:nvSpPr>
        <p:spPr/>
        <p:txBody>
          <a:bodyPr vert="horz" wrap="square" lIns="91440" tIns="45720" rIns="91440" bIns="45720" anchor="t" anchorCtr="0"/>
          <a:p>
            <a:pPr eaLnBrk="1" hangingPunct="1">
              <a:lnSpc>
                <a:spcPct val="150000"/>
              </a:lnSpc>
            </a:pPr>
            <a:r>
              <a:rPr lang="zh-CN" altLang="en-US" sz="2400" dirty="0">
                <a:latin typeface="Arial" panose="020B0604020202020204" pitchFamily="34" charset="0"/>
                <a:ea typeface="宋体" panose="02010600030101010101" pitchFamily="2" charset="-122"/>
              </a:rPr>
              <a:t>更强调</a:t>
            </a:r>
            <a:r>
              <a:rPr lang="zh-CN" altLang="en-US" sz="2400" dirty="0">
                <a:solidFill>
                  <a:srgbClr val="FF0000"/>
                </a:solidFill>
                <a:latin typeface="Arial" panose="020B0604020202020204" pitchFamily="34" charset="0"/>
                <a:ea typeface="宋体" panose="02010600030101010101" pitchFamily="2" charset="-122"/>
              </a:rPr>
              <a:t>程序员团队与业务专家之间的紧密协作</a:t>
            </a:r>
            <a:r>
              <a:rPr lang="zh-CN" altLang="en-US" sz="2400" dirty="0">
                <a:latin typeface="Arial" panose="020B0604020202020204" pitchFamily="34" charset="0"/>
                <a:ea typeface="宋体" panose="02010600030101010101" pitchFamily="2" charset="-122"/>
              </a:rPr>
              <a:t>、</a:t>
            </a:r>
            <a:r>
              <a:rPr lang="zh-CN" altLang="en-US" sz="2400" dirty="0">
                <a:solidFill>
                  <a:srgbClr val="FF0000"/>
                </a:solidFill>
                <a:latin typeface="Arial" panose="020B0604020202020204" pitchFamily="34" charset="0"/>
                <a:ea typeface="宋体" panose="02010600030101010101" pitchFamily="2" charset="-122"/>
              </a:rPr>
              <a:t>面对面的沟通</a:t>
            </a:r>
            <a:r>
              <a:rPr lang="zh-CN" altLang="en-US" sz="2400" dirty="0">
                <a:latin typeface="Arial" panose="020B0604020202020204" pitchFamily="34" charset="0"/>
                <a:ea typeface="宋体" panose="02010600030101010101" pitchFamily="2" charset="-122"/>
              </a:rPr>
              <a:t>（认为比书面的文档更有效）、</a:t>
            </a:r>
            <a:r>
              <a:rPr lang="zh-CN" altLang="en-US" sz="2400" dirty="0">
                <a:solidFill>
                  <a:srgbClr val="FF0000"/>
                </a:solidFill>
                <a:latin typeface="Arial" panose="020B0604020202020204" pitchFamily="34" charset="0"/>
                <a:ea typeface="宋体" panose="02010600030101010101" pitchFamily="2" charset="-122"/>
              </a:rPr>
              <a:t>频繁交付新的软件版本</a:t>
            </a:r>
            <a:r>
              <a:rPr lang="zh-CN" altLang="en-US" sz="2400" dirty="0">
                <a:latin typeface="Arial" panose="020B0604020202020204" pitchFamily="34" charset="0"/>
                <a:ea typeface="宋体" panose="02010600030101010101" pitchFamily="2" charset="-122"/>
              </a:rPr>
              <a:t>、</a:t>
            </a:r>
            <a:r>
              <a:rPr lang="zh-CN" altLang="en-US" sz="2400" dirty="0">
                <a:solidFill>
                  <a:srgbClr val="FF0000"/>
                </a:solidFill>
                <a:latin typeface="Arial" panose="020B0604020202020204" pitchFamily="34" charset="0"/>
                <a:ea typeface="宋体" panose="02010600030101010101" pitchFamily="2" charset="-122"/>
              </a:rPr>
              <a:t>紧凑而自我组织型的团队</a:t>
            </a:r>
            <a:r>
              <a:rPr lang="zh-CN" altLang="en-US" sz="2400" dirty="0">
                <a:latin typeface="Arial" panose="020B0604020202020204" pitchFamily="34" charset="0"/>
                <a:ea typeface="宋体" panose="02010600030101010101" pitchFamily="2" charset="-122"/>
              </a:rPr>
              <a:t>、能够很好地适应需求变化的代码编写和团队组织方法，也更注重软件开发过程中人的作用。</a:t>
            </a:r>
            <a:endParaRPr lang="en-US" altLang="zh-CN" sz="2400" dirty="0">
              <a:latin typeface="Arial" panose="020B0604020202020204" pitchFamily="34" charset="0"/>
              <a:ea typeface="宋体" panose="02010600030101010101" pitchFamily="2" charset="-122"/>
            </a:endParaRPr>
          </a:p>
          <a:p>
            <a:pPr eaLnBrk="1" hangingPunct="1">
              <a:lnSpc>
                <a:spcPct val="150000"/>
              </a:lnSpc>
            </a:pPr>
            <a:r>
              <a:rPr lang="zh-CN" altLang="en-US" sz="2400" dirty="0">
                <a:ea typeface="宋体" panose="02010600030101010101" pitchFamily="2" charset="-122"/>
              </a:rPr>
              <a:t>敏捷一词来源于</a:t>
            </a:r>
            <a:r>
              <a:rPr lang="en-US" altLang="zh-CN" sz="2400" dirty="0">
                <a:ea typeface="宋体" panose="02010600030101010101" pitchFamily="2" charset="-122"/>
              </a:rPr>
              <a:t>2001</a:t>
            </a:r>
            <a:r>
              <a:rPr lang="zh-CN" altLang="en-US" sz="2400" dirty="0">
                <a:ea typeface="宋体" panose="02010600030101010101" pitchFamily="2" charset="-122"/>
              </a:rPr>
              <a:t>年初美国犹他州雪鸟滑雪胜地的一次</a:t>
            </a:r>
            <a:r>
              <a:rPr lang="zh-CN" altLang="en-US" sz="2400" dirty="0">
                <a:ea typeface="宋体" panose="02010600030101010101" pitchFamily="2" charset="-122"/>
                <a:hlinkClick r:id="rId1"/>
              </a:rPr>
              <a:t>敏捷方法</a:t>
            </a:r>
            <a:r>
              <a:rPr lang="zh-CN" altLang="en-US" sz="2400" dirty="0">
                <a:ea typeface="宋体" panose="02010600030101010101" pitchFamily="2" charset="-122"/>
              </a:rPr>
              <a:t>发起者和实践者（他们发起组成了敏捷联盟）的聚会</a:t>
            </a:r>
            <a:endParaRPr lang="zh-CN" altLang="en-US" sz="2400" dirty="0">
              <a:ea typeface="宋体" panose="02010600030101010101" pitchFamily="2" charset="-122"/>
            </a:endParaRPr>
          </a:p>
          <a:p>
            <a:pPr eaLnBrk="1" hangingPunct="1"/>
            <a:endParaRPr lang="zh-CN" altLang="en-US" sz="2400" dirty="0">
              <a:ea typeface="宋体" panose="02010600030101010101" pitchFamily="2" charset="-122"/>
            </a:endParaRPr>
          </a:p>
        </p:txBody>
      </p:sp>
      <p:sp>
        <p:nvSpPr>
          <p:cNvPr id="7172" name="灯片编号占位符 3"/>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anchor="ctr" anchorCtr="0"/>
          <a:p>
            <a:pPr eaLnBrk="1" hangingPunct="1"/>
            <a:r>
              <a:rPr lang="zh-CN" altLang="en-US" b="1" dirty="0">
                <a:ea typeface="宋体" panose="02010600030101010101" pitchFamily="2" charset="-122"/>
              </a:rPr>
              <a:t>敏捷软件过程</a:t>
            </a:r>
            <a:endParaRPr lang="zh-CN" altLang="en-US" b="1" dirty="0">
              <a:ea typeface="宋体" panose="02010600030101010101" pitchFamily="2" charset="-122"/>
            </a:endParaRPr>
          </a:p>
        </p:txBody>
      </p:sp>
      <p:sp>
        <p:nvSpPr>
          <p:cNvPr id="8195" name="Rectangle 3"/>
          <p:cNvSpPr>
            <a:spLocks noGrp="1"/>
          </p:cNvSpPr>
          <p:nvPr>
            <p:ph idx="1"/>
          </p:nvPr>
        </p:nvSpPr>
        <p:spPr>
          <a:xfrm>
            <a:off x="533400" y="1143000"/>
            <a:ext cx="8153400" cy="3478530"/>
          </a:xfrm>
        </p:spPr>
        <p:txBody>
          <a:bodyPr vert="horz" wrap="square" lIns="91440" tIns="45720" rIns="91440" bIns="45720" anchor="t" anchorCtr="0"/>
          <a:p>
            <a:pPr eaLnBrk="1" hangingPunct="1">
              <a:lnSpc>
                <a:spcPct val="150000"/>
              </a:lnSpc>
            </a:pPr>
            <a:r>
              <a:rPr lang="zh-CN" altLang="en-US" sz="2400" dirty="0">
                <a:ea typeface="宋体" panose="02010600030101010101" pitchFamily="2" charset="-122"/>
              </a:rPr>
              <a:t>轻量级的软件过程</a:t>
            </a:r>
            <a:endParaRPr lang="zh-CN" altLang="en-US" sz="2400" dirty="0">
              <a:ea typeface="宋体" panose="02010600030101010101" pitchFamily="2" charset="-122"/>
            </a:endParaRPr>
          </a:p>
          <a:p>
            <a:pPr lvl="1" eaLnBrk="1" hangingPunct="1">
              <a:lnSpc>
                <a:spcPct val="150000"/>
              </a:lnSpc>
            </a:pPr>
            <a:r>
              <a:rPr lang="zh-CN" altLang="en-US" sz="2400" dirty="0">
                <a:ea typeface="宋体" panose="02010600030101010101" pitchFamily="2" charset="-122"/>
              </a:rPr>
              <a:t>着重于对软件需求、过程和产品变化的快速反应。</a:t>
            </a:r>
            <a:endParaRPr lang="zh-CN" altLang="en-US" sz="2400" dirty="0">
              <a:ea typeface="宋体" panose="02010600030101010101" pitchFamily="2" charset="-122"/>
            </a:endParaRPr>
          </a:p>
          <a:p>
            <a:pPr lvl="1" eaLnBrk="1" hangingPunct="1">
              <a:lnSpc>
                <a:spcPct val="150000"/>
              </a:lnSpc>
            </a:pPr>
            <a:r>
              <a:rPr lang="zh-CN" altLang="en-US" sz="2400" dirty="0">
                <a:ea typeface="宋体" panose="02010600030101010101" pitchFamily="2" charset="-122"/>
              </a:rPr>
              <a:t>描述的是相关团队协作，完成需求和产品的持续演化过程。</a:t>
            </a:r>
            <a:endParaRPr lang="zh-CN" altLang="en-US" sz="2400" dirty="0">
              <a:ea typeface="宋体" panose="02010600030101010101" pitchFamily="2" charset="-122"/>
            </a:endParaRPr>
          </a:p>
          <a:p>
            <a:pPr lvl="1" eaLnBrk="1" hangingPunct="1">
              <a:lnSpc>
                <a:spcPct val="150000"/>
              </a:lnSpc>
            </a:pPr>
            <a:r>
              <a:rPr lang="zh-CN" altLang="en-US" sz="2400" dirty="0">
                <a:ea typeface="宋体" panose="02010600030101010101" pitchFamily="2" charset="-122"/>
              </a:rPr>
              <a:t>“敏捷”来自</a:t>
            </a:r>
            <a:r>
              <a:rPr lang="en-US" altLang="zh-CN" sz="2400" dirty="0">
                <a:ea typeface="宋体" panose="02010600030101010101" pitchFamily="2" charset="-122"/>
              </a:rPr>
              <a:t>2001</a:t>
            </a:r>
            <a:r>
              <a:rPr lang="zh-CN" altLang="en-US" sz="2400" dirty="0">
                <a:ea typeface="宋体" panose="02010600030101010101" pitchFamily="2" charset="-122"/>
              </a:rPr>
              <a:t>年的敏捷软件开发宣言</a:t>
            </a:r>
            <a:endParaRPr lang="zh-CN" altLang="en-US" sz="2400" dirty="0">
              <a:ea typeface="宋体" panose="02010600030101010101" pitchFamily="2" charset="-122"/>
            </a:endParaRPr>
          </a:p>
        </p:txBody>
      </p:sp>
      <p:sp>
        <p:nvSpPr>
          <p:cNvPr id="8196" name="灯片编号占位符 3"/>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nchorCtr="0"/>
          <a:p>
            <a:pPr eaLnBrk="1" hangingPunct="1"/>
            <a:br>
              <a:rPr lang="zh-CN" altLang="en-US" dirty="0">
                <a:ea typeface="宋体" panose="02010600030101010101" pitchFamily="2" charset="-122"/>
              </a:rPr>
            </a:br>
            <a:br>
              <a:rPr lang="zh-CN" altLang="en-US" dirty="0">
                <a:ea typeface="宋体" panose="02010600030101010101" pitchFamily="2" charset="-122"/>
              </a:rPr>
            </a:br>
            <a:endParaRPr lang="en-US" altLang="zh-CN" dirty="0">
              <a:ea typeface="宋体" panose="02010600030101010101" pitchFamily="2" charset="-122"/>
            </a:endParaRPr>
          </a:p>
        </p:txBody>
      </p:sp>
      <p:sp>
        <p:nvSpPr>
          <p:cNvPr id="9219" name="Rectangle 3"/>
          <p:cNvSpPr>
            <a:spLocks noGrp="1"/>
          </p:cNvSpPr>
          <p:nvPr>
            <p:ph idx="1"/>
          </p:nvPr>
        </p:nvSpPr>
        <p:spPr>
          <a:xfrm>
            <a:off x="533400" y="1371600"/>
            <a:ext cx="8153400" cy="5105400"/>
          </a:xfrm>
        </p:spPr>
        <p:txBody>
          <a:bodyPr vert="horz" wrap="square" lIns="91440" tIns="45720" rIns="91440" bIns="45720" anchor="t" anchorCtr="0"/>
          <a:p>
            <a:pPr eaLnBrk="1" hangingPunct="1">
              <a:lnSpc>
                <a:spcPct val="125000"/>
              </a:lnSpc>
              <a:spcBef>
                <a:spcPts val="20"/>
              </a:spcBef>
              <a:spcAft>
                <a:spcPts val="0"/>
              </a:spcAft>
            </a:pPr>
            <a:r>
              <a:rPr lang="zh-CN" altLang="en-US" dirty="0">
                <a:ea typeface="宋体" panose="02010600030101010101" pitchFamily="2" charset="-122"/>
              </a:rPr>
              <a:t>什么是“</a:t>
            </a:r>
            <a:r>
              <a:rPr lang="zh-CN" altLang="en-US" dirty="0">
                <a:solidFill>
                  <a:srgbClr val="FF0000"/>
                </a:solidFill>
                <a:ea typeface="宋体" panose="02010600030101010101" pitchFamily="2" charset="-122"/>
              </a:rPr>
              <a:t>敏捷</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lnSpc>
                <a:spcPct val="125000"/>
              </a:lnSpc>
              <a:spcBef>
                <a:spcPts val="20"/>
              </a:spcBef>
              <a:spcAft>
                <a:spcPts val="0"/>
              </a:spcAft>
            </a:pPr>
            <a:r>
              <a:rPr lang="zh-CN" altLang="en-US" dirty="0">
                <a:ea typeface="宋体" panose="02010600030101010101" pitchFamily="2" charset="-122"/>
              </a:rPr>
              <a:t>有效地（快速、灵活）响应变化</a:t>
            </a:r>
            <a:endParaRPr lang="en-US" altLang="zh-CN" dirty="0">
              <a:ea typeface="宋体" panose="02010600030101010101" pitchFamily="2" charset="-122"/>
            </a:endParaRPr>
          </a:p>
          <a:p>
            <a:pPr lvl="1" eaLnBrk="1" hangingPunct="1">
              <a:lnSpc>
                <a:spcPct val="125000"/>
              </a:lnSpc>
              <a:spcBef>
                <a:spcPts val="20"/>
              </a:spcBef>
              <a:spcAft>
                <a:spcPts val="0"/>
              </a:spcAft>
            </a:pPr>
            <a:r>
              <a:rPr lang="zh-CN" altLang="zh-CN" dirty="0">
                <a:ea typeface="宋体" panose="02010600030101010101" pitchFamily="2" charset="-122"/>
              </a:rPr>
              <a:t>利益相关者（经理、客户、最终用户）间的有效沟通</a:t>
            </a:r>
            <a:endParaRPr lang="zh-CN" altLang="zh-CN" dirty="0">
              <a:ea typeface="宋体" panose="02010600030101010101" pitchFamily="2" charset="-122"/>
            </a:endParaRPr>
          </a:p>
          <a:p>
            <a:pPr lvl="1" eaLnBrk="1" hangingPunct="1">
              <a:lnSpc>
                <a:spcPct val="125000"/>
              </a:lnSpc>
              <a:spcBef>
                <a:spcPts val="20"/>
              </a:spcBef>
              <a:spcAft>
                <a:spcPts val="0"/>
              </a:spcAft>
            </a:pPr>
            <a:r>
              <a:rPr lang="en-US" altLang="zh-CN" dirty="0">
                <a:ea typeface="宋体" panose="02010600030101010101" pitchFamily="2" charset="-122"/>
              </a:rPr>
              <a:t>将客户作为开发团队的一部分</a:t>
            </a:r>
            <a:endParaRPr lang="en-US" altLang="zh-CN" dirty="0">
              <a:ea typeface="宋体" panose="02010600030101010101" pitchFamily="2" charset="-122"/>
            </a:endParaRPr>
          </a:p>
          <a:p>
            <a:pPr lvl="1" eaLnBrk="1" hangingPunct="1">
              <a:lnSpc>
                <a:spcPct val="125000"/>
              </a:lnSpc>
              <a:spcBef>
                <a:spcPts val="20"/>
              </a:spcBef>
              <a:spcAft>
                <a:spcPts val="0"/>
              </a:spcAft>
            </a:pPr>
            <a:r>
              <a:rPr lang="zh-CN" altLang="zh-CN" dirty="0">
                <a:ea typeface="宋体" panose="02010600030101010101" pitchFamily="2" charset="-122"/>
              </a:rPr>
              <a:t>组建高度自主的项目团队</a:t>
            </a:r>
            <a:endParaRPr lang="zh-CN" altLang="zh-CN" dirty="0">
              <a:ea typeface="宋体" panose="02010600030101010101" pitchFamily="2" charset="-122"/>
            </a:endParaRPr>
          </a:p>
          <a:p>
            <a:pPr lvl="1" eaLnBrk="1" hangingPunct="1">
              <a:lnSpc>
                <a:spcPct val="125000"/>
              </a:lnSpc>
              <a:spcBef>
                <a:spcPts val="20"/>
              </a:spcBef>
              <a:spcAft>
                <a:spcPts val="0"/>
              </a:spcAft>
            </a:pPr>
            <a:r>
              <a:rPr lang="zh-CN" altLang="en-US" dirty="0">
                <a:ea typeface="宋体" panose="02010600030101010101" pitchFamily="2" charset="-122"/>
              </a:rPr>
              <a:t>最重要的是</a:t>
            </a:r>
            <a:r>
              <a:rPr lang="en-US" altLang="zh-CN" dirty="0">
                <a:ea typeface="宋体" panose="02010600030101010101" pitchFamily="2" charset="-122"/>
              </a:rPr>
              <a:t>…</a:t>
            </a:r>
            <a:endParaRPr lang="en-US" altLang="zh-CN" dirty="0">
              <a:ea typeface="宋体" panose="02010600030101010101" pitchFamily="2" charset="-122"/>
            </a:endParaRPr>
          </a:p>
          <a:p>
            <a:pPr lvl="2" eaLnBrk="1" hangingPunct="1">
              <a:lnSpc>
                <a:spcPct val="125000"/>
              </a:lnSpc>
              <a:spcBef>
                <a:spcPts val="20"/>
              </a:spcBef>
              <a:spcAft>
                <a:spcPts val="0"/>
              </a:spcAft>
            </a:pPr>
            <a:r>
              <a:rPr lang="zh-CN" altLang="en-US" dirty="0">
                <a:ea typeface="宋体" panose="02010600030101010101" pitchFamily="2" charset="-122"/>
              </a:rPr>
              <a:t>快速</a:t>
            </a:r>
            <a:r>
              <a:rPr lang="en-US" altLang="zh-CN" dirty="0">
                <a:ea typeface="宋体" panose="02010600030101010101" pitchFamily="2" charset="-122"/>
              </a:rPr>
              <a:t>交付给客户可运行</a:t>
            </a:r>
            <a:r>
              <a:rPr lang="zh-CN" altLang="en-US" dirty="0">
                <a:ea typeface="宋体" panose="02010600030101010101" pitchFamily="2" charset="-122"/>
              </a:rPr>
              <a:t>的</a:t>
            </a:r>
            <a:r>
              <a:rPr lang="en-US" altLang="zh-CN" dirty="0">
                <a:ea typeface="宋体" panose="02010600030101010101" pitchFamily="2" charset="-122"/>
              </a:rPr>
              <a:t>软件增量</a:t>
            </a:r>
            <a:endParaRPr lang="en-US" altLang="zh-CN" dirty="0">
              <a:ea typeface="宋体" panose="02010600030101010101" pitchFamily="2" charset="-122"/>
            </a:endParaRPr>
          </a:p>
        </p:txBody>
      </p:sp>
      <p:sp>
        <p:nvSpPr>
          <p:cNvPr id="9220" name="Footer Placeholder 3"/>
          <p:cNvSpPr txBox="1">
            <a:spLocks noGrp="1"/>
          </p:cNvSpPr>
          <p:nvPr>
            <p:ph type="ftr" sz="quarter"/>
          </p:nvPr>
        </p:nvSpPr>
        <p:spPr>
          <a:xfrm>
            <a:off x="457200" y="6553200"/>
            <a:ext cx="2133600" cy="228600"/>
          </a:xfrm>
          <a:prstGeom prst="rect">
            <a:avLst/>
          </a:prstGeom>
          <a:noFill/>
          <a:ln w="9525">
            <a:noFill/>
          </a:ln>
        </p:spPr>
        <p:txBody>
          <a:bodyPr anchor="ctr" anchorCtr="0"/>
          <a:p>
            <a:pPr marL="0" indent="0">
              <a:spcBef>
                <a:spcPct val="0"/>
              </a:spcBef>
              <a:buClrTx/>
              <a:buFontTx/>
              <a:buNone/>
            </a:pPr>
            <a:endParaRPr lang="en-US" altLang="zh-CN" sz="1200" dirty="0">
              <a:solidFill>
                <a:srgbClr val="0070C0"/>
              </a:solidFill>
              <a:latin typeface="Helvetica" pitchFamily="-128" charset="0"/>
              <a:ea typeface="MS PGothic" panose="020B0600070205080204" pitchFamily="34" charset="-128"/>
            </a:endParaRPr>
          </a:p>
        </p:txBody>
      </p:sp>
      <p:sp>
        <p:nvSpPr>
          <p:cNvPr id="9221" name="Slide Number Placeholder 4"/>
          <p:cNvSpPr txBox="1">
            <a:spLocks noGrp="1"/>
          </p:cNvSpPr>
          <p:nvPr>
            <p:ph type="sldNum" sz="quarter" idx="11"/>
          </p:nvPr>
        </p:nvSpPr>
        <p:spPr>
          <a:noFill/>
          <a:ln>
            <a:noFill/>
          </a:ln>
        </p:spPr>
        <p:txBody>
          <a:bodyPr anchor="ctr" anchorCtr="0"/>
          <a:p>
            <a:pPr marL="0" indent="0" algn="r">
              <a:spcBef>
                <a:spcPct val="0"/>
              </a:spcBef>
              <a:buClrTx/>
              <a:buFontTx/>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4"/>
          <p:cNvSpPr txBox="1">
            <a:spLocks noGrp="1"/>
          </p:cNvSpPr>
          <p:nvPr>
            <p:ph type="sldNum" sz="quarter" idx="11"/>
          </p:nvPr>
        </p:nvSpPr>
        <p:spPr>
          <a:noFill/>
          <a:ln>
            <a:noFill/>
          </a:ln>
        </p:spPr>
        <p:txBody>
          <a:bodyPr anchor="ctr" anchorCtr="0"/>
          <a:p>
            <a:pPr marL="0" indent="0" algn="r">
              <a:spcBef>
                <a:spcPct val="0"/>
              </a:spcBef>
              <a:buClrTx/>
              <a:buFont typeface="Arial" panose="020B0604020202020204" pitchFamily="34" charset="0"/>
              <a:buNone/>
            </a:pPr>
            <a:fld id="{9A0DB2DC-4C9A-4742-B13C-FB6460FD3503}" type="slidenum">
              <a:rPr lang="en-US" altLang="zh-CN" sz="1200" dirty="0">
                <a:solidFill>
                  <a:srgbClr val="0070C0"/>
                </a:solidFill>
                <a:latin typeface="Helvetica" pitchFamily="-128" charset="0"/>
                <a:ea typeface="MS PGothic" panose="020B0600070205080204" pitchFamily="34" charset="-128"/>
              </a:rPr>
            </a:fld>
            <a:endParaRPr lang="en-US" altLang="zh-CN" sz="1200" dirty="0">
              <a:solidFill>
                <a:srgbClr val="0070C0"/>
              </a:solidFill>
              <a:latin typeface="Helvetica" pitchFamily="-128" charset="0"/>
              <a:ea typeface="MS PGothic" panose="020B0600070205080204" pitchFamily="34" charset="-128"/>
            </a:endParaRPr>
          </a:p>
        </p:txBody>
      </p:sp>
      <p:sp>
        <p:nvSpPr>
          <p:cNvPr id="10243" name="Rectangle 2"/>
          <p:cNvSpPr>
            <a:spLocks noGrp="1"/>
          </p:cNvSpPr>
          <p:nvPr>
            <p:ph type="title"/>
          </p:nvPr>
        </p:nvSpPr>
        <p:spPr>
          <a:xfrm>
            <a:off x="2438400" y="228600"/>
            <a:ext cx="4953000" cy="633413"/>
          </a:xfrm>
        </p:spPr>
        <p:txBody>
          <a:bodyPr vert="horz" wrap="square" lIns="91440" tIns="45720" rIns="91440" bIns="45720" anchor="ctr" anchorCtr="0"/>
          <a:p>
            <a:pPr eaLnBrk="1" hangingPunct="1"/>
            <a:r>
              <a:rPr lang="en-US" altLang="zh-CN" sz="3600" b="1" dirty="0">
                <a:ea typeface="宋体" panose="02010600030101010101" pitchFamily="2" charset="-122"/>
              </a:rPr>
              <a:t>3.2 </a:t>
            </a:r>
            <a:r>
              <a:rPr lang="zh-CN" altLang="en-US" sz="3600" b="1" dirty="0">
                <a:ea typeface="宋体" panose="02010600030101010101" pitchFamily="2" charset="-122"/>
              </a:rPr>
              <a:t>敏捷及变更成本</a:t>
            </a:r>
            <a:endParaRPr lang="en-US" altLang="zh-CN" sz="3600" b="1" dirty="0">
              <a:ea typeface="宋体" panose="02010600030101010101" pitchFamily="2" charset="-122"/>
            </a:endParaRPr>
          </a:p>
        </p:txBody>
      </p:sp>
      <p:pic>
        <p:nvPicPr>
          <p:cNvPr id="10244" name="Picture 5" descr="C:\Documents and Settings\Administrator\桌面\PPT Presentation1-11\5-1.png5-1"/>
          <p:cNvPicPr>
            <a:picLocks noChangeAspect="1"/>
          </p:cNvPicPr>
          <p:nvPr/>
        </p:nvPicPr>
        <p:blipFill>
          <a:blip r:embed="rId1"/>
          <a:stretch>
            <a:fillRect/>
          </a:stretch>
        </p:blipFill>
        <p:spPr>
          <a:xfrm>
            <a:off x="685800" y="1219200"/>
            <a:ext cx="7613650" cy="4624388"/>
          </a:xfrm>
          <a:prstGeom prst="rect">
            <a:avLst/>
          </a:prstGeom>
          <a:noFill/>
          <a:ln w="9525">
            <a:noFill/>
          </a:ln>
        </p:spPr>
      </p:pic>
      <p:sp>
        <p:nvSpPr>
          <p:cNvPr id="10245" name="Footer Placeholder 3"/>
          <p:cNvSpPr txBox="1">
            <a:spLocks noGrp="1"/>
          </p:cNvSpPr>
          <p:nvPr>
            <p:ph type="ftr" sz="quarter"/>
          </p:nvPr>
        </p:nvSpPr>
        <p:spPr>
          <a:xfrm>
            <a:off x="1219200" y="6324600"/>
            <a:ext cx="5486400" cy="457200"/>
          </a:xfrm>
          <a:prstGeom prst="rect">
            <a:avLst/>
          </a:prstGeom>
          <a:noFill/>
          <a:ln w="9525">
            <a:noFill/>
          </a:ln>
        </p:spPr>
        <p:txBody>
          <a:bodyPr/>
          <a:p>
            <a:pPr marL="0" indent="0" algn="ctr">
              <a:spcBef>
                <a:spcPct val="0"/>
              </a:spcBef>
              <a:buClrTx/>
              <a:buFontTx/>
              <a:buNone/>
            </a:pPr>
            <a:endParaRPr lang="en-US" altLang="zh-CN" sz="1600" dirty="0">
              <a:solidFill>
                <a:srgbClr val="0070C0"/>
              </a:solidFill>
              <a:latin typeface="Helvetica" pitchFamily="-128" charset="0"/>
              <a:ea typeface="MS PGothic" panose="020B0600070205080204" pitchFamily="34" charset="-128"/>
            </a:endParaRPr>
          </a:p>
        </p:txBody>
      </p:sp>
    </p:spTree>
  </p:cSld>
  <p:clrMapOvr>
    <a:masterClrMapping/>
  </p:clrMapOvr>
</p:sld>
</file>

<file path=ppt/tags/tag1.xml><?xml version="1.0" encoding="utf-8"?>
<p:tagLst xmlns:p="http://schemas.openxmlformats.org/presentationml/2006/main">
  <p:tag name="COMMONDATA" val="eyJoZGlkIjoiY2VlNmUzMzA1NGVlMDE4MTAwYWZlOTYyMTllMzBhZDU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3978</Words>
  <Application>WPS 演示</Application>
  <PresentationFormat>全屏显示(4:3)</PresentationFormat>
  <Paragraphs>314</Paragraphs>
  <Slides>29</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Helvetica</vt:lpstr>
      <vt:lpstr>MS PGothic</vt:lpstr>
      <vt:lpstr>Calibri</vt:lpstr>
      <vt:lpstr>Palatino</vt:lpstr>
      <vt:lpstr>Palatino Linotype</vt:lpstr>
      <vt:lpstr>微软雅黑</vt:lpstr>
      <vt:lpstr>Arial Unicode MS</vt:lpstr>
      <vt:lpstr>自定义设计方案</vt:lpstr>
      <vt:lpstr>第3章 敏捷和敏捷过程 </vt:lpstr>
      <vt:lpstr>重点浏览</vt:lpstr>
      <vt:lpstr>重点浏览</vt:lpstr>
      <vt:lpstr>敏捷软件开发宣言</vt:lpstr>
      <vt:lpstr>3.1 敏捷概述</vt:lpstr>
      <vt:lpstr>敏捷软件开发</vt:lpstr>
      <vt:lpstr>敏捷软件过程</vt:lpstr>
      <vt:lpstr>  </vt:lpstr>
      <vt:lpstr>3.2 敏捷及变更成本</vt:lpstr>
      <vt:lpstr>3.3 敏捷过程</vt:lpstr>
      <vt:lpstr>敏捷过程是什么</vt:lpstr>
      <vt:lpstr>敏捷过程的三大假设</vt:lpstr>
      <vt:lpstr>敏捷原则 - I</vt:lpstr>
      <vt:lpstr>敏捷原则 - II</vt:lpstr>
      <vt:lpstr>敏捷开发的战略</vt:lpstr>
      <vt:lpstr>敏捷过程中“人”的因素</vt:lpstr>
      <vt:lpstr>敏捷过程中“人”的因素</vt:lpstr>
      <vt:lpstr>PowerPoint 演示文稿</vt:lpstr>
      <vt:lpstr>Scrum</vt:lpstr>
      <vt:lpstr>3.5 其他敏捷框架</vt:lpstr>
      <vt:lpstr>极限编程(XP)</vt:lpstr>
      <vt:lpstr>极限编程（II）</vt:lpstr>
      <vt:lpstr>极限编程（III）</vt:lpstr>
      <vt:lpstr>极限编程(XP)</vt:lpstr>
      <vt:lpstr>行业极限编程 (IXP)</vt:lpstr>
      <vt:lpstr>动态系统开发方法(DSDM)</vt:lpstr>
      <vt:lpstr>动态系统开发方法</vt:lpstr>
      <vt:lpstr>敏捷建模</vt:lpstr>
      <vt:lpstr>敏捷统一过程(AUP)</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Administrator</cp:lastModifiedBy>
  <cp:revision>209</cp:revision>
  <dcterms:created xsi:type="dcterms:W3CDTF">2008-02-08T18:09:00Z</dcterms:created>
  <dcterms:modified xsi:type="dcterms:W3CDTF">2022-09-14T01:23:29Z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7544B84F25D4416C8CBEA5DE103AFC18</vt:lpwstr>
  </property>
</Properties>
</file>