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7" r:id="rId3"/>
    <p:sldId id="319" r:id="rId5"/>
    <p:sldId id="304" r:id="rId6"/>
    <p:sldId id="322" r:id="rId7"/>
    <p:sldId id="323" r:id="rId8"/>
    <p:sldId id="306" r:id="rId9"/>
    <p:sldId id="329" r:id="rId10"/>
    <p:sldId id="308" r:id="rId11"/>
    <p:sldId id="331" r:id="rId12"/>
    <p:sldId id="348" r:id="rId13"/>
    <p:sldId id="349" r:id="rId14"/>
    <p:sldId id="351" r:id="rId15"/>
    <p:sldId id="347" r:id="rId16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F0F0F"/>
    <a:srgbClr val="53A4BC"/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63"/>
    <p:restoredTop sz="78245"/>
  </p:normalViewPr>
  <p:slideViewPr>
    <p:cSldViewPr showGuides="1">
      <p:cViewPr varScale="1">
        <p:scale>
          <a:sx n="85" d="100"/>
          <a:sy n="85" d="100"/>
        </p:scale>
        <p:origin x="-2280" y="-84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772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原型  （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）瀑布    （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）瀑布    （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）增量  （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）螺旋 （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）瀑布    （</a:t>
            </a:r>
            <a:r>
              <a:rPr lang="en-US" altLang="zh-CN" dirty="0">
                <a:ea typeface="宋体" panose="02010600030101010101" pitchFamily="2" charset="-122"/>
              </a:rPr>
              <a:t>7</a:t>
            </a:r>
            <a:r>
              <a:rPr lang="zh-CN" altLang="en-US" dirty="0">
                <a:ea typeface="宋体" panose="02010600030101010101" pitchFamily="2" charset="-122"/>
              </a:rPr>
              <a:t>） 原型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瀑布模型常常需要加以变通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5EC8C6-4653-4CCF-BEE1-7BEF7568016C}" type="datetime3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50292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1534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Helvetica" pitchFamily="-128" charset="0"/>
              </a:rPr>
            </a:fld>
            <a:endParaRPr lang="zh-CN" altLang="en-US" dirty="0">
              <a:latin typeface="Helvetica" pitchFamily="-12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6200" y="981075"/>
            <a:ext cx="8991600" cy="460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6200" y="6477000"/>
            <a:ext cx="8991600" cy="460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6"/>
          <p:cNvSpPr>
            <a:spLocks noGrp="1"/>
          </p:cNvSpPr>
          <p:nvPr>
            <p:ph type="title"/>
          </p:nvPr>
        </p:nvSpPr>
        <p:spPr>
          <a:xfrm>
            <a:off x="2209800" y="76200"/>
            <a:ext cx="5334000" cy="762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ea typeface="宋体" panose="02010600030101010101" pitchFamily="2" charset="-122"/>
              </a:rPr>
              <a:t>问题：应该采用什么过程模型？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1747" name="灯片编号占位符 10"/>
          <p:cNvSpPr txBox="1">
            <a:spLocks noGrp="1"/>
          </p:cNvSpPr>
          <p:nvPr>
            <p:ph type="sldNum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0070C0"/>
                </a:solidFill>
              </a:rPr>
            </a:fld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8238" y="260350"/>
            <a:ext cx="2841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00063" y="1357313"/>
          <a:ext cx="8215370" cy="4857785"/>
        </p:xfrm>
        <a:graphic>
          <a:graphicData uri="http://schemas.openxmlformats.org/drawingml/2006/table">
            <a:tbl>
              <a:tblPr/>
              <a:tblGrid>
                <a:gridCol w="5857916"/>
                <a:gridCol w="2357454"/>
              </a:tblGrid>
              <a:tr h="4416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软件类型与需求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适合的开发过程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）客户不太清楚待开发的系统需要提供什么服务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原型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）开发团队了解待开发软件的相关领域知识，尽管此系统庞大，但其较已经开发的系统差异并不大。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瀑布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）软件的功能是把读入的浮点数开平方，所得到的结果应该精确到小数点后</a:t>
                      </a: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位。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瀑布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）开发一个已发布软件的新版本，公司规定了严格的完成期限，并对外公布。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增量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r>
                        <a:rPr lang="zh-CN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）汽车防锁死刹车控制系统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螺旋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r>
                        <a:rPr lang="zh-CN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）大学记账系统，准备替换一个已存在的系统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瀑布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r>
                        <a:rPr lang="zh-CN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）一个位于火车站的交互式火车车次查询系统 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原型 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6200"/>
            <a:ext cx="1969135" cy="796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543800" cy="492061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ea typeface="宋体" panose="02010600030101010101" pitchFamily="2" charset="-122"/>
              </a:rPr>
              <a:t>起始</a:t>
            </a:r>
            <a:r>
              <a:rPr lang="en-US" altLang="zh-CN" sz="2400" b="1" dirty="0"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ea typeface="宋体" panose="02010600030101010101" pitchFamily="2" charset="-122"/>
              </a:rPr>
              <a:t>提出一系列问题</a:t>
            </a:r>
            <a:r>
              <a:rPr lang="en-US" altLang="zh-CN" sz="2400" b="1" dirty="0">
                <a:ea typeface="宋体" panose="02010600030101010101" pitchFamily="2" charset="-122"/>
              </a:rPr>
              <a:t>…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对问题的基本理解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谁需要解决方案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所期望解决方案的性质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400" dirty="0">
                <a:ea typeface="宋体" panose="02010600030101010101" pitchFamily="2" charset="-122"/>
              </a:rPr>
              <a:t>与项目利益相关者和开发人员之间达成初步交流合作的效果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ea typeface="宋体" panose="02010600030101010101" pitchFamily="2" charset="-122"/>
              </a:rPr>
              <a:t>导出</a:t>
            </a:r>
            <a:r>
              <a:rPr lang="en-US" altLang="zh-CN" sz="2400" b="1" dirty="0"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ea typeface="宋体" panose="02010600030101010101" pitchFamily="2" charset="-122"/>
              </a:rPr>
              <a:t>征求各利益相关者的需求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ea typeface="宋体" panose="02010600030101010101" pitchFamily="2" charset="-122"/>
              </a:rPr>
              <a:t>精化</a:t>
            </a:r>
            <a:r>
              <a:rPr lang="en-US" altLang="zh-CN" sz="2400" b="1" dirty="0"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ea typeface="宋体" panose="02010600030101010101" pitchFamily="2" charset="-122"/>
              </a:rPr>
              <a:t>开发一个需求模型，来</a:t>
            </a:r>
            <a:r>
              <a:rPr lang="zh-CN" altLang="zh-CN" sz="2400" b="1" dirty="0">
                <a:ea typeface="宋体" panose="02010600030101010101" pitchFamily="2" charset="-122"/>
              </a:rPr>
              <a:t>说明软件的功能、特征和信息的各个方面</a:t>
            </a:r>
            <a:endParaRPr lang="zh-CN" altLang="zh-CN" sz="24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ea typeface="宋体" panose="02010600030101010101" pitchFamily="2" charset="-122"/>
              </a:rPr>
              <a:t>协商</a:t>
            </a:r>
            <a:r>
              <a:rPr lang="en-US" altLang="zh-CN" sz="2400" b="1" dirty="0"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ea typeface="宋体" panose="02010600030101010101" pitchFamily="2" charset="-122"/>
              </a:rPr>
              <a:t>协商形成一个能令开发人员和客户都满意的可交付系统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1054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需求定义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96913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2362200" y="152400"/>
            <a:ext cx="5105400" cy="762000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kern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需求定义</a:t>
            </a:r>
            <a:r>
              <a:rPr lang="en-US" altLang="zh-CN" sz="3200" b="1" dirty="0">
                <a:ea typeface="宋体" panose="02010600030101010101" pitchFamily="2" charset="-122"/>
              </a:rPr>
              <a:t>-II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153035" y="1045210"/>
            <a:ext cx="8914765" cy="545338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folHlink"/>
                </a:solidFill>
                <a:ea typeface="宋体" panose="02010600030101010101" pitchFamily="2" charset="-122"/>
              </a:rPr>
              <a:t>规格说明</a:t>
            </a:r>
            <a:r>
              <a:rPr lang="en-US" altLang="zh-CN" sz="2400" b="1" dirty="0"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ea typeface="宋体" panose="02010600030101010101" pitchFamily="2" charset="-122"/>
              </a:rPr>
              <a:t>是下面的一个（或者多个）：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一份写好的文档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一套模型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一个形式化的数学模型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一组使用场景（使用案例）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一个原型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folHlink"/>
                </a:solidFill>
                <a:ea typeface="宋体" panose="02010600030101010101" pitchFamily="2" charset="-122"/>
              </a:rPr>
              <a:t>确认</a:t>
            </a:r>
            <a:r>
              <a:rPr lang="en-US" altLang="zh-CN" sz="2400" b="1" dirty="0"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ea typeface="宋体" panose="02010600030101010101" pitchFamily="2" charset="-122"/>
              </a:rPr>
              <a:t>一组检查机制来发现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内容或解释上的错误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需要进一步解释的地方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丢失的信息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不一致性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建造大型产品或系统时遇到的主要问题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zh-CN" sz="2400" dirty="0">
                <a:ea typeface="宋体" panose="02010600030101010101" pitchFamily="2" charset="-122"/>
              </a:rPr>
              <a:t>冲突的需求或是不可实现的（不能达到的）需求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folHlink"/>
                </a:solidFill>
                <a:ea typeface="宋体" panose="02010600030101010101" pitchFamily="2" charset="-122"/>
              </a:rPr>
              <a:t>需求管理</a:t>
            </a:r>
            <a:endParaRPr lang="zh-CN" altLang="en-US" sz="2400" b="1" dirty="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15365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96913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6"/>
          <p:cNvSpPr>
            <a:spLocks noGrp="1"/>
          </p:cNvSpPr>
          <p:nvPr>
            <p:ph type="title"/>
          </p:nvPr>
        </p:nvSpPr>
        <p:spPr>
          <a:xfrm>
            <a:off x="2209800" y="76200"/>
            <a:ext cx="5334000" cy="762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原型开发的体系结构设计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6460" y="1066800"/>
            <a:ext cx="5033645" cy="5377180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969135" cy="859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152400" y="1066800"/>
            <a:ext cx="8678545" cy="5422265"/>
          </a:xfrm>
          <a:prstGeom prst="rect">
            <a:avLst/>
          </a:prstGeom>
        </p:spPr>
      </p:pic>
      <p:sp>
        <p:nvSpPr>
          <p:cNvPr id="31746" name="标题 16"/>
          <p:cNvSpPr>
            <a:spLocks noGrp="1"/>
          </p:cNvSpPr>
          <p:nvPr>
            <p:ph type="title"/>
          </p:nvPr>
        </p:nvSpPr>
        <p:spPr>
          <a:xfrm>
            <a:off x="2209800" y="76200"/>
            <a:ext cx="5334000" cy="762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ea typeface="宋体" panose="02010600030101010101" pitchFamily="2" charset="-122"/>
              </a:rPr>
              <a:t>推荐软件过程模型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969135" cy="872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285875" y="76200"/>
            <a:ext cx="6639560" cy="762000"/>
          </a:xfrm>
        </p:spPr>
        <p:txBody>
          <a:bodyPr vert="horz" wrap="square" lIns="91440" tIns="45720" rIns="91440" bIns="45720" anchor="ctr" anchorCtr="0"/>
          <a:p>
            <a:r>
              <a:rPr lang="zh-CN" altLang="en-US" sz="3600" b="1" dirty="0"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3600" b="1" dirty="0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3600" b="1" dirty="0">
                <a:ea typeface="宋体" panose="02010600030101010101" pitchFamily="2" charset="-122"/>
                <a:sym typeface="+mn-ea"/>
              </a:rPr>
              <a:t>章 </a:t>
            </a:r>
            <a:r>
              <a:rPr lang="en-US" altLang="zh-CN" sz="3600" b="1" dirty="0">
                <a:ea typeface="宋体" panose="02010600030101010101" pitchFamily="2" charset="-122"/>
                <a:sym typeface="+mn-ea"/>
              </a:rPr>
              <a:t>推荐软件过程模型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atinLnBrk="0">
              <a:lnSpc>
                <a:spcPct val="125000"/>
              </a:lnSpc>
              <a:spcBef>
                <a:spcPts val="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软件过程中的活动、动作与任务都隶属于某一框架或模型，这些框架或模型定义他们同过程之间或相互之间的关系。</a:t>
            </a:r>
            <a:endParaRPr lang="en-GB" altLang="zh-CN" sz="2800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0070C0"/>
                </a:solidFill>
              </a:rPr>
            </a:fld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5123" name="内容占位符 17"/>
          <p:cNvSpPr>
            <a:spLocks noGrp="1"/>
          </p:cNvSpPr>
          <p:nvPr/>
        </p:nvSpPr>
        <p:spPr>
          <a:xfrm>
            <a:off x="533400" y="2895600"/>
            <a:ext cx="4381500" cy="5334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五种通用的框架活动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沟通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策划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建模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构建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部署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969135" cy="872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回顾：惯用过程模型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5123" name="Rectangle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惯用过程模型的特点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惯用过程模型力求达到软件开发的结构和秩序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000" i="1" dirty="0">
                <a:solidFill>
                  <a:schemeClr val="folHlink"/>
                </a:solidFill>
                <a:ea typeface="宋体" panose="02010600030101010101" pitchFamily="2" charset="-122"/>
              </a:rPr>
              <a:t>这将产生一些问题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F3FF07"/>
                </a:solidFill>
                <a:ea typeface="宋体" panose="02010600030101010101" pitchFamily="2" charset="-122"/>
              </a:rPr>
              <a:t>…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如果惯用过程模型力求达到软件开发的结构和秩序，</a:t>
            </a:r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那么，对于富于变化的软件世界，这一模型是否适合呢？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zh-CN" sz="2000" dirty="0">
                <a:ea typeface="宋体" panose="02010600030101010101" pitchFamily="2" charset="-122"/>
              </a:rPr>
              <a:t>如果我们抛弃传统过程模型（以及模型所规定的秩序），取而代之以一些不够结构化的模型，</a:t>
            </a:r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是否会使软件工作无法达到协调和一致？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惯用过程模型分类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瀑布模型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原型开发过程模型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演化过程模型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统一过程模型</a:t>
            </a:r>
            <a:endParaRPr lang="zh-CN" altLang="en-US" sz="2000" dirty="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4" name="Slide Number Placeholder 4"/>
          <p:cNvSpPr txBox="1">
            <a:spLocks noGrp="1"/>
          </p:cNvSpPr>
          <p:nvPr>
            <p:ph type="sldNum" sz="quarter" idx="11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r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zh-CN" sz="1200" dirty="0">
                <a:solidFill>
                  <a:srgbClr val="0070C0"/>
                </a:solidFill>
                <a:latin typeface="Helvetica" pitchFamily="-128" charset="0"/>
                <a:ea typeface="MS PGothic" panose="020B0600070205080204" pitchFamily="34" charset="-128"/>
              </a:rPr>
            </a:fld>
            <a:endParaRPr lang="zh-CN" altLang="zh-CN" sz="1200" dirty="0">
              <a:solidFill>
                <a:srgbClr val="0070C0"/>
              </a:solidFill>
              <a:latin typeface="Helvetica" pitchFamily="-128" charset="0"/>
              <a:ea typeface="MS PGothic" panose="020B0600070205080204" pitchFamily="34" charset="-128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969135" cy="872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瀑布模型（</a:t>
            </a:r>
            <a:r>
              <a:rPr lang="en-US" altLang="zh-CN" sz="3200" b="1" dirty="0">
                <a:ea typeface="宋体" panose="02010600030101010101" pitchFamily="2" charset="-122"/>
              </a:rPr>
              <a:t>II</a:t>
            </a:r>
            <a:r>
              <a:rPr lang="zh-CN" altLang="en-US" sz="3200" b="1" dirty="0">
                <a:ea typeface="宋体" panose="02010600030101010101" pitchFamily="2" charset="-122"/>
              </a:rPr>
              <a:t>）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500063" y="1357313"/>
            <a:ext cx="8247062" cy="494665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宋体" panose="02010600030101010101" pitchFamily="2" charset="-122"/>
              </a:rPr>
              <a:t>特点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阶段间具有顺序性和依赖性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推迟实现的观点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质量保证的观点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问题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得到可执行程序的时间太迟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可能导致一些阻塞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过于理想化，难以应对开发过程中的各种不确定因素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客户难以准确表达需求，软件团队很难准确理解需求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0070C0"/>
                </a:solidFill>
              </a:rPr>
            </a:fld>
            <a:endParaRPr lang="en-US" altLang="zh-CN" sz="12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969135" cy="872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5"/>
          <p:cNvSpPr/>
          <p:nvPr/>
        </p:nvSpPr>
        <p:spPr>
          <a:xfrm>
            <a:off x="3381375" y="1866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endParaRPr lang="zh-CN" altLang="en-US" dirty="0">
              <a:latin typeface="Helvetica" pitchFamily="-128" charset="0"/>
            </a:endParaRPr>
          </a:p>
        </p:txBody>
      </p:sp>
      <p:pic>
        <p:nvPicPr>
          <p:cNvPr id="9219" name="Picture 4" descr="rj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1156335"/>
            <a:ext cx="4156710" cy="5706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标题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ea typeface="宋体" panose="02010600030101010101" pitchFamily="2" charset="-122"/>
              </a:rPr>
              <a:t>瀑布模型（</a:t>
            </a:r>
            <a:r>
              <a:rPr lang="en-US" altLang="zh-CN" b="1" dirty="0">
                <a:ea typeface="宋体" panose="02010600030101010101" pitchFamily="2" charset="-122"/>
              </a:rPr>
              <a:t>III</a:t>
            </a:r>
            <a:r>
              <a:rPr lang="zh-CN" altLang="en-US" b="1" dirty="0">
                <a:ea typeface="宋体" panose="02010600030101010101" pitchFamily="2" charset="-122"/>
              </a:rPr>
              <a:t>）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221" name="灯片编号占位符 4"/>
          <p:cNvSpPr txBox="1">
            <a:spLocks noGrp="1"/>
          </p:cNvSpPr>
          <p:nvPr>
            <p:ph type="sldNum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0070C0"/>
                </a:solidFill>
              </a:rPr>
            </a:fld>
            <a:endParaRPr lang="en-US" altLang="zh-CN" sz="1200" dirty="0">
              <a:solidFill>
                <a:srgbClr val="0070C0"/>
              </a:solidFill>
            </a:endParaRPr>
          </a:p>
        </p:txBody>
      </p:sp>
      <p:pic>
        <p:nvPicPr>
          <p:cNvPr id="9222" name="Picture 3" descr="C:\Users\speng\Desktop\PPT Presentation1-11\图\4-1瀑布模型.png4-1瀑布模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242560"/>
            <a:ext cx="5562600" cy="1310640"/>
          </a:xfrm>
          <a:prstGeom prst="rect">
            <a:avLst/>
          </a:prstGeom>
          <a:solidFill>
            <a:srgbClr val="96E3FE"/>
          </a:solidFill>
          <a:ln w="12700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969135" cy="878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/>
          </p:cNvSpPr>
          <p:nvPr>
            <p:ph type="sldNum" sz="quarter" idx="11"/>
          </p:nvPr>
        </p:nvSpPr>
        <p:spPr>
          <a:xfrm>
            <a:off x="457200" y="6553200"/>
            <a:ext cx="2133600" cy="228600"/>
          </a:xfrm>
          <a:noFill/>
          <a:ln>
            <a:noFill/>
          </a:ln>
        </p:spPr>
        <p:txBody>
          <a:bodyPr anchor="ctr" anchorCtr="0"/>
          <a:p>
            <a:pPr marL="0" indent="0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zh-CN" sz="1200" dirty="0">
                <a:solidFill>
                  <a:srgbClr val="0070C0"/>
                </a:solidFill>
                <a:latin typeface="Helvetica" pitchFamily="-128" charset="0"/>
                <a:ea typeface="MS PGothic" panose="020B0600070205080204" pitchFamily="34" charset="-128"/>
              </a:rPr>
            </a:fld>
            <a:endParaRPr lang="zh-CN" altLang="zh-CN" sz="1200" dirty="0">
              <a:solidFill>
                <a:srgbClr val="0070C0"/>
              </a:solidFill>
              <a:latin typeface="Helvetica" pitchFamily="-128" charset="0"/>
              <a:ea typeface="MS PGothic" panose="020B0600070205080204" pitchFamily="34" charset="-128"/>
            </a:endParaRPr>
          </a:p>
        </p:txBody>
      </p:sp>
      <p:sp>
        <p:nvSpPr>
          <p:cNvPr id="10243" name="Rectangle 1026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953000" cy="6334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>
                <a:ea typeface="宋体" panose="02010600030101010101" pitchFamily="2" charset="-122"/>
              </a:rPr>
              <a:t>V</a:t>
            </a:r>
            <a:r>
              <a:rPr lang="zh-CN" altLang="en-US" sz="3200" b="1" dirty="0">
                <a:ea typeface="宋体" panose="02010600030101010101" pitchFamily="2" charset="-122"/>
              </a:rPr>
              <a:t>模型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pic>
        <p:nvPicPr>
          <p:cNvPr id="10244" name="Picture 1030" descr="C:\Users\speng\Desktop\PPT Presentation1-11\图\4-2V模型.png4-2V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116013"/>
            <a:ext cx="5003800" cy="5060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969135" cy="911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原型开发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500063" y="1428750"/>
            <a:ext cx="4500562" cy="4875213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>
                <a:ea typeface="宋体" panose="02010600030101010101" pitchFamily="2" charset="-122"/>
              </a:rPr>
              <a:t>提供了定义软件需求的一种策略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原因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客户提出了一些基本功能，但未详细定义输入、处理和输出需求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开发人员可能对开发运行环境、算法效率、操作系统的兼容性和人机交互等情况不确定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6388" name="灯片编号占位符 13"/>
          <p:cNvSpPr txBox="1">
            <a:spLocks noGrp="1"/>
          </p:cNvSpPr>
          <p:nvPr>
            <p:ph type="sldNum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0070C0"/>
                </a:solidFill>
              </a:rPr>
            </a:fld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162800" y="1981200"/>
            <a:ext cx="1447800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快速策划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162800" y="3124200"/>
            <a:ext cx="1447800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建模设计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239000" y="4572000"/>
            <a:ext cx="1447800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构建原型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105400" y="4114800"/>
            <a:ext cx="1447800" cy="841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部署交付品及反馈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105400" y="2514600"/>
            <a:ext cx="1447800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沟通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94" name="Line 10"/>
          <p:cNvSpPr/>
          <p:nvPr/>
        </p:nvSpPr>
        <p:spPr>
          <a:xfrm>
            <a:off x="7924800" y="2438400"/>
            <a:ext cx="0" cy="6858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5" name="Line 11"/>
          <p:cNvSpPr/>
          <p:nvPr/>
        </p:nvSpPr>
        <p:spPr>
          <a:xfrm>
            <a:off x="7924800" y="3657600"/>
            <a:ext cx="0" cy="9144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6" name="Line 12"/>
          <p:cNvSpPr/>
          <p:nvPr/>
        </p:nvSpPr>
        <p:spPr>
          <a:xfrm flipH="1" flipV="1">
            <a:off x="6629400" y="4572000"/>
            <a:ext cx="609600" cy="2286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7" name="Line 13"/>
          <p:cNvSpPr/>
          <p:nvPr/>
        </p:nvSpPr>
        <p:spPr>
          <a:xfrm flipV="1">
            <a:off x="5791200" y="2971800"/>
            <a:ext cx="0" cy="11430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8" name="Line 14"/>
          <p:cNvSpPr/>
          <p:nvPr/>
        </p:nvSpPr>
        <p:spPr>
          <a:xfrm flipV="1">
            <a:off x="5867400" y="2209800"/>
            <a:ext cx="1295400" cy="3048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96913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/>
          </p:cNvSpPr>
          <p:nvPr>
            <p:ph type="sldNum" sz="quarter" idx="11"/>
          </p:nvPr>
        </p:nvSpPr>
        <p:spPr>
          <a:xfrm>
            <a:off x="457200" y="6553200"/>
            <a:ext cx="2133600" cy="228600"/>
          </a:xfrm>
          <a:noFill/>
          <a:ln>
            <a:noFill/>
          </a:ln>
        </p:spPr>
        <p:txBody>
          <a:bodyPr anchor="ctr" anchorCtr="0"/>
          <a:p>
            <a:pPr marL="0" indent="0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zh-CN" sz="1200" dirty="0">
                <a:solidFill>
                  <a:srgbClr val="0070C0"/>
                </a:solidFill>
                <a:latin typeface="Helvetica" pitchFamily="-128" charset="0"/>
                <a:ea typeface="MS PGothic" panose="020B0600070205080204" pitchFamily="34" charset="-128"/>
              </a:rPr>
            </a:fld>
            <a:endParaRPr lang="zh-CN" altLang="zh-CN" sz="1200" dirty="0">
              <a:solidFill>
                <a:srgbClr val="0070C0"/>
              </a:solidFill>
              <a:latin typeface="Helvetica" pitchFamily="-128" charset="0"/>
              <a:ea typeface="MS PGothic" panose="020B0600070205080204" pitchFamily="34" charset="-128"/>
            </a:endParaRPr>
          </a:p>
        </p:txBody>
      </p:sp>
      <p:sp>
        <p:nvSpPr>
          <p:cNvPr id="17412" name="Text Box 12"/>
          <p:cNvSpPr txBox="1"/>
          <p:nvPr/>
        </p:nvSpPr>
        <p:spPr>
          <a:xfrm>
            <a:off x="5359400" y="4629150"/>
            <a:ext cx="1039813" cy="4222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2"/>
                </a:solidFill>
                <a:latin typeface="Helvetica" pitchFamily="-128" charset="0"/>
                <a:ea typeface="MS PGothic" panose="020B0600070205080204" pitchFamily="34" charset="-128"/>
              </a:rPr>
              <a:t>Construction</a:t>
            </a:r>
            <a:endParaRPr lang="en-US" altLang="zh-CN" sz="1200" dirty="0">
              <a:solidFill>
                <a:schemeClr val="bg2"/>
              </a:solidFill>
              <a:latin typeface="Helvetica" pitchFamily="-128" charset="0"/>
              <a:ea typeface="MS PGothic" panose="020B0600070205080204" pitchFamily="34" charset="-128"/>
            </a:endParaRPr>
          </a:p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2"/>
                </a:solidFill>
                <a:latin typeface="Helvetica" pitchFamily="-128" charset="0"/>
                <a:ea typeface="MS PGothic" panose="020B0600070205080204" pitchFamily="34" charset="-128"/>
              </a:rPr>
              <a:t>of prototype</a:t>
            </a:r>
            <a:endParaRPr lang="en-US" altLang="zh-CN" sz="1200" dirty="0">
              <a:solidFill>
                <a:schemeClr val="bg2"/>
              </a:solidFill>
              <a:latin typeface="Helvetica" pitchFamily="-128" charset="0"/>
              <a:ea typeface="MS PGothic" panose="020B0600070205080204" pitchFamily="34" charset="-128"/>
            </a:endParaRPr>
          </a:p>
        </p:txBody>
      </p:sp>
      <p:pic>
        <p:nvPicPr>
          <p:cNvPr id="17413" name="Picture 15" descr="C:\Users\speng\Desktop\PPT Presentation1-11\图\4-4原型开发模型.png4-4原型开发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093788"/>
            <a:ext cx="4879975" cy="4835525"/>
          </a:xfrm>
          <a:prstGeom prst="rect">
            <a:avLst/>
          </a:prstGeom>
          <a:solidFill>
            <a:srgbClr val="96E3FE"/>
          </a:solidFill>
          <a:ln w="12700">
            <a:noFill/>
          </a:ln>
        </p:spPr>
      </p:pic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2667000" y="228600"/>
            <a:ext cx="4572000" cy="542925"/>
          </a:xfrm>
        </p:spPr>
        <p:txBody>
          <a:bodyPr vert="horz" wrap="square" lIns="63500" tIns="25400" rIns="63500" bIns="25400" anchor="t" anchorCtr="0">
            <a:spAutoFit/>
          </a:bodyPr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原型开发范型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969135" cy="899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用于原型开发的</a:t>
            </a:r>
            <a:r>
              <a:rPr lang="zh-CN" altLang="en-US" b="1" dirty="0">
                <a:ea typeface="宋体" panose="02010600030101010101" pitchFamily="2" charset="-122"/>
              </a:rPr>
              <a:t>螺旋模型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0070C0"/>
                </a:solidFill>
              </a:rPr>
            </a:fld>
            <a:endParaRPr lang="en-US" altLang="zh-CN" sz="1200" dirty="0">
              <a:solidFill>
                <a:srgbClr val="0070C0"/>
              </a:solidFill>
            </a:endParaRPr>
          </a:p>
        </p:txBody>
      </p:sp>
      <p:pic>
        <p:nvPicPr>
          <p:cNvPr id="19461" name="Picture 1" descr="C:\DOCUME~1\ADMINI~1\LOCALS~1\Temp\[2[6GUZ_L6%FH26MTARCJK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483" y="1143000"/>
            <a:ext cx="6985000" cy="5184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969135" cy="882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180,&quot;width&quot;:8595}"/>
</p:tagLst>
</file>

<file path=ppt/tags/tag2.xml><?xml version="1.0" encoding="utf-8"?>
<p:tagLst xmlns:p="http://schemas.openxmlformats.org/presentationml/2006/main">
  <p:tag name="COMMONDATA" val="eyJoZGlkIjoiY2VlNmUzMzA1NGVlMDE4MTAwYWZlOTYyMTllMzBhZDU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WPS 演示</Application>
  <PresentationFormat>全屏显示(4:3)</PresentationFormat>
  <Paragraphs>153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Helvetica</vt:lpstr>
      <vt:lpstr>MS PGothic</vt:lpstr>
      <vt:lpstr>Calibri</vt:lpstr>
      <vt:lpstr>Arial</vt:lpstr>
      <vt:lpstr>黑体</vt:lpstr>
      <vt:lpstr>Calibri</vt:lpstr>
      <vt:lpstr>Times New Roman</vt:lpstr>
      <vt:lpstr>Times New Roman</vt:lpstr>
      <vt:lpstr>微软雅黑</vt:lpstr>
      <vt:lpstr>Arial Unicode MS</vt:lpstr>
      <vt:lpstr>自定义设计方案</vt:lpstr>
      <vt:lpstr>问题：应该采用什么过程模型？</vt:lpstr>
      <vt:lpstr>第4章 推荐软件过程模型</vt:lpstr>
      <vt:lpstr>回顾：惯用过程模型</vt:lpstr>
      <vt:lpstr>瀑布模型（II）</vt:lpstr>
      <vt:lpstr>瀑布模型（III）</vt:lpstr>
      <vt:lpstr>V模型</vt:lpstr>
      <vt:lpstr>原型开发</vt:lpstr>
      <vt:lpstr>原型开发范型</vt:lpstr>
      <vt:lpstr>用于原型开发的螺旋模型</vt:lpstr>
      <vt:lpstr>PowerPoint 演示文稿</vt:lpstr>
      <vt:lpstr>需求定义-II</vt:lpstr>
      <vt:lpstr>原型开发的体系结构设计</vt:lpstr>
      <vt:lpstr>推荐软件过程模型</vt:lpstr>
    </vt:vector>
  </TitlesOfParts>
  <Company>RS Pressman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Administrator</cp:lastModifiedBy>
  <cp:revision>185</cp:revision>
  <dcterms:created xsi:type="dcterms:W3CDTF">2008-02-08T18:09:00Z</dcterms:created>
  <dcterms:modified xsi:type="dcterms:W3CDTF">2022-09-19T00:40:32Z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2BAA65E7BBF143B3AE09F2A80B66F06B</vt:lpwstr>
  </property>
</Properties>
</file>