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26"/>
  </p:handoutMasterIdLst>
  <p:sldIdLst>
    <p:sldId id="336" r:id="rId3"/>
    <p:sldId id="337" r:id="rId4"/>
    <p:sldId id="355" r:id="rId5"/>
    <p:sldId id="356" r:id="rId6"/>
    <p:sldId id="357" r:id="rId7"/>
    <p:sldId id="338" r:id="rId8"/>
    <p:sldId id="359" r:id="rId9"/>
    <p:sldId id="339" r:id="rId10"/>
    <p:sldId id="342" r:id="rId12"/>
    <p:sldId id="343" r:id="rId13"/>
    <p:sldId id="354" r:id="rId14"/>
    <p:sldId id="344" r:id="rId15"/>
    <p:sldId id="345" r:id="rId16"/>
    <p:sldId id="346" r:id="rId17"/>
    <p:sldId id="347" r:id="rId18"/>
    <p:sldId id="348" r:id="rId19"/>
    <p:sldId id="349" r:id="rId20"/>
    <p:sldId id="358" r:id="rId21"/>
    <p:sldId id="350" r:id="rId22"/>
    <p:sldId id="351" r:id="rId23"/>
    <p:sldId id="352" r:id="rId24"/>
    <p:sldId id="353" r:id="rId25"/>
  </p:sldIdLst>
  <p:sldSz cx="9144000" cy="6858000" type="screen4x3"/>
  <p:notesSz cx="6858000" cy="9144000"/>
  <p:custDataLst>
    <p:tags r:id="rId30"/>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F0F0F"/>
    <a:srgbClr val="53A4B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263"/>
    <p:restoredTop sz="78245"/>
  </p:normalViewPr>
  <p:slideViewPr>
    <p:cSldViewPr showGuides="1">
      <p:cViewPr varScale="1">
        <p:scale>
          <a:sx n="85" d="100"/>
          <a:sy n="85" d="100"/>
        </p:scale>
        <p:origin x="-228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A6F9F92C-02AA-4AF6-B53A-28BC620E0D30}" type="datetimeFigureOut">
              <a:rPr kumimoji="0" lang="zh-CN" altLang="en-US" sz="12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6628"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p:txBody>
          <a:bodyPr wrap="square" lIns="91440" tIns="45720" rIns="91440" bIns="45720" anchor="t" anchorCtr="0"/>
          <a:p>
            <a:pPr lvl="0"/>
            <a:endParaRPr lang="zh-CN" altLang="en-US" dirty="0"/>
          </a:p>
        </p:txBody>
      </p:sp>
      <p:sp>
        <p:nvSpPr>
          <p:cNvPr id="2867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t" anchorCtr="0"/>
          <a:p>
            <a:pPr lvl="0"/>
            <a:endParaRPr lang="zh-CN" altLang="en-US" dirty="0"/>
          </a:p>
        </p:txBody>
      </p:sp>
      <p:sp>
        <p:nvSpPr>
          <p:cNvPr id="2970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zh-CN" sz="1200" dirty="0">
                <a:solidFill>
                  <a:srgbClr val="000000"/>
                </a:solidFill>
                <a:latin typeface="Arial" panose="020B0604020202020204" pitchFamily="34" charset="0"/>
                <a:ea typeface="宋体" panose="02010600030101010101" pitchFamily="2" charset="-122"/>
              </a:rPr>
            </a:fld>
            <a:endParaRPr lang="zh-CN" altLang="zh-CN" sz="1200"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09D170F5-5D89-499F-96D8-C26180F366CA}"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09D170F5-5D89-499F-96D8-C26180F366CA}"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09D170F5-5D89-499F-96D8-C26180F366CA}"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86060" y="76200"/>
            <a:ext cx="5410058" cy="7620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2" name="日期占位符 3"/>
          <p:cNvSpPr>
            <a:spLocks noGrp="1"/>
          </p:cNvSpPr>
          <p:nvPr>
            <p:ph type="dt" sz="half" idx="2"/>
          </p:nvPr>
        </p:nvSpPr>
        <p:spPr>
          <a:xfrm>
            <a:off x="457200" y="6553200"/>
            <a:ext cx="2133600" cy="228600"/>
          </a:xfrm>
          <a:prstGeom prst="rect">
            <a:avLst/>
          </a:prstGeom>
        </p:spPr>
        <p:txBody>
          <a:bodyPr vert="horz" lIns="91440" tIns="45720" rIns="91440" bIns="45720" rtlCol="0" anchor="ctr"/>
          <a:lstStyle>
            <a:lvl1pPr>
              <a:defRPr sz="1100"/>
            </a:lvl1pPr>
          </a:lstStyle>
          <a:p>
            <a:pPr marL="0" marR="0" lvl="0" indent="0" algn="l" defTabSz="914400" rtl="0" eaLnBrk="0" fontAlgn="base" latinLnBrk="0" hangingPunct="0">
              <a:lnSpc>
                <a:spcPct val="100000"/>
              </a:lnSpc>
              <a:spcBef>
                <a:spcPct val="0"/>
              </a:spcBef>
              <a:spcAft>
                <a:spcPct val="0"/>
              </a:spcAft>
              <a:buClrTx/>
              <a:buSzTx/>
              <a:buFontTx/>
              <a:buNone/>
              <a:defRPr/>
            </a:pPr>
            <a:fld id="{D52802EF-591A-4F44-A816-AF9016FE4792}" type="datetime3">
              <a:rPr kumimoji="0" lang="zh-CN" altLang="en-US" sz="11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1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13" name="灯片编号占位符 5"/>
          <p:cNvSpPr>
            <a:spLocks noGrp="1"/>
          </p:cNvSpPr>
          <p:nvPr>
            <p:ph type="sldNum" sz="quarter" idx="4"/>
          </p:nvPr>
        </p:nvSpPr>
        <p:spPr>
          <a:xfrm>
            <a:off x="6553200" y="6569075"/>
            <a:ext cx="2133600" cy="212725"/>
          </a:xfrm>
          <a:prstGeom prst="rect">
            <a:avLst/>
          </a:prstGeom>
        </p:spPr>
        <p:txBody>
          <a:bodyPr vert="horz" lIns="91440" tIns="45720" rIns="91440" bIns="45720" rtlCol="0" anchor="ctr"/>
          <a:p>
            <a:pPr algn="r">
              <a:buNone/>
            </a:pPr>
            <a:fld id="{9A0DB2DC-4C9A-4742-B13C-FB6460FD3503}" type="slidenum">
              <a:rPr lang="zh-CN" altLang="en-US" sz="1100" dirty="0"/>
            </a:fld>
            <a:endParaRPr lang="zh-CN" altLang="en-US" sz="110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09D170F5-5D89-499F-96D8-C26180F366CA}"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09D170F5-5D89-499F-96D8-C26180F366CA}"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09D170F5-5D89-499F-96D8-C26180F366CA}"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8" name="灯片编号占位符 7"/>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09D170F5-5D89-499F-96D8-C26180F366CA}"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4" name="灯片编号占位符 3"/>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09D170F5-5D89-499F-96D8-C26180F366CA}"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3" name="灯片编号占位符 2"/>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09D170F5-5D89-499F-96D8-C26180F366CA}"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0070C0"/>
              </a:buClr>
              <a:buSzTx/>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09D170F5-5D89-499F-96D8-C26180F366CA}"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2362200" y="76200"/>
            <a:ext cx="5029200" cy="762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533400" y="1143000"/>
            <a:ext cx="8153400" cy="5334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nvPr>
        </p:nvSpPr>
        <p:spPr>
          <a:xfrm>
            <a:off x="6553200" y="6569075"/>
            <a:ext cx="2133600" cy="212725"/>
          </a:xfrm>
          <a:prstGeom prst="rect">
            <a:avLst/>
          </a:prstGeom>
        </p:spPr>
        <p:txBody>
          <a:bodyPr vert="horz" lIns="91440" tIns="45720" rIns="91440" bIns="45720" rtlCol="0" anchor="ctr"/>
          <a:lstStyle>
            <a:lvl1pPr algn="r">
              <a:defRPr sz="1200">
                <a:solidFill>
                  <a:srgbClr val="0070C0"/>
                </a:solidFill>
              </a:defRPr>
            </a:lvl1pPr>
          </a:lstStyle>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
        <p:nvSpPr>
          <p:cNvPr id="10" name="矩形 9"/>
          <p:cNvSpPr/>
          <p:nvPr/>
        </p:nvSpPr>
        <p:spPr bwMode="auto">
          <a:xfrm>
            <a:off x="76200" y="981075"/>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矩形 10"/>
          <p:cNvSpPr/>
          <p:nvPr/>
        </p:nvSpPr>
        <p:spPr bwMode="auto">
          <a:xfrm>
            <a:off x="76200" y="6477000"/>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2800" kern="1200">
          <a:solidFill>
            <a:srgbClr val="0070C0"/>
          </a:solidFill>
          <a:latin typeface="+mj-lt"/>
          <a:ea typeface="+mj-ea"/>
          <a:cs typeface="+mj-cs"/>
        </a:defRPr>
      </a:lvl1pPr>
      <a:lvl2pPr algn="ctr" rtl="0" eaLnBrk="0" fontAlgn="base" hangingPunct="0">
        <a:spcBef>
          <a:spcPct val="0"/>
        </a:spcBef>
        <a:spcAft>
          <a:spcPct val="0"/>
        </a:spcAft>
        <a:defRPr sz="2800">
          <a:solidFill>
            <a:srgbClr val="0070C0"/>
          </a:solidFill>
          <a:latin typeface="Calibri" panose="020F0502020204030204" pitchFamily="34" charset="0"/>
        </a:defRPr>
      </a:lvl2pPr>
      <a:lvl3pPr algn="ctr" rtl="0" eaLnBrk="0" fontAlgn="base" hangingPunct="0">
        <a:spcBef>
          <a:spcPct val="0"/>
        </a:spcBef>
        <a:spcAft>
          <a:spcPct val="0"/>
        </a:spcAft>
        <a:defRPr sz="2800">
          <a:solidFill>
            <a:srgbClr val="0070C0"/>
          </a:solidFill>
          <a:latin typeface="Calibri" panose="020F0502020204030204" pitchFamily="34" charset="0"/>
        </a:defRPr>
      </a:lvl3pPr>
      <a:lvl4pPr algn="ctr" rtl="0" eaLnBrk="0" fontAlgn="base" hangingPunct="0">
        <a:spcBef>
          <a:spcPct val="0"/>
        </a:spcBef>
        <a:spcAft>
          <a:spcPct val="0"/>
        </a:spcAft>
        <a:defRPr sz="2800">
          <a:solidFill>
            <a:srgbClr val="0070C0"/>
          </a:solidFill>
          <a:latin typeface="Calibri" panose="020F0502020204030204" pitchFamily="34" charset="0"/>
        </a:defRPr>
      </a:lvl4pPr>
      <a:lvl5pPr algn="ctr" rtl="0" eaLnBrk="0" fontAlgn="base" hangingPunct="0">
        <a:spcBef>
          <a:spcPct val="0"/>
        </a:spcBef>
        <a:spcAft>
          <a:spcPct val="0"/>
        </a:spcAft>
        <a:defRPr sz="2800">
          <a:solidFill>
            <a:srgbClr val="0070C0"/>
          </a:solidFill>
          <a:latin typeface="Calibri" panose="020F0502020204030204" pitchFamily="34" charset="0"/>
        </a:defRPr>
      </a:lvl5pPr>
      <a:lvl6pPr marL="457200" algn="ctr" rtl="0" fontAlgn="base">
        <a:spcBef>
          <a:spcPct val="0"/>
        </a:spcBef>
        <a:spcAft>
          <a:spcPct val="0"/>
        </a:spcAft>
        <a:defRPr sz="2800">
          <a:solidFill>
            <a:schemeClr val="tx1"/>
          </a:solidFill>
          <a:latin typeface="Calibri" panose="020F0502020204030204" pitchFamily="34" charset="0"/>
        </a:defRPr>
      </a:lvl6pPr>
      <a:lvl7pPr marL="914400" algn="ctr" rtl="0" fontAlgn="base">
        <a:spcBef>
          <a:spcPct val="0"/>
        </a:spcBef>
        <a:spcAft>
          <a:spcPct val="0"/>
        </a:spcAft>
        <a:defRPr sz="2800">
          <a:solidFill>
            <a:schemeClr val="tx1"/>
          </a:solidFill>
          <a:latin typeface="Calibri" panose="020F0502020204030204" pitchFamily="34" charset="0"/>
        </a:defRPr>
      </a:lvl7pPr>
      <a:lvl8pPr marL="1371600" algn="ctr" rtl="0" fontAlgn="base">
        <a:spcBef>
          <a:spcPct val="0"/>
        </a:spcBef>
        <a:spcAft>
          <a:spcPct val="0"/>
        </a:spcAft>
        <a:defRPr sz="2800">
          <a:solidFill>
            <a:schemeClr val="tx1"/>
          </a:solidFill>
          <a:latin typeface="Calibri" panose="020F0502020204030204" pitchFamily="34" charset="0"/>
        </a:defRPr>
      </a:lvl8pPr>
      <a:lvl9pPr marL="1828800" algn="ctr" rtl="0" fontAlgn="base">
        <a:spcBef>
          <a:spcPct val="0"/>
        </a:spcBef>
        <a:spcAft>
          <a:spcPct val="0"/>
        </a:spcAft>
        <a:defRPr sz="28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Clr>
          <a:srgbClr val="0070C0"/>
        </a:buClr>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Ø"/>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ü"/>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image" Target="../media/image6.emf"/><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image" Target="../media/image5.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内容占位符 2"/>
          <p:cNvSpPr>
            <a:spLocks noGrp="1"/>
          </p:cNvSpPr>
          <p:nvPr>
            <p:ph idx="1"/>
          </p:nvPr>
        </p:nvSpPr>
        <p:spPr>
          <a:xfrm>
            <a:off x="304800" y="1066800"/>
            <a:ext cx="8458200" cy="5334000"/>
          </a:xfrm>
        </p:spPr>
        <p:txBody>
          <a:bodyPr vert="horz" wrap="square" lIns="91440" tIns="45720" rIns="91440" bIns="45720" anchor="t" anchorCtr="0"/>
          <a:p>
            <a:pPr eaLnBrk="1" hangingPunct="1">
              <a:lnSpc>
                <a:spcPct val="120000"/>
              </a:lnSpc>
            </a:pPr>
            <a:r>
              <a:rPr lang="zh-CN" altLang="en-US" sz="2800" dirty="0">
                <a:solidFill>
                  <a:srgbClr val="FF0000"/>
                </a:solidFill>
                <a:latin typeface="Arial" panose="020B0604020202020204" pitchFamily="34" charset="0"/>
                <a:ea typeface="宋体" panose="02010600030101010101" pitchFamily="2" charset="-122"/>
              </a:rPr>
              <a:t>概念</a:t>
            </a:r>
            <a:endParaRPr lang="en-US" altLang="zh-CN" sz="2800" dirty="0">
              <a:solidFill>
                <a:srgbClr val="FF0000"/>
              </a:solidFill>
              <a:latin typeface="Arial" panose="020B0604020202020204" pitchFamily="34" charset="0"/>
              <a:ea typeface="宋体" panose="02010600030101010101" pitchFamily="2" charset="-122"/>
            </a:endParaRPr>
          </a:p>
          <a:p>
            <a:pPr lvl="1" eaLnBrk="1" hangingPunct="1">
              <a:lnSpc>
                <a:spcPct val="120000"/>
              </a:lnSpc>
            </a:pPr>
            <a:r>
              <a:rPr lang="zh-CN" altLang="en-US" sz="2000" dirty="0">
                <a:latin typeface="Arial" panose="020B0604020202020204" pitchFamily="34" charset="0"/>
                <a:ea typeface="宋体" panose="02010600030101010101" pitchFamily="2" charset="-122"/>
              </a:rPr>
              <a:t>我们都在努力学习最新的编程语言、最好的新型设计方法、最流行的敏捷过程或最新发布的热门软件工具。但说到底，是人在开发计算机软件。因此，在软件工程中，人对一个项目的成功所起的作用和那些最新最好的技术是一样的。</a:t>
            </a:r>
            <a:endParaRPr lang="zh-CN" altLang="en-US" sz="2000" dirty="0">
              <a:latin typeface="Arial" panose="020B0604020202020204" pitchFamily="34" charset="0"/>
              <a:ea typeface="宋体" panose="02010600030101010101" pitchFamily="2" charset="-122"/>
            </a:endParaRPr>
          </a:p>
          <a:p>
            <a:pPr eaLnBrk="1" hangingPunct="1">
              <a:lnSpc>
                <a:spcPct val="120000"/>
              </a:lnSpc>
            </a:pPr>
            <a:r>
              <a:rPr lang="zh-CN" altLang="en-US" sz="2800" dirty="0">
                <a:solidFill>
                  <a:srgbClr val="FF0000"/>
                </a:solidFill>
                <a:latin typeface="Arial" panose="020B0604020202020204" pitchFamily="34" charset="0"/>
                <a:ea typeface="宋体" panose="02010600030101010101" pitchFamily="2" charset="-122"/>
              </a:rPr>
              <a:t>人员</a:t>
            </a:r>
            <a:endParaRPr lang="en-US" altLang="zh-CN" sz="2800" dirty="0">
              <a:solidFill>
                <a:srgbClr val="FF0000"/>
              </a:solidFill>
              <a:latin typeface="Arial" panose="020B0604020202020204" pitchFamily="34" charset="0"/>
              <a:ea typeface="宋体" panose="02010600030101010101" pitchFamily="2" charset="-122"/>
            </a:endParaRPr>
          </a:p>
          <a:p>
            <a:pPr lvl="1" eaLnBrk="1" hangingPunct="1">
              <a:lnSpc>
                <a:spcPct val="120000"/>
              </a:lnSpc>
            </a:pPr>
            <a:r>
              <a:rPr lang="zh-CN" altLang="en-US" sz="2000" dirty="0">
                <a:latin typeface="Arial" panose="020B0604020202020204" pitchFamily="34" charset="0"/>
                <a:ea typeface="宋体" panose="02010600030101010101" pitchFamily="2" charset="-122"/>
              </a:rPr>
              <a:t>软件工程工作是由个人和团队完成的。在某些情况下，个人要承担大部分的责任，但大多数行业级软件要由团队完成。</a:t>
            </a:r>
            <a:endParaRPr lang="zh-CN" altLang="en-US" sz="2000" dirty="0">
              <a:latin typeface="Arial" panose="020B0604020202020204" pitchFamily="34" charset="0"/>
              <a:ea typeface="宋体" panose="02010600030101010101" pitchFamily="2" charset="-122"/>
            </a:endParaRPr>
          </a:p>
          <a:p>
            <a:pPr eaLnBrk="1" hangingPunct="1">
              <a:lnSpc>
                <a:spcPct val="120000"/>
              </a:lnSpc>
            </a:pPr>
            <a:r>
              <a:rPr lang="zh-CN" altLang="en-US" sz="2400" dirty="0">
                <a:solidFill>
                  <a:srgbClr val="FF0000"/>
                </a:solidFill>
                <a:latin typeface="Arial" panose="020B0604020202020204" pitchFamily="34" charset="0"/>
                <a:ea typeface="宋体" panose="02010600030101010101" pitchFamily="2" charset="-122"/>
              </a:rPr>
              <a:t>重要性</a:t>
            </a:r>
            <a:endParaRPr lang="en-US" altLang="zh-CN" sz="2400" dirty="0">
              <a:solidFill>
                <a:srgbClr val="FF0000"/>
              </a:solidFill>
              <a:latin typeface="Arial" panose="020B0604020202020204" pitchFamily="34" charset="0"/>
              <a:ea typeface="宋体" panose="02010600030101010101" pitchFamily="2" charset="-122"/>
            </a:endParaRPr>
          </a:p>
          <a:p>
            <a:pPr lvl="1" eaLnBrk="1" hangingPunct="1">
              <a:lnSpc>
                <a:spcPct val="120000"/>
              </a:lnSpc>
            </a:pPr>
            <a:r>
              <a:rPr lang="zh-CN" altLang="en-US" sz="2000" dirty="0">
                <a:latin typeface="Arial" panose="020B0604020202020204" pitchFamily="34" charset="0"/>
                <a:ea typeface="宋体" panose="02010600030101010101" pitchFamily="2" charset="-122"/>
              </a:rPr>
              <a:t>只有团队的活力恰到好处，软件团队才能成功。软件工程师有时会给人不好相处的印象。但实际上，在要构建的产品中，团队里的工程师与同事及其他利益相关者进行良好合作是非常必要的。</a:t>
            </a:r>
            <a:endParaRPr lang="en-US" altLang="zh-CN" sz="2000" dirty="0">
              <a:latin typeface="Arial" panose="020B0604020202020204" pitchFamily="34" charset="0"/>
              <a:ea typeface="宋体" panose="02010600030101010101" pitchFamily="2" charset="-122"/>
            </a:endParaRPr>
          </a:p>
          <a:p>
            <a:pPr lvl="1" eaLnBrk="1" hangingPunct="1"/>
            <a:endParaRPr lang="en-US" altLang="zh-CN" sz="2400" dirty="0">
              <a:latin typeface="Arial" panose="020B0604020202020204" pitchFamily="34" charset="0"/>
              <a:ea typeface="宋体" panose="02010600030101010101" pitchFamily="2" charset="-122"/>
            </a:endParaRPr>
          </a:p>
        </p:txBody>
      </p:sp>
      <p:sp>
        <p:nvSpPr>
          <p:cNvPr id="4100" name="灯片编号占位符 3"/>
          <p:cNvSpPr txBox="1">
            <a:spLocks noGrp="1"/>
          </p:cNvSpPr>
          <p:nvPr>
            <p:ph type="sldNum" sz="quarter" idx="4"/>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3074" name="Rectangle 2"/>
          <p:cNvSpPr>
            <a:spLocks noGrp="1"/>
          </p:cNvSpPr>
          <p:nvPr/>
        </p:nvSpPr>
        <p:spPr>
          <a:xfrm>
            <a:off x="1982530" y="76200"/>
            <a:ext cx="5410058" cy="762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3200" kern="1200">
                <a:solidFill>
                  <a:srgbClr val="0070C0"/>
                </a:solidFill>
                <a:latin typeface="+mj-lt"/>
                <a:ea typeface="+mj-ea"/>
                <a:cs typeface="+mj-cs"/>
              </a:defRPr>
            </a:lvl1pPr>
            <a:lvl2pPr algn="ctr" rtl="0" eaLnBrk="0" fontAlgn="base" hangingPunct="0">
              <a:spcBef>
                <a:spcPct val="0"/>
              </a:spcBef>
              <a:spcAft>
                <a:spcPct val="0"/>
              </a:spcAft>
              <a:defRPr sz="2800">
                <a:solidFill>
                  <a:srgbClr val="0070C0"/>
                </a:solidFill>
                <a:latin typeface="Calibri" panose="020F0502020204030204" pitchFamily="34" charset="0"/>
              </a:defRPr>
            </a:lvl2pPr>
            <a:lvl3pPr algn="ctr" rtl="0" eaLnBrk="0" fontAlgn="base" hangingPunct="0">
              <a:spcBef>
                <a:spcPct val="0"/>
              </a:spcBef>
              <a:spcAft>
                <a:spcPct val="0"/>
              </a:spcAft>
              <a:defRPr sz="2800">
                <a:solidFill>
                  <a:srgbClr val="0070C0"/>
                </a:solidFill>
                <a:latin typeface="Calibri" panose="020F0502020204030204" pitchFamily="34" charset="0"/>
              </a:defRPr>
            </a:lvl3pPr>
            <a:lvl4pPr algn="ctr" rtl="0" eaLnBrk="0" fontAlgn="base" hangingPunct="0">
              <a:spcBef>
                <a:spcPct val="0"/>
              </a:spcBef>
              <a:spcAft>
                <a:spcPct val="0"/>
              </a:spcAft>
              <a:defRPr sz="2800">
                <a:solidFill>
                  <a:srgbClr val="0070C0"/>
                </a:solidFill>
                <a:latin typeface="Calibri" panose="020F0502020204030204" pitchFamily="34" charset="0"/>
              </a:defRPr>
            </a:lvl4pPr>
            <a:lvl5pPr algn="ctr" rtl="0" eaLnBrk="0" fontAlgn="base" hangingPunct="0">
              <a:spcBef>
                <a:spcPct val="0"/>
              </a:spcBef>
              <a:spcAft>
                <a:spcPct val="0"/>
              </a:spcAft>
              <a:defRPr sz="2800">
                <a:solidFill>
                  <a:srgbClr val="0070C0"/>
                </a:solidFill>
                <a:latin typeface="Calibri" panose="020F0502020204030204" pitchFamily="34" charset="0"/>
              </a:defRPr>
            </a:lvl5pPr>
            <a:lvl6pPr marL="457200" algn="ctr" rtl="0" fontAlgn="base">
              <a:spcBef>
                <a:spcPct val="0"/>
              </a:spcBef>
              <a:spcAft>
                <a:spcPct val="0"/>
              </a:spcAft>
              <a:defRPr sz="2800">
                <a:solidFill>
                  <a:schemeClr val="tx1"/>
                </a:solidFill>
                <a:latin typeface="Calibri" panose="020F0502020204030204" pitchFamily="34" charset="0"/>
              </a:defRPr>
            </a:lvl6pPr>
            <a:lvl7pPr marL="914400" algn="ctr" rtl="0" fontAlgn="base">
              <a:spcBef>
                <a:spcPct val="0"/>
              </a:spcBef>
              <a:spcAft>
                <a:spcPct val="0"/>
              </a:spcAft>
              <a:defRPr sz="2800">
                <a:solidFill>
                  <a:schemeClr val="tx1"/>
                </a:solidFill>
                <a:latin typeface="Calibri" panose="020F0502020204030204" pitchFamily="34" charset="0"/>
              </a:defRPr>
            </a:lvl7pPr>
            <a:lvl8pPr marL="1371600" algn="ctr" rtl="0" fontAlgn="base">
              <a:spcBef>
                <a:spcPct val="0"/>
              </a:spcBef>
              <a:spcAft>
                <a:spcPct val="0"/>
              </a:spcAft>
              <a:defRPr sz="2800">
                <a:solidFill>
                  <a:schemeClr val="tx1"/>
                </a:solidFill>
                <a:latin typeface="Calibri" panose="020F0502020204030204" pitchFamily="34" charset="0"/>
              </a:defRPr>
            </a:lvl8pPr>
            <a:lvl9pPr marL="1828800" algn="ctr" rtl="0" fontAlgn="base">
              <a:spcBef>
                <a:spcPct val="0"/>
              </a:spcBef>
              <a:spcAft>
                <a:spcPct val="0"/>
              </a:spcAft>
              <a:defRPr sz="2800">
                <a:solidFill>
                  <a:schemeClr val="tx1"/>
                </a:solidFill>
                <a:latin typeface="Calibri" panose="020F0502020204030204" pitchFamily="34" charset="0"/>
              </a:defRPr>
            </a:lvl9pPr>
          </a:lstStyle>
          <a:p>
            <a:r>
              <a:rPr lang="zh-CN" altLang="en-US" b="1" kern="1200" dirty="0">
                <a:latin typeface="+mj-lt"/>
                <a:ea typeface="宋体" panose="02010600030101010101" pitchFamily="2" charset="-122"/>
                <a:cs typeface="+mj-cs"/>
              </a:rPr>
              <a:t>第</a:t>
            </a:r>
            <a:r>
              <a:rPr lang="en-US" altLang="zh-CN" b="1" kern="1200" dirty="0">
                <a:latin typeface="+mj-lt"/>
                <a:ea typeface="宋体" panose="02010600030101010101" pitchFamily="2" charset="-122"/>
                <a:cs typeface="+mj-cs"/>
              </a:rPr>
              <a:t>5</a:t>
            </a:r>
            <a:r>
              <a:rPr lang="zh-CN" altLang="en-US" b="1" kern="1200" dirty="0">
                <a:latin typeface="+mj-lt"/>
                <a:ea typeface="宋体" panose="02010600030101010101" pitchFamily="2" charset="-122"/>
                <a:cs typeface="+mj-cs"/>
              </a:rPr>
              <a:t>章 软件工程的人员方面</a:t>
            </a:r>
            <a:endParaRPr lang="en-US" altLang="zh-CN" b="1" kern="1200" dirty="0">
              <a:latin typeface="+mj-lt"/>
              <a:ea typeface="宋体" panose="02010600030101010101" pitchFamily="2" charset="-122"/>
              <a:cs typeface="+mj-cs"/>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2" name="图片 1"/>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nchorCtr="0"/>
          <a:p>
            <a:r>
              <a:rPr lang="en-US" altLang="zh-CN" kern="1200" dirty="0">
                <a:latin typeface="+mj-lt"/>
                <a:ea typeface="宋体" panose="02010600030101010101" pitchFamily="2" charset="-122"/>
                <a:cs typeface="+mj-cs"/>
              </a:rPr>
              <a:t> </a:t>
            </a:r>
            <a:endParaRPr lang="en-US" altLang="zh-CN" kern="1200" dirty="0">
              <a:latin typeface="+mj-lt"/>
              <a:ea typeface="宋体" panose="02010600030101010101" pitchFamily="2" charset="-122"/>
              <a:cs typeface="+mj-cs"/>
            </a:endParaRPr>
          </a:p>
        </p:txBody>
      </p:sp>
      <p:sp>
        <p:nvSpPr>
          <p:cNvPr id="13315" name="Rectangle 3"/>
          <p:cNvSpPr>
            <a:spLocks noGrp="1"/>
          </p:cNvSpPr>
          <p:nvPr>
            <p:ph idx="1"/>
          </p:nvPr>
        </p:nvSpPr>
        <p:spPr/>
        <p:txBody>
          <a:bodyPr vert="horz" wrap="square" lIns="91440" tIns="45720" rIns="91440" bIns="45720" anchor="t" anchorCtr="0"/>
          <a:p>
            <a:r>
              <a:rPr lang="zh-CN" altLang="en-US" sz="2800" b="1" dirty="0">
                <a:ea typeface="宋体" panose="02010600030101010101" pitchFamily="2" charset="-122"/>
              </a:rPr>
              <a:t>避免“</a:t>
            </a:r>
            <a:r>
              <a:rPr lang="zh-CN" altLang="en-US" sz="2800" b="1" dirty="0">
                <a:solidFill>
                  <a:srgbClr val="FF0000"/>
                </a:solidFill>
                <a:ea typeface="宋体" panose="02010600030101010101" pitchFamily="2" charset="-122"/>
              </a:rPr>
              <a:t>团队毒性</a:t>
            </a:r>
            <a:r>
              <a:rPr lang="zh-CN" altLang="en-US" sz="2800" b="1" dirty="0">
                <a:ea typeface="宋体" panose="02010600030101010101" pitchFamily="2" charset="-122"/>
              </a:rPr>
              <a:t>”（反面）</a:t>
            </a:r>
            <a:endParaRPr lang="en-US" altLang="zh-CN" sz="2800" b="1" dirty="0">
              <a:ea typeface="宋体" panose="02010600030101010101" pitchFamily="2" charset="-122"/>
            </a:endParaRPr>
          </a:p>
          <a:p>
            <a:pPr lvl="1"/>
            <a:r>
              <a:rPr lang="en-US" altLang="zh-CN" sz="2400" dirty="0">
                <a:solidFill>
                  <a:srgbClr val="FF0000"/>
                </a:solidFill>
                <a:ea typeface="宋体" panose="02010600030101010101" pitchFamily="2" charset="-122"/>
              </a:rPr>
              <a:t>混乱的工作环境</a:t>
            </a:r>
            <a:r>
              <a:rPr lang="zh-CN" altLang="en-US" sz="2400" dirty="0">
                <a:ea typeface="宋体" panose="02010600030101010101" pitchFamily="2" charset="-122"/>
              </a:rPr>
              <a:t>会造成</a:t>
            </a:r>
            <a:r>
              <a:rPr lang="en-US" altLang="zh-CN" sz="2400" dirty="0">
                <a:ea typeface="宋体" panose="02010600030101010101" pitchFamily="2" charset="-122"/>
              </a:rPr>
              <a:t>团队</a:t>
            </a:r>
            <a:r>
              <a:rPr lang="zh-CN" altLang="en-US" sz="2400" dirty="0">
                <a:ea typeface="宋体" panose="02010600030101010101" pitchFamily="2" charset="-122"/>
              </a:rPr>
              <a:t>成员的精力浪费，失去对工作目标的关注力。</a:t>
            </a:r>
            <a:endParaRPr lang="zh-CN" altLang="en-US" sz="2400" dirty="0">
              <a:ea typeface="宋体" panose="02010600030101010101" pitchFamily="2" charset="-122"/>
            </a:endParaRPr>
          </a:p>
          <a:p>
            <a:pPr lvl="1"/>
            <a:r>
              <a:rPr lang="zh-CN" altLang="en-US" sz="2400" dirty="0">
                <a:ea typeface="宋体" panose="02010600030101010101" pitchFamily="2" charset="-122"/>
              </a:rPr>
              <a:t>由个人、商业或者技术原因造成的</a:t>
            </a:r>
            <a:r>
              <a:rPr lang="zh-CN" altLang="en-US" sz="2400" dirty="0">
                <a:solidFill>
                  <a:srgbClr val="FF0000"/>
                </a:solidFill>
                <a:ea typeface="宋体" panose="02010600030101010101" pitchFamily="2" charset="-122"/>
              </a:rPr>
              <a:t>高度挫折</a:t>
            </a:r>
            <a:r>
              <a:rPr lang="en-US" altLang="zh-CN" sz="2400" dirty="0">
                <a:ea typeface="宋体" panose="02010600030101010101" pitchFamily="2" charset="-122"/>
              </a:rPr>
              <a:t>会造成团队成员</a:t>
            </a:r>
            <a:r>
              <a:rPr lang="zh-CN" altLang="en-US" sz="2400" dirty="0">
                <a:ea typeface="宋体" panose="02010600030101010101" pitchFamily="2" charset="-122"/>
              </a:rPr>
              <a:t>的</a:t>
            </a:r>
            <a:r>
              <a:rPr lang="en-US" altLang="zh-CN" sz="2400" dirty="0">
                <a:ea typeface="宋体" panose="02010600030101010101" pitchFamily="2" charset="-122"/>
              </a:rPr>
              <a:t>分裂</a:t>
            </a:r>
            <a:r>
              <a:rPr lang="zh-CN" altLang="en-US" sz="2400" dirty="0">
                <a:ea typeface="宋体" panose="02010600030101010101" pitchFamily="2" charset="-122"/>
              </a:rPr>
              <a:t>。</a:t>
            </a:r>
            <a:endParaRPr lang="zh-CN" altLang="en-US" sz="2400" dirty="0">
              <a:ea typeface="宋体" panose="02010600030101010101" pitchFamily="2" charset="-122"/>
            </a:endParaRPr>
          </a:p>
          <a:p>
            <a:pPr lvl="1"/>
            <a:r>
              <a:rPr lang="en-US" altLang="zh-CN" sz="2400" dirty="0">
                <a:ea typeface="宋体" panose="02010600030101010101" pitchFamily="2" charset="-122"/>
              </a:rPr>
              <a:t>“</a:t>
            </a:r>
            <a:r>
              <a:rPr lang="en-US" altLang="zh-CN" sz="2400" dirty="0">
                <a:solidFill>
                  <a:srgbClr val="FF0000"/>
                </a:solidFill>
                <a:ea typeface="宋体" panose="02010600030101010101" pitchFamily="2" charset="-122"/>
              </a:rPr>
              <a:t>支离破碎或协调不当</a:t>
            </a:r>
            <a:r>
              <a:rPr lang="en-US" altLang="zh-CN" sz="2400" dirty="0">
                <a:ea typeface="宋体" panose="02010600030101010101" pitchFamily="2" charset="-122"/>
              </a:rPr>
              <a:t>”</a:t>
            </a:r>
            <a:r>
              <a:rPr lang="zh-CN" altLang="en-US" sz="2400" dirty="0">
                <a:ea typeface="宋体" panose="02010600030101010101" pitchFamily="2" charset="-122"/>
              </a:rPr>
              <a:t>的</a:t>
            </a:r>
            <a:r>
              <a:rPr lang="en-US" altLang="zh-CN" sz="2400" dirty="0">
                <a:ea typeface="宋体" panose="02010600030101010101" pitchFamily="2" charset="-122"/>
                <a:sym typeface="Arial" panose="020B0604020202020204" pitchFamily="34" charset="0"/>
              </a:rPr>
              <a:t>软件过程</a:t>
            </a:r>
            <a:r>
              <a:rPr lang="zh-CN" altLang="en-US" sz="2400" dirty="0">
                <a:ea typeface="宋体" panose="02010600030101010101" pitchFamily="2" charset="-122"/>
                <a:sym typeface="Arial" panose="020B0604020202020204" pitchFamily="34" charset="0"/>
              </a:rPr>
              <a:t>模型</a:t>
            </a:r>
            <a:r>
              <a:rPr lang="zh-CN" altLang="en-US" sz="2400" dirty="0">
                <a:ea typeface="宋体" panose="02010600030101010101" pitchFamily="2" charset="-122"/>
              </a:rPr>
              <a:t>或是定义错误的、选择</a:t>
            </a:r>
            <a:r>
              <a:rPr lang="en-US" altLang="zh-CN" sz="2400" dirty="0">
                <a:ea typeface="宋体" panose="02010600030101010101" pitchFamily="2" charset="-122"/>
              </a:rPr>
              <a:t>不当的软件过程</a:t>
            </a:r>
            <a:r>
              <a:rPr lang="zh-CN" altLang="en-US" sz="2400" dirty="0">
                <a:ea typeface="宋体" panose="02010600030101010101" pitchFamily="2" charset="-122"/>
              </a:rPr>
              <a:t>模型会成为工作中的阻碍</a:t>
            </a:r>
            <a:r>
              <a:rPr lang="en-US" altLang="zh-CN" sz="2400" dirty="0">
                <a:ea typeface="宋体" panose="02010600030101010101" pitchFamily="2" charset="-122"/>
              </a:rPr>
              <a:t>。</a:t>
            </a:r>
            <a:endParaRPr lang="en-US" altLang="zh-CN" sz="2400" dirty="0">
              <a:ea typeface="宋体" panose="02010600030101010101" pitchFamily="2" charset="-122"/>
            </a:endParaRPr>
          </a:p>
          <a:p>
            <a:pPr lvl="1"/>
            <a:r>
              <a:rPr lang="en-US" altLang="zh-CN" sz="2400" dirty="0">
                <a:ea typeface="宋体" panose="02010600030101010101" pitchFamily="2" charset="-122"/>
              </a:rPr>
              <a:t>对软件团队中角色的</a:t>
            </a:r>
            <a:r>
              <a:rPr lang="en-US" altLang="zh-CN" sz="2400" dirty="0">
                <a:solidFill>
                  <a:srgbClr val="FF0000"/>
                </a:solidFill>
                <a:ea typeface="宋体" panose="02010600030101010101" pitchFamily="2" charset="-122"/>
              </a:rPr>
              <a:t>模糊定义</a:t>
            </a:r>
            <a:r>
              <a:rPr lang="zh-CN" altLang="en-US" sz="2400" dirty="0">
                <a:ea typeface="宋体" panose="02010600030101010101" pitchFamily="2" charset="-122"/>
              </a:rPr>
              <a:t>会造成团队缺乏责任感，遇到问题相互指责。</a:t>
            </a:r>
            <a:endParaRPr lang="zh-CN" altLang="en-US" sz="2400" dirty="0">
              <a:ea typeface="宋体" panose="02010600030101010101" pitchFamily="2" charset="-122"/>
            </a:endParaRPr>
          </a:p>
          <a:p>
            <a:pPr lvl="1"/>
            <a:r>
              <a:rPr lang="en-US" altLang="zh-CN" sz="2400" dirty="0">
                <a:ea typeface="宋体" panose="02010600030101010101" pitchFamily="2" charset="-122"/>
              </a:rPr>
              <a:t>“</a:t>
            </a:r>
            <a:r>
              <a:rPr lang="en-US" altLang="zh-CN" sz="2400" dirty="0">
                <a:solidFill>
                  <a:srgbClr val="FF0000"/>
                </a:solidFill>
                <a:ea typeface="宋体" panose="02010600030101010101" pitchFamily="2" charset="-122"/>
              </a:rPr>
              <a:t>持续且重复性的失败</a:t>
            </a:r>
            <a:r>
              <a:rPr lang="en-US" altLang="zh-CN" sz="2400" dirty="0">
                <a:ea typeface="宋体" panose="02010600030101010101" pitchFamily="2" charset="-122"/>
              </a:rPr>
              <a:t>”</a:t>
            </a:r>
            <a:r>
              <a:rPr lang="zh-CN" altLang="en-US" sz="2400" dirty="0">
                <a:ea typeface="宋体" panose="02010600030101010101" pitchFamily="2" charset="-122"/>
              </a:rPr>
              <a:t>会打击士气，使得团队成员缺乏自信。</a:t>
            </a:r>
            <a:endParaRPr lang="zh-CN" altLang="en-US" sz="2400" dirty="0">
              <a:ea typeface="宋体" panose="02010600030101010101" pitchFamily="2" charset="-122"/>
            </a:endParaRPr>
          </a:p>
        </p:txBody>
      </p:sp>
      <p:sp>
        <p:nvSpPr>
          <p:cNvPr id="13316" name="Slide Number Placeholder 4"/>
          <p:cNvSpPr txBox="1">
            <a:spLocks noGrp="1"/>
          </p:cNvSpPr>
          <p:nvPr>
            <p:ph type="sldNum" sz="quarter" idx="4"/>
          </p:nvPr>
        </p:nvSpPr>
        <p:spPr>
          <a:noFill/>
          <a:ln>
            <a:noFill/>
          </a:ln>
        </p:spPr>
        <p:txBody>
          <a:bodyPr anchor="ctr" anchorCtr="0"/>
          <a:p>
            <a:pPr marL="0" indent="0" algn="r">
              <a:spcBef>
                <a:spcPct val="0"/>
              </a:spcBef>
              <a:buClrTx/>
              <a:buFontTx/>
              <a:buNone/>
            </a:pPr>
            <a:fld id="{9A0DB2DC-4C9A-4742-B13C-FB6460FD3503}" type="slidenum">
              <a:rPr lang="en-US" altLang="zh-CN" sz="1200" dirty="0">
                <a:latin typeface="Helvetica" pitchFamily="-128" charset="0"/>
                <a:ea typeface="MS PGothic" panose="020B0600070205080204" pitchFamily="34" charset="-128"/>
              </a:rPr>
            </a:fld>
            <a:endParaRPr lang="en-US" altLang="zh-CN" sz="1200" dirty="0">
              <a:latin typeface="Helvetica" pitchFamily="-128" charset="0"/>
              <a:ea typeface="MS PGothic" panose="020B0600070205080204" pitchFamily="34" charset="-128"/>
            </a:endParaRPr>
          </a:p>
        </p:txBody>
      </p:sp>
      <p:sp>
        <p:nvSpPr>
          <p:cNvPr id="5" name="Rectangle 2"/>
          <p:cNvSpPr txBox="1">
            <a:spLocks noChangeArrowheads="1"/>
          </p:cNvSpPr>
          <p:nvPr/>
        </p:nvSpPr>
        <p:spPr bwMode="auto">
          <a:xfrm>
            <a:off x="2125028" y="152400"/>
            <a:ext cx="5040313"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003366"/>
                </a:solidFill>
                <a:effectLst/>
                <a:uLnTx/>
                <a:uFillTx/>
                <a:latin typeface="+mj-lt"/>
                <a:ea typeface="+mj-ea"/>
                <a:cs typeface="Arial" panose="020B0604020202020204" pitchFamily="34" charset="0"/>
              </a:rPr>
              <a:t> </a:t>
            </a:r>
            <a:r>
              <a:rPr kumimoji="0" lang="zh-CN" altLang="en-US" sz="3200" b="1" i="0" u="none" strike="noStrike" kern="0" cap="none" spc="0" normalizeH="0" baseline="0" noProof="0" dirty="0">
                <a:ln>
                  <a:noFill/>
                </a:ln>
                <a:solidFill>
                  <a:srgbClr val="003366"/>
                </a:solidFill>
                <a:effectLst/>
                <a:uLnTx/>
                <a:uFillTx/>
                <a:latin typeface="+mj-lt"/>
                <a:ea typeface="+mj-ea"/>
                <a:cs typeface="Arial" panose="020B0604020202020204" pitchFamily="34" charset="0"/>
              </a:rPr>
              <a:t>软件团队</a:t>
            </a:r>
            <a:endParaRPr kumimoji="0" lang="zh-CN" altLang="en-US" sz="3200" b="1" i="0" u="none" strike="noStrike" kern="0" cap="none" spc="0" normalizeH="0" baseline="0" noProof="0" dirty="0">
              <a:ln>
                <a:noFill/>
              </a:ln>
              <a:solidFill>
                <a:srgbClr val="003366"/>
              </a:solidFill>
              <a:effectLst/>
              <a:uLnTx/>
              <a:uFillTx/>
              <a:latin typeface="+mj-lt"/>
              <a:ea typeface="+mj-ea"/>
              <a:cs typeface="Arial" panose="020B0604020202020204" pitchFamily="34" charset="0"/>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983800" y="76200"/>
            <a:ext cx="5410058" cy="762000"/>
          </a:xfrm>
        </p:spPr>
        <p:txBody>
          <a:bodyPr vert="horz" wrap="square" lIns="91440" tIns="45720" rIns="91440" bIns="45720" anchor="ctr" anchorCtr="0"/>
          <a:p>
            <a:pPr eaLnBrk="1" hangingPunct="1"/>
            <a:r>
              <a:rPr lang="en-US" altLang="zh-TW" sz="4000" kern="1200" dirty="0">
                <a:latin typeface="+mj-lt"/>
                <a:ea typeface="PMingLiU" panose="02020500000000000000" pitchFamily="18" charset="-120"/>
                <a:cs typeface="+mj-cs"/>
              </a:rPr>
              <a:t>Teamicid</a:t>
            </a:r>
            <a:r>
              <a:rPr lang="en-US" altLang="zh-TW" sz="4400" kern="1200" dirty="0">
                <a:latin typeface="+mj-lt"/>
                <a:ea typeface="PMingLiU" panose="02020500000000000000" pitchFamily="18" charset="-120"/>
                <a:cs typeface="+mj-cs"/>
              </a:rPr>
              <a:t>e</a:t>
            </a:r>
            <a:endParaRPr lang="en-US" altLang="zh-TW" sz="4400" kern="1200" dirty="0">
              <a:latin typeface="+mj-lt"/>
              <a:ea typeface="PMingLiU" panose="02020500000000000000" pitchFamily="18" charset="-120"/>
              <a:cs typeface="+mj-cs"/>
            </a:endParaRPr>
          </a:p>
        </p:txBody>
      </p:sp>
      <p:sp>
        <p:nvSpPr>
          <p:cNvPr id="14339" name="Rectangle 3"/>
          <p:cNvSpPr>
            <a:spLocks noGrp="1"/>
          </p:cNvSpPr>
          <p:nvPr>
            <p:ph idx="1"/>
          </p:nvPr>
        </p:nvSpPr>
        <p:spPr>
          <a:xfrm>
            <a:off x="685800" y="1557338"/>
            <a:ext cx="8001000" cy="4843462"/>
          </a:xfrm>
        </p:spPr>
        <p:txBody>
          <a:bodyPr vert="horz" wrap="square" lIns="91440" tIns="45720" rIns="91440" bIns="45720" anchor="t" anchorCtr="0"/>
          <a:p>
            <a:pPr eaLnBrk="1" hangingPunct="1"/>
            <a:r>
              <a:rPr lang="en-US" altLang="zh-TW" sz="2800" dirty="0">
                <a:ea typeface="PMingLiU" panose="02020500000000000000" pitchFamily="18" charset="-120"/>
              </a:rPr>
              <a:t>Defensive management </a:t>
            </a:r>
            <a:r>
              <a:rPr lang="en-US" altLang="zh-CN" sz="2800" dirty="0">
                <a:ea typeface="宋体" panose="02010600030101010101" pitchFamily="2" charset="-122"/>
              </a:rPr>
              <a:t>/ </a:t>
            </a:r>
            <a:r>
              <a:rPr lang="zh-CN" altLang="en-US" sz="2800" dirty="0">
                <a:ea typeface="宋体" panose="02010600030101010101" pitchFamily="2" charset="-122"/>
              </a:rPr>
              <a:t>保守式管理</a:t>
            </a:r>
            <a:endParaRPr lang="en-US" altLang="zh-TW" sz="2800" dirty="0">
              <a:ea typeface="PMingLiU" panose="02020500000000000000" pitchFamily="18" charset="-120"/>
            </a:endParaRPr>
          </a:p>
          <a:p>
            <a:pPr eaLnBrk="1" hangingPunct="1"/>
            <a:r>
              <a:rPr lang="en-US" altLang="zh-TW" sz="2800" dirty="0">
                <a:ea typeface="PMingLiU" panose="02020500000000000000" pitchFamily="18" charset="-120"/>
              </a:rPr>
              <a:t>Bureaucracy / </a:t>
            </a:r>
            <a:r>
              <a:rPr lang="zh-CN" altLang="en-US" sz="2800" dirty="0">
                <a:ea typeface="宋体" panose="02010600030101010101" pitchFamily="2" charset="-122"/>
              </a:rPr>
              <a:t>官僚</a:t>
            </a:r>
            <a:endParaRPr lang="en-US" altLang="zh-TW" sz="2800" dirty="0">
              <a:ea typeface="PMingLiU" panose="02020500000000000000" pitchFamily="18" charset="-120"/>
            </a:endParaRPr>
          </a:p>
          <a:p>
            <a:pPr eaLnBrk="1" hangingPunct="1"/>
            <a:r>
              <a:rPr lang="en-US" altLang="zh-TW" sz="2800" dirty="0">
                <a:ea typeface="PMingLiU" panose="02020500000000000000" pitchFamily="18" charset="-120"/>
              </a:rPr>
              <a:t>Physical separation / </a:t>
            </a:r>
            <a:r>
              <a:rPr lang="zh-CN" altLang="en-US" sz="2800" dirty="0">
                <a:ea typeface="宋体" panose="02010600030101010101" pitchFamily="2" charset="-122"/>
              </a:rPr>
              <a:t>人员被物理隔离</a:t>
            </a:r>
            <a:endParaRPr lang="en-US" altLang="zh-TW" sz="2800" dirty="0">
              <a:ea typeface="PMingLiU" panose="02020500000000000000" pitchFamily="18" charset="-120"/>
            </a:endParaRPr>
          </a:p>
          <a:p>
            <a:pPr eaLnBrk="1" hangingPunct="1"/>
            <a:r>
              <a:rPr lang="en-US" altLang="zh-TW" sz="2800" dirty="0">
                <a:ea typeface="PMingLiU" panose="02020500000000000000" pitchFamily="18" charset="-120"/>
              </a:rPr>
              <a:t>Fragmentation of people’s time</a:t>
            </a:r>
            <a:r>
              <a:rPr lang="zh-CN" altLang="en-US" sz="2800" dirty="0">
                <a:ea typeface="宋体" panose="02010600030101010101" pitchFamily="2" charset="-122"/>
              </a:rPr>
              <a:t> </a:t>
            </a:r>
            <a:r>
              <a:rPr lang="en-US" altLang="zh-CN" sz="2800" dirty="0">
                <a:ea typeface="宋体" panose="02010600030101010101" pitchFamily="2" charset="-122"/>
              </a:rPr>
              <a:t>/ </a:t>
            </a:r>
            <a:r>
              <a:rPr lang="zh-CN" altLang="en-US" sz="2800" dirty="0">
                <a:ea typeface="宋体" panose="02010600030101010101" pitchFamily="2" charset="-122"/>
              </a:rPr>
              <a:t>碎片化的人员时间</a:t>
            </a:r>
            <a:endParaRPr lang="en-US" altLang="zh-TW" sz="2800" dirty="0">
              <a:ea typeface="PMingLiU" panose="02020500000000000000" pitchFamily="18" charset="-120"/>
            </a:endParaRPr>
          </a:p>
          <a:p>
            <a:pPr eaLnBrk="1" hangingPunct="1"/>
            <a:r>
              <a:rPr lang="en-US" altLang="zh-TW" sz="2800" dirty="0">
                <a:ea typeface="PMingLiU" panose="02020500000000000000" pitchFamily="18" charset="-120"/>
              </a:rPr>
              <a:t>Quality reduction of the product / </a:t>
            </a:r>
            <a:r>
              <a:rPr lang="zh-CN" altLang="en-US" sz="2800" dirty="0">
                <a:ea typeface="宋体" panose="02010600030101010101" pitchFamily="2" charset="-122"/>
              </a:rPr>
              <a:t>产品质量降低</a:t>
            </a:r>
            <a:endParaRPr lang="en-US" altLang="zh-TW" sz="2800" dirty="0">
              <a:ea typeface="PMingLiU" panose="02020500000000000000" pitchFamily="18" charset="-120"/>
            </a:endParaRPr>
          </a:p>
          <a:p>
            <a:pPr eaLnBrk="1" hangingPunct="1"/>
            <a:r>
              <a:rPr lang="en-US" altLang="zh-TW" sz="2800" dirty="0">
                <a:ea typeface="PMingLiU" panose="02020500000000000000" pitchFamily="18" charset="-120"/>
              </a:rPr>
              <a:t>Phony deadlines</a:t>
            </a:r>
            <a:r>
              <a:rPr lang="zh-CN" altLang="en-US" sz="2800" dirty="0">
                <a:ea typeface="宋体" panose="02010600030101010101" pitchFamily="2" charset="-122"/>
              </a:rPr>
              <a:t> </a:t>
            </a:r>
            <a:r>
              <a:rPr lang="en-US" altLang="zh-CN" sz="2800" dirty="0">
                <a:ea typeface="宋体" panose="02010600030101010101" pitchFamily="2" charset="-122"/>
              </a:rPr>
              <a:t>/ </a:t>
            </a:r>
            <a:r>
              <a:rPr lang="zh-CN" altLang="en-US" sz="2800" dirty="0">
                <a:ea typeface="宋体" panose="02010600030101010101" pitchFamily="2" charset="-122"/>
              </a:rPr>
              <a:t>虚假的截止时间</a:t>
            </a:r>
            <a:endParaRPr lang="en-US" altLang="zh-TW" sz="2800" dirty="0">
              <a:ea typeface="PMingLiU" panose="02020500000000000000" pitchFamily="18" charset="-120"/>
            </a:endParaRPr>
          </a:p>
          <a:p>
            <a:pPr eaLnBrk="1" hangingPunct="1"/>
            <a:r>
              <a:rPr lang="en-US" altLang="zh-TW" sz="2800" dirty="0">
                <a:ea typeface="PMingLiU" panose="02020500000000000000" pitchFamily="18" charset="-120"/>
              </a:rPr>
              <a:t>Clique control</a:t>
            </a:r>
            <a:r>
              <a:rPr lang="zh-CN" altLang="en-US" sz="2800" dirty="0">
                <a:ea typeface="宋体" panose="02010600030101010101" pitchFamily="2" charset="-122"/>
              </a:rPr>
              <a:t> </a:t>
            </a:r>
            <a:r>
              <a:rPr lang="en-US" altLang="zh-CN" sz="2800" dirty="0">
                <a:ea typeface="宋体" panose="02010600030101010101" pitchFamily="2" charset="-122"/>
              </a:rPr>
              <a:t>/</a:t>
            </a:r>
            <a:r>
              <a:rPr lang="zh-CN" altLang="en-US" sz="2800" dirty="0">
                <a:ea typeface="宋体" panose="02010600030101010101" pitchFamily="2" charset="-122"/>
              </a:rPr>
              <a:t>小圈子控制</a:t>
            </a:r>
            <a:endParaRPr lang="en-US" altLang="zh-TW" sz="2800" dirty="0">
              <a:ea typeface="PMingLiU" panose="02020500000000000000" pitchFamily="18" charset="-120"/>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7"/>
          <p:cNvSpPr>
            <a:spLocks noGrp="1"/>
          </p:cNvSpPr>
          <p:nvPr>
            <p:ph type="title"/>
          </p:nvPr>
        </p:nvSpPr>
        <p:spPr>
          <a:xfrm>
            <a:off x="1983800" y="76200"/>
            <a:ext cx="5410058" cy="762000"/>
          </a:xfrm>
        </p:spPr>
        <p:txBody>
          <a:bodyPr vert="horz" wrap="square" lIns="91440" tIns="45720" rIns="91440" bIns="45720" anchor="ctr" anchorCtr="0"/>
          <a:p>
            <a:r>
              <a:rPr lang="en-US" altLang="zh-CN" b="1" kern="1200" dirty="0">
                <a:latin typeface="黑体" panose="02010609060101010101" pitchFamily="49" charset="-122"/>
                <a:ea typeface="黑体" panose="02010609060101010101" pitchFamily="49" charset="-122"/>
                <a:cs typeface="+mj-cs"/>
              </a:rPr>
              <a:t> </a:t>
            </a:r>
            <a:r>
              <a:rPr lang="zh-CN" altLang="en-US" b="1" kern="1200" dirty="0">
                <a:latin typeface="黑体" panose="02010609060101010101" pitchFamily="49" charset="-122"/>
                <a:ea typeface="黑体" panose="02010609060101010101" pitchFamily="49" charset="-122"/>
                <a:cs typeface="+mj-cs"/>
              </a:rPr>
              <a:t>团队结构</a:t>
            </a:r>
            <a:endParaRPr lang="zh-CN" altLang="en-US" kern="1200" dirty="0">
              <a:latin typeface="+mj-lt"/>
              <a:ea typeface="宋体" panose="02010600030101010101" pitchFamily="2" charset="-122"/>
              <a:cs typeface="+mj-cs"/>
            </a:endParaRPr>
          </a:p>
        </p:txBody>
      </p:sp>
      <p:sp>
        <p:nvSpPr>
          <p:cNvPr id="15363" name="Rectangle 3"/>
          <p:cNvSpPr>
            <a:spLocks noGrp="1"/>
          </p:cNvSpPr>
          <p:nvPr>
            <p:ph idx="1"/>
          </p:nvPr>
        </p:nvSpPr>
        <p:spPr>
          <a:xfrm>
            <a:off x="533400" y="1295400"/>
            <a:ext cx="8153400" cy="5181600"/>
          </a:xfrm>
        </p:spPr>
        <p:txBody>
          <a:bodyPr vert="horz" wrap="square" lIns="91440" tIns="45720" rIns="91440" bIns="45720" anchor="t" anchorCtr="0"/>
          <a:p>
            <a:r>
              <a:rPr lang="zh-CN" altLang="en-US" dirty="0">
                <a:ea typeface="宋体" panose="02010600030101010101" pitchFamily="2" charset="-122"/>
              </a:rPr>
              <a:t>影响团队结构的因素</a:t>
            </a:r>
            <a:endParaRPr lang="en-US" altLang="zh-CN" dirty="0">
              <a:ea typeface="宋体" panose="02010600030101010101" pitchFamily="2" charset="-122"/>
            </a:endParaRPr>
          </a:p>
          <a:p>
            <a:pPr lvl="1"/>
            <a:r>
              <a:rPr lang="zh-CN" altLang="en-US" dirty="0">
                <a:ea typeface="宋体" panose="02010600030101010101" pitchFamily="2" charset="-122"/>
              </a:rPr>
              <a:t>需解决问题的</a:t>
            </a:r>
            <a:r>
              <a:rPr lang="zh-CN" altLang="en-US" dirty="0">
                <a:solidFill>
                  <a:srgbClr val="FF0000"/>
                </a:solidFill>
                <a:ea typeface="宋体" panose="02010600030101010101" pitchFamily="2" charset="-122"/>
              </a:rPr>
              <a:t>难度</a:t>
            </a:r>
            <a:endParaRPr lang="en-US" altLang="zh-CN" dirty="0">
              <a:solidFill>
                <a:srgbClr val="FF0000"/>
              </a:solidFill>
              <a:ea typeface="宋体" panose="02010600030101010101" pitchFamily="2" charset="-122"/>
            </a:endParaRPr>
          </a:p>
          <a:p>
            <a:pPr lvl="1"/>
            <a:r>
              <a:rPr lang="zh-CN" altLang="en-US" dirty="0">
                <a:ea typeface="宋体" panose="02010600030101010101" pitchFamily="2" charset="-122"/>
              </a:rPr>
              <a:t>基于代码行或者功能点的结果程序的规模</a:t>
            </a:r>
            <a:endParaRPr lang="en-US" altLang="zh-CN" dirty="0">
              <a:ea typeface="宋体" panose="02010600030101010101" pitchFamily="2" charset="-122"/>
            </a:endParaRPr>
          </a:p>
          <a:p>
            <a:pPr lvl="1"/>
            <a:r>
              <a:rPr lang="zh-CN" altLang="en-US" dirty="0">
                <a:ea typeface="宋体" panose="02010600030101010101" pitchFamily="2" charset="-122"/>
              </a:rPr>
              <a:t>团队成员</a:t>
            </a:r>
            <a:r>
              <a:rPr lang="zh-CN" altLang="en-US" dirty="0">
                <a:solidFill>
                  <a:srgbClr val="FF0000"/>
                </a:solidFill>
                <a:ea typeface="宋体" panose="02010600030101010101" pitchFamily="2" charset="-122"/>
              </a:rPr>
              <a:t>合作的时间</a:t>
            </a:r>
            <a:r>
              <a:rPr lang="en-US" altLang="zh-CN" dirty="0">
                <a:solidFill>
                  <a:srgbClr val="FF0000"/>
                </a:solidFill>
                <a:ea typeface="宋体" panose="02010600030101010101" pitchFamily="2" charset="-122"/>
              </a:rPr>
              <a:t> </a:t>
            </a:r>
            <a:r>
              <a:rPr lang="en-US" altLang="zh-CN" dirty="0">
                <a:ea typeface="宋体" panose="02010600030101010101" pitchFamily="2" charset="-122"/>
              </a:rPr>
              <a:t>(</a:t>
            </a:r>
            <a:r>
              <a:rPr lang="zh-CN" altLang="en-US" dirty="0">
                <a:ea typeface="宋体" panose="02010600030101010101" pitchFamily="2" charset="-122"/>
              </a:rPr>
              <a:t>团队寿命</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问题</a:t>
            </a:r>
            <a:r>
              <a:rPr lang="zh-CN" altLang="en-US" dirty="0">
                <a:solidFill>
                  <a:srgbClr val="FF0000"/>
                </a:solidFill>
                <a:ea typeface="宋体" panose="02010600030101010101" pitchFamily="2" charset="-122"/>
              </a:rPr>
              <a:t>可规模化</a:t>
            </a:r>
            <a:r>
              <a:rPr lang="zh-CN" altLang="en-US" dirty="0">
                <a:ea typeface="宋体" panose="02010600030101010101" pitchFamily="2" charset="-122"/>
              </a:rPr>
              <a:t>的程度</a:t>
            </a:r>
            <a:endParaRPr lang="en-US" altLang="zh-CN" dirty="0">
              <a:ea typeface="宋体" panose="02010600030101010101" pitchFamily="2" charset="-122"/>
            </a:endParaRPr>
          </a:p>
          <a:p>
            <a:pPr lvl="1"/>
            <a:r>
              <a:rPr lang="zh-CN" altLang="en-US" dirty="0">
                <a:ea typeface="宋体" panose="02010600030101010101" pitchFamily="2" charset="-122"/>
              </a:rPr>
              <a:t>所建系统的</a:t>
            </a:r>
            <a:r>
              <a:rPr lang="zh-CN" altLang="en-US" dirty="0">
                <a:solidFill>
                  <a:srgbClr val="FF0000"/>
                </a:solidFill>
                <a:ea typeface="宋体" panose="02010600030101010101" pitchFamily="2" charset="-122"/>
              </a:rPr>
              <a:t>质量和可靠性</a:t>
            </a:r>
            <a:endParaRPr lang="en-US" altLang="zh-CN" dirty="0">
              <a:solidFill>
                <a:srgbClr val="FF0000"/>
              </a:solidFill>
              <a:ea typeface="宋体" panose="02010600030101010101" pitchFamily="2" charset="-122"/>
            </a:endParaRPr>
          </a:p>
          <a:p>
            <a:pPr lvl="1"/>
            <a:r>
              <a:rPr lang="zh-CN" altLang="en-US" dirty="0">
                <a:solidFill>
                  <a:srgbClr val="FF0000"/>
                </a:solidFill>
                <a:ea typeface="宋体" panose="02010600030101010101" pitchFamily="2" charset="-122"/>
              </a:rPr>
              <a:t>交付日期要求</a:t>
            </a:r>
            <a:r>
              <a:rPr lang="zh-CN" altLang="en-US" dirty="0">
                <a:ea typeface="宋体" panose="02010600030101010101" pitchFamily="2" charset="-122"/>
              </a:rPr>
              <a:t>的严格程度</a:t>
            </a:r>
            <a:endParaRPr lang="en-US" altLang="zh-CN" dirty="0">
              <a:ea typeface="宋体" panose="02010600030101010101" pitchFamily="2" charset="-122"/>
            </a:endParaRPr>
          </a:p>
          <a:p>
            <a:pPr lvl="1"/>
            <a:r>
              <a:rPr lang="zh-CN" altLang="en-US" dirty="0">
                <a:ea typeface="宋体" panose="02010600030101010101" pitchFamily="2" charset="-122"/>
              </a:rPr>
              <a:t>项目所需的</a:t>
            </a:r>
            <a:r>
              <a:rPr lang="zh-CN" altLang="en-US" dirty="0">
                <a:solidFill>
                  <a:srgbClr val="FF0000"/>
                </a:solidFill>
                <a:ea typeface="宋体" panose="02010600030101010101" pitchFamily="2" charset="-122"/>
              </a:rPr>
              <a:t>社会化（交流）程度</a:t>
            </a:r>
            <a:endParaRPr lang="en-US" altLang="zh-CN" dirty="0">
              <a:solidFill>
                <a:srgbClr val="FF0000"/>
              </a:solidFill>
              <a:ea typeface="宋体" panose="02010600030101010101" pitchFamily="2" charset="-122"/>
            </a:endParaRPr>
          </a:p>
        </p:txBody>
      </p:sp>
      <p:sp>
        <p:nvSpPr>
          <p:cNvPr id="15364" name="Slide Number Placeholder 4"/>
          <p:cNvSpPr txBox="1">
            <a:spLocks noGrp="1"/>
          </p:cNvSpPr>
          <p:nvPr>
            <p:ph type="sldNum" sz="quarter" idx="4"/>
          </p:nvPr>
        </p:nvSpPr>
        <p:spPr>
          <a:xfrm>
            <a:off x="6934200" y="6553200"/>
            <a:ext cx="2133600" cy="228600"/>
          </a:xfrm>
          <a:noFill/>
          <a:ln>
            <a:noFill/>
          </a:ln>
        </p:spPr>
        <p:txBody>
          <a:bodyPr anchor="ctr" anchorCtr="0"/>
          <a:p>
            <a:pPr marL="0" indent="0">
              <a:spcBef>
                <a:spcPct val="0"/>
              </a:spcBef>
              <a:buClrTx/>
              <a:buFontTx/>
              <a:buNone/>
            </a:pPr>
            <a:fld id="{9A0DB2DC-4C9A-4742-B13C-FB6460FD3503}" type="slidenum">
              <a:rPr lang="en-US" altLang="zh-CN" sz="2000" dirty="0">
                <a:latin typeface="Helvetica" pitchFamily="-128" charset="0"/>
                <a:ea typeface="MS PGothic" panose="020B0600070205080204" pitchFamily="34" charset="-128"/>
              </a:rPr>
            </a:fld>
            <a:endParaRPr lang="en-US" altLang="zh-CN" sz="2000" dirty="0">
              <a:latin typeface="Helvetica" pitchFamily="-128" charset="0"/>
              <a:ea typeface="MS PGothic" panose="020B0600070205080204" pitchFamily="34" charset="-128"/>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p:txBody>
          <a:bodyPr vert="horz" wrap="square" lIns="91440" tIns="45720" rIns="91440" bIns="45720" anchor="ctr" anchorCtr="0"/>
          <a:p>
            <a:endParaRPr lang="zh-CN" altLang="en-US" kern="1200" dirty="0">
              <a:latin typeface="+mj-lt"/>
              <a:ea typeface="宋体" panose="02010600030101010101" pitchFamily="2" charset="-122"/>
              <a:cs typeface="+mj-cs"/>
            </a:endParaRPr>
          </a:p>
        </p:txBody>
      </p:sp>
      <p:sp>
        <p:nvSpPr>
          <p:cNvPr id="16387" name="内容占位符 2"/>
          <p:cNvSpPr>
            <a:spLocks noGrp="1"/>
          </p:cNvSpPr>
          <p:nvPr>
            <p:ph idx="1"/>
          </p:nvPr>
        </p:nvSpPr>
        <p:spPr>
          <a:xfrm>
            <a:off x="533400" y="1219200"/>
            <a:ext cx="8153400" cy="5257800"/>
          </a:xfrm>
        </p:spPr>
        <p:txBody>
          <a:bodyPr vert="horz" wrap="square" lIns="91440" tIns="45720" rIns="91440" bIns="45720" anchor="t" anchorCtr="0"/>
          <a:p>
            <a:r>
              <a:rPr lang="zh-CN" altLang="en-US" sz="2800" b="1" dirty="0">
                <a:ea typeface="宋体" panose="02010600030101010101" pitchFamily="2" charset="-122"/>
              </a:rPr>
              <a:t>团队组织模式</a:t>
            </a:r>
            <a:endParaRPr lang="zh-CN" altLang="en-US" sz="2800" b="1" dirty="0">
              <a:ea typeface="宋体" panose="02010600030101010101" pitchFamily="2" charset="-122"/>
            </a:endParaRPr>
          </a:p>
          <a:p>
            <a:pPr lvl="1">
              <a:lnSpc>
                <a:spcPct val="150000"/>
              </a:lnSpc>
            </a:pPr>
            <a:r>
              <a:rPr lang="zh-CN" altLang="en-US" sz="2400" dirty="0">
                <a:solidFill>
                  <a:srgbClr val="FF0000"/>
                </a:solidFill>
                <a:ea typeface="宋体" panose="02010600030101010101" pitchFamily="2" charset="-122"/>
              </a:rPr>
              <a:t>封闭模式</a:t>
            </a:r>
            <a:r>
              <a:rPr lang="en-US" altLang="zh-CN" sz="2400" dirty="0">
                <a:ea typeface="宋体" panose="02010600030101010101" pitchFamily="2" charset="-122"/>
              </a:rPr>
              <a:t>—</a:t>
            </a:r>
            <a:r>
              <a:rPr lang="zh-CN" altLang="en-US" sz="2400" dirty="0">
                <a:ea typeface="宋体" panose="02010600030101010101" pitchFamily="2" charset="-122"/>
              </a:rPr>
              <a:t>遵循传统的权利层级模式。</a:t>
            </a:r>
            <a:endParaRPr lang="zh-CN" altLang="en-US" sz="2400" dirty="0">
              <a:ea typeface="宋体" panose="02010600030101010101" pitchFamily="2" charset="-122"/>
            </a:endParaRPr>
          </a:p>
          <a:p>
            <a:pPr lvl="1">
              <a:lnSpc>
                <a:spcPct val="150000"/>
              </a:lnSpc>
            </a:pPr>
            <a:r>
              <a:rPr lang="zh-CN" altLang="en-US" sz="2400" dirty="0">
                <a:solidFill>
                  <a:srgbClr val="FF0000"/>
                </a:solidFill>
                <a:ea typeface="宋体" panose="02010600030101010101" pitchFamily="2" charset="-122"/>
              </a:rPr>
              <a:t>随机模式</a:t>
            </a:r>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团队松散</a:t>
            </a:r>
            <a:r>
              <a:rPr lang="zh-CN" altLang="en-US" sz="2400" dirty="0">
                <a:ea typeface="宋体" panose="02010600030101010101" pitchFamily="2" charset="-122"/>
              </a:rPr>
              <a:t>，依靠团队成员的个人自发性。</a:t>
            </a:r>
            <a:endParaRPr lang="zh-CN" altLang="en-US" sz="2400" dirty="0">
              <a:ea typeface="宋体" panose="02010600030101010101" pitchFamily="2" charset="-122"/>
            </a:endParaRPr>
          </a:p>
          <a:p>
            <a:pPr lvl="1">
              <a:lnSpc>
                <a:spcPct val="150000"/>
              </a:lnSpc>
            </a:pPr>
            <a:r>
              <a:rPr lang="zh-CN" altLang="en-US" sz="2400" dirty="0">
                <a:solidFill>
                  <a:srgbClr val="FF0000"/>
                </a:solidFill>
                <a:ea typeface="宋体" panose="02010600030101010101" pitchFamily="2" charset="-122"/>
              </a:rPr>
              <a:t>开放模式</a:t>
            </a:r>
            <a:r>
              <a:rPr lang="en-US" altLang="zh-CN" sz="2400" dirty="0">
                <a:ea typeface="宋体" panose="02010600030101010101" pitchFamily="2" charset="-122"/>
              </a:rPr>
              <a:t>—</a:t>
            </a:r>
            <a:r>
              <a:rPr lang="zh-CN" altLang="en-US" sz="2400" dirty="0">
                <a:ea typeface="宋体" panose="02010600030101010101" pitchFamily="2" charset="-122"/>
              </a:rPr>
              <a:t>尝试组成一种团队，既具有封闭模式团队的可控性，还具有随机模式团队的创新性。</a:t>
            </a:r>
            <a:endParaRPr lang="zh-CN" altLang="en-US" sz="2400" dirty="0">
              <a:ea typeface="宋体" panose="02010600030101010101" pitchFamily="2" charset="-122"/>
            </a:endParaRPr>
          </a:p>
          <a:p>
            <a:pPr lvl="1">
              <a:lnSpc>
                <a:spcPct val="150000"/>
              </a:lnSpc>
            </a:pPr>
            <a:r>
              <a:rPr lang="zh-CN" altLang="en-US" sz="2400" dirty="0">
                <a:solidFill>
                  <a:srgbClr val="FF0000"/>
                </a:solidFill>
                <a:ea typeface="宋体" panose="02010600030101010101" pitchFamily="2" charset="-122"/>
              </a:rPr>
              <a:t>同步模式</a:t>
            </a:r>
            <a:r>
              <a:rPr lang="en-US" altLang="zh-CN" sz="2400" dirty="0">
                <a:ea typeface="宋体" panose="02010600030101010101" pitchFamily="2" charset="-122"/>
              </a:rPr>
              <a:t>—</a:t>
            </a:r>
            <a:r>
              <a:rPr lang="zh-CN" altLang="en-US" sz="2400" dirty="0">
                <a:ea typeface="宋体" panose="02010600030101010101" pitchFamily="2" charset="-122"/>
              </a:rPr>
              <a:t>有赖于问题的自然区分，不需要很多的交流就可以将成员组织起来共同解决问题。</a:t>
            </a:r>
            <a:endParaRPr lang="zh-CN" altLang="en-US" sz="2400" dirty="0">
              <a:ea typeface="宋体" panose="02010600030101010101" pitchFamily="2" charset="-122"/>
            </a:endParaRPr>
          </a:p>
          <a:p>
            <a:endParaRPr lang="zh-CN" altLang="en-US" sz="2400" dirty="0">
              <a:ea typeface="宋体" panose="02010600030101010101" pitchFamily="2" charset="-122"/>
            </a:endParaRPr>
          </a:p>
        </p:txBody>
      </p:sp>
      <p:sp>
        <p:nvSpPr>
          <p:cNvPr id="16388" name="Slide Number Placeholder 4"/>
          <p:cNvSpPr txBox="1">
            <a:spLocks noGrp="1"/>
          </p:cNvSpPr>
          <p:nvPr>
            <p:ph type="sldNum" sz="quarter" idx="4"/>
          </p:nvPr>
        </p:nvSpPr>
        <p:spPr>
          <a:noFill/>
          <a:ln>
            <a:noFill/>
          </a:ln>
        </p:spPr>
        <p:txBody>
          <a:bodyPr anchor="ctr" anchorCtr="0"/>
          <a:p>
            <a:pPr marL="0" indent="0" algn="r">
              <a:spcBef>
                <a:spcPct val="0"/>
              </a:spcBef>
              <a:buClrTx/>
              <a:buFontTx/>
              <a:buNone/>
            </a:pPr>
            <a:fld id="{9A0DB2DC-4C9A-4742-B13C-FB6460FD3503}" type="slidenum">
              <a:rPr lang="zh-CN" altLang="zh-CN" sz="1000" dirty="0">
                <a:solidFill>
                  <a:srgbClr val="000000"/>
                </a:solidFill>
                <a:latin typeface="Helvetica" pitchFamily="-128" charset="0"/>
                <a:ea typeface="MS PGothic" panose="020B0600070205080204" pitchFamily="34" charset="-128"/>
              </a:rPr>
            </a:fld>
            <a:endParaRPr lang="zh-CN" altLang="zh-CN" sz="1000" dirty="0">
              <a:solidFill>
                <a:srgbClr val="000000"/>
              </a:solidFill>
              <a:latin typeface="Helvetica" pitchFamily="-128" charset="0"/>
              <a:ea typeface="MS PGothic" panose="020B0600070205080204" pitchFamily="34" charset="-128"/>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3"/>
          <p:cNvSpPr>
            <a:spLocks noGrp="1"/>
          </p:cNvSpPr>
          <p:nvPr>
            <p:ph type="title"/>
          </p:nvPr>
        </p:nvSpPr>
        <p:spPr>
          <a:xfrm>
            <a:off x="1908235" y="76200"/>
            <a:ext cx="5410058" cy="762000"/>
          </a:xfrm>
        </p:spPr>
        <p:txBody>
          <a:bodyPr vert="horz" wrap="square" lIns="91440" tIns="45720" rIns="91440" bIns="45720" anchor="ctr" anchorCtr="0"/>
          <a:p>
            <a:r>
              <a:rPr lang="en-US" altLang="zh-CN" b="1" kern="1200" dirty="0">
                <a:latin typeface="+mj-lt"/>
                <a:ea typeface="宋体" panose="02010600030101010101" pitchFamily="2" charset="-122"/>
                <a:cs typeface="+mj-cs"/>
              </a:rPr>
              <a:t> </a:t>
            </a:r>
            <a:r>
              <a:rPr lang="zh-CN" altLang="en-US" b="1" kern="1200" dirty="0">
                <a:latin typeface="+mj-lt"/>
                <a:ea typeface="宋体" panose="02010600030101010101" pitchFamily="2" charset="-122"/>
                <a:cs typeface="+mj-cs"/>
              </a:rPr>
              <a:t>敏捷团队</a:t>
            </a:r>
            <a:endParaRPr lang="zh-CN" altLang="en-US" b="1" kern="1200" dirty="0">
              <a:latin typeface="+mj-lt"/>
              <a:ea typeface="宋体" panose="02010600030101010101" pitchFamily="2" charset="-122"/>
              <a:cs typeface="+mj-cs"/>
            </a:endParaRPr>
          </a:p>
        </p:txBody>
      </p:sp>
      <p:sp>
        <p:nvSpPr>
          <p:cNvPr id="17411" name="Rectangle 3"/>
          <p:cNvSpPr>
            <a:spLocks noGrp="1"/>
          </p:cNvSpPr>
          <p:nvPr>
            <p:ph idx="1"/>
          </p:nvPr>
        </p:nvSpPr>
        <p:spPr>
          <a:xfrm>
            <a:off x="533400" y="1068070"/>
            <a:ext cx="9902190" cy="5257800"/>
          </a:xfrm>
        </p:spPr>
        <p:txBody>
          <a:bodyPr vert="horz" wrap="square" lIns="91440" tIns="45720" rIns="91440" bIns="45720" anchor="t" anchorCtr="0"/>
          <a:p>
            <a:r>
              <a:rPr lang="zh-CN" altLang="en-US" sz="2800" b="1" dirty="0">
                <a:ea typeface="宋体" panose="02010600030101010101" pitchFamily="2" charset="-122"/>
              </a:rPr>
              <a:t>通用敏捷团队</a:t>
            </a:r>
            <a:endParaRPr lang="en-US" altLang="zh-CN" sz="2800" b="1" dirty="0">
              <a:ea typeface="宋体" panose="02010600030101010101" pitchFamily="2" charset="-122"/>
            </a:endParaRPr>
          </a:p>
          <a:p>
            <a:pPr lvl="1">
              <a:lnSpc>
                <a:spcPct val="150000"/>
              </a:lnSpc>
            </a:pPr>
            <a:r>
              <a:rPr lang="zh-CN" altLang="zh-CN" sz="2400" dirty="0">
                <a:ea typeface="宋体" panose="02010600030101010101" pitchFamily="2" charset="-122"/>
              </a:rPr>
              <a:t>强调个人（团队成员）通过团队合作可以加倍的能</a:t>
            </a:r>
            <a:r>
              <a:rPr lang="zh-CN" altLang="en-US" sz="2400" dirty="0">
                <a:ea typeface="宋体" panose="02010600030101010101" pitchFamily="2" charset="-122"/>
              </a:rPr>
              <a:t>力，</a:t>
            </a:r>
            <a:r>
              <a:rPr lang="zh-CN" altLang="zh-CN" sz="2400" dirty="0">
                <a:ea typeface="宋体" panose="02010600030101010101" pitchFamily="2" charset="-122"/>
              </a:rPr>
              <a:t>这是团队成功的关键因素。</a:t>
            </a:r>
            <a:endParaRPr lang="en-US" altLang="zh-CN" sz="2400" dirty="0">
              <a:ea typeface="宋体" panose="02010600030101010101" pitchFamily="2" charset="-122"/>
            </a:endParaRPr>
          </a:p>
          <a:p>
            <a:pPr lvl="1">
              <a:lnSpc>
                <a:spcPct val="150000"/>
              </a:lnSpc>
            </a:pPr>
            <a:r>
              <a:rPr lang="zh-CN" altLang="en-US" sz="2400" dirty="0">
                <a:ea typeface="宋体" panose="02010600030101010101" pitchFamily="2" charset="-122"/>
              </a:rPr>
              <a:t>人员胜过过程，政策胜过人员</a:t>
            </a:r>
            <a:endParaRPr lang="en-US" altLang="zh-CN" sz="2400" dirty="0">
              <a:ea typeface="宋体" panose="02010600030101010101" pitchFamily="2" charset="-122"/>
            </a:endParaRPr>
          </a:p>
          <a:p>
            <a:pPr lvl="1">
              <a:lnSpc>
                <a:spcPct val="150000"/>
              </a:lnSpc>
            </a:pPr>
            <a:r>
              <a:rPr lang="zh-CN" altLang="en-US" sz="2400" dirty="0">
                <a:ea typeface="宋体" panose="02010600030101010101" pitchFamily="2" charset="-122"/>
              </a:rPr>
              <a:t>敏捷团队都是自组织的，并且有多种团队结构</a:t>
            </a:r>
            <a:endParaRPr lang="en-US" altLang="zh-CN" sz="2400" dirty="0">
              <a:ea typeface="宋体" panose="02010600030101010101" pitchFamily="2" charset="-122"/>
            </a:endParaRPr>
          </a:p>
          <a:p>
            <a:pPr lvl="2">
              <a:lnSpc>
                <a:spcPct val="150000"/>
              </a:lnSpc>
            </a:pPr>
            <a:r>
              <a:rPr lang="zh-CN" altLang="en-US" sz="2400" dirty="0">
                <a:ea typeface="宋体" panose="02010600030101010101" pitchFamily="2" charset="-122"/>
              </a:rPr>
              <a:t>自适应性结构</a:t>
            </a:r>
            <a:endParaRPr lang="en-US" altLang="zh-CN" sz="2400" dirty="0">
              <a:ea typeface="宋体" panose="02010600030101010101" pitchFamily="2" charset="-122"/>
            </a:endParaRPr>
          </a:p>
          <a:p>
            <a:pPr lvl="2">
              <a:lnSpc>
                <a:spcPct val="150000"/>
              </a:lnSpc>
            </a:pPr>
            <a:r>
              <a:rPr lang="zh-CN" altLang="zh-CN" sz="2400" dirty="0">
                <a:ea typeface="宋体" panose="02010600030101010101" pitchFamily="2" charset="-122"/>
              </a:rPr>
              <a:t>运用</a:t>
            </a:r>
            <a:r>
              <a:rPr lang="en-US" altLang="zh-CN" sz="2400" dirty="0">
                <a:ea typeface="宋体" panose="02010600030101010101" pitchFamily="2" charset="-122"/>
              </a:rPr>
              <a:t>Constantine</a:t>
            </a:r>
            <a:r>
              <a:rPr lang="zh-CN" altLang="zh-CN" sz="2400" dirty="0">
                <a:ea typeface="宋体" panose="02010600030101010101" pitchFamily="2" charset="-122"/>
              </a:rPr>
              <a:t>提出的随机、开放和同步模式</a:t>
            </a:r>
            <a:endParaRPr lang="en-US" altLang="zh-CN" sz="2400" dirty="0">
              <a:ea typeface="宋体" panose="02010600030101010101" pitchFamily="2" charset="-122"/>
            </a:endParaRPr>
          </a:p>
          <a:p>
            <a:pPr lvl="2">
              <a:lnSpc>
                <a:spcPct val="150000"/>
              </a:lnSpc>
            </a:pPr>
            <a:r>
              <a:rPr lang="zh-CN" altLang="en-US" sz="2400" dirty="0">
                <a:ea typeface="宋体" panose="02010600030101010101" pitchFamily="2" charset="-122"/>
              </a:rPr>
              <a:t>重要的自主性</a:t>
            </a:r>
            <a:endParaRPr lang="en-US" altLang="zh-CN" sz="2400" dirty="0">
              <a:ea typeface="宋体" panose="02010600030101010101" pitchFamily="2" charset="-122"/>
            </a:endParaRPr>
          </a:p>
          <a:p>
            <a:pPr lvl="1">
              <a:lnSpc>
                <a:spcPct val="150000"/>
              </a:lnSpc>
            </a:pPr>
            <a:r>
              <a:rPr lang="zh-CN" altLang="zh-CN" sz="2400" dirty="0">
                <a:ea typeface="宋体" panose="02010600030101010101" pitchFamily="2" charset="-122"/>
              </a:rPr>
              <a:t>计划被保持到最低程度，仅受商业要求和组织标准的限制</a:t>
            </a:r>
            <a:endParaRPr lang="en-US" altLang="zh-CN" sz="2400" dirty="0">
              <a:ea typeface="宋体" panose="02010600030101010101" pitchFamily="2" charset="-122"/>
            </a:endParaRPr>
          </a:p>
          <a:p>
            <a:endParaRPr lang="en-US" altLang="zh-CN" sz="2400" dirty="0">
              <a:ea typeface="宋体" panose="02010600030101010101" pitchFamily="2" charset="-122"/>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3"/>
          <p:cNvSpPr>
            <a:spLocks noGrp="1"/>
          </p:cNvSpPr>
          <p:nvPr>
            <p:ph type="title"/>
          </p:nvPr>
        </p:nvSpPr>
        <p:spPr>
          <a:xfrm>
            <a:off x="2059365" y="76200"/>
            <a:ext cx="5410058" cy="762000"/>
          </a:xfrm>
        </p:spPr>
        <p:txBody>
          <a:bodyPr vert="horz" wrap="square" lIns="91440" tIns="45720" rIns="91440" bIns="45720" anchor="ctr" anchorCtr="0"/>
          <a:p>
            <a:endParaRPr lang="zh-CN" altLang="en-US" kern="1200" dirty="0">
              <a:latin typeface="+mj-lt"/>
              <a:ea typeface="宋体" panose="02010600030101010101" pitchFamily="2" charset="-122"/>
              <a:cs typeface="+mj-cs"/>
            </a:endParaRPr>
          </a:p>
        </p:txBody>
      </p:sp>
      <p:sp>
        <p:nvSpPr>
          <p:cNvPr id="18435" name="Rectangle 3"/>
          <p:cNvSpPr>
            <a:spLocks noGrp="1"/>
          </p:cNvSpPr>
          <p:nvPr>
            <p:ph idx="1"/>
          </p:nvPr>
        </p:nvSpPr>
        <p:spPr/>
        <p:txBody>
          <a:bodyPr vert="horz" wrap="square" lIns="91440" tIns="45720" rIns="91440" bIns="45720" anchor="t" anchorCtr="0"/>
          <a:p>
            <a:pPr>
              <a:lnSpc>
                <a:spcPct val="120000"/>
              </a:lnSpc>
            </a:pPr>
            <a:r>
              <a:rPr lang="en-US" altLang="zh-CN" dirty="0">
                <a:ea typeface="宋体" panose="02010600030101010101" pitchFamily="2" charset="-122"/>
              </a:rPr>
              <a:t>XP</a:t>
            </a:r>
            <a:r>
              <a:rPr lang="zh-CN" altLang="en-US" dirty="0">
                <a:ea typeface="宋体" panose="02010600030101010101" pitchFamily="2" charset="-122"/>
              </a:rPr>
              <a:t>团队的价值</a:t>
            </a:r>
            <a:endParaRPr lang="en-US" altLang="zh-CN" dirty="0">
              <a:ea typeface="宋体" panose="02010600030101010101" pitchFamily="2" charset="-122"/>
            </a:endParaRPr>
          </a:p>
          <a:p>
            <a:pPr lvl="1">
              <a:lnSpc>
                <a:spcPct val="150000"/>
              </a:lnSpc>
            </a:pPr>
            <a:r>
              <a:rPr lang="zh-CN" altLang="en-US" sz="2400" dirty="0">
                <a:solidFill>
                  <a:srgbClr val="FF0000"/>
                </a:solidFill>
                <a:ea typeface="宋体" panose="02010600030101010101" pitchFamily="2" charset="-122"/>
              </a:rPr>
              <a:t>交流</a:t>
            </a:r>
            <a:r>
              <a:rPr lang="en-US" altLang="zh-CN" sz="2400" dirty="0">
                <a:ea typeface="宋体" panose="02010600030101010101" pitchFamily="2" charset="-122"/>
              </a:rPr>
              <a:t>–</a:t>
            </a:r>
            <a:r>
              <a:rPr lang="zh-CN" altLang="en-US" sz="2400" dirty="0">
                <a:ea typeface="宋体" panose="02010600030101010101" pitchFamily="2" charset="-122"/>
              </a:rPr>
              <a:t>强调客户和开发者之间密切的而非正式的合作，构建有效的隐喻以便获得持续反馈</a:t>
            </a:r>
            <a:endParaRPr lang="en-US" altLang="zh-CN" sz="2400" dirty="0">
              <a:ea typeface="宋体" panose="02010600030101010101" pitchFamily="2" charset="-122"/>
            </a:endParaRPr>
          </a:p>
          <a:p>
            <a:pPr lvl="1">
              <a:lnSpc>
                <a:spcPct val="150000"/>
              </a:lnSpc>
            </a:pPr>
            <a:r>
              <a:rPr lang="zh-CN" altLang="en-US" sz="2400" dirty="0">
                <a:solidFill>
                  <a:srgbClr val="FF0000"/>
                </a:solidFill>
                <a:ea typeface="宋体" panose="02010600030101010101" pitchFamily="2" charset="-122"/>
              </a:rPr>
              <a:t>简单</a:t>
            </a:r>
            <a:r>
              <a:rPr lang="en-US" altLang="zh-CN" sz="2400" dirty="0">
                <a:ea typeface="宋体" panose="02010600030101010101" pitchFamily="2" charset="-122"/>
              </a:rPr>
              <a:t> –</a:t>
            </a:r>
            <a:r>
              <a:rPr lang="zh-CN" altLang="en-US" sz="2400" dirty="0">
                <a:ea typeface="宋体" panose="02010600030101010101" pitchFamily="2" charset="-122"/>
              </a:rPr>
              <a:t>考虑当下需求而非长远需求</a:t>
            </a:r>
            <a:endParaRPr lang="en-US" altLang="zh-CN" sz="2400" dirty="0">
              <a:ea typeface="宋体" panose="02010600030101010101" pitchFamily="2" charset="-122"/>
            </a:endParaRPr>
          </a:p>
          <a:p>
            <a:pPr lvl="1">
              <a:lnSpc>
                <a:spcPct val="150000"/>
              </a:lnSpc>
            </a:pPr>
            <a:r>
              <a:rPr lang="zh-CN" altLang="en-US" sz="2400" dirty="0">
                <a:solidFill>
                  <a:srgbClr val="FF0000"/>
                </a:solidFill>
                <a:ea typeface="宋体" panose="02010600030101010101" pitchFamily="2" charset="-122"/>
              </a:rPr>
              <a:t>反馈</a:t>
            </a:r>
            <a:r>
              <a:rPr lang="en-US" altLang="zh-CN" sz="2400" dirty="0">
                <a:ea typeface="宋体" panose="02010600030101010101" pitchFamily="2" charset="-122"/>
              </a:rPr>
              <a:t> –</a:t>
            </a:r>
            <a:r>
              <a:rPr lang="zh-CN" altLang="en-US" sz="2400" dirty="0">
                <a:ea typeface="宋体" panose="02010600030101010101" pitchFamily="2" charset="-122"/>
              </a:rPr>
              <a:t>来源于</a:t>
            </a:r>
            <a:r>
              <a:rPr lang="zh-CN" altLang="zh-CN" sz="2400" dirty="0">
                <a:ea typeface="宋体" panose="02010600030101010101" pitchFamily="2" charset="-122"/>
              </a:rPr>
              <a:t>所实现的软件本身、客户以及其他软件团队成员</a:t>
            </a:r>
            <a:endParaRPr lang="en-US" altLang="zh-CN" sz="2400" dirty="0">
              <a:ea typeface="宋体" panose="02010600030101010101" pitchFamily="2" charset="-122"/>
            </a:endParaRPr>
          </a:p>
          <a:p>
            <a:pPr lvl="1">
              <a:lnSpc>
                <a:spcPct val="150000"/>
              </a:lnSpc>
            </a:pPr>
            <a:r>
              <a:rPr lang="zh-CN" altLang="en-US" sz="2400" dirty="0">
                <a:solidFill>
                  <a:srgbClr val="FF0000"/>
                </a:solidFill>
                <a:ea typeface="宋体" panose="02010600030101010101" pitchFamily="2" charset="-122"/>
              </a:rPr>
              <a:t>勇气</a:t>
            </a:r>
            <a:r>
              <a:rPr lang="en-US" altLang="zh-CN" sz="2400" dirty="0">
                <a:ea typeface="宋体" panose="02010600030101010101" pitchFamily="2" charset="-122"/>
              </a:rPr>
              <a:t> –</a:t>
            </a:r>
            <a:r>
              <a:rPr lang="zh-CN" altLang="en-US" sz="2400" dirty="0">
                <a:ea typeface="宋体" panose="02010600030101010101" pitchFamily="2" charset="-122"/>
              </a:rPr>
              <a:t>为了抵抗压力而为明天做设计的原则</a:t>
            </a:r>
            <a:endParaRPr lang="en-US" altLang="zh-CN" sz="2400" dirty="0">
              <a:ea typeface="宋体" panose="02010600030101010101" pitchFamily="2" charset="-122"/>
            </a:endParaRPr>
          </a:p>
          <a:p>
            <a:pPr lvl="1">
              <a:lnSpc>
                <a:spcPct val="150000"/>
              </a:lnSpc>
            </a:pPr>
            <a:r>
              <a:rPr lang="zh-CN" altLang="en-US" sz="2400" dirty="0">
                <a:solidFill>
                  <a:srgbClr val="FF0000"/>
                </a:solidFill>
                <a:ea typeface="宋体" panose="02010600030101010101" pitchFamily="2" charset="-122"/>
              </a:rPr>
              <a:t>尊重</a:t>
            </a:r>
            <a:r>
              <a:rPr lang="en-US" altLang="zh-CN" sz="2400" dirty="0">
                <a:ea typeface="宋体" panose="02010600030101010101" pitchFamily="2" charset="-122"/>
              </a:rPr>
              <a:t>–</a:t>
            </a:r>
            <a:r>
              <a:rPr lang="zh-CN" altLang="en-US" sz="2400" dirty="0">
                <a:ea typeface="宋体" panose="02010600030101010101" pitchFamily="2" charset="-122"/>
              </a:rPr>
              <a:t>主张团队成员以及利益相关者之间的尊重</a:t>
            </a:r>
            <a:endParaRPr lang="en-US" altLang="zh-CN" sz="2400" dirty="0">
              <a:ea typeface="宋体" panose="02010600030101010101" pitchFamily="2" charset="-122"/>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3"/>
          <p:cNvSpPr>
            <a:spLocks noGrp="1"/>
          </p:cNvSpPr>
          <p:nvPr>
            <p:ph type="title"/>
          </p:nvPr>
        </p:nvSpPr>
        <p:spPr>
          <a:xfrm>
            <a:off x="2059365" y="76200"/>
            <a:ext cx="5410058" cy="762000"/>
          </a:xfrm>
        </p:spPr>
        <p:txBody>
          <a:bodyPr vert="horz" wrap="square" lIns="91440" tIns="45720" rIns="91440" bIns="45720" anchor="ctr" anchorCtr="0"/>
          <a:p>
            <a:r>
              <a:rPr lang="zh-CN" altLang="en-US" sz="2400" b="1" kern="1200" dirty="0">
                <a:latin typeface="+mj-lt"/>
                <a:ea typeface="宋体" panose="02010600030101010101" pitchFamily="2" charset="-122"/>
                <a:cs typeface="+mj-cs"/>
              </a:rPr>
              <a:t>社交媒体的影响</a:t>
            </a:r>
            <a:br>
              <a:rPr lang="en-US" altLang="zh-CN" sz="2400" b="1" kern="1200" dirty="0">
                <a:latin typeface="+mj-lt"/>
                <a:ea typeface="宋体" panose="02010600030101010101" pitchFamily="2" charset="-122"/>
                <a:cs typeface="+mj-cs"/>
              </a:rPr>
            </a:br>
            <a:r>
              <a:rPr lang="zh-CN" altLang="en-US" sz="2400" b="1" kern="1200" dirty="0">
                <a:latin typeface="+mj-lt"/>
                <a:ea typeface="宋体" panose="02010600030101010101" pitchFamily="2" charset="-122"/>
                <a:cs typeface="+mj-cs"/>
              </a:rPr>
              <a:t>（自媒体时代的变革）</a:t>
            </a:r>
            <a:endParaRPr lang="zh-CN" altLang="en-US" b="1" kern="1200" dirty="0">
              <a:latin typeface="+mj-lt"/>
              <a:ea typeface="宋体" panose="02010600030101010101" pitchFamily="2" charset="-122"/>
              <a:cs typeface="+mj-cs"/>
            </a:endParaRPr>
          </a:p>
        </p:txBody>
      </p:sp>
      <p:sp>
        <p:nvSpPr>
          <p:cNvPr id="19459" name="Rectangle 3"/>
          <p:cNvSpPr>
            <a:spLocks noGrp="1"/>
          </p:cNvSpPr>
          <p:nvPr>
            <p:ph idx="1"/>
          </p:nvPr>
        </p:nvSpPr>
        <p:spPr>
          <a:xfrm>
            <a:off x="533400" y="1371600"/>
            <a:ext cx="8153400" cy="5105400"/>
          </a:xfrm>
        </p:spPr>
        <p:txBody>
          <a:bodyPr vert="horz" wrap="square" lIns="91440" tIns="45720" rIns="91440" bIns="45720" anchor="t" anchorCtr="0"/>
          <a:p>
            <a:pPr>
              <a:lnSpc>
                <a:spcPct val="150000"/>
              </a:lnSpc>
            </a:pPr>
            <a:r>
              <a:rPr lang="zh-CN" altLang="en-US" sz="2400" dirty="0">
                <a:solidFill>
                  <a:srgbClr val="FF0000"/>
                </a:solidFill>
                <a:ea typeface="宋体" panose="02010600030101010101" pitchFamily="2" charset="-122"/>
              </a:rPr>
              <a:t>博客</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a:t>
            </a:r>
            <a:r>
              <a:rPr lang="zh-CN" altLang="en-US" sz="2400" dirty="0">
                <a:ea typeface="宋体" panose="02010600030101010101" pitchFamily="2" charset="-122"/>
              </a:rPr>
              <a:t>用来与团队成员和客户分享技术信息</a:t>
            </a:r>
            <a:endParaRPr lang="en-US" altLang="zh-CN" sz="2400" dirty="0">
              <a:ea typeface="宋体" panose="02010600030101010101" pitchFamily="2" charset="-122"/>
            </a:endParaRPr>
          </a:p>
          <a:p>
            <a:pPr>
              <a:lnSpc>
                <a:spcPct val="150000"/>
              </a:lnSpc>
            </a:pPr>
            <a:r>
              <a:rPr lang="zh-CN" altLang="en-US" sz="2400" dirty="0">
                <a:solidFill>
                  <a:srgbClr val="FF0000"/>
                </a:solidFill>
                <a:ea typeface="宋体" panose="02010600030101010101" pitchFamily="2" charset="-122"/>
              </a:rPr>
              <a:t>微博</a:t>
            </a:r>
            <a:r>
              <a:rPr lang="en-US" altLang="zh-CN" sz="2400" dirty="0">
                <a:ea typeface="宋体" panose="02010600030101010101" pitchFamily="2" charset="-122"/>
              </a:rPr>
              <a:t>(</a:t>
            </a:r>
            <a:r>
              <a:rPr lang="zh-CN" altLang="en-US" sz="2400" dirty="0">
                <a:ea typeface="宋体" panose="02010600030101010101" pitchFamily="2" charset="-122"/>
              </a:rPr>
              <a:t>如</a:t>
            </a:r>
            <a:r>
              <a:rPr lang="en-US" altLang="zh-CN" sz="2400" dirty="0">
                <a:ea typeface="宋体" panose="02010600030101010101" pitchFamily="2" charset="-122"/>
              </a:rPr>
              <a:t>Twitter) –</a:t>
            </a:r>
            <a:r>
              <a:rPr lang="zh-CN" altLang="en-US" sz="2400" dirty="0">
                <a:ea typeface="宋体" panose="02010600030101010101" pitchFamily="2" charset="-122"/>
              </a:rPr>
              <a:t>允许对关注他们的人发布实时信息</a:t>
            </a:r>
            <a:endParaRPr lang="en-US" altLang="zh-CN" sz="2400" dirty="0">
              <a:ea typeface="宋体" panose="02010600030101010101" pitchFamily="2" charset="-122"/>
            </a:endParaRPr>
          </a:p>
          <a:p>
            <a:pPr>
              <a:lnSpc>
                <a:spcPct val="150000"/>
              </a:lnSpc>
            </a:pPr>
            <a:r>
              <a:rPr lang="en-US" altLang="zh-CN" sz="2400" dirty="0">
                <a:solidFill>
                  <a:srgbClr val="FF0000"/>
                </a:solidFill>
                <a:ea typeface="宋体" panose="02010600030101010101" pitchFamily="2" charset="-122"/>
              </a:rPr>
              <a:t>Targeted on-line </a:t>
            </a:r>
            <a:r>
              <a:rPr lang="zh-CN" altLang="en-US" sz="2400" dirty="0">
                <a:solidFill>
                  <a:srgbClr val="FF0000"/>
                </a:solidFill>
                <a:ea typeface="宋体" panose="02010600030101010101" pitchFamily="2" charset="-122"/>
              </a:rPr>
              <a:t>论坛</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a:t>
            </a:r>
            <a:r>
              <a:rPr lang="zh-CN" altLang="en-US" sz="2400" dirty="0">
                <a:ea typeface="宋体" panose="02010600030101010101" pitchFamily="2" charset="-122"/>
              </a:rPr>
              <a:t>允许参与者发布问题或者观点，并且得到答复</a:t>
            </a:r>
            <a:endParaRPr lang="en-US" altLang="zh-CN" sz="2400" dirty="0">
              <a:ea typeface="宋体" panose="02010600030101010101" pitchFamily="2" charset="-122"/>
            </a:endParaRPr>
          </a:p>
          <a:p>
            <a:pPr>
              <a:lnSpc>
                <a:spcPct val="150000"/>
              </a:lnSpc>
            </a:pPr>
            <a:r>
              <a:rPr lang="zh-CN" altLang="en-US" sz="2400" dirty="0">
                <a:solidFill>
                  <a:srgbClr val="FF0000"/>
                </a:solidFill>
                <a:ea typeface="宋体" panose="02010600030101010101" pitchFamily="2" charset="-122"/>
              </a:rPr>
              <a:t>社交网站</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a:t>
            </a:r>
            <a:r>
              <a:rPr lang="zh-CN" altLang="en-US" sz="2400" dirty="0">
                <a:ea typeface="宋体" panose="02010600030101010101" pitchFamily="2" charset="-122"/>
              </a:rPr>
              <a:t>如</a:t>
            </a:r>
            <a:r>
              <a:rPr lang="en-US" altLang="zh-CN" sz="2400" dirty="0">
                <a:ea typeface="宋体" panose="02010600030101010101" pitchFamily="2" charset="-122"/>
              </a:rPr>
              <a:t>Facebook, LinkedIn) –</a:t>
            </a:r>
            <a:r>
              <a:rPr lang="zh-CN" altLang="en-US" sz="2400" dirty="0">
                <a:ea typeface="宋体" panose="02010600030101010101" pitchFamily="2" charset="-122"/>
              </a:rPr>
              <a:t>在以分享技术信息为目的的软件开发人员之中建立起联系</a:t>
            </a:r>
            <a:endParaRPr lang="en-US" altLang="zh-CN" sz="2400" dirty="0">
              <a:ea typeface="宋体" panose="02010600030101010101" pitchFamily="2" charset="-122"/>
            </a:endParaRPr>
          </a:p>
          <a:p>
            <a:pPr>
              <a:lnSpc>
                <a:spcPct val="150000"/>
              </a:lnSpc>
            </a:pPr>
            <a:r>
              <a:rPr lang="zh-CN" altLang="en-US" sz="2400" dirty="0">
                <a:solidFill>
                  <a:srgbClr val="FF0000"/>
                </a:solidFill>
                <a:ea typeface="宋体" panose="02010600030101010101" pitchFamily="2" charset="-122"/>
              </a:rPr>
              <a:t>网址收藏夹</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a:t>
            </a:r>
            <a:r>
              <a:rPr lang="zh-CN" altLang="en-US" sz="2400" dirty="0">
                <a:ea typeface="宋体" panose="02010600030101010101" pitchFamily="2" charset="-122"/>
              </a:rPr>
              <a:t>如</a:t>
            </a:r>
            <a:r>
              <a:rPr lang="en-US" altLang="zh-CN" sz="2400" dirty="0">
                <a:ea typeface="宋体" panose="02010600030101010101" pitchFamily="2" charset="-122"/>
              </a:rPr>
              <a:t>Delicious, Stumble, CiteULike) –</a:t>
            </a:r>
            <a:r>
              <a:rPr lang="zh-CN" altLang="en-US" sz="2400" dirty="0">
                <a:ea typeface="宋体" panose="02010600030101010101" pitchFamily="2" charset="-122"/>
              </a:rPr>
              <a:t>允许开发人员追踪和共享网络资源</a:t>
            </a:r>
            <a:endParaRPr lang="en-US" altLang="zh-CN" sz="2400" dirty="0">
              <a:ea typeface="宋体" panose="02010600030101010101" pitchFamily="2" charset="-122"/>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3"/>
          <p:cNvSpPr>
            <a:spLocks noGrp="1"/>
          </p:cNvSpPr>
          <p:nvPr>
            <p:ph type="title"/>
          </p:nvPr>
        </p:nvSpPr>
        <p:spPr>
          <a:xfrm>
            <a:off x="2059365" y="76200"/>
            <a:ext cx="5410058" cy="762000"/>
          </a:xfrm>
        </p:spPr>
        <p:txBody>
          <a:bodyPr vert="horz" wrap="square" lIns="91440" tIns="45720" rIns="91440" bIns="45720" anchor="ctr" anchorCtr="0"/>
          <a:p>
            <a:r>
              <a:rPr lang="en-US" altLang="zh-CN" b="1" kern="1200" dirty="0">
                <a:latin typeface="+mj-lt"/>
                <a:ea typeface="宋体" panose="02010600030101010101" pitchFamily="2" charset="-122"/>
                <a:cs typeface="+mj-cs"/>
              </a:rPr>
              <a:t> </a:t>
            </a:r>
            <a:r>
              <a:rPr lang="zh-CN" altLang="en-US" b="1" kern="1200" dirty="0">
                <a:latin typeface="+mj-lt"/>
                <a:ea typeface="宋体" panose="02010600030101010101" pitchFamily="2" charset="-122"/>
                <a:cs typeface="+mj-cs"/>
              </a:rPr>
              <a:t>软件工程中云的应用</a:t>
            </a:r>
            <a:endParaRPr lang="zh-CN" altLang="en-US" b="1" kern="1200" dirty="0">
              <a:latin typeface="+mj-lt"/>
              <a:ea typeface="宋体" panose="02010600030101010101" pitchFamily="2" charset="-122"/>
              <a:cs typeface="+mj-cs"/>
            </a:endParaRPr>
          </a:p>
        </p:txBody>
      </p:sp>
      <p:sp>
        <p:nvSpPr>
          <p:cNvPr id="20483" name="Rectangle 3"/>
          <p:cNvSpPr>
            <a:spLocks noGrp="1"/>
          </p:cNvSpPr>
          <p:nvPr>
            <p:ph idx="1"/>
          </p:nvPr>
        </p:nvSpPr>
        <p:spPr/>
        <p:txBody>
          <a:bodyPr vert="horz" wrap="square" lIns="91440" tIns="45720" rIns="91440" bIns="45720" anchor="t" anchorCtr="0"/>
          <a:p>
            <a:r>
              <a:rPr lang="zh-CN" altLang="en-US" sz="2800" b="1" dirty="0">
                <a:ea typeface="宋体" panose="02010600030101010101" pitchFamily="2" charset="-122"/>
              </a:rPr>
              <a:t>优势</a:t>
            </a:r>
            <a:endParaRPr lang="zh-CN" altLang="en-US" sz="2800" b="1" dirty="0">
              <a:ea typeface="宋体" panose="02010600030101010101" pitchFamily="2" charset="-122"/>
            </a:endParaRPr>
          </a:p>
          <a:p>
            <a:pPr lvl="1"/>
            <a:r>
              <a:rPr lang="zh-CN" altLang="en-US" sz="2400" dirty="0">
                <a:ea typeface="宋体" panose="02010600030101010101" pitchFamily="2" charset="-122"/>
              </a:rPr>
              <a:t>提供获取各种软件工程工作产品的方法</a:t>
            </a:r>
            <a:endParaRPr lang="zh-CN" altLang="en-US" sz="2400" dirty="0">
              <a:ea typeface="宋体" panose="02010600030101010101" pitchFamily="2" charset="-122"/>
            </a:endParaRPr>
          </a:p>
          <a:p>
            <a:pPr lvl="1"/>
            <a:r>
              <a:rPr lang="zh-CN" altLang="zh-CN" sz="2400" dirty="0">
                <a:ea typeface="宋体" panose="02010600030101010101" pitchFamily="2" charset="-122"/>
              </a:rPr>
              <a:t>消除对于设备依赖的限制</a:t>
            </a:r>
            <a:r>
              <a:rPr lang="zh-CN" altLang="en-US" sz="2400" dirty="0">
                <a:ea typeface="宋体" panose="02010600030101010101" pitchFamily="2" charset="-122"/>
              </a:rPr>
              <a:t>，并且在各处都能运行</a:t>
            </a:r>
            <a:endParaRPr lang="en-US" altLang="zh-CN" sz="2400" dirty="0">
              <a:ea typeface="宋体" panose="02010600030101010101" pitchFamily="2" charset="-122"/>
            </a:endParaRPr>
          </a:p>
          <a:p>
            <a:pPr lvl="1"/>
            <a:r>
              <a:rPr lang="zh-CN" altLang="en-US" sz="2400" dirty="0">
                <a:ea typeface="宋体" panose="02010600030101010101" pitchFamily="2" charset="-122"/>
              </a:rPr>
              <a:t>提供新的分配方法和软件测试</a:t>
            </a:r>
            <a:endParaRPr lang="en-US" altLang="zh-CN" sz="2400" dirty="0">
              <a:ea typeface="宋体" panose="02010600030101010101" pitchFamily="2" charset="-122"/>
            </a:endParaRPr>
          </a:p>
          <a:p>
            <a:pPr lvl="1"/>
            <a:r>
              <a:rPr lang="zh-CN" altLang="en-US" sz="2400" dirty="0">
                <a:ea typeface="宋体" panose="02010600030101010101" pitchFamily="2" charset="-122"/>
              </a:rPr>
              <a:t>对于所有团队成员来说，都能获得其中某个成员开发出的软件工程信息</a:t>
            </a:r>
            <a:endParaRPr lang="en-US" altLang="zh-CN" sz="2400" dirty="0">
              <a:ea typeface="宋体" panose="02010600030101010101" pitchFamily="2" charset="-122"/>
            </a:endParaRPr>
          </a:p>
          <a:p>
            <a:r>
              <a:rPr lang="zh-CN" altLang="en-US" sz="2800" b="1" dirty="0">
                <a:ea typeface="宋体" panose="02010600030101010101" pitchFamily="2" charset="-122"/>
              </a:rPr>
              <a:t>缺点</a:t>
            </a:r>
            <a:endParaRPr lang="en-US" altLang="zh-CN" sz="2800" b="1" dirty="0">
              <a:ea typeface="宋体" panose="02010600030101010101" pitchFamily="2" charset="-122"/>
            </a:endParaRPr>
          </a:p>
          <a:p>
            <a:pPr lvl="1"/>
            <a:r>
              <a:rPr lang="zh-CN" altLang="en-US" sz="2400" dirty="0">
                <a:ea typeface="宋体" panose="02010600030101010101" pitchFamily="2" charset="-122"/>
              </a:rPr>
              <a:t>分散的云服务在软件团队控制范围以外，因此存在可靠性和安全性风险</a:t>
            </a:r>
            <a:endParaRPr lang="en-US" altLang="zh-CN" sz="2400" dirty="0">
              <a:ea typeface="宋体" panose="02010600030101010101" pitchFamily="2" charset="-122"/>
            </a:endParaRPr>
          </a:p>
          <a:p>
            <a:pPr lvl="1"/>
            <a:r>
              <a:rPr lang="zh-CN" altLang="en-US" sz="2400" dirty="0">
                <a:ea typeface="宋体" panose="02010600030101010101" pitchFamily="2" charset="-122"/>
              </a:rPr>
              <a:t>随着云提供的服务越多，其在协同性上的风险也越高</a:t>
            </a:r>
            <a:endParaRPr lang="en-US" altLang="zh-CN" sz="2400" dirty="0">
              <a:ea typeface="宋体" panose="02010600030101010101" pitchFamily="2" charset="-122"/>
            </a:endParaRPr>
          </a:p>
          <a:p>
            <a:pPr lvl="1"/>
            <a:r>
              <a:rPr lang="zh-CN" altLang="en-US" sz="2400" dirty="0">
                <a:ea typeface="宋体" panose="02010600030101010101" pitchFamily="2" charset="-122"/>
              </a:rPr>
              <a:t>云服务强调的可用性和性能，常常会与安全性、保密性和可靠性互相冲突</a:t>
            </a:r>
            <a:endParaRPr lang="en-US" altLang="zh-CN" sz="2400" dirty="0">
              <a:ea typeface="宋体" panose="02010600030101010101" pitchFamily="2" charset="-122"/>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7"/>
          <p:cNvSpPr>
            <a:spLocks noGrp="1"/>
          </p:cNvSpPr>
          <p:nvPr>
            <p:ph type="title"/>
          </p:nvPr>
        </p:nvSpPr>
        <p:spPr>
          <a:xfrm>
            <a:off x="2059365" y="76200"/>
            <a:ext cx="5410058" cy="762000"/>
          </a:xfrm>
        </p:spPr>
        <p:txBody>
          <a:bodyPr vert="horz" wrap="square" lIns="91440" tIns="45720" rIns="91440" bIns="45720" anchor="ctr" anchorCtr="0"/>
          <a:p>
            <a:r>
              <a:rPr lang="en-US" altLang="zh-CN" b="1" kern="1200" dirty="0">
                <a:latin typeface="+mj-lt"/>
                <a:ea typeface="宋体" panose="02010600030101010101" pitchFamily="2" charset="-122"/>
                <a:cs typeface="+mj-cs"/>
              </a:rPr>
              <a:t> </a:t>
            </a:r>
            <a:r>
              <a:rPr lang="zh-CN" altLang="en-US" b="1" kern="1200" dirty="0">
                <a:latin typeface="+mj-lt"/>
                <a:ea typeface="宋体" panose="02010600030101010101" pitchFamily="2" charset="-122"/>
                <a:cs typeface="+mj-cs"/>
              </a:rPr>
              <a:t>协作工具</a:t>
            </a:r>
            <a:endParaRPr lang="zh-CN" altLang="en-US" b="1" kern="1200" dirty="0">
              <a:latin typeface="+mj-lt"/>
              <a:ea typeface="宋体" panose="02010600030101010101" pitchFamily="2" charset="-122"/>
              <a:cs typeface="+mj-cs"/>
            </a:endParaRPr>
          </a:p>
        </p:txBody>
      </p:sp>
      <p:sp>
        <p:nvSpPr>
          <p:cNvPr id="21507" name="Rectangle 3"/>
          <p:cNvSpPr>
            <a:spLocks noGrp="1"/>
          </p:cNvSpPr>
          <p:nvPr>
            <p:ph idx="1"/>
          </p:nvPr>
        </p:nvSpPr>
        <p:spPr/>
        <p:txBody>
          <a:bodyPr vert="horz" wrap="square" lIns="91440" tIns="45720" rIns="91440" bIns="45720" anchor="t" anchorCtr="0"/>
          <a:p>
            <a:pPr>
              <a:lnSpc>
                <a:spcPct val="120000"/>
              </a:lnSpc>
            </a:pPr>
            <a:r>
              <a:rPr lang="zh-CN" altLang="en-US" sz="2400" b="1" dirty="0">
                <a:solidFill>
                  <a:srgbClr val="FF0000"/>
                </a:solidFill>
                <a:ea typeface="宋体" panose="02010600030101010101" pitchFamily="2" charset="-122"/>
              </a:rPr>
              <a:t>工具</a:t>
            </a:r>
            <a:r>
              <a:rPr lang="zh-CN" altLang="en-US" sz="2400" b="1" dirty="0">
                <a:ea typeface="宋体" panose="02010600030101010101" pitchFamily="2" charset="-122"/>
              </a:rPr>
              <a:t>对于</a:t>
            </a:r>
            <a:r>
              <a:rPr lang="zh-CN" altLang="en-US" sz="2400" b="1" dirty="0">
                <a:solidFill>
                  <a:srgbClr val="FF0000"/>
                </a:solidFill>
                <a:ea typeface="宋体" panose="02010600030101010101" pitchFamily="2" charset="-122"/>
              </a:rPr>
              <a:t>团队成员之间的协作</a:t>
            </a:r>
            <a:r>
              <a:rPr lang="zh-CN" altLang="en-US" sz="2400" b="1" dirty="0">
                <a:ea typeface="宋体" panose="02010600030101010101" pitchFamily="2" charset="-122"/>
              </a:rPr>
              <a:t>是很有必要的，它们能实现简易化、自动化以及对整个开发过程的控制。</a:t>
            </a:r>
            <a:r>
              <a:rPr lang="zh-CN" altLang="en-US" sz="2400" b="1" dirty="0">
                <a:solidFill>
                  <a:srgbClr val="FF0000"/>
                </a:solidFill>
                <a:ea typeface="宋体" panose="02010600030101010101" pitchFamily="2" charset="-122"/>
              </a:rPr>
              <a:t>全球化软件工程特别需要充足的工具支持</a:t>
            </a:r>
            <a:r>
              <a:rPr lang="zh-CN" altLang="en-US" sz="2400" b="1" dirty="0">
                <a:ea typeface="宋体" panose="02010600030101010101" pitchFamily="2" charset="-122"/>
              </a:rPr>
              <a:t>，因为距离因素对交流的消极影响直接或间接地加重了协作和控制问题。</a:t>
            </a:r>
            <a:endParaRPr lang="en-US" altLang="zh-CN" sz="2400" b="1" dirty="0">
              <a:solidFill>
                <a:srgbClr val="FF0000"/>
              </a:solidFill>
              <a:ea typeface="宋体" panose="02010600030101010101" pitchFamily="2" charset="-122"/>
            </a:endParaRPr>
          </a:p>
          <a:p>
            <a:pPr lvl="1">
              <a:lnSpc>
                <a:spcPct val="120000"/>
              </a:lnSpc>
            </a:pPr>
            <a:r>
              <a:rPr lang="zh-CN" altLang="en-US" sz="2000" dirty="0">
                <a:solidFill>
                  <a:srgbClr val="FF0000"/>
                </a:solidFill>
                <a:ea typeface="宋体" panose="02010600030101010101" pitchFamily="2" charset="-122"/>
              </a:rPr>
              <a:t>命名空间：</a:t>
            </a:r>
            <a:r>
              <a:rPr lang="zh-CN" altLang="zh-CN" sz="2000" dirty="0">
                <a:ea typeface="宋体" panose="02010600030101010101" pitchFamily="2" charset="-122"/>
              </a:rPr>
              <a:t>使项目团队可以用加强安全性和保密性的方式存储工作产品</a:t>
            </a:r>
            <a:endParaRPr lang="en-US" altLang="zh-CN" sz="2000" dirty="0">
              <a:ea typeface="宋体" panose="02010600030101010101" pitchFamily="2" charset="-122"/>
            </a:endParaRPr>
          </a:p>
          <a:p>
            <a:pPr lvl="1">
              <a:lnSpc>
                <a:spcPct val="120000"/>
              </a:lnSpc>
            </a:pPr>
            <a:r>
              <a:rPr lang="zh-CN" altLang="en-US" sz="2000" dirty="0">
                <a:solidFill>
                  <a:srgbClr val="FF0000"/>
                </a:solidFill>
                <a:ea typeface="宋体" panose="02010600030101010101" pitchFamily="2" charset="-122"/>
              </a:rPr>
              <a:t>进度表</a:t>
            </a:r>
            <a:r>
              <a:rPr lang="zh-CN" altLang="en-US" sz="2000" dirty="0">
                <a:ea typeface="宋体" panose="02010600030101010101" pitchFamily="2" charset="-122"/>
              </a:rPr>
              <a:t>可协调项目事件</a:t>
            </a:r>
            <a:endParaRPr lang="en-US" altLang="zh-CN" sz="2000" dirty="0">
              <a:ea typeface="宋体" panose="02010600030101010101" pitchFamily="2" charset="-122"/>
            </a:endParaRPr>
          </a:p>
          <a:p>
            <a:pPr lvl="1">
              <a:lnSpc>
                <a:spcPct val="120000"/>
              </a:lnSpc>
            </a:pPr>
            <a:r>
              <a:rPr lang="zh-CN" altLang="en-US" sz="2000" dirty="0">
                <a:solidFill>
                  <a:srgbClr val="FF0000"/>
                </a:solidFill>
                <a:ea typeface="宋体" panose="02010600030101010101" pitchFamily="2" charset="-122"/>
              </a:rPr>
              <a:t>模板</a:t>
            </a:r>
            <a:r>
              <a:rPr lang="zh-CN" altLang="zh-CN" sz="2000" dirty="0">
                <a:ea typeface="宋体" panose="02010600030101010101" pitchFamily="2" charset="-122"/>
              </a:rPr>
              <a:t>可以使团队成员在创造工作产品时保持一致的外形和结构</a:t>
            </a:r>
            <a:endParaRPr lang="en-US" altLang="zh-CN" sz="2000" dirty="0">
              <a:ea typeface="宋体" panose="02010600030101010101" pitchFamily="2" charset="-122"/>
            </a:endParaRPr>
          </a:p>
          <a:p>
            <a:pPr lvl="1">
              <a:lnSpc>
                <a:spcPct val="120000"/>
              </a:lnSpc>
            </a:pPr>
            <a:r>
              <a:rPr lang="zh-CN" altLang="en-US" sz="2000" dirty="0">
                <a:solidFill>
                  <a:srgbClr val="FF0000"/>
                </a:solidFill>
                <a:ea typeface="宋体" panose="02010600030101010101" pitchFamily="2" charset="-122"/>
              </a:rPr>
              <a:t>度量支持</a:t>
            </a:r>
            <a:r>
              <a:rPr lang="zh-CN" altLang="zh-CN" sz="2000" dirty="0">
                <a:ea typeface="宋体" panose="02010600030101010101" pitchFamily="2" charset="-122"/>
              </a:rPr>
              <a:t>可以量化每个成员的贡献</a:t>
            </a:r>
            <a:endParaRPr lang="en-US" altLang="zh-CN" sz="2000" dirty="0">
              <a:ea typeface="宋体" panose="02010600030101010101" pitchFamily="2" charset="-122"/>
            </a:endParaRPr>
          </a:p>
          <a:p>
            <a:pPr lvl="1">
              <a:lnSpc>
                <a:spcPct val="120000"/>
              </a:lnSpc>
            </a:pPr>
            <a:r>
              <a:rPr lang="zh-CN" altLang="en-US" sz="2000" dirty="0">
                <a:solidFill>
                  <a:srgbClr val="FF0000"/>
                </a:solidFill>
                <a:ea typeface="宋体" panose="02010600030101010101" pitchFamily="2" charset="-122"/>
              </a:rPr>
              <a:t>交流分析</a:t>
            </a:r>
            <a:r>
              <a:rPr lang="zh-CN" altLang="en-US" sz="2000" dirty="0">
                <a:ea typeface="宋体" panose="02010600030101010101" pitchFamily="2" charset="-122"/>
              </a:rPr>
              <a:t>会跟踪整个团队的交流，并分离出模式，应用于需要解决的问题或难题。</a:t>
            </a:r>
            <a:endParaRPr lang="en-US" altLang="zh-CN" sz="2000" dirty="0">
              <a:ea typeface="宋体" panose="02010600030101010101" pitchFamily="2" charset="-122"/>
            </a:endParaRPr>
          </a:p>
          <a:p>
            <a:pPr lvl="1">
              <a:lnSpc>
                <a:spcPct val="120000"/>
              </a:lnSpc>
            </a:pPr>
            <a:r>
              <a:rPr lang="zh-CN" altLang="en-US" sz="2000" dirty="0">
                <a:solidFill>
                  <a:srgbClr val="FF0000"/>
                </a:solidFill>
                <a:ea typeface="宋体" panose="02010600030101010101" pitchFamily="2" charset="-122"/>
              </a:rPr>
              <a:t>工件收集</a:t>
            </a:r>
            <a:r>
              <a:rPr lang="zh-CN" altLang="en-US" sz="2000" dirty="0">
                <a:ea typeface="宋体" panose="02010600030101010101" pitchFamily="2" charset="-122"/>
              </a:rPr>
              <a:t>显示出工作产品的依赖性</a:t>
            </a:r>
            <a:endParaRPr lang="en-US" altLang="zh-CN" sz="2000" dirty="0">
              <a:ea typeface="宋体" panose="02010600030101010101" pitchFamily="2" charset="-122"/>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7"/>
          <p:cNvSpPr>
            <a:spLocks noGrp="1"/>
          </p:cNvSpPr>
          <p:nvPr>
            <p:ph type="title"/>
          </p:nvPr>
        </p:nvSpPr>
        <p:spPr>
          <a:xfrm>
            <a:off x="1983800" y="76200"/>
            <a:ext cx="5410058" cy="762000"/>
          </a:xfrm>
        </p:spPr>
        <p:txBody>
          <a:bodyPr vert="horz" wrap="square" lIns="91440" tIns="45720" rIns="91440" bIns="45720" anchor="ctr" anchorCtr="0"/>
          <a:p>
            <a:r>
              <a:rPr lang="en-US" altLang="zh-CN" b="1" kern="1200" dirty="0">
                <a:latin typeface="+mj-lt"/>
                <a:ea typeface="宋体" panose="02010600030101010101" pitchFamily="2" charset="-122"/>
                <a:cs typeface="+mj-cs"/>
              </a:rPr>
              <a:t> </a:t>
            </a:r>
            <a:r>
              <a:rPr lang="zh-CN" altLang="en-US" b="1" kern="1200" dirty="0">
                <a:latin typeface="+mj-lt"/>
                <a:ea typeface="宋体" panose="02010600030101010101" pitchFamily="2" charset="-122"/>
                <a:cs typeface="+mj-cs"/>
              </a:rPr>
              <a:t>协作工具</a:t>
            </a:r>
            <a:endParaRPr lang="zh-CN" altLang="en-US" b="1" kern="1200" dirty="0">
              <a:latin typeface="+mj-lt"/>
              <a:ea typeface="宋体" panose="02010600030101010101" pitchFamily="2" charset="-122"/>
              <a:cs typeface="+mj-cs"/>
            </a:endParaRPr>
          </a:p>
        </p:txBody>
      </p:sp>
      <p:sp>
        <p:nvSpPr>
          <p:cNvPr id="22531" name="Rectangle 3"/>
          <p:cNvSpPr>
            <a:spLocks noGrp="1"/>
          </p:cNvSpPr>
          <p:nvPr>
            <p:ph idx="1"/>
          </p:nvPr>
        </p:nvSpPr>
        <p:spPr/>
        <p:txBody>
          <a:bodyPr vert="horz" wrap="square" lIns="91440" tIns="45720" rIns="91440" bIns="45720" anchor="t" anchorCtr="0"/>
          <a:p>
            <a:pPr>
              <a:lnSpc>
                <a:spcPct val="120000"/>
              </a:lnSpc>
            </a:pPr>
            <a:r>
              <a:rPr lang="zh-CN" altLang="en-US" sz="2800" b="1" dirty="0">
                <a:ea typeface="宋体" panose="02010600030101010101" pitchFamily="2" charset="-122"/>
              </a:rPr>
              <a:t>代表性工具</a:t>
            </a:r>
            <a:endParaRPr lang="en-US" altLang="zh-CN" sz="2800" b="1" dirty="0">
              <a:ea typeface="宋体" panose="02010600030101010101" pitchFamily="2" charset="-122"/>
            </a:endParaRPr>
          </a:p>
          <a:p>
            <a:pPr lvl="1">
              <a:lnSpc>
                <a:spcPct val="120000"/>
              </a:lnSpc>
            </a:pPr>
            <a:r>
              <a:rPr lang="en-US" altLang="zh-CN" sz="2400" dirty="0">
                <a:solidFill>
                  <a:srgbClr val="FF0000"/>
                </a:solidFill>
                <a:ea typeface="宋体" panose="02010600030101010101" pitchFamily="2" charset="-122"/>
              </a:rPr>
              <a:t>GitHub</a:t>
            </a:r>
            <a:r>
              <a:rPr lang="zh-CN" altLang="en-US" sz="2400" dirty="0">
                <a:ea typeface="宋体" panose="02010600030101010101" pitchFamily="2" charset="-122"/>
              </a:rPr>
              <a:t>。开源框架与平台。</a:t>
            </a:r>
            <a:endParaRPr lang="en-US" altLang="zh-CN" sz="2400" dirty="0">
              <a:ea typeface="宋体" panose="02010600030101010101" pitchFamily="2" charset="-122"/>
            </a:endParaRPr>
          </a:p>
          <a:p>
            <a:pPr lvl="1">
              <a:lnSpc>
                <a:spcPct val="120000"/>
              </a:lnSpc>
            </a:pPr>
            <a:r>
              <a:rPr lang="en-US" altLang="zh-CN" sz="2400" dirty="0">
                <a:solidFill>
                  <a:srgbClr val="FF0000"/>
                </a:solidFill>
                <a:ea typeface="宋体" panose="02010600030101010101" pitchFamily="2" charset="-122"/>
              </a:rPr>
              <a:t>Gforge</a:t>
            </a:r>
            <a:r>
              <a:rPr lang="zh-CN" altLang="en-US" sz="2400" dirty="0">
                <a:ea typeface="宋体" panose="02010600030101010101" pitchFamily="2" charset="-122"/>
              </a:rPr>
              <a:t>。一个包含项目和代码管理设施的协作环境。</a:t>
            </a:r>
            <a:endParaRPr lang="en-US" altLang="zh-CN" sz="2400" dirty="0">
              <a:ea typeface="宋体" panose="02010600030101010101" pitchFamily="2" charset="-122"/>
            </a:endParaRPr>
          </a:p>
          <a:p>
            <a:pPr lvl="1">
              <a:lnSpc>
                <a:spcPct val="120000"/>
              </a:lnSpc>
            </a:pPr>
            <a:r>
              <a:rPr lang="en-US" altLang="zh-CN" sz="2400" dirty="0">
                <a:solidFill>
                  <a:srgbClr val="FF0000"/>
                </a:solidFill>
                <a:ea typeface="宋体" panose="02010600030101010101" pitchFamily="2" charset="-122"/>
              </a:rPr>
              <a:t>OneDesk</a:t>
            </a:r>
            <a:r>
              <a:rPr lang="zh-CN" altLang="en-US" sz="2400" dirty="0">
                <a:ea typeface="宋体" panose="02010600030101010101" pitchFamily="2" charset="-122"/>
              </a:rPr>
              <a:t>。为开发者和利益相关者提供创造和管理项目工作空间的协作环境</a:t>
            </a:r>
            <a:endParaRPr lang="en-US" altLang="zh-CN" sz="2400" dirty="0">
              <a:ea typeface="宋体" panose="02010600030101010101" pitchFamily="2" charset="-122"/>
            </a:endParaRPr>
          </a:p>
          <a:p>
            <a:pPr lvl="1">
              <a:lnSpc>
                <a:spcPct val="120000"/>
              </a:lnSpc>
            </a:pPr>
            <a:r>
              <a:rPr lang="en-US" altLang="zh-CN" sz="2400" dirty="0">
                <a:solidFill>
                  <a:srgbClr val="FF0000"/>
                </a:solidFill>
                <a:ea typeface="宋体" panose="02010600030101010101" pitchFamily="2" charset="-122"/>
              </a:rPr>
              <a:t>Rational Team Concert</a:t>
            </a:r>
            <a:r>
              <a:rPr lang="zh-CN" altLang="en-US" sz="2400" dirty="0">
                <a:ea typeface="宋体" panose="02010600030101010101" pitchFamily="2" charset="-122"/>
              </a:rPr>
              <a:t>。为一个深度的协作生命周期管理系统</a:t>
            </a:r>
            <a:endParaRPr lang="en-US" altLang="zh-CN" sz="2400" dirty="0">
              <a:ea typeface="宋体" panose="02010600030101010101" pitchFamily="2" charset="-122"/>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a:xfrm>
            <a:off x="1983800" y="76200"/>
            <a:ext cx="5410058" cy="762000"/>
          </a:xfrm>
        </p:spPr>
        <p:txBody>
          <a:bodyPr vert="horz" wrap="square" lIns="91440" tIns="45720" rIns="91440" bIns="45720" anchor="ctr" anchorCtr="0"/>
          <a:p>
            <a:pPr eaLnBrk="1" hangingPunct="1"/>
            <a:r>
              <a:rPr lang="zh-CN" altLang="en-US" sz="3600" b="1" kern="1200" dirty="0">
                <a:latin typeface="+mj-lt"/>
                <a:ea typeface="宋体" panose="02010600030101010101" pitchFamily="2" charset="-122"/>
                <a:cs typeface="+mj-cs"/>
              </a:rPr>
              <a:t>重点浏览</a:t>
            </a:r>
            <a:endParaRPr lang="zh-CN" altLang="en-US" sz="3600" b="1" kern="1200" dirty="0">
              <a:latin typeface="+mj-lt"/>
              <a:ea typeface="宋体" panose="02010600030101010101" pitchFamily="2" charset="-122"/>
              <a:cs typeface="+mj-cs"/>
            </a:endParaRPr>
          </a:p>
        </p:txBody>
      </p:sp>
      <p:sp>
        <p:nvSpPr>
          <p:cNvPr id="5123" name="内容占位符 2"/>
          <p:cNvSpPr>
            <a:spLocks noGrp="1"/>
          </p:cNvSpPr>
          <p:nvPr>
            <p:ph idx="1"/>
          </p:nvPr>
        </p:nvSpPr>
        <p:spPr>
          <a:xfrm>
            <a:off x="304800" y="1143000"/>
            <a:ext cx="8534400" cy="5334000"/>
          </a:xfrm>
        </p:spPr>
        <p:txBody>
          <a:bodyPr vert="horz" wrap="square" lIns="91440" tIns="45720" rIns="91440" bIns="45720" anchor="t" anchorCtr="0"/>
          <a:p>
            <a:pPr eaLnBrk="1" hangingPunct="1"/>
            <a:r>
              <a:rPr lang="zh-CN" altLang="en-US" sz="2800" b="1" dirty="0">
                <a:latin typeface="Arial" panose="020B0604020202020204" pitchFamily="34" charset="0"/>
                <a:ea typeface="宋体" panose="02010600030101010101" pitchFamily="2" charset="-122"/>
              </a:rPr>
              <a:t>步骤</a:t>
            </a:r>
            <a:endParaRPr lang="en-US" altLang="zh-CN" sz="2800" b="1" dirty="0">
              <a:latin typeface="Arial" panose="020B0604020202020204" pitchFamily="34" charset="0"/>
              <a:ea typeface="宋体" panose="02010600030101010101" pitchFamily="2" charset="-122"/>
            </a:endParaRPr>
          </a:p>
          <a:p>
            <a:pPr lvl="1" eaLnBrk="1" hangingPunct="1"/>
            <a:r>
              <a:rPr lang="zh-CN" altLang="en-US" sz="2400" dirty="0">
                <a:latin typeface="Arial" panose="020B0604020202020204" pitchFamily="34" charset="0"/>
                <a:ea typeface="宋体" panose="02010600030101010101" pitchFamily="2" charset="-122"/>
              </a:rPr>
              <a:t>首先，你要了解并不断积累一个成功的软件工程师应具备的个人特质。然后，你需要提升软件工程工作中应具备的综合心理素质，这样才能在进行项目时少走弯路，避免失误。而且，你要理解软件团队的结构和动态，因为基于团队的软件工程在行业中很常见。最后，你需要重视社交媒体、云端和其他协作工具的影响力。</a:t>
            </a:r>
            <a:endParaRPr lang="en-US" altLang="zh-CN" sz="2400" dirty="0">
              <a:latin typeface="Arial" panose="020B0604020202020204" pitchFamily="34" charset="0"/>
              <a:ea typeface="宋体" panose="02010600030101010101" pitchFamily="2" charset="-122"/>
            </a:endParaRPr>
          </a:p>
          <a:p>
            <a:pPr eaLnBrk="1" hangingPunct="1"/>
            <a:r>
              <a:rPr lang="zh-CN" altLang="en-US" sz="2800" b="1" dirty="0">
                <a:latin typeface="Arial" panose="020B0604020202020204" pitchFamily="34" charset="0"/>
                <a:ea typeface="宋体" panose="02010600030101010101" pitchFamily="2" charset="-122"/>
              </a:rPr>
              <a:t>工作产品</a:t>
            </a:r>
            <a:endParaRPr lang="en-US" altLang="zh-CN" sz="2800" b="1" dirty="0">
              <a:latin typeface="Arial" panose="020B0604020202020204" pitchFamily="34" charset="0"/>
              <a:ea typeface="宋体" panose="02010600030101010101" pitchFamily="2" charset="-122"/>
            </a:endParaRPr>
          </a:p>
          <a:p>
            <a:pPr lvl="1" eaLnBrk="1" hangingPunct="1"/>
            <a:r>
              <a:rPr lang="zh-CN" altLang="en-US" sz="2400" dirty="0">
                <a:latin typeface="Arial" panose="020B0604020202020204" pitchFamily="34" charset="0"/>
                <a:ea typeface="宋体" panose="02010600030101010101" pitchFamily="2" charset="-122"/>
              </a:rPr>
              <a:t>对人员、过程和最终产品有更好的洞察力。</a:t>
            </a:r>
            <a:endParaRPr lang="en-US" altLang="zh-CN" sz="2400" dirty="0">
              <a:latin typeface="Arial" panose="020B0604020202020204" pitchFamily="34" charset="0"/>
              <a:ea typeface="宋体" panose="02010600030101010101" pitchFamily="2" charset="-122"/>
            </a:endParaRPr>
          </a:p>
          <a:p>
            <a:pPr eaLnBrk="1" hangingPunct="1"/>
            <a:r>
              <a:rPr lang="zh-CN" altLang="en-US" sz="2800" b="1" dirty="0">
                <a:latin typeface="Arial" panose="020B0604020202020204" pitchFamily="34" charset="0"/>
                <a:ea typeface="宋体" panose="02010600030101010101" pitchFamily="2" charset="-122"/>
              </a:rPr>
              <a:t>质量保证措施</a:t>
            </a:r>
            <a:endParaRPr lang="en-US" altLang="zh-CN" sz="2800" b="1" dirty="0">
              <a:latin typeface="Arial" panose="020B0604020202020204" pitchFamily="34" charset="0"/>
              <a:ea typeface="宋体" panose="02010600030101010101" pitchFamily="2" charset="-122"/>
            </a:endParaRPr>
          </a:p>
          <a:p>
            <a:pPr lvl="1" eaLnBrk="1" hangingPunct="1"/>
            <a:r>
              <a:rPr lang="zh-CN" altLang="en-US" sz="2400" dirty="0">
                <a:latin typeface="Arial" panose="020B0604020202020204" pitchFamily="34" charset="0"/>
                <a:ea typeface="宋体" panose="02010600030101010101" pitchFamily="2" charset="-122"/>
              </a:rPr>
              <a:t>花时间去观察成功的软件工程师是如何工作的，并调整自己的方法来利用他们所展现的优点。</a:t>
            </a:r>
            <a:endParaRPr lang="en-US" altLang="zh-CN" sz="2000" dirty="0">
              <a:latin typeface="Arial" panose="020B0604020202020204" pitchFamily="34" charset="0"/>
              <a:ea typeface="宋体" panose="02010600030101010101" pitchFamily="2" charset="-122"/>
            </a:endParaRPr>
          </a:p>
        </p:txBody>
      </p:sp>
      <p:sp>
        <p:nvSpPr>
          <p:cNvPr id="5124" name="灯片编号占位符 3"/>
          <p:cNvSpPr txBox="1">
            <a:spLocks noGrp="1"/>
          </p:cNvSpPr>
          <p:nvPr>
            <p:ph type="sldNum" sz="quarter" idx="4"/>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6" name="图片 5"/>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3"/>
          <p:cNvSpPr>
            <a:spLocks noGrp="1"/>
          </p:cNvSpPr>
          <p:nvPr>
            <p:ph type="title"/>
          </p:nvPr>
        </p:nvSpPr>
        <p:spPr>
          <a:xfrm>
            <a:off x="1983800" y="76200"/>
            <a:ext cx="5410058" cy="762000"/>
          </a:xfrm>
        </p:spPr>
        <p:txBody>
          <a:bodyPr vert="horz" wrap="square" lIns="91440" tIns="45720" rIns="91440" bIns="45720" anchor="ctr" anchorCtr="0"/>
          <a:p>
            <a:r>
              <a:rPr lang="en-US" altLang="zh-CN" sz="3600" b="1" kern="1200" dirty="0">
                <a:latin typeface="+mj-lt"/>
                <a:ea typeface="宋体" panose="02010600030101010101" pitchFamily="2" charset="-122"/>
                <a:cs typeface="+mj-cs"/>
              </a:rPr>
              <a:t> </a:t>
            </a:r>
            <a:r>
              <a:rPr lang="zh-CN" altLang="en-US" sz="3600" b="1" kern="1200" dirty="0">
                <a:latin typeface="+mj-lt"/>
                <a:ea typeface="宋体" panose="02010600030101010101" pitchFamily="2" charset="-122"/>
                <a:cs typeface="+mj-cs"/>
              </a:rPr>
              <a:t>全球化团队</a:t>
            </a:r>
            <a:endParaRPr lang="zh-CN" altLang="en-US" sz="3600" b="1" kern="1200" dirty="0">
              <a:latin typeface="+mj-lt"/>
              <a:ea typeface="宋体" panose="02010600030101010101" pitchFamily="2" charset="-122"/>
              <a:cs typeface="+mj-cs"/>
            </a:endParaRPr>
          </a:p>
        </p:txBody>
      </p:sp>
      <p:sp>
        <p:nvSpPr>
          <p:cNvPr id="23555" name="Rectangle 3"/>
          <p:cNvSpPr>
            <a:spLocks noGrp="1"/>
          </p:cNvSpPr>
          <p:nvPr>
            <p:ph idx="1"/>
          </p:nvPr>
        </p:nvSpPr>
        <p:spPr>
          <a:xfrm>
            <a:off x="533400" y="1371600"/>
            <a:ext cx="8153400" cy="5105400"/>
          </a:xfrm>
        </p:spPr>
        <p:txBody>
          <a:bodyPr vert="horz" wrap="square" lIns="91440" tIns="45720" rIns="91440" bIns="45720" anchor="t" anchorCtr="0"/>
          <a:p>
            <a:r>
              <a:rPr lang="zh-CN" altLang="en-US" sz="2800" b="1" dirty="0">
                <a:ea typeface="宋体" panose="02010600030101010101" pitchFamily="2" charset="-122"/>
              </a:rPr>
              <a:t>团队决策的复杂原因</a:t>
            </a:r>
            <a:endParaRPr lang="en-US" altLang="zh-CN" sz="2800" b="1" dirty="0">
              <a:ea typeface="宋体" panose="02010600030101010101" pitchFamily="2" charset="-122"/>
            </a:endParaRPr>
          </a:p>
          <a:p>
            <a:pPr lvl="1">
              <a:lnSpc>
                <a:spcPct val="150000"/>
              </a:lnSpc>
            </a:pPr>
            <a:r>
              <a:rPr lang="zh-CN" altLang="en-US" sz="2400" dirty="0">
                <a:ea typeface="宋体" panose="02010600030101010101" pitchFamily="2" charset="-122"/>
              </a:rPr>
              <a:t>问题的</a:t>
            </a:r>
            <a:r>
              <a:rPr lang="zh-CN" altLang="en-US" sz="2400" dirty="0">
                <a:solidFill>
                  <a:srgbClr val="FF0000"/>
                </a:solidFill>
                <a:ea typeface="宋体" panose="02010600030101010101" pitchFamily="2" charset="-122"/>
              </a:rPr>
              <a:t>复杂性</a:t>
            </a:r>
            <a:endParaRPr lang="en-US" altLang="zh-CN" sz="2400" dirty="0">
              <a:solidFill>
                <a:srgbClr val="FF0000"/>
              </a:solidFill>
              <a:ea typeface="宋体" panose="02010600030101010101" pitchFamily="2" charset="-122"/>
            </a:endParaRPr>
          </a:p>
          <a:p>
            <a:pPr lvl="1">
              <a:lnSpc>
                <a:spcPct val="150000"/>
              </a:lnSpc>
            </a:pPr>
            <a:r>
              <a:rPr lang="zh-CN" altLang="en-US" sz="2400" dirty="0">
                <a:ea typeface="宋体" panose="02010600030101010101" pitchFamily="2" charset="-122"/>
              </a:rPr>
              <a:t>与决策相关的</a:t>
            </a:r>
            <a:r>
              <a:rPr lang="zh-CN" altLang="en-US" sz="2400" dirty="0">
                <a:solidFill>
                  <a:srgbClr val="FF0000"/>
                </a:solidFill>
                <a:ea typeface="宋体" panose="02010600030101010101" pitchFamily="2" charset="-122"/>
              </a:rPr>
              <a:t>不确定性和风险</a:t>
            </a:r>
            <a:endParaRPr lang="en-US" altLang="zh-CN" sz="2400" dirty="0">
              <a:solidFill>
                <a:srgbClr val="FF0000"/>
              </a:solidFill>
              <a:ea typeface="宋体" panose="02010600030101010101" pitchFamily="2" charset="-122"/>
            </a:endParaRPr>
          </a:p>
          <a:p>
            <a:pPr lvl="1">
              <a:lnSpc>
                <a:spcPct val="150000"/>
              </a:lnSpc>
            </a:pPr>
            <a:r>
              <a:rPr lang="zh-CN" altLang="zh-CN" sz="2400" dirty="0">
                <a:ea typeface="宋体" panose="02010600030101010101" pitchFamily="2" charset="-122"/>
              </a:rPr>
              <a:t>工作相关的决策会对另外的项目目标产生意外的影响</a:t>
            </a:r>
            <a:r>
              <a:rPr lang="en-US" altLang="zh-CN" sz="2400" dirty="0">
                <a:ea typeface="宋体" panose="02010600030101010101" pitchFamily="2" charset="-122"/>
              </a:rPr>
              <a:t> (</a:t>
            </a:r>
            <a:r>
              <a:rPr lang="zh-CN" altLang="en-US" sz="2400" dirty="0">
                <a:ea typeface="宋体" panose="02010600030101010101" pitchFamily="2" charset="-122"/>
              </a:rPr>
              <a:t>结果不确定法则</a:t>
            </a:r>
            <a:r>
              <a:rPr lang="en-US" altLang="zh-CN" sz="2400" dirty="0">
                <a:ea typeface="宋体" panose="02010600030101010101" pitchFamily="2" charset="-122"/>
              </a:rPr>
              <a:t>)</a:t>
            </a:r>
            <a:endParaRPr lang="en-US" altLang="zh-CN" sz="2400" dirty="0">
              <a:ea typeface="宋体" panose="02010600030101010101" pitchFamily="2" charset="-122"/>
            </a:endParaRPr>
          </a:p>
          <a:p>
            <a:pPr lvl="1">
              <a:lnSpc>
                <a:spcPct val="150000"/>
              </a:lnSpc>
            </a:pPr>
            <a:r>
              <a:rPr lang="zh-CN" altLang="en-US" sz="2400" dirty="0">
                <a:ea typeface="宋体" panose="02010600030101010101" pitchFamily="2" charset="-122"/>
              </a:rPr>
              <a:t>对问题的</a:t>
            </a:r>
            <a:r>
              <a:rPr lang="zh-CN" altLang="en-US" sz="2400" dirty="0">
                <a:solidFill>
                  <a:srgbClr val="FF0000"/>
                </a:solidFill>
                <a:ea typeface="宋体" panose="02010600030101010101" pitchFamily="2" charset="-122"/>
              </a:rPr>
              <a:t>不同看法导致不同结论</a:t>
            </a:r>
            <a:endParaRPr lang="en-US" altLang="zh-CN" sz="2400" dirty="0">
              <a:solidFill>
                <a:srgbClr val="FF0000"/>
              </a:solidFill>
              <a:ea typeface="宋体" panose="02010600030101010101" pitchFamily="2" charset="-122"/>
            </a:endParaRPr>
          </a:p>
          <a:p>
            <a:pPr lvl="1">
              <a:lnSpc>
                <a:spcPct val="150000"/>
              </a:lnSpc>
            </a:pPr>
            <a:r>
              <a:rPr lang="zh-CN" altLang="zh-CN" sz="2400" dirty="0">
                <a:ea typeface="宋体" panose="02010600030101010101" pitchFamily="2" charset="-122"/>
              </a:rPr>
              <a:t>对于</a:t>
            </a:r>
            <a:r>
              <a:rPr lang="zh-CN" altLang="en-US" sz="2400" dirty="0">
                <a:ea typeface="宋体" panose="02010600030101010101" pitchFamily="2" charset="-122"/>
              </a:rPr>
              <a:t>全球化软件开发</a:t>
            </a:r>
            <a:r>
              <a:rPr lang="en-US" altLang="zh-CN" sz="2400" dirty="0">
                <a:ea typeface="宋体" panose="02010600030101010101" pitchFamily="2" charset="-122"/>
              </a:rPr>
              <a:t>GSD</a:t>
            </a:r>
            <a:r>
              <a:rPr lang="zh-CN" altLang="zh-CN" sz="2400" dirty="0">
                <a:ea typeface="宋体" panose="02010600030101010101" pitchFamily="2" charset="-122"/>
              </a:rPr>
              <a:t>团队，协调、合作和沟通方面的挑战对决策具有深远的影响</a:t>
            </a:r>
            <a:r>
              <a:rPr lang="zh-CN" altLang="en-US" sz="2400" dirty="0">
                <a:solidFill>
                  <a:srgbClr val="FF0000"/>
                </a:solidFill>
                <a:ea typeface="宋体" panose="02010600030101010101" pitchFamily="2" charset="-122"/>
              </a:rPr>
              <a:t>（跨文化）</a:t>
            </a:r>
            <a:endParaRPr lang="en-US" altLang="zh-CN" sz="2400" dirty="0">
              <a:solidFill>
                <a:srgbClr val="FF0000"/>
              </a:solidFill>
              <a:ea typeface="宋体" panose="02010600030101010101" pitchFamily="2" charset="-122"/>
            </a:endParaRPr>
          </a:p>
          <a:p>
            <a:endParaRPr lang="en-US" altLang="zh-CN" sz="2400" dirty="0">
              <a:ea typeface="宋体" panose="02010600030101010101" pitchFamily="2" charset="-122"/>
            </a:endParaRPr>
          </a:p>
        </p:txBody>
      </p:sp>
      <p:sp>
        <p:nvSpPr>
          <p:cNvPr id="23556" name="Slide Number Placeholder 4"/>
          <p:cNvSpPr txBox="1">
            <a:spLocks noGrp="1"/>
          </p:cNvSpPr>
          <p:nvPr>
            <p:ph type="sldNum" sz="quarter" idx="4"/>
          </p:nvPr>
        </p:nvSpPr>
        <p:spPr>
          <a:xfrm>
            <a:off x="6934200" y="6553200"/>
            <a:ext cx="2133600" cy="228600"/>
          </a:xfrm>
          <a:noFill/>
          <a:ln>
            <a:noFill/>
          </a:ln>
        </p:spPr>
        <p:txBody>
          <a:bodyPr anchor="ctr" anchorCtr="0"/>
          <a:p>
            <a:pPr marL="0" indent="0">
              <a:spcBef>
                <a:spcPct val="0"/>
              </a:spcBef>
              <a:buClrTx/>
              <a:buFontTx/>
              <a:buNone/>
            </a:pPr>
            <a:fld id="{9A0DB2DC-4C9A-4742-B13C-FB6460FD3503}" type="slidenum">
              <a:rPr lang="en-US" altLang="zh-CN" sz="1800" dirty="0">
                <a:latin typeface="Helvetica" pitchFamily="-128" charset="0"/>
                <a:ea typeface="MS PGothic" panose="020B0600070205080204" pitchFamily="34" charset="-128"/>
              </a:rPr>
            </a:fld>
            <a:endParaRPr lang="en-US" altLang="zh-CN" sz="1800" dirty="0">
              <a:latin typeface="Helvetica" pitchFamily="-128" charset="0"/>
              <a:ea typeface="MS PGothic" panose="020B0600070205080204" pitchFamily="34" charset="-128"/>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2"/>
          <p:cNvSpPr>
            <a:spLocks noGrp="1"/>
          </p:cNvSpPr>
          <p:nvPr>
            <p:ph type="title"/>
          </p:nvPr>
        </p:nvSpPr>
        <p:spPr>
          <a:xfrm>
            <a:off x="2209800" y="5791200"/>
            <a:ext cx="5105400" cy="481013"/>
          </a:xfrm>
        </p:spPr>
        <p:txBody>
          <a:bodyPr vert="horz" wrap="square" lIns="91440" tIns="45720" rIns="91440" bIns="45720" anchor="ctr" anchorCtr="0"/>
          <a:p>
            <a:pPr eaLnBrk="1" hangingPunct="1"/>
            <a:r>
              <a:rPr lang="zh-CN" altLang="en-US" sz="2400" b="1" kern="1200" dirty="0">
                <a:latin typeface="黑体" panose="02010609060101010101" pitchFamily="49" charset="-122"/>
                <a:ea typeface="黑体" panose="02010609060101010101" pitchFamily="49" charset="-122"/>
                <a:cs typeface="+mj-cs"/>
              </a:rPr>
              <a:t>影响</a:t>
            </a:r>
            <a:r>
              <a:rPr lang="en-US" altLang="zh-CN" sz="2400" b="1" kern="1200" dirty="0">
                <a:latin typeface="黑体" panose="02010609060101010101" pitchFamily="49" charset="-122"/>
                <a:ea typeface="黑体" panose="02010609060101010101" pitchFamily="49" charset="-122"/>
                <a:cs typeface="+mj-cs"/>
              </a:rPr>
              <a:t>GSD</a:t>
            </a:r>
            <a:r>
              <a:rPr lang="zh-CN" altLang="en-US" sz="2400" b="1" kern="1200" dirty="0">
                <a:latin typeface="黑体" panose="02010609060101010101" pitchFamily="49" charset="-122"/>
                <a:ea typeface="黑体" panose="02010609060101010101" pitchFamily="49" charset="-122"/>
                <a:cs typeface="+mj-cs"/>
              </a:rPr>
              <a:t>团队的因素</a:t>
            </a:r>
            <a:endParaRPr lang="en-US" altLang="zh-CN" sz="2400" b="1" kern="1200" dirty="0">
              <a:latin typeface="黑体" panose="02010609060101010101" pitchFamily="49" charset="-122"/>
              <a:ea typeface="黑体" panose="02010609060101010101" pitchFamily="49" charset="-122"/>
              <a:cs typeface="+mj-cs"/>
            </a:endParaRPr>
          </a:p>
        </p:txBody>
      </p:sp>
      <p:graphicFrame>
        <p:nvGraphicFramePr>
          <p:cNvPr id="24580" name="对象 1">
            <a:hlinkClick r:id="" action="ppaction://ole?verb="/>
          </p:cNvPr>
          <p:cNvGraphicFramePr>
            <a:graphicFrameLocks noChangeAspect="1"/>
          </p:cNvGraphicFramePr>
          <p:nvPr/>
        </p:nvGraphicFramePr>
        <p:xfrm>
          <a:off x="2427288" y="1676400"/>
          <a:ext cx="4333875" cy="3800475"/>
        </p:xfrm>
        <a:graphic>
          <a:graphicData uri="http://schemas.openxmlformats.org/presentationml/2006/ole">
            <mc:AlternateContent xmlns:mc="http://schemas.openxmlformats.org/markup-compatibility/2006">
              <mc:Choice xmlns:v="urn:schemas-microsoft-com:vml" Requires="v">
                <p:oleObj spid="_x0000_s3076" name="" r:id="rId1" imgW="2892425" imgH="2535555" progId="Visio.Drawing.11">
                  <p:embed/>
                </p:oleObj>
              </mc:Choice>
              <mc:Fallback>
                <p:oleObj name="" r:id="rId1" imgW="2892425" imgH="2535555" progId="Visio.Drawing.11">
                  <p:embed/>
                  <p:pic>
                    <p:nvPicPr>
                      <p:cNvPr id="0" name="图片 3075"/>
                      <p:cNvPicPr/>
                      <p:nvPr/>
                    </p:nvPicPr>
                    <p:blipFill>
                      <a:blip r:embed="rId2"/>
                      <a:stretch>
                        <a:fillRect/>
                      </a:stretch>
                    </p:blipFill>
                    <p:spPr>
                      <a:xfrm>
                        <a:off x="2427288" y="1676400"/>
                        <a:ext cx="4333875" cy="3800475"/>
                      </a:xfrm>
                      <a:prstGeom prst="rect">
                        <a:avLst/>
                      </a:prstGeom>
                      <a:solidFill>
                        <a:schemeClr val="accent1"/>
                      </a:solidFill>
                      <a:ln w="38100">
                        <a:noFill/>
                        <a:miter/>
                      </a:ln>
                    </p:spPr>
                  </p:pic>
                </p:oleObj>
              </mc:Fallback>
            </mc:AlternateContent>
          </a:graphicData>
        </a:graphic>
      </p:graphicFrame>
      <p:sp>
        <p:nvSpPr>
          <p:cNvPr id="5" name="Rectangle 2"/>
          <p:cNvSpPr txBox="1">
            <a:spLocks noChangeArrowheads="1"/>
          </p:cNvSpPr>
          <p:nvPr/>
        </p:nvSpPr>
        <p:spPr bwMode="auto">
          <a:xfrm>
            <a:off x="2125028" y="152400"/>
            <a:ext cx="5040313"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algn="ctr" eaLnBrk="1" hangingPunct="1"/>
            <a:r>
              <a:rPr lang="zh-CN" altLang="en-US" sz="3200" b="1" dirty="0">
                <a:latin typeface="黑体" panose="02010609060101010101" pitchFamily="49" charset="-122"/>
                <a:ea typeface="黑体" panose="02010609060101010101" pitchFamily="49" charset="-122"/>
                <a:cs typeface="+mj-cs"/>
                <a:sym typeface="+mn-ea"/>
              </a:rPr>
              <a:t>影响</a:t>
            </a:r>
            <a:r>
              <a:rPr lang="en-US" altLang="zh-CN" sz="3200" b="1" dirty="0">
                <a:latin typeface="黑体" panose="02010609060101010101" pitchFamily="49" charset="-122"/>
                <a:ea typeface="黑体" panose="02010609060101010101" pitchFamily="49" charset="-122"/>
                <a:cs typeface="+mj-cs"/>
                <a:sym typeface="+mn-ea"/>
              </a:rPr>
              <a:t>GSD</a:t>
            </a:r>
            <a:r>
              <a:rPr lang="zh-CN" altLang="en-US" sz="3200" b="1" dirty="0">
                <a:latin typeface="黑体" panose="02010609060101010101" pitchFamily="49" charset="-122"/>
                <a:ea typeface="黑体" panose="02010609060101010101" pitchFamily="49" charset="-122"/>
                <a:cs typeface="+mj-cs"/>
                <a:sym typeface="+mn-ea"/>
              </a:rPr>
              <a:t>团队的因素</a:t>
            </a:r>
            <a:endParaRPr kumimoji="0" lang="en-US" altLang="zh-CN" sz="3200" b="1" i="0" u="none" strike="noStrike" kern="0" cap="none" spc="0" normalizeH="0" baseline="0" noProof="0" dirty="0" smtClean="0">
              <a:ln>
                <a:noFill/>
              </a:ln>
              <a:solidFill>
                <a:srgbClr val="003366"/>
              </a:solidFill>
              <a:effectLst/>
              <a:uLnTx/>
              <a:uFillTx/>
              <a:latin typeface="+mj-lt"/>
              <a:ea typeface="+mj-ea"/>
              <a:cs typeface="Arial" panose="020B0604020202020204" pitchFamily="34" charset="0"/>
            </a:endParaRPr>
          </a:p>
        </p:txBody>
      </p:sp>
      <p:pic>
        <p:nvPicPr>
          <p:cNvPr id="100" name="图片 99"/>
          <p:cNvPicPr/>
          <p:nvPr/>
        </p:nvPicPr>
        <p:blipFill>
          <a:blip r:embed="rId3"/>
          <a:stretch>
            <a:fillRect/>
          </a:stretch>
        </p:blipFill>
        <p:spPr>
          <a:xfrm>
            <a:off x="0" y="76200"/>
            <a:ext cx="1969135" cy="796290"/>
          </a:xfrm>
          <a:prstGeom prst="rect">
            <a:avLst/>
          </a:prstGeom>
          <a:noFill/>
          <a:ln w="9525">
            <a:noFill/>
          </a:ln>
        </p:spPr>
      </p:pic>
      <p:pic>
        <p:nvPicPr>
          <p:cNvPr id="4" name="图片 3"/>
          <p:cNvPicPr/>
          <p:nvPr/>
        </p:nvPicPr>
        <p:blipFill>
          <a:blip r:embed="rId4"/>
          <a:stretch>
            <a:fillRect/>
          </a:stretch>
        </p:blipFill>
        <p:spPr>
          <a:xfrm>
            <a:off x="7378700" y="0"/>
            <a:ext cx="1765300" cy="87249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3"/>
          <p:cNvSpPr>
            <a:spLocks noGrp="1"/>
          </p:cNvSpPr>
          <p:nvPr>
            <p:ph type="title"/>
          </p:nvPr>
        </p:nvSpPr>
        <p:spPr>
          <a:xfrm>
            <a:off x="1983800" y="76200"/>
            <a:ext cx="5410058" cy="762000"/>
          </a:xfrm>
        </p:spPr>
        <p:txBody>
          <a:bodyPr vert="horz" wrap="square" lIns="91440" tIns="45720" rIns="91440" bIns="45720" anchor="ctr" anchorCtr="0"/>
          <a:p>
            <a:r>
              <a:rPr lang="zh-CN" altLang="en-US" kern="1200" dirty="0">
                <a:latin typeface="+mj-lt"/>
                <a:ea typeface="宋体" panose="02010600030101010101" pitchFamily="2" charset="-122"/>
                <a:cs typeface="+mj-cs"/>
              </a:rPr>
              <a:t>本章小结</a:t>
            </a:r>
            <a:endParaRPr lang="zh-CN" altLang="en-US" kern="1200" dirty="0">
              <a:latin typeface="+mj-lt"/>
              <a:ea typeface="宋体" panose="02010600030101010101" pitchFamily="2" charset="-122"/>
              <a:cs typeface="+mj-cs"/>
            </a:endParaRPr>
          </a:p>
        </p:txBody>
      </p:sp>
      <p:sp>
        <p:nvSpPr>
          <p:cNvPr id="25603" name="内容占位符 2"/>
          <p:cNvSpPr>
            <a:spLocks noGrp="1"/>
          </p:cNvSpPr>
          <p:nvPr>
            <p:ph idx="1"/>
          </p:nvPr>
        </p:nvSpPr>
        <p:spPr>
          <a:xfrm>
            <a:off x="1600200" y="1600200"/>
            <a:ext cx="6705600" cy="4495800"/>
          </a:xfrm>
        </p:spPr>
        <p:txBody>
          <a:bodyPr vert="horz" wrap="square" lIns="91440" tIns="45720" rIns="91440" bIns="45720" anchor="t" anchorCtr="0"/>
          <a:p>
            <a:pPr>
              <a:lnSpc>
                <a:spcPct val="150000"/>
              </a:lnSpc>
            </a:pPr>
            <a:r>
              <a:rPr lang="en-US" altLang="zh-CN" dirty="0">
                <a:ea typeface="宋体" panose="02010600030101010101" pitchFamily="2" charset="-122"/>
              </a:rPr>
              <a:t>1. </a:t>
            </a:r>
            <a:r>
              <a:rPr lang="zh-CN" altLang="en-US" dirty="0">
                <a:ea typeface="宋体" panose="02010600030101010101" pitchFamily="2" charset="-122"/>
              </a:rPr>
              <a:t>软件工程师特质</a:t>
            </a:r>
            <a:endParaRPr lang="en-US" altLang="zh-CN" dirty="0">
              <a:ea typeface="宋体" panose="02010600030101010101" pitchFamily="2" charset="-122"/>
            </a:endParaRPr>
          </a:p>
          <a:p>
            <a:pPr>
              <a:lnSpc>
                <a:spcPct val="150000"/>
              </a:lnSpc>
            </a:pPr>
            <a:r>
              <a:rPr lang="en-US" altLang="zh-CN" dirty="0">
                <a:ea typeface="宋体" panose="02010600030101010101" pitchFamily="2" charset="-122"/>
              </a:rPr>
              <a:t>2. </a:t>
            </a:r>
            <a:r>
              <a:rPr lang="zh-CN" altLang="en-US" dirty="0">
                <a:ea typeface="宋体" panose="02010600030101010101" pitchFamily="2" charset="-122"/>
              </a:rPr>
              <a:t>软件工程心理学</a:t>
            </a:r>
            <a:endParaRPr lang="en-US" altLang="zh-CN" dirty="0">
              <a:ea typeface="宋体" panose="02010600030101010101" pitchFamily="2" charset="-122"/>
            </a:endParaRPr>
          </a:p>
          <a:p>
            <a:pPr>
              <a:lnSpc>
                <a:spcPct val="150000"/>
              </a:lnSpc>
            </a:pPr>
            <a:r>
              <a:rPr lang="en-US" altLang="zh-CN" dirty="0">
                <a:ea typeface="宋体" panose="02010600030101010101" pitchFamily="2" charset="-122"/>
              </a:rPr>
              <a:t>3. </a:t>
            </a:r>
            <a:r>
              <a:rPr lang="zh-CN" altLang="en-US" dirty="0">
                <a:ea typeface="宋体" panose="02010600030101010101" pitchFamily="2" charset="-122"/>
              </a:rPr>
              <a:t>软件工程团队</a:t>
            </a:r>
            <a:endParaRPr lang="en-US" altLang="zh-CN" dirty="0">
              <a:ea typeface="宋体" panose="02010600030101010101" pitchFamily="2" charset="-122"/>
            </a:endParaRPr>
          </a:p>
          <a:p>
            <a:pPr>
              <a:lnSpc>
                <a:spcPct val="150000"/>
              </a:lnSpc>
            </a:pPr>
            <a:r>
              <a:rPr lang="en-US" altLang="zh-CN" dirty="0">
                <a:ea typeface="宋体" panose="02010600030101010101" pitchFamily="2" charset="-122"/>
              </a:rPr>
              <a:t>4. </a:t>
            </a:r>
            <a:r>
              <a:rPr lang="zh-CN" altLang="en-US" dirty="0">
                <a:ea typeface="宋体" panose="02010600030101010101" pitchFamily="2" charset="-122"/>
              </a:rPr>
              <a:t>社交媒体的影响</a:t>
            </a:r>
            <a:endParaRPr lang="en-US" altLang="zh-CN" dirty="0">
              <a:ea typeface="宋体" panose="02010600030101010101" pitchFamily="2" charset="-122"/>
            </a:endParaRPr>
          </a:p>
          <a:p>
            <a:endParaRPr lang="zh-CN" altLang="en-US" dirty="0">
              <a:ea typeface="宋体" panose="02010600030101010101" pitchFamily="2" charset="-122"/>
            </a:endParaRPr>
          </a:p>
        </p:txBody>
      </p:sp>
      <p:sp>
        <p:nvSpPr>
          <p:cNvPr id="25604" name="灯片编号占位符 3"/>
          <p:cNvSpPr txBox="1">
            <a:spLocks noGrp="1"/>
          </p:cNvSpPr>
          <p:nvPr>
            <p:ph type="sldNum" sz="quarter" idx="4"/>
          </p:nvPr>
        </p:nvSpPr>
        <p:spPr>
          <a:noFill/>
          <a:ln>
            <a:noFill/>
          </a:ln>
        </p:spPr>
        <p:txBody>
          <a:bodyPr anchor="ctr" anchorCtr="0"/>
          <a:p>
            <a:pPr marL="0" indent="0" algn="r">
              <a:spcBef>
                <a:spcPct val="0"/>
              </a:spcBef>
              <a:buClrTx/>
              <a:buFontTx/>
              <a:buNone/>
            </a:pPr>
            <a:fld id="{9A0DB2DC-4C9A-4742-B13C-FB6460FD3503}" type="slidenum">
              <a:rPr lang="en-US" altLang="zh-CN" sz="2400" dirty="0">
                <a:latin typeface="Helvetica" pitchFamily="-128" charset="0"/>
                <a:ea typeface="MS PGothic" panose="020B0600070205080204" pitchFamily="34" charset="-128"/>
              </a:rPr>
            </a:fld>
            <a:endParaRPr lang="en-US" altLang="zh-CN" sz="2400" dirty="0">
              <a:latin typeface="Helvetica" pitchFamily="-128" charset="0"/>
              <a:ea typeface="MS PGothic" panose="020B0600070205080204" pitchFamily="34" charset="-128"/>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2"/>
          <p:cNvSpPr>
            <a:spLocks noGrp="1"/>
          </p:cNvSpPr>
          <p:nvPr>
            <p:ph type="title"/>
          </p:nvPr>
        </p:nvSpPr>
        <p:spPr>
          <a:xfrm>
            <a:off x="1983800" y="76200"/>
            <a:ext cx="5410058" cy="762000"/>
          </a:xfrm>
        </p:spPr>
        <p:txBody>
          <a:bodyPr vert="horz" wrap="square" lIns="91440" tIns="45720" rIns="91440" bIns="45720" anchor="ctr" anchorCtr="0"/>
          <a:p>
            <a:pPr>
              <a:buNone/>
            </a:pPr>
            <a:r>
              <a:rPr lang="en-US" altLang="zh-CN" kern="1200" dirty="0">
                <a:solidFill>
                  <a:schemeClr val="tx2"/>
                </a:solidFill>
                <a:latin typeface="黑体" panose="02010609060101010101" pitchFamily="49" charset="-122"/>
                <a:ea typeface="黑体" panose="02010609060101010101" pitchFamily="49" charset="-122"/>
                <a:cs typeface="+mj-cs"/>
              </a:rPr>
              <a:t> </a:t>
            </a:r>
            <a:r>
              <a:rPr lang="zh-CN" altLang="en-US" kern="1200" dirty="0">
                <a:solidFill>
                  <a:schemeClr val="tx2"/>
                </a:solidFill>
                <a:latin typeface="黑体" panose="02010609060101010101" pitchFamily="49" charset="-122"/>
                <a:ea typeface="黑体" panose="02010609060101010101" pitchFamily="49" charset="-122"/>
                <a:cs typeface="+mj-cs"/>
              </a:rPr>
              <a:t>软件工程师的特质</a:t>
            </a:r>
            <a:endParaRPr lang="zh-CN" altLang="en-US" kern="1200" dirty="0">
              <a:latin typeface="+mj-lt"/>
              <a:ea typeface="宋体" panose="02010600030101010101" pitchFamily="2" charset="-122"/>
              <a:cs typeface="+mj-cs"/>
            </a:endParaRPr>
          </a:p>
        </p:txBody>
      </p:sp>
      <p:sp>
        <p:nvSpPr>
          <p:cNvPr id="6147"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人的气质类型的差异</a:t>
            </a:r>
            <a:endParaRPr lang="en-US" altLang="zh-CN" dirty="0">
              <a:ea typeface="宋体" panose="02010600030101010101" pitchFamily="2" charset="-122"/>
            </a:endParaRPr>
          </a:p>
          <a:p>
            <a:pPr lvl="1"/>
            <a:r>
              <a:rPr lang="zh-CN" altLang="en-US" dirty="0">
                <a:ea typeface="宋体" panose="02010600030101010101" pitchFamily="2" charset="-122"/>
              </a:rPr>
              <a:t>易激动者呈酸性反应。</a:t>
            </a:r>
            <a:endParaRPr lang="en-US" altLang="zh-CN" dirty="0">
              <a:ea typeface="宋体" panose="02010600030101010101" pitchFamily="2" charset="-122"/>
            </a:endParaRPr>
          </a:p>
          <a:p>
            <a:pPr lvl="1"/>
            <a:r>
              <a:rPr lang="zh-CN" altLang="en-US" dirty="0">
                <a:ea typeface="宋体" panose="02010600030101010101" pitchFamily="2" charset="-122"/>
              </a:rPr>
              <a:t>性情沉着者呈碱性反应。</a:t>
            </a:r>
            <a:endParaRPr lang="en-US" altLang="zh-CN" dirty="0">
              <a:ea typeface="宋体" panose="02010600030101010101" pitchFamily="2" charset="-122"/>
            </a:endParaRPr>
          </a:p>
          <a:p>
            <a:r>
              <a:rPr lang="zh-CN" altLang="en-US" dirty="0">
                <a:ea typeface="宋体" panose="02010600030101010101" pitchFamily="2" charset="-122"/>
              </a:rPr>
              <a:t>血型与气质类型的研究</a:t>
            </a:r>
            <a:endParaRPr lang="en-US" altLang="zh-CN" dirty="0">
              <a:ea typeface="宋体" panose="02010600030101010101" pitchFamily="2" charset="-122"/>
            </a:endParaRPr>
          </a:p>
          <a:p>
            <a:pPr lvl="1"/>
            <a:r>
              <a:rPr lang="en-US" altLang="zh-CN" dirty="0">
                <a:ea typeface="宋体" panose="02010600030101010101" pitchFamily="2" charset="-122"/>
              </a:rPr>
              <a:t>A</a:t>
            </a:r>
            <a:r>
              <a:rPr lang="zh-CN" altLang="en-US" dirty="0">
                <a:ea typeface="宋体" panose="02010600030101010101" pitchFamily="2" charset="-122"/>
              </a:rPr>
              <a:t>型血者内倾保守，属黏液质</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B</a:t>
            </a:r>
            <a:r>
              <a:rPr lang="zh-CN" altLang="en-US" dirty="0">
                <a:ea typeface="宋体" panose="02010600030101010101" pitchFamily="2" charset="-122"/>
              </a:rPr>
              <a:t>型血者外倾进取，属多血质</a:t>
            </a:r>
            <a:r>
              <a:rPr lang="en-US" altLang="zh-CN" dirty="0">
                <a:ea typeface="宋体" panose="02010600030101010101" pitchFamily="2" charset="-122"/>
              </a:rPr>
              <a:t>; </a:t>
            </a:r>
            <a:endParaRPr lang="en-US" altLang="zh-CN" dirty="0">
              <a:ea typeface="宋体" panose="02010600030101010101" pitchFamily="2" charset="-122"/>
            </a:endParaRPr>
          </a:p>
          <a:p>
            <a:pPr lvl="1"/>
            <a:r>
              <a:rPr lang="en-US" altLang="zh-CN" dirty="0">
                <a:ea typeface="宋体" panose="02010600030101010101" pitchFamily="2" charset="-122"/>
              </a:rPr>
              <a:t>AB</a:t>
            </a:r>
            <a:r>
              <a:rPr lang="zh-CN" altLang="en-US" dirty="0">
                <a:ea typeface="宋体" panose="02010600030101010101" pitchFamily="2" charset="-122"/>
              </a:rPr>
              <a:t>型是混合型</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O</a:t>
            </a:r>
            <a:r>
              <a:rPr lang="zh-CN" altLang="en-US" dirty="0">
                <a:ea typeface="宋体" panose="02010600030101010101" pitchFamily="2" charset="-122"/>
              </a:rPr>
              <a:t>型血者对人对己都积极进取，属胆汁质。</a:t>
            </a:r>
            <a:endParaRPr lang="en-US" altLang="zh-CN" dirty="0">
              <a:ea typeface="宋体" panose="02010600030101010101" pitchFamily="2" charset="-122"/>
            </a:endParaRPr>
          </a:p>
          <a:p>
            <a:pPr lvl="2"/>
            <a:endParaRPr lang="en-US" altLang="zh-CN" dirty="0">
              <a:ea typeface="宋体" panose="02010600030101010101" pitchFamily="2" charset="-122"/>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xfrm>
            <a:off x="1984375" y="76200"/>
            <a:ext cx="5181600" cy="762000"/>
          </a:xfrm>
        </p:spPr>
        <p:txBody>
          <a:bodyPr vert="horz" wrap="square" lIns="91440" tIns="45720" rIns="91440" bIns="45720" anchor="ctr" anchorCtr="0"/>
          <a:p>
            <a:r>
              <a:rPr lang="zh-CN" altLang="en-US" b="1" kern="1200" dirty="0">
                <a:latin typeface="+mj-lt"/>
                <a:ea typeface="宋体" panose="02010600030101010101" pitchFamily="2" charset="-122"/>
                <a:cs typeface="+mj-cs"/>
              </a:rPr>
              <a:t>气质类型的一般特征表</a:t>
            </a:r>
            <a:endParaRPr lang="zh-CN" altLang="en-US" b="1" kern="1200" dirty="0">
              <a:latin typeface="+mj-lt"/>
              <a:ea typeface="宋体" panose="02010600030101010101" pitchFamily="2" charset="-122"/>
              <a:cs typeface="+mj-cs"/>
            </a:endParaRPr>
          </a:p>
        </p:txBody>
      </p:sp>
      <p:pic>
        <p:nvPicPr>
          <p:cNvPr id="7171" name="Picture 3"/>
          <p:cNvPicPr>
            <a:picLocks noChangeAspect="1"/>
          </p:cNvPicPr>
          <p:nvPr/>
        </p:nvPicPr>
        <p:blipFill>
          <a:blip r:embed="rId1"/>
          <a:stretch>
            <a:fillRect/>
          </a:stretch>
        </p:blipFill>
        <p:spPr>
          <a:xfrm>
            <a:off x="457200" y="1524000"/>
            <a:ext cx="8302625" cy="4495800"/>
          </a:xfrm>
          <a:prstGeom prst="rect">
            <a:avLst/>
          </a:prstGeom>
          <a:noFill/>
          <a:ln w="9525">
            <a:noFill/>
          </a:ln>
        </p:spPr>
      </p:pic>
      <p:pic>
        <p:nvPicPr>
          <p:cNvPr id="100" name="图片 99"/>
          <p:cNvPicPr/>
          <p:nvPr/>
        </p:nvPicPr>
        <p:blipFill>
          <a:blip r:embed="rId2"/>
          <a:stretch>
            <a:fillRect/>
          </a:stretch>
        </p:blipFill>
        <p:spPr>
          <a:xfrm>
            <a:off x="0" y="76200"/>
            <a:ext cx="1969135" cy="796290"/>
          </a:xfrm>
          <a:prstGeom prst="rect">
            <a:avLst/>
          </a:prstGeom>
          <a:noFill/>
          <a:ln w="9525">
            <a:noFill/>
          </a:ln>
        </p:spPr>
      </p:pic>
      <p:pic>
        <p:nvPicPr>
          <p:cNvPr id="4" name="图片 3"/>
          <p:cNvPicPr/>
          <p:nvPr/>
        </p:nvPicPr>
        <p:blipFill>
          <a:blip r:embed="rId3"/>
          <a:stretch>
            <a:fillRect/>
          </a:stretch>
        </p:blipFill>
        <p:spPr>
          <a:xfrm>
            <a:off x="7378700" y="0"/>
            <a:ext cx="1765300" cy="87249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anchor="ctr" anchorCtr="0"/>
          <a:p>
            <a:endParaRPr lang="zh-CN" altLang="en-US" kern="1200" dirty="0">
              <a:latin typeface="+mj-lt"/>
              <a:ea typeface="宋体" panose="02010600030101010101" pitchFamily="2" charset="-122"/>
              <a:cs typeface="+mj-cs"/>
            </a:endParaRPr>
          </a:p>
        </p:txBody>
      </p:sp>
      <p:pic>
        <p:nvPicPr>
          <p:cNvPr id="8195" name="Picture 2"/>
          <p:cNvPicPr>
            <a:picLocks noChangeAspect="1"/>
          </p:cNvPicPr>
          <p:nvPr/>
        </p:nvPicPr>
        <p:blipFill>
          <a:blip r:embed="rId1"/>
          <a:stretch>
            <a:fillRect/>
          </a:stretch>
        </p:blipFill>
        <p:spPr>
          <a:xfrm>
            <a:off x="533400" y="1143000"/>
            <a:ext cx="8289925" cy="5143500"/>
          </a:xfrm>
          <a:prstGeom prst="rect">
            <a:avLst/>
          </a:prstGeom>
          <a:noFill/>
          <a:ln w="9525">
            <a:noFill/>
          </a:ln>
        </p:spPr>
      </p:pic>
      <p:pic>
        <p:nvPicPr>
          <p:cNvPr id="100" name="图片 99"/>
          <p:cNvPicPr/>
          <p:nvPr/>
        </p:nvPicPr>
        <p:blipFill>
          <a:blip r:embed="rId2"/>
          <a:stretch>
            <a:fillRect/>
          </a:stretch>
        </p:blipFill>
        <p:spPr>
          <a:xfrm>
            <a:off x="0" y="76200"/>
            <a:ext cx="1969135" cy="796290"/>
          </a:xfrm>
          <a:prstGeom prst="rect">
            <a:avLst/>
          </a:prstGeom>
          <a:noFill/>
          <a:ln w="9525">
            <a:noFill/>
          </a:ln>
        </p:spPr>
      </p:pic>
      <p:pic>
        <p:nvPicPr>
          <p:cNvPr id="4" name="图片 3"/>
          <p:cNvPicPr/>
          <p:nvPr/>
        </p:nvPicPr>
        <p:blipFill>
          <a:blip r:embed="rId3"/>
          <a:stretch>
            <a:fillRect/>
          </a:stretch>
        </p:blipFill>
        <p:spPr>
          <a:xfrm>
            <a:off x="7378700" y="0"/>
            <a:ext cx="1765300" cy="87249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3"/>
          <p:cNvSpPr>
            <a:spLocks noGrp="1"/>
          </p:cNvSpPr>
          <p:nvPr>
            <p:ph idx="1"/>
          </p:nvPr>
        </p:nvSpPr>
        <p:spPr>
          <a:xfrm>
            <a:off x="762000" y="1295400"/>
            <a:ext cx="7924800" cy="5181600"/>
          </a:xfrm>
        </p:spPr>
        <p:txBody>
          <a:bodyPr vert="horz" wrap="square" lIns="91440" tIns="45720" rIns="91440" bIns="45720" anchor="t" anchorCtr="0"/>
          <a:p>
            <a:pPr>
              <a:lnSpc>
                <a:spcPct val="120000"/>
              </a:lnSpc>
            </a:pPr>
            <a:r>
              <a:rPr lang="zh-CN" altLang="en-US" sz="2400" dirty="0">
                <a:latin typeface="黑体" panose="02010609060101010101" pitchFamily="49" charset="-122"/>
                <a:ea typeface="黑体" panose="02010609060101010101" pitchFamily="49" charset="-122"/>
              </a:rPr>
              <a:t>个人</a:t>
            </a:r>
            <a:r>
              <a:rPr lang="zh-CN" altLang="en-US" sz="2400" dirty="0">
                <a:solidFill>
                  <a:srgbClr val="C00000"/>
                </a:solidFill>
                <a:latin typeface="黑体" panose="02010609060101010101" pitchFamily="49" charset="-122"/>
                <a:ea typeface="黑体" panose="02010609060101010101" pitchFamily="49" charset="-122"/>
              </a:rPr>
              <a:t>责任感</a:t>
            </a:r>
            <a:endParaRPr lang="en-US" altLang="zh-CN" sz="2400" dirty="0">
              <a:solidFill>
                <a:srgbClr val="C00000"/>
              </a:solidFill>
              <a:latin typeface="黑体" panose="02010609060101010101" pitchFamily="49" charset="-122"/>
              <a:ea typeface="黑体" panose="02010609060101010101" pitchFamily="49" charset="-122"/>
            </a:endParaRPr>
          </a:p>
          <a:p>
            <a:pPr marL="342900" lvl="1" indent="-342900">
              <a:lnSpc>
                <a:spcPct val="120000"/>
              </a:lnSpc>
              <a:buClr>
                <a:srgbClr val="0070C0"/>
              </a:buCl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敏锐的</a:t>
            </a:r>
            <a:r>
              <a:rPr lang="zh-CN" altLang="en-US" sz="2400" dirty="0">
                <a:solidFill>
                  <a:srgbClr val="C00000"/>
                </a:solidFill>
                <a:latin typeface="黑体" panose="02010609060101010101" pitchFamily="49" charset="-122"/>
                <a:ea typeface="黑体" panose="02010609060101010101" pitchFamily="49" charset="-122"/>
              </a:rPr>
              <a:t>眼光</a:t>
            </a:r>
            <a:r>
              <a:rPr lang="en-US" altLang="zh-CN" sz="2400" dirty="0">
                <a:solidFill>
                  <a:srgbClr val="C00000"/>
                </a:solidFill>
                <a:latin typeface="黑体" panose="02010609060101010101" pitchFamily="49" charset="-122"/>
                <a:ea typeface="黑体" panose="02010609060101010101" pitchFamily="49" charset="-122"/>
              </a:rPr>
              <a:t>:</a:t>
            </a:r>
            <a:r>
              <a:rPr lang="zh-CN" altLang="en-US" sz="2400" dirty="0">
                <a:ea typeface="宋体" panose="02010600030101010101" pitchFamily="2" charset="-122"/>
              </a:rPr>
              <a:t>对团队成员和利息相关者的需求有敏锐的意识</a:t>
            </a:r>
            <a:endParaRPr lang="en-US" altLang="zh-CN" sz="2400" dirty="0">
              <a:solidFill>
                <a:srgbClr val="C00000"/>
              </a:solidFill>
              <a:latin typeface="黑体" panose="02010609060101010101" pitchFamily="49" charset="-122"/>
              <a:ea typeface="黑体" panose="02010609060101010101" pitchFamily="49" charset="-122"/>
            </a:endParaRPr>
          </a:p>
          <a:p>
            <a:pPr>
              <a:lnSpc>
                <a:spcPct val="120000"/>
              </a:lnSpc>
            </a:pPr>
            <a:r>
              <a:rPr lang="zh-CN" altLang="en-US" sz="2400" dirty="0">
                <a:latin typeface="黑体" panose="02010609060101010101" pitchFamily="49" charset="-122"/>
                <a:ea typeface="黑体" panose="02010609060101010101" pitchFamily="49" charset="-122"/>
              </a:rPr>
              <a:t>坦诚的</a:t>
            </a:r>
            <a:r>
              <a:rPr lang="zh-CN" altLang="en-US" sz="2400" dirty="0">
                <a:solidFill>
                  <a:srgbClr val="C00000"/>
                </a:solidFill>
                <a:latin typeface="黑体" panose="02010609060101010101" pitchFamily="49" charset="-122"/>
                <a:ea typeface="黑体" panose="02010609060101010101" pitchFamily="49" charset="-122"/>
              </a:rPr>
              <a:t>态度</a:t>
            </a:r>
            <a:r>
              <a:rPr lang="en-US" altLang="zh-CN" sz="2400" dirty="0">
                <a:solidFill>
                  <a:srgbClr val="C00000"/>
                </a:solidFill>
                <a:latin typeface="黑体" panose="02010609060101010101" pitchFamily="49" charset="-122"/>
                <a:ea typeface="黑体" panose="02010609060101010101" pitchFamily="49" charset="-122"/>
              </a:rPr>
              <a:t>:</a:t>
            </a:r>
            <a:r>
              <a:rPr lang="zh-CN" altLang="en-US" sz="2400" dirty="0">
                <a:ea typeface="宋体" panose="02010600030101010101" pitchFamily="2" charset="-122"/>
              </a:rPr>
              <a:t>对</a:t>
            </a:r>
            <a:r>
              <a:rPr lang="zh-CN" altLang="zh-CN" sz="2400" dirty="0">
                <a:ea typeface="宋体" panose="02010600030101010101" pitchFamily="2" charset="-122"/>
              </a:rPr>
              <a:t>有缺陷的设计，用诚实且有建设性的方式指出错误</a:t>
            </a:r>
            <a:endParaRPr lang="en-US" altLang="zh-CN" sz="2400" dirty="0">
              <a:ea typeface="宋体" panose="02010600030101010101" pitchFamily="2" charset="-122"/>
            </a:endParaRPr>
          </a:p>
          <a:p>
            <a:pPr>
              <a:lnSpc>
                <a:spcPct val="120000"/>
              </a:lnSpc>
            </a:pPr>
            <a:r>
              <a:rPr lang="zh-CN" altLang="en-US" sz="2400" dirty="0">
                <a:solidFill>
                  <a:srgbClr val="C00000"/>
                </a:solidFill>
                <a:latin typeface="黑体" panose="02010609060101010101" pitchFamily="49" charset="-122"/>
                <a:ea typeface="黑体" panose="02010609060101010101" pitchFamily="49" charset="-122"/>
              </a:rPr>
              <a:t>抗压能力</a:t>
            </a:r>
            <a:r>
              <a:rPr lang="en-US" altLang="zh-CN" sz="2400" dirty="0">
                <a:solidFill>
                  <a:srgbClr val="C00000"/>
                </a:solidFill>
                <a:latin typeface="黑体" panose="02010609060101010101" pitchFamily="49" charset="-122"/>
                <a:ea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endParaRPr>
          </a:p>
          <a:p>
            <a:pPr>
              <a:lnSpc>
                <a:spcPct val="120000"/>
              </a:lnSpc>
            </a:pPr>
            <a:r>
              <a:rPr lang="zh-CN" altLang="en-US" sz="2400" dirty="0">
                <a:latin typeface="黑体" panose="02010609060101010101" pitchFamily="49" charset="-122"/>
                <a:ea typeface="黑体" panose="02010609060101010101" pitchFamily="49" charset="-122"/>
              </a:rPr>
              <a:t>高度的</a:t>
            </a:r>
            <a:r>
              <a:rPr lang="zh-CN" altLang="en-US" sz="2400" dirty="0">
                <a:solidFill>
                  <a:srgbClr val="C00000"/>
                </a:solidFill>
                <a:latin typeface="黑体" panose="02010609060101010101" pitchFamily="49" charset="-122"/>
                <a:ea typeface="黑体" panose="02010609060101010101" pitchFamily="49" charset="-122"/>
              </a:rPr>
              <a:t>公平</a:t>
            </a:r>
            <a:r>
              <a:rPr lang="zh-CN" altLang="en-US" sz="2400" dirty="0">
                <a:latin typeface="黑体" panose="02010609060101010101" pitchFamily="49" charset="-122"/>
                <a:ea typeface="黑体" panose="02010609060101010101" pitchFamily="49" charset="-122"/>
              </a:rPr>
              <a:t>感</a:t>
            </a:r>
            <a:endParaRPr lang="en-US" altLang="zh-CN" sz="2400" dirty="0">
              <a:latin typeface="黑体" panose="02010609060101010101" pitchFamily="49" charset="-122"/>
              <a:ea typeface="黑体" panose="02010609060101010101" pitchFamily="49" charset="-122"/>
            </a:endParaRPr>
          </a:p>
          <a:p>
            <a:pPr>
              <a:lnSpc>
                <a:spcPct val="120000"/>
              </a:lnSpc>
            </a:pPr>
            <a:r>
              <a:rPr lang="zh-CN" altLang="en-US" sz="2400" dirty="0">
                <a:latin typeface="黑体" panose="02010609060101010101" pitchFamily="49" charset="-122"/>
                <a:ea typeface="黑体" panose="02010609060101010101" pitchFamily="49" charset="-122"/>
              </a:rPr>
              <a:t>注重</a:t>
            </a:r>
            <a:r>
              <a:rPr lang="zh-CN" altLang="en-US" sz="2400" dirty="0">
                <a:solidFill>
                  <a:srgbClr val="C00000"/>
                </a:solidFill>
                <a:latin typeface="黑体" panose="02010609060101010101" pitchFamily="49" charset="-122"/>
                <a:ea typeface="黑体" panose="02010609060101010101" pitchFamily="49" charset="-122"/>
              </a:rPr>
              <a:t>细节</a:t>
            </a:r>
            <a:r>
              <a:rPr lang="en-US" altLang="zh-CN" sz="2400" dirty="0">
                <a:solidFill>
                  <a:srgbClr val="C00000"/>
                </a:solidFill>
                <a:latin typeface="黑体" panose="02010609060101010101" pitchFamily="49" charset="-122"/>
                <a:ea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endParaRPr>
          </a:p>
          <a:p>
            <a:pPr>
              <a:lnSpc>
                <a:spcPct val="120000"/>
              </a:lnSpc>
            </a:pPr>
            <a:r>
              <a:rPr lang="zh-CN" altLang="en-US" sz="2400" dirty="0">
                <a:solidFill>
                  <a:srgbClr val="C00000"/>
                </a:solidFill>
                <a:latin typeface="黑体" panose="02010609060101010101" pitchFamily="49" charset="-122"/>
                <a:ea typeface="黑体" panose="02010609060101010101" pitchFamily="49" charset="-122"/>
              </a:rPr>
              <a:t>务实</a:t>
            </a:r>
            <a:r>
              <a:rPr lang="zh-CN" altLang="en-US" sz="2400" dirty="0">
                <a:latin typeface="黑体" panose="02010609060101010101" pitchFamily="49" charset="-122"/>
                <a:ea typeface="黑体" panose="02010609060101010101" pitchFamily="49" charset="-122"/>
              </a:rPr>
              <a:t>精神</a:t>
            </a:r>
            <a:endParaRPr lang="en-US" altLang="zh-CN" sz="2400" dirty="0">
              <a:ea typeface="宋体" panose="02010600030101010101" pitchFamily="2" charset="-122"/>
            </a:endParaRPr>
          </a:p>
        </p:txBody>
      </p:sp>
      <p:sp>
        <p:nvSpPr>
          <p:cNvPr id="9219" name="Rectangle 2"/>
          <p:cNvSpPr txBox="1"/>
          <p:nvPr/>
        </p:nvSpPr>
        <p:spPr>
          <a:xfrm>
            <a:off x="2211705" y="152400"/>
            <a:ext cx="5040313" cy="633413"/>
          </a:xfrm>
          <a:prstGeom prst="rect">
            <a:avLst/>
          </a:prstGeom>
          <a:noFill/>
          <a:ln w="9525">
            <a:noFill/>
          </a:ln>
        </p:spPr>
        <p:txBody>
          <a:bodyPr anchor="b" anchorCtr="0"/>
          <a:lstStyle>
            <a:lvl1pPr marL="342900" indent="-342900" algn="l" rtl="0" eaLnBrk="0" fontAlgn="base" hangingPunct="0">
              <a:spcBef>
                <a:spcPct val="20000"/>
              </a:spcBef>
              <a:spcAft>
                <a:spcPct val="0"/>
              </a:spcAft>
              <a:buClr>
                <a:srgbClr val="0070C0"/>
              </a:buClr>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Ø"/>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ü"/>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ClrTx/>
              <a:buNone/>
            </a:pPr>
            <a:r>
              <a:rPr lang="zh-CN" altLang="en-US" dirty="0">
                <a:solidFill>
                  <a:schemeClr val="tx2"/>
                </a:solidFill>
                <a:latin typeface="黑体" panose="02010609060101010101" pitchFamily="49" charset="-122"/>
                <a:ea typeface="黑体" panose="02010609060101010101" pitchFamily="49" charset="-122"/>
              </a:rPr>
              <a:t>软件工程师的特质</a:t>
            </a:r>
            <a:endParaRPr lang="en-US" altLang="zh-CN" dirty="0">
              <a:solidFill>
                <a:schemeClr val="tx2"/>
              </a:solidFill>
              <a:latin typeface="黑体" panose="02010609060101010101" pitchFamily="49" charset="-122"/>
              <a:ea typeface="黑体" panose="02010609060101010101" pitchFamily="49" charset="-122"/>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xfrm>
            <a:off x="2059365" y="76200"/>
            <a:ext cx="5410058" cy="762000"/>
          </a:xfrm>
        </p:spPr>
        <p:txBody>
          <a:bodyPr vert="horz" wrap="square" lIns="91440" tIns="45720" rIns="91440" bIns="45720" anchor="ctr" anchorCtr="0"/>
          <a:p>
            <a:r>
              <a:rPr lang="zh-CN" altLang="zh-CN" b="1" kern="1200" dirty="0">
                <a:latin typeface="+mj-lt"/>
                <a:ea typeface="宋体" panose="02010600030101010101" pitchFamily="2" charset="-122"/>
                <a:cs typeface="+mj-cs"/>
              </a:rPr>
              <a:t>个体差异与思想教育及管理</a:t>
            </a:r>
            <a:endParaRPr lang="zh-CN" altLang="zh-CN" b="1" kern="1200" dirty="0">
              <a:latin typeface="+mj-lt"/>
              <a:ea typeface="宋体" panose="02010600030101010101" pitchFamily="2" charset="-122"/>
              <a:cs typeface="+mj-cs"/>
            </a:endParaRPr>
          </a:p>
        </p:txBody>
      </p:sp>
      <p:graphicFrame>
        <p:nvGraphicFramePr>
          <p:cNvPr id="4" name="表格 3"/>
          <p:cNvGraphicFramePr>
            <a:graphicFrameLocks noGrp="1"/>
          </p:cNvGraphicFramePr>
          <p:nvPr/>
        </p:nvGraphicFramePr>
        <p:xfrm>
          <a:off x="304800" y="1066800"/>
          <a:ext cx="8686800" cy="5638800"/>
        </p:xfrm>
        <a:graphic>
          <a:graphicData uri="http://schemas.openxmlformats.org/drawingml/2006/table">
            <a:tbl>
              <a:tblPr firstRow="1" firstCol="1" bandRow="1">
                <a:tableStyleId>{5C22544A-7EE6-4342-B048-85BDC9FD1C3A}</a:tableStyleId>
              </a:tblPr>
              <a:tblGrid>
                <a:gridCol w="1306668"/>
                <a:gridCol w="1175275"/>
                <a:gridCol w="4265840"/>
                <a:gridCol w="1939017"/>
              </a:tblGrid>
              <a:tr h="470680">
                <a:tc>
                  <a:txBody>
                    <a:bodyPr/>
                    <a:lstStyle/>
                    <a:p>
                      <a:pPr algn="ctr">
                        <a:lnSpc>
                          <a:spcPct val="120000"/>
                        </a:lnSpc>
                        <a:spcAft>
                          <a:spcPts val="0"/>
                        </a:spcAft>
                      </a:pPr>
                      <a:r>
                        <a:rPr lang="zh-CN" sz="1800" kern="100" dirty="0">
                          <a:solidFill>
                            <a:srgbClr val="FFFF00"/>
                          </a:solidFill>
                          <a:effectLst/>
                          <a:latin typeface="黑体" panose="02010609060101010101" pitchFamily="49" charset="-122"/>
                          <a:ea typeface="黑体" panose="02010609060101010101" pitchFamily="49" charset="-122"/>
                        </a:rPr>
                        <a:t>性格特征</a:t>
                      </a:r>
                      <a:endParaRPr lang="zh-CN" sz="1800" kern="100" dirty="0">
                        <a:solidFill>
                          <a:srgbClr val="FFFF00"/>
                        </a:solidFill>
                        <a:effectLst/>
                        <a:latin typeface="黑体" panose="02010609060101010101" pitchFamily="49" charset="-122"/>
                        <a:ea typeface="黑体" panose="02010609060101010101" pitchFamily="49" charset="-122"/>
                        <a:cs typeface="Times New Roman" panose="02020603050405020304"/>
                      </a:endParaRPr>
                    </a:p>
                  </a:txBody>
                  <a:tcPr marL="68582" marR="68582" marT="0" marB="0" anchor="ctr"/>
                </a:tc>
                <a:tc>
                  <a:txBody>
                    <a:bodyPr/>
                    <a:lstStyle/>
                    <a:p>
                      <a:pPr algn="ctr">
                        <a:lnSpc>
                          <a:spcPct val="120000"/>
                        </a:lnSpc>
                        <a:spcAft>
                          <a:spcPts val="0"/>
                        </a:spcAft>
                      </a:pPr>
                      <a:r>
                        <a:rPr lang="zh-CN" sz="1600" kern="100" dirty="0">
                          <a:effectLst/>
                          <a:latin typeface="黑体" panose="02010609060101010101" pitchFamily="49" charset="-122"/>
                          <a:ea typeface="黑体" panose="02010609060101010101" pitchFamily="49" charset="-122"/>
                        </a:rPr>
                        <a:t>气质类型</a:t>
                      </a:r>
                      <a:endParaRPr lang="zh-CN" sz="1600" kern="100" dirty="0">
                        <a:effectLst/>
                        <a:latin typeface="黑体" panose="02010609060101010101" pitchFamily="49" charset="-122"/>
                        <a:ea typeface="黑体" panose="02010609060101010101" pitchFamily="49" charset="-122"/>
                        <a:cs typeface="Times New Roman" panose="02020603050405020304"/>
                      </a:endParaRPr>
                    </a:p>
                  </a:txBody>
                  <a:tcPr marL="68582" marR="68582" marT="0" marB="0" anchor="ctr"/>
                </a:tc>
                <a:tc>
                  <a:txBody>
                    <a:bodyPr/>
                    <a:lstStyle/>
                    <a:p>
                      <a:pPr algn="ctr">
                        <a:lnSpc>
                          <a:spcPct val="120000"/>
                        </a:lnSpc>
                        <a:spcAft>
                          <a:spcPts val="0"/>
                        </a:spcAft>
                      </a:pPr>
                      <a:r>
                        <a:rPr lang="zh-CN" sz="1600" kern="100" dirty="0">
                          <a:effectLst/>
                          <a:latin typeface="黑体" panose="02010609060101010101" pitchFamily="49" charset="-122"/>
                          <a:ea typeface="黑体" panose="02010609060101010101" pitchFamily="49" charset="-122"/>
                        </a:rPr>
                        <a:t>行为表现</a:t>
                      </a:r>
                      <a:endParaRPr lang="zh-CN" sz="1600" kern="100" dirty="0">
                        <a:effectLst/>
                        <a:latin typeface="黑体" panose="02010609060101010101" pitchFamily="49" charset="-122"/>
                        <a:ea typeface="黑体" panose="02010609060101010101" pitchFamily="49" charset="-122"/>
                        <a:cs typeface="Times New Roman" panose="02020603050405020304"/>
                      </a:endParaRPr>
                    </a:p>
                  </a:txBody>
                  <a:tcPr marL="68582" marR="68582" marT="0" marB="0" anchor="ctr"/>
                </a:tc>
                <a:tc>
                  <a:txBody>
                    <a:bodyPr/>
                    <a:lstStyle/>
                    <a:p>
                      <a:pPr algn="ctr">
                        <a:lnSpc>
                          <a:spcPct val="120000"/>
                        </a:lnSpc>
                        <a:spcAft>
                          <a:spcPts val="0"/>
                        </a:spcAft>
                      </a:pPr>
                      <a:r>
                        <a:rPr lang="zh-CN" sz="1400" kern="100" dirty="0">
                          <a:effectLst/>
                          <a:latin typeface="黑体" panose="02010609060101010101" pitchFamily="49" charset="-122"/>
                          <a:ea typeface="黑体" panose="02010609060101010101" pitchFamily="49" charset="-122"/>
                        </a:rPr>
                        <a:t>思想教育与管理方法</a:t>
                      </a:r>
                      <a:endParaRPr lang="zh-CN" sz="1400" kern="100" dirty="0">
                        <a:effectLst/>
                        <a:latin typeface="黑体" panose="02010609060101010101" pitchFamily="49" charset="-122"/>
                        <a:ea typeface="黑体" panose="02010609060101010101" pitchFamily="49" charset="-122"/>
                        <a:cs typeface="Times New Roman" panose="02020603050405020304"/>
                      </a:endParaRPr>
                    </a:p>
                  </a:txBody>
                  <a:tcPr marL="68582" marR="68582" marT="0" marB="0" anchor="ctr"/>
                </a:tc>
              </a:tr>
              <a:tr h="527175">
                <a:tc>
                  <a:txBody>
                    <a:bodyPr/>
                    <a:lstStyle/>
                    <a:p>
                      <a:pPr algn="ctr">
                        <a:lnSpc>
                          <a:spcPct val="120000"/>
                        </a:lnSpc>
                        <a:spcAft>
                          <a:spcPts val="0"/>
                        </a:spcAft>
                      </a:pPr>
                      <a:r>
                        <a:rPr lang="zh-CN" sz="1800" kern="100" dirty="0">
                          <a:effectLst/>
                        </a:rPr>
                        <a:t>开朗直爽</a:t>
                      </a:r>
                      <a:endParaRPr lang="zh-CN" sz="1800"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effectLst/>
                        </a:rPr>
                        <a:t>多血质</a:t>
                      </a:r>
                      <a:endParaRPr lang="zh-CN" sz="1400" b="1"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indent="133350" algn="ctr">
                        <a:lnSpc>
                          <a:spcPct val="120000"/>
                        </a:lnSpc>
                        <a:spcAft>
                          <a:spcPts val="0"/>
                        </a:spcAft>
                      </a:pPr>
                      <a:r>
                        <a:rPr lang="zh-CN" sz="1400" b="1" kern="100" dirty="0">
                          <a:solidFill>
                            <a:srgbClr val="0070C0"/>
                          </a:solidFill>
                          <a:effectLst/>
                        </a:rPr>
                        <a:t>坦白、直爽、兴趣广泛、爱发牢骚、不拘小节、其言行有时易被人误解</a:t>
                      </a:r>
                      <a:endParaRPr lang="zh-CN" sz="1400" b="1" kern="100" dirty="0">
                        <a:solidFill>
                          <a:srgbClr val="0070C0"/>
                        </a:solidFill>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solidFill>
                            <a:srgbClr val="FF0000"/>
                          </a:solidFill>
                          <a:effectLst/>
                        </a:rPr>
                        <a:t>表扬为主</a:t>
                      </a:r>
                      <a:endParaRPr lang="zh-CN" sz="1400" b="1" kern="100" dirty="0">
                        <a:solidFill>
                          <a:srgbClr val="FF0000"/>
                        </a:solidFill>
                        <a:effectLst/>
                      </a:endParaRPr>
                    </a:p>
                    <a:p>
                      <a:pPr algn="ctr">
                        <a:lnSpc>
                          <a:spcPct val="120000"/>
                        </a:lnSpc>
                        <a:spcAft>
                          <a:spcPts val="0"/>
                        </a:spcAft>
                      </a:pPr>
                      <a:r>
                        <a:rPr lang="zh-CN" sz="1400" b="1" kern="100" dirty="0">
                          <a:solidFill>
                            <a:srgbClr val="FF0000"/>
                          </a:solidFill>
                          <a:effectLst/>
                        </a:rPr>
                        <a:t>防微杜渐</a:t>
                      </a:r>
                      <a:endParaRPr lang="zh-CN" sz="1400" b="1" kern="100" dirty="0">
                        <a:solidFill>
                          <a:srgbClr val="FF0000"/>
                        </a:solidFill>
                        <a:effectLst/>
                        <a:latin typeface="等线" panose="02010600030101010101" charset="-122"/>
                        <a:ea typeface="等线" panose="02010600030101010101" charset="-122"/>
                        <a:cs typeface="Times New Roman" panose="02020603050405020304"/>
                      </a:endParaRPr>
                    </a:p>
                  </a:txBody>
                  <a:tcPr marL="68582" marR="68582" marT="0" marB="0" anchor="ctr"/>
                </a:tc>
              </a:tr>
              <a:tr h="706020">
                <a:tc>
                  <a:txBody>
                    <a:bodyPr/>
                    <a:lstStyle/>
                    <a:p>
                      <a:pPr algn="ctr">
                        <a:lnSpc>
                          <a:spcPct val="120000"/>
                        </a:lnSpc>
                        <a:spcAft>
                          <a:spcPts val="0"/>
                        </a:spcAft>
                      </a:pPr>
                      <a:r>
                        <a:rPr lang="zh-CN" sz="1800" kern="100" dirty="0">
                          <a:effectLst/>
                        </a:rPr>
                        <a:t>倔强刚毅</a:t>
                      </a:r>
                      <a:endParaRPr lang="zh-CN" sz="1800"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effectLst/>
                        </a:rPr>
                        <a:t>胆汁质</a:t>
                      </a:r>
                      <a:endParaRPr lang="zh-CN" sz="1400" b="1"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indent="133350" algn="ctr">
                        <a:lnSpc>
                          <a:spcPct val="120000"/>
                        </a:lnSpc>
                        <a:spcAft>
                          <a:spcPts val="0"/>
                        </a:spcAft>
                      </a:pPr>
                      <a:r>
                        <a:rPr lang="zh-CN" sz="1400" b="1" kern="100" dirty="0">
                          <a:solidFill>
                            <a:srgbClr val="0070C0"/>
                          </a:solidFill>
                          <a:effectLst/>
                        </a:rPr>
                        <a:t>能吃苦、办事有始有终，但缺乏灵活性。与领导意见不一致时，不冷静、容易产生抗衡，求胜心切</a:t>
                      </a:r>
                      <a:endParaRPr lang="zh-CN" sz="1400" b="1" kern="100" dirty="0">
                        <a:solidFill>
                          <a:srgbClr val="0070C0"/>
                        </a:solidFill>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solidFill>
                            <a:srgbClr val="FF0000"/>
                          </a:solidFill>
                          <a:effectLst/>
                        </a:rPr>
                        <a:t>经常鼓励</a:t>
                      </a:r>
                      <a:endParaRPr lang="zh-CN" sz="1400" b="1" kern="100" dirty="0">
                        <a:solidFill>
                          <a:srgbClr val="FF0000"/>
                        </a:solidFill>
                        <a:effectLst/>
                      </a:endParaRPr>
                    </a:p>
                    <a:p>
                      <a:pPr algn="ctr">
                        <a:lnSpc>
                          <a:spcPct val="120000"/>
                        </a:lnSpc>
                        <a:spcAft>
                          <a:spcPts val="0"/>
                        </a:spcAft>
                      </a:pPr>
                      <a:r>
                        <a:rPr lang="zh-CN" sz="1400" b="1" kern="100" dirty="0">
                          <a:solidFill>
                            <a:srgbClr val="FF0000"/>
                          </a:solidFill>
                          <a:effectLst/>
                        </a:rPr>
                        <a:t>多教方法</a:t>
                      </a:r>
                      <a:endParaRPr lang="zh-CN" sz="1400" b="1" kern="100" dirty="0">
                        <a:solidFill>
                          <a:srgbClr val="FF0000"/>
                        </a:solidFill>
                        <a:effectLst/>
                        <a:latin typeface="等线" panose="02010600030101010101" charset="-122"/>
                        <a:ea typeface="等线" panose="02010600030101010101" charset="-122"/>
                        <a:cs typeface="Times New Roman" panose="02020603050405020304"/>
                      </a:endParaRPr>
                    </a:p>
                  </a:txBody>
                  <a:tcPr marL="68582" marR="68582" marT="0" marB="0" anchor="ctr"/>
                </a:tc>
              </a:tr>
              <a:tr h="527175">
                <a:tc>
                  <a:txBody>
                    <a:bodyPr/>
                    <a:lstStyle/>
                    <a:p>
                      <a:pPr algn="ctr">
                        <a:lnSpc>
                          <a:spcPct val="120000"/>
                        </a:lnSpc>
                        <a:spcAft>
                          <a:spcPts val="0"/>
                        </a:spcAft>
                      </a:pPr>
                      <a:r>
                        <a:rPr lang="zh-CN" sz="1800" kern="100" dirty="0">
                          <a:effectLst/>
                        </a:rPr>
                        <a:t>粗暴急躁</a:t>
                      </a:r>
                      <a:endParaRPr lang="zh-CN" sz="1800"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effectLst/>
                        </a:rPr>
                        <a:t>胆汁质</a:t>
                      </a:r>
                      <a:endParaRPr lang="zh-CN" sz="1400" b="1"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indent="133350" algn="ctr">
                        <a:lnSpc>
                          <a:spcPct val="120000"/>
                        </a:lnSpc>
                        <a:spcAft>
                          <a:spcPts val="0"/>
                        </a:spcAft>
                      </a:pPr>
                      <a:r>
                        <a:rPr lang="zh-CN" sz="1400" b="1" kern="100" dirty="0">
                          <a:solidFill>
                            <a:srgbClr val="0070C0"/>
                          </a:solidFill>
                          <a:effectLst/>
                        </a:rPr>
                        <a:t>好冲动，心中不得不公平之事，好提意见，不太注意方式方法，事后常后悔</a:t>
                      </a:r>
                      <a:endParaRPr lang="zh-CN" sz="1400" b="1" kern="100" dirty="0">
                        <a:solidFill>
                          <a:srgbClr val="0070C0"/>
                        </a:solidFill>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solidFill>
                            <a:srgbClr val="FF0000"/>
                          </a:solidFill>
                          <a:effectLst/>
                        </a:rPr>
                        <a:t>肯定成绩</a:t>
                      </a:r>
                      <a:endParaRPr lang="zh-CN" sz="1400" b="1" kern="100" dirty="0">
                        <a:solidFill>
                          <a:srgbClr val="FF0000"/>
                        </a:solidFill>
                        <a:effectLst/>
                      </a:endParaRPr>
                    </a:p>
                    <a:p>
                      <a:pPr algn="ctr">
                        <a:lnSpc>
                          <a:spcPct val="120000"/>
                        </a:lnSpc>
                        <a:spcAft>
                          <a:spcPts val="0"/>
                        </a:spcAft>
                      </a:pPr>
                      <a:r>
                        <a:rPr lang="zh-CN" sz="1400" b="1" kern="100" dirty="0">
                          <a:solidFill>
                            <a:srgbClr val="FF0000"/>
                          </a:solidFill>
                          <a:effectLst/>
                        </a:rPr>
                        <a:t>避开锋芒</a:t>
                      </a:r>
                      <a:endParaRPr lang="zh-CN" sz="1400" b="1" kern="100" dirty="0">
                        <a:solidFill>
                          <a:srgbClr val="FF0000"/>
                        </a:solidFill>
                        <a:effectLst/>
                        <a:latin typeface="等线" panose="02010600030101010101" charset="-122"/>
                        <a:ea typeface="等线" panose="02010600030101010101" charset="-122"/>
                        <a:cs typeface="Times New Roman" panose="02020603050405020304"/>
                      </a:endParaRPr>
                    </a:p>
                  </a:txBody>
                  <a:tcPr marL="68582" marR="68582" marT="0" marB="0" anchor="ctr"/>
                </a:tc>
              </a:tr>
              <a:tr h="706020">
                <a:tc>
                  <a:txBody>
                    <a:bodyPr/>
                    <a:lstStyle/>
                    <a:p>
                      <a:pPr algn="ctr">
                        <a:lnSpc>
                          <a:spcPct val="120000"/>
                        </a:lnSpc>
                        <a:spcAft>
                          <a:spcPts val="0"/>
                        </a:spcAft>
                      </a:pPr>
                      <a:r>
                        <a:rPr lang="zh-CN" sz="1800" kern="100" dirty="0">
                          <a:effectLst/>
                        </a:rPr>
                        <a:t>傲慢自负</a:t>
                      </a:r>
                      <a:endParaRPr lang="zh-CN" sz="1800"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effectLst/>
                        </a:rPr>
                        <a:t>多血</a:t>
                      </a:r>
                      <a:r>
                        <a:rPr lang="en-US" sz="1400" b="1" kern="100" dirty="0">
                          <a:effectLst/>
                        </a:rPr>
                        <a:t>-</a:t>
                      </a:r>
                      <a:r>
                        <a:rPr lang="zh-CN" sz="1400" b="1" kern="100" dirty="0">
                          <a:effectLst/>
                        </a:rPr>
                        <a:t>胆汁质</a:t>
                      </a:r>
                      <a:endParaRPr lang="zh-CN" sz="1400" b="1"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indent="133350" algn="ctr">
                        <a:lnSpc>
                          <a:spcPct val="120000"/>
                        </a:lnSpc>
                        <a:spcAft>
                          <a:spcPts val="0"/>
                        </a:spcAft>
                      </a:pPr>
                      <a:r>
                        <a:rPr lang="zh-CN" sz="1400" b="1" kern="100" dirty="0">
                          <a:solidFill>
                            <a:srgbClr val="0070C0"/>
                          </a:solidFill>
                          <a:effectLst/>
                        </a:rPr>
                        <a:t>反应快、聪明能干、过分自信、好出风头、好发议论、听不进不同意见、虚荣心强</a:t>
                      </a:r>
                      <a:endParaRPr lang="zh-CN" sz="1400" b="1" kern="100" dirty="0">
                        <a:solidFill>
                          <a:srgbClr val="0070C0"/>
                        </a:solidFill>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solidFill>
                            <a:srgbClr val="FF0000"/>
                          </a:solidFill>
                          <a:effectLst/>
                        </a:rPr>
                        <a:t>严格要求</a:t>
                      </a:r>
                      <a:endParaRPr lang="zh-CN" sz="1400" b="1" kern="100" dirty="0">
                        <a:solidFill>
                          <a:srgbClr val="FF0000"/>
                        </a:solidFill>
                        <a:effectLst/>
                      </a:endParaRPr>
                    </a:p>
                    <a:p>
                      <a:pPr algn="ctr">
                        <a:lnSpc>
                          <a:spcPct val="120000"/>
                        </a:lnSpc>
                        <a:spcAft>
                          <a:spcPts val="0"/>
                        </a:spcAft>
                      </a:pPr>
                      <a:r>
                        <a:rPr lang="zh-CN" sz="1400" b="1" kern="100" dirty="0">
                          <a:solidFill>
                            <a:srgbClr val="FF0000"/>
                          </a:solidFill>
                          <a:effectLst/>
                        </a:rPr>
                        <a:t>表扬谨慎</a:t>
                      </a:r>
                      <a:endParaRPr lang="zh-CN" sz="1400" b="1" kern="100" dirty="0">
                        <a:solidFill>
                          <a:srgbClr val="FF0000"/>
                        </a:solidFill>
                        <a:effectLst/>
                        <a:latin typeface="等线" panose="02010600030101010101" charset="-122"/>
                        <a:ea typeface="等线" panose="02010600030101010101" charset="-122"/>
                        <a:cs typeface="Times New Roman" panose="02020603050405020304"/>
                      </a:endParaRPr>
                    </a:p>
                  </a:txBody>
                  <a:tcPr marL="68582" marR="68582" marT="0" marB="0" anchor="ctr"/>
                </a:tc>
              </a:tr>
              <a:tr h="527175">
                <a:tc>
                  <a:txBody>
                    <a:bodyPr/>
                    <a:lstStyle/>
                    <a:p>
                      <a:pPr algn="ctr">
                        <a:lnSpc>
                          <a:spcPct val="120000"/>
                        </a:lnSpc>
                        <a:spcAft>
                          <a:spcPts val="0"/>
                        </a:spcAft>
                      </a:pPr>
                      <a:r>
                        <a:rPr lang="zh-CN" sz="1800" kern="100" dirty="0">
                          <a:effectLst/>
                        </a:rPr>
                        <a:t>沉默寡言</a:t>
                      </a:r>
                      <a:endParaRPr lang="zh-CN" sz="1800"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effectLst/>
                        </a:rPr>
                        <a:t>粘液质</a:t>
                      </a:r>
                      <a:endParaRPr lang="zh-CN" sz="1400" b="1"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indent="133350" algn="ctr">
                        <a:lnSpc>
                          <a:spcPct val="120000"/>
                        </a:lnSpc>
                        <a:spcAft>
                          <a:spcPts val="0"/>
                        </a:spcAft>
                      </a:pPr>
                      <a:r>
                        <a:rPr lang="zh-CN" sz="1400" b="1" kern="100" dirty="0">
                          <a:solidFill>
                            <a:srgbClr val="0070C0"/>
                          </a:solidFill>
                          <a:effectLst/>
                        </a:rPr>
                        <a:t>少言寡语、优柔寡断、任劳任怨、踏实细致、有时工作效率不高</a:t>
                      </a:r>
                      <a:endParaRPr lang="zh-CN" sz="1400" b="1" kern="100" dirty="0">
                        <a:solidFill>
                          <a:srgbClr val="0070C0"/>
                        </a:solidFill>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solidFill>
                            <a:srgbClr val="FF0000"/>
                          </a:solidFill>
                          <a:effectLst/>
                        </a:rPr>
                        <a:t>少用指责</a:t>
                      </a:r>
                      <a:endParaRPr lang="zh-CN" sz="1400" b="1" kern="100" dirty="0">
                        <a:solidFill>
                          <a:srgbClr val="FF0000"/>
                        </a:solidFill>
                        <a:effectLst/>
                      </a:endParaRPr>
                    </a:p>
                    <a:p>
                      <a:pPr algn="ctr">
                        <a:lnSpc>
                          <a:spcPct val="120000"/>
                        </a:lnSpc>
                        <a:spcAft>
                          <a:spcPts val="0"/>
                        </a:spcAft>
                      </a:pPr>
                      <a:r>
                        <a:rPr lang="zh-CN" sz="1400" b="1" kern="100" dirty="0">
                          <a:solidFill>
                            <a:srgbClr val="FF0000"/>
                          </a:solidFill>
                          <a:effectLst/>
                        </a:rPr>
                        <a:t>多加鼓励</a:t>
                      </a:r>
                      <a:endParaRPr lang="zh-CN" sz="1400" b="1" kern="100" dirty="0">
                        <a:solidFill>
                          <a:srgbClr val="FF0000"/>
                        </a:solidFill>
                        <a:effectLst/>
                        <a:latin typeface="等线" panose="02010600030101010101" charset="-122"/>
                        <a:ea typeface="等线" panose="02010600030101010101" charset="-122"/>
                        <a:cs typeface="Times New Roman" panose="02020603050405020304"/>
                      </a:endParaRPr>
                    </a:p>
                  </a:txBody>
                  <a:tcPr marL="68582" marR="68582" marT="0" marB="0" anchor="ctr"/>
                </a:tc>
              </a:tr>
              <a:tr h="527175">
                <a:tc>
                  <a:txBody>
                    <a:bodyPr/>
                    <a:lstStyle/>
                    <a:p>
                      <a:pPr algn="ctr">
                        <a:lnSpc>
                          <a:spcPct val="120000"/>
                        </a:lnSpc>
                        <a:spcAft>
                          <a:spcPts val="0"/>
                        </a:spcAft>
                      </a:pPr>
                      <a:r>
                        <a:rPr lang="zh-CN" sz="1800" kern="100" dirty="0">
                          <a:effectLst/>
                        </a:rPr>
                        <a:t>心胸狭窄</a:t>
                      </a:r>
                      <a:endParaRPr lang="zh-CN" sz="1800"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a:effectLst/>
                        </a:rPr>
                        <a:t>抑郁质</a:t>
                      </a:r>
                      <a:endParaRPr lang="zh-CN" sz="1400" b="1" kern="10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indent="133350" algn="ctr">
                        <a:lnSpc>
                          <a:spcPct val="120000"/>
                        </a:lnSpc>
                        <a:spcAft>
                          <a:spcPts val="0"/>
                        </a:spcAft>
                      </a:pPr>
                      <a:r>
                        <a:rPr lang="zh-CN" sz="1400" b="1" kern="100" dirty="0">
                          <a:solidFill>
                            <a:srgbClr val="0070C0"/>
                          </a:solidFill>
                          <a:effectLst/>
                        </a:rPr>
                        <a:t>小心眼儿，遇到不顺心或涉及个人利益的事，往往患得患失，难以摆脱</a:t>
                      </a:r>
                      <a:endParaRPr lang="zh-CN" sz="1400" b="1" kern="100" dirty="0">
                        <a:solidFill>
                          <a:srgbClr val="0070C0"/>
                        </a:solidFill>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solidFill>
                            <a:srgbClr val="FF0000"/>
                          </a:solidFill>
                          <a:effectLst/>
                        </a:rPr>
                        <a:t>多加疏导</a:t>
                      </a:r>
                      <a:endParaRPr lang="zh-CN" sz="1400" b="1" kern="100" dirty="0">
                        <a:solidFill>
                          <a:srgbClr val="FF0000"/>
                        </a:solidFill>
                        <a:effectLst/>
                      </a:endParaRPr>
                    </a:p>
                    <a:p>
                      <a:pPr algn="ctr">
                        <a:lnSpc>
                          <a:spcPct val="120000"/>
                        </a:lnSpc>
                        <a:spcAft>
                          <a:spcPts val="0"/>
                        </a:spcAft>
                      </a:pPr>
                      <a:r>
                        <a:rPr lang="zh-CN" sz="1400" b="1" kern="100" dirty="0">
                          <a:solidFill>
                            <a:srgbClr val="FF0000"/>
                          </a:solidFill>
                          <a:effectLst/>
                        </a:rPr>
                        <a:t>开阔胸怀</a:t>
                      </a:r>
                      <a:endParaRPr lang="zh-CN" sz="1400" b="1" kern="100" dirty="0">
                        <a:solidFill>
                          <a:srgbClr val="FF0000"/>
                        </a:solidFill>
                        <a:effectLst/>
                        <a:latin typeface="等线" panose="02010600030101010101" charset="-122"/>
                        <a:ea typeface="等线" panose="02010600030101010101" charset="-122"/>
                        <a:cs typeface="Times New Roman" panose="02020603050405020304"/>
                      </a:endParaRPr>
                    </a:p>
                  </a:txBody>
                  <a:tcPr marL="68582" marR="68582" marT="0" marB="0" anchor="ctr"/>
                </a:tc>
              </a:tr>
              <a:tr h="706020">
                <a:tc>
                  <a:txBody>
                    <a:bodyPr/>
                    <a:lstStyle/>
                    <a:p>
                      <a:pPr algn="ctr">
                        <a:lnSpc>
                          <a:spcPct val="120000"/>
                        </a:lnSpc>
                        <a:spcAft>
                          <a:spcPts val="0"/>
                        </a:spcAft>
                      </a:pPr>
                      <a:r>
                        <a:rPr lang="zh-CN" sz="1800" kern="100" dirty="0">
                          <a:effectLst/>
                        </a:rPr>
                        <a:t>自尊心强</a:t>
                      </a:r>
                      <a:endParaRPr lang="zh-CN" sz="1800"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a:effectLst/>
                        </a:rPr>
                        <a:t>各种气质</a:t>
                      </a:r>
                      <a:endParaRPr lang="zh-CN" sz="1400" b="1" kern="100">
                        <a:effectLst/>
                      </a:endParaRPr>
                    </a:p>
                    <a:p>
                      <a:pPr algn="ctr">
                        <a:lnSpc>
                          <a:spcPct val="120000"/>
                        </a:lnSpc>
                        <a:spcAft>
                          <a:spcPts val="0"/>
                        </a:spcAft>
                      </a:pPr>
                      <a:r>
                        <a:rPr lang="zh-CN" sz="1400" b="1" kern="100">
                          <a:effectLst/>
                        </a:rPr>
                        <a:t>类型都有</a:t>
                      </a:r>
                      <a:endParaRPr lang="zh-CN" sz="1400" b="1" kern="10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indent="133350" algn="ctr">
                        <a:lnSpc>
                          <a:spcPct val="120000"/>
                        </a:lnSpc>
                        <a:spcAft>
                          <a:spcPts val="0"/>
                        </a:spcAft>
                      </a:pPr>
                      <a:r>
                        <a:rPr lang="zh-CN" sz="1400" b="1" kern="100" dirty="0">
                          <a:solidFill>
                            <a:srgbClr val="0070C0"/>
                          </a:solidFill>
                          <a:effectLst/>
                        </a:rPr>
                        <a:t>上进心强、严于律己、争强好胜、听不进批评、情绪忽高忽低</a:t>
                      </a:r>
                      <a:endParaRPr lang="zh-CN" sz="1400" b="1" kern="100" dirty="0">
                        <a:solidFill>
                          <a:srgbClr val="0070C0"/>
                        </a:solidFill>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solidFill>
                            <a:srgbClr val="FF0000"/>
                          </a:solidFill>
                          <a:effectLst/>
                        </a:rPr>
                        <a:t>开阔视野，正确认识自己和他人</a:t>
                      </a:r>
                      <a:endParaRPr lang="zh-CN" sz="1400" b="1" kern="100" dirty="0">
                        <a:solidFill>
                          <a:srgbClr val="FF0000"/>
                        </a:solidFill>
                        <a:effectLst/>
                        <a:latin typeface="等线" panose="02010600030101010101" charset="-122"/>
                        <a:ea typeface="等线" panose="02010600030101010101" charset="-122"/>
                        <a:cs typeface="Times New Roman" panose="02020603050405020304"/>
                      </a:endParaRPr>
                    </a:p>
                  </a:txBody>
                  <a:tcPr marL="68582" marR="68582" marT="0" marB="0" anchor="ctr"/>
                </a:tc>
              </a:tr>
              <a:tr h="941360">
                <a:tc>
                  <a:txBody>
                    <a:bodyPr/>
                    <a:lstStyle/>
                    <a:p>
                      <a:pPr algn="ctr">
                        <a:lnSpc>
                          <a:spcPct val="120000"/>
                        </a:lnSpc>
                        <a:spcAft>
                          <a:spcPts val="0"/>
                        </a:spcAft>
                      </a:pPr>
                      <a:r>
                        <a:rPr lang="zh-CN" sz="1800" kern="100" dirty="0">
                          <a:effectLst/>
                        </a:rPr>
                        <a:t>疲疲沓沓</a:t>
                      </a:r>
                      <a:endParaRPr lang="zh-CN" sz="1800" kern="100" dirty="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a:effectLst/>
                        </a:rPr>
                        <a:t>各种气质</a:t>
                      </a:r>
                      <a:endParaRPr lang="zh-CN" sz="1400" b="1" kern="100">
                        <a:effectLst/>
                      </a:endParaRPr>
                    </a:p>
                    <a:p>
                      <a:pPr algn="ctr">
                        <a:lnSpc>
                          <a:spcPct val="120000"/>
                        </a:lnSpc>
                        <a:spcAft>
                          <a:spcPts val="0"/>
                        </a:spcAft>
                      </a:pPr>
                      <a:r>
                        <a:rPr lang="zh-CN" sz="1400" b="1" kern="100">
                          <a:effectLst/>
                        </a:rPr>
                        <a:t>类型都有</a:t>
                      </a:r>
                      <a:endParaRPr lang="zh-CN" sz="1400" b="1" kern="100">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indent="133350" algn="ctr">
                        <a:lnSpc>
                          <a:spcPct val="120000"/>
                        </a:lnSpc>
                        <a:spcAft>
                          <a:spcPts val="0"/>
                        </a:spcAft>
                      </a:pPr>
                      <a:r>
                        <a:rPr lang="zh-CN" sz="1400" b="1" kern="100" dirty="0">
                          <a:solidFill>
                            <a:srgbClr val="0070C0"/>
                          </a:solidFill>
                          <a:effectLst/>
                        </a:rPr>
                        <a:t>大错不犯、小错不断、工作拈轻怕重、漠视规章制度、生活懒散</a:t>
                      </a:r>
                      <a:endParaRPr lang="zh-CN" sz="1400" b="1" kern="100" dirty="0">
                        <a:solidFill>
                          <a:srgbClr val="0070C0"/>
                        </a:solidFill>
                        <a:effectLst/>
                        <a:latin typeface="等线" panose="02010600030101010101" charset="-122"/>
                        <a:ea typeface="等线" panose="02010600030101010101" charset="-122"/>
                        <a:cs typeface="Times New Roman" panose="02020603050405020304"/>
                      </a:endParaRPr>
                    </a:p>
                  </a:txBody>
                  <a:tcPr marL="68582" marR="68582" marT="0" marB="0" anchor="ctr"/>
                </a:tc>
                <a:tc>
                  <a:txBody>
                    <a:bodyPr/>
                    <a:lstStyle/>
                    <a:p>
                      <a:pPr algn="ctr">
                        <a:lnSpc>
                          <a:spcPct val="120000"/>
                        </a:lnSpc>
                        <a:spcAft>
                          <a:spcPts val="0"/>
                        </a:spcAft>
                      </a:pPr>
                      <a:r>
                        <a:rPr lang="zh-CN" sz="1400" b="1" kern="100" dirty="0">
                          <a:solidFill>
                            <a:srgbClr val="FF0000"/>
                          </a:solidFill>
                          <a:effectLst/>
                        </a:rPr>
                        <a:t>找出闪光点、及时鼓励，要求严格而且具体</a:t>
                      </a:r>
                      <a:endParaRPr lang="zh-CN" sz="1400" b="1" kern="100" dirty="0">
                        <a:solidFill>
                          <a:srgbClr val="FF0000"/>
                        </a:solidFill>
                        <a:effectLst/>
                        <a:latin typeface="等线" panose="02010600030101010101" charset="-122"/>
                        <a:ea typeface="等线" panose="02010600030101010101" charset="-122"/>
                        <a:cs typeface="Times New Roman" panose="02020603050405020304"/>
                      </a:endParaRPr>
                    </a:p>
                  </a:txBody>
                  <a:tcPr marL="68582" marR="68582" marT="0" marB="0" anchor="ctr"/>
                </a:tc>
              </a:tr>
            </a:tbl>
          </a:graphicData>
        </a:graphic>
      </p:graphicFrame>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2" name="图片 1"/>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1983800" y="76200"/>
            <a:ext cx="5410058" cy="762000"/>
          </a:xfrm>
        </p:spPr>
        <p:txBody>
          <a:bodyPr vert="horz" wrap="square" lIns="91440" tIns="45720" rIns="91440" bIns="45720" anchor="ctr" anchorCtr="0"/>
          <a:p>
            <a:r>
              <a:rPr lang="en-US" altLang="zh-CN" b="1" kern="1200" dirty="0">
                <a:latin typeface="+mj-lt"/>
                <a:ea typeface="宋体" panose="02010600030101010101" pitchFamily="2" charset="-122"/>
                <a:cs typeface="+mj-cs"/>
              </a:rPr>
              <a:t> </a:t>
            </a:r>
            <a:r>
              <a:rPr lang="zh-CN" altLang="en-US" b="1" kern="1200" dirty="0">
                <a:latin typeface="+mj-lt"/>
                <a:ea typeface="宋体" panose="02010600030101010101" pitchFamily="2" charset="-122"/>
                <a:cs typeface="+mj-cs"/>
              </a:rPr>
              <a:t>软件工程心理学</a:t>
            </a:r>
            <a:endParaRPr lang="zh-CN" altLang="en-US" b="1" kern="1200" dirty="0">
              <a:latin typeface="+mj-lt"/>
              <a:ea typeface="宋体" panose="02010600030101010101" pitchFamily="2" charset="-122"/>
              <a:cs typeface="+mj-cs"/>
            </a:endParaRPr>
          </a:p>
        </p:txBody>
      </p:sp>
      <p:sp>
        <p:nvSpPr>
          <p:cNvPr id="11267" name="内容占位符 1"/>
          <p:cNvSpPr>
            <a:spLocks noGrp="1"/>
          </p:cNvSpPr>
          <p:nvPr>
            <p:ph idx="1"/>
          </p:nvPr>
        </p:nvSpPr>
        <p:spPr>
          <a:xfrm>
            <a:off x="304800" y="1066800"/>
            <a:ext cx="5257800" cy="5334000"/>
          </a:xfrm>
        </p:spPr>
        <p:txBody>
          <a:bodyPr vert="horz" wrap="square" lIns="91440" tIns="45720" rIns="91440" bIns="45720" anchor="t" anchorCtr="0"/>
          <a:p>
            <a:pPr>
              <a:lnSpc>
                <a:spcPct val="120000"/>
              </a:lnSpc>
            </a:pPr>
            <a:r>
              <a:rPr lang="zh-CN" altLang="en-US" sz="2800" dirty="0">
                <a:ea typeface="宋体" panose="02010600030101010101" pitchFamily="2" charset="-122"/>
              </a:rPr>
              <a:t>软件工程的</a:t>
            </a:r>
            <a:r>
              <a:rPr lang="zh-CN" altLang="en-US" sz="2800" dirty="0">
                <a:solidFill>
                  <a:srgbClr val="FF0000"/>
                </a:solidFill>
                <a:ea typeface="宋体" panose="02010600030101010101" pitchFamily="2" charset="-122"/>
              </a:rPr>
              <a:t>行为模式</a:t>
            </a:r>
            <a:endParaRPr lang="en-US" altLang="zh-CN" sz="2800" dirty="0">
              <a:solidFill>
                <a:srgbClr val="FF0000"/>
              </a:solidFill>
              <a:ea typeface="宋体" panose="02010600030101010101" pitchFamily="2" charset="-122"/>
            </a:endParaRPr>
          </a:p>
          <a:p>
            <a:pPr>
              <a:lnSpc>
                <a:spcPct val="120000"/>
              </a:lnSpc>
            </a:pPr>
            <a:r>
              <a:rPr lang="zh-CN" altLang="en-US" sz="2800" dirty="0">
                <a:ea typeface="宋体" panose="02010600030101010101" pitchFamily="2" charset="-122"/>
              </a:rPr>
              <a:t>跨界团队角色</a:t>
            </a:r>
            <a:endParaRPr lang="en-US" altLang="zh-CN" sz="2800" dirty="0">
              <a:ea typeface="宋体" panose="02010600030101010101" pitchFamily="2" charset="-122"/>
            </a:endParaRPr>
          </a:p>
          <a:p>
            <a:pPr lvl="1">
              <a:lnSpc>
                <a:spcPct val="120000"/>
              </a:lnSpc>
            </a:pPr>
            <a:r>
              <a:rPr lang="zh-CN" altLang="en-US" sz="2400" dirty="0">
                <a:solidFill>
                  <a:srgbClr val="FF0000"/>
                </a:solidFill>
                <a:ea typeface="宋体" panose="02010600030101010101" pitchFamily="2" charset="-122"/>
              </a:rPr>
              <a:t>外联员</a:t>
            </a:r>
            <a:r>
              <a:rPr lang="en-US" altLang="zh-CN" sz="2400" dirty="0">
                <a:ea typeface="宋体" panose="02010600030101010101" pitchFamily="2" charset="-122"/>
              </a:rPr>
              <a:t>–</a:t>
            </a:r>
            <a:r>
              <a:rPr lang="zh-CN" altLang="en-US" sz="2400" dirty="0">
                <a:ea typeface="宋体" panose="02010600030101010101" pitchFamily="2" charset="-122"/>
              </a:rPr>
              <a:t>代表团队与外部顾客谈判</a:t>
            </a:r>
            <a:endParaRPr lang="en-US" altLang="zh-CN" sz="2400" dirty="0">
              <a:ea typeface="宋体" panose="02010600030101010101" pitchFamily="2" charset="-122"/>
            </a:endParaRPr>
          </a:p>
          <a:p>
            <a:pPr lvl="1">
              <a:lnSpc>
                <a:spcPct val="120000"/>
              </a:lnSpc>
            </a:pPr>
            <a:r>
              <a:rPr lang="zh-CN" altLang="en-US" sz="2400" dirty="0">
                <a:solidFill>
                  <a:srgbClr val="FF0000"/>
                </a:solidFill>
                <a:ea typeface="宋体" panose="02010600030101010101" pitchFamily="2" charset="-122"/>
              </a:rPr>
              <a:t>侦查员</a:t>
            </a:r>
            <a:r>
              <a:rPr lang="en-US" altLang="zh-CN" sz="2400" dirty="0">
                <a:ea typeface="宋体" panose="02010600030101010101" pitchFamily="2" charset="-122"/>
              </a:rPr>
              <a:t>–</a:t>
            </a:r>
            <a:r>
              <a:rPr lang="zh-CN" altLang="zh-CN" sz="2400" dirty="0">
                <a:ea typeface="宋体" panose="02010600030101010101" pitchFamily="2" charset="-122"/>
              </a:rPr>
              <a:t>突破团队界线收集组织信息</a:t>
            </a:r>
            <a:endParaRPr lang="en-US" altLang="zh-CN" sz="2400" dirty="0">
              <a:ea typeface="宋体" panose="02010600030101010101" pitchFamily="2" charset="-122"/>
            </a:endParaRPr>
          </a:p>
          <a:p>
            <a:pPr lvl="1">
              <a:lnSpc>
                <a:spcPct val="120000"/>
              </a:lnSpc>
            </a:pPr>
            <a:r>
              <a:rPr lang="zh-CN" altLang="en-US" sz="2400" dirty="0">
                <a:solidFill>
                  <a:srgbClr val="FF0000"/>
                </a:solidFill>
                <a:ea typeface="宋体" panose="02010600030101010101" pitchFamily="2" charset="-122"/>
              </a:rPr>
              <a:t>守护员</a:t>
            </a:r>
            <a:r>
              <a:rPr lang="en-US" altLang="zh-CN" sz="2400" dirty="0">
                <a:ea typeface="宋体" panose="02010600030101010101" pitchFamily="2" charset="-122"/>
              </a:rPr>
              <a:t>–</a:t>
            </a:r>
            <a:r>
              <a:rPr lang="zh-CN" altLang="zh-CN" sz="2400" dirty="0">
                <a:ea typeface="宋体" panose="02010600030101010101" pitchFamily="2" charset="-122"/>
              </a:rPr>
              <a:t>保护团队工作产品</a:t>
            </a:r>
            <a:endParaRPr lang="en-US" altLang="zh-CN" sz="2400" dirty="0">
              <a:ea typeface="宋体" panose="02010600030101010101" pitchFamily="2" charset="-122"/>
            </a:endParaRPr>
          </a:p>
          <a:p>
            <a:pPr lvl="1">
              <a:lnSpc>
                <a:spcPct val="120000"/>
              </a:lnSpc>
            </a:pPr>
            <a:r>
              <a:rPr lang="zh-CN" altLang="en-US" sz="2400" dirty="0">
                <a:solidFill>
                  <a:srgbClr val="FF0000"/>
                </a:solidFill>
                <a:ea typeface="宋体" panose="02010600030101010101" pitchFamily="2" charset="-122"/>
              </a:rPr>
              <a:t>安检员</a:t>
            </a:r>
            <a:r>
              <a:rPr lang="en-US" altLang="zh-CN" sz="2400" dirty="0">
                <a:ea typeface="宋体" panose="02010600030101010101" pitchFamily="2" charset="-122"/>
              </a:rPr>
              <a:t>–</a:t>
            </a:r>
            <a:r>
              <a:rPr lang="zh-CN" altLang="zh-CN" sz="2400" dirty="0">
                <a:ea typeface="宋体" panose="02010600030101010101" pitchFamily="2" charset="-122"/>
              </a:rPr>
              <a:t>把控利益相关者和他人向团队传送的信息。</a:t>
            </a:r>
            <a:endParaRPr lang="en-US" altLang="zh-CN" sz="2400" dirty="0">
              <a:ea typeface="宋体" panose="02010600030101010101" pitchFamily="2" charset="-122"/>
            </a:endParaRPr>
          </a:p>
          <a:p>
            <a:pPr lvl="1">
              <a:lnSpc>
                <a:spcPct val="120000"/>
              </a:lnSpc>
            </a:pPr>
            <a:r>
              <a:rPr lang="zh-CN" altLang="en-US" sz="2400" dirty="0">
                <a:solidFill>
                  <a:srgbClr val="FF0000"/>
                </a:solidFill>
                <a:ea typeface="宋体" panose="02010600030101010101" pitchFamily="2" charset="-122"/>
              </a:rPr>
              <a:t>协调员</a:t>
            </a:r>
            <a:r>
              <a:rPr lang="en-US" altLang="zh-CN" sz="2400" dirty="0">
                <a:ea typeface="宋体" panose="02010600030101010101" pitchFamily="2" charset="-122"/>
              </a:rPr>
              <a:t>–</a:t>
            </a:r>
            <a:r>
              <a:rPr lang="zh-CN" altLang="zh-CN" sz="2400" dirty="0">
                <a:ea typeface="宋体" panose="02010600030101010101" pitchFamily="2" charset="-122"/>
              </a:rPr>
              <a:t>注重横跨团队及组织内部的交流</a:t>
            </a:r>
            <a:endParaRPr lang="zh-CN" altLang="en-US" dirty="0">
              <a:ea typeface="宋体" panose="02010600030101010101" pitchFamily="2" charset="-122"/>
            </a:endParaRPr>
          </a:p>
        </p:txBody>
      </p:sp>
      <p:sp>
        <p:nvSpPr>
          <p:cNvPr id="11268" name="Slide Number Placeholder 4"/>
          <p:cNvSpPr txBox="1">
            <a:spLocks noGrp="1"/>
          </p:cNvSpPr>
          <p:nvPr>
            <p:ph type="sldNum" sz="quarter" idx="4"/>
          </p:nvPr>
        </p:nvSpPr>
        <p:spPr>
          <a:noFill/>
          <a:ln>
            <a:noFill/>
          </a:ln>
        </p:spPr>
        <p:txBody>
          <a:bodyPr anchor="ctr" anchorCtr="0"/>
          <a:p>
            <a:pPr marL="0" indent="0" algn="r">
              <a:spcBef>
                <a:spcPct val="0"/>
              </a:spcBef>
              <a:buClrTx/>
              <a:buFontTx/>
              <a:buNone/>
            </a:pPr>
            <a:fld id="{9A0DB2DC-4C9A-4742-B13C-FB6460FD3503}" type="slidenum">
              <a:rPr lang="en-US" altLang="zh-CN" sz="2400" dirty="0">
                <a:latin typeface="Helvetica" pitchFamily="-128" charset="0"/>
                <a:ea typeface="MS PGothic" panose="020B0600070205080204" pitchFamily="34" charset="-128"/>
              </a:rPr>
            </a:fld>
            <a:endParaRPr lang="en-US" altLang="zh-CN" sz="2400" dirty="0">
              <a:latin typeface="Helvetica" pitchFamily="-128" charset="0"/>
              <a:ea typeface="MS PGothic" panose="020B0600070205080204" pitchFamily="34" charset="-128"/>
            </a:endParaRPr>
          </a:p>
        </p:txBody>
      </p:sp>
      <p:graphicFrame>
        <p:nvGraphicFramePr>
          <p:cNvPr id="11269" name="对象 1">
            <a:hlinkClick r:id="" action="ppaction://ole?verb="/>
          </p:cNvPr>
          <p:cNvGraphicFramePr>
            <a:graphicFrameLocks noChangeAspect="1"/>
          </p:cNvGraphicFramePr>
          <p:nvPr/>
        </p:nvGraphicFramePr>
        <p:xfrm>
          <a:off x="5622925" y="1905000"/>
          <a:ext cx="3325813" cy="3695700"/>
        </p:xfrm>
        <a:graphic>
          <a:graphicData uri="http://schemas.openxmlformats.org/presentationml/2006/ole">
            <mc:AlternateContent xmlns:mc="http://schemas.openxmlformats.org/markup-compatibility/2006">
              <mc:Choice xmlns:v="urn:schemas-microsoft-com:vml" Requires="v">
                <p:oleObj spid="_x0000_s3076" name="" r:id="rId1" imgW="3404870" imgH="4707890" progId="Visio.Drawing.11">
                  <p:embed/>
                </p:oleObj>
              </mc:Choice>
              <mc:Fallback>
                <p:oleObj name="" r:id="rId1" imgW="3404870" imgH="4707890" progId="Visio.Drawing.11">
                  <p:embed/>
                  <p:pic>
                    <p:nvPicPr>
                      <p:cNvPr id="0" name="图片 3075"/>
                      <p:cNvPicPr/>
                      <p:nvPr/>
                    </p:nvPicPr>
                    <p:blipFill>
                      <a:blip r:embed="rId2"/>
                      <a:srcRect t="4063" b="12741"/>
                      <a:stretch>
                        <a:fillRect/>
                      </a:stretch>
                    </p:blipFill>
                    <p:spPr>
                      <a:xfrm>
                        <a:off x="5622925" y="1905000"/>
                        <a:ext cx="3325813" cy="3695700"/>
                      </a:xfrm>
                      <a:prstGeom prst="rect">
                        <a:avLst/>
                      </a:prstGeom>
                      <a:solidFill>
                        <a:schemeClr val="accent1"/>
                      </a:solidFill>
                      <a:ln w="38100">
                        <a:noFill/>
                        <a:miter/>
                      </a:ln>
                    </p:spPr>
                  </p:pic>
                </p:oleObj>
              </mc:Fallback>
            </mc:AlternateContent>
          </a:graphicData>
        </a:graphic>
      </p:graphicFrame>
      <p:pic>
        <p:nvPicPr>
          <p:cNvPr id="100" name="图片 99"/>
          <p:cNvPicPr/>
          <p:nvPr/>
        </p:nvPicPr>
        <p:blipFill>
          <a:blip r:embed="rId3"/>
          <a:stretch>
            <a:fillRect/>
          </a:stretch>
        </p:blipFill>
        <p:spPr>
          <a:xfrm>
            <a:off x="0" y="76200"/>
            <a:ext cx="1969135" cy="796290"/>
          </a:xfrm>
          <a:prstGeom prst="rect">
            <a:avLst/>
          </a:prstGeom>
          <a:noFill/>
          <a:ln w="9525">
            <a:noFill/>
          </a:ln>
        </p:spPr>
      </p:pic>
      <p:pic>
        <p:nvPicPr>
          <p:cNvPr id="4" name="图片 3"/>
          <p:cNvPicPr/>
          <p:nvPr/>
        </p:nvPicPr>
        <p:blipFill>
          <a:blip r:embed="rId4"/>
          <a:stretch>
            <a:fillRect/>
          </a:stretch>
        </p:blipFill>
        <p:spPr>
          <a:xfrm>
            <a:off x="7378700" y="0"/>
            <a:ext cx="1765300" cy="87249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a:spLocks noGrp="1"/>
          </p:cNvSpPr>
          <p:nvPr>
            <p:ph idx="1"/>
          </p:nvPr>
        </p:nvSpPr>
        <p:spPr>
          <a:xfrm>
            <a:off x="533400" y="1219200"/>
            <a:ext cx="8229600" cy="5029200"/>
          </a:xfrm>
        </p:spPr>
        <p:txBody>
          <a:bodyPr vert="horz" wrap="square" lIns="91440" tIns="45720" rIns="91440" bIns="45720" anchor="t" anchorCtr="0"/>
          <a:p>
            <a:pPr>
              <a:lnSpc>
                <a:spcPct val="150000"/>
              </a:lnSpc>
            </a:pPr>
            <a:r>
              <a:rPr lang="zh-CN" altLang="en-US" sz="2800" b="1" dirty="0">
                <a:latin typeface="黑体" panose="02010609060101010101" pitchFamily="49" charset="-122"/>
                <a:ea typeface="黑体" panose="02010609060101010101" pitchFamily="49" charset="-122"/>
              </a:rPr>
              <a:t>高效团队的特征</a:t>
            </a:r>
            <a:endParaRPr lang="en-US" altLang="zh-CN" sz="2800" dirty="0">
              <a:latin typeface="黑体" panose="02010609060101010101" pitchFamily="49" charset="-122"/>
              <a:ea typeface="黑体" panose="02010609060101010101" pitchFamily="49" charset="-122"/>
            </a:endParaRPr>
          </a:p>
          <a:p>
            <a:pPr lvl="1">
              <a:lnSpc>
                <a:spcPct val="150000"/>
              </a:lnSpc>
            </a:pPr>
            <a:r>
              <a:rPr lang="zh-CN" altLang="en-US" sz="2400" dirty="0">
                <a:latin typeface="黑体" panose="02010609060101010101" pitchFamily="49" charset="-122"/>
                <a:ea typeface="黑体" panose="02010609060101010101" pitchFamily="49" charset="-122"/>
              </a:rPr>
              <a:t>目标意识</a:t>
            </a:r>
            <a:endParaRPr lang="en-US" altLang="zh-CN" sz="2400" dirty="0">
              <a:latin typeface="黑体" panose="02010609060101010101" pitchFamily="49" charset="-122"/>
              <a:ea typeface="黑体" panose="02010609060101010101" pitchFamily="49" charset="-122"/>
            </a:endParaRPr>
          </a:p>
          <a:p>
            <a:pPr lvl="1">
              <a:lnSpc>
                <a:spcPct val="150000"/>
              </a:lnSpc>
            </a:pPr>
            <a:r>
              <a:rPr lang="zh-CN" altLang="en-US" sz="2400" dirty="0">
                <a:latin typeface="黑体" panose="02010609060101010101" pitchFamily="49" charset="-122"/>
                <a:ea typeface="黑体" panose="02010609060101010101" pitchFamily="49" charset="-122"/>
              </a:rPr>
              <a:t>参与意识</a:t>
            </a:r>
            <a:endParaRPr lang="en-US" altLang="zh-CN" sz="2400" dirty="0">
              <a:latin typeface="黑体" panose="02010609060101010101" pitchFamily="49" charset="-122"/>
              <a:ea typeface="黑体" panose="02010609060101010101" pitchFamily="49" charset="-122"/>
            </a:endParaRPr>
          </a:p>
          <a:p>
            <a:pPr lvl="1">
              <a:lnSpc>
                <a:spcPct val="150000"/>
              </a:lnSpc>
            </a:pPr>
            <a:r>
              <a:rPr lang="zh-CN" altLang="en-US" sz="2400" dirty="0">
                <a:latin typeface="黑体" panose="02010609060101010101" pitchFamily="49" charset="-122"/>
                <a:ea typeface="黑体" panose="02010609060101010101" pitchFamily="49" charset="-122"/>
              </a:rPr>
              <a:t>培养信任感</a:t>
            </a:r>
            <a:endParaRPr lang="en-US" altLang="zh-CN" sz="2400" dirty="0">
              <a:latin typeface="黑体" panose="02010609060101010101" pitchFamily="49" charset="-122"/>
              <a:ea typeface="黑体" panose="02010609060101010101" pitchFamily="49" charset="-122"/>
            </a:endParaRPr>
          </a:p>
          <a:p>
            <a:pPr lvl="1">
              <a:lnSpc>
                <a:spcPct val="150000"/>
              </a:lnSpc>
            </a:pPr>
            <a:r>
              <a:rPr lang="zh-CN" altLang="en-US" sz="2400" dirty="0">
                <a:latin typeface="黑体" panose="02010609060101010101" pitchFamily="49" charset="-122"/>
                <a:ea typeface="黑体" panose="02010609060101010101" pitchFamily="49" charset="-122"/>
              </a:rPr>
              <a:t>鼓励进步意识</a:t>
            </a:r>
            <a:endParaRPr lang="en-US" altLang="zh-CN" sz="2400" dirty="0">
              <a:latin typeface="黑体" panose="02010609060101010101" pitchFamily="49" charset="-122"/>
              <a:ea typeface="黑体" panose="02010609060101010101" pitchFamily="49" charset="-122"/>
            </a:endParaRPr>
          </a:p>
          <a:p>
            <a:pPr lvl="1">
              <a:lnSpc>
                <a:spcPct val="150000"/>
              </a:lnSpc>
            </a:pPr>
            <a:r>
              <a:rPr lang="zh-CN" altLang="en-US" sz="2400" dirty="0">
                <a:latin typeface="黑体" panose="02010609060101010101" pitchFamily="49" charset="-122"/>
                <a:ea typeface="黑体" panose="02010609060101010101" pitchFamily="49" charset="-122"/>
              </a:rPr>
              <a:t>团队技能的多样化</a:t>
            </a:r>
            <a:endParaRPr lang="en-US" altLang="zh-CN" sz="2400" dirty="0">
              <a:latin typeface="黑体" panose="02010609060101010101" pitchFamily="49" charset="-122"/>
              <a:ea typeface="黑体" panose="02010609060101010101" pitchFamily="49" charset="-122"/>
            </a:endParaRPr>
          </a:p>
        </p:txBody>
      </p:sp>
      <p:sp>
        <p:nvSpPr>
          <p:cNvPr id="12291" name="Slide Number Placeholder 4"/>
          <p:cNvSpPr txBox="1">
            <a:spLocks noGrp="1"/>
          </p:cNvSpPr>
          <p:nvPr>
            <p:ph type="sldNum" sz="quarter" idx="4"/>
          </p:nvPr>
        </p:nvSpPr>
        <p:spPr>
          <a:noFill/>
          <a:ln>
            <a:noFill/>
          </a:ln>
        </p:spPr>
        <p:txBody>
          <a:bodyPr anchor="ctr" anchorCtr="0"/>
          <a:p>
            <a:pPr marL="0" indent="0" algn="r">
              <a:spcBef>
                <a:spcPct val="0"/>
              </a:spcBef>
              <a:buClrTx/>
              <a:buFontTx/>
              <a:buNone/>
            </a:pPr>
            <a:fld id="{9A0DB2DC-4C9A-4742-B13C-FB6460FD3503}" type="slidenum">
              <a:rPr lang="zh-CN" altLang="zh-CN" sz="1000" dirty="0">
                <a:solidFill>
                  <a:srgbClr val="000000"/>
                </a:solidFill>
                <a:latin typeface="Helvetica" pitchFamily="-128" charset="0"/>
                <a:ea typeface="MS PGothic" panose="020B0600070205080204" pitchFamily="34" charset="-128"/>
              </a:rPr>
            </a:fld>
            <a:endParaRPr lang="zh-CN" altLang="zh-CN" sz="1000" dirty="0">
              <a:solidFill>
                <a:srgbClr val="000000"/>
              </a:solidFill>
              <a:latin typeface="Helvetica" pitchFamily="-128" charset="0"/>
              <a:ea typeface="MS PGothic" panose="020B0600070205080204" pitchFamily="34" charset="-128"/>
            </a:endParaRPr>
          </a:p>
        </p:txBody>
      </p:sp>
      <p:sp>
        <p:nvSpPr>
          <p:cNvPr id="5" name="Rectangle 2"/>
          <p:cNvSpPr txBox="1">
            <a:spLocks noChangeArrowheads="1"/>
          </p:cNvSpPr>
          <p:nvPr/>
        </p:nvSpPr>
        <p:spPr bwMode="auto">
          <a:xfrm>
            <a:off x="2136140" y="152400"/>
            <a:ext cx="5040313"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003366"/>
                </a:solidFill>
                <a:effectLst/>
                <a:uLnTx/>
                <a:uFillTx/>
                <a:latin typeface="+mj-lt"/>
                <a:ea typeface="+mj-ea"/>
                <a:cs typeface="Arial" panose="020B0604020202020204" pitchFamily="34" charset="0"/>
              </a:rPr>
              <a:t> </a:t>
            </a:r>
            <a:r>
              <a:rPr kumimoji="0" lang="zh-CN" altLang="en-US" sz="3200" b="1" i="0" u="none" strike="noStrike" kern="0" cap="none" spc="0" normalizeH="0" baseline="0" noProof="0" dirty="0">
                <a:ln>
                  <a:noFill/>
                </a:ln>
                <a:solidFill>
                  <a:srgbClr val="003366"/>
                </a:solidFill>
                <a:effectLst/>
                <a:uLnTx/>
                <a:uFillTx/>
                <a:latin typeface="+mj-lt"/>
                <a:ea typeface="+mj-ea"/>
                <a:cs typeface="Arial" panose="020B0604020202020204" pitchFamily="34" charset="0"/>
              </a:rPr>
              <a:t>软件团队</a:t>
            </a:r>
            <a:endParaRPr kumimoji="0" lang="zh-CN" altLang="en-US" sz="3200" b="1" i="0" u="none" strike="noStrike" kern="0" cap="none" spc="0" normalizeH="0" baseline="0" noProof="0" dirty="0" smtClean="0">
              <a:ln>
                <a:noFill/>
              </a:ln>
              <a:solidFill>
                <a:srgbClr val="003366"/>
              </a:solidFill>
              <a:effectLst/>
              <a:uLnTx/>
              <a:uFillTx/>
              <a:latin typeface="+mj-lt"/>
              <a:ea typeface="+mj-ea"/>
              <a:cs typeface="Arial" panose="020B0604020202020204" pitchFamily="34" charset="0"/>
            </a:endParaRPr>
          </a:p>
        </p:txBody>
      </p:sp>
      <p:pic>
        <p:nvPicPr>
          <p:cNvPr id="100" name="图片 99"/>
          <p:cNvPicPr/>
          <p:nvPr/>
        </p:nvPicPr>
        <p:blipFill>
          <a:blip r:embed="rId1"/>
          <a:stretch>
            <a:fillRect/>
          </a:stretch>
        </p:blipFill>
        <p:spPr>
          <a:xfrm>
            <a:off x="0" y="76200"/>
            <a:ext cx="1969135" cy="796290"/>
          </a:xfrm>
          <a:prstGeom prst="rect">
            <a:avLst/>
          </a:prstGeom>
          <a:noFill/>
          <a:ln w="9525">
            <a:noFill/>
          </a:ln>
        </p:spPr>
      </p:pic>
      <p:pic>
        <p:nvPicPr>
          <p:cNvPr id="4" name="图片 3"/>
          <p:cNvPicPr/>
          <p:nvPr/>
        </p:nvPicPr>
        <p:blipFill>
          <a:blip r:embed="rId2"/>
          <a:stretch>
            <a:fillRect/>
          </a:stretch>
        </p:blipFill>
        <p:spPr>
          <a:xfrm>
            <a:off x="7378700" y="0"/>
            <a:ext cx="1765300" cy="872490"/>
          </a:xfrm>
          <a:prstGeom prst="rect">
            <a:avLst/>
          </a:prstGeom>
          <a:noFill/>
          <a:ln w="9525">
            <a:noFill/>
          </a:ln>
        </p:spPr>
      </p:pic>
    </p:spTree>
  </p:cSld>
  <p:clrMapOvr>
    <a:masterClrMapping/>
  </p:clrMapOvr>
</p:sld>
</file>

<file path=ppt/tags/tag1.xml><?xml version="1.0" encoding="utf-8"?>
<p:tagLst xmlns:p="http://schemas.openxmlformats.org/presentationml/2006/main">
  <p:tag name="COMMONDATA" val="eyJoZGlkIjoiY2VlNmUzMzA1NGVlMDE4MTAwYWZlOTYyMTllMzBhZDU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3119</Words>
  <Application>WPS 演示</Application>
  <PresentationFormat>全屏显示(4:3)</PresentationFormat>
  <Paragraphs>280</Paragraphs>
  <Slides>22</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7" baseType="lpstr">
      <vt:lpstr>Arial</vt:lpstr>
      <vt:lpstr>宋体</vt:lpstr>
      <vt:lpstr>Wingdings</vt:lpstr>
      <vt:lpstr>Helvetica</vt:lpstr>
      <vt:lpstr>MS PGothic</vt:lpstr>
      <vt:lpstr>Calibri</vt:lpstr>
      <vt:lpstr>黑体</vt:lpstr>
      <vt:lpstr>Times New Roman</vt:lpstr>
      <vt:lpstr>等线</vt:lpstr>
      <vt:lpstr>微软雅黑</vt:lpstr>
      <vt:lpstr>Arial Unicode MS</vt:lpstr>
      <vt:lpstr>PMingLiU</vt:lpstr>
      <vt:lpstr>自定义设计方案</vt:lpstr>
      <vt:lpstr>Visio.Drawing.11</vt:lpstr>
      <vt:lpstr>Visio.Drawing.11</vt:lpstr>
      <vt:lpstr>PowerPoint 演示文稿</vt:lpstr>
      <vt:lpstr>重点浏览</vt:lpstr>
      <vt:lpstr> 软件工程师的特质</vt:lpstr>
      <vt:lpstr>气质类型的一般特征表</vt:lpstr>
      <vt:lpstr>PowerPoint 演示文稿</vt:lpstr>
      <vt:lpstr>PowerPoint 演示文稿</vt:lpstr>
      <vt:lpstr>个体差异与思想教育及管理</vt:lpstr>
      <vt:lpstr> 软件工程心理学</vt:lpstr>
      <vt:lpstr>PowerPoint 演示文稿</vt:lpstr>
      <vt:lpstr> </vt:lpstr>
      <vt:lpstr>Teamicide</vt:lpstr>
      <vt:lpstr> 团队结构</vt:lpstr>
      <vt:lpstr>PowerPoint 演示文稿</vt:lpstr>
      <vt:lpstr> 敏捷团队</vt:lpstr>
      <vt:lpstr>PowerPoint 演示文稿</vt:lpstr>
      <vt:lpstr>社交媒体的影响 （自媒体时代的变革）</vt:lpstr>
      <vt:lpstr> 软件工程中云的应用</vt:lpstr>
      <vt:lpstr> 协作工具</vt:lpstr>
      <vt:lpstr> 协作工具</vt:lpstr>
      <vt:lpstr> 全球化团队</vt:lpstr>
      <vt:lpstr>影响GSD团队的因素</vt:lpstr>
      <vt:lpstr>本章小结</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Administrator</cp:lastModifiedBy>
  <cp:revision>242</cp:revision>
  <dcterms:created xsi:type="dcterms:W3CDTF">2008-02-08T18:09:00Z</dcterms:created>
  <dcterms:modified xsi:type="dcterms:W3CDTF">2022-09-19T01:32:14Z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BACDA41F964E43B9ADAD07A46F4F8279</vt:lpwstr>
  </property>
</Properties>
</file>