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97" r:id="rId3"/>
    <p:sldId id="320" r:id="rId4"/>
    <p:sldId id="279" r:id="rId5"/>
    <p:sldId id="280" r:id="rId6"/>
    <p:sldId id="281" r:id="rId7"/>
    <p:sldId id="298" r:id="rId8"/>
    <p:sldId id="299" r:id="rId9"/>
    <p:sldId id="300" r:id="rId10"/>
    <p:sldId id="282" r:id="rId11"/>
    <p:sldId id="285" r:id="rId12"/>
    <p:sldId id="284" r:id="rId13"/>
    <p:sldId id="296" r:id="rId14"/>
    <p:sldId id="286" r:id="rId15"/>
    <p:sldId id="301" r:id="rId16"/>
    <p:sldId id="287" r:id="rId17"/>
    <p:sldId id="321" r:id="rId18"/>
    <p:sldId id="322" r:id="rId19"/>
    <p:sldId id="283" r:id="rId20"/>
    <p:sldId id="289" r:id="rId21"/>
    <p:sldId id="290" r:id="rId22"/>
    <p:sldId id="291" r:id="rId23"/>
    <p:sldId id="292" r:id="rId24"/>
    <p:sldId id="295" r:id="rId25"/>
    <p:sldId id="293" r:id="rId26"/>
    <p:sldId id="294" r:id="rId27"/>
  </p:sldIdLst>
  <p:sldSz cx="9144000" cy="6858000" type="screen4x3"/>
  <p:notesSz cx="7077075" cy="8955405"/>
  <p:custDataLst>
    <p:tags r:id="rId33"/>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84" d="100"/>
          <a:sy n="84" d="100"/>
        </p:scale>
        <p:origin x="-67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3067050" cy="447675"/>
          </a:xfrm>
          <a:prstGeom prst="rect">
            <a:avLst/>
          </a:prstGeom>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 name="Date Placeholder 2"/>
          <p:cNvSpPr>
            <a:spLocks noGrp="1"/>
          </p:cNvSpPr>
          <p:nvPr>
            <p:ph type="dt" sz="quarter" idx="1"/>
          </p:nvPr>
        </p:nvSpPr>
        <p:spPr>
          <a:xfrm>
            <a:off x="4008438" y="0"/>
            <a:ext cx="3067050" cy="447675"/>
          </a:xfrm>
          <a:prstGeom prst="rect">
            <a:avLst/>
          </a:prstGeom>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Footer Placeholder 3"/>
          <p:cNvSpPr>
            <a:spLocks noGrp="1"/>
          </p:cNvSpPr>
          <p:nvPr>
            <p:ph type="ftr" sz="quarter" idx="2"/>
          </p:nvPr>
        </p:nvSpPr>
        <p:spPr>
          <a:xfrm>
            <a:off x="0" y="8505825"/>
            <a:ext cx="3067050" cy="447675"/>
          </a:xfrm>
          <a:prstGeom prst="rect">
            <a:avLst/>
          </a:prstGeom>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Slide Number Placeholder 4"/>
          <p:cNvSpPr>
            <a:spLocks noGrp="1"/>
          </p:cNvSpPr>
          <p:nvPr>
            <p:ph type="sldNum" sz="quarter" idx="3"/>
          </p:nvPr>
        </p:nvSpPr>
        <p:spPr>
          <a:xfrm>
            <a:off x="4008438" y="8505825"/>
            <a:ext cx="3067050" cy="447675"/>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3067050" cy="447675"/>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4010025" y="0"/>
            <a:ext cx="3067050" cy="447675"/>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6868" name="Rectangle 4"/>
          <p:cNvSpPr>
            <a:spLocks noTextEdit="1"/>
          </p:cNvSpPr>
          <p:nvPr>
            <p:ph type="sldImg"/>
          </p:nvPr>
        </p:nvSpPr>
        <p:spPr>
          <a:xfrm>
            <a:off x="1300163" y="671513"/>
            <a:ext cx="4476750" cy="3357562"/>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42975" y="4252913"/>
            <a:ext cx="5191125" cy="4030663"/>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507413"/>
            <a:ext cx="3067050" cy="447675"/>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4010025" y="8507413"/>
            <a:ext cx="3067050" cy="447675"/>
          </a:xfrm>
          <a:prstGeom prst="rect">
            <a:avLst/>
          </a:prstGeom>
          <a:noFill/>
          <a:ln w="9525">
            <a:noFill/>
            <a:miter lim="800000"/>
          </a:ln>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Helvetica" pitchFamily="-128" charset="0"/>
                <a:ea typeface="MS PGothic" panose="020B0600070205080204" pitchFamily="34" charset="-128"/>
              </a:defRPr>
            </a:lvl1pPr>
            <a:lvl2pPr marL="742950" indent="-285750">
              <a:buFont typeface="Arial" panose="020B0604020202020204" pitchFamily="34" charset="0"/>
              <a:defRPr sz="2400">
                <a:solidFill>
                  <a:schemeClr val="tx1"/>
                </a:solidFill>
                <a:latin typeface="Helvetica" pitchFamily="-128" charset="0"/>
                <a:ea typeface="MS PGothic" panose="020B0600070205080204" pitchFamily="34" charset="-128"/>
              </a:defRPr>
            </a:lvl2pPr>
            <a:lvl3pPr marL="1143000" indent="-228600">
              <a:buFont typeface="Arial" panose="020B0604020202020204" pitchFamily="34" charset="0"/>
              <a:defRPr sz="2400">
                <a:solidFill>
                  <a:schemeClr val="tx1"/>
                </a:solidFill>
                <a:latin typeface="Helvetica" pitchFamily="-128" charset="0"/>
                <a:ea typeface="MS PGothic" panose="020B0600070205080204" pitchFamily="34" charset="-128"/>
              </a:defRPr>
            </a:lvl3pPr>
            <a:lvl4pPr marL="1600200" indent="-228600">
              <a:buFont typeface="Arial" panose="020B0604020202020204" pitchFamily="34" charset="0"/>
              <a:defRPr sz="2400">
                <a:solidFill>
                  <a:schemeClr val="tx1"/>
                </a:solidFill>
                <a:latin typeface="Helvetica" pitchFamily="-128" charset="0"/>
                <a:ea typeface="MS PGothic" panose="020B0600070205080204" pitchFamily="34" charset="-128"/>
              </a:defRPr>
            </a:lvl4pPr>
            <a:lvl5pPr marL="2057400" indent="-228600">
              <a:buFont typeface="Arial" panose="020B0604020202020204" pitchFamily="34" charset="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Helvetica" pitchFamily="-12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smtClean="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noProof="1"/>
              <a:t>Click to edit Master title style</a:t>
            </a:r>
            <a:endParaRPr lang="en-US" noProof="1"/>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r>
              <a:rPr lang="en-US" noProof="1"/>
              <a:t>Click to edit Master subtitle style</a:t>
            </a:r>
            <a:endParaRPr lang="en-US" noProof="1"/>
          </a:p>
        </p:txBody>
      </p:sp>
      <p:sp>
        <p:nvSpPr>
          <p:cNvPr id="12" name="Rectangle 71"/>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sz="1400" dirty="0"/>
            </a:fld>
            <a:endParaRPr lang="en-US" altLang="zh-CN" sz="1400" dirty="0"/>
          </a:p>
        </p:txBody>
      </p:sp>
      <p:sp>
        <p:nvSpPr>
          <p:cNvPr id="2" name="页脚占位符 1"/>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endParaRPr lang="en-US" noProof="1" smtClean="0"/>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5" name="页脚占位符 4"/>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11" name="Rectangle 69"/>
          <p:cNvSpPr>
            <a:spLocks noGrp="1" noChangeArrowheads="1"/>
          </p:cNvSpPr>
          <p:nvPr>
            <p:ph type="sldNum" sz="quarter" idx="1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7" name="页脚占位符 6"/>
          <p:cNvSpPr>
            <a:spLocks noGrp="1"/>
          </p:cNvSpPr>
          <p:nvPr>
            <p:ph type="ftr" sz="quarter" idx="15"/>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3" name="页脚占位符 2"/>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2" name="页脚占位符 1"/>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noProof="1" smtClean="0"/>
              <a:t>Click to edit Master title style</a:t>
            </a:r>
            <a:endParaRPr lang="en-US"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5" name="页脚占位符 4"/>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Arial" panose="020B0604020202020204"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11" name="Rectangle 69"/>
          <p:cNvSpPr>
            <a:spLocks noGrp="1" noChangeArrowheads="1"/>
          </p:cNvSpPr>
          <p:nvPr>
            <p:ph type="sldNum" sz="quarter" idx="4"/>
          </p:nvPr>
        </p:nvSpPr>
        <p:spPr bwMode="auto">
          <a:xfrm>
            <a:off x="7543800" y="6248400"/>
            <a:ext cx="12954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fld>
            <a:endParaRPr lang="en-US" altLang="zh-CN" dirty="0"/>
          </a:p>
        </p:txBody>
      </p:sp>
      <p:sp>
        <p:nvSpPr>
          <p:cNvPr id="5" name="页脚占位符 4"/>
          <p:cNvSpPr>
            <a:spLocks noGrp="1"/>
          </p:cNvSpPr>
          <p:nvPr>
            <p:ph type="ftr" sz="quarter" idx="10"/>
          </p:nvPr>
        </p:nvSpPr>
        <p:spPr>
          <a:xfrm>
            <a:off x="1219200" y="6248400"/>
            <a:ext cx="5486400" cy="457200"/>
          </a:xfr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p:nvPr>
        </p:nvSpPr>
        <p:spPr>
          <a:xfrm>
            <a:off x="1828800" y="1905000"/>
            <a:ext cx="6934200" cy="4191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ln>
          <a:effectLst/>
        </p:spPr>
        <p:txBody>
          <a:bodyPr vert="horz" wrap="square" lIns="91440" tIns="45720" rIns="91440" bIns="45720" numCol="1" anchor="b" anchorCtr="0" compatLnSpc="1"/>
          <a:lstStyle>
            <a:lvl1pPr algn="r">
              <a:defRPr sz="1000"/>
            </a:lvl1pPr>
          </a:lstStyle>
          <a:p>
            <a:pPr lvl="0"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14400" y="1219200"/>
            <a:ext cx="6934200" cy="4191000"/>
          </a:xfrm>
        </p:spPr>
        <p:txBody>
          <a:bodyPr vert="horz" wrap="square" lIns="91440" tIns="45720" rIns="91440" bIns="45720" numCol="1" anchor="t" anchorCtr="0" compatLnSpc="1"/>
          <a:p>
            <a:r>
              <a:rPr lang="zh-CN" altLang="en-US" sz="3200" b="1" dirty="0">
                <a:solidFill>
                  <a:schemeClr val="tx2"/>
                </a:solidFill>
                <a:ea typeface="宋体" panose="02010600030101010101" pitchFamily="2" charset="-122"/>
              </a:rPr>
              <a:t>本章重点</a:t>
            </a:r>
            <a:endParaRPr lang="en-US" altLang="zh-CN" sz="3200" b="1" dirty="0">
              <a:solidFill>
                <a:schemeClr val="tx2"/>
              </a:solidFill>
              <a:ea typeface="宋体" panose="02010600030101010101" pitchFamily="2" charset="-122"/>
            </a:endParaRPr>
          </a:p>
          <a:p>
            <a:pPr lvl="1"/>
            <a:r>
              <a:rPr lang="zh-CN" altLang="en-US" sz="2400" dirty="0"/>
              <a:t>建立项目的根基</a:t>
            </a:r>
            <a:r>
              <a:rPr lang="en-US" altLang="zh-CN" sz="2400" dirty="0"/>
              <a:t>——</a:t>
            </a:r>
            <a:r>
              <a:rPr lang="zh-CN" altLang="en-US" sz="2400" dirty="0"/>
              <a:t>对项目的初始认识</a:t>
            </a:r>
            <a:endParaRPr lang="en-US" altLang="zh-CN" sz="2400" dirty="0"/>
          </a:p>
          <a:p>
            <a:pPr lvl="1"/>
            <a:r>
              <a:rPr lang="zh-CN" altLang="en-US" sz="2400" dirty="0"/>
              <a:t>获取需求</a:t>
            </a:r>
            <a:endParaRPr lang="en-US" altLang="zh-CN" sz="2400" dirty="0"/>
          </a:p>
          <a:p>
            <a:pPr lvl="1"/>
            <a:r>
              <a:rPr lang="zh-CN" altLang="en-US" sz="2400" dirty="0"/>
              <a:t>开发用例</a:t>
            </a:r>
            <a:r>
              <a:rPr lang="en-US" altLang="zh-CN" sz="2400" dirty="0"/>
              <a:t>——</a:t>
            </a:r>
            <a:r>
              <a:rPr lang="zh-CN" altLang="en-US" sz="2400" dirty="0"/>
              <a:t>项目功能分析</a:t>
            </a:r>
            <a:endParaRPr lang="en-US" altLang="zh-CN" sz="2400" dirty="0"/>
          </a:p>
          <a:p>
            <a:r>
              <a:rPr lang="zh-CN" altLang="en-US" sz="3200" b="1" dirty="0">
                <a:solidFill>
                  <a:schemeClr val="tx2"/>
                </a:solidFill>
                <a:ea typeface="宋体" panose="02010600030101010101" pitchFamily="2" charset="-122"/>
              </a:rPr>
              <a:t>本章重点</a:t>
            </a:r>
            <a:endParaRPr lang="en-US" altLang="zh-CN" sz="3200" b="1" dirty="0">
              <a:solidFill>
                <a:schemeClr val="tx2"/>
              </a:solidFill>
              <a:ea typeface="宋体" panose="02010600030101010101" pitchFamily="2" charset="-122"/>
            </a:endParaRPr>
          </a:p>
          <a:p>
            <a:pPr lvl="1"/>
            <a:r>
              <a:rPr lang="zh-CN" altLang="en-US" sz="2400" dirty="0"/>
              <a:t>开发用例</a:t>
            </a:r>
            <a:endParaRPr lang="zh-CN" altLang="en-US" sz="2400" dirty="0"/>
          </a:p>
        </p:txBody>
      </p:sp>
      <p:sp>
        <p:nvSpPr>
          <p:cNvPr id="4" name="Rectangle 2"/>
          <p:cNvSpPr txBox="1">
            <a:spLocks noChangeArrowheads="1"/>
          </p:cNvSpPr>
          <p:nvPr/>
        </p:nvSpPr>
        <p:spPr bwMode="auto">
          <a:xfrm>
            <a:off x="2362200" y="152400"/>
            <a:ext cx="51054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rPr>
              <a:t>第</a:t>
            </a:r>
            <a:r>
              <a:rPr kumimoji="0" lang="en-US" altLang="zh-CN"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rPr>
              <a:t>6</a:t>
            </a: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rPr>
              <a:t>章 理解需求</a:t>
            </a:r>
            <a:endParaRPr kumimoji="0" lang="en-US" altLang="zh-CN"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endParaRPr>
          </a:p>
        </p:txBody>
      </p:sp>
      <p:pic>
        <p:nvPicPr>
          <p:cNvPr id="2" name="图片 1"/>
          <p:cNvPicPr/>
          <p:nvPr/>
        </p:nvPicPr>
        <p:blipFill>
          <a:blip r:embed="rId1"/>
          <a:stretch>
            <a:fillRect/>
          </a:stretch>
        </p:blipFill>
        <p:spPr>
          <a:xfrm>
            <a:off x="7378700" y="0"/>
            <a:ext cx="1765300" cy="872490"/>
          </a:xfrm>
          <a:prstGeom prst="rect">
            <a:avLst/>
          </a:prstGeom>
          <a:noFill/>
          <a:ln w="9525">
            <a:noFill/>
          </a:ln>
        </p:spPr>
      </p:pic>
      <p:pic>
        <p:nvPicPr>
          <p:cNvPr id="5" name="图片 4"/>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1507" name="Rectangle 2"/>
          <p:cNvSpPr>
            <a:spLocks noGrp="1"/>
          </p:cNvSpPr>
          <p:nvPr>
            <p:ph type="title"/>
          </p:nvPr>
        </p:nvSpPr>
        <p:spPr>
          <a:xfrm>
            <a:off x="2438400" y="228600"/>
            <a:ext cx="50292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启始工作产品</a:t>
            </a:r>
            <a:endParaRPr lang="en-US" altLang="zh-CN" sz="3200" b="1" dirty="0">
              <a:ea typeface="宋体" panose="02010600030101010101" pitchFamily="2" charset="-122"/>
            </a:endParaRPr>
          </a:p>
        </p:txBody>
      </p:sp>
      <p:sp>
        <p:nvSpPr>
          <p:cNvPr id="21508" name="Rectangle 3"/>
          <p:cNvSpPr>
            <a:spLocks noGrp="1"/>
          </p:cNvSpPr>
          <p:nvPr>
            <p:ph idx="1"/>
          </p:nvPr>
        </p:nvSpPr>
        <p:spPr>
          <a:xfrm>
            <a:off x="685800" y="1219200"/>
            <a:ext cx="8077200" cy="4808538"/>
          </a:xfrm>
        </p:spPr>
        <p:txBody>
          <a:bodyPr vert="horz" wrap="square" lIns="91440" tIns="45720" rIns="91440" bIns="45720" anchor="t" anchorCtr="0"/>
          <a:p>
            <a:pPr eaLnBrk="1" hangingPunct="1">
              <a:lnSpc>
                <a:spcPct val="90000"/>
              </a:lnSpc>
              <a:spcBef>
                <a:spcPts val="300"/>
              </a:spcBef>
            </a:pPr>
            <a:r>
              <a:rPr lang="zh-CN" altLang="en-US" dirty="0">
                <a:ea typeface="宋体" panose="02010600030101010101" pitchFamily="2" charset="-122"/>
              </a:rPr>
              <a:t>必要性和可行性的声明</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对系统或产品规模大小的声明</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参与需求获取的客户，用户和其他利益相关者的列表</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系统技术环境的描述</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需求列表（最好以功能为主来组织）和适用于每个人的约束范围</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一组在不同操作条件下提供对系统或产品使用洞察的场景</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任何原型开发以便更好的定义需求</a:t>
            </a:r>
            <a:endParaRPr lang="en-US" altLang="zh-CN" b="1" dirty="0">
              <a:ea typeface="宋体" panose="02010600030101010101" pitchFamily="2" charset="-122"/>
            </a:endParaRPr>
          </a:p>
        </p:txBody>
      </p:sp>
      <p:sp>
        <p:nvSpPr>
          <p:cNvPr id="2150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2531" name="Rectangle 2"/>
          <p:cNvSpPr>
            <a:spLocks noGrp="1"/>
          </p:cNvSpPr>
          <p:nvPr>
            <p:ph type="title"/>
          </p:nvPr>
        </p:nvSpPr>
        <p:spPr>
          <a:xfrm>
            <a:off x="2362200" y="228600"/>
            <a:ext cx="5029200" cy="627063"/>
          </a:xfrm>
        </p:spPr>
        <p:txBody>
          <a:bodyPr vert="horz" wrap="square" lIns="91440" tIns="45720" rIns="91440" bIns="45720" anchor="b" anchorCtr="0"/>
          <a:p>
            <a:pPr algn="ctr" eaLnBrk="1" hangingPunct="1"/>
            <a:r>
              <a:rPr lang="zh-CN" altLang="en-US" sz="3200" b="1" dirty="0">
                <a:ea typeface="宋体" panose="02010600030101010101" pitchFamily="2" charset="-122"/>
              </a:rPr>
              <a:t>质量功能部署</a:t>
            </a:r>
            <a:endParaRPr lang="en-US" altLang="zh-CN" sz="3200" b="1" dirty="0">
              <a:ea typeface="宋体" panose="02010600030101010101" pitchFamily="2" charset="-122"/>
            </a:endParaRPr>
          </a:p>
        </p:txBody>
      </p:sp>
      <p:sp>
        <p:nvSpPr>
          <p:cNvPr id="22532" name="Rectangle 3"/>
          <p:cNvSpPr>
            <a:spLocks noGrp="1"/>
          </p:cNvSpPr>
          <p:nvPr>
            <p:ph idx="1"/>
          </p:nvPr>
        </p:nvSpPr>
        <p:spPr>
          <a:xfrm>
            <a:off x="685800" y="1219200"/>
            <a:ext cx="8077200" cy="4953000"/>
          </a:xfrm>
        </p:spPr>
        <p:txBody>
          <a:bodyPr vert="horz" wrap="square" lIns="91440" tIns="45720" rIns="91440" bIns="45720" anchor="t" anchorCtr="0"/>
          <a:p>
            <a:pPr eaLnBrk="1" hangingPunct="1"/>
            <a:r>
              <a:rPr lang="zh-CN" altLang="en-US" dirty="0">
                <a:solidFill>
                  <a:schemeClr val="folHlink"/>
                </a:solidFill>
                <a:ea typeface="宋体" panose="02010600030101010101" pitchFamily="2" charset="-122"/>
              </a:rPr>
              <a:t>功能部署</a:t>
            </a:r>
            <a:r>
              <a:rPr lang="zh-CN" altLang="en-US" dirty="0">
                <a:ea typeface="宋体" panose="02010600030101010101" pitchFamily="2" charset="-122"/>
              </a:rPr>
              <a:t>决定系统需求功能的价值（正如对客户的价值）</a:t>
            </a:r>
            <a:endParaRPr lang="en-US" altLang="zh-CN" dirty="0">
              <a:ea typeface="宋体" panose="02010600030101010101" pitchFamily="2" charset="-122"/>
            </a:endParaRPr>
          </a:p>
          <a:p>
            <a:pPr eaLnBrk="1" hangingPunct="1"/>
            <a:r>
              <a:rPr lang="zh-CN" altLang="en-US" dirty="0">
                <a:solidFill>
                  <a:schemeClr val="folHlink"/>
                </a:solidFill>
                <a:ea typeface="宋体" panose="02010600030101010101" pitchFamily="2" charset="-122"/>
              </a:rPr>
              <a:t>信息部署</a:t>
            </a:r>
            <a:r>
              <a:rPr lang="zh-CN" altLang="en-US" dirty="0">
                <a:ea typeface="宋体" panose="02010600030101010101" pitchFamily="2" charset="-122"/>
              </a:rPr>
              <a:t>定义了数据对象和事件</a:t>
            </a:r>
            <a:endParaRPr lang="en-US" altLang="zh-CN" dirty="0">
              <a:ea typeface="宋体" panose="02010600030101010101" pitchFamily="2" charset="-122"/>
            </a:endParaRPr>
          </a:p>
          <a:p>
            <a:pPr eaLnBrk="1" hangingPunct="1"/>
            <a:r>
              <a:rPr lang="zh-CN" altLang="en-US" dirty="0">
                <a:solidFill>
                  <a:schemeClr val="folHlink"/>
                </a:solidFill>
                <a:ea typeface="宋体" panose="02010600030101010101" pitchFamily="2" charset="-122"/>
              </a:rPr>
              <a:t>任务部署</a:t>
            </a:r>
            <a:r>
              <a:rPr lang="zh-CN" altLang="en-US" dirty="0">
                <a:ea typeface="宋体" panose="02010600030101010101" pitchFamily="2" charset="-122"/>
              </a:rPr>
              <a:t>是指检查系统的行为</a:t>
            </a:r>
            <a:endParaRPr lang="en-US" altLang="zh-CN" dirty="0">
              <a:ea typeface="宋体" panose="02010600030101010101" pitchFamily="2" charset="-122"/>
            </a:endParaRPr>
          </a:p>
          <a:p>
            <a:pPr eaLnBrk="1" hangingPunct="1"/>
            <a:r>
              <a:rPr lang="zh-CN" altLang="en-US" dirty="0">
                <a:solidFill>
                  <a:schemeClr val="folHlink"/>
                </a:solidFill>
                <a:ea typeface="宋体" panose="02010600030101010101" pitchFamily="2" charset="-122"/>
              </a:rPr>
              <a:t>价值分析</a:t>
            </a:r>
            <a:r>
              <a:rPr lang="zh-CN" altLang="en-US" dirty="0">
                <a:ea typeface="宋体" panose="02010600030101010101" pitchFamily="2" charset="-122"/>
              </a:rPr>
              <a:t>确定需求的相对优先级</a:t>
            </a:r>
            <a:endParaRPr lang="en-US" altLang="zh-CN" dirty="0">
              <a:ea typeface="宋体" panose="02010600030101010101" pitchFamily="2" charset="-122"/>
            </a:endParaRPr>
          </a:p>
        </p:txBody>
      </p:sp>
      <p:sp>
        <p:nvSpPr>
          <p:cNvPr id="2253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3555" name="Rectangle 2"/>
          <p:cNvSpPr>
            <a:spLocks noGrp="1"/>
          </p:cNvSpPr>
          <p:nvPr>
            <p:ph type="title"/>
          </p:nvPr>
        </p:nvSpPr>
        <p:spPr>
          <a:xfrm>
            <a:off x="2362200" y="228600"/>
            <a:ext cx="5105400" cy="627063"/>
          </a:xfrm>
        </p:spPr>
        <p:txBody>
          <a:bodyPr vert="horz" wrap="square" lIns="91440" tIns="45720" rIns="91440" bIns="45720" anchor="b" anchorCtr="0"/>
          <a:p>
            <a:pPr algn="ctr" eaLnBrk="1" hangingPunct="1"/>
            <a:r>
              <a:rPr lang="zh-CN" altLang="en-US" sz="3200" b="1" dirty="0">
                <a:ea typeface="宋体" panose="02010600030101010101" pitchFamily="2" charset="-122"/>
              </a:rPr>
              <a:t>非功能需求</a:t>
            </a:r>
            <a:endParaRPr lang="en-US" altLang="zh-CN" sz="3200" b="1" dirty="0">
              <a:ea typeface="宋体" panose="02010600030101010101" pitchFamily="2" charset="-122"/>
            </a:endParaRPr>
          </a:p>
        </p:txBody>
      </p:sp>
      <p:sp>
        <p:nvSpPr>
          <p:cNvPr id="23556" name="Rectangle 3"/>
          <p:cNvSpPr>
            <a:spLocks noGrp="1"/>
          </p:cNvSpPr>
          <p:nvPr>
            <p:ph idx="1"/>
          </p:nvPr>
        </p:nvSpPr>
        <p:spPr>
          <a:xfrm>
            <a:off x="533400" y="1219200"/>
            <a:ext cx="8229600" cy="4953000"/>
          </a:xfrm>
        </p:spPr>
        <p:txBody>
          <a:bodyPr vert="horz" wrap="square" lIns="91440" tIns="45720" rIns="91440" bIns="45720" anchor="t" anchorCtr="0"/>
          <a:p>
            <a:pPr eaLnBrk="1" hangingPunct="1"/>
            <a:r>
              <a:rPr lang="zh-CN" altLang="en-US" dirty="0">
                <a:solidFill>
                  <a:schemeClr val="folHlink"/>
                </a:solidFill>
                <a:ea typeface="宋体" panose="02010600030101010101" pitchFamily="2" charset="-122"/>
              </a:rPr>
              <a:t>非功能需求</a:t>
            </a:r>
            <a:r>
              <a:rPr lang="en-US" altLang="zh-CN" dirty="0">
                <a:solidFill>
                  <a:schemeClr val="folHlink"/>
                </a:solidFill>
                <a:ea typeface="宋体" panose="02010600030101010101" pitchFamily="2" charset="-122"/>
              </a:rPr>
              <a:t> (NFR) </a:t>
            </a:r>
            <a:r>
              <a:rPr lang="en-US" altLang="zh-CN" dirty="0">
                <a:ea typeface="宋体" panose="02010600030101010101" pitchFamily="2" charset="-122"/>
              </a:rPr>
              <a:t>– 质量属性，性能属性，安全属性或一个系统中的常规限制</a:t>
            </a:r>
            <a:r>
              <a:rPr lang="zh-CN" altLang="en-US" dirty="0">
                <a:ea typeface="宋体" panose="02010600030101010101" pitchFamily="2" charset="-122"/>
              </a:rPr>
              <a:t>。</a:t>
            </a:r>
            <a:endParaRPr lang="zh-CN" altLang="en-US" dirty="0">
              <a:ea typeface="宋体" panose="02010600030101010101" pitchFamily="2" charset="-122"/>
            </a:endParaRPr>
          </a:p>
          <a:p>
            <a:pPr eaLnBrk="1" hangingPunct="1"/>
            <a:r>
              <a:rPr lang="en-US" altLang="zh-CN" dirty="0">
                <a:ea typeface="宋体" panose="02010600030101010101" pitchFamily="2" charset="-122"/>
              </a:rPr>
              <a:t>定义出两个阶段方法以帮助软件团队和利益相关者识别非功能需求</a:t>
            </a:r>
            <a:r>
              <a:rPr lang="zh-CN" altLang="en-US" dirty="0">
                <a:ea typeface="宋体" panose="02010600030101010101" pitchFamily="2" charset="-122"/>
              </a:rPr>
              <a:t>：</a:t>
            </a:r>
            <a:endParaRPr lang="zh-CN" altLang="en-US" dirty="0">
              <a:ea typeface="宋体" panose="02010600030101010101" pitchFamily="2" charset="-122"/>
            </a:endParaRPr>
          </a:p>
          <a:p>
            <a:pPr lvl="1" eaLnBrk="1" hangingPunct="1"/>
            <a:r>
              <a:rPr lang="en-US" altLang="zh-CN" sz="2400" dirty="0">
                <a:ea typeface="宋体" panose="02010600030101010101" pitchFamily="2" charset="-122"/>
              </a:rPr>
              <a:t>在第一阶段为系统建立一套软件工程指南，这包括最佳实践指南，还表述了架构风格和设计模式的应用。</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第二阶段，团队为每个非功能需求排出优先级，生成一套同类的非功能需求；使用一套决策规则，用来决定要建立实施哪些指南，要放弃哪些指南。</a:t>
            </a:r>
            <a:endParaRPr lang="en-US" altLang="zh-CN" sz="2400" dirty="0">
              <a:ea typeface="宋体" panose="02010600030101010101" pitchFamily="2" charset="-122"/>
            </a:endParaRPr>
          </a:p>
        </p:txBody>
      </p:sp>
      <p:sp>
        <p:nvSpPr>
          <p:cNvPr id="2355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4579" name="Rectangle 2"/>
          <p:cNvSpPr>
            <a:spLocks noGrp="1"/>
          </p:cNvSpPr>
          <p:nvPr>
            <p:ph type="title"/>
          </p:nvPr>
        </p:nvSpPr>
        <p:spPr>
          <a:xfrm>
            <a:off x="2438400" y="228600"/>
            <a:ext cx="4953000" cy="685800"/>
          </a:xfrm>
        </p:spPr>
        <p:txBody>
          <a:bodyPr vert="horz" wrap="square" lIns="91440" tIns="45720" rIns="91440" bIns="45720" anchor="b" anchorCtr="0"/>
          <a:p>
            <a:pPr algn="ctr" eaLnBrk="1" hangingPunct="1"/>
            <a:r>
              <a:rPr lang="zh-CN" altLang="en-US" sz="3200" b="1" dirty="0">
                <a:ea typeface="宋体" panose="02010600030101010101" pitchFamily="2" charset="-122"/>
              </a:rPr>
              <a:t>用例</a:t>
            </a:r>
            <a:endParaRPr lang="zh-CN" altLang="en-US" sz="3200" b="1" dirty="0">
              <a:ea typeface="宋体" panose="02010600030101010101" pitchFamily="2" charset="-122"/>
            </a:endParaRPr>
          </a:p>
        </p:txBody>
      </p:sp>
      <p:sp>
        <p:nvSpPr>
          <p:cNvPr id="24580" name="Rectangle 3"/>
          <p:cNvSpPr>
            <a:spLocks noGrp="1"/>
          </p:cNvSpPr>
          <p:nvPr>
            <p:ph idx="1"/>
          </p:nvPr>
        </p:nvSpPr>
        <p:spPr>
          <a:xfrm>
            <a:off x="685800" y="1219200"/>
            <a:ext cx="8153400" cy="4876800"/>
          </a:xfrm>
        </p:spPr>
        <p:txBody>
          <a:bodyPr vert="horz" wrap="square" lIns="91440" tIns="45720" rIns="91440" bIns="45720" anchor="t" anchorCtr="0"/>
          <a:p>
            <a:pPr eaLnBrk="1" hangingPunct="1">
              <a:lnSpc>
                <a:spcPct val="90000"/>
              </a:lnSpc>
              <a:spcBef>
                <a:spcPct val="0"/>
              </a:spcBef>
              <a:spcAft>
                <a:spcPts val="600"/>
              </a:spcAft>
            </a:pPr>
            <a:r>
              <a:rPr lang="en-US" altLang="zh-CN" dirty="0">
                <a:ea typeface="宋体" panose="02010600030101010101" pitchFamily="2" charset="-122"/>
              </a:rPr>
              <a:t>用户场景的集合描述</a:t>
            </a:r>
            <a:r>
              <a:rPr lang="zh-CN" altLang="en-US" dirty="0">
                <a:ea typeface="宋体" panose="02010600030101010101" pitchFamily="2" charset="-122"/>
              </a:rPr>
              <a:t>了</a:t>
            </a:r>
            <a:r>
              <a:rPr lang="en-US" altLang="zh-CN" dirty="0">
                <a:ea typeface="宋体" panose="02010600030101010101" pitchFamily="2" charset="-122"/>
              </a:rPr>
              <a:t>系统的线程使用</a:t>
            </a:r>
            <a:endParaRPr lang="en-US" altLang="zh-CN" dirty="0">
              <a:ea typeface="宋体" panose="02010600030101010101" pitchFamily="2" charset="-122"/>
            </a:endParaRPr>
          </a:p>
          <a:p>
            <a:pPr eaLnBrk="1" hangingPunct="1">
              <a:lnSpc>
                <a:spcPct val="90000"/>
              </a:lnSpc>
              <a:spcBef>
                <a:spcPct val="0"/>
              </a:spcBef>
              <a:spcAft>
                <a:spcPts val="600"/>
              </a:spcAft>
            </a:pPr>
            <a:r>
              <a:rPr lang="en-US" altLang="zh-CN" dirty="0">
                <a:ea typeface="宋体" panose="02010600030101010101" pitchFamily="2" charset="-122"/>
              </a:rPr>
              <a:t>每个场景</a:t>
            </a:r>
            <a:r>
              <a:rPr lang="zh-CN" altLang="en-US" dirty="0">
                <a:ea typeface="宋体" panose="02010600030101010101" pitchFamily="2" charset="-122"/>
              </a:rPr>
              <a:t>都是从</a:t>
            </a:r>
            <a:r>
              <a:rPr lang="en-US" altLang="zh-CN" dirty="0">
                <a:ea typeface="宋体" panose="02010600030101010101" pitchFamily="2" charset="-122"/>
              </a:rPr>
              <a:t>“</a:t>
            </a:r>
            <a:r>
              <a:rPr lang="zh-CN" altLang="en-US" dirty="0">
                <a:ea typeface="宋体" panose="02010600030101010101" pitchFamily="2" charset="-122"/>
              </a:rPr>
              <a:t>参与者</a:t>
            </a:r>
            <a:r>
              <a:rPr lang="en-US" altLang="zh-CN" dirty="0">
                <a:ea typeface="宋体" panose="02010600030101010101" pitchFamily="2" charset="-122"/>
              </a:rPr>
              <a:t>”</a:t>
            </a:r>
            <a:r>
              <a:rPr lang="zh-CN" altLang="en-US" dirty="0">
                <a:ea typeface="宋体" panose="02010600030101010101" pitchFamily="2" charset="-122"/>
              </a:rPr>
              <a:t>的角度来描述</a:t>
            </a:r>
            <a:r>
              <a:rPr lang="en-US" altLang="zh-CN" dirty="0">
                <a:ea typeface="宋体" panose="02010600030101010101" pitchFamily="2" charset="-122"/>
              </a:rPr>
              <a:t>——</a:t>
            </a:r>
            <a:r>
              <a:rPr lang="zh-CN" altLang="en-US" dirty="0">
                <a:ea typeface="宋体" panose="02010600030101010101" pitchFamily="2" charset="-122"/>
              </a:rPr>
              <a:t>即</a:t>
            </a:r>
            <a:r>
              <a:rPr lang="en-US" altLang="zh-CN" dirty="0">
                <a:ea typeface="宋体" panose="02010600030101010101" pitchFamily="2" charset="-122"/>
                <a:sym typeface="Arial" panose="020B0604020202020204" pitchFamily="34" charset="0"/>
              </a:rPr>
              <a:t>人或设备与软件</a:t>
            </a:r>
            <a:r>
              <a:rPr lang="zh-CN" altLang="en-US" dirty="0">
                <a:ea typeface="宋体" panose="02010600030101010101" pitchFamily="2" charset="-122"/>
                <a:sym typeface="Arial" panose="020B0604020202020204" pitchFamily="34" charset="0"/>
              </a:rPr>
              <a:t>的</a:t>
            </a:r>
            <a:r>
              <a:rPr lang="en-US" altLang="zh-CN" dirty="0">
                <a:ea typeface="宋体" panose="02010600030101010101" pitchFamily="2" charset="-122"/>
                <a:sym typeface="Arial" panose="020B0604020202020204" pitchFamily="34" charset="0"/>
              </a:rPr>
              <a:t>交互</a:t>
            </a:r>
            <a:endParaRPr lang="en-US" altLang="zh-CN" dirty="0">
              <a:ea typeface="宋体" panose="02010600030101010101" pitchFamily="2" charset="-122"/>
              <a:sym typeface="Arial" panose="020B0604020202020204" pitchFamily="34" charset="0"/>
            </a:endParaRPr>
          </a:p>
          <a:p>
            <a:pPr eaLnBrk="1" hangingPunct="1">
              <a:lnSpc>
                <a:spcPct val="90000"/>
              </a:lnSpc>
              <a:spcBef>
                <a:spcPct val="0"/>
              </a:spcBef>
              <a:spcAft>
                <a:spcPts val="600"/>
              </a:spcAft>
            </a:pPr>
            <a:r>
              <a:rPr lang="en-US" altLang="zh-CN" dirty="0">
                <a:ea typeface="宋体" panose="02010600030101010101" pitchFamily="2" charset="-122"/>
              </a:rPr>
              <a:t>每个场景</a:t>
            </a:r>
            <a:r>
              <a:rPr lang="zh-CN" altLang="en-US" dirty="0">
                <a:ea typeface="宋体" panose="02010600030101010101" pitchFamily="2" charset="-122"/>
              </a:rPr>
              <a:t>都需要</a:t>
            </a:r>
            <a:r>
              <a:rPr lang="en-US" altLang="zh-CN" dirty="0">
                <a:ea typeface="宋体" panose="02010600030101010101" pitchFamily="2" charset="-122"/>
              </a:rPr>
              <a:t>回答下列问题</a:t>
            </a:r>
            <a:r>
              <a:rPr lang="zh-CN" altLang="en-US" dirty="0">
                <a:ea typeface="宋体" panose="02010600030101010101" pitchFamily="2" charset="-122"/>
              </a:rPr>
              <a:t>：</a:t>
            </a:r>
            <a:endParaRPr lang="zh-CN" altLang="en-US" dirty="0">
              <a:ea typeface="宋体" panose="02010600030101010101" pitchFamily="2" charset="-122"/>
            </a:endParaRPr>
          </a:p>
          <a:p>
            <a:pPr lvl="1" eaLnBrk="1" hangingPunct="1">
              <a:lnSpc>
                <a:spcPct val="90000"/>
              </a:lnSpc>
              <a:spcBef>
                <a:spcPts val="300"/>
              </a:spcBef>
            </a:pPr>
            <a:r>
              <a:rPr lang="en-US" altLang="zh-CN" dirty="0">
                <a:solidFill>
                  <a:schemeClr val="folHlink"/>
                </a:solidFill>
                <a:ea typeface="宋体" panose="02010600030101010101" pitchFamily="2" charset="-122"/>
              </a:rPr>
              <a:t>谁是主要参与者、次要参与者？ </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参与者的目标是什么？ </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故事开始前有什么前提条件？</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参与者完成的主要工作或功能是什么？</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按照故事所描述的还可能需要考虑什么异常？ </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参与者的交互中有什么可能的变化？ </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参与者将获得、产生或改变哪些系统信息？ </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参与者必须通知系统有关外部环境的改变吗？ </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参与者希望从系统获取什么信息？</a:t>
            </a:r>
            <a:endParaRPr lang="en-US" altLang="zh-CN" dirty="0">
              <a:solidFill>
                <a:schemeClr val="folHlink"/>
              </a:solidFill>
              <a:ea typeface="宋体" panose="02010600030101010101" pitchFamily="2" charset="-122"/>
            </a:endParaRPr>
          </a:p>
          <a:p>
            <a:pPr lvl="1" eaLnBrk="1" hangingPunct="1">
              <a:lnSpc>
                <a:spcPct val="90000"/>
              </a:lnSpc>
            </a:pPr>
            <a:r>
              <a:rPr lang="en-US" altLang="zh-CN" dirty="0">
                <a:solidFill>
                  <a:schemeClr val="folHlink"/>
                </a:solidFill>
                <a:ea typeface="宋体" panose="02010600030101010101" pitchFamily="2" charset="-122"/>
              </a:rPr>
              <a:t>参与者希望得知会有意料之外的变更吗？ </a:t>
            </a:r>
            <a:endParaRPr lang="en-US" altLang="zh-CN" dirty="0">
              <a:solidFill>
                <a:schemeClr val="folHlink"/>
              </a:solidFill>
              <a:ea typeface="宋体" panose="02010600030101010101" pitchFamily="2" charset="-122"/>
            </a:endParaRPr>
          </a:p>
        </p:txBody>
      </p:sp>
      <p:sp>
        <p:nvSpPr>
          <p:cNvPr id="2458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内容占位符 2"/>
          <p:cNvSpPr>
            <a:spLocks noGrp="1"/>
          </p:cNvSpPr>
          <p:nvPr>
            <p:ph idx="1"/>
          </p:nvPr>
        </p:nvSpPr>
        <p:spPr>
          <a:xfrm>
            <a:off x="609600" y="1219200"/>
            <a:ext cx="8153400" cy="4876800"/>
          </a:xfrm>
        </p:spPr>
        <p:txBody>
          <a:bodyPr vert="horz" wrap="square" lIns="91440" tIns="45720" rIns="91440" bIns="45720" anchor="t" anchorCtr="0"/>
          <a:p>
            <a:r>
              <a:rPr lang="zh-CN" altLang="en-US" dirty="0"/>
              <a:t>目前学校有企业项目教师跟对方拟定合同后需要所在学院科研副院长签字，然后请学校的法律顾问进行审查无误进行签字。如果金额小于</a:t>
            </a:r>
            <a:r>
              <a:rPr lang="en-US" altLang="zh-CN" dirty="0"/>
              <a:t>500</a:t>
            </a:r>
            <a:r>
              <a:rPr lang="zh-CN" altLang="en-US" dirty="0"/>
              <a:t>万元，直接科技处领导审批，然后双方盖章后生效。如果大于</a:t>
            </a:r>
            <a:r>
              <a:rPr lang="en-US" altLang="zh-CN" dirty="0"/>
              <a:t>500</a:t>
            </a:r>
            <a:r>
              <a:rPr lang="zh-CN" altLang="en-US" dirty="0"/>
              <a:t>万元需要科技处审核后，主管校领导审批。</a:t>
            </a:r>
            <a:endParaRPr lang="en-US" altLang="zh-CN" dirty="0"/>
          </a:p>
          <a:p>
            <a:r>
              <a:rPr lang="zh-CN" altLang="en-US" dirty="0"/>
              <a:t>项目发起人将上述线下流程转为线上进行。</a:t>
            </a:r>
            <a:endParaRPr lang="en-US" altLang="zh-CN" dirty="0"/>
          </a:p>
          <a:p>
            <a:endParaRPr lang="zh-CN" altLang="en-US" dirty="0"/>
          </a:p>
        </p:txBody>
      </p:sp>
      <p:sp>
        <p:nvSpPr>
          <p:cNvPr id="4" name="Rectangle 2"/>
          <p:cNvSpPr txBox="1">
            <a:spLocks noChangeArrowheads="1"/>
          </p:cNvSpPr>
          <p:nvPr/>
        </p:nvSpPr>
        <p:spPr bwMode="auto">
          <a:xfrm>
            <a:off x="2438400" y="228600"/>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rPr>
              <a:t>科技处合同审批系统</a:t>
            </a:r>
            <a:endPar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endParaRPr>
          </a:p>
        </p:txBody>
      </p:sp>
      <p:pic>
        <p:nvPicPr>
          <p:cNvPr id="2" name="图片 1"/>
          <p:cNvPicPr/>
          <p:nvPr/>
        </p:nvPicPr>
        <p:blipFill>
          <a:blip r:embed="rId1"/>
          <a:stretch>
            <a:fillRect/>
          </a:stretch>
        </p:blipFill>
        <p:spPr>
          <a:xfrm>
            <a:off x="7378700" y="0"/>
            <a:ext cx="1765300" cy="872490"/>
          </a:xfrm>
          <a:prstGeom prst="rect">
            <a:avLst/>
          </a:prstGeom>
          <a:noFill/>
          <a:ln w="9525">
            <a:noFill/>
          </a:ln>
        </p:spPr>
      </p:pic>
      <p:pic>
        <p:nvPicPr>
          <p:cNvPr id="3" name="图片 2"/>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6627" name="Rectangle 3"/>
          <p:cNvSpPr>
            <a:spLocks noGrp="1"/>
          </p:cNvSpPr>
          <p:nvPr>
            <p:ph type="title"/>
          </p:nvPr>
        </p:nvSpPr>
        <p:spPr>
          <a:xfrm>
            <a:off x="2438400" y="152400"/>
            <a:ext cx="5029200" cy="685800"/>
          </a:xfrm>
        </p:spPr>
        <p:txBody>
          <a:bodyPr vert="horz" wrap="square" lIns="91440" tIns="45720" rIns="91440" bIns="45720" anchor="b" anchorCtr="0"/>
          <a:p>
            <a:pPr algn="ctr" eaLnBrk="1" hangingPunct="1"/>
            <a:r>
              <a:rPr lang="zh-CN" altLang="en-US" sz="3200" b="1" dirty="0">
                <a:ea typeface="宋体" panose="02010600030101010101" pitchFamily="2" charset="-122"/>
              </a:rPr>
              <a:t>用例图</a:t>
            </a:r>
            <a:endParaRPr lang="en-US" altLang="zh-CN" sz="3200" b="1" dirty="0">
              <a:ea typeface="宋体" panose="02010600030101010101" pitchFamily="2" charset="-122"/>
            </a:endParaRPr>
          </a:p>
        </p:txBody>
      </p:sp>
      <p:sp>
        <p:nvSpPr>
          <p:cNvPr id="26628"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26629" name="Picture 6" descr="C:\Users\Administrator\AppData\Roaming\Tencent\Users\348403506\QQ\WinTemp\RichOle\EC_]0J(MEUYU2KTO1$$28~K.png"/>
          <p:cNvPicPr>
            <a:picLocks noChangeAspect="1"/>
          </p:cNvPicPr>
          <p:nvPr/>
        </p:nvPicPr>
        <p:blipFill>
          <a:blip r:embed="rId1"/>
          <a:srcRect b="1031"/>
          <a:stretch>
            <a:fillRect/>
          </a:stretch>
        </p:blipFill>
        <p:spPr>
          <a:xfrm>
            <a:off x="1600200" y="1079500"/>
            <a:ext cx="6238875" cy="570230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pic>
        <p:nvPicPr>
          <p:cNvPr id="2" name="图片 1"/>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1956435" y="152400"/>
            <a:ext cx="5462270" cy="633730"/>
          </a:xfrm>
        </p:spPr>
        <p:txBody>
          <a:bodyPr vert="horz" wrap="square" lIns="91440" tIns="45720" rIns="91440" bIns="45720" anchor="ctr" anchorCtr="0"/>
          <a:p>
            <a:pPr eaLnBrk="1" hangingPunct="1"/>
            <a:r>
              <a:rPr lang="en-US" altLang="zh-CN" sz="3600" dirty="0"/>
              <a:t>A Example -- SafeHome</a:t>
            </a:r>
            <a:endParaRPr lang="en-US" altLang="zh-CN" sz="3600" dirty="0"/>
          </a:p>
        </p:txBody>
      </p:sp>
      <p:sp>
        <p:nvSpPr>
          <p:cNvPr id="15363" name="AutoShape 4"/>
          <p:cNvSpPr/>
          <p:nvPr/>
        </p:nvSpPr>
        <p:spPr>
          <a:xfrm>
            <a:off x="304800" y="1098550"/>
            <a:ext cx="8791575" cy="5037455"/>
          </a:xfrm>
          <a:prstGeom prst="roundRect">
            <a:avLst>
              <a:gd name="adj" fmla="val 7153"/>
            </a:avLst>
          </a:prstGeom>
          <a:gradFill rotWithShape="0">
            <a:gsLst>
              <a:gs pos="0">
                <a:srgbClr val="FFFFFF"/>
              </a:gs>
              <a:gs pos="100000">
                <a:srgbClr val="CCFFCC"/>
              </a:gs>
            </a:gsLst>
            <a:lin ang="5400000" scaled="1"/>
            <a:tileRect/>
          </a:gradFill>
          <a:ln w="6350" cap="flat" cmpd="sng">
            <a:solidFill>
              <a:srgbClr val="008000"/>
            </a:solidFill>
            <a:prstDash val="solid"/>
            <a:round/>
            <a:headEnd type="none" w="med" len="med"/>
            <a:tailEnd type="none" w="med" len="med"/>
          </a:ln>
        </p:spPr>
        <p:txBody>
          <a:bodyPr anchor="ctr" anchorCtr="0"/>
          <a:p>
            <a:pPr>
              <a:lnSpc>
                <a:spcPct val="120000"/>
              </a:lnSpc>
            </a:pPr>
            <a:r>
              <a:rPr lang="en-US" altLang="zh-CN" sz="2800" b="1" i="1" dirty="0">
                <a:latin typeface="Times New Roman" panose="02020603050405020304" charset="0"/>
                <a:ea typeface="宋体" panose="02010600030101010101" pitchFamily="2" charset="-122"/>
              </a:rPr>
              <a:t>Our research indicates that the market for home security systems is growing at a rate of 40% per year. </a:t>
            </a:r>
            <a:endParaRPr lang="en-US" altLang="zh-CN" sz="2800" b="1" i="1" dirty="0">
              <a:latin typeface="Times New Roman" panose="02020603050405020304" charset="0"/>
              <a:ea typeface="宋体" panose="02010600030101010101" pitchFamily="2" charset="-122"/>
            </a:endParaRPr>
          </a:p>
          <a:p>
            <a:pPr>
              <a:lnSpc>
                <a:spcPct val="120000"/>
              </a:lnSpc>
            </a:pPr>
            <a:r>
              <a:rPr lang="en-US" altLang="zh-CN" sz="2800" b="1" i="1" dirty="0">
                <a:latin typeface="Times New Roman" panose="02020603050405020304" charset="0"/>
                <a:ea typeface="宋体" panose="02010600030101010101" pitchFamily="2" charset="-122"/>
              </a:rPr>
              <a:t>We would like to enter this market by building a </a:t>
            </a:r>
            <a:r>
              <a:rPr lang="en-US" altLang="zh-CN" sz="2800" b="1" i="1" dirty="0">
                <a:solidFill>
                  <a:srgbClr val="FF0000"/>
                </a:solidFill>
                <a:latin typeface="Times New Roman" panose="02020603050405020304" charset="0"/>
                <a:ea typeface="宋体" panose="02010600030101010101" pitchFamily="2" charset="-122"/>
              </a:rPr>
              <a:t>microprocessor-based</a:t>
            </a:r>
            <a:r>
              <a:rPr lang="en-US" altLang="zh-CN" sz="2800" b="1" i="1" dirty="0">
                <a:latin typeface="Times New Roman" panose="02020603050405020304" charset="0"/>
                <a:ea typeface="宋体" panose="02010600030101010101" pitchFamily="2" charset="-122"/>
              </a:rPr>
              <a:t> home security system that would protect against and/or recognize a variety of </a:t>
            </a:r>
            <a:r>
              <a:rPr lang="en-US" altLang="zh-CN" sz="2800" b="1" i="1" dirty="0">
                <a:solidFill>
                  <a:srgbClr val="FF0000"/>
                </a:solidFill>
                <a:latin typeface="Times New Roman" panose="02020603050405020304" charset="0"/>
                <a:ea typeface="宋体" panose="02010600030101010101" pitchFamily="2" charset="-122"/>
              </a:rPr>
              <a:t>undesirable situations</a:t>
            </a:r>
            <a:r>
              <a:rPr lang="en-US" altLang="zh-CN" sz="2800" b="1" i="1" dirty="0">
                <a:latin typeface="Times New Roman" panose="02020603050405020304" charset="0"/>
                <a:ea typeface="宋体" panose="02010600030101010101" pitchFamily="2" charset="-122"/>
              </a:rPr>
              <a:t> such as illegal entry, fire, flooding, and others. The product will use appropriate </a:t>
            </a:r>
            <a:r>
              <a:rPr lang="en-US" altLang="zh-CN" sz="2800" b="1" i="1" dirty="0">
                <a:solidFill>
                  <a:srgbClr val="FF0000"/>
                </a:solidFill>
                <a:latin typeface="Times New Roman" panose="02020603050405020304" charset="0"/>
                <a:ea typeface="宋体" panose="02010600030101010101" pitchFamily="2" charset="-122"/>
              </a:rPr>
              <a:t>sensors</a:t>
            </a:r>
            <a:r>
              <a:rPr lang="en-US" altLang="zh-CN" sz="2800" b="1" i="1" dirty="0">
                <a:latin typeface="Times New Roman" panose="02020603050405020304" charset="0"/>
                <a:ea typeface="宋体" panose="02010600030101010101" pitchFamily="2" charset="-122"/>
              </a:rPr>
              <a:t> to detect each situation, can be programmed by the homeowner, and will automatically telephone a </a:t>
            </a:r>
            <a:r>
              <a:rPr lang="en-US" altLang="zh-CN" sz="2800" b="1" i="1" dirty="0">
                <a:solidFill>
                  <a:srgbClr val="FF0000"/>
                </a:solidFill>
                <a:latin typeface="Times New Roman" panose="02020603050405020304" charset="0"/>
                <a:ea typeface="宋体" panose="02010600030101010101" pitchFamily="2" charset="-122"/>
              </a:rPr>
              <a:t>monitoring agency</a:t>
            </a:r>
            <a:r>
              <a:rPr lang="en-US" altLang="zh-CN" sz="2800" b="1" i="1" dirty="0">
                <a:latin typeface="Times New Roman" panose="02020603050405020304" charset="0"/>
                <a:ea typeface="宋体" panose="02010600030101010101" pitchFamily="2" charset="-122"/>
              </a:rPr>
              <a:t> when a situation is detected.</a:t>
            </a:r>
            <a:endParaRPr lang="en-US" altLang="zh-CN" sz="2800" b="1" i="1" dirty="0">
              <a:latin typeface="Times New Roman" panose="02020603050405020304" charset="0"/>
              <a:ea typeface="宋体" panose="02010600030101010101" pitchFamily="2" charset="-122"/>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81" name="Picture 4" descr="C:\Users\speng\Desktop\翻译PPT\图\6-3用例图.png6-3用例图"/>
          <p:cNvPicPr>
            <a:picLocks noChangeAspect="1"/>
          </p:cNvPicPr>
          <p:nvPr/>
        </p:nvPicPr>
        <p:blipFill>
          <a:blip r:embed="rId1"/>
          <a:stretch>
            <a:fillRect/>
          </a:stretch>
        </p:blipFill>
        <p:spPr>
          <a:xfrm>
            <a:off x="5181600" y="1016000"/>
            <a:ext cx="3955415" cy="5485765"/>
          </a:xfrm>
          <a:prstGeom prst="rect">
            <a:avLst/>
          </a:prstGeom>
          <a:noFill/>
          <a:ln w="12700">
            <a:noFill/>
          </a:ln>
        </p:spPr>
      </p:pic>
      <p:sp>
        <p:nvSpPr>
          <p:cNvPr id="17409" name="Rectangle 2"/>
          <p:cNvSpPr>
            <a:spLocks noGrp="1"/>
          </p:cNvSpPr>
          <p:nvPr>
            <p:ph type="title"/>
          </p:nvPr>
        </p:nvSpPr>
        <p:spPr>
          <a:xfrm>
            <a:off x="2667000" y="152400"/>
            <a:ext cx="3935095" cy="850900"/>
          </a:xfrm>
        </p:spPr>
        <p:txBody>
          <a:bodyPr vert="horz" wrap="square" lIns="91440" tIns="45720" rIns="91440" bIns="45720" anchor="ctr" anchorCtr="0"/>
          <a:p>
            <a:pPr eaLnBrk="1" hangingPunct="1"/>
            <a:r>
              <a:rPr lang="zh-CN" altLang="en-US" sz="3600" b="1" dirty="0">
                <a:ea typeface="宋体" panose="02010600030101010101" pitchFamily="2" charset="-122"/>
                <a:sym typeface="+mn-ea"/>
              </a:rPr>
              <a:t>构建分析模型</a:t>
            </a:r>
            <a:endParaRPr lang="zh-CN" altLang="en-US" sz="3600" b="1" dirty="0">
              <a:ea typeface="宋体" panose="02010600030101010101" pitchFamily="2" charset="-122"/>
              <a:sym typeface="+mn-ea"/>
            </a:endParaRPr>
          </a:p>
        </p:txBody>
      </p:sp>
      <p:sp>
        <p:nvSpPr>
          <p:cNvPr id="17410" name="Rectangle 3"/>
          <p:cNvSpPr>
            <a:spLocks noGrp="1"/>
          </p:cNvSpPr>
          <p:nvPr>
            <p:ph idx="1"/>
          </p:nvPr>
        </p:nvSpPr>
        <p:spPr>
          <a:xfrm>
            <a:off x="151765" y="1068070"/>
            <a:ext cx="5179060" cy="5231130"/>
          </a:xfrm>
        </p:spPr>
        <p:txBody>
          <a:bodyPr vert="horz" wrap="square" lIns="91440" tIns="45720" rIns="91440" bIns="45720" anchor="t" anchorCtr="0"/>
          <a:p>
            <a:pPr eaLnBrk="1" hangingPunct="1"/>
            <a:r>
              <a:rPr lang="zh-CN" altLang="en-US" sz="2400" b="1" dirty="0">
                <a:ea typeface="宋体" panose="02010600030101010101" pitchFamily="2" charset="-122"/>
                <a:sym typeface="+mn-ea"/>
              </a:rPr>
              <a:t>分析模型的元素</a:t>
            </a:r>
            <a:endParaRPr lang="en-US" altLang="zh-CN" sz="2400" dirty="0">
              <a:ea typeface="宋体" panose="02010600030101010101" pitchFamily="2" charset="-122"/>
            </a:endParaRPr>
          </a:p>
          <a:p>
            <a:pPr lvl="1" eaLnBrk="1" hangingPunct="1"/>
            <a:r>
              <a:rPr lang="zh-CN" altLang="en-US" sz="2400" b="1" dirty="0">
                <a:solidFill>
                  <a:schemeClr val="folHlink"/>
                </a:solidFill>
                <a:ea typeface="宋体" panose="02010600030101010101" pitchFamily="2" charset="-122"/>
                <a:sym typeface="+mn-ea"/>
              </a:rPr>
              <a:t>基于场景的元素</a:t>
            </a:r>
            <a:endParaRPr lang="en-US" altLang="zh-CN" sz="2400" dirty="0">
              <a:solidFill>
                <a:schemeClr val="folHlink"/>
              </a:solidFill>
              <a:ea typeface="宋体" panose="02010600030101010101" pitchFamily="2" charset="-122"/>
            </a:endParaRPr>
          </a:p>
          <a:p>
            <a:pPr lvl="2" eaLnBrk="1" hangingPunct="1"/>
            <a:r>
              <a:rPr lang="zh-CN" altLang="en-US" sz="2400" dirty="0">
                <a:ea typeface="宋体" panose="02010600030101010101" pitchFamily="2" charset="-122"/>
                <a:sym typeface="+mn-ea"/>
              </a:rPr>
              <a:t>功能</a:t>
            </a:r>
            <a:r>
              <a:rPr lang="en-US" altLang="zh-CN" sz="2400" dirty="0">
                <a:ea typeface="宋体" panose="02010600030101010101" pitchFamily="2" charset="-122"/>
                <a:sym typeface="+mn-ea"/>
              </a:rPr>
              <a:t>—</a:t>
            </a:r>
            <a:r>
              <a:rPr lang="zh-CN" altLang="en-US" sz="2400" dirty="0">
                <a:ea typeface="宋体" panose="02010600030101010101" pitchFamily="2" charset="-122"/>
                <a:sym typeface="+mn-ea"/>
              </a:rPr>
              <a:t>从用户的角度描述软件功能</a:t>
            </a:r>
            <a:endParaRPr lang="en-US" altLang="zh-CN" sz="2400" dirty="0">
              <a:ea typeface="宋体" panose="02010600030101010101" pitchFamily="2" charset="-122"/>
            </a:endParaRPr>
          </a:p>
          <a:p>
            <a:pPr lvl="2" eaLnBrk="1" hangingPunct="1"/>
            <a:r>
              <a:rPr lang="zh-CN" altLang="en-US" sz="2400" dirty="0">
                <a:ea typeface="宋体" panose="02010600030101010101" pitchFamily="2" charset="-122"/>
                <a:sym typeface="+mn-ea"/>
              </a:rPr>
              <a:t>用例</a:t>
            </a:r>
            <a:r>
              <a:rPr lang="en-US" altLang="zh-CN" sz="2400" dirty="0">
                <a:ea typeface="宋体" panose="02010600030101010101" pitchFamily="2" charset="-122"/>
                <a:sym typeface="+mn-ea"/>
              </a:rPr>
              <a:t>—</a:t>
            </a:r>
            <a:r>
              <a:rPr lang="zh-CN" altLang="en-US" sz="2400" dirty="0">
                <a:ea typeface="宋体" panose="02010600030101010101" pitchFamily="2" charset="-122"/>
                <a:sym typeface="+mn-ea"/>
              </a:rPr>
              <a:t>描述用户和系统之间的相互关系</a:t>
            </a:r>
            <a:endParaRPr lang="en-US" altLang="zh-CN" sz="2400" dirty="0">
              <a:ea typeface="宋体" panose="02010600030101010101" pitchFamily="2" charset="-122"/>
            </a:endParaRPr>
          </a:p>
          <a:p>
            <a:pPr lvl="1" eaLnBrk="1" hangingPunct="1"/>
            <a:r>
              <a:rPr lang="zh-CN" altLang="en-US" sz="2400" b="1" dirty="0">
                <a:solidFill>
                  <a:schemeClr val="folHlink"/>
                </a:solidFill>
                <a:ea typeface="宋体" panose="02010600030101010101" pitchFamily="2" charset="-122"/>
                <a:sym typeface="+mn-ea"/>
              </a:rPr>
              <a:t>基于类的元素</a:t>
            </a:r>
            <a:endParaRPr lang="en-US" altLang="zh-CN" sz="2400" b="1" dirty="0">
              <a:solidFill>
                <a:schemeClr val="folHlink"/>
              </a:solidFill>
              <a:ea typeface="宋体" panose="02010600030101010101" pitchFamily="2" charset="-122"/>
            </a:endParaRPr>
          </a:p>
          <a:p>
            <a:pPr lvl="2" eaLnBrk="1" hangingPunct="1"/>
            <a:r>
              <a:rPr lang="zh-CN" altLang="en-US" sz="2400" dirty="0">
                <a:ea typeface="宋体" panose="02010600030101010101" pitchFamily="2" charset="-122"/>
                <a:sym typeface="+mn-ea"/>
              </a:rPr>
              <a:t>通过场景来表现</a:t>
            </a:r>
            <a:endParaRPr lang="en-US" altLang="zh-CN" sz="2400" dirty="0">
              <a:ea typeface="宋体" panose="02010600030101010101" pitchFamily="2" charset="-122"/>
            </a:endParaRPr>
          </a:p>
          <a:p>
            <a:pPr lvl="1" eaLnBrk="1" hangingPunct="1"/>
            <a:r>
              <a:rPr lang="zh-CN" altLang="en-US" sz="2400" b="1" dirty="0">
                <a:solidFill>
                  <a:schemeClr val="folHlink"/>
                </a:solidFill>
                <a:ea typeface="宋体" panose="02010600030101010101" pitchFamily="2" charset="-122"/>
                <a:sym typeface="+mn-ea"/>
              </a:rPr>
              <a:t>行为元素</a:t>
            </a:r>
            <a:endParaRPr lang="en-US" altLang="zh-CN" sz="2400" b="1" dirty="0">
              <a:solidFill>
                <a:schemeClr val="folHlink"/>
              </a:solidFill>
              <a:ea typeface="宋体" panose="02010600030101010101" pitchFamily="2" charset="-122"/>
            </a:endParaRPr>
          </a:p>
          <a:p>
            <a:pPr lvl="2" eaLnBrk="1" hangingPunct="1"/>
            <a:r>
              <a:rPr lang="zh-CN" altLang="en-US" sz="2400" dirty="0">
                <a:ea typeface="宋体" panose="02010600030101010101" pitchFamily="2" charset="-122"/>
                <a:sym typeface="+mn-ea"/>
              </a:rPr>
              <a:t>状态图</a:t>
            </a:r>
            <a:endParaRPr lang="en-US" altLang="zh-CN" sz="2400" dirty="0">
              <a:ea typeface="宋体" panose="02010600030101010101" pitchFamily="2" charset="-122"/>
            </a:endParaRPr>
          </a:p>
          <a:p>
            <a:pPr lvl="1" eaLnBrk="1" hangingPunct="1"/>
            <a:r>
              <a:rPr lang="zh-CN" altLang="en-US" sz="2400" b="1" dirty="0">
                <a:solidFill>
                  <a:schemeClr val="folHlink"/>
                </a:solidFill>
                <a:ea typeface="宋体" panose="02010600030101010101" pitchFamily="2" charset="-122"/>
                <a:sym typeface="+mn-ea"/>
              </a:rPr>
              <a:t>流化元素</a:t>
            </a:r>
            <a:r>
              <a:rPr lang="en-US" altLang="zh-CN" sz="2400" dirty="0">
                <a:solidFill>
                  <a:schemeClr val="folHlink"/>
                </a:solidFill>
                <a:ea typeface="宋体" panose="02010600030101010101" pitchFamily="2" charset="-122"/>
                <a:sym typeface="+mn-ea"/>
              </a:rPr>
              <a:t>(</a:t>
            </a:r>
            <a:r>
              <a:rPr lang="en-US" altLang="zh-CN" sz="2400" b="1" dirty="0">
                <a:solidFill>
                  <a:srgbClr val="FF0000"/>
                </a:solidFill>
                <a:sym typeface="+mn-ea"/>
              </a:rPr>
              <a:t>Flow-oriented elements)</a:t>
            </a:r>
            <a:endParaRPr lang="en-US" altLang="zh-CN" sz="2400" dirty="0">
              <a:solidFill>
                <a:schemeClr val="folHlink"/>
              </a:solidFill>
              <a:ea typeface="宋体" panose="02010600030101010101" pitchFamily="2" charset="-122"/>
            </a:endParaRPr>
          </a:p>
          <a:p>
            <a:pPr lvl="2" eaLnBrk="1" hangingPunct="1"/>
            <a:r>
              <a:rPr lang="zh-CN" altLang="en-US" sz="2400" dirty="0">
                <a:ea typeface="宋体" panose="02010600030101010101" pitchFamily="2" charset="-122"/>
                <a:sym typeface="+mn-ea"/>
              </a:rPr>
              <a:t>数据流图</a:t>
            </a:r>
            <a:endParaRPr lang="en-US" altLang="zh-CN" sz="2400" b="1" dirty="0">
              <a:solidFill>
                <a:schemeClr val="tx1"/>
              </a:solidFill>
            </a:endParaRPr>
          </a:p>
        </p:txBody>
      </p:sp>
      <p:pic>
        <p:nvPicPr>
          <p:cNvPr id="4" name="图片 3"/>
          <p:cNvPicPr/>
          <p:nvPr/>
        </p:nvPicPr>
        <p:blipFill>
          <a:blip r:embed="rId2"/>
          <a:stretch>
            <a:fillRect/>
          </a:stretch>
        </p:blipFill>
        <p:spPr>
          <a:xfrm>
            <a:off x="7239000" y="-3810"/>
            <a:ext cx="1765300" cy="872490"/>
          </a:xfrm>
          <a:prstGeom prst="rect">
            <a:avLst/>
          </a:prstGeom>
          <a:noFill/>
          <a:ln w="9525">
            <a:noFill/>
          </a:ln>
        </p:spPr>
      </p:pic>
      <p:pic>
        <p:nvPicPr>
          <p:cNvPr id="2" name="图片 1"/>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8675" name="Rectangle 3"/>
          <p:cNvSpPr>
            <a:spLocks noGrp="1"/>
          </p:cNvSpPr>
          <p:nvPr>
            <p:ph type="title"/>
          </p:nvPr>
        </p:nvSpPr>
        <p:spPr>
          <a:xfrm>
            <a:off x="2438400" y="152400"/>
            <a:ext cx="4953000" cy="685800"/>
          </a:xfrm>
        </p:spPr>
        <p:txBody>
          <a:bodyPr vert="horz" wrap="square" lIns="91440" tIns="45720" rIns="91440" bIns="45720" anchor="b" anchorCtr="0"/>
          <a:p>
            <a:pPr algn="ctr" eaLnBrk="1" hangingPunct="1"/>
            <a:r>
              <a:rPr lang="zh-CN" altLang="en-US" sz="3200" b="1" dirty="0">
                <a:ea typeface="宋体" panose="02010600030101010101" pitchFamily="2" charset="-122"/>
              </a:rPr>
              <a:t>需求诱导</a:t>
            </a:r>
            <a:endParaRPr lang="en-US" altLang="zh-CN" sz="3200" b="1" dirty="0">
              <a:ea typeface="宋体" panose="02010600030101010101" pitchFamily="2" charset="-122"/>
            </a:endParaRPr>
          </a:p>
        </p:txBody>
      </p:sp>
      <p:pic>
        <p:nvPicPr>
          <p:cNvPr id="28676" name="Picture 4" descr="C:\Users\speng\Desktop\翻译PPT\图\6-4活动图.png6-4活动图"/>
          <p:cNvPicPr>
            <a:picLocks noChangeAspect="1"/>
          </p:cNvPicPr>
          <p:nvPr/>
        </p:nvPicPr>
        <p:blipFill>
          <a:blip r:embed="rId1"/>
          <a:stretch>
            <a:fillRect/>
          </a:stretch>
        </p:blipFill>
        <p:spPr>
          <a:xfrm>
            <a:off x="1422400" y="1149350"/>
            <a:ext cx="6096000" cy="4735513"/>
          </a:xfrm>
          <a:prstGeom prst="rect">
            <a:avLst/>
          </a:prstGeom>
          <a:noFill/>
          <a:ln w="12700">
            <a:noFill/>
          </a:ln>
        </p:spPr>
      </p:pic>
      <p:sp>
        <p:nvSpPr>
          <p:cNvPr id="2867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2"/>
          <a:stretch>
            <a:fillRect/>
          </a:stretch>
        </p:blipFill>
        <p:spPr>
          <a:xfrm>
            <a:off x="7378700" y="0"/>
            <a:ext cx="1765300" cy="872490"/>
          </a:xfrm>
          <a:prstGeom prst="rect">
            <a:avLst/>
          </a:prstGeom>
          <a:noFill/>
          <a:ln w="9525">
            <a:noFill/>
          </a:ln>
        </p:spPr>
      </p:pic>
      <p:pic>
        <p:nvPicPr>
          <p:cNvPr id="2" name="图片 1"/>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9699" name="Rectangle 2"/>
          <p:cNvSpPr>
            <a:spLocks noGrp="1"/>
          </p:cNvSpPr>
          <p:nvPr>
            <p:ph type="title"/>
          </p:nvPr>
        </p:nvSpPr>
        <p:spPr>
          <a:xfrm>
            <a:off x="3090863" y="228600"/>
            <a:ext cx="3614737" cy="633413"/>
          </a:xfrm>
        </p:spPr>
        <p:txBody>
          <a:bodyPr vert="horz" wrap="square" lIns="91440" tIns="45720" rIns="91440" bIns="45720" anchor="b" anchorCtr="0"/>
          <a:p>
            <a:pPr algn="ctr" eaLnBrk="1" hangingPunct="1"/>
            <a:r>
              <a:rPr lang="zh-CN" altLang="en-US" sz="3200" b="1" dirty="0">
                <a:ea typeface="宋体" panose="02010600030101010101" pitchFamily="2" charset="-122"/>
              </a:rPr>
              <a:t>类图</a:t>
            </a:r>
            <a:endParaRPr lang="en-US" altLang="zh-CN" sz="3200" b="1" dirty="0">
              <a:ea typeface="宋体" panose="02010600030101010101" pitchFamily="2" charset="-122"/>
            </a:endParaRPr>
          </a:p>
        </p:txBody>
      </p:sp>
      <p:pic>
        <p:nvPicPr>
          <p:cNvPr id="29700" name="Picture 3" descr="C:\Users\speng\Desktop\翻译PPT\图\6-5类图.png6-5类图"/>
          <p:cNvPicPr>
            <a:picLocks noChangeAspect="1"/>
          </p:cNvPicPr>
          <p:nvPr/>
        </p:nvPicPr>
        <p:blipFill>
          <a:blip r:embed="rId1"/>
          <a:stretch>
            <a:fillRect/>
          </a:stretch>
        </p:blipFill>
        <p:spPr>
          <a:xfrm>
            <a:off x="2451100" y="1828800"/>
            <a:ext cx="4191000" cy="4084638"/>
          </a:xfrm>
          <a:prstGeom prst="rect">
            <a:avLst/>
          </a:prstGeom>
          <a:noFill/>
          <a:ln w="12700">
            <a:noFill/>
          </a:ln>
        </p:spPr>
      </p:pic>
      <p:sp>
        <p:nvSpPr>
          <p:cNvPr id="29701" name="Text Box 4"/>
          <p:cNvSpPr txBox="1"/>
          <p:nvPr/>
        </p:nvSpPr>
        <p:spPr>
          <a:xfrm>
            <a:off x="877888" y="1219200"/>
            <a:ext cx="3084512" cy="4254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Font typeface="Arial" panose="020B0604020202020204" pitchFamily="34" charset="0"/>
              <a:buNone/>
            </a:pPr>
            <a:r>
              <a:rPr lang="en-US" altLang="zh-CN" b="1" dirty="0">
                <a:solidFill>
                  <a:schemeClr val="folHlink"/>
                </a:solidFill>
                <a:ea typeface="MS PGothic" panose="020B0600070205080204" pitchFamily="34" charset="-128"/>
              </a:rPr>
              <a:t>传感器Sensor的类图</a:t>
            </a:r>
            <a:endParaRPr lang="en-US" altLang="zh-CN" b="1" dirty="0">
              <a:solidFill>
                <a:schemeClr val="folHlink"/>
              </a:solidFill>
              <a:ea typeface="MS PGothic" panose="020B0600070205080204" pitchFamily="34" charset="-128"/>
            </a:endParaRPr>
          </a:p>
        </p:txBody>
      </p:sp>
      <p:sp>
        <p:nvSpPr>
          <p:cNvPr id="29702"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2"/>
          <a:stretch>
            <a:fillRect/>
          </a:stretch>
        </p:blipFill>
        <p:spPr>
          <a:xfrm>
            <a:off x="7378700" y="0"/>
            <a:ext cx="1765300" cy="872490"/>
          </a:xfrm>
          <a:prstGeom prst="rect">
            <a:avLst/>
          </a:prstGeom>
          <a:noFill/>
          <a:ln w="9525">
            <a:noFill/>
          </a:ln>
        </p:spPr>
      </p:pic>
      <p:pic>
        <p:nvPicPr>
          <p:cNvPr id="2" name="图片 1"/>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AutoShape 4"/>
          <p:cNvSpPr/>
          <p:nvPr/>
        </p:nvSpPr>
        <p:spPr>
          <a:xfrm>
            <a:off x="2700338" y="1786573"/>
            <a:ext cx="3455987" cy="360045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50" y="10800"/>
                </a:moveTo>
                <a:cubicBezTo>
                  <a:pt x="1250" y="16074"/>
                  <a:pt x="5526" y="20350"/>
                  <a:pt x="10800" y="20350"/>
                </a:cubicBezTo>
                <a:cubicBezTo>
                  <a:pt x="16074" y="20350"/>
                  <a:pt x="20350" y="16074"/>
                  <a:pt x="20350" y="10800"/>
                </a:cubicBezTo>
                <a:cubicBezTo>
                  <a:pt x="20350" y="5526"/>
                  <a:pt x="16074" y="1250"/>
                  <a:pt x="10800" y="1250"/>
                </a:cubicBezTo>
                <a:cubicBezTo>
                  <a:pt x="5526" y="1250"/>
                  <a:pt x="1250" y="5526"/>
                  <a:pt x="1250" y="10800"/>
                </a:cubicBezTo>
                <a:close/>
              </a:path>
            </a:pathLst>
          </a:custGeom>
          <a:solidFill>
            <a:srgbClr val="C0C0C0"/>
          </a:solidFill>
          <a:ln w="9525" cap="flat" cmpd="sng">
            <a:solidFill>
              <a:schemeClr val="tx1"/>
            </a:solidFill>
            <a:prstDash val="solid"/>
            <a:round/>
            <a:headEnd type="none" w="med" len="med"/>
            <a:tailEnd type="none" w="med" len="med"/>
          </a:ln>
        </p:spPr>
        <p:txBody>
          <a:bodyPr wrap="none" anchor="ctr" anchorCtr="0"/>
          <a:p>
            <a:pPr algn="ctr"/>
            <a:r>
              <a:rPr lang="en-US" altLang="zh-CN" sz="2800" b="1" dirty="0">
                <a:solidFill>
                  <a:srgbClr val="000099"/>
                </a:solidFill>
                <a:latin typeface="Arial" panose="020B0604020202020204" pitchFamily="34" charset="0"/>
              </a:rPr>
              <a:t>Software</a:t>
            </a:r>
            <a:endParaRPr lang="en-US" altLang="zh-CN" sz="2800" b="1" dirty="0">
              <a:solidFill>
                <a:srgbClr val="000099"/>
              </a:solidFill>
              <a:latin typeface="Arial" panose="020B0604020202020204" pitchFamily="34" charset="0"/>
            </a:endParaRPr>
          </a:p>
          <a:p>
            <a:pPr algn="ctr"/>
            <a:r>
              <a:rPr lang="en-US" altLang="zh-CN" sz="2800" b="1" dirty="0">
                <a:solidFill>
                  <a:srgbClr val="000099"/>
                </a:solidFill>
                <a:latin typeface="Arial" panose="020B0604020202020204" pitchFamily="34" charset="0"/>
              </a:rPr>
              <a:t>requirements</a:t>
            </a:r>
            <a:endParaRPr lang="en-US" altLang="zh-CN" sz="2800" b="1" dirty="0">
              <a:solidFill>
                <a:srgbClr val="000099"/>
              </a:solidFill>
              <a:latin typeface="Arial" panose="020B0604020202020204" pitchFamily="34" charset="0"/>
            </a:endParaRPr>
          </a:p>
        </p:txBody>
      </p:sp>
      <p:sp>
        <p:nvSpPr>
          <p:cNvPr id="19458" name="Rectangle 5"/>
          <p:cNvSpPr/>
          <p:nvPr/>
        </p:nvSpPr>
        <p:spPr>
          <a:xfrm>
            <a:off x="755650" y="1138873"/>
            <a:ext cx="2952750" cy="719137"/>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rPr>
              <a:t>Scenario-based</a:t>
            </a:r>
            <a:endParaRPr lang="en-US" altLang="zh-CN" sz="2400" b="1" dirty="0">
              <a:latin typeface="Arial" panose="020B0604020202020204" pitchFamily="34" charset="0"/>
            </a:endParaRPr>
          </a:p>
          <a:p>
            <a:pPr algn="ctr"/>
            <a:r>
              <a:rPr lang="en-US" altLang="zh-CN" sz="2400" b="1" dirty="0">
                <a:latin typeface="Arial" panose="020B0604020202020204" pitchFamily="34" charset="0"/>
              </a:rPr>
              <a:t>models</a:t>
            </a:r>
            <a:endParaRPr lang="en-US" altLang="zh-CN" sz="2400" b="1" dirty="0">
              <a:latin typeface="Arial" panose="020B0604020202020204" pitchFamily="34" charset="0"/>
            </a:endParaRPr>
          </a:p>
        </p:txBody>
      </p:sp>
      <p:sp>
        <p:nvSpPr>
          <p:cNvPr id="19459" name="Rectangle 6"/>
          <p:cNvSpPr/>
          <p:nvPr/>
        </p:nvSpPr>
        <p:spPr>
          <a:xfrm>
            <a:off x="755650" y="1858010"/>
            <a:ext cx="2952750" cy="13684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r>
              <a:rPr lang="en-US" altLang="zh-CN" sz="2000" b="1" dirty="0">
                <a:latin typeface="Arial" panose="020B0604020202020204" pitchFamily="34" charset="0"/>
              </a:rPr>
              <a:t>Use-cases (text)</a:t>
            </a:r>
            <a:endParaRPr lang="en-US" altLang="zh-CN" sz="2000" b="1" dirty="0">
              <a:latin typeface="Arial" panose="020B0604020202020204" pitchFamily="34" charset="0"/>
            </a:endParaRPr>
          </a:p>
          <a:p>
            <a:r>
              <a:rPr lang="en-US" altLang="zh-CN" sz="2000" b="1" dirty="0">
                <a:latin typeface="Arial" panose="020B0604020202020204" pitchFamily="34" charset="0"/>
              </a:rPr>
              <a:t>Use-case diagrams</a:t>
            </a:r>
            <a:endParaRPr lang="en-US" altLang="zh-CN" sz="2000" b="1" dirty="0">
              <a:latin typeface="Arial" panose="020B0604020202020204" pitchFamily="34" charset="0"/>
            </a:endParaRPr>
          </a:p>
          <a:p>
            <a:r>
              <a:rPr lang="en-US" altLang="zh-CN" sz="2000" b="1" dirty="0">
                <a:latin typeface="Arial" panose="020B0604020202020204" pitchFamily="34" charset="0"/>
              </a:rPr>
              <a:t>Activity diagrams</a:t>
            </a:r>
            <a:endParaRPr lang="en-US" altLang="zh-CN" sz="2000" b="1" dirty="0">
              <a:latin typeface="Arial" panose="020B0604020202020204" pitchFamily="34" charset="0"/>
            </a:endParaRPr>
          </a:p>
          <a:p>
            <a:r>
              <a:rPr lang="en-US" altLang="zh-CN" sz="2000" b="1" dirty="0">
                <a:latin typeface="Arial" panose="020B0604020202020204" pitchFamily="34" charset="0"/>
              </a:rPr>
              <a:t>Swim lane diagrams</a:t>
            </a:r>
            <a:endParaRPr lang="en-US" altLang="zh-CN" sz="2000" b="1" dirty="0">
              <a:latin typeface="Arial" panose="020B0604020202020204" pitchFamily="34" charset="0"/>
            </a:endParaRPr>
          </a:p>
        </p:txBody>
      </p:sp>
      <p:sp>
        <p:nvSpPr>
          <p:cNvPr id="19460" name="Rectangle 7"/>
          <p:cNvSpPr/>
          <p:nvPr/>
        </p:nvSpPr>
        <p:spPr>
          <a:xfrm>
            <a:off x="755650" y="4091623"/>
            <a:ext cx="2952750" cy="719137"/>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rPr>
              <a:t>Class-based</a:t>
            </a:r>
            <a:endParaRPr lang="en-US" altLang="zh-CN" sz="2400" b="1" dirty="0">
              <a:latin typeface="Arial" panose="020B0604020202020204" pitchFamily="34" charset="0"/>
            </a:endParaRPr>
          </a:p>
          <a:p>
            <a:pPr algn="ctr"/>
            <a:r>
              <a:rPr lang="en-US" altLang="zh-CN" sz="2400" b="1" dirty="0">
                <a:latin typeface="Arial" panose="020B0604020202020204" pitchFamily="34" charset="0"/>
              </a:rPr>
              <a:t>models</a:t>
            </a:r>
            <a:endParaRPr lang="en-US" altLang="zh-CN" sz="2400" b="1" dirty="0">
              <a:latin typeface="Arial" panose="020B0604020202020204" pitchFamily="34" charset="0"/>
            </a:endParaRPr>
          </a:p>
        </p:txBody>
      </p:sp>
      <p:sp>
        <p:nvSpPr>
          <p:cNvPr id="19461" name="Rectangle 8"/>
          <p:cNvSpPr/>
          <p:nvPr/>
        </p:nvSpPr>
        <p:spPr>
          <a:xfrm>
            <a:off x="762000" y="4810760"/>
            <a:ext cx="2952750" cy="13684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r>
              <a:rPr lang="en-US" altLang="zh-CN" sz="2000" b="1" dirty="0">
                <a:latin typeface="Arial" panose="020B0604020202020204" pitchFamily="34" charset="0"/>
              </a:rPr>
              <a:t>Class diagrams</a:t>
            </a:r>
            <a:endParaRPr lang="en-US" altLang="zh-CN" sz="2000" b="1" dirty="0">
              <a:latin typeface="Arial" panose="020B0604020202020204" pitchFamily="34" charset="0"/>
            </a:endParaRPr>
          </a:p>
          <a:p>
            <a:r>
              <a:rPr lang="en-US" altLang="zh-CN" sz="2000" b="1" dirty="0">
                <a:latin typeface="Arial" panose="020B0604020202020204" pitchFamily="34" charset="0"/>
              </a:rPr>
              <a:t>Analysis packages</a:t>
            </a:r>
            <a:endParaRPr lang="en-US" altLang="zh-CN" sz="2000" b="1" dirty="0">
              <a:latin typeface="Arial" panose="020B0604020202020204" pitchFamily="34" charset="0"/>
            </a:endParaRPr>
          </a:p>
          <a:p>
            <a:r>
              <a:rPr lang="en-US" altLang="zh-CN" sz="2000" b="1" dirty="0">
                <a:latin typeface="Arial" panose="020B0604020202020204" pitchFamily="34" charset="0"/>
              </a:rPr>
              <a:t>CRC models</a:t>
            </a:r>
            <a:endParaRPr lang="en-US" altLang="zh-CN" sz="2000" b="1" dirty="0">
              <a:latin typeface="Arial" panose="020B0604020202020204" pitchFamily="34" charset="0"/>
            </a:endParaRPr>
          </a:p>
          <a:p>
            <a:r>
              <a:rPr lang="en-US" altLang="zh-CN" sz="2000" b="1" dirty="0">
                <a:latin typeface="Arial" panose="020B0604020202020204" pitchFamily="34" charset="0"/>
              </a:rPr>
              <a:t>Collaboration diagrams</a:t>
            </a:r>
            <a:endParaRPr lang="en-US" altLang="zh-CN" sz="2000" b="1" dirty="0">
              <a:latin typeface="Arial" panose="020B0604020202020204" pitchFamily="34" charset="0"/>
            </a:endParaRPr>
          </a:p>
        </p:txBody>
      </p:sp>
      <p:sp>
        <p:nvSpPr>
          <p:cNvPr id="19462" name="Rectangle 9"/>
          <p:cNvSpPr/>
          <p:nvPr/>
        </p:nvSpPr>
        <p:spPr>
          <a:xfrm>
            <a:off x="5364163" y="1138873"/>
            <a:ext cx="2952750" cy="719137"/>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rPr>
              <a:t>Flow-oriented</a:t>
            </a:r>
            <a:endParaRPr lang="en-US" altLang="zh-CN" sz="2400" b="1" dirty="0">
              <a:latin typeface="Arial" panose="020B0604020202020204" pitchFamily="34" charset="0"/>
            </a:endParaRPr>
          </a:p>
          <a:p>
            <a:pPr algn="ctr"/>
            <a:r>
              <a:rPr lang="en-US" altLang="zh-CN" sz="2400" b="1" dirty="0">
                <a:latin typeface="Arial" panose="020B0604020202020204" pitchFamily="34" charset="0"/>
              </a:rPr>
              <a:t>models</a:t>
            </a:r>
            <a:endParaRPr lang="en-US" altLang="zh-CN" sz="2400" b="1" dirty="0">
              <a:latin typeface="Arial" panose="020B0604020202020204" pitchFamily="34" charset="0"/>
            </a:endParaRPr>
          </a:p>
        </p:txBody>
      </p:sp>
      <p:sp>
        <p:nvSpPr>
          <p:cNvPr id="19463" name="Rectangle 10"/>
          <p:cNvSpPr/>
          <p:nvPr/>
        </p:nvSpPr>
        <p:spPr>
          <a:xfrm>
            <a:off x="5364163" y="1858010"/>
            <a:ext cx="2952750" cy="13684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r>
              <a:rPr lang="en-US" altLang="zh-CN" sz="2000" b="1" dirty="0">
                <a:latin typeface="Arial" panose="020B0604020202020204" pitchFamily="34" charset="0"/>
              </a:rPr>
              <a:t>Data flow diagrams</a:t>
            </a:r>
            <a:endParaRPr lang="en-US" altLang="zh-CN" sz="2000" b="1" dirty="0">
              <a:latin typeface="Arial" panose="020B0604020202020204" pitchFamily="34" charset="0"/>
            </a:endParaRPr>
          </a:p>
          <a:p>
            <a:r>
              <a:rPr lang="en-US" altLang="zh-CN" sz="2000" b="1" dirty="0">
                <a:latin typeface="Arial" panose="020B0604020202020204" pitchFamily="34" charset="0"/>
              </a:rPr>
              <a:t>control flow diagrams</a:t>
            </a:r>
            <a:endParaRPr lang="en-US" altLang="zh-CN" sz="2000" b="1" dirty="0">
              <a:latin typeface="Arial" panose="020B0604020202020204" pitchFamily="34" charset="0"/>
            </a:endParaRPr>
          </a:p>
          <a:p>
            <a:r>
              <a:rPr lang="en-US" altLang="zh-CN" sz="2000" b="1" dirty="0">
                <a:latin typeface="Arial" panose="020B0604020202020204" pitchFamily="34" charset="0"/>
              </a:rPr>
              <a:t>Processing narratives</a:t>
            </a:r>
            <a:endParaRPr lang="en-US" altLang="zh-CN" sz="2000" b="1" dirty="0">
              <a:latin typeface="Arial" panose="020B0604020202020204" pitchFamily="34" charset="0"/>
            </a:endParaRPr>
          </a:p>
        </p:txBody>
      </p:sp>
      <p:sp>
        <p:nvSpPr>
          <p:cNvPr id="19464" name="Rectangle 11"/>
          <p:cNvSpPr/>
          <p:nvPr/>
        </p:nvSpPr>
        <p:spPr>
          <a:xfrm>
            <a:off x="5364163" y="4091623"/>
            <a:ext cx="2952750" cy="719137"/>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rPr>
              <a:t>Behavioral</a:t>
            </a:r>
            <a:endParaRPr lang="en-US" altLang="zh-CN" sz="2400" b="1" dirty="0">
              <a:latin typeface="Arial" panose="020B0604020202020204" pitchFamily="34" charset="0"/>
            </a:endParaRPr>
          </a:p>
          <a:p>
            <a:pPr algn="ctr"/>
            <a:r>
              <a:rPr lang="en-US" altLang="zh-CN" sz="2400" b="1" dirty="0">
                <a:latin typeface="Arial" panose="020B0604020202020204" pitchFamily="34" charset="0"/>
              </a:rPr>
              <a:t>models</a:t>
            </a:r>
            <a:endParaRPr lang="en-US" altLang="zh-CN" sz="2400" b="1" dirty="0">
              <a:latin typeface="Arial" panose="020B0604020202020204" pitchFamily="34" charset="0"/>
            </a:endParaRPr>
          </a:p>
        </p:txBody>
      </p:sp>
      <p:sp>
        <p:nvSpPr>
          <p:cNvPr id="19465" name="Rectangle 12"/>
          <p:cNvSpPr/>
          <p:nvPr/>
        </p:nvSpPr>
        <p:spPr>
          <a:xfrm>
            <a:off x="5364163" y="4810760"/>
            <a:ext cx="2952750" cy="13684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r>
              <a:rPr lang="en-US" altLang="zh-CN" sz="2000" b="1" dirty="0">
                <a:latin typeface="Arial" panose="020B0604020202020204" pitchFamily="34" charset="0"/>
              </a:rPr>
              <a:t>State diagrams</a:t>
            </a:r>
            <a:endParaRPr lang="en-US" altLang="zh-CN" sz="2000" b="1" dirty="0">
              <a:latin typeface="Arial" panose="020B0604020202020204" pitchFamily="34" charset="0"/>
            </a:endParaRPr>
          </a:p>
          <a:p>
            <a:r>
              <a:rPr lang="en-US" altLang="zh-CN" sz="2000" b="1" dirty="0">
                <a:latin typeface="Arial" panose="020B0604020202020204" pitchFamily="34" charset="0"/>
              </a:rPr>
              <a:t>Sequence diagrams</a:t>
            </a:r>
            <a:endParaRPr lang="en-US" altLang="zh-CN" sz="2000" b="1" dirty="0">
              <a:latin typeface="Arial" panose="020B0604020202020204" pitchFamily="34" charset="0"/>
            </a:endParaRPr>
          </a:p>
        </p:txBody>
      </p:sp>
      <p:sp>
        <p:nvSpPr>
          <p:cNvPr id="4" name="文本框 3"/>
          <p:cNvSpPr txBox="1"/>
          <p:nvPr/>
        </p:nvSpPr>
        <p:spPr>
          <a:xfrm>
            <a:off x="2287905" y="152400"/>
            <a:ext cx="4316095" cy="583565"/>
          </a:xfrm>
          <a:prstGeom prst="rect">
            <a:avLst/>
          </a:prstGeom>
          <a:noFill/>
        </p:spPr>
        <p:txBody>
          <a:bodyPr wrap="none" rtlCol="0" anchor="t">
            <a:spAutoFit/>
          </a:bodyPr>
          <a:p>
            <a:r>
              <a:rPr lang="en-US" altLang="zh-CN" sz="3200" dirty="0">
                <a:sym typeface="+mn-ea"/>
              </a:rPr>
              <a:t>Requirements Analysis</a:t>
            </a:r>
            <a:endParaRPr lang="en-US" altLang="zh-CN" sz="3200" dirty="0">
              <a:sym typeface="+mn-ea"/>
            </a:endParaRPr>
          </a:p>
        </p:txBody>
      </p:sp>
      <p:pic>
        <p:nvPicPr>
          <p:cNvPr id="2" name="图片 1"/>
          <p:cNvPicPr/>
          <p:nvPr>
            <p:custDataLst>
              <p:tags r:id="rId1"/>
            </p:custDataLst>
          </p:nvPr>
        </p:nvPicPr>
        <p:blipFill>
          <a:blip r:embed="rId2"/>
          <a:stretch>
            <a:fillRect/>
          </a:stretch>
        </p:blipFill>
        <p:spPr>
          <a:xfrm>
            <a:off x="7378700" y="0"/>
            <a:ext cx="1765300" cy="872490"/>
          </a:xfrm>
          <a:prstGeom prst="rect">
            <a:avLst/>
          </a:prstGeom>
          <a:noFill/>
          <a:ln w="9525">
            <a:noFill/>
          </a:ln>
        </p:spPr>
      </p:pic>
      <p:pic>
        <p:nvPicPr>
          <p:cNvPr id="3" name="图片 2"/>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0723" name="Rectangle 3"/>
          <p:cNvSpPr>
            <a:spLocks noGrp="1"/>
          </p:cNvSpPr>
          <p:nvPr>
            <p:ph type="title"/>
          </p:nvPr>
        </p:nvSpPr>
        <p:spPr>
          <a:xfrm>
            <a:off x="2344738" y="228600"/>
            <a:ext cx="5122862" cy="685800"/>
          </a:xfrm>
        </p:spPr>
        <p:txBody>
          <a:bodyPr vert="horz" wrap="square" lIns="91440" tIns="45720" rIns="91440" bIns="45720" anchor="b" anchorCtr="0"/>
          <a:p>
            <a:pPr algn="ctr" eaLnBrk="1" hangingPunct="1"/>
            <a:r>
              <a:rPr lang="zh-CN" altLang="en-US" sz="3200" b="1" dirty="0">
                <a:ea typeface="宋体" panose="02010600030101010101" pitchFamily="2" charset="-122"/>
              </a:rPr>
              <a:t>状态图</a:t>
            </a:r>
            <a:endParaRPr lang="en-US" altLang="zh-CN" sz="3200" b="1" dirty="0">
              <a:ea typeface="宋体" panose="02010600030101010101" pitchFamily="2" charset="-122"/>
            </a:endParaRPr>
          </a:p>
        </p:txBody>
      </p:sp>
      <p:sp>
        <p:nvSpPr>
          <p:cNvPr id="30724" name="AutoShape 5"/>
          <p:cNvSpPr/>
          <p:nvPr/>
        </p:nvSpPr>
        <p:spPr>
          <a:xfrm>
            <a:off x="2362200" y="1676400"/>
            <a:ext cx="3505200" cy="37338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endParaRPr lang="zh-CN" altLang="zh-CN" sz="2000" dirty="0">
              <a:latin typeface="Arial" panose="020B0604020202020204" pitchFamily="34" charset="0"/>
              <a:ea typeface="MS PGothic" panose="020B0600070205080204" pitchFamily="34" charset="-128"/>
            </a:endParaRPr>
          </a:p>
        </p:txBody>
      </p:sp>
      <p:sp>
        <p:nvSpPr>
          <p:cNvPr id="30725" name="Line 6"/>
          <p:cNvSpPr/>
          <p:nvPr/>
        </p:nvSpPr>
        <p:spPr>
          <a:xfrm>
            <a:off x="2362200" y="2590800"/>
            <a:ext cx="3505200" cy="0"/>
          </a:xfrm>
          <a:prstGeom prst="line">
            <a:avLst/>
          </a:prstGeom>
          <a:ln w="9525" cap="flat" cmpd="sng">
            <a:solidFill>
              <a:schemeClr val="tx1"/>
            </a:solidFill>
            <a:prstDash val="solid"/>
            <a:headEnd type="none" w="med" len="med"/>
            <a:tailEnd type="none" w="med" len="med"/>
          </a:ln>
        </p:spPr>
      </p:sp>
      <p:sp>
        <p:nvSpPr>
          <p:cNvPr id="30726" name="Line 7"/>
          <p:cNvSpPr/>
          <p:nvPr/>
        </p:nvSpPr>
        <p:spPr>
          <a:xfrm>
            <a:off x="2362200" y="3505200"/>
            <a:ext cx="3505200" cy="0"/>
          </a:xfrm>
          <a:prstGeom prst="line">
            <a:avLst/>
          </a:prstGeom>
          <a:ln w="9525" cap="flat" cmpd="sng">
            <a:solidFill>
              <a:schemeClr val="tx1"/>
            </a:solidFill>
            <a:prstDash val="solid"/>
            <a:headEnd type="none" w="med" len="med"/>
            <a:tailEnd type="none" w="med" len="med"/>
          </a:ln>
        </p:spPr>
      </p:sp>
      <p:sp>
        <p:nvSpPr>
          <p:cNvPr id="30727" name="Rectangle 11"/>
          <p:cNvSpPr/>
          <p:nvPr/>
        </p:nvSpPr>
        <p:spPr>
          <a:xfrm>
            <a:off x="3124200" y="2085975"/>
            <a:ext cx="1757363"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en-US" dirty="0">
                <a:latin typeface="Arial" panose="020B0604020202020204" pitchFamily="34" charset="0"/>
                <a:ea typeface="宋体" panose="02010600030101010101" pitchFamily="2" charset="-122"/>
              </a:rPr>
              <a:t>读指令</a:t>
            </a:r>
            <a:endParaRPr lang="zh-CN" altLang="en-US" dirty="0">
              <a:latin typeface="Arial" panose="020B0604020202020204" pitchFamily="34" charset="0"/>
              <a:ea typeface="宋体" panose="02010600030101010101" pitchFamily="2" charset="-122"/>
            </a:endParaRPr>
          </a:p>
        </p:txBody>
      </p:sp>
      <p:sp>
        <p:nvSpPr>
          <p:cNvPr id="30728" name="Rectangle 12"/>
          <p:cNvSpPr/>
          <p:nvPr/>
        </p:nvSpPr>
        <p:spPr>
          <a:xfrm>
            <a:off x="2371725" y="2570163"/>
            <a:ext cx="3395663"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System status = “ready”</a:t>
            </a:r>
            <a:endParaRPr lang="en-US" altLang="zh-CN" sz="1800" dirty="0">
              <a:latin typeface="Arial" panose="020B0604020202020204" pitchFamily="34" charset="0"/>
              <a:ea typeface="MS PGothic" panose="020B0600070205080204" pitchFamily="34" charset="-128"/>
            </a:endParaRPr>
          </a:p>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Display msg = “enter cmd”</a:t>
            </a:r>
            <a:endParaRPr lang="en-US" altLang="zh-CN" sz="1800" dirty="0">
              <a:latin typeface="Arial" panose="020B0604020202020204" pitchFamily="34" charset="0"/>
              <a:ea typeface="MS PGothic" panose="020B0600070205080204" pitchFamily="34" charset="-128"/>
            </a:endParaRPr>
          </a:p>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Display status = steady</a:t>
            </a:r>
            <a:endParaRPr lang="en-US" altLang="zh-CN" sz="1800" dirty="0">
              <a:latin typeface="Arial" panose="020B0604020202020204" pitchFamily="34" charset="0"/>
              <a:ea typeface="MS PGothic" panose="020B0600070205080204" pitchFamily="34" charset="-128"/>
            </a:endParaRPr>
          </a:p>
        </p:txBody>
      </p:sp>
      <p:sp>
        <p:nvSpPr>
          <p:cNvPr id="30729" name="Rectangle 13"/>
          <p:cNvSpPr/>
          <p:nvPr/>
        </p:nvSpPr>
        <p:spPr>
          <a:xfrm>
            <a:off x="2371725" y="3505200"/>
            <a:ext cx="3395663" cy="1477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Entry/subsystems ready</a:t>
            </a:r>
            <a:endParaRPr lang="en-US" altLang="zh-CN" sz="1800" dirty="0">
              <a:latin typeface="Arial" panose="020B0604020202020204" pitchFamily="34" charset="0"/>
              <a:ea typeface="MS PGothic" panose="020B0600070205080204" pitchFamily="34" charset="-128"/>
            </a:endParaRPr>
          </a:p>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Do: poll user input panel</a:t>
            </a:r>
            <a:endParaRPr lang="en-US" altLang="zh-CN" sz="1800" dirty="0">
              <a:latin typeface="Arial" panose="020B0604020202020204" pitchFamily="34" charset="0"/>
              <a:ea typeface="MS PGothic" panose="020B0600070205080204" pitchFamily="34" charset="-128"/>
            </a:endParaRPr>
          </a:p>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Do: read user input</a:t>
            </a:r>
            <a:endParaRPr lang="en-US" altLang="zh-CN" sz="1800" dirty="0">
              <a:latin typeface="Arial" panose="020B0604020202020204" pitchFamily="34" charset="0"/>
              <a:ea typeface="MS PGothic" panose="020B0600070205080204" pitchFamily="34" charset="-128"/>
            </a:endParaRPr>
          </a:p>
          <a:p>
            <a:pPr marL="0" lvl="0" indent="0">
              <a:spcBef>
                <a:spcPct val="0"/>
              </a:spcBef>
              <a:buClrTx/>
              <a:buSzTx/>
              <a:buFont typeface="Arial" panose="020B0604020202020204" pitchFamily="34" charset="0"/>
              <a:buNone/>
            </a:pPr>
            <a:r>
              <a:rPr lang="en-US" altLang="zh-CN" sz="1800" dirty="0">
                <a:latin typeface="Arial" panose="020B0604020202020204" pitchFamily="34" charset="0"/>
                <a:ea typeface="MS PGothic" panose="020B0600070205080204" pitchFamily="34" charset="-128"/>
              </a:rPr>
              <a:t>Do: interpret user input</a:t>
            </a:r>
            <a:endParaRPr lang="en-US" altLang="zh-CN" sz="1800" dirty="0">
              <a:latin typeface="Arial" panose="020B0604020202020204" pitchFamily="34" charset="0"/>
              <a:ea typeface="MS PGothic" panose="020B0600070205080204" pitchFamily="34" charset="-128"/>
            </a:endParaRPr>
          </a:p>
          <a:p>
            <a:pPr marL="0" lvl="0" indent="0">
              <a:spcBef>
                <a:spcPct val="0"/>
              </a:spcBef>
              <a:buClrTx/>
              <a:buSzTx/>
              <a:buFont typeface="Arial" panose="020B0604020202020204" pitchFamily="34" charset="0"/>
              <a:buNone/>
            </a:pPr>
            <a:endParaRPr lang="en-US" altLang="zh-CN" sz="1800" dirty="0">
              <a:latin typeface="Arial" panose="020B0604020202020204" pitchFamily="34" charset="0"/>
              <a:ea typeface="MS PGothic" panose="020B0600070205080204" pitchFamily="34" charset="-128"/>
            </a:endParaRPr>
          </a:p>
        </p:txBody>
      </p:sp>
      <p:sp>
        <p:nvSpPr>
          <p:cNvPr id="30730" name="Rectangle 14"/>
          <p:cNvSpPr/>
          <p:nvPr/>
        </p:nvSpPr>
        <p:spPr>
          <a:xfrm>
            <a:off x="6172200" y="2336800"/>
            <a:ext cx="13573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2800" dirty="0">
                <a:latin typeface="Arial" panose="020B0604020202020204" pitchFamily="34" charset="0"/>
                <a:ea typeface="宋体" panose="02010600030101010101" pitchFamily="2" charset="-122"/>
              </a:rPr>
              <a:t>状态名</a:t>
            </a:r>
            <a:endParaRPr lang="zh-CN" altLang="en-US" sz="2800" dirty="0">
              <a:latin typeface="Arial" panose="020B0604020202020204" pitchFamily="34" charset="0"/>
              <a:ea typeface="宋体" panose="02010600030101010101" pitchFamily="2" charset="-122"/>
            </a:endParaRPr>
          </a:p>
        </p:txBody>
      </p:sp>
      <p:sp>
        <p:nvSpPr>
          <p:cNvPr id="30731" name="Rectangle 15"/>
          <p:cNvSpPr/>
          <p:nvPr/>
        </p:nvSpPr>
        <p:spPr>
          <a:xfrm>
            <a:off x="6172200" y="3214688"/>
            <a:ext cx="1722438"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2800" dirty="0">
                <a:latin typeface="Arial" panose="020B0604020202020204" pitchFamily="34" charset="0"/>
                <a:ea typeface="宋体" panose="02010600030101010101" pitchFamily="2" charset="-122"/>
              </a:rPr>
              <a:t>状态变量</a:t>
            </a:r>
            <a:endParaRPr lang="zh-CN" altLang="en-US" sz="2800" dirty="0">
              <a:latin typeface="Arial" panose="020B0604020202020204" pitchFamily="34" charset="0"/>
              <a:ea typeface="宋体" panose="02010600030101010101" pitchFamily="2" charset="-122"/>
            </a:endParaRPr>
          </a:p>
        </p:txBody>
      </p:sp>
      <p:sp>
        <p:nvSpPr>
          <p:cNvPr id="30732" name="Rectangle 16"/>
          <p:cNvSpPr/>
          <p:nvPr/>
        </p:nvSpPr>
        <p:spPr>
          <a:xfrm>
            <a:off x="6188075" y="4244975"/>
            <a:ext cx="1724025" cy="522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2800" dirty="0">
                <a:latin typeface="Arial" panose="020B0604020202020204" pitchFamily="34" charset="0"/>
                <a:ea typeface="宋体" panose="02010600030101010101" pitchFamily="2" charset="-122"/>
              </a:rPr>
              <a:t>状态活动</a:t>
            </a:r>
            <a:endParaRPr lang="zh-CN" altLang="en-US" sz="2800" dirty="0">
              <a:latin typeface="Arial" panose="020B0604020202020204" pitchFamily="34" charset="0"/>
              <a:ea typeface="宋体" panose="02010600030101010101" pitchFamily="2" charset="-122"/>
            </a:endParaRPr>
          </a:p>
        </p:txBody>
      </p:sp>
      <p:sp>
        <p:nvSpPr>
          <p:cNvPr id="30733" name="Line 17"/>
          <p:cNvSpPr/>
          <p:nvPr/>
        </p:nvSpPr>
        <p:spPr>
          <a:xfrm flipH="1" flipV="1">
            <a:off x="4752975" y="2332038"/>
            <a:ext cx="1423988" cy="295275"/>
          </a:xfrm>
          <a:prstGeom prst="line">
            <a:avLst/>
          </a:prstGeom>
          <a:ln w="9525" cap="flat" cmpd="sng">
            <a:solidFill>
              <a:schemeClr val="tx1"/>
            </a:solidFill>
            <a:prstDash val="solid"/>
            <a:headEnd type="none" w="med" len="med"/>
            <a:tailEnd type="none" w="med" len="med"/>
          </a:ln>
        </p:spPr>
      </p:sp>
      <p:sp>
        <p:nvSpPr>
          <p:cNvPr id="30734" name="Line 18"/>
          <p:cNvSpPr/>
          <p:nvPr/>
        </p:nvSpPr>
        <p:spPr>
          <a:xfrm flipH="1" flipV="1">
            <a:off x="4838700" y="3170238"/>
            <a:ext cx="1314450" cy="295275"/>
          </a:xfrm>
          <a:prstGeom prst="line">
            <a:avLst/>
          </a:prstGeom>
          <a:ln w="9525" cap="flat" cmpd="sng">
            <a:solidFill>
              <a:schemeClr val="tx1"/>
            </a:solidFill>
            <a:prstDash val="solid"/>
            <a:headEnd type="none" w="med" len="med"/>
            <a:tailEnd type="none" w="med" len="med"/>
          </a:ln>
        </p:spPr>
      </p:sp>
      <p:sp>
        <p:nvSpPr>
          <p:cNvPr id="30735" name="Line 19"/>
          <p:cNvSpPr/>
          <p:nvPr/>
        </p:nvSpPr>
        <p:spPr>
          <a:xfrm flipH="1" flipV="1">
            <a:off x="4752975" y="4075113"/>
            <a:ext cx="1423988" cy="392112"/>
          </a:xfrm>
          <a:prstGeom prst="line">
            <a:avLst/>
          </a:prstGeom>
          <a:ln w="9525" cap="flat" cmpd="sng">
            <a:solidFill>
              <a:schemeClr val="tx1"/>
            </a:solidFill>
            <a:prstDash val="solid"/>
            <a:headEnd type="none" w="med" len="med"/>
            <a:tailEnd type="none" w="med" len="med"/>
          </a:ln>
        </p:spPr>
      </p:sp>
      <p:sp>
        <p:nvSpPr>
          <p:cNvPr id="30736"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1747" name="Rectangle 2"/>
          <p:cNvSpPr/>
          <p:nvPr/>
        </p:nvSpPr>
        <p:spPr>
          <a:xfrm>
            <a:off x="609600" y="1143000"/>
            <a:ext cx="8001000" cy="4800600"/>
          </a:xfrm>
          <a:prstGeom prst="rect">
            <a:avLst/>
          </a:prstGeom>
          <a:solidFill>
            <a:schemeClr val="bg2"/>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31748" name="Rectangle 3"/>
          <p:cNvSpPr>
            <a:spLocks noGrp="1"/>
          </p:cNvSpPr>
          <p:nvPr>
            <p:ph type="title"/>
          </p:nvPr>
        </p:nvSpPr>
        <p:spPr>
          <a:xfrm>
            <a:off x="2438400" y="152400"/>
            <a:ext cx="5021263" cy="685800"/>
          </a:xfrm>
        </p:spPr>
        <p:txBody>
          <a:bodyPr vert="horz" wrap="square" lIns="91440" tIns="45720" rIns="91440" bIns="45720" anchor="b" anchorCtr="0"/>
          <a:p>
            <a:pPr algn="ctr" eaLnBrk="1" hangingPunct="1"/>
            <a:r>
              <a:rPr lang="zh-CN" altLang="en-US" sz="3200" b="1" dirty="0">
                <a:ea typeface="宋体" panose="02010600030101010101" pitchFamily="2" charset="-122"/>
              </a:rPr>
              <a:t>分析模式</a:t>
            </a:r>
            <a:endParaRPr lang="en-US" altLang="zh-CN" sz="3200" b="1" dirty="0">
              <a:ea typeface="宋体" panose="02010600030101010101" pitchFamily="2" charset="-122"/>
            </a:endParaRPr>
          </a:p>
        </p:txBody>
      </p:sp>
      <p:sp>
        <p:nvSpPr>
          <p:cNvPr id="31749" name="Text Box 4"/>
          <p:cNvSpPr txBox="1"/>
          <p:nvPr/>
        </p:nvSpPr>
        <p:spPr>
          <a:xfrm>
            <a:off x="398145" y="1142365"/>
            <a:ext cx="8462010" cy="492315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模式名称：</a:t>
            </a:r>
            <a:r>
              <a:rPr lang="zh-CN" altLang="en-US" sz="2100" b="1" dirty="0">
                <a:latin typeface="Avant Garde" charset="0"/>
                <a:ea typeface="宋体" panose="02010600030101010101" pitchFamily="2" charset="-122"/>
              </a:rPr>
              <a:t>一种刻画了模式本质的描述。</a:t>
            </a:r>
            <a:endParaRPr lang="zh-CN" altLang="en-US" sz="2100" b="1" dirty="0">
              <a:latin typeface="Avant Garde" charset="0"/>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目的：</a:t>
            </a:r>
            <a:r>
              <a:rPr lang="zh-CN" altLang="en-US" sz="2100" b="1" dirty="0">
                <a:latin typeface="Avant Garde" charset="0"/>
                <a:ea typeface="宋体" panose="02010600030101010101" pitchFamily="2" charset="-122"/>
              </a:rPr>
              <a:t>描述模式完成内容或所代表的含义。</a:t>
            </a:r>
            <a:endParaRPr lang="zh-CN" altLang="en-US" sz="2100" b="1" dirty="0">
              <a:latin typeface="Avant Garde" charset="0"/>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动机：</a:t>
            </a:r>
            <a:r>
              <a:rPr lang="zh-CN" altLang="en-US" sz="2100" b="1" dirty="0">
                <a:latin typeface="Avant Garde" charset="0"/>
                <a:ea typeface="宋体" panose="02010600030101010101" pitchFamily="2" charset="-122"/>
              </a:rPr>
              <a:t>一个场景说明了如何用模式解决问题。</a:t>
            </a:r>
            <a:endParaRPr lang="zh-CN" altLang="en-US" sz="2100" b="1" dirty="0">
              <a:latin typeface="Avant Garde" charset="0"/>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问题与上下文</a:t>
            </a:r>
            <a:r>
              <a:rPr lang="en-US" altLang="zh-CN" sz="2100" b="1" dirty="0">
                <a:solidFill>
                  <a:schemeClr val="folHlink"/>
                </a:solidFill>
                <a:latin typeface="Avant Garde" charset="0"/>
                <a:ea typeface="MS PGothic" panose="020B0600070205080204" pitchFamily="34" charset="-128"/>
              </a:rPr>
              <a:t>:</a:t>
            </a:r>
            <a:r>
              <a:rPr lang="en-US" altLang="zh-CN" sz="2100" b="1" dirty="0">
                <a:latin typeface="Avant Garde" charset="0"/>
                <a:ea typeface="MS PGothic" panose="020B0600070205080204" pitchFamily="34" charset="-128"/>
              </a:rPr>
              <a:t> </a:t>
            </a:r>
            <a:r>
              <a:rPr lang="zh-CN" altLang="en-US" sz="2100" b="1" dirty="0">
                <a:latin typeface="Avant Garde" charset="0"/>
                <a:ea typeface="宋体" panose="02010600030101010101" pitchFamily="2" charset="-122"/>
              </a:rPr>
              <a:t>一种外部问题的描述会影响到模式的使用方式以及模式在应用过程中外部问题的解决方式。</a:t>
            </a:r>
            <a:r>
              <a:rPr lang="en-US" altLang="zh-CN" sz="2100" b="1" dirty="0">
                <a:latin typeface="Avant Garde" charset="0"/>
                <a:ea typeface="MS PGothic" panose="020B0600070205080204" pitchFamily="34" charset="-128"/>
              </a:rPr>
              <a:t> </a:t>
            </a:r>
            <a:endParaRPr lang="en-US" altLang="zh-CN" sz="2100" b="1" dirty="0">
              <a:latin typeface="Avant Garde" charset="0"/>
              <a:ea typeface="MS PGothic" panose="020B0600070205080204" pitchFamily="34" charset="-128"/>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解决方案：</a:t>
            </a:r>
            <a:r>
              <a:rPr lang="zh-CN" altLang="en-US" sz="2100" b="1" dirty="0">
                <a:latin typeface="宋体" panose="02010600030101010101" pitchFamily="2" charset="-122"/>
                <a:ea typeface="宋体" panose="02010600030101010101" pitchFamily="2" charset="-122"/>
              </a:rPr>
              <a:t>一种</a:t>
            </a:r>
            <a:r>
              <a:rPr lang="en-US" altLang="zh-CN" sz="2100" b="1" dirty="0">
                <a:latin typeface="宋体" panose="02010600030101010101" pitchFamily="2" charset="-122"/>
                <a:ea typeface="宋体" panose="02010600030101010101" pitchFamily="2" charset="-122"/>
              </a:rPr>
              <a:t>如何应用模式来解决问题</a:t>
            </a:r>
            <a:r>
              <a:rPr lang="zh-CN" altLang="en-US" sz="2100" b="1" dirty="0">
                <a:latin typeface="宋体" panose="02010600030101010101" pitchFamily="2" charset="-122"/>
                <a:ea typeface="宋体" panose="02010600030101010101" pitchFamily="2" charset="-122"/>
              </a:rPr>
              <a:t>的描述，</a:t>
            </a:r>
            <a:r>
              <a:rPr lang="en-US" altLang="zh-CN" sz="2100" b="1" dirty="0">
                <a:latin typeface="宋体" panose="02010600030101010101" pitchFamily="2" charset="-122"/>
                <a:ea typeface="宋体" panose="02010600030101010101" pitchFamily="2" charset="-122"/>
              </a:rPr>
              <a:t>重点</a:t>
            </a:r>
            <a:r>
              <a:rPr lang="zh-CN" altLang="en-US" sz="2100" b="1" dirty="0">
                <a:latin typeface="宋体" panose="02010600030101010101" pitchFamily="2" charset="-122"/>
                <a:ea typeface="宋体" panose="02010600030101010101" pitchFamily="2" charset="-122"/>
              </a:rPr>
              <a:t>在于</a:t>
            </a:r>
            <a:r>
              <a:rPr lang="en-US" altLang="zh-CN" sz="2100" b="1" dirty="0">
                <a:latin typeface="宋体" panose="02010600030101010101" pitchFamily="2" charset="-122"/>
                <a:ea typeface="宋体" panose="02010600030101010101" pitchFamily="2" charset="-122"/>
              </a:rPr>
              <a:t>结构和行为问题。</a:t>
            </a:r>
            <a:endParaRPr lang="en-US" altLang="zh-CN" sz="2100" b="1" dirty="0">
              <a:latin typeface="宋体" panose="02010600030101010101" pitchFamily="2" charset="-122"/>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后果：</a:t>
            </a:r>
            <a:r>
              <a:rPr lang="zh-CN" altLang="en-US" sz="2100" b="1" dirty="0">
                <a:latin typeface="Avant Garde" charset="0"/>
                <a:ea typeface="宋体" panose="02010600030101010101" pitchFamily="2" charset="-122"/>
              </a:rPr>
              <a:t>解释了模式应用时会发生的状况以及在其应用过程中会出现的交换物。</a:t>
            </a:r>
            <a:endParaRPr lang="zh-CN" altLang="en-US" sz="2100" b="1" dirty="0">
              <a:latin typeface="Avant Garde" charset="0"/>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设计：</a:t>
            </a:r>
            <a:r>
              <a:rPr lang="en-US" altLang="zh-CN" sz="2100" b="1" dirty="0">
                <a:latin typeface="宋体" panose="02010600030101010101" pitchFamily="2" charset="-122"/>
                <a:ea typeface="宋体" panose="02010600030101010101" pitchFamily="2" charset="-122"/>
              </a:rPr>
              <a:t>讨论分析模式</a:t>
            </a:r>
            <a:r>
              <a:rPr lang="zh-CN" altLang="en-US" sz="2100" b="1" dirty="0">
                <a:latin typeface="宋体" panose="02010600030101010101" pitchFamily="2" charset="-122"/>
                <a:ea typeface="宋体" panose="02010600030101010101" pitchFamily="2" charset="-122"/>
              </a:rPr>
              <a:t>如何</a:t>
            </a:r>
            <a:r>
              <a:rPr lang="en-US" altLang="zh-CN" sz="2100" b="1" dirty="0">
                <a:latin typeface="宋体" panose="02010600030101010101" pitchFamily="2" charset="-122"/>
                <a:ea typeface="宋体" panose="02010600030101010101" pitchFamily="2" charset="-122"/>
              </a:rPr>
              <a:t>通过已知的设计模式的</a:t>
            </a:r>
            <a:r>
              <a:rPr lang="zh-CN" altLang="en-US" sz="2100" b="1" dirty="0">
                <a:latin typeface="宋体" panose="02010600030101010101" pitchFamily="2" charset="-122"/>
                <a:ea typeface="宋体" panose="02010600030101010101" pitchFamily="2" charset="-122"/>
              </a:rPr>
              <a:t>来</a:t>
            </a:r>
            <a:r>
              <a:rPr lang="en-US" altLang="zh-CN" sz="2100" b="1" dirty="0">
                <a:latin typeface="宋体" panose="02010600030101010101" pitchFamily="2" charset="-122"/>
                <a:ea typeface="宋体" panose="02010600030101010101" pitchFamily="2" charset="-122"/>
              </a:rPr>
              <a:t>使用</a:t>
            </a: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已知用途：</a:t>
            </a:r>
            <a:r>
              <a:rPr lang="zh-CN" altLang="en-US" sz="2100" b="1" dirty="0">
                <a:latin typeface="Avant Garde" charset="0"/>
                <a:ea typeface="宋体" panose="02010600030101010101" pitchFamily="2" charset="-122"/>
              </a:rPr>
              <a:t>在实际系统中使用的例子。</a:t>
            </a:r>
            <a:endParaRPr lang="zh-CN" altLang="en-US" sz="2100" b="1" dirty="0">
              <a:latin typeface="Avant Garde" charset="0"/>
              <a:ea typeface="宋体" panose="02010600030101010101" pitchFamily="2" charset="-122"/>
            </a:endParaRPr>
          </a:p>
          <a:p>
            <a:pPr marL="457200" lvl="1" indent="0">
              <a:spcBef>
                <a:spcPts val="300"/>
              </a:spcBef>
              <a:buClrTx/>
              <a:buSzTx/>
              <a:buFontTx/>
              <a:buNone/>
            </a:pPr>
            <a:r>
              <a:rPr lang="zh-CN" altLang="en-US" sz="2100" b="1" dirty="0">
                <a:solidFill>
                  <a:schemeClr val="folHlink"/>
                </a:solidFill>
                <a:latin typeface="Avant Garde" charset="0"/>
                <a:ea typeface="宋体" panose="02010600030101010101" pitchFamily="2" charset="-122"/>
              </a:rPr>
              <a:t>相关模式：</a:t>
            </a:r>
            <a:r>
              <a:rPr lang="en-US" altLang="zh-CN" sz="2100" b="1" dirty="0">
                <a:latin typeface="宋体" panose="02010600030101010101" pitchFamily="2" charset="-122"/>
                <a:ea typeface="宋体" panose="02010600030101010101" pitchFamily="2" charset="-122"/>
              </a:rPr>
              <a:t>一个或多个分析</a:t>
            </a:r>
            <a:r>
              <a:rPr lang="zh-CN" altLang="en-US" sz="2100" b="1" dirty="0">
                <a:latin typeface="宋体" panose="02010600030101010101" pitchFamily="2" charset="-122"/>
                <a:ea typeface="宋体" panose="02010600030101010101" pitchFamily="2" charset="-122"/>
              </a:rPr>
              <a:t>模式与</a:t>
            </a:r>
            <a:r>
              <a:rPr lang="en-US" altLang="zh-CN" sz="2100" b="1" dirty="0">
                <a:latin typeface="宋体" panose="02010600030101010101" pitchFamily="2" charset="-122"/>
                <a:ea typeface="宋体" panose="02010600030101010101" pitchFamily="2" charset="-122"/>
              </a:rPr>
              <a:t>命名模式</a:t>
            </a:r>
            <a:r>
              <a:rPr lang="zh-CN" altLang="en-US" sz="2100" b="1" dirty="0">
                <a:latin typeface="宋体" panose="02010600030101010101" pitchFamily="2" charset="-122"/>
                <a:ea typeface="宋体" panose="02010600030101010101" pitchFamily="2" charset="-122"/>
              </a:rPr>
              <a:t>相关联是</a:t>
            </a:r>
            <a:r>
              <a:rPr lang="en-US" altLang="zh-CN" sz="2100" b="1" dirty="0">
                <a:latin typeface="宋体" panose="02010600030101010101" pitchFamily="2" charset="-122"/>
                <a:ea typeface="宋体" panose="02010600030101010101" pitchFamily="2" charset="-122"/>
              </a:rPr>
              <a:t>因为(1)</a:t>
            </a:r>
            <a:r>
              <a:rPr lang="zh-CN" altLang="en-US" sz="2100" b="1" dirty="0">
                <a:latin typeface="宋体" panose="02010600030101010101" pitchFamily="2" charset="-122"/>
                <a:ea typeface="宋体" panose="02010600030101010101" pitchFamily="2" charset="-122"/>
              </a:rPr>
              <a:t>这</a:t>
            </a:r>
            <a:r>
              <a:rPr lang="en-US" altLang="zh-CN" sz="2100" b="1" dirty="0">
                <a:latin typeface="宋体" panose="02010600030101010101" pitchFamily="2" charset="-122"/>
                <a:ea typeface="宋体" panose="02010600030101010101" pitchFamily="2" charset="-122"/>
              </a:rPr>
              <a:t>是常用的命名模式;(2)它在结构上类似于命名模式;(3)这是命名模式</a:t>
            </a:r>
            <a:r>
              <a:rPr lang="zh-CN" altLang="en-US" sz="2100" b="1" dirty="0">
                <a:latin typeface="宋体" panose="02010600030101010101" pitchFamily="2" charset="-122"/>
                <a:ea typeface="宋体" panose="02010600030101010101" pitchFamily="2" charset="-122"/>
              </a:rPr>
              <a:t>的一种变形</a:t>
            </a:r>
            <a:r>
              <a:rPr lang="en-US" altLang="zh-CN" sz="2100" b="1" dirty="0">
                <a:latin typeface="宋体" panose="02010600030101010101" pitchFamily="2" charset="-122"/>
                <a:ea typeface="宋体" panose="02010600030101010101" pitchFamily="2" charset="-122"/>
              </a:rPr>
              <a:t>。</a:t>
            </a:r>
            <a:endParaRPr lang="en-US" altLang="zh-CN" sz="2100" b="1" dirty="0">
              <a:latin typeface="宋体" panose="02010600030101010101" pitchFamily="2" charset="-122"/>
              <a:ea typeface="宋体" panose="02010600030101010101" pitchFamily="2" charset="-122"/>
            </a:endParaRPr>
          </a:p>
        </p:txBody>
      </p:sp>
      <p:sp>
        <p:nvSpPr>
          <p:cNvPr id="31750"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2771" name="Rectangle 2"/>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协商需求</a:t>
            </a:r>
            <a:endParaRPr lang="en-US" altLang="zh-CN" sz="3200" b="1" dirty="0">
              <a:ea typeface="宋体" panose="02010600030101010101" pitchFamily="2" charset="-122"/>
            </a:endParaRPr>
          </a:p>
        </p:txBody>
      </p:sp>
      <p:sp>
        <p:nvSpPr>
          <p:cNvPr id="32772" name="Rectangle 3"/>
          <p:cNvSpPr>
            <a:spLocks noGrp="1"/>
          </p:cNvSpPr>
          <p:nvPr>
            <p:ph idx="1"/>
          </p:nvPr>
        </p:nvSpPr>
        <p:spPr>
          <a:xfrm>
            <a:off x="609600" y="1295400"/>
            <a:ext cx="8001000" cy="4495800"/>
          </a:xfrm>
        </p:spPr>
        <p:txBody>
          <a:bodyPr vert="horz" wrap="square" lIns="91440" tIns="45720" rIns="91440" bIns="45720" anchor="t" anchorCtr="0"/>
          <a:p>
            <a:pPr eaLnBrk="1" hangingPunct="1"/>
            <a:r>
              <a:rPr lang="zh-CN" altLang="en-US" sz="2800" b="1" dirty="0">
                <a:solidFill>
                  <a:schemeClr val="folHlink"/>
                </a:solidFill>
                <a:ea typeface="宋体" panose="02010600030101010101" pitchFamily="2" charset="-122"/>
              </a:rPr>
              <a:t>识别关键的利益相关者</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这些都是将参与协商的人</a:t>
            </a:r>
            <a:endParaRPr lang="en-US" altLang="zh-CN" sz="2400" dirty="0">
              <a:ea typeface="宋体" panose="02010600030101010101" pitchFamily="2" charset="-122"/>
            </a:endParaRPr>
          </a:p>
          <a:p>
            <a:pPr eaLnBrk="1" hangingPunct="1"/>
            <a:r>
              <a:rPr lang="zh-CN" altLang="en-US" sz="2800" b="1" dirty="0">
                <a:solidFill>
                  <a:schemeClr val="folHlink"/>
                </a:solidFill>
                <a:ea typeface="宋体" panose="02010600030101010101" pitchFamily="2" charset="-122"/>
              </a:rPr>
              <a:t>确认利益相关者“赢”的条件</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赢得条件并不总是很显而易见</a:t>
            </a:r>
            <a:endParaRPr lang="en-US" altLang="zh-CN" sz="2400" dirty="0">
              <a:ea typeface="宋体" panose="02010600030101010101" pitchFamily="2" charset="-122"/>
            </a:endParaRPr>
          </a:p>
          <a:p>
            <a:pPr eaLnBrk="1" hangingPunct="1"/>
            <a:r>
              <a:rPr lang="zh-CN" altLang="en-US" sz="2800" b="1" dirty="0">
                <a:solidFill>
                  <a:schemeClr val="folHlink"/>
                </a:solidFill>
                <a:ea typeface="宋体" panose="02010600030101010101" pitchFamily="2" charset="-122"/>
              </a:rPr>
              <a:t>协商</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朝着双赢的需求工作</a:t>
            </a:r>
            <a:endParaRPr lang="en-US" altLang="zh-CN" sz="2400" dirty="0">
              <a:ea typeface="宋体" panose="02010600030101010101" pitchFamily="2" charset="-122"/>
            </a:endParaRPr>
          </a:p>
        </p:txBody>
      </p:sp>
      <p:sp>
        <p:nvSpPr>
          <p:cNvPr id="3277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3795" name="Rectangle 2"/>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需求监控</a:t>
            </a:r>
            <a:endParaRPr lang="en-US" altLang="zh-CN" sz="3200" b="1" dirty="0">
              <a:ea typeface="宋体" panose="02010600030101010101" pitchFamily="2" charset="-122"/>
            </a:endParaRPr>
          </a:p>
        </p:txBody>
      </p:sp>
      <p:sp>
        <p:nvSpPr>
          <p:cNvPr id="33796" name="Rectangle 3"/>
          <p:cNvSpPr>
            <a:spLocks noGrp="1"/>
          </p:cNvSpPr>
          <p:nvPr>
            <p:ph idx="1"/>
          </p:nvPr>
        </p:nvSpPr>
        <p:spPr>
          <a:xfrm>
            <a:off x="609600" y="1295400"/>
            <a:ext cx="8153400" cy="4800600"/>
          </a:xfrm>
        </p:spPr>
        <p:txBody>
          <a:bodyPr vert="horz" wrap="square" lIns="91440" tIns="45720" rIns="91440" bIns="45720" anchor="t" anchorCtr="0"/>
          <a:p>
            <a:pPr eaLnBrk="1" hangingPunct="1">
              <a:buNone/>
            </a:pPr>
            <a:r>
              <a:rPr lang="zh-CN" altLang="en-US" sz="2800" dirty="0">
                <a:ea typeface="宋体" panose="02010600030101010101" pitchFamily="2" charset="-122"/>
              </a:rPr>
              <a:t>在渐增式开发中，显得尤为有益</a:t>
            </a:r>
            <a:endParaRPr lang="en-US" altLang="zh-CN" sz="2800" dirty="0">
              <a:ea typeface="宋体" panose="02010600030101010101" pitchFamily="2" charset="-122"/>
            </a:endParaRPr>
          </a:p>
          <a:p>
            <a:pPr lvl="1" eaLnBrk="1" hangingPunct="1"/>
            <a:r>
              <a:rPr lang="zh-CN" altLang="en-US" sz="2400" i="1" dirty="0">
                <a:solidFill>
                  <a:schemeClr val="folHlink"/>
                </a:solidFill>
                <a:ea typeface="宋体" panose="02010600030101010101" pitchFamily="2" charset="-122"/>
              </a:rPr>
              <a:t>分布式调试</a:t>
            </a:r>
            <a:r>
              <a:rPr lang="en-US" altLang="zh-CN" sz="2400" dirty="0">
                <a:ea typeface="宋体" panose="02010600030101010101" pitchFamily="2" charset="-122"/>
              </a:rPr>
              <a:t>–</a:t>
            </a:r>
            <a:r>
              <a:rPr lang="zh-CN" altLang="en-US" sz="2400" dirty="0">
                <a:ea typeface="宋体" panose="02010600030101010101" pitchFamily="2" charset="-122"/>
              </a:rPr>
              <a:t>发现错误并找到出错原因</a:t>
            </a:r>
            <a:endParaRPr lang="en-US" altLang="zh-CN" sz="2400" dirty="0">
              <a:ea typeface="宋体" panose="02010600030101010101" pitchFamily="2" charset="-122"/>
            </a:endParaRPr>
          </a:p>
          <a:p>
            <a:pPr lvl="1" eaLnBrk="1" hangingPunct="1"/>
            <a:r>
              <a:rPr lang="zh-CN" altLang="en-US" sz="2400" i="1" dirty="0">
                <a:solidFill>
                  <a:schemeClr val="folHlink"/>
                </a:solidFill>
                <a:ea typeface="宋体" panose="02010600030101010101" pitchFamily="2" charset="-122"/>
              </a:rPr>
              <a:t>运行验证</a:t>
            </a:r>
            <a:r>
              <a:rPr lang="en-US" altLang="zh-CN" sz="2400" dirty="0">
                <a:ea typeface="宋体" panose="02010600030101010101" pitchFamily="2" charset="-122"/>
              </a:rPr>
              <a:t>–</a:t>
            </a:r>
            <a:r>
              <a:rPr lang="zh-CN" altLang="en-US" sz="2400" dirty="0">
                <a:ea typeface="宋体" panose="02010600030101010101" pitchFamily="2" charset="-122"/>
              </a:rPr>
              <a:t>确认软件与规格说明是否相配</a:t>
            </a:r>
            <a:endParaRPr lang="en-US" altLang="zh-CN" sz="2400" i="1" dirty="0">
              <a:ea typeface="宋体" panose="02010600030101010101" pitchFamily="2" charset="-122"/>
            </a:endParaRPr>
          </a:p>
          <a:p>
            <a:pPr lvl="1" eaLnBrk="1" hangingPunct="1"/>
            <a:r>
              <a:rPr lang="zh-CN" altLang="en-US" sz="2400" i="1" dirty="0">
                <a:solidFill>
                  <a:schemeClr val="folHlink"/>
                </a:solidFill>
                <a:ea typeface="宋体" panose="02010600030101010101" pitchFamily="2" charset="-122"/>
              </a:rPr>
              <a:t>运行确认</a:t>
            </a:r>
            <a:r>
              <a:rPr lang="en-US" altLang="zh-CN" sz="2400" dirty="0">
                <a:ea typeface="宋体" panose="02010600030101010101" pitchFamily="2" charset="-122"/>
              </a:rPr>
              <a:t>–</a:t>
            </a:r>
            <a:r>
              <a:rPr lang="zh-CN" altLang="en-US" sz="2400" dirty="0">
                <a:ea typeface="宋体" panose="02010600030101010101" pitchFamily="2" charset="-122"/>
              </a:rPr>
              <a:t>评估逐步扩展的软件是否满足用户目标</a:t>
            </a:r>
            <a:endParaRPr lang="en-US" altLang="zh-CN" sz="2400" i="1" dirty="0">
              <a:ea typeface="宋体" panose="02010600030101010101" pitchFamily="2" charset="-122"/>
            </a:endParaRPr>
          </a:p>
          <a:p>
            <a:pPr lvl="1" eaLnBrk="1" hangingPunct="1"/>
            <a:r>
              <a:rPr lang="zh-CN" altLang="en-US" sz="2400" i="1" dirty="0">
                <a:solidFill>
                  <a:schemeClr val="folHlink"/>
                </a:solidFill>
                <a:ea typeface="宋体" panose="02010600030101010101" pitchFamily="2" charset="-122"/>
              </a:rPr>
              <a:t>商业活动监控</a:t>
            </a:r>
            <a:r>
              <a:rPr lang="en-US" altLang="zh-CN" sz="2400" dirty="0">
                <a:ea typeface="宋体" panose="02010600030101010101" pitchFamily="2" charset="-122"/>
              </a:rPr>
              <a:t>–</a:t>
            </a:r>
            <a:r>
              <a:rPr lang="zh-CN" altLang="en-US" sz="2400" dirty="0">
                <a:ea typeface="宋体" panose="02010600030101010101" pitchFamily="2" charset="-122"/>
              </a:rPr>
              <a:t>评估系统是否满足商业目标</a:t>
            </a:r>
            <a:endParaRPr lang="en-US" altLang="zh-CN" sz="2400" i="1" dirty="0">
              <a:ea typeface="宋体" panose="02010600030101010101" pitchFamily="2" charset="-122"/>
            </a:endParaRPr>
          </a:p>
          <a:p>
            <a:pPr lvl="1" eaLnBrk="1" hangingPunct="1"/>
            <a:r>
              <a:rPr lang="zh-CN" altLang="en-US" sz="2400" i="1" dirty="0">
                <a:solidFill>
                  <a:schemeClr val="folHlink"/>
                </a:solidFill>
                <a:ea typeface="宋体" panose="02010600030101010101" pitchFamily="2" charset="-122"/>
              </a:rPr>
              <a:t>演化与协同设计</a:t>
            </a:r>
            <a:r>
              <a:rPr lang="en-US" altLang="zh-CN" sz="2400" i="1" dirty="0">
                <a:solidFill>
                  <a:schemeClr val="folHlink"/>
                </a:solidFill>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为作为系统演化者的利益相关者提供信息</a:t>
            </a:r>
            <a:endParaRPr lang="en-US" altLang="zh-CN" sz="2400" i="1" dirty="0">
              <a:ea typeface="宋体" panose="02010600030101010101" pitchFamily="2" charset="-122"/>
            </a:endParaRPr>
          </a:p>
          <a:p>
            <a:pPr eaLnBrk="1" hangingPunct="1"/>
            <a:endParaRPr lang="en-US" altLang="zh-CN" sz="2800" i="1" dirty="0">
              <a:ea typeface="宋体" panose="02010600030101010101" pitchFamily="2" charset="-122"/>
            </a:endParaRPr>
          </a:p>
        </p:txBody>
      </p:sp>
      <p:sp>
        <p:nvSpPr>
          <p:cNvPr id="3379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4819" name="Rectangle 2"/>
          <p:cNvSpPr>
            <a:spLocks noGrp="1"/>
          </p:cNvSpPr>
          <p:nvPr>
            <p:ph type="title"/>
          </p:nvPr>
        </p:nvSpPr>
        <p:spPr>
          <a:xfrm>
            <a:off x="2362200" y="228600"/>
            <a:ext cx="511175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确认需求</a:t>
            </a:r>
            <a:r>
              <a:rPr lang="en-US" altLang="zh-CN" sz="3200" b="1" dirty="0">
                <a:ea typeface="宋体" panose="02010600030101010101" pitchFamily="2" charset="-122"/>
              </a:rPr>
              <a:t> - I</a:t>
            </a:r>
            <a:endParaRPr lang="en-US" altLang="zh-CN" sz="3200" b="1" dirty="0">
              <a:ea typeface="宋体" panose="02010600030101010101" pitchFamily="2" charset="-122"/>
            </a:endParaRPr>
          </a:p>
        </p:txBody>
      </p:sp>
      <p:sp>
        <p:nvSpPr>
          <p:cNvPr id="34820" name="Rectangle 3"/>
          <p:cNvSpPr>
            <a:spLocks noGrp="1"/>
          </p:cNvSpPr>
          <p:nvPr>
            <p:ph idx="1"/>
          </p:nvPr>
        </p:nvSpPr>
        <p:spPr>
          <a:xfrm>
            <a:off x="457200" y="1295400"/>
            <a:ext cx="8475663" cy="4191000"/>
          </a:xfrm>
        </p:spPr>
        <p:txBody>
          <a:bodyPr vert="horz" wrap="square" lIns="91440" tIns="45720" rIns="91440" bIns="45720" anchor="t" anchorCtr="0"/>
          <a:p>
            <a:pPr eaLnBrk="1" hangingPunct="1">
              <a:lnSpc>
                <a:spcPct val="90000"/>
              </a:lnSpc>
              <a:spcBef>
                <a:spcPts val="300"/>
              </a:spcBef>
            </a:pPr>
            <a:r>
              <a:rPr lang="zh-CN" altLang="en-US" dirty="0">
                <a:ea typeface="宋体" panose="02010600030101010101" pitchFamily="2" charset="-122"/>
              </a:rPr>
              <a:t>每项需求都和系统或产品的整体目标一致吗？</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所有的需求都已经在相应的抽象层上说明了吗？换句话说，是否有一些需求是在技术细节过多的层次上提出的，并不适合当前的阶段。</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需求是真正必需的，还是另外加上去的，有可能不是系统目标所必需的特性吗？</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每项需求都有界定且无歧义吗？</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每项需求都有归属吗？换句话说，是否每项需求都标记了来源（通常是一个明确的个人）？</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有需求和其他需求相冲突吗？</a:t>
            </a:r>
            <a:endParaRPr lang="zh-CN" altLang="en-US" dirty="0">
              <a:ea typeface="宋体" panose="02010600030101010101" pitchFamily="2" charset="-122"/>
            </a:endParaRPr>
          </a:p>
          <a:p>
            <a:pPr eaLnBrk="1" hangingPunct="1">
              <a:lnSpc>
                <a:spcPct val="90000"/>
              </a:lnSpc>
            </a:pPr>
            <a:endParaRPr lang="zh-CN" altLang="zh-CN" sz="2000" dirty="0">
              <a:ea typeface="宋体" panose="02010600030101010101" pitchFamily="2" charset="-122"/>
            </a:endParaRPr>
          </a:p>
          <a:p>
            <a:pPr eaLnBrk="1" hangingPunct="1">
              <a:lnSpc>
                <a:spcPct val="90000"/>
              </a:lnSpc>
            </a:pPr>
            <a:endParaRPr lang="en-US" altLang="zh-CN" sz="2000" dirty="0">
              <a:ea typeface="宋体" panose="02010600030101010101" pitchFamily="2" charset="-122"/>
            </a:endParaRPr>
          </a:p>
        </p:txBody>
      </p:sp>
      <p:sp>
        <p:nvSpPr>
          <p:cNvPr id="3482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5843" name="Rectangle 2"/>
          <p:cNvSpPr>
            <a:spLocks noGrp="1"/>
          </p:cNvSpPr>
          <p:nvPr>
            <p:ph type="title"/>
          </p:nvPr>
        </p:nvSpPr>
        <p:spPr>
          <a:xfrm>
            <a:off x="2362200" y="228600"/>
            <a:ext cx="50292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确认需求</a:t>
            </a:r>
            <a:r>
              <a:rPr lang="en-US" altLang="zh-CN" sz="3200" b="1" dirty="0">
                <a:ea typeface="宋体" panose="02010600030101010101" pitchFamily="2" charset="-122"/>
              </a:rPr>
              <a:t> - II</a:t>
            </a:r>
            <a:endParaRPr lang="en-US" altLang="zh-CN" sz="3200" b="1" dirty="0">
              <a:ea typeface="宋体" panose="02010600030101010101" pitchFamily="2" charset="-122"/>
            </a:endParaRPr>
          </a:p>
        </p:txBody>
      </p:sp>
      <p:sp>
        <p:nvSpPr>
          <p:cNvPr id="35844" name="Rectangle 3"/>
          <p:cNvSpPr>
            <a:spLocks noGrp="1"/>
          </p:cNvSpPr>
          <p:nvPr>
            <p:ph idx="1"/>
          </p:nvPr>
        </p:nvSpPr>
        <p:spPr>
          <a:xfrm>
            <a:off x="685800" y="1219200"/>
            <a:ext cx="7924800" cy="4800600"/>
          </a:xfrm>
        </p:spPr>
        <p:txBody>
          <a:bodyPr vert="horz" wrap="square" lIns="91440" tIns="45720" rIns="91440" bIns="45720" anchor="t" anchorCtr="0"/>
          <a:p>
            <a:pPr eaLnBrk="1" hangingPunct="1">
              <a:spcBef>
                <a:spcPts val="300"/>
              </a:spcBef>
            </a:pPr>
            <a:r>
              <a:rPr lang="zh-CN" altLang="en-US" dirty="0">
                <a:ea typeface="宋体" panose="02010600030101010101" pitchFamily="2" charset="-122"/>
              </a:rPr>
              <a:t>在系统或产品所处的技术环境下每个需求都能够实现吗？</a:t>
            </a:r>
            <a:endParaRPr lang="en-US" altLang="zh-CN" dirty="0">
              <a:ea typeface="宋体" panose="02010600030101010101" pitchFamily="2" charset="-122"/>
            </a:endParaRPr>
          </a:p>
          <a:p>
            <a:pPr eaLnBrk="1" hangingPunct="1">
              <a:spcBef>
                <a:spcPts val="300"/>
              </a:spcBef>
            </a:pPr>
            <a:r>
              <a:rPr lang="zh-CN" altLang="en-US" dirty="0">
                <a:ea typeface="宋体" panose="02010600030101010101" pitchFamily="2" charset="-122"/>
              </a:rPr>
              <a:t>一旦实现后，每个需求是可测试的吗？</a:t>
            </a:r>
            <a:endParaRPr lang="zh-CN" altLang="en-US" dirty="0">
              <a:ea typeface="宋体" panose="02010600030101010101" pitchFamily="2" charset="-122"/>
            </a:endParaRPr>
          </a:p>
          <a:p>
            <a:pPr eaLnBrk="1" hangingPunct="1">
              <a:spcBef>
                <a:spcPts val="300"/>
              </a:spcBef>
            </a:pPr>
            <a:r>
              <a:rPr lang="zh-CN" altLang="zh-CN" dirty="0">
                <a:ea typeface="宋体" panose="02010600030101010101" pitchFamily="2" charset="-122"/>
              </a:rPr>
              <a:t>需求模型恰当地反映了将要构建系统的信息、功能和行为吗？</a:t>
            </a:r>
            <a:endParaRPr lang="en-US" altLang="zh-CN" dirty="0">
              <a:ea typeface="宋体" panose="02010600030101010101" pitchFamily="2" charset="-122"/>
            </a:endParaRPr>
          </a:p>
          <a:p>
            <a:pPr eaLnBrk="1" hangingPunct="1"/>
            <a:r>
              <a:rPr lang="zh-CN" altLang="en-US" dirty="0">
                <a:ea typeface="宋体" panose="02010600030101010101" pitchFamily="2" charset="-122"/>
              </a:rPr>
              <a:t>需求模型是否已经使用合适的方式“分割”，能够逐步地揭示详细的系统信息？</a:t>
            </a:r>
            <a:endParaRPr lang="en-US" altLang="zh-CN" dirty="0">
              <a:ea typeface="宋体" panose="02010600030101010101" pitchFamily="2" charset="-122"/>
            </a:endParaRPr>
          </a:p>
          <a:p>
            <a:pPr eaLnBrk="1" hangingPunct="1"/>
            <a:r>
              <a:rPr lang="zh-CN" altLang="en-US" dirty="0">
                <a:ea typeface="宋体" panose="02010600030101010101" pitchFamily="2" charset="-122"/>
              </a:rPr>
              <a:t>已经使用需求模式简化需求模型吗？已经恰当地确认了所有的模式吗？所有的模式都和客户的需求一致吗？ </a:t>
            </a:r>
            <a:r>
              <a:rPr lang="en-US" altLang="zh-CN" sz="2000" dirty="0">
                <a:ea typeface="宋体" panose="02010600030101010101" pitchFamily="2" charset="-122"/>
              </a:rPr>
              <a:t>	</a:t>
            </a:r>
            <a:endParaRPr lang="en-US" altLang="zh-CN" sz="2000" dirty="0">
              <a:ea typeface="宋体" panose="02010600030101010101" pitchFamily="2" charset="-122"/>
            </a:endParaRPr>
          </a:p>
          <a:p>
            <a:pPr eaLnBrk="1" hangingPunct="1"/>
            <a:endParaRPr lang="en-US" altLang="zh-CN" sz="2000" b="1" dirty="0">
              <a:latin typeface="Arial" panose="020B0604020202020204" pitchFamily="34" charset="0"/>
              <a:ea typeface="宋体" panose="02010600030101010101" pitchFamily="2" charset="-122"/>
            </a:endParaRPr>
          </a:p>
          <a:p>
            <a:pPr eaLnBrk="1" hangingPunct="1"/>
            <a:r>
              <a:rPr lang="zh-CN" altLang="en-US" b="1" dirty="0">
                <a:solidFill>
                  <a:srgbClr val="FF0000"/>
                </a:solidFill>
                <a:latin typeface="Arial" panose="020B0604020202020204" pitchFamily="34" charset="0"/>
                <a:ea typeface="宋体" panose="02010600030101010101" pitchFamily="2" charset="-122"/>
              </a:rPr>
              <a:t>确认需求一个重要的工作是明确项目的边界！！！</a:t>
            </a:r>
            <a:endParaRPr lang="en-US" altLang="zh-CN" b="1" dirty="0">
              <a:solidFill>
                <a:srgbClr val="FF0000"/>
              </a:solidFill>
              <a:latin typeface="Arial" panose="020B0604020202020204" pitchFamily="34" charset="0"/>
              <a:ea typeface="宋体" panose="02010600030101010101" pitchFamily="2" charset="-122"/>
            </a:endParaRPr>
          </a:p>
        </p:txBody>
      </p:sp>
      <p:sp>
        <p:nvSpPr>
          <p:cNvPr id="3584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100" name="图片 99"/>
          <p:cNvPicPr/>
          <p:nvPr/>
        </p:nvPicPr>
        <p:blipFill>
          <a:blip r:embed="rId1"/>
          <a:stretch>
            <a:fillRect/>
          </a:stretch>
        </p:blipFill>
        <p:spPr>
          <a:xfrm>
            <a:off x="0" y="635"/>
            <a:ext cx="1969135" cy="868045"/>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Footer Placeholder 3"/>
          <p:cNvSpPr txBox="1">
            <a:spLocks noGrp="1"/>
          </p:cNvSpPr>
          <p:nvPr>
            <p:ph type="ftr" sz="quarter" idx="10"/>
          </p:nvPr>
        </p:nvSpPr>
        <p:spPr>
          <a:xfrm>
            <a:off x="1219200" y="6324600"/>
            <a:ext cx="5486400" cy="457200"/>
          </a:xfrm>
          <a:noFill/>
          <a:ln>
            <a:noFill/>
          </a:ln>
        </p:spPr>
        <p:txBody>
          <a:bodyPr/>
          <a:p>
            <a:pPr marL="0" indent="0" algn="ctr">
              <a:spcBef>
                <a:spcPct val="0"/>
              </a:spcBef>
              <a:buClrTx/>
              <a:buSzTx/>
              <a:buFontTx/>
              <a:buNone/>
            </a:pPr>
            <a:endParaRPr lang="en-US" altLang="zh-CN" sz="1400" dirty="0">
              <a:ea typeface="MS PGothic" panose="020B0600070205080204" pitchFamily="34" charset="-128"/>
            </a:endParaRPr>
          </a:p>
        </p:txBody>
      </p:sp>
      <p:sp>
        <p:nvSpPr>
          <p:cNvPr id="14339"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4340" name="Rectangle 2"/>
          <p:cNvSpPr>
            <a:spLocks noGrp="1"/>
          </p:cNvSpPr>
          <p:nvPr>
            <p:ph type="title"/>
          </p:nvPr>
        </p:nvSpPr>
        <p:spPr>
          <a:xfrm>
            <a:off x="609600" y="1066800"/>
            <a:ext cx="3505200" cy="633730"/>
          </a:xfrm>
        </p:spPr>
        <p:txBody>
          <a:bodyPr vert="horz" wrap="square" lIns="91440" tIns="45720" rIns="91440" bIns="45720" anchor="b" anchorCtr="0"/>
          <a:p>
            <a:pPr eaLnBrk="1" hangingPunct="1"/>
            <a:r>
              <a:rPr lang="zh-CN" altLang="en-US" sz="3200" dirty="0">
                <a:ea typeface="宋体" panose="02010600030101010101" pitchFamily="2" charset="-122"/>
              </a:rPr>
              <a:t>需求工程</a:t>
            </a:r>
            <a:r>
              <a:rPr lang="en-US" altLang="zh-CN" sz="3200" dirty="0">
                <a:ea typeface="宋体" panose="02010600030101010101" pitchFamily="2" charset="-122"/>
              </a:rPr>
              <a:t>-I</a:t>
            </a:r>
            <a:endParaRPr lang="en-US" altLang="zh-CN" sz="3200" dirty="0">
              <a:ea typeface="宋体" panose="02010600030101010101" pitchFamily="2" charset="-122"/>
            </a:endParaRPr>
          </a:p>
        </p:txBody>
      </p:sp>
      <p:sp>
        <p:nvSpPr>
          <p:cNvPr id="14341" name="Rectangle 3"/>
          <p:cNvSpPr>
            <a:spLocks noGrp="1"/>
          </p:cNvSpPr>
          <p:nvPr>
            <p:ph idx="1"/>
          </p:nvPr>
        </p:nvSpPr>
        <p:spPr>
          <a:xfrm>
            <a:off x="1219200" y="1828165"/>
            <a:ext cx="7543800" cy="4038600"/>
          </a:xfrm>
        </p:spPr>
        <p:txBody>
          <a:bodyPr vert="horz" wrap="square" lIns="91440" tIns="45720" rIns="91440" bIns="45720" anchor="t" anchorCtr="0"/>
          <a:p>
            <a:pPr eaLnBrk="1" hangingPunct="1"/>
            <a:r>
              <a:rPr lang="zh-CN" altLang="en-US" sz="2000" b="1" dirty="0">
                <a:solidFill>
                  <a:schemeClr val="folHlink"/>
                </a:solidFill>
                <a:ea typeface="宋体" panose="02010600030101010101" pitchFamily="2" charset="-122"/>
              </a:rPr>
              <a:t>起始</a:t>
            </a:r>
            <a:r>
              <a:rPr lang="en-US" altLang="zh-CN" sz="2000" dirty="0">
                <a:ea typeface="宋体" panose="02010600030101010101" pitchFamily="2" charset="-122"/>
              </a:rPr>
              <a:t>—</a:t>
            </a:r>
            <a:r>
              <a:rPr lang="zh-CN" altLang="en-US" sz="2000" dirty="0">
                <a:ea typeface="宋体" panose="02010600030101010101" pitchFamily="2" charset="-122"/>
              </a:rPr>
              <a:t>提出一系列问题</a:t>
            </a:r>
            <a:r>
              <a:rPr lang="en-US" altLang="zh-CN" sz="2000" dirty="0">
                <a:ea typeface="宋体" panose="02010600030101010101" pitchFamily="2" charset="-122"/>
              </a:rPr>
              <a:t>…</a:t>
            </a:r>
            <a:endParaRPr lang="en-US" altLang="zh-CN" sz="2000" dirty="0">
              <a:ea typeface="宋体" panose="02010600030101010101" pitchFamily="2" charset="-122"/>
            </a:endParaRPr>
          </a:p>
          <a:p>
            <a:pPr lvl="1" eaLnBrk="1" hangingPunct="1"/>
            <a:r>
              <a:rPr lang="zh-CN" altLang="en-US" dirty="0">
                <a:ea typeface="宋体" panose="02010600030101010101" pitchFamily="2" charset="-122"/>
              </a:rPr>
              <a:t>对问题的基本理解</a:t>
            </a:r>
            <a:endParaRPr lang="zh-CN" altLang="en-US" dirty="0">
              <a:ea typeface="宋体" panose="02010600030101010101" pitchFamily="2" charset="-122"/>
            </a:endParaRPr>
          </a:p>
          <a:p>
            <a:pPr lvl="1" eaLnBrk="1" hangingPunct="1"/>
            <a:r>
              <a:rPr lang="zh-CN" altLang="en-US" dirty="0">
                <a:ea typeface="宋体" panose="02010600030101010101" pitchFamily="2" charset="-122"/>
              </a:rPr>
              <a:t>谁需要解决方案</a:t>
            </a:r>
            <a:endParaRPr lang="zh-CN" altLang="en-US" dirty="0">
              <a:ea typeface="宋体" panose="02010600030101010101" pitchFamily="2" charset="-122"/>
            </a:endParaRPr>
          </a:p>
          <a:p>
            <a:pPr lvl="1" eaLnBrk="1" hangingPunct="1"/>
            <a:r>
              <a:rPr lang="zh-CN" altLang="en-US" dirty="0">
                <a:ea typeface="宋体" panose="02010600030101010101" pitchFamily="2" charset="-122"/>
              </a:rPr>
              <a:t>所期望解决方案的性质</a:t>
            </a:r>
            <a:endParaRPr lang="zh-CN" altLang="en-US" dirty="0">
              <a:ea typeface="宋体" panose="02010600030101010101" pitchFamily="2" charset="-122"/>
            </a:endParaRPr>
          </a:p>
          <a:p>
            <a:pPr lvl="1" eaLnBrk="1" hangingPunct="1"/>
            <a:r>
              <a:rPr lang="zh-CN" altLang="zh-CN" dirty="0">
                <a:ea typeface="宋体" panose="02010600030101010101" pitchFamily="2" charset="-122"/>
              </a:rPr>
              <a:t>与项目利益相关者和开发人员之间达成初步交流合作的效果</a:t>
            </a:r>
            <a:endParaRPr lang="zh-CN" altLang="zh-CN" dirty="0">
              <a:ea typeface="宋体" panose="02010600030101010101" pitchFamily="2" charset="-122"/>
            </a:endParaRPr>
          </a:p>
          <a:p>
            <a:pPr eaLnBrk="1" hangingPunct="1"/>
            <a:r>
              <a:rPr lang="zh-CN" altLang="en-US" sz="2000" b="1" dirty="0">
                <a:solidFill>
                  <a:schemeClr val="folHlink"/>
                </a:solidFill>
                <a:ea typeface="宋体" panose="02010600030101010101" pitchFamily="2" charset="-122"/>
              </a:rPr>
              <a:t>导出</a:t>
            </a:r>
            <a:r>
              <a:rPr lang="en-US" altLang="zh-CN" sz="2000" dirty="0">
                <a:ea typeface="宋体" panose="02010600030101010101" pitchFamily="2" charset="-122"/>
              </a:rPr>
              <a:t>—</a:t>
            </a:r>
            <a:r>
              <a:rPr lang="zh-CN" altLang="en-US" sz="2000" dirty="0">
                <a:ea typeface="宋体" panose="02010600030101010101" pitchFamily="2" charset="-122"/>
              </a:rPr>
              <a:t>征求各利益相关者的需求</a:t>
            </a:r>
            <a:endParaRPr lang="zh-CN" altLang="en-US" dirty="0">
              <a:ea typeface="宋体" panose="02010600030101010101" pitchFamily="2" charset="-122"/>
            </a:endParaRPr>
          </a:p>
          <a:p>
            <a:pPr eaLnBrk="1" hangingPunct="1"/>
            <a:r>
              <a:rPr lang="zh-CN" altLang="en-US" sz="2000" b="1" dirty="0">
                <a:solidFill>
                  <a:schemeClr val="folHlink"/>
                </a:solidFill>
                <a:ea typeface="宋体" panose="02010600030101010101" pitchFamily="2" charset="-122"/>
              </a:rPr>
              <a:t>精化</a:t>
            </a:r>
            <a:r>
              <a:rPr lang="en-US" altLang="zh-CN" sz="2000" dirty="0">
                <a:ea typeface="宋体" panose="02010600030101010101" pitchFamily="2" charset="-122"/>
              </a:rPr>
              <a:t>—</a:t>
            </a:r>
            <a:r>
              <a:rPr lang="zh-CN" altLang="en-US" sz="2000" dirty="0">
                <a:ea typeface="宋体" panose="02010600030101010101" pitchFamily="2" charset="-122"/>
              </a:rPr>
              <a:t>开发一个需求模型，来</a:t>
            </a:r>
            <a:r>
              <a:rPr lang="zh-CN" altLang="zh-CN" sz="2000" dirty="0">
                <a:ea typeface="宋体" panose="02010600030101010101" pitchFamily="2" charset="-122"/>
              </a:rPr>
              <a:t>说明软件的</a:t>
            </a:r>
            <a:r>
              <a:rPr lang="zh-CN" altLang="zh-CN" sz="2000" dirty="0">
                <a:solidFill>
                  <a:srgbClr val="FF0000"/>
                </a:solidFill>
                <a:ea typeface="宋体" panose="02010600030101010101" pitchFamily="2" charset="-122"/>
              </a:rPr>
              <a:t>功能、特征和信息</a:t>
            </a:r>
            <a:r>
              <a:rPr lang="zh-CN" altLang="zh-CN" sz="2000" dirty="0">
                <a:ea typeface="宋体" panose="02010600030101010101" pitchFamily="2" charset="-122"/>
              </a:rPr>
              <a:t>的各个方面</a:t>
            </a:r>
            <a:endParaRPr lang="zh-CN" altLang="en-US" sz="2000" dirty="0">
              <a:ea typeface="宋体" panose="02010600030101010101" pitchFamily="2" charset="-122"/>
            </a:endParaRPr>
          </a:p>
          <a:p>
            <a:pPr eaLnBrk="1" hangingPunct="1"/>
            <a:r>
              <a:rPr lang="zh-CN" altLang="en-US" sz="2000" b="1" dirty="0">
                <a:solidFill>
                  <a:schemeClr val="folHlink"/>
                </a:solidFill>
                <a:ea typeface="宋体" panose="02010600030101010101" pitchFamily="2" charset="-122"/>
              </a:rPr>
              <a:t>协商</a:t>
            </a:r>
            <a:r>
              <a:rPr lang="en-US" altLang="zh-CN" sz="2000" dirty="0">
                <a:ea typeface="宋体" panose="02010600030101010101" pitchFamily="2" charset="-122"/>
              </a:rPr>
              <a:t>—</a:t>
            </a:r>
            <a:r>
              <a:rPr lang="zh-CN" altLang="en-US" sz="2000" dirty="0">
                <a:ea typeface="宋体" panose="02010600030101010101" pitchFamily="2" charset="-122"/>
              </a:rPr>
              <a:t>协商形成一个能令开发人员和客户都满意的可交付系统</a:t>
            </a:r>
            <a:endParaRPr lang="zh-CN" altLang="en-US" sz="2000" dirty="0">
              <a:ea typeface="宋体" panose="02010600030101010101" pitchFamily="2" charset="-122"/>
            </a:endParaRPr>
          </a:p>
        </p:txBody>
      </p:sp>
      <p:sp>
        <p:nvSpPr>
          <p:cNvPr id="6" name="Rectangle 2"/>
          <p:cNvSpPr txBox="1">
            <a:spLocks noChangeArrowheads="1"/>
          </p:cNvSpPr>
          <p:nvPr/>
        </p:nvSpPr>
        <p:spPr bwMode="auto">
          <a:xfrm>
            <a:off x="2362200" y="152400"/>
            <a:ext cx="51054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b="1" kern="0" noProof="0" dirty="0" smtClean="0">
                <a:ln>
                  <a:noFill/>
                </a:ln>
                <a:effectLst/>
                <a:uLnTx/>
                <a:uFillTx/>
                <a:ea typeface="宋体" panose="02010600030101010101" pitchFamily="2" charset="-122"/>
                <a:sym typeface="+mn-ea"/>
              </a:rPr>
              <a:t>需求工程-I</a:t>
            </a:r>
            <a:endParaRPr kumimoji="0" lang="en-US" altLang="zh-CN"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5363" name="Rectangle 2"/>
          <p:cNvSpPr>
            <a:spLocks noGrp="1"/>
          </p:cNvSpPr>
          <p:nvPr>
            <p:ph type="title"/>
          </p:nvPr>
        </p:nvSpPr>
        <p:spPr>
          <a:xfrm>
            <a:off x="2362200" y="152400"/>
            <a:ext cx="5105400" cy="762000"/>
          </a:xfrm>
        </p:spPr>
        <p:txBody>
          <a:bodyPr vert="horz" wrap="square" lIns="91440" tIns="45720" rIns="91440" bIns="45720" anchor="b" anchorCtr="0"/>
          <a:p>
            <a:pPr algn="ctr" eaLnBrk="1" hangingPunct="1"/>
            <a:r>
              <a:rPr lang="zh-CN" altLang="en-US" sz="3200" b="1" dirty="0">
                <a:ea typeface="宋体" panose="02010600030101010101" pitchFamily="2" charset="-122"/>
              </a:rPr>
              <a:t>需求工程</a:t>
            </a:r>
            <a:r>
              <a:rPr lang="en-US" altLang="zh-CN" sz="3200" b="1" dirty="0">
                <a:ea typeface="宋体" panose="02010600030101010101" pitchFamily="2" charset="-122"/>
              </a:rPr>
              <a:t>-II</a:t>
            </a:r>
            <a:endParaRPr lang="en-US" altLang="zh-CN" sz="3200" b="1" dirty="0">
              <a:ea typeface="宋体" panose="02010600030101010101" pitchFamily="2" charset="-122"/>
            </a:endParaRPr>
          </a:p>
        </p:txBody>
      </p:sp>
      <p:sp>
        <p:nvSpPr>
          <p:cNvPr id="15364" name="Rectangle 3"/>
          <p:cNvSpPr>
            <a:spLocks noGrp="1"/>
          </p:cNvSpPr>
          <p:nvPr>
            <p:ph idx="1"/>
          </p:nvPr>
        </p:nvSpPr>
        <p:spPr>
          <a:xfrm>
            <a:off x="685800" y="1218565"/>
            <a:ext cx="8229600" cy="4800600"/>
          </a:xfrm>
        </p:spPr>
        <p:txBody>
          <a:bodyPr vert="horz" wrap="square" lIns="91440" tIns="45720" rIns="91440" bIns="45720" anchor="t" anchorCtr="0"/>
          <a:p>
            <a:pPr eaLnBrk="1" hangingPunct="1">
              <a:lnSpc>
                <a:spcPct val="90000"/>
              </a:lnSpc>
            </a:pPr>
            <a:r>
              <a:rPr lang="zh-CN" altLang="en-US" sz="2000" b="1" dirty="0">
                <a:solidFill>
                  <a:schemeClr val="folHlink"/>
                </a:solidFill>
                <a:ea typeface="宋体" panose="02010600030101010101" pitchFamily="2" charset="-122"/>
              </a:rPr>
              <a:t>规格说明</a:t>
            </a:r>
            <a:r>
              <a:rPr lang="en-US" altLang="zh-CN" sz="2000" dirty="0">
                <a:ea typeface="宋体" panose="02010600030101010101" pitchFamily="2" charset="-122"/>
              </a:rPr>
              <a:t>—</a:t>
            </a:r>
            <a:r>
              <a:rPr lang="zh-CN" altLang="en-US" sz="2000" dirty="0">
                <a:ea typeface="宋体" panose="02010600030101010101" pitchFamily="2" charset="-122"/>
              </a:rPr>
              <a:t>是下面的一个（或者多个）：</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一份写好的文档</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一套模型</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一个形式化的数学模型</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一组使用场景（使用案例）</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一个原型</a:t>
            </a:r>
            <a:endParaRPr lang="zh-CN" altLang="en-US" dirty="0">
              <a:ea typeface="宋体" panose="02010600030101010101" pitchFamily="2" charset="-122"/>
            </a:endParaRPr>
          </a:p>
          <a:p>
            <a:pPr eaLnBrk="1" hangingPunct="1">
              <a:lnSpc>
                <a:spcPct val="90000"/>
              </a:lnSpc>
            </a:pPr>
            <a:r>
              <a:rPr lang="zh-CN" altLang="en-US" sz="2000" b="1" dirty="0">
                <a:solidFill>
                  <a:schemeClr val="folHlink"/>
                </a:solidFill>
                <a:ea typeface="宋体" panose="02010600030101010101" pitchFamily="2" charset="-122"/>
              </a:rPr>
              <a:t>确认</a:t>
            </a:r>
            <a:r>
              <a:rPr lang="en-US" altLang="zh-CN" sz="2000" dirty="0">
                <a:ea typeface="宋体" panose="02010600030101010101" pitchFamily="2" charset="-122"/>
              </a:rPr>
              <a:t>—</a:t>
            </a:r>
            <a:r>
              <a:rPr lang="zh-CN" altLang="en-US" sz="2000" dirty="0">
                <a:ea typeface="宋体" panose="02010600030101010101" pitchFamily="2" charset="-122"/>
              </a:rPr>
              <a:t>一组检查机制来发现</a:t>
            </a:r>
            <a:endParaRPr lang="zh-CN" altLang="en-US" sz="2000" dirty="0">
              <a:ea typeface="宋体" panose="02010600030101010101" pitchFamily="2" charset="-122"/>
            </a:endParaRPr>
          </a:p>
          <a:p>
            <a:pPr lvl="1" eaLnBrk="1" hangingPunct="1">
              <a:lnSpc>
                <a:spcPct val="90000"/>
              </a:lnSpc>
            </a:pPr>
            <a:r>
              <a:rPr lang="zh-CN" altLang="en-US" dirty="0">
                <a:ea typeface="宋体" panose="02010600030101010101" pitchFamily="2" charset="-122"/>
              </a:rPr>
              <a:t>内容或解释上的错误</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需要进一步解释的地方</a:t>
            </a:r>
            <a:endParaRPr lang="zh-CN" altLang="en-US"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丢失的信息</a:t>
            </a:r>
            <a:endParaRPr lang="zh-CN" altLang="en-US" dirty="0">
              <a:ea typeface="宋体" panose="02010600030101010101" pitchFamily="2" charset="-122"/>
            </a:endParaRPr>
          </a:p>
          <a:p>
            <a:pPr lvl="1" eaLnBrk="1" hangingPunct="1">
              <a:lnSpc>
                <a:spcPct val="90000"/>
              </a:lnSpc>
            </a:pPr>
            <a:r>
              <a:rPr lang="zh-CN" altLang="en-US" sz="1800" dirty="0">
                <a:ea typeface="宋体" panose="02010600030101010101" pitchFamily="2" charset="-122"/>
              </a:rPr>
              <a:t>不一致性</a:t>
            </a:r>
            <a:r>
              <a:rPr lang="en-US" altLang="zh-CN" sz="1800" dirty="0">
                <a:ea typeface="宋体" panose="02010600030101010101" pitchFamily="2" charset="-122"/>
              </a:rPr>
              <a:t>(</a:t>
            </a:r>
            <a:r>
              <a:rPr lang="zh-CN" altLang="en-US" sz="1800" dirty="0">
                <a:ea typeface="宋体" panose="02010600030101010101" pitchFamily="2" charset="-122"/>
              </a:rPr>
              <a:t>建造大型产品或系统时遇到的主要问题</a:t>
            </a:r>
            <a:r>
              <a:rPr lang="en-US" altLang="zh-CN" sz="1800" dirty="0">
                <a:ea typeface="宋体" panose="02010600030101010101" pitchFamily="2" charset="-122"/>
              </a:rPr>
              <a:t>)</a:t>
            </a:r>
            <a:endParaRPr lang="en-US" altLang="zh-CN" sz="1800" dirty="0">
              <a:ea typeface="宋体" panose="02010600030101010101" pitchFamily="2" charset="-122"/>
            </a:endParaRPr>
          </a:p>
          <a:p>
            <a:pPr lvl="1" eaLnBrk="1" hangingPunct="1">
              <a:lnSpc>
                <a:spcPct val="90000"/>
              </a:lnSpc>
            </a:pPr>
            <a:r>
              <a:rPr lang="zh-CN" altLang="zh-CN" dirty="0">
                <a:ea typeface="宋体" panose="02010600030101010101" pitchFamily="2" charset="-122"/>
              </a:rPr>
              <a:t>冲突的需求或是不可实现的（不能达到的）需求</a:t>
            </a:r>
            <a:endParaRPr lang="zh-CN" altLang="zh-CN" dirty="0">
              <a:ea typeface="宋体" panose="02010600030101010101" pitchFamily="2" charset="-122"/>
            </a:endParaRPr>
          </a:p>
          <a:p>
            <a:pPr eaLnBrk="1" hangingPunct="1">
              <a:lnSpc>
                <a:spcPct val="90000"/>
              </a:lnSpc>
            </a:pPr>
            <a:r>
              <a:rPr lang="zh-CN" altLang="en-US" sz="2000" b="1" dirty="0">
                <a:solidFill>
                  <a:schemeClr val="folHlink"/>
                </a:solidFill>
                <a:ea typeface="宋体" panose="02010600030101010101" pitchFamily="2" charset="-122"/>
              </a:rPr>
              <a:t>需求管理</a:t>
            </a:r>
            <a:endParaRPr lang="zh-CN" altLang="en-US" sz="2000" b="1" dirty="0">
              <a:solidFill>
                <a:schemeClr val="folHlink"/>
              </a:solidFill>
              <a:ea typeface="宋体" panose="02010600030101010101" pitchFamily="2" charset="-122"/>
            </a:endParaRPr>
          </a:p>
        </p:txBody>
      </p:sp>
      <p:sp>
        <p:nvSpPr>
          <p:cNvPr id="1536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6387" name="Rectangle 2"/>
          <p:cNvSpPr>
            <a:spLocks noGrp="1"/>
          </p:cNvSpPr>
          <p:nvPr>
            <p:ph type="title"/>
          </p:nvPr>
        </p:nvSpPr>
        <p:spPr>
          <a:xfrm>
            <a:off x="2438400" y="228600"/>
            <a:ext cx="49530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建立根基</a:t>
            </a:r>
            <a:endParaRPr lang="en-US" altLang="zh-CN" sz="3200" b="1" dirty="0">
              <a:ea typeface="宋体" panose="02010600030101010101" pitchFamily="2" charset="-122"/>
            </a:endParaRPr>
          </a:p>
        </p:txBody>
      </p:sp>
      <p:sp>
        <p:nvSpPr>
          <p:cNvPr id="16388" name="Rectangle 3"/>
          <p:cNvSpPr>
            <a:spLocks noGrp="1"/>
          </p:cNvSpPr>
          <p:nvPr>
            <p:ph idx="1"/>
          </p:nvPr>
        </p:nvSpPr>
        <p:spPr>
          <a:xfrm>
            <a:off x="914400" y="1219200"/>
            <a:ext cx="7772400" cy="4876800"/>
          </a:xfrm>
        </p:spPr>
        <p:txBody>
          <a:bodyPr vert="horz" wrap="square" lIns="91440" tIns="45720" rIns="91440" bIns="45720" anchor="t" anchorCtr="0"/>
          <a:p>
            <a:pPr eaLnBrk="1" hangingPunct="1">
              <a:lnSpc>
                <a:spcPct val="90000"/>
              </a:lnSpc>
            </a:pPr>
            <a:r>
              <a:rPr lang="zh-CN" altLang="en-US" sz="2800" dirty="0">
                <a:ea typeface="宋体" panose="02010600030101010101" pitchFamily="2" charset="-122"/>
              </a:rPr>
              <a:t>确认利益相关者</a:t>
            </a:r>
            <a:endParaRPr lang="en-US" altLang="zh-CN" sz="28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“你认为我还应该和谁交谈？”</a:t>
            </a:r>
            <a:endParaRPr lang="en-US" altLang="zh-CN" sz="24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识别多重观点</a:t>
            </a:r>
            <a:endParaRPr lang="en-US" altLang="zh-CN" sz="28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协同合作</a:t>
            </a:r>
            <a:endParaRPr lang="en-US" altLang="zh-CN" sz="28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首次提问</a:t>
            </a:r>
            <a:endParaRPr lang="en-US" altLang="zh-CN" sz="2800" dirty="0">
              <a:latin typeface="Symbol" panose="05050102010706020507" pitchFamily="18" charset="2"/>
              <a:ea typeface="宋体" panose="02010600030101010101" pitchFamily="2" charset="-122"/>
              <a:sym typeface="Symbol" panose="05050102010706020507" pitchFamily="18" charset="2"/>
            </a:endParaRPr>
          </a:p>
          <a:p>
            <a:pPr lvl="1" eaLnBrk="1" hangingPunct="1">
              <a:lnSpc>
                <a:spcPct val="90000"/>
              </a:lnSpc>
            </a:pPr>
            <a:r>
              <a:rPr lang="zh-CN" altLang="en-US" sz="2400" dirty="0">
                <a:ea typeface="宋体" panose="02010600030101010101" pitchFamily="2" charset="-122"/>
              </a:rPr>
              <a:t>谁是这项工作的最初请求者？</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谁将使用该解决方案？</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成功的解决方案将带来什么样的经济收益？</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对于这个解决方案你还需要其它资源吗？</a:t>
            </a:r>
            <a:endParaRPr lang="zh-CN" altLang="en-US" sz="2400" dirty="0">
              <a:ea typeface="宋体" panose="02010600030101010101" pitchFamily="2" charset="-122"/>
            </a:endParaRPr>
          </a:p>
          <a:p>
            <a:pPr lvl="1" eaLnBrk="1" hangingPunct="1">
              <a:lnSpc>
                <a:spcPct val="90000"/>
              </a:lnSpc>
            </a:pPr>
            <a:endParaRPr lang="en-US" altLang="zh-CN" sz="2400" dirty="0">
              <a:ea typeface="宋体" panose="02010600030101010101" pitchFamily="2" charset="-122"/>
            </a:endParaRPr>
          </a:p>
        </p:txBody>
      </p:sp>
      <p:sp>
        <p:nvSpPr>
          <p:cNvPr id="1638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内容占位符 2"/>
          <p:cNvSpPr>
            <a:spLocks noGrp="1"/>
          </p:cNvSpPr>
          <p:nvPr>
            <p:ph idx="1"/>
          </p:nvPr>
        </p:nvSpPr>
        <p:spPr>
          <a:xfrm>
            <a:off x="1295400" y="1295400"/>
            <a:ext cx="6934200" cy="4191000"/>
          </a:xfrm>
        </p:spPr>
        <p:txBody>
          <a:bodyPr vert="horz" wrap="square" lIns="91440" tIns="45720" rIns="91440" bIns="45720" anchor="t" anchorCtr="0"/>
          <a:p>
            <a:r>
              <a:rPr lang="zh-CN" altLang="en-US" dirty="0"/>
              <a:t>根据利益相关者制定访谈计划</a:t>
            </a:r>
            <a:endParaRPr lang="en-US" altLang="zh-CN" dirty="0"/>
          </a:p>
          <a:p>
            <a:r>
              <a:rPr lang="zh-CN" altLang="en-US" dirty="0"/>
              <a:t>实施并记录访谈内容</a:t>
            </a:r>
            <a:endParaRPr lang="en-US" altLang="zh-CN" dirty="0"/>
          </a:p>
          <a:p>
            <a:r>
              <a:rPr lang="zh-CN" altLang="en-US" dirty="0"/>
              <a:t>分析并进一步需求诱导</a:t>
            </a:r>
            <a:endParaRPr lang="en-US" altLang="zh-CN" dirty="0"/>
          </a:p>
          <a:p>
            <a:r>
              <a:rPr lang="zh-CN" altLang="en-US" dirty="0"/>
              <a:t>利用</a:t>
            </a:r>
            <a:r>
              <a:rPr lang="en-US" altLang="zh-CN" dirty="0"/>
              <a:t>Axure</a:t>
            </a:r>
            <a:r>
              <a:rPr lang="zh-CN" altLang="en-US" dirty="0"/>
              <a:t>等原型工具开发原型，进行需求迭代与确认</a:t>
            </a:r>
            <a:endParaRPr lang="zh-CN" altLang="en-US" dirty="0"/>
          </a:p>
        </p:txBody>
      </p:sp>
      <p:sp>
        <p:nvSpPr>
          <p:cNvPr id="17411" name="Rectangle 2"/>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需求访谈</a:t>
            </a:r>
            <a:endParaRPr lang="en-US" altLang="zh-CN" sz="3200" b="1" dirty="0">
              <a:ea typeface="宋体" panose="02010600030101010101" pitchFamily="2" charset="-122"/>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bwMode="auto">
          <a:xfrm>
            <a:off x="2362200" y="228600"/>
            <a:ext cx="51054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rPr>
              <a:t>需求访谈计划</a:t>
            </a:r>
            <a:endParaRPr kumimoji="0" lang="en-US" altLang="zh-CN"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endParaRPr>
          </a:p>
        </p:txBody>
      </p:sp>
      <p:pic>
        <p:nvPicPr>
          <p:cNvPr id="18435" name="Picture 2"/>
          <p:cNvPicPr>
            <a:picLocks noGrp="1" noChangeAspect="1"/>
          </p:cNvPicPr>
          <p:nvPr>
            <p:ph idx="1"/>
          </p:nvPr>
        </p:nvPicPr>
        <p:blipFill>
          <a:blip r:embed="rId1"/>
          <a:srcRect/>
          <a:stretch>
            <a:fillRect/>
          </a:stretch>
        </p:blipFill>
        <p:spPr>
          <a:xfrm>
            <a:off x="2211388" y="1143000"/>
            <a:ext cx="4721225" cy="4953000"/>
          </a:xfrm>
        </p:spPr>
      </p:pic>
      <p:pic>
        <p:nvPicPr>
          <p:cNvPr id="2" name="图片 1"/>
          <p:cNvPicPr/>
          <p:nvPr/>
        </p:nvPicPr>
        <p:blipFill>
          <a:blip r:embed="rId2"/>
          <a:stretch>
            <a:fillRect/>
          </a:stretch>
        </p:blipFill>
        <p:spPr>
          <a:xfrm>
            <a:off x="7378700" y="0"/>
            <a:ext cx="1765300" cy="872490"/>
          </a:xfrm>
          <a:prstGeom prst="rect">
            <a:avLst/>
          </a:prstGeom>
          <a:noFill/>
          <a:ln w="9525">
            <a:noFill/>
          </a:ln>
        </p:spPr>
      </p:pic>
      <p:pic>
        <p:nvPicPr>
          <p:cNvPr id="3" name="图片 2"/>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bwMode="auto">
          <a:xfrm>
            <a:off x="2362200" y="228600"/>
            <a:ext cx="51054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rPr>
              <a:t>需求访谈记录</a:t>
            </a:r>
            <a:endParaRPr kumimoji="0" lang="en-US" altLang="zh-CN"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Arial" panose="020B0604020202020204" pitchFamily="34" charset="0"/>
            </a:endParaRPr>
          </a:p>
        </p:txBody>
      </p:sp>
      <p:pic>
        <p:nvPicPr>
          <p:cNvPr id="19459" name="Picture 2"/>
          <p:cNvPicPr>
            <a:picLocks noGrp="1" noChangeAspect="1"/>
          </p:cNvPicPr>
          <p:nvPr>
            <p:ph idx="1"/>
          </p:nvPr>
        </p:nvPicPr>
        <p:blipFill>
          <a:blip r:embed="rId1"/>
          <a:srcRect/>
          <a:stretch>
            <a:fillRect/>
          </a:stretch>
        </p:blipFill>
        <p:spPr>
          <a:xfrm>
            <a:off x="2625725" y="1066800"/>
            <a:ext cx="3892550" cy="5029200"/>
          </a:xfrm>
        </p:spPr>
      </p:pic>
      <p:pic>
        <p:nvPicPr>
          <p:cNvPr id="2" name="图片 1"/>
          <p:cNvPicPr/>
          <p:nvPr/>
        </p:nvPicPr>
        <p:blipFill>
          <a:blip r:embed="rId2"/>
          <a:stretch>
            <a:fillRect/>
          </a:stretch>
        </p:blipFill>
        <p:spPr>
          <a:xfrm>
            <a:off x="7378700" y="0"/>
            <a:ext cx="1765300" cy="872490"/>
          </a:xfrm>
          <a:prstGeom prst="rect">
            <a:avLst/>
          </a:prstGeom>
          <a:noFill/>
          <a:ln w="9525">
            <a:noFill/>
          </a:ln>
        </p:spPr>
      </p:pic>
      <p:pic>
        <p:nvPicPr>
          <p:cNvPr id="3" name="图片 2"/>
          <p:cNvPicPr/>
          <p:nvPr/>
        </p:nvPicPr>
        <p:blipFill>
          <a:blip r:embed="rId3"/>
          <a:stretch>
            <a:fillRect/>
          </a:stretch>
        </p:blipFill>
        <p:spPr>
          <a:xfrm>
            <a:off x="0" y="635"/>
            <a:ext cx="1969135" cy="86804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4"/>
          </p:nvPr>
        </p:nvSpPr>
        <p:spPr/>
        <p:txBody>
          <a:bodyPr anchor="b" anchorCtr="0"/>
          <a:p>
            <a:pPr marL="0" indent="0" algn="r" eaLnBrk="1" hangingPunct="1">
              <a:spcBef>
                <a:spcPct val="0"/>
              </a:spcBef>
              <a:buClrTx/>
              <a:buSzTx/>
              <a:buFont typeface="Arial" panose="020B0604020202020204" pitchFamily="34" charset="0"/>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0483" name="Rectangle 2"/>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需求诱导</a:t>
            </a:r>
            <a:endParaRPr lang="en-US" altLang="zh-CN" sz="3200" b="1" dirty="0">
              <a:ea typeface="宋体" panose="02010600030101010101" pitchFamily="2" charset="-122"/>
            </a:endParaRPr>
          </a:p>
        </p:txBody>
      </p:sp>
      <p:sp>
        <p:nvSpPr>
          <p:cNvPr id="20484" name="Rectangle 3"/>
          <p:cNvSpPr>
            <a:spLocks noGrp="1"/>
          </p:cNvSpPr>
          <p:nvPr>
            <p:ph idx="1"/>
          </p:nvPr>
        </p:nvSpPr>
        <p:spPr>
          <a:xfrm>
            <a:off x="533400" y="1219200"/>
            <a:ext cx="8458200" cy="4876800"/>
          </a:xfrm>
        </p:spPr>
        <p:txBody>
          <a:bodyPr vert="horz" wrap="square" lIns="91440" tIns="45720" rIns="91440" bIns="45720" anchor="t" anchorCtr="0"/>
          <a:p>
            <a:pPr eaLnBrk="1" hangingPunct="1">
              <a:lnSpc>
                <a:spcPct val="90000"/>
              </a:lnSpc>
              <a:spcBef>
                <a:spcPts val="300"/>
              </a:spcBef>
            </a:pPr>
            <a:r>
              <a:rPr lang="zh-CN" altLang="zh-CN" dirty="0">
                <a:ea typeface="宋体" panose="02010600030101010101" pitchFamily="2" charset="-122"/>
              </a:rPr>
              <a:t>会议由软件工程师和其他的共利益者共同举办和参与</a:t>
            </a:r>
            <a:endParaRPr lang="en-US" altLang="zh-CN" dirty="0">
              <a:ea typeface="宋体" panose="02010600030101010101" pitchFamily="2" charset="-122"/>
            </a:endParaRPr>
          </a:p>
          <a:p>
            <a:pPr eaLnBrk="1" hangingPunct="1">
              <a:lnSpc>
                <a:spcPct val="90000"/>
              </a:lnSpc>
            </a:pPr>
            <a:r>
              <a:rPr lang="zh-CN" altLang="zh-CN" dirty="0">
                <a:ea typeface="宋体" panose="02010600030101010101" pitchFamily="2" charset="-122"/>
              </a:rPr>
              <a:t>制定筹备和参与会议的规则</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拟定一个会议议程</a:t>
            </a:r>
            <a:endParaRPr lang="en-US" altLang="zh-CN" dirty="0">
              <a:ea typeface="宋体" panose="02010600030101010101" pitchFamily="2" charset="-122"/>
            </a:endParaRPr>
          </a:p>
          <a:p>
            <a:pPr eaLnBrk="1" hangingPunct="1">
              <a:lnSpc>
                <a:spcPct val="90000"/>
              </a:lnSpc>
              <a:spcBef>
                <a:spcPts val="300"/>
              </a:spcBef>
            </a:pPr>
            <a:r>
              <a:rPr lang="zh-CN" altLang="zh-CN" dirty="0">
                <a:ea typeface="宋体" panose="02010600030101010101" pitchFamily="2" charset="-122"/>
              </a:rPr>
              <a:t>由一个</a:t>
            </a:r>
            <a:r>
              <a:rPr lang="zh-CN" altLang="en-US" dirty="0">
                <a:ea typeface="宋体" panose="02010600030101010101" pitchFamily="2" charset="-122"/>
              </a:rPr>
              <a:t>“</a:t>
            </a:r>
            <a:r>
              <a:rPr lang="zh-CN" altLang="zh-CN" dirty="0">
                <a:ea typeface="宋体" panose="02010600030101010101" pitchFamily="2" charset="-122"/>
              </a:rPr>
              <a:t>主持人</a:t>
            </a:r>
            <a:r>
              <a:rPr lang="zh-CN" altLang="en-US" dirty="0">
                <a:ea typeface="宋体" panose="02010600030101010101" pitchFamily="2" charset="-122"/>
              </a:rPr>
              <a:t>”</a:t>
            </a:r>
            <a:r>
              <a:rPr lang="zh-CN" altLang="zh-CN" dirty="0">
                <a:ea typeface="宋体" panose="02010600030101010101" pitchFamily="2" charset="-122"/>
              </a:rPr>
              <a:t>（可以是客户、开发人员或其他人）控制会议</a:t>
            </a:r>
            <a:endParaRPr lang="en-US" altLang="zh-CN" dirty="0">
              <a:ea typeface="宋体" panose="02010600030101010101" pitchFamily="2" charset="-122"/>
            </a:endParaRPr>
          </a:p>
          <a:p>
            <a:pPr eaLnBrk="1" hangingPunct="1">
              <a:lnSpc>
                <a:spcPct val="90000"/>
              </a:lnSpc>
              <a:spcBef>
                <a:spcPts val="300"/>
              </a:spcBef>
            </a:pPr>
            <a:r>
              <a:rPr lang="zh-CN" altLang="zh-CN" dirty="0">
                <a:ea typeface="宋体" panose="02010600030101010101" pitchFamily="2" charset="-122"/>
              </a:rPr>
              <a:t>采用“方案论证手段”（可以是工作表、活动挂图、不干胶贴纸或电子公告牌、聊天室或虚拟论坛）</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目标是</a:t>
            </a:r>
            <a:endParaRPr lang="zh-CN" altLang="en-US" dirty="0">
              <a:ea typeface="宋体" panose="02010600030101010101" pitchFamily="2" charset="-122"/>
            </a:endParaRPr>
          </a:p>
          <a:p>
            <a:pPr lvl="1" eaLnBrk="1" hangingPunct="1">
              <a:lnSpc>
                <a:spcPct val="90000"/>
              </a:lnSpc>
            </a:pPr>
            <a:r>
              <a:rPr lang="zh-CN" altLang="en-US" dirty="0">
                <a:solidFill>
                  <a:schemeClr val="folHlink"/>
                </a:solidFill>
                <a:ea typeface="宋体" panose="02010600030101010101" pitchFamily="2" charset="-122"/>
              </a:rPr>
              <a:t>标识问题</a:t>
            </a:r>
            <a:endParaRPr lang="en-US" altLang="zh-CN" dirty="0">
              <a:solidFill>
                <a:schemeClr val="folHlink"/>
              </a:solidFill>
              <a:ea typeface="宋体" panose="02010600030101010101" pitchFamily="2" charset="-122"/>
            </a:endParaRPr>
          </a:p>
          <a:p>
            <a:pPr lvl="1" eaLnBrk="1" hangingPunct="1">
              <a:lnSpc>
                <a:spcPct val="90000"/>
              </a:lnSpc>
            </a:pPr>
            <a:r>
              <a:rPr lang="zh-CN" altLang="en-US" dirty="0">
                <a:solidFill>
                  <a:schemeClr val="folHlink"/>
                </a:solidFill>
                <a:ea typeface="宋体" panose="02010600030101010101" pitchFamily="2" charset="-122"/>
              </a:rPr>
              <a:t>提出解决方案的要素</a:t>
            </a:r>
            <a:endParaRPr lang="en-US" altLang="zh-CN" dirty="0">
              <a:solidFill>
                <a:schemeClr val="folHlink"/>
              </a:solidFill>
              <a:ea typeface="宋体" panose="02010600030101010101" pitchFamily="2" charset="-122"/>
            </a:endParaRPr>
          </a:p>
          <a:p>
            <a:pPr lvl="1" eaLnBrk="1" hangingPunct="1">
              <a:lnSpc>
                <a:spcPct val="90000"/>
              </a:lnSpc>
            </a:pPr>
            <a:r>
              <a:rPr lang="zh-CN" altLang="en-US" dirty="0">
                <a:solidFill>
                  <a:schemeClr val="folHlink"/>
                </a:solidFill>
                <a:ea typeface="宋体" panose="02010600030101010101" pitchFamily="2" charset="-122"/>
              </a:rPr>
              <a:t>协商不同方法</a:t>
            </a:r>
            <a:endParaRPr lang="en-US" altLang="zh-CN" dirty="0">
              <a:solidFill>
                <a:schemeClr val="folHlink"/>
              </a:solidFill>
              <a:ea typeface="宋体" panose="02010600030101010101" pitchFamily="2" charset="-122"/>
            </a:endParaRPr>
          </a:p>
          <a:p>
            <a:pPr lvl="1" eaLnBrk="1" hangingPunct="1">
              <a:lnSpc>
                <a:spcPct val="90000"/>
              </a:lnSpc>
            </a:pPr>
            <a:r>
              <a:rPr lang="zh-CN" altLang="en-US" dirty="0">
                <a:solidFill>
                  <a:schemeClr val="folHlink"/>
                </a:solidFill>
                <a:ea typeface="宋体" panose="02010600030101010101" pitchFamily="2" charset="-122"/>
              </a:rPr>
              <a:t>确定一套解决需求问题的初级方案</a:t>
            </a:r>
            <a:endParaRPr lang="en-US" altLang="zh-CN" dirty="0">
              <a:solidFill>
                <a:schemeClr val="folHlink"/>
              </a:solidFill>
              <a:ea typeface="宋体" panose="02010600030101010101" pitchFamily="2" charset="-122"/>
            </a:endParaRPr>
          </a:p>
        </p:txBody>
      </p:sp>
      <p:sp>
        <p:nvSpPr>
          <p:cNvPr id="2048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endParaRPr lang="en-US" altLang="zh-CN" sz="1400" dirty="0">
              <a:ea typeface="MS PGothic" panose="020B0600070205080204" pitchFamily="34" charset="-128"/>
            </a:endParaRPr>
          </a:p>
        </p:txBody>
      </p:sp>
      <p:pic>
        <p:nvPicPr>
          <p:cNvPr id="4" name="图片 3"/>
          <p:cNvPicPr/>
          <p:nvPr/>
        </p:nvPicPr>
        <p:blipFill>
          <a:blip r:embed="rId1"/>
          <a:stretch>
            <a:fillRect/>
          </a:stretch>
        </p:blipFill>
        <p:spPr>
          <a:xfrm>
            <a:off x="7378700" y="0"/>
            <a:ext cx="1765300" cy="872490"/>
          </a:xfrm>
          <a:prstGeom prst="rect">
            <a:avLst/>
          </a:prstGeom>
          <a:noFill/>
          <a:ln w="9525">
            <a:noFill/>
          </a:ln>
        </p:spPr>
      </p:pic>
      <p:pic>
        <p:nvPicPr>
          <p:cNvPr id="2" name="图片 1"/>
          <p:cNvPicPr/>
          <p:nvPr/>
        </p:nvPicPr>
        <p:blipFill>
          <a:blip r:embed="rId2"/>
          <a:stretch>
            <a:fillRect/>
          </a:stretch>
        </p:blipFill>
        <p:spPr>
          <a:xfrm>
            <a:off x="0" y="635"/>
            <a:ext cx="1969135" cy="86804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1374,&quot;width&quot;:2780}"/>
</p:tagLst>
</file>

<file path=ppt/tags/tag2.xml><?xml version="1.0" encoding="utf-8"?>
<p:tagLst xmlns:p="http://schemas.openxmlformats.org/presentationml/2006/main">
  <p:tag name="COMMONDATA" val="eyJoZGlkIjoiY2VlNmUzMzA1NGVlMDE4MTAwYWZlOTYyMTllMzBhZDU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3465</Words>
  <Application>WPS 演示</Application>
  <PresentationFormat>全屏显示(4:3)</PresentationFormat>
  <Paragraphs>287</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Helvetica</vt:lpstr>
      <vt:lpstr>MS PGothic</vt:lpstr>
      <vt:lpstr>Symbol</vt:lpstr>
      <vt:lpstr>微软雅黑</vt:lpstr>
      <vt:lpstr>Arial Unicode MS</vt:lpstr>
      <vt:lpstr>Times New Roman</vt:lpstr>
      <vt:lpstr>Avant Garde</vt:lpstr>
      <vt:lpstr>Segoe Print</vt:lpstr>
      <vt:lpstr>Bold Stripes</vt:lpstr>
      <vt:lpstr>PowerPoint 演示文稿</vt:lpstr>
      <vt:lpstr>PowerPoint 演示文稿</vt:lpstr>
      <vt:lpstr>需求工程-I</vt:lpstr>
      <vt:lpstr>需求工程-II</vt:lpstr>
      <vt:lpstr>建立根基</vt:lpstr>
      <vt:lpstr>需求访谈</vt:lpstr>
      <vt:lpstr>PowerPoint 演示文稿</vt:lpstr>
      <vt:lpstr>PowerPoint 演示文稿</vt:lpstr>
      <vt:lpstr>需求诱导</vt:lpstr>
      <vt:lpstr>启始工作产品</vt:lpstr>
      <vt:lpstr>质量功能部署</vt:lpstr>
      <vt:lpstr>非功能需求</vt:lpstr>
      <vt:lpstr>用例</vt:lpstr>
      <vt:lpstr>PowerPoint 演示文稿</vt:lpstr>
      <vt:lpstr>用例图</vt:lpstr>
      <vt:lpstr>A Example -- SafeHome</vt:lpstr>
      <vt:lpstr>构建分析模型</vt:lpstr>
      <vt:lpstr>需求诱导</vt:lpstr>
      <vt:lpstr>类图</vt:lpstr>
      <vt:lpstr>状态图</vt:lpstr>
      <vt:lpstr>分析模式</vt:lpstr>
      <vt:lpstr>协商需求</vt:lpstr>
      <vt:lpstr>需求监控</vt:lpstr>
      <vt:lpstr>确认需求 - I</vt:lpstr>
      <vt:lpstr>确认需求 - II</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Administrator</cp:lastModifiedBy>
  <cp:revision>157</cp:revision>
  <dcterms:created xsi:type="dcterms:W3CDTF">2008-02-08T18:09:00Z</dcterms:created>
  <dcterms:modified xsi:type="dcterms:W3CDTF">2022-09-21T01:31:39Z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C1DB005D565F4893BB93039D51CF3414</vt:lpwstr>
  </property>
</Properties>
</file>