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69"/>
  </p:handoutMasterIdLst>
  <p:sldIdLst>
    <p:sldId id="367" r:id="rId3"/>
    <p:sldId id="357" r:id="rId4"/>
    <p:sldId id="284" r:id="rId5"/>
    <p:sldId id="285" r:id="rId6"/>
    <p:sldId id="286" r:id="rId7"/>
    <p:sldId id="287" r:id="rId8"/>
    <p:sldId id="288" r:id="rId9"/>
    <p:sldId id="359" r:id="rId10"/>
    <p:sldId id="365" r:id="rId11"/>
    <p:sldId id="366" r:id="rId12"/>
    <p:sldId id="360" r:id="rId13"/>
    <p:sldId id="361" r:id="rId14"/>
    <p:sldId id="368" r:id="rId15"/>
    <p:sldId id="362" r:id="rId16"/>
    <p:sldId id="371" r:id="rId17"/>
    <p:sldId id="372" r:id="rId18"/>
    <p:sldId id="369" r:id="rId19"/>
    <p:sldId id="373" r:id="rId20"/>
    <p:sldId id="374" r:id="rId21"/>
    <p:sldId id="375" r:id="rId22"/>
    <p:sldId id="393" r:id="rId23"/>
    <p:sldId id="396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23" r:id="rId41"/>
    <p:sldId id="424" r:id="rId42"/>
    <p:sldId id="425" r:id="rId43"/>
    <p:sldId id="427" r:id="rId45"/>
    <p:sldId id="428" r:id="rId46"/>
    <p:sldId id="436" r:id="rId47"/>
    <p:sldId id="429" r:id="rId48"/>
    <p:sldId id="432" r:id="rId49"/>
    <p:sldId id="433" r:id="rId50"/>
    <p:sldId id="434" r:id="rId51"/>
    <p:sldId id="435" r:id="rId52"/>
    <p:sldId id="437" r:id="rId53"/>
    <p:sldId id="438" r:id="rId54"/>
    <p:sldId id="442" r:id="rId55"/>
    <p:sldId id="439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43" r:id="rId64"/>
    <p:sldId id="441" r:id="rId65"/>
    <p:sldId id="440" r:id="rId66"/>
    <p:sldId id="444" r:id="rId67"/>
    <p:sldId id="364" r:id="rId68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A0000"/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63"/>
    <p:restoredTop sz="94660"/>
  </p:normalViewPr>
  <p:slideViewPr>
    <p:cSldViewPr showGuides="1">
      <p:cViewPr varScale="1">
        <p:scale>
          <a:sx n="84" d="100"/>
          <a:sy n="84" d="100"/>
        </p:scale>
        <p:origin x="-677" y="-77"/>
      </p:cViewPr>
      <p:guideLst>
        <p:guide orient="horz" pos="2136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gs" Target="tags/tag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868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914400" y="6262688"/>
            <a:ext cx="1403350" cy="274637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AU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12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400" noProof="1">
                <a:ea typeface="MS PGothic" panose="020B0600070205080204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65"/>
          <p:cNvSpPr>
            <a:spLocks noGrp="1"/>
          </p:cNvSpPr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66"/>
          <p:cNvSpPr>
            <a:spLocks noGrp="1"/>
          </p:cNvSpPr>
          <p:nvPr>
            <p:ph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Helvetica" pitchFamily="-128" charset="0"/>
              </a:rPr>
            </a:fld>
            <a:endParaRPr lang="en-US" altLang="zh-CN" dirty="0">
              <a:latin typeface="Helvetica" pitchFamily="-12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76200" y="981075"/>
            <a:ext cx="8991600" cy="460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6200" y="6172200"/>
            <a:ext cx="8991600" cy="460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" name="Rectangle 68"/>
          <p:cNvSpPr>
            <a:spLocks noGrp="1" noChangeArrowheads="1"/>
          </p:cNvSpPr>
          <p:nvPr>
            <p:ph type="ftr" sz="quarter" idx="3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tags" Target="../tags/tag4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tags" Target="../tags/tag5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Footer Placeholder 3"/>
          <p:cNvSpPr txBox="1">
            <a:spLocks noGrp="1"/>
          </p:cNvSpPr>
          <p:nvPr>
            <p:ph type="ftr" sz="quarter" idx="10"/>
          </p:nvPr>
        </p:nvSpPr>
        <p:spPr>
          <a:xfrm>
            <a:off x="1219200" y="6324600"/>
            <a:ext cx="5486400" cy="457200"/>
          </a:xfrm>
          <a:noFill/>
          <a:ln>
            <a:noFill/>
          </a:ln>
        </p:spPr>
        <p:txBody>
          <a:bodyPr/>
          <a:p>
            <a:pPr mar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sp>
        <p:nvSpPr>
          <p:cNvPr id="1433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685800" y="1295400"/>
            <a:ext cx="5208588" cy="40481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需求分析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>
          <a:xfrm>
            <a:off x="1295400" y="1828800"/>
            <a:ext cx="7239000" cy="4419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zh-CN" b="1" dirty="0">
                <a:ea typeface="宋体" panose="02010600030101010101" pitchFamily="2" charset="-122"/>
              </a:rPr>
              <a:t>需求分析</a:t>
            </a:r>
            <a:endParaRPr lang="zh-CN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ea typeface="宋体" panose="02010600030101010101" pitchFamily="2" charset="-122"/>
              </a:rPr>
              <a:t>产生软件工作特征的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规格说明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ea typeface="宋体" panose="02010600030101010101" pitchFamily="2" charset="-122"/>
              </a:rPr>
              <a:t>指明软件和其他系统元素的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接口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ea typeface="宋体" panose="02010600030101010101" pitchFamily="2" charset="-122"/>
              </a:rPr>
              <a:t>规定软件必须满足的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约束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需求分析让软件工程师（有时这个角色也被称作</a:t>
            </a:r>
            <a:r>
              <a:rPr lang="en-US" altLang="zh-CN" b="1" i="1" dirty="0">
                <a:ea typeface="宋体" panose="02010600030101010101" pitchFamily="2" charset="-122"/>
              </a:rPr>
              <a:t>分析师</a:t>
            </a:r>
            <a:r>
              <a:rPr lang="en-US" altLang="zh-CN" b="1" dirty="0">
                <a:ea typeface="宋体" panose="02010600030101010101" pitchFamily="2" charset="-122"/>
              </a:rPr>
              <a:t>或</a:t>
            </a:r>
            <a:r>
              <a:rPr lang="en-US" altLang="zh-CN" b="1" i="1" dirty="0">
                <a:ea typeface="宋体" panose="02010600030101010101" pitchFamily="2" charset="-122"/>
              </a:rPr>
              <a:t>建模师</a:t>
            </a:r>
            <a:r>
              <a:rPr lang="en-US" altLang="zh-CN" b="1" dirty="0"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ea typeface="宋体" panose="02010600030101010101" pitchFamily="2" charset="-122"/>
              </a:rPr>
              <a:t>细化在前期需求工程的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基础需求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ea typeface="宋体" panose="02010600030101010101" pitchFamily="2" charset="-122"/>
              </a:rPr>
              <a:t>构建一种或多种模型以描述用户场景、功能活动、类间关系以及当功能元素在系统中运行时怎样进行数据变换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28800" y="105410"/>
            <a:ext cx="5659755" cy="63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2800" b="1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800" b="1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章 需求建模：一种推荐的方法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3555" name="Rectangle 1026"/>
          <p:cNvSpPr>
            <a:spLocks noGrp="1"/>
          </p:cNvSpPr>
          <p:nvPr>
            <p:ph type="title"/>
          </p:nvPr>
        </p:nvSpPr>
        <p:spPr>
          <a:xfrm>
            <a:off x="2211705" y="153035"/>
            <a:ext cx="50292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u="sng" dirty="0">
                <a:ea typeface="宋体" panose="02010600030101010101" pitchFamily="2" charset="-122"/>
              </a:rPr>
              <a:t>编写多少？</a:t>
            </a:r>
            <a:endParaRPr lang="zh-CN" altLang="en-US" sz="3200" b="1" u="sng" dirty="0">
              <a:ea typeface="宋体" panose="02010600030101010101" pitchFamily="2" charset="-122"/>
            </a:endParaRPr>
          </a:p>
        </p:txBody>
      </p:sp>
      <p:sp>
        <p:nvSpPr>
          <p:cNvPr id="23556" name="Rectangle 1027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6101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随着和利益相关者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更深入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地交谈，需求收集团队为每个标记的功能开发用例。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通常，用例首先用非正式的描述性风格编写。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如果需要更正式一些，可以使用某个结构化的形式重新编写同样的用例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7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3891280" y="228600"/>
            <a:ext cx="949325" cy="544513"/>
          </a:xfrm>
        </p:spPr>
        <p:txBody>
          <a:bodyPr vert="horz" wrap="none" lIns="63500" tIns="25400" rIns="63500" bIns="25400" anchor="t" anchorCtr="0">
            <a:spAutoFit/>
          </a:bodyPr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用例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762000" y="1295400"/>
            <a:ext cx="8153400" cy="3343275"/>
          </a:xfrm>
        </p:spPr>
        <p:txBody>
          <a:bodyPr vert="horz" wrap="square" lIns="90487" tIns="44450" rIns="90487" bIns="44450" anchor="t" anchorCtr="0"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ea typeface="宋体" panose="02010600030101010101" pitchFamily="2" charset="-122"/>
              </a:rPr>
              <a:t>一种特定场景描述了系统的</a:t>
            </a:r>
            <a:r>
              <a:rPr lang="en-US" altLang="zh-CN" dirty="0"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线程使用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 i="1" dirty="0">
                <a:solidFill>
                  <a:srgbClr val="9A0000"/>
                </a:solidFill>
                <a:ea typeface="宋体" panose="02010600030101010101" pitchFamily="2" charset="-122"/>
              </a:rPr>
              <a:t>参与者</a:t>
            </a:r>
            <a:r>
              <a:rPr lang="en-GB" altLang="en-US" b="1" i="1" dirty="0">
                <a:solidFill>
                  <a:srgbClr val="9A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是人员或设备在特定的环境内所扮演的角色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b="1" i="1" dirty="0">
                <a:solidFill>
                  <a:srgbClr val="9A0000"/>
                </a:solidFill>
                <a:ea typeface="宋体" panose="02010600030101010101" pitchFamily="2" charset="-122"/>
              </a:rPr>
              <a:t>用户</a:t>
            </a:r>
            <a:r>
              <a:rPr lang="en-GB" altLang="en-US" b="1" i="1" dirty="0">
                <a:solidFill>
                  <a:srgbClr val="9A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可在给定场景中扮演多个角色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4581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3585845" y="229235"/>
            <a:ext cx="1770063" cy="544513"/>
          </a:xfrm>
        </p:spPr>
        <p:txBody>
          <a:bodyPr vert="horz" wrap="none" lIns="63500" tIns="25400" rIns="63500" bIns="25400" anchor="t" anchorCtr="0">
            <a:spAutoFit/>
          </a:bodyPr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开发用例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3514725"/>
          </a:xfrm>
        </p:spPr>
        <p:txBody>
          <a:bodyPr vert="horz" wrap="square" lIns="90487" tIns="44450" rIns="90487" bIns="44450" anchor="t" anchorCtr="0"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ea typeface="宋体" panose="02010600030101010101" pitchFamily="2" charset="-122"/>
              </a:rPr>
              <a:t>参与者执行的首要任务或功能是什么？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ea typeface="宋体" panose="02010600030101010101" pitchFamily="2" charset="-122"/>
              </a:rPr>
              <a:t>参与者需要获取、生成或变成哪些系统信息？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ea typeface="宋体" panose="02010600030101010101" pitchFamily="2" charset="-122"/>
              </a:rPr>
              <a:t>参与者是否需要</a:t>
            </a:r>
            <a:r>
              <a:rPr lang="en-US" altLang="zh-CN" dirty="0">
                <a:ea typeface="宋体" panose="02010600030101010101" pitchFamily="2" charset="-122"/>
              </a:rPr>
              <a:t>通知系统外部环境的变化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ea typeface="宋体" panose="02010600030101010101" pitchFamily="2" charset="-122"/>
              </a:rPr>
              <a:t>参与者渴望从系统中获取何种信息？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ea typeface="宋体" panose="02010600030101010101" pitchFamily="2" charset="-122"/>
              </a:rPr>
              <a:t>参与者是否想了解意料之外的变化？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5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3661410" y="229235"/>
            <a:ext cx="1770063" cy="544513"/>
          </a:xfrm>
        </p:spPr>
        <p:txBody>
          <a:bodyPr vert="horz" wrap="none" lIns="63500" tIns="25400" rIns="63500" bIns="25400" anchor="t" anchorCtr="0">
            <a:spAutoFit/>
          </a:bodyPr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评估用例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72000"/>
          </a:xfrm>
        </p:spPr>
        <p:txBody>
          <a:bodyPr vert="horz" wrap="square" lIns="90487" tIns="44450" rIns="90487" bIns="44450" anchor="t" anchorCtr="0"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为全面理解用例描述功能，对交互操作给出另外的描述是非常有必要的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主场景中的每个步骤将通过如下提问得到评估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在这一点，参与者能进行一些其它动作吗？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在这一点，参与者有没有可能遇到一些错误的条件？如果有可能，这些错误会是什么？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在这一点，参与者有没有可能遇到一些其它的行为（如由一些参与者控制之外的事件调用）？如果有，这些行为是什么？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6629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title"/>
          </p:nvPr>
        </p:nvSpPr>
        <p:spPr>
          <a:xfrm>
            <a:off x="2362200" y="77470"/>
            <a:ext cx="5105400" cy="609600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用例图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27652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7653" name="Picture 6" descr="C:\Users\Administrator\AppData\Roaming\Tencent\Users\348403506\QQ\WinTemp\RichOle\9OO}5N2]`M1NPGFSO}9)AZ1.png"/>
          <p:cNvPicPr>
            <a:picLocks noChangeAspect="1"/>
          </p:cNvPicPr>
          <p:nvPr/>
        </p:nvPicPr>
        <p:blipFill>
          <a:blip r:embed="rId1"/>
          <a:srcRect b="1207"/>
          <a:stretch>
            <a:fillRect/>
          </a:stretch>
        </p:blipFill>
        <p:spPr>
          <a:xfrm>
            <a:off x="1752600" y="1205865"/>
            <a:ext cx="5967095" cy="5499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1" descr="C:\Users\Administrator\AppData\Roaming\Tencent\Users\348403506\QQ\WinTemp\RichOle\5~QJJ}RB64G54Y}O274DZ~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989330"/>
            <a:ext cx="4144010" cy="5744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5" name="Picture 2" descr="C:\Users\Administrator\AppData\Roaming\Tencent\Users\348403506\QQ\WinTemp\RichOle\B_S~@XUXU%P6YXL)2J29%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990600"/>
            <a:ext cx="4005580" cy="5868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Picture 1" descr="C:\Users\Administrator\AppData\Roaming\Tencent\Users\348403506\QQ\WinTemp\RichOle\[580)UZYZJEVJMESUM{NSJ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095375"/>
            <a:ext cx="3905250" cy="541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699" name="Picture 2" descr="C:\Users\Administrator\AppData\Roaming\Tencent\Users\348403506\QQ\WinTemp\RichOle\B1F@HNHFABLK)B7~]6{29N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098550"/>
            <a:ext cx="3924300" cy="5286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4269105" y="228600"/>
            <a:ext cx="949325" cy="544513"/>
          </a:xfrm>
        </p:spPr>
        <p:txBody>
          <a:bodyPr vert="horz" wrap="none" lIns="63500" tIns="25400" rIns="63500" bIns="25400" anchor="t" anchorCtr="0">
            <a:spAutoFit/>
          </a:bodyPr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异常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648200"/>
          </a:xfrm>
        </p:spPr>
        <p:txBody>
          <a:bodyPr vert="horz" wrap="square" lIns="90487" tIns="44450" rIns="90487" bIns="44450" anchor="t" anchorCtr="0"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描述了这样一种情景（既可能是失败条件或参与者选择了替代方案），它导致系统展示出某些不同的行为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使用“头脑风暴”推动合理完成每个用例一系列的异常处理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在这个用例中是否有某些具有“确认功能”的用例出现？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ea typeface="宋体" panose="02010600030101010101" pitchFamily="2" charset="-122"/>
              </a:rPr>
              <a:t>在这些用例中是否有支持功能（或参与者）的应答失败？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ea typeface="宋体" panose="02010600030101010101" pitchFamily="2" charset="-122"/>
              </a:rPr>
              <a:t>性能差的系统是否会导致无法预期或不正确的用户活动？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处理异常可能需要创建额外的用例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u="sng" dirty="0">
                <a:solidFill>
                  <a:srgbClr val="FF0000"/>
                </a:solidFill>
                <a:ea typeface="宋体" panose="02010600030101010101" pitchFamily="2" charset="-122"/>
              </a:rPr>
              <a:t>教师撤销合同</a:t>
            </a:r>
            <a:r>
              <a:rPr lang="zh-CN" altLang="en-US" u="sng" dirty="0">
                <a:ea typeface="宋体" panose="02010600030101010101" pitchFamily="2" charset="-122"/>
              </a:rPr>
              <a:t>就是一个异常。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ea typeface="宋体" panose="02010600030101010101" pitchFamily="2" charset="-122"/>
              </a:rPr>
              <a:t>对于异常的处理往往是使用方对项目评价的一个关键点。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5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1028700" y="1143000"/>
            <a:ext cx="6934200" cy="9144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一般可以用顺序图进一步描述场景。请大家讨论下面顺序图中有什么错误？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66845" y="228600"/>
            <a:ext cx="1363663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顺序图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1748" name="Picture 2"/>
          <p:cNvPicPr>
            <a:picLocks noChangeAspect="1"/>
          </p:cNvPicPr>
          <p:nvPr/>
        </p:nvPicPr>
        <p:blipFill>
          <a:blip r:embed="rId1"/>
          <a:srcRect t="5391" b="19290"/>
          <a:stretch>
            <a:fillRect/>
          </a:stretch>
        </p:blipFill>
        <p:spPr>
          <a:xfrm>
            <a:off x="533400" y="2057400"/>
            <a:ext cx="7789545" cy="4606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838200" y="1295400"/>
            <a:ext cx="7924800" cy="48006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对象的选取命名错误，特别是出现了“系统”，这样会令人觉得其它对象都在要设计的系统外面。</a:t>
            </a:r>
            <a:endParaRPr lang="en-US" altLang="zh-CN" dirty="0"/>
          </a:p>
          <a:p>
            <a:r>
              <a:rPr lang="zh-CN" altLang="en-US" dirty="0"/>
              <a:t>数据库对象，实际改成“登录类”，更合适。</a:t>
            </a:r>
            <a:endParaRPr lang="en-US" altLang="zh-CN" dirty="0"/>
          </a:p>
          <a:p>
            <a:r>
              <a:rPr lang="zh-CN" altLang="en-US" dirty="0"/>
              <a:t>上图描述的场景过多，因此看上去很混乱，不清晰。</a:t>
            </a:r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908810" y="153035"/>
            <a:ext cx="51181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需求建模的元素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pic>
        <p:nvPicPr>
          <p:cNvPr id="15364" name="Picture 4" descr="C:\Documents and Settings\Administrator\桌面\PPT Presentation1-11\9-1.png9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135" y="1524000"/>
            <a:ext cx="5104765" cy="3464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4" name="Picture 2"/>
          <p:cNvPicPr>
            <a:picLocks noChangeAspect="1"/>
          </p:cNvPicPr>
          <p:nvPr/>
        </p:nvPicPr>
        <p:blipFill>
          <a:blip r:embed="rId1"/>
          <a:srcRect t="8473" b="18179"/>
          <a:stretch>
            <a:fillRect/>
          </a:stretch>
        </p:blipFill>
        <p:spPr>
          <a:xfrm>
            <a:off x="152400" y="1752600"/>
            <a:ext cx="8582660" cy="4897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28700" y="1143000"/>
            <a:ext cx="6934200" cy="9144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请继续讨论下列顺序图的错误？</a:t>
            </a:r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6" name="Rectangle 3"/>
          <p:cNvSpPr>
            <a:spLocks noGrp="1"/>
          </p:cNvSpPr>
          <p:nvPr>
            <p:ph type="title"/>
          </p:nvPr>
        </p:nvSpPr>
        <p:spPr>
          <a:xfrm>
            <a:off x="3124200" y="304800"/>
            <a:ext cx="5700713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用例图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8677" name="Picture 4" descr="C:\Documents and Settings\Administrator\桌面\PPT Presentation1-11\9-2.png9-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9800" y="1638935"/>
            <a:ext cx="3862705" cy="358013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19200" y="6324600"/>
            <a:ext cx="5486400" cy="457200"/>
          </a:xfrm>
          <a:noFill/>
          <a:ln>
            <a:noFill/>
          </a:ln>
        </p:spPr>
        <p:txBody>
          <a:bodyPr anchor="t" anchorCtr="0"/>
          <a:p>
            <a:pPr algn="ctr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2057400" y="105410"/>
            <a:ext cx="6705600" cy="63341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需求建模策略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  <a:r>
              <a:rPr lang="en-GB" altLang="en-US" sz="2400" b="1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sym typeface="+mn-ea"/>
              </a:rPr>
              <a:t>基于类的方法的</a:t>
            </a:r>
            <a:r>
              <a:rPr lang="en-US" altLang="zh-CN" sz="2400" b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sym typeface="+mn-ea"/>
              </a:rPr>
              <a:t>建模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495300" y="1369695"/>
            <a:ext cx="7575550" cy="4191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领域模型：用可视方式构成现有问题领域中的</a:t>
            </a:r>
            <a:r>
              <a:rPr lang="zh-CN" altLang="en-US" dirty="0">
                <a:solidFill>
                  <a:srgbClr val="FF0000"/>
                </a:solidFill>
                <a:latin typeface="Palatino" charset="0"/>
                <a:ea typeface="宋体" panose="02010600030101010101" pitchFamily="2" charset="-122"/>
              </a:rPr>
              <a:t>概念性类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Palatino" charset="0"/>
                <a:ea typeface="宋体" panose="02010600030101010101" pitchFamily="2" charset="-122"/>
              </a:rPr>
              <a:t>真实世界中的对象</a:t>
            </a:r>
            <a:endParaRPr lang="en-US" altLang="zh-CN" sz="2400" dirty="0">
              <a:latin typeface="Palatino" charset="0"/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/>
          </p:cNvSpPr>
          <p:nvPr/>
        </p:nvSpPr>
        <p:spPr>
          <a:xfrm>
            <a:off x="533400" y="2362200"/>
            <a:ext cx="7686675" cy="4191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</a:rPr>
              <a:t>概念模型：用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rgbClr val="FF0000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</a:rPr>
              <a:t>可视方式构成现有问题领域中的概念性类或真实世界中的对象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</a:rPr>
              <a:t>，又称领域模型、领域对象模型、分析对象模型等。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Palatino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数据对象建模的方式定义了它们的属性和关系(ER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图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)。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Palatino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操作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数据对象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的过程建模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展示了他们如何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通过系统将数据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转换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成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数据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对象流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数据流图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Palatino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。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tx1"/>
              </a:solidFill>
              <a:latin typeface="Palatino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19200" y="6324600"/>
            <a:ext cx="5486400" cy="457200"/>
          </a:xfrm>
          <a:noFill/>
          <a:ln>
            <a:noFill/>
          </a:ln>
        </p:spPr>
        <p:txBody>
          <a:bodyPr anchor="t" anchorCtr="0"/>
          <a:p>
            <a:pPr algn="ctr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3045460" y="147320"/>
            <a:ext cx="4589145" cy="63373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类之间的关系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1104900" y="1447800"/>
            <a:ext cx="6934200" cy="4191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关联：结构性关系。例：一个诊断一定会有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某一个医生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参与</a:t>
            </a:r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泛化：对象间的继承关系</a:t>
            </a:r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整体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部分：聚合，组合</a:t>
            </a:r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Palatino" charset="0"/>
              <a:ea typeface="宋体" panose="02010600030101010101" pitchFamily="2" charset="-122"/>
            </a:endParaRPr>
          </a:p>
        </p:txBody>
      </p:sp>
      <p:pic>
        <p:nvPicPr>
          <p:cNvPr id="41990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62200" y="2438083"/>
            <a:ext cx="4130675" cy="1331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19200" y="6324600"/>
            <a:ext cx="5486400" cy="457200"/>
          </a:xfrm>
          <a:noFill/>
          <a:ln>
            <a:noFill/>
          </a:ln>
        </p:spPr>
        <p:txBody>
          <a:bodyPr anchor="t" anchorCtr="0"/>
          <a:p>
            <a:pPr algn="ctr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3048000" y="151765"/>
            <a:ext cx="3854450" cy="63373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类之间的关系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1219200" y="1676400"/>
            <a:ext cx="6934200" cy="4191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依赖：没有结构性关系，弱相关。例，司机和车子的关系。</a:t>
            </a:r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多重性：在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关联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整体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部分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中存在。例，一辆车子至少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个轮胎，最多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Palatino" charset="0"/>
                <a:ea typeface="宋体" panose="02010600030101010101" pitchFamily="2" charset="-122"/>
              </a:rPr>
              <a:t>个轮胎。</a:t>
            </a:r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Palatino" charset="0"/>
              <a:ea typeface="宋体" panose="02010600030101010101" pitchFamily="2" charset="-122"/>
            </a:endParaRPr>
          </a:p>
        </p:txBody>
      </p:sp>
      <p:pic>
        <p:nvPicPr>
          <p:cNvPr id="4301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0" y="2670175"/>
            <a:ext cx="4711700" cy="151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212975" y="77470"/>
            <a:ext cx="4724400" cy="685800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类的分类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762000" y="1236663"/>
            <a:ext cx="8153400" cy="4630737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i="1" dirty="0">
                <a:solidFill>
                  <a:srgbClr val="9A0000"/>
                </a:solidFill>
                <a:ea typeface="宋体" panose="02010600030101010101" pitchFamily="2" charset="-122"/>
              </a:rPr>
              <a:t>实体类</a:t>
            </a:r>
            <a:r>
              <a:rPr lang="en-US" altLang="zh-CN" dirty="0">
                <a:ea typeface="宋体" panose="02010600030101010101" pitchFamily="2" charset="-122"/>
              </a:rPr>
              <a:t>，也称作</a:t>
            </a:r>
            <a:r>
              <a:rPr lang="en-US" altLang="zh-CN" i="1" dirty="0">
                <a:solidFill>
                  <a:srgbClr val="9A0000"/>
                </a:solidFill>
                <a:ea typeface="宋体" panose="02010600030101010101" pitchFamily="2" charset="-122"/>
              </a:rPr>
              <a:t>模型</a:t>
            </a:r>
            <a:r>
              <a:rPr lang="en-US" altLang="zh-CN" dirty="0">
                <a:ea typeface="宋体" panose="02010600030101010101" pitchFamily="2" charset="-122"/>
              </a:rPr>
              <a:t>或</a:t>
            </a:r>
            <a:r>
              <a:rPr lang="en-US" altLang="zh-CN" i="1" dirty="0">
                <a:solidFill>
                  <a:srgbClr val="9A0000"/>
                </a:solidFill>
                <a:ea typeface="宋体" panose="02010600030101010101" pitchFamily="2" charset="-122"/>
              </a:rPr>
              <a:t>业务类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管理了信息及其衍生资源的存取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i="1" dirty="0">
                <a:solidFill>
                  <a:srgbClr val="9A0000"/>
                </a:solidFill>
                <a:ea typeface="宋体" panose="02010600030101010101" pitchFamily="2" charset="-122"/>
              </a:rPr>
              <a:t>边界类</a:t>
            </a:r>
            <a:r>
              <a:rPr lang="zh-CN" altLang="en-US" i="1" dirty="0">
                <a:solidFill>
                  <a:srgbClr val="9A0000"/>
                </a:solidFill>
                <a:ea typeface="宋体" panose="02010600030101010101" pitchFamily="2" charset="-122"/>
              </a:rPr>
              <a:t>，也称作接口类，</a:t>
            </a:r>
            <a:r>
              <a:rPr lang="en-US" altLang="zh-CN" dirty="0">
                <a:ea typeface="宋体" panose="02010600030101010101" pitchFamily="2" charset="-122"/>
              </a:rPr>
              <a:t>封装了管理系统接口的相关功能</a:t>
            </a:r>
            <a:r>
              <a:rPr lang="zh-CN" altLang="en-US" dirty="0">
                <a:ea typeface="宋体" panose="02010600030101010101" pitchFamily="2" charset="-122"/>
              </a:rPr>
              <a:t>，最常见的是供</a:t>
            </a:r>
            <a:r>
              <a:rPr lang="en-US" altLang="zh-CN" dirty="0">
                <a:ea typeface="宋体" panose="02010600030101010101" pitchFamily="2" charset="-122"/>
              </a:rPr>
              <a:t>UI</a:t>
            </a:r>
            <a:r>
              <a:rPr lang="zh-CN" altLang="en-US" dirty="0">
                <a:ea typeface="宋体" panose="02010600030101010101" pitchFamily="2" charset="-122"/>
              </a:rPr>
              <a:t>端调用的服务器端接口。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i="1" dirty="0">
                <a:solidFill>
                  <a:srgbClr val="9A0000"/>
                </a:solidFill>
                <a:ea typeface="宋体" panose="02010600030101010101" pitchFamily="2" charset="-122"/>
              </a:rPr>
              <a:t>控制类</a:t>
            </a:r>
            <a:r>
              <a:rPr lang="zh-CN" altLang="en-US" i="1" dirty="0">
                <a:solidFill>
                  <a:srgbClr val="9A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自始至终管理“工作单元”</a:t>
            </a:r>
            <a:r>
              <a:rPr lang="en-US" altLang="zh-CN" dirty="0">
                <a:ea typeface="宋体" panose="02010600030101010101" pitchFamily="2" charset="-122"/>
                <a:sym typeface="Arial" panose="020B0604020202020204" pitchFamily="34" charset="0"/>
              </a:rPr>
              <a:t> [UML03]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，封装一个或多个用例的功能性需求。</a:t>
            </a:r>
            <a:r>
              <a:rPr lang="en-US" altLang="zh-CN" dirty="0">
                <a:ea typeface="宋体" panose="02010600030101010101" pitchFamily="2" charset="-122"/>
              </a:rPr>
              <a:t>设计控制类可以管理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实体类的创建或更新；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当边界类从实体对象获取信息后的实例化；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对象集合间的复杂通信；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对象间或用户和应用系统间交换数据的确认。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2260283" y="77470"/>
            <a:ext cx="5056187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基于类建模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76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Palatino" charset="0"/>
                <a:ea typeface="宋体" panose="02010600030101010101" pitchFamily="2" charset="-122"/>
              </a:rPr>
              <a:t>基于类建模表示了</a:t>
            </a:r>
            <a:r>
              <a:rPr lang="zh-CN" altLang="en-US" sz="2800" dirty="0">
                <a:latin typeface="Palatino" charset="0"/>
                <a:ea typeface="宋体" panose="02010600030101010101" pitchFamily="2" charset="-122"/>
              </a:rPr>
              <a:t>：</a:t>
            </a:r>
            <a:endParaRPr lang="zh-CN" altLang="en-US" sz="2800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latin typeface="Palatino" charset="0"/>
                <a:ea typeface="宋体" panose="02010600030101010101" pitchFamily="2" charset="-122"/>
              </a:rPr>
              <a:t>系统操作的</a:t>
            </a:r>
            <a:r>
              <a:rPr lang="en-US" altLang="zh-CN" sz="2400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对象</a:t>
            </a:r>
            <a:endParaRPr lang="en-US" altLang="zh-CN" sz="2400" dirty="0">
              <a:solidFill>
                <a:srgbClr val="9A0000"/>
              </a:solidFill>
              <a:latin typeface="Palatino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latin typeface="Palatino" charset="0"/>
                <a:ea typeface="宋体" panose="02010600030101010101" pitchFamily="2" charset="-122"/>
              </a:rPr>
              <a:t>应用于对象间能有效控制的</a:t>
            </a:r>
            <a:r>
              <a:rPr lang="en-US" altLang="zh-CN" sz="2400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操作</a:t>
            </a:r>
            <a:r>
              <a:rPr lang="en-US" altLang="zh-CN" sz="2400" dirty="0">
                <a:latin typeface="Palatino" charset="0"/>
                <a:ea typeface="宋体" panose="02010600030101010101" pitchFamily="2" charset="-122"/>
              </a:rPr>
              <a:t>（也称为方法或服务）</a:t>
            </a:r>
            <a:endParaRPr lang="en-US" altLang="zh-CN" sz="2400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latin typeface="Palatino" charset="0"/>
                <a:ea typeface="宋体" panose="02010600030101010101" pitchFamily="2" charset="-122"/>
              </a:rPr>
              <a:t>对象间（某种层级）的</a:t>
            </a:r>
            <a:r>
              <a:rPr lang="en-US" altLang="zh-CN" sz="2400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关系</a:t>
            </a:r>
            <a:endParaRPr lang="en-US" altLang="zh-CN" sz="2400" dirty="0">
              <a:solidFill>
                <a:srgbClr val="9A0000"/>
              </a:solidFill>
              <a:latin typeface="Palatino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latin typeface="Palatino" charset="0"/>
                <a:ea typeface="宋体" panose="02010600030101010101" pitchFamily="2" charset="-122"/>
              </a:rPr>
              <a:t>已定义类之间的</a:t>
            </a:r>
            <a:r>
              <a:rPr lang="en-US" altLang="zh-CN" sz="2400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协作</a:t>
            </a:r>
            <a:endParaRPr lang="en-US" altLang="zh-CN" sz="2400" dirty="0">
              <a:solidFill>
                <a:srgbClr val="9A0000"/>
              </a:solidFill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Palatino" charset="0"/>
                <a:ea typeface="宋体" panose="02010600030101010101" pitchFamily="2" charset="-122"/>
              </a:rPr>
              <a:t>基于类的分析模型的元素包括类和对象、属性、操作、类的职责协作者(CRC)模型、协作图和包。</a:t>
            </a:r>
            <a:endParaRPr lang="en-US" altLang="zh-CN" sz="2800" dirty="0">
              <a:latin typeface="Palatino" charset="0"/>
              <a:ea typeface="宋体" panose="02010600030101010101" pitchFamily="2" charset="-122"/>
            </a:endParaRPr>
          </a:p>
        </p:txBody>
      </p:sp>
      <p:sp>
        <p:nvSpPr>
          <p:cNvPr id="45060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2136140" y="153035"/>
            <a:ext cx="50292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识别分析类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>
                <a:latin typeface="Palatino" charset="0"/>
                <a:ea typeface="宋体" panose="02010600030101010101" pitchFamily="2" charset="-122"/>
              </a:rPr>
              <a:t>通过检查需求模型（第</a:t>
            </a:r>
            <a:r>
              <a:rPr lang="en-US" altLang="en-US" sz="2800" dirty="0">
                <a:latin typeface="Palatino" charset="0"/>
                <a:ea typeface="宋体" panose="02010600030101010101" pitchFamily="2" charset="-122"/>
              </a:rPr>
              <a:t>8</a:t>
            </a:r>
            <a:r>
              <a:rPr lang="en-US" altLang="zh-CN" sz="2800" dirty="0">
                <a:latin typeface="Palatino" charset="0"/>
                <a:ea typeface="宋体" panose="02010600030101010101" pitchFamily="2" charset="-122"/>
              </a:rPr>
              <a:t>章）开发的使用场景，对系统开发的用例进行“语法解析”[Abb83]</a:t>
            </a:r>
            <a:endParaRPr lang="en-US" altLang="zh-CN" sz="2800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Palatino" charset="0"/>
                <a:ea typeface="宋体" panose="02010600030101010101" pitchFamily="2" charset="-122"/>
              </a:rPr>
              <a:t>带有下划线的每个名词或名词词组可以确定为类，并将这些名词输入到一个简单的表中</a:t>
            </a:r>
            <a:r>
              <a:rPr lang="en-US" altLang="en-US" sz="2400" dirty="0">
                <a:latin typeface="Palatino" charset="0"/>
                <a:ea typeface="宋体" panose="02010600030101010101" pitchFamily="2" charset="-122"/>
              </a:rPr>
              <a:t>。</a:t>
            </a:r>
            <a:endParaRPr lang="en-US" altLang="en-US" sz="2400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Palatino" charset="0"/>
                <a:ea typeface="宋体" panose="02010600030101010101" pitchFamily="2" charset="-122"/>
              </a:rPr>
              <a:t>标注出同义词</a:t>
            </a:r>
            <a:r>
              <a:rPr lang="en-US" altLang="en-US" sz="2400" dirty="0">
                <a:latin typeface="Palatino" charset="0"/>
                <a:ea typeface="宋体" panose="02010600030101010101" pitchFamily="2" charset="-122"/>
              </a:rPr>
              <a:t>。</a:t>
            </a:r>
            <a:endParaRPr lang="en-US" altLang="en-US" sz="2400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Palatino" charset="0"/>
                <a:ea typeface="宋体" panose="02010600030101010101" pitchFamily="2" charset="-122"/>
              </a:rPr>
              <a:t>如果要求某个类（名词）实现一个解决方案，那么这个类就是解决方案空间的一部分；否则，如果只要求某个类描述一个解决方案，那么这个类就是问题空间的一部分。</a:t>
            </a:r>
            <a:endParaRPr lang="en-US" altLang="zh-CN" sz="2400" dirty="0">
              <a:latin typeface="Palatino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>
                <a:latin typeface="Palatino" charset="0"/>
                <a:ea typeface="宋体" panose="02010600030101010101" pitchFamily="2" charset="-122"/>
              </a:rPr>
              <a:t>不过一旦分离出所有的名词，我们该寻找什么？</a:t>
            </a:r>
            <a:endParaRPr lang="en-US" altLang="zh-CN" sz="2800" dirty="0">
              <a:latin typeface="Palatino" charset="0"/>
              <a:ea typeface="宋体" panose="02010600030101010101" pitchFamily="2" charset="-122"/>
            </a:endParaRPr>
          </a:p>
        </p:txBody>
      </p:sp>
      <p:sp>
        <p:nvSpPr>
          <p:cNvPr id="46084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2135505" y="153035"/>
            <a:ext cx="51054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分析类的表现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800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i="1" dirty="0">
                <a:latin typeface="Palatino" charset="0"/>
                <a:ea typeface="宋体" panose="02010600030101010101" pitchFamily="2" charset="-122"/>
              </a:rPr>
              <a:t>分析类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表现为如下方式之一：</a:t>
            </a:r>
            <a:endParaRPr lang="en-US" altLang="zh-CN" sz="1800" dirty="0">
              <a:latin typeface="Palatino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Palatino" charset="0"/>
                <a:ea typeface="宋体" panose="02010600030101010101" pitchFamily="2" charset="-122"/>
              </a:rPr>
              <a:t>外部实体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（例如，其他系统、设备、人员），产生或使用基于计算机系统的信息。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Palatino" charset="0"/>
                <a:ea typeface="宋体" panose="02010600030101010101" pitchFamily="2" charset="-122"/>
              </a:rPr>
              <a:t>事物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（例如，报告、显示、字母、信号），问题信息域的一部分。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Palatino" charset="0"/>
                <a:ea typeface="宋体" panose="02010600030101010101" pitchFamily="2" charset="-122"/>
              </a:rPr>
              <a:t>偶发事件或事件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（例如，所有权转移或完成机器人的一组移动动作），在系统操作环境内发生。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Palatino" charset="0"/>
                <a:ea typeface="宋体" panose="02010600030101010101" pitchFamily="2" charset="-122"/>
              </a:rPr>
              <a:t>角色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（例如：经理、工程师、销售人员），由和系统交互的人员扮演。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Palatino" charset="0"/>
                <a:ea typeface="宋体" panose="02010600030101010101" pitchFamily="2" charset="-122"/>
              </a:rPr>
              <a:t>组织单元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（例如，部门、组、团队），和某个应用系统相关。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Palatino" charset="0"/>
                <a:ea typeface="宋体" panose="02010600030101010101" pitchFamily="2" charset="-122"/>
              </a:rPr>
              <a:t>场地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（例如：制造车间或码头），建立问题的环境和系统的整体功能。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Palatino" charset="0"/>
                <a:ea typeface="宋体" panose="02010600030101010101" pitchFamily="2" charset="-122"/>
              </a:rPr>
              <a:t>结构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（例如：传感器、四轮交通工具、计算机），定义了对象的类或与对象相关的类。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</p:txBody>
      </p:sp>
      <p:sp>
        <p:nvSpPr>
          <p:cNvPr id="47108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2110740" y="153035"/>
            <a:ext cx="50546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潜在类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609600" y="1143000"/>
            <a:ext cx="7924800" cy="46482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保留信息。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只有记录潜在类的信息才能保证系统正常工作，在这种分析过程中的潜在类是有用的。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所需服务。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潜在类必须具有一组可确认的操作，这组操作能用某种方式改变类的属性值。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多个属性。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在需求分析过程中，焦点应在于“主”信息；事实上，只有一个属性的类可能在设计中有用，但是在分析活动阶段，最好把它作为另一个类的某个属性。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公共属性。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可以为潜在类定义一组属性，这些属性适用于类的所有实例。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公共操作。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可以为潜在类定义一组操作，这些操作适用于类的所有实例。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必要需求。</a:t>
            </a:r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在问题空间中出现的外部实体，和任何系统解决方案运行时所必需的生产或消费信息，几乎都被定义为需求模型中的类。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</p:txBody>
      </p:sp>
      <p:sp>
        <p:nvSpPr>
          <p:cNvPr id="48132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2060575" y="153035"/>
            <a:ext cx="50292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需求建模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993775" y="1445895"/>
            <a:ext cx="6934200" cy="41910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宋体" panose="02010600030101010101" pitchFamily="2" charset="-122"/>
              </a:rPr>
              <a:t>场景模型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出自各种系统“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参与者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”观点的需求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数据模型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描述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问题信息域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面向类的模型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面向对象类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（属性和操作）的模型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面向流程的模型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描述功能元素在系统中运行时怎样进行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数据变换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行为模型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描述如何将软件行为看作是外部“事件”的后续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9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3"/>
          <p:cNvSpPr/>
          <p:nvPr/>
        </p:nvSpPr>
        <p:spPr>
          <a:xfrm>
            <a:off x="4115435" y="229870"/>
            <a:ext cx="12553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dirty="0">
                <a:latin typeface="Helvetica" pitchFamily="-128" charset="0"/>
                <a:ea typeface="宋体" panose="02010600030101010101" pitchFamily="2" charset="-122"/>
              </a:rPr>
              <a:t>识别类</a:t>
            </a:r>
            <a:endParaRPr lang="zh-CN" altLang="en-US" sz="2800" b="1" dirty="0">
              <a:latin typeface="Helvetica" pitchFamily="-128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5257800"/>
          </a:xfrm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Tx/>
              <a:buNone/>
            </a:pP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安全功能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辅助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房主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在安装时配置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安全系统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，监测所有连接到安全系统的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传感器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，通过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、计算机或控制面板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房主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交互。</a:t>
            </a:r>
            <a:endParaRPr kumimoji="0" lang="zh-CN" altLang="en-US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Tx/>
              <a:buNone/>
            </a:pP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   在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安装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中，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计算机被用于配置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系统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，每个传感器被分配一个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编号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类型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主密码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被用以控制启动和关闭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系统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，当传感器事件发生时，将拨打预设的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电话号码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0" lang="zh-CN" altLang="en-US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Tx/>
              <a:buNone/>
            </a:pP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    当识别出一个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传感器事件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时，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软件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激活附于系统上的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可发声警报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，在一定的延迟时间（由房主在系统配置中指定）后，软件拨打监测服务的电话号码并提供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关于位置的信息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，报告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事件的性质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电话号码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将每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秒重拨一次，直至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电话接通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0" lang="zh-CN" altLang="en-US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Tx/>
              <a:buNone/>
            </a:pP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    房主通过控制面板、计算机或浏览器这些统称为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接口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的设施接收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安全信息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。接口在控制面板、计算机或浏览器窗口中显示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提示信息和系统状态信息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。房主的交互采用如下形式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……</a:t>
            </a:r>
            <a:endParaRPr kumimoji="0" lang="en-US" altLang="zh-CN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49156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11070" y="153035"/>
            <a:ext cx="50292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对名词的分析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64513" cy="5089525"/>
          </a:xfrm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安全功能：关于这个系统的统称，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房主：角色，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安全系统：关于这个系统的统称，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传感器：外部实体，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：外部实体，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计算机：外部实体，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控制面板：外部实体，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安装：事件，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系统：关于这个系统的统称，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编号：只是传感器的一个基本属性，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类型：只是传感器的一个基本属性，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50180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51202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3035"/>
            <a:ext cx="50292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对名词的分析（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II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610600" cy="5029200"/>
          </a:xfrm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主密码：一种基本属性，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电话号码：一种基本属性，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传感器事件：事物，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软件：关于这个系统的统称，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可发声警报：事物，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位置信息：事物，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事件性质：事物，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电话接通：事件，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接口：外部实体，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安全信息：事物，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提示信息：事物，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系统状态信息：事物，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52226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11070" y="153035"/>
            <a:ext cx="50292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潜在类的选择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4800600"/>
          </a:xfrm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基本特征</a:t>
            </a:r>
            <a:endParaRPr kumimoji="0" lang="zh-CN" altLang="en-US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必须被记录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才能保证系统正常工作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：有一组可确认的，能改变属性值的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操作</a:t>
            </a:r>
            <a:endParaRPr kumimoji="0" lang="zh-CN" altLang="en-US" sz="2400" b="0" i="0" u="none" strike="noStrike" kern="0" cap="none" spc="0" normalizeH="0" baseline="0" noProof="1" dirty="0">
              <a:solidFill>
                <a:srgbClr val="0070C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：只有一个属性的类可能在设计中有用，但在分析阶段，更适合作为另一个类的某个属性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：可定义一组属性，它们适用于该潜在类的所有实例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：可定义一组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操作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，它们适用于该潜在类的所有实例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必要需求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：在问题空间中出现的外部实体、或者任何系统解决方案的运行所必需的信息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charRg st="4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charRg st="93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charRg st="121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4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charRg st="149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53250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11070" y="153035"/>
            <a:ext cx="50292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潜在类的选择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73150"/>
            <a:ext cx="8518525" cy="5251450"/>
          </a:xfrm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房主：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、多个属性、公共属性、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传感器：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，计算机，控制面板：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安装：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（实际上教材中用了系统）</a:t>
            </a:r>
            <a:endParaRPr kumimoji="0" lang="zh-CN" altLang="en-US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传感器事件：</a:t>
            </a:r>
            <a:r>
              <a:rPr kumimoji="0" lang="en-US" altLang="zh-CN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en-US" altLang="zh-CN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可发声警报：需要仔细考虑</a:t>
            </a:r>
            <a:endParaRPr kumimoji="0" lang="zh-CN" altLang="en-US" sz="20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1" i="0" u="none" strike="noStrike" kern="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1" i="0" u="none" strike="noStrike" kern="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54274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635" y="153035"/>
            <a:ext cx="50292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潜在类的选择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143000"/>
            <a:ext cx="8221663" cy="4800600"/>
          </a:xfrm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位置信息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1" i="0" u="none" strike="noStrike" kern="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1" i="0" u="none" strike="noStrike" kern="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事件性质</a:t>
            </a:r>
            <a:r>
              <a:rPr kumimoji="0" lang="zh-CN" altLang="en-US" sz="20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1" i="0" u="none" strike="noStrike" kern="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1" i="0" u="none" strike="noStrike" kern="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电话接通：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接口：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保留信息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所需服务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多个属性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公共属性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公共操作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en-US" sz="1800" b="0" i="0" u="none" strike="noStrike" kern="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必要需求</a:t>
            </a:r>
            <a:endParaRPr kumimoji="0" lang="zh-CN" altLang="en-US" sz="1800" b="0" i="0" u="none" strike="noStrike" kern="0" cap="none" spc="0" normalizeH="0" baseline="0" noProof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安全信息：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提示信息：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系统状态信息：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2104390" y="153035"/>
            <a:ext cx="506095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定义操作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4876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操作定义了某个对象的行为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操作通常可以划分为4种类型：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（1）以某种方式操作数据（例如：添加、删除、重新格式化、选择）；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（2）执行计算的操作；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（3）请求某个对象的状态的操作；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Palatino" charset="0"/>
                <a:ea typeface="宋体" panose="02010600030101010101" pitchFamily="2" charset="-122"/>
              </a:rPr>
              <a:t>（4）监视某个对象发生某个控制事件的操作。</a:t>
            </a:r>
            <a:endParaRPr lang="en-US" altLang="zh-CN" dirty="0">
              <a:latin typeface="Palatino" charset="0"/>
              <a:ea typeface="宋体" panose="02010600030101010101" pitchFamily="2" charset="-122"/>
            </a:endParaRPr>
          </a:p>
        </p:txBody>
      </p:sp>
      <p:sp>
        <p:nvSpPr>
          <p:cNvPr id="55300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2136140" y="153035"/>
            <a:ext cx="50292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200" b="1" dirty="0">
                <a:ea typeface="宋体" panose="02010600030101010101" pitchFamily="2" charset="-122"/>
              </a:rPr>
              <a:t>CRC</a:t>
            </a:r>
            <a:r>
              <a:rPr lang="zh-CN" altLang="en-US" sz="3200" b="1" dirty="0">
                <a:ea typeface="宋体" panose="02010600030101010101" pitchFamily="2" charset="-122"/>
              </a:rPr>
              <a:t>模型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762000" y="1219200"/>
            <a:ext cx="7705725" cy="48768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1200"/>
              </a:spcBef>
            </a:pPr>
            <a:r>
              <a:rPr lang="en-US" altLang="zh-CN" sz="2800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类-职责-协作者</a:t>
            </a:r>
            <a:r>
              <a:rPr lang="zh-CN" altLang="en-US" sz="2800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9A0000"/>
                </a:solidFill>
                <a:latin typeface="Palatino" charset="0"/>
                <a:ea typeface="宋体" panose="02010600030101010101" pitchFamily="2" charset="-122"/>
              </a:rPr>
              <a:t>Class-Responsibility-Collaborator，CRC）</a:t>
            </a:r>
            <a:r>
              <a:rPr lang="en-US" altLang="zh-CN" sz="2800" dirty="0">
                <a:latin typeface="Palatino" charset="0"/>
                <a:ea typeface="宋体" panose="02010600030101010101" pitchFamily="2" charset="-122"/>
              </a:rPr>
              <a:t>建模[Wir90]提供了一个简单方法，可以识别和组织与系统或产品需求相关的类。Ambler[Amb95]用如下文字解释了CRC建模：</a:t>
            </a:r>
            <a:endParaRPr lang="en-US" altLang="zh-CN" sz="2800" dirty="0">
              <a:latin typeface="Palatino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>
                <a:latin typeface="Palatino" charset="0"/>
                <a:ea typeface="宋体" panose="02010600030101010101" pitchFamily="2" charset="-122"/>
              </a:rPr>
              <a:t>CRC模型实际上是表示类的标准索引卡片的集合。这些卡片分三部分，</a:t>
            </a:r>
            <a:r>
              <a:rPr lang="en-US" altLang="zh-CN" sz="2400" b="1" dirty="0">
                <a:latin typeface="Palatino" charset="0"/>
                <a:ea typeface="宋体" panose="02010600030101010101" pitchFamily="2" charset="-122"/>
              </a:rPr>
              <a:t>顶</a:t>
            </a:r>
            <a:r>
              <a:rPr lang="en-US" altLang="zh-CN" sz="2400" b="1" dirty="0">
                <a:ea typeface="宋体" panose="02010600030101010101" pitchFamily="2" charset="-122"/>
              </a:rPr>
              <a:t>部写类名</a:t>
            </a:r>
            <a:r>
              <a:rPr lang="en-US" altLang="zh-CN" sz="2400" dirty="0"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ea typeface="宋体" panose="02010600030101010101" pitchFamily="2" charset="-122"/>
              </a:rPr>
              <a:t>卡片主体左侧部分列出类的职责</a:t>
            </a:r>
            <a:r>
              <a:rPr lang="en-US" altLang="zh-CN" sz="2400" dirty="0"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ea typeface="宋体" panose="02010600030101010101" pitchFamily="2" charset="-122"/>
              </a:rPr>
              <a:t>右侧部分列出类的协作者</a:t>
            </a:r>
            <a:r>
              <a:rPr lang="en-US" altLang="zh-CN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6324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000" dirty="0">
                <a:latin typeface="Helvetica" pitchFamily="-128" charset="0"/>
              </a:rPr>
            </a:fld>
            <a:endParaRPr lang="en-US" altLang="en-US" sz="1000" dirty="0">
              <a:latin typeface="Helvetica" pitchFamily="-128" charset="0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2136140" y="153035"/>
            <a:ext cx="4953000" cy="544513"/>
          </a:xfrm>
        </p:spPr>
        <p:txBody>
          <a:bodyPr vert="horz" wrap="square" lIns="63500" tIns="25400" rIns="63500" bIns="25400" anchor="t" anchorCtr="0">
            <a:spAutoFit/>
          </a:bodyPr>
          <a:p>
            <a:pPr algn="ctr" eaLnBrk="1" hangingPunct="1"/>
            <a:r>
              <a:rPr lang="en-US" altLang="zh-CN" sz="3200" b="1" dirty="0">
                <a:ea typeface="宋体" panose="02010600030101010101" pitchFamily="2" charset="-122"/>
              </a:rPr>
              <a:t>CRC</a:t>
            </a:r>
            <a:r>
              <a:rPr lang="zh-CN" altLang="en-US" sz="3200" b="1" dirty="0">
                <a:ea typeface="宋体" panose="02010600030101010101" pitchFamily="2" charset="-122"/>
              </a:rPr>
              <a:t>建模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pic>
        <p:nvPicPr>
          <p:cNvPr id="57347" name="Picture 3" descr="C:\Users\speng\Desktop\翻译PPT\图\8-1CRC模型索引卡.png8-1CRC模型索引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19200"/>
            <a:ext cx="7239000" cy="42449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7348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SzTx/>
            </a:pPr>
            <a:endParaRPr lang="en-US" altLang="zh-CN" sz="12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6561" name="object 2"/>
          <p:cNvGrpSpPr/>
          <p:nvPr/>
        </p:nvGrpSpPr>
        <p:grpSpPr>
          <a:xfrm>
            <a:off x="2043748" y="228600"/>
            <a:ext cx="6372860" cy="2095500"/>
            <a:chOff x="2961726" y="28016"/>
            <a:chExt cx="7246207" cy="2381809"/>
          </a:xfrm>
        </p:grpSpPr>
        <p:sp>
          <p:nvSpPr>
            <p:cNvPr id="4" name="object 4"/>
            <p:cNvSpPr/>
            <p:nvPr/>
          </p:nvSpPr>
          <p:spPr>
            <a:xfrm>
              <a:off x="7839075" y="514350"/>
              <a:ext cx="1971675" cy="18954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5" name="object 5"/>
            <p:cNvSpPr/>
            <p:nvPr/>
          </p:nvSpPr>
          <p:spPr>
            <a:xfrm>
              <a:off x="2961726" y="28016"/>
              <a:ext cx="7246207" cy="4857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grpSp>
        <p:nvGrpSpPr>
          <p:cNvPr id="66564" name="object 8"/>
          <p:cNvGrpSpPr/>
          <p:nvPr/>
        </p:nvGrpSpPr>
        <p:grpSpPr>
          <a:xfrm>
            <a:off x="481013" y="1081088"/>
            <a:ext cx="577850" cy="4414837"/>
            <a:chOff x="542925" y="1228725"/>
            <a:chExt cx="657225" cy="5019675"/>
          </a:xfrm>
        </p:grpSpPr>
        <p:sp>
          <p:nvSpPr>
            <p:cNvPr id="9" name="object 9"/>
            <p:cNvSpPr/>
            <p:nvPr/>
          </p:nvSpPr>
          <p:spPr>
            <a:xfrm>
              <a:off x="542925" y="1228725"/>
              <a:ext cx="142875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7275" y="1724025"/>
              <a:ext cx="142875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7275" y="2628900"/>
              <a:ext cx="142875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7275" y="3533775"/>
              <a:ext cx="142875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7275" y="4438650"/>
              <a:ext cx="142875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7275" y="4933950"/>
              <a:ext cx="142875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7275" y="5838825"/>
              <a:ext cx="142875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9900" y="969963"/>
            <a:ext cx="7947025" cy="5006975"/>
          </a:xfrm>
          <a:prstGeom prst="rect">
            <a:avLst/>
          </a:prstGeom>
        </p:spPr>
        <p:txBody>
          <a:bodyPr vert="horz" wrap="square" lIns="0" tIns="84887" rIns="0" bIns="0" rtlCol="0">
            <a:spAutoFit/>
          </a:bodyPr>
          <a:lstStyle/>
          <a:p>
            <a:pPr marL="403225" indent="-390525">
              <a:spcBef>
                <a:spcPts val="760"/>
              </a:spcBef>
              <a:buFont typeface="Times New Roman" panose="02020603050405020304"/>
              <a:buChar char="•"/>
              <a:tabLst>
                <a:tab pos="402590" algn="l"/>
                <a:tab pos="403225" algn="l"/>
              </a:tabLst>
            </a:pPr>
            <a:r>
              <a:rPr sz="2375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实例：单词频率统计应用程序的用例</a:t>
            </a:r>
            <a:endParaRPr sz="2375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50900" marR="5080" lvl="1" indent="-323850" fontAlgn="base">
              <a:lnSpc>
                <a:spcPts val="3230"/>
              </a:lnSpc>
              <a:spcBef>
                <a:spcPts val="775"/>
              </a:spcBef>
              <a:buChar char="•"/>
              <a:tabLst>
                <a:tab pos="850265" algn="l"/>
                <a:tab pos="850900" algn="l"/>
              </a:tabLst>
            </a:pPr>
            <a:r>
              <a:rPr sz="2375" b="1" strike="noStrike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sz="2375" b="1" strike="noStrike" spc="2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2375" b="1" strike="noStrike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用户通过在控制台输入命令开始程序，制定需要统计单词的文本文件</a:t>
            </a:r>
            <a:endParaRPr sz="2375" b="1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50900" marR="5080" lvl="1" indent="-323850" fontAlgn="base">
              <a:lnSpc>
                <a:spcPts val="3230"/>
              </a:lnSpc>
              <a:spcBef>
                <a:spcPts val="665"/>
              </a:spcBef>
              <a:buChar char="•"/>
              <a:tabLst>
                <a:tab pos="850265" algn="l"/>
                <a:tab pos="850900" algn="l"/>
              </a:tabLst>
            </a:pPr>
            <a:r>
              <a:rPr sz="2375" b="1" strike="noStrike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sz="2375" b="1" strike="noStrike" spc="2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2375" b="1" strike="noStrike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程序检查文档是否存在。如果不存在就报告错误并返回</a:t>
            </a:r>
            <a:endParaRPr sz="2375" b="1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50900" marR="5080" lvl="1" indent="-323850" fontAlgn="base">
              <a:lnSpc>
                <a:spcPts val="3230"/>
              </a:lnSpc>
              <a:spcBef>
                <a:spcPts val="665"/>
              </a:spcBef>
              <a:buChar char="•"/>
              <a:tabLst>
                <a:tab pos="850265" algn="l"/>
                <a:tab pos="850900" algn="l"/>
              </a:tabLst>
            </a:pPr>
            <a:r>
              <a:rPr sz="2375" b="1" strike="noStrike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sz="2375" b="1" strike="noStrike" spc="2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2375" b="1" strike="noStrike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程序遍历文档，将每个不包含空格分隔符的字母序列视为一个单词</a:t>
            </a:r>
            <a:endParaRPr sz="2375" b="1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50900" lvl="1" indent="-323850" fontAlgn="base">
              <a:lnSpc>
                <a:spcPct val="100000"/>
              </a:lnSpc>
              <a:spcBef>
                <a:spcPts val="550"/>
              </a:spcBef>
              <a:buChar char="•"/>
              <a:tabLst>
                <a:tab pos="850265" algn="l"/>
                <a:tab pos="850900" algn="l"/>
              </a:tabLst>
            </a:pPr>
            <a:r>
              <a:rPr sz="2375" b="1" strike="noStrike" spc="11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sz="2375" b="1" strike="noStrike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程序记录每个单词的出现次数。</a:t>
            </a:r>
            <a:endParaRPr sz="2375" b="1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50900" marR="5080" lvl="1" indent="-323850" fontAlgn="base">
              <a:lnSpc>
                <a:spcPts val="3230"/>
              </a:lnSpc>
              <a:spcBef>
                <a:spcPts val="775"/>
              </a:spcBef>
              <a:buChar char="•"/>
              <a:tabLst>
                <a:tab pos="850265" algn="l"/>
                <a:tab pos="850900" algn="l"/>
              </a:tabLst>
            </a:pPr>
            <a:r>
              <a:rPr sz="2375" b="1" strike="noStrike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sz="2375" b="1" strike="noStrike" spc="1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2375" b="1" strike="noStrike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程序向控制台输出所有单词及其出现频率的列表，分行降序排列</a:t>
            </a:r>
            <a:endParaRPr sz="2375" b="1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50900" lvl="1" indent="-323850" fontAlgn="base">
              <a:lnSpc>
                <a:spcPct val="100000"/>
              </a:lnSpc>
              <a:spcBef>
                <a:spcPts val="550"/>
              </a:spcBef>
              <a:buChar char="•"/>
              <a:tabLst>
                <a:tab pos="850265" algn="l"/>
                <a:tab pos="850900" algn="l"/>
              </a:tabLst>
            </a:pPr>
            <a:r>
              <a:rPr sz="2375" b="1" strike="noStrike" spc="11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6.</a:t>
            </a:r>
            <a:r>
              <a:rPr sz="2375" b="1" strike="noStrike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程序退出</a:t>
            </a:r>
            <a:endParaRPr sz="2375" b="1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5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2179003" y="153035"/>
            <a:ext cx="4918075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一座桥梁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grpSp>
        <p:nvGrpSpPr>
          <p:cNvPr id="17412" name="Group 7"/>
          <p:cNvGrpSpPr>
            <a:grpSpLocks noChangeAspect="1"/>
          </p:cNvGrpSpPr>
          <p:nvPr/>
        </p:nvGrpSpPr>
        <p:grpSpPr>
          <a:xfrm>
            <a:off x="1838325" y="1258888"/>
            <a:ext cx="5538788" cy="4495800"/>
            <a:chOff x="1488" y="1344"/>
            <a:chExt cx="3016" cy="2448"/>
          </a:xfrm>
        </p:grpSpPr>
        <p:sp>
          <p:nvSpPr>
            <p:cNvPr id="17417" name="AutoShape 6"/>
            <p:cNvSpPr>
              <a:spLocks noChangeAspect="1" noTextEdit="1"/>
            </p:cNvSpPr>
            <p:nvPr/>
          </p:nvSpPr>
          <p:spPr>
            <a:xfrm>
              <a:off x="1488" y="1344"/>
              <a:ext cx="3016" cy="24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7418" name="Group 208"/>
            <p:cNvGrpSpPr/>
            <p:nvPr/>
          </p:nvGrpSpPr>
          <p:grpSpPr>
            <a:xfrm>
              <a:off x="2384" y="1857"/>
              <a:ext cx="2112" cy="1926"/>
              <a:chOff x="2384" y="1857"/>
              <a:chExt cx="2112" cy="1926"/>
            </a:xfrm>
          </p:grpSpPr>
          <p:sp>
            <p:nvSpPr>
              <p:cNvPr id="17789" name="Freeform 8"/>
              <p:cNvSpPr/>
              <p:nvPr/>
            </p:nvSpPr>
            <p:spPr>
              <a:xfrm>
                <a:off x="3216" y="2343"/>
                <a:ext cx="1280" cy="1440"/>
              </a:xfrm>
              <a:custGeom>
                <a:avLst/>
                <a:gdLst/>
                <a:ahLst/>
                <a:cxnLst>
                  <a:cxn ang="0">
                    <a:pos x="1280" y="720"/>
                  </a:cxn>
                  <a:cxn ang="0">
                    <a:pos x="1264" y="864"/>
                  </a:cxn>
                  <a:cxn ang="0">
                    <a:pos x="1224" y="999"/>
                  </a:cxn>
                  <a:cxn ang="0">
                    <a:pos x="1168" y="1116"/>
                  </a:cxn>
                  <a:cxn ang="0">
                    <a:pos x="1088" y="1224"/>
                  </a:cxn>
                  <a:cxn ang="0">
                    <a:pos x="992" y="1314"/>
                  </a:cxn>
                  <a:cxn ang="0">
                    <a:pos x="888" y="1377"/>
                  </a:cxn>
                  <a:cxn ang="0">
                    <a:pos x="768" y="1422"/>
                  </a:cxn>
                  <a:cxn ang="0">
                    <a:pos x="640" y="1440"/>
                  </a:cxn>
                  <a:cxn ang="0">
                    <a:pos x="640" y="1440"/>
                  </a:cxn>
                  <a:cxn ang="0">
                    <a:pos x="512" y="1422"/>
                  </a:cxn>
                  <a:cxn ang="0">
                    <a:pos x="392" y="1377"/>
                  </a:cxn>
                  <a:cxn ang="0">
                    <a:pos x="280" y="1314"/>
                  </a:cxn>
                  <a:cxn ang="0">
                    <a:pos x="192" y="1224"/>
                  </a:cxn>
                  <a:cxn ang="0">
                    <a:pos x="112" y="1116"/>
                  </a:cxn>
                  <a:cxn ang="0">
                    <a:pos x="48" y="999"/>
                  </a:cxn>
                  <a:cxn ang="0">
                    <a:pos x="16" y="864"/>
                  </a:cxn>
                  <a:cxn ang="0">
                    <a:pos x="0" y="720"/>
                  </a:cxn>
                  <a:cxn ang="0">
                    <a:pos x="0" y="720"/>
                  </a:cxn>
                  <a:cxn ang="0">
                    <a:pos x="16" y="576"/>
                  </a:cxn>
                  <a:cxn ang="0">
                    <a:pos x="48" y="441"/>
                  </a:cxn>
                  <a:cxn ang="0">
                    <a:pos x="112" y="324"/>
                  </a:cxn>
                  <a:cxn ang="0">
                    <a:pos x="192" y="216"/>
                  </a:cxn>
                  <a:cxn ang="0">
                    <a:pos x="280" y="126"/>
                  </a:cxn>
                  <a:cxn ang="0">
                    <a:pos x="392" y="63"/>
                  </a:cxn>
                  <a:cxn ang="0">
                    <a:pos x="512" y="18"/>
                  </a:cxn>
                  <a:cxn ang="0">
                    <a:pos x="640" y="0"/>
                  </a:cxn>
                  <a:cxn ang="0">
                    <a:pos x="640" y="0"/>
                  </a:cxn>
                  <a:cxn ang="0">
                    <a:pos x="768" y="18"/>
                  </a:cxn>
                  <a:cxn ang="0">
                    <a:pos x="888" y="63"/>
                  </a:cxn>
                  <a:cxn ang="0">
                    <a:pos x="992" y="126"/>
                  </a:cxn>
                  <a:cxn ang="0">
                    <a:pos x="1088" y="216"/>
                  </a:cxn>
                  <a:cxn ang="0">
                    <a:pos x="1168" y="324"/>
                  </a:cxn>
                  <a:cxn ang="0">
                    <a:pos x="1224" y="441"/>
                  </a:cxn>
                  <a:cxn ang="0">
                    <a:pos x="1264" y="576"/>
                  </a:cxn>
                  <a:cxn ang="0">
                    <a:pos x="1280" y="720"/>
                  </a:cxn>
                </a:cxnLst>
                <a:pathLst>
                  <a:path w="1280" h="1440">
                    <a:moveTo>
                      <a:pt x="1280" y="720"/>
                    </a:moveTo>
                    <a:lnTo>
                      <a:pt x="1264" y="864"/>
                    </a:lnTo>
                    <a:lnTo>
                      <a:pt x="1224" y="999"/>
                    </a:lnTo>
                    <a:lnTo>
                      <a:pt x="1168" y="1116"/>
                    </a:lnTo>
                    <a:lnTo>
                      <a:pt x="1088" y="1224"/>
                    </a:lnTo>
                    <a:lnTo>
                      <a:pt x="992" y="1314"/>
                    </a:lnTo>
                    <a:lnTo>
                      <a:pt x="888" y="1377"/>
                    </a:lnTo>
                    <a:lnTo>
                      <a:pt x="768" y="1422"/>
                    </a:lnTo>
                    <a:lnTo>
                      <a:pt x="640" y="1440"/>
                    </a:lnTo>
                    <a:lnTo>
                      <a:pt x="512" y="1422"/>
                    </a:lnTo>
                    <a:lnTo>
                      <a:pt x="392" y="1377"/>
                    </a:lnTo>
                    <a:lnTo>
                      <a:pt x="280" y="1314"/>
                    </a:lnTo>
                    <a:lnTo>
                      <a:pt x="192" y="1224"/>
                    </a:lnTo>
                    <a:lnTo>
                      <a:pt x="112" y="1116"/>
                    </a:lnTo>
                    <a:lnTo>
                      <a:pt x="48" y="999"/>
                    </a:lnTo>
                    <a:lnTo>
                      <a:pt x="16" y="864"/>
                    </a:lnTo>
                    <a:lnTo>
                      <a:pt x="0" y="720"/>
                    </a:lnTo>
                    <a:lnTo>
                      <a:pt x="16" y="576"/>
                    </a:lnTo>
                    <a:lnTo>
                      <a:pt x="48" y="441"/>
                    </a:lnTo>
                    <a:lnTo>
                      <a:pt x="112" y="324"/>
                    </a:lnTo>
                    <a:lnTo>
                      <a:pt x="192" y="216"/>
                    </a:lnTo>
                    <a:lnTo>
                      <a:pt x="280" y="126"/>
                    </a:lnTo>
                    <a:lnTo>
                      <a:pt x="392" y="63"/>
                    </a:lnTo>
                    <a:lnTo>
                      <a:pt x="512" y="18"/>
                    </a:lnTo>
                    <a:lnTo>
                      <a:pt x="640" y="0"/>
                    </a:lnTo>
                    <a:lnTo>
                      <a:pt x="768" y="18"/>
                    </a:lnTo>
                    <a:lnTo>
                      <a:pt x="888" y="63"/>
                    </a:lnTo>
                    <a:lnTo>
                      <a:pt x="992" y="126"/>
                    </a:lnTo>
                    <a:lnTo>
                      <a:pt x="1088" y="216"/>
                    </a:lnTo>
                    <a:lnTo>
                      <a:pt x="1168" y="324"/>
                    </a:lnTo>
                    <a:lnTo>
                      <a:pt x="1224" y="441"/>
                    </a:lnTo>
                    <a:lnTo>
                      <a:pt x="1264" y="576"/>
                    </a:lnTo>
                    <a:lnTo>
                      <a:pt x="1280" y="72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790" name="Line 9"/>
              <p:cNvSpPr/>
              <p:nvPr/>
            </p:nvSpPr>
            <p:spPr>
              <a:xfrm flipH="1">
                <a:off x="4480" y="3063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91" name="Line 10"/>
              <p:cNvSpPr/>
              <p:nvPr/>
            </p:nvSpPr>
            <p:spPr>
              <a:xfrm>
                <a:off x="4480" y="320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92" name="Line 11"/>
              <p:cNvSpPr/>
              <p:nvPr/>
            </p:nvSpPr>
            <p:spPr>
              <a:xfrm flipH="1">
                <a:off x="4440" y="3207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93" name="Line 12"/>
              <p:cNvSpPr/>
              <p:nvPr/>
            </p:nvSpPr>
            <p:spPr>
              <a:xfrm>
                <a:off x="4440" y="334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94" name="Line 13"/>
              <p:cNvSpPr/>
              <p:nvPr/>
            </p:nvSpPr>
            <p:spPr>
              <a:xfrm flipH="1">
                <a:off x="4384" y="3342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95" name="Line 14"/>
              <p:cNvSpPr/>
              <p:nvPr/>
            </p:nvSpPr>
            <p:spPr>
              <a:xfrm>
                <a:off x="4384" y="345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96" name="Line 15"/>
              <p:cNvSpPr/>
              <p:nvPr/>
            </p:nvSpPr>
            <p:spPr>
              <a:xfrm flipH="1">
                <a:off x="4304" y="3459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97" name="Line 16"/>
              <p:cNvSpPr/>
              <p:nvPr/>
            </p:nvSpPr>
            <p:spPr>
              <a:xfrm>
                <a:off x="4304" y="356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98" name="Line 17"/>
              <p:cNvSpPr/>
              <p:nvPr/>
            </p:nvSpPr>
            <p:spPr>
              <a:xfrm flipH="1">
                <a:off x="4208" y="3567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99" name="Line 18"/>
              <p:cNvSpPr/>
              <p:nvPr/>
            </p:nvSpPr>
            <p:spPr>
              <a:xfrm>
                <a:off x="4208" y="365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0" name="Line 19"/>
              <p:cNvSpPr/>
              <p:nvPr/>
            </p:nvSpPr>
            <p:spPr>
              <a:xfrm flipH="1">
                <a:off x="4104" y="3657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1" name="Line 20"/>
              <p:cNvSpPr/>
              <p:nvPr/>
            </p:nvSpPr>
            <p:spPr>
              <a:xfrm>
                <a:off x="4104" y="372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2" name="Line 21"/>
              <p:cNvSpPr/>
              <p:nvPr/>
            </p:nvSpPr>
            <p:spPr>
              <a:xfrm flipH="1">
                <a:off x="3984" y="3720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3" name="Line 22"/>
              <p:cNvSpPr/>
              <p:nvPr/>
            </p:nvSpPr>
            <p:spPr>
              <a:xfrm>
                <a:off x="3984" y="376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4" name="Line 23"/>
              <p:cNvSpPr/>
              <p:nvPr/>
            </p:nvSpPr>
            <p:spPr>
              <a:xfrm flipH="1">
                <a:off x="3856" y="3765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5" name="Line 24"/>
              <p:cNvSpPr/>
              <p:nvPr/>
            </p:nvSpPr>
            <p:spPr>
              <a:xfrm>
                <a:off x="3856" y="378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6" name="Line 25"/>
              <p:cNvSpPr/>
              <p:nvPr/>
            </p:nvSpPr>
            <p:spPr>
              <a:xfrm>
                <a:off x="3856" y="378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7" name="Line 26"/>
              <p:cNvSpPr/>
              <p:nvPr/>
            </p:nvSpPr>
            <p:spPr>
              <a:xfrm>
                <a:off x="3856" y="378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8" name="Line 27"/>
              <p:cNvSpPr/>
              <p:nvPr/>
            </p:nvSpPr>
            <p:spPr>
              <a:xfrm flipH="1" flipV="1">
                <a:off x="3728" y="3765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09" name="Line 28"/>
              <p:cNvSpPr/>
              <p:nvPr/>
            </p:nvSpPr>
            <p:spPr>
              <a:xfrm>
                <a:off x="3728" y="376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0" name="Line 29"/>
              <p:cNvSpPr/>
              <p:nvPr/>
            </p:nvSpPr>
            <p:spPr>
              <a:xfrm flipH="1" flipV="1">
                <a:off x="3608" y="3720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1" name="Line 30"/>
              <p:cNvSpPr/>
              <p:nvPr/>
            </p:nvSpPr>
            <p:spPr>
              <a:xfrm>
                <a:off x="3608" y="372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2" name="Line 31"/>
              <p:cNvSpPr/>
              <p:nvPr/>
            </p:nvSpPr>
            <p:spPr>
              <a:xfrm flipH="1" flipV="1">
                <a:off x="3496" y="3657"/>
                <a:ext cx="112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3" name="Line 32"/>
              <p:cNvSpPr/>
              <p:nvPr/>
            </p:nvSpPr>
            <p:spPr>
              <a:xfrm>
                <a:off x="3496" y="365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4" name="Line 33"/>
              <p:cNvSpPr/>
              <p:nvPr/>
            </p:nvSpPr>
            <p:spPr>
              <a:xfrm flipH="1" flipV="1">
                <a:off x="3408" y="3567"/>
                <a:ext cx="88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5" name="Line 34"/>
              <p:cNvSpPr/>
              <p:nvPr/>
            </p:nvSpPr>
            <p:spPr>
              <a:xfrm>
                <a:off x="3408" y="356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6" name="Line 35"/>
              <p:cNvSpPr/>
              <p:nvPr/>
            </p:nvSpPr>
            <p:spPr>
              <a:xfrm flipH="1" flipV="1">
                <a:off x="3328" y="3459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7" name="Line 36"/>
              <p:cNvSpPr/>
              <p:nvPr/>
            </p:nvSpPr>
            <p:spPr>
              <a:xfrm>
                <a:off x="3328" y="345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8" name="Line 37"/>
              <p:cNvSpPr/>
              <p:nvPr/>
            </p:nvSpPr>
            <p:spPr>
              <a:xfrm flipH="1" flipV="1">
                <a:off x="3264" y="3342"/>
                <a:ext cx="64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19" name="Line 38"/>
              <p:cNvSpPr/>
              <p:nvPr/>
            </p:nvSpPr>
            <p:spPr>
              <a:xfrm>
                <a:off x="3264" y="334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0" name="Line 39"/>
              <p:cNvSpPr/>
              <p:nvPr/>
            </p:nvSpPr>
            <p:spPr>
              <a:xfrm flipH="1" flipV="1">
                <a:off x="3232" y="3207"/>
                <a:ext cx="32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1" name="Line 40"/>
              <p:cNvSpPr/>
              <p:nvPr/>
            </p:nvSpPr>
            <p:spPr>
              <a:xfrm>
                <a:off x="3232" y="320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2" name="Line 41"/>
              <p:cNvSpPr/>
              <p:nvPr/>
            </p:nvSpPr>
            <p:spPr>
              <a:xfrm flipH="1" flipV="1">
                <a:off x="3216" y="3063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3" name="Line 42"/>
              <p:cNvSpPr/>
              <p:nvPr/>
            </p:nvSpPr>
            <p:spPr>
              <a:xfrm>
                <a:off x="3216" y="306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4" name="Line 43"/>
              <p:cNvSpPr/>
              <p:nvPr/>
            </p:nvSpPr>
            <p:spPr>
              <a:xfrm>
                <a:off x="3216" y="306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5" name="Line 44"/>
              <p:cNvSpPr/>
              <p:nvPr/>
            </p:nvSpPr>
            <p:spPr>
              <a:xfrm>
                <a:off x="3216" y="306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6" name="Line 45"/>
              <p:cNvSpPr/>
              <p:nvPr/>
            </p:nvSpPr>
            <p:spPr>
              <a:xfrm flipV="1">
                <a:off x="3216" y="2919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7" name="Line 46"/>
              <p:cNvSpPr/>
              <p:nvPr/>
            </p:nvSpPr>
            <p:spPr>
              <a:xfrm>
                <a:off x="3232" y="291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8" name="Line 47"/>
              <p:cNvSpPr/>
              <p:nvPr/>
            </p:nvSpPr>
            <p:spPr>
              <a:xfrm flipV="1">
                <a:off x="3232" y="2784"/>
                <a:ext cx="32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9" name="Line 48"/>
              <p:cNvSpPr/>
              <p:nvPr/>
            </p:nvSpPr>
            <p:spPr>
              <a:xfrm>
                <a:off x="3264" y="278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0" name="Line 49"/>
              <p:cNvSpPr/>
              <p:nvPr/>
            </p:nvSpPr>
            <p:spPr>
              <a:xfrm flipV="1">
                <a:off x="3264" y="2667"/>
                <a:ext cx="64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1" name="Line 50"/>
              <p:cNvSpPr/>
              <p:nvPr/>
            </p:nvSpPr>
            <p:spPr>
              <a:xfrm>
                <a:off x="3328" y="266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2" name="Line 51"/>
              <p:cNvSpPr/>
              <p:nvPr/>
            </p:nvSpPr>
            <p:spPr>
              <a:xfrm flipV="1">
                <a:off x="3328" y="2559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3" name="Line 52"/>
              <p:cNvSpPr/>
              <p:nvPr/>
            </p:nvSpPr>
            <p:spPr>
              <a:xfrm>
                <a:off x="3408" y="255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4" name="Line 53"/>
              <p:cNvSpPr/>
              <p:nvPr/>
            </p:nvSpPr>
            <p:spPr>
              <a:xfrm flipV="1">
                <a:off x="3408" y="2469"/>
                <a:ext cx="88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5" name="Line 54"/>
              <p:cNvSpPr/>
              <p:nvPr/>
            </p:nvSpPr>
            <p:spPr>
              <a:xfrm>
                <a:off x="3496" y="246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6" name="Line 55"/>
              <p:cNvSpPr/>
              <p:nvPr/>
            </p:nvSpPr>
            <p:spPr>
              <a:xfrm flipV="1">
                <a:off x="3496" y="2406"/>
                <a:ext cx="112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7" name="Line 56"/>
              <p:cNvSpPr/>
              <p:nvPr/>
            </p:nvSpPr>
            <p:spPr>
              <a:xfrm>
                <a:off x="3608" y="240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8" name="Line 57"/>
              <p:cNvSpPr/>
              <p:nvPr/>
            </p:nvSpPr>
            <p:spPr>
              <a:xfrm flipV="1">
                <a:off x="3608" y="2361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39" name="Line 58"/>
              <p:cNvSpPr/>
              <p:nvPr/>
            </p:nvSpPr>
            <p:spPr>
              <a:xfrm>
                <a:off x="3728" y="236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0" name="Line 59"/>
              <p:cNvSpPr/>
              <p:nvPr/>
            </p:nvSpPr>
            <p:spPr>
              <a:xfrm flipV="1">
                <a:off x="3728" y="2343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1" name="Line 60"/>
              <p:cNvSpPr/>
              <p:nvPr/>
            </p:nvSpPr>
            <p:spPr>
              <a:xfrm>
                <a:off x="3856" y="234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2" name="Line 61"/>
              <p:cNvSpPr/>
              <p:nvPr/>
            </p:nvSpPr>
            <p:spPr>
              <a:xfrm>
                <a:off x="3856" y="234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3" name="Line 62"/>
              <p:cNvSpPr/>
              <p:nvPr/>
            </p:nvSpPr>
            <p:spPr>
              <a:xfrm>
                <a:off x="3856" y="234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4" name="Line 63"/>
              <p:cNvSpPr/>
              <p:nvPr/>
            </p:nvSpPr>
            <p:spPr>
              <a:xfrm>
                <a:off x="3856" y="2343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5" name="Line 64"/>
              <p:cNvSpPr/>
              <p:nvPr/>
            </p:nvSpPr>
            <p:spPr>
              <a:xfrm>
                <a:off x="3984" y="236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6" name="Line 65"/>
              <p:cNvSpPr/>
              <p:nvPr/>
            </p:nvSpPr>
            <p:spPr>
              <a:xfrm>
                <a:off x="3984" y="2361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7" name="Line 66"/>
              <p:cNvSpPr/>
              <p:nvPr/>
            </p:nvSpPr>
            <p:spPr>
              <a:xfrm>
                <a:off x="4104" y="240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8" name="Line 67"/>
              <p:cNvSpPr/>
              <p:nvPr/>
            </p:nvSpPr>
            <p:spPr>
              <a:xfrm>
                <a:off x="4104" y="2406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49" name="Line 68"/>
              <p:cNvSpPr/>
              <p:nvPr/>
            </p:nvSpPr>
            <p:spPr>
              <a:xfrm>
                <a:off x="4208" y="246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0" name="Line 69"/>
              <p:cNvSpPr/>
              <p:nvPr/>
            </p:nvSpPr>
            <p:spPr>
              <a:xfrm>
                <a:off x="4208" y="2469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1" name="Line 70"/>
              <p:cNvSpPr/>
              <p:nvPr/>
            </p:nvSpPr>
            <p:spPr>
              <a:xfrm>
                <a:off x="4304" y="255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2" name="Line 71"/>
              <p:cNvSpPr/>
              <p:nvPr/>
            </p:nvSpPr>
            <p:spPr>
              <a:xfrm>
                <a:off x="4304" y="2559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3" name="Line 72"/>
              <p:cNvSpPr/>
              <p:nvPr/>
            </p:nvSpPr>
            <p:spPr>
              <a:xfrm>
                <a:off x="4384" y="266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4" name="Line 73"/>
              <p:cNvSpPr/>
              <p:nvPr/>
            </p:nvSpPr>
            <p:spPr>
              <a:xfrm>
                <a:off x="4384" y="2667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5" name="Line 74"/>
              <p:cNvSpPr/>
              <p:nvPr/>
            </p:nvSpPr>
            <p:spPr>
              <a:xfrm>
                <a:off x="4440" y="278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6" name="Line 75"/>
              <p:cNvSpPr/>
              <p:nvPr/>
            </p:nvSpPr>
            <p:spPr>
              <a:xfrm>
                <a:off x="4440" y="2784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7" name="Line 76"/>
              <p:cNvSpPr/>
              <p:nvPr/>
            </p:nvSpPr>
            <p:spPr>
              <a:xfrm>
                <a:off x="4480" y="291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8" name="Line 77"/>
              <p:cNvSpPr/>
              <p:nvPr/>
            </p:nvSpPr>
            <p:spPr>
              <a:xfrm>
                <a:off x="4480" y="2919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59" name="Line 78"/>
              <p:cNvSpPr/>
              <p:nvPr/>
            </p:nvSpPr>
            <p:spPr>
              <a:xfrm>
                <a:off x="4496" y="306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60" name="Freeform 79"/>
              <p:cNvSpPr/>
              <p:nvPr/>
            </p:nvSpPr>
            <p:spPr>
              <a:xfrm>
                <a:off x="3176" y="2307"/>
                <a:ext cx="1272" cy="1431"/>
              </a:xfrm>
              <a:custGeom>
                <a:avLst/>
                <a:gdLst/>
                <a:ahLst/>
                <a:cxnLst>
                  <a:cxn ang="0">
                    <a:pos x="1272" y="720"/>
                  </a:cxn>
                  <a:cxn ang="0">
                    <a:pos x="1264" y="864"/>
                  </a:cxn>
                  <a:cxn ang="0">
                    <a:pos x="1224" y="999"/>
                  </a:cxn>
                  <a:cxn ang="0">
                    <a:pos x="1168" y="1116"/>
                  </a:cxn>
                  <a:cxn ang="0">
                    <a:pos x="1088" y="1224"/>
                  </a:cxn>
                  <a:cxn ang="0">
                    <a:pos x="992" y="1314"/>
                  </a:cxn>
                  <a:cxn ang="0">
                    <a:pos x="880" y="1377"/>
                  </a:cxn>
                  <a:cxn ang="0">
                    <a:pos x="760" y="1422"/>
                  </a:cxn>
                  <a:cxn ang="0">
                    <a:pos x="632" y="1431"/>
                  </a:cxn>
                  <a:cxn ang="0">
                    <a:pos x="632" y="1431"/>
                  </a:cxn>
                  <a:cxn ang="0">
                    <a:pos x="512" y="1422"/>
                  </a:cxn>
                  <a:cxn ang="0">
                    <a:pos x="392" y="1377"/>
                  </a:cxn>
                  <a:cxn ang="0">
                    <a:pos x="280" y="1314"/>
                  </a:cxn>
                  <a:cxn ang="0">
                    <a:pos x="184" y="1224"/>
                  </a:cxn>
                  <a:cxn ang="0">
                    <a:pos x="104" y="1116"/>
                  </a:cxn>
                  <a:cxn ang="0">
                    <a:pos x="48" y="999"/>
                  </a:cxn>
                  <a:cxn ang="0">
                    <a:pos x="8" y="864"/>
                  </a:cxn>
                  <a:cxn ang="0">
                    <a:pos x="0" y="720"/>
                  </a:cxn>
                  <a:cxn ang="0">
                    <a:pos x="0" y="720"/>
                  </a:cxn>
                  <a:cxn ang="0">
                    <a:pos x="8" y="576"/>
                  </a:cxn>
                  <a:cxn ang="0">
                    <a:pos x="48" y="441"/>
                  </a:cxn>
                  <a:cxn ang="0">
                    <a:pos x="104" y="315"/>
                  </a:cxn>
                  <a:cxn ang="0">
                    <a:pos x="184" y="207"/>
                  </a:cxn>
                  <a:cxn ang="0">
                    <a:pos x="280" y="126"/>
                  </a:cxn>
                  <a:cxn ang="0">
                    <a:pos x="392" y="54"/>
                  </a:cxn>
                  <a:cxn ang="0">
                    <a:pos x="512" y="18"/>
                  </a:cxn>
                  <a:cxn ang="0">
                    <a:pos x="632" y="0"/>
                  </a:cxn>
                  <a:cxn ang="0">
                    <a:pos x="632" y="0"/>
                  </a:cxn>
                  <a:cxn ang="0">
                    <a:pos x="760" y="18"/>
                  </a:cxn>
                  <a:cxn ang="0">
                    <a:pos x="880" y="54"/>
                  </a:cxn>
                  <a:cxn ang="0">
                    <a:pos x="992" y="126"/>
                  </a:cxn>
                  <a:cxn ang="0">
                    <a:pos x="1088" y="207"/>
                  </a:cxn>
                  <a:cxn ang="0">
                    <a:pos x="1168" y="315"/>
                  </a:cxn>
                  <a:cxn ang="0">
                    <a:pos x="1224" y="441"/>
                  </a:cxn>
                  <a:cxn ang="0">
                    <a:pos x="1264" y="576"/>
                  </a:cxn>
                  <a:cxn ang="0">
                    <a:pos x="1272" y="720"/>
                  </a:cxn>
                </a:cxnLst>
                <a:pathLst>
                  <a:path w="1272" h="1431">
                    <a:moveTo>
                      <a:pt x="1272" y="720"/>
                    </a:moveTo>
                    <a:lnTo>
                      <a:pt x="1264" y="864"/>
                    </a:lnTo>
                    <a:lnTo>
                      <a:pt x="1224" y="999"/>
                    </a:lnTo>
                    <a:lnTo>
                      <a:pt x="1168" y="1116"/>
                    </a:lnTo>
                    <a:lnTo>
                      <a:pt x="1088" y="1224"/>
                    </a:lnTo>
                    <a:lnTo>
                      <a:pt x="992" y="1314"/>
                    </a:lnTo>
                    <a:lnTo>
                      <a:pt x="880" y="1377"/>
                    </a:lnTo>
                    <a:lnTo>
                      <a:pt x="760" y="1422"/>
                    </a:lnTo>
                    <a:lnTo>
                      <a:pt x="632" y="1431"/>
                    </a:lnTo>
                    <a:lnTo>
                      <a:pt x="512" y="1422"/>
                    </a:lnTo>
                    <a:lnTo>
                      <a:pt x="392" y="1377"/>
                    </a:lnTo>
                    <a:lnTo>
                      <a:pt x="280" y="1314"/>
                    </a:lnTo>
                    <a:lnTo>
                      <a:pt x="184" y="1224"/>
                    </a:lnTo>
                    <a:lnTo>
                      <a:pt x="104" y="1116"/>
                    </a:lnTo>
                    <a:lnTo>
                      <a:pt x="48" y="999"/>
                    </a:lnTo>
                    <a:lnTo>
                      <a:pt x="8" y="864"/>
                    </a:lnTo>
                    <a:lnTo>
                      <a:pt x="0" y="720"/>
                    </a:lnTo>
                    <a:lnTo>
                      <a:pt x="8" y="576"/>
                    </a:lnTo>
                    <a:lnTo>
                      <a:pt x="48" y="441"/>
                    </a:lnTo>
                    <a:lnTo>
                      <a:pt x="104" y="315"/>
                    </a:lnTo>
                    <a:lnTo>
                      <a:pt x="184" y="207"/>
                    </a:lnTo>
                    <a:lnTo>
                      <a:pt x="280" y="126"/>
                    </a:lnTo>
                    <a:lnTo>
                      <a:pt x="392" y="54"/>
                    </a:lnTo>
                    <a:lnTo>
                      <a:pt x="512" y="18"/>
                    </a:lnTo>
                    <a:lnTo>
                      <a:pt x="632" y="0"/>
                    </a:lnTo>
                    <a:lnTo>
                      <a:pt x="760" y="18"/>
                    </a:lnTo>
                    <a:lnTo>
                      <a:pt x="880" y="54"/>
                    </a:lnTo>
                    <a:lnTo>
                      <a:pt x="992" y="126"/>
                    </a:lnTo>
                    <a:lnTo>
                      <a:pt x="1088" y="207"/>
                    </a:lnTo>
                    <a:lnTo>
                      <a:pt x="1168" y="315"/>
                    </a:lnTo>
                    <a:lnTo>
                      <a:pt x="1224" y="441"/>
                    </a:lnTo>
                    <a:lnTo>
                      <a:pt x="1264" y="576"/>
                    </a:lnTo>
                    <a:lnTo>
                      <a:pt x="1272" y="720"/>
                    </a:lnTo>
                    <a:close/>
                  </a:path>
                </a:pathLst>
              </a:custGeom>
              <a:solidFill>
                <a:srgbClr val="919191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861" name="Line 80"/>
              <p:cNvSpPr/>
              <p:nvPr/>
            </p:nvSpPr>
            <p:spPr>
              <a:xfrm flipH="1">
                <a:off x="4440" y="3027"/>
                <a:ext cx="8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62" name="Line 81"/>
              <p:cNvSpPr/>
              <p:nvPr/>
            </p:nvSpPr>
            <p:spPr>
              <a:xfrm>
                <a:off x="4440" y="317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63" name="Line 82"/>
              <p:cNvSpPr/>
              <p:nvPr/>
            </p:nvSpPr>
            <p:spPr>
              <a:xfrm flipH="1">
                <a:off x="4400" y="3171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64" name="Line 83"/>
              <p:cNvSpPr/>
              <p:nvPr/>
            </p:nvSpPr>
            <p:spPr>
              <a:xfrm>
                <a:off x="4400" y="330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65" name="Line 84"/>
              <p:cNvSpPr/>
              <p:nvPr/>
            </p:nvSpPr>
            <p:spPr>
              <a:xfrm flipH="1">
                <a:off x="4344" y="3306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66" name="Line 85"/>
              <p:cNvSpPr/>
              <p:nvPr/>
            </p:nvSpPr>
            <p:spPr>
              <a:xfrm>
                <a:off x="4344" y="342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67" name="Line 86"/>
              <p:cNvSpPr/>
              <p:nvPr/>
            </p:nvSpPr>
            <p:spPr>
              <a:xfrm flipH="1">
                <a:off x="4264" y="3423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68" name="Line 87"/>
              <p:cNvSpPr/>
              <p:nvPr/>
            </p:nvSpPr>
            <p:spPr>
              <a:xfrm>
                <a:off x="4264" y="353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69" name="Line 88"/>
              <p:cNvSpPr/>
              <p:nvPr/>
            </p:nvSpPr>
            <p:spPr>
              <a:xfrm flipH="1">
                <a:off x="4168" y="3531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0" name="Line 89"/>
              <p:cNvSpPr/>
              <p:nvPr/>
            </p:nvSpPr>
            <p:spPr>
              <a:xfrm>
                <a:off x="4168" y="362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1" name="Line 90"/>
              <p:cNvSpPr/>
              <p:nvPr/>
            </p:nvSpPr>
            <p:spPr>
              <a:xfrm flipH="1">
                <a:off x="4056" y="3621"/>
                <a:ext cx="112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2" name="Line 91"/>
              <p:cNvSpPr/>
              <p:nvPr/>
            </p:nvSpPr>
            <p:spPr>
              <a:xfrm>
                <a:off x="4056" y="368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3" name="Line 92"/>
              <p:cNvSpPr/>
              <p:nvPr/>
            </p:nvSpPr>
            <p:spPr>
              <a:xfrm flipH="1">
                <a:off x="3936" y="3684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4" name="Line 93"/>
              <p:cNvSpPr/>
              <p:nvPr/>
            </p:nvSpPr>
            <p:spPr>
              <a:xfrm>
                <a:off x="3936" y="372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5" name="Line 94"/>
              <p:cNvSpPr/>
              <p:nvPr/>
            </p:nvSpPr>
            <p:spPr>
              <a:xfrm flipH="1">
                <a:off x="3808" y="3729"/>
                <a:ext cx="128" cy="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6" name="Line 95"/>
              <p:cNvSpPr/>
              <p:nvPr/>
            </p:nvSpPr>
            <p:spPr>
              <a:xfrm>
                <a:off x="3808" y="373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7" name="Line 96"/>
              <p:cNvSpPr/>
              <p:nvPr/>
            </p:nvSpPr>
            <p:spPr>
              <a:xfrm>
                <a:off x="3808" y="373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8" name="Line 97"/>
              <p:cNvSpPr/>
              <p:nvPr/>
            </p:nvSpPr>
            <p:spPr>
              <a:xfrm>
                <a:off x="3808" y="373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79" name="Line 98"/>
              <p:cNvSpPr/>
              <p:nvPr/>
            </p:nvSpPr>
            <p:spPr>
              <a:xfrm flipH="1" flipV="1">
                <a:off x="3688" y="3729"/>
                <a:ext cx="120" cy="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0" name="Line 99"/>
              <p:cNvSpPr/>
              <p:nvPr/>
            </p:nvSpPr>
            <p:spPr>
              <a:xfrm>
                <a:off x="3688" y="372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1" name="Line 100"/>
              <p:cNvSpPr/>
              <p:nvPr/>
            </p:nvSpPr>
            <p:spPr>
              <a:xfrm flipH="1" flipV="1">
                <a:off x="3568" y="3684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2" name="Line 101"/>
              <p:cNvSpPr/>
              <p:nvPr/>
            </p:nvSpPr>
            <p:spPr>
              <a:xfrm>
                <a:off x="3568" y="368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3" name="Line 102"/>
              <p:cNvSpPr/>
              <p:nvPr/>
            </p:nvSpPr>
            <p:spPr>
              <a:xfrm flipH="1" flipV="1">
                <a:off x="3456" y="3621"/>
                <a:ext cx="112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4" name="Line 103"/>
              <p:cNvSpPr/>
              <p:nvPr/>
            </p:nvSpPr>
            <p:spPr>
              <a:xfrm>
                <a:off x="3456" y="362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5" name="Line 104"/>
              <p:cNvSpPr/>
              <p:nvPr/>
            </p:nvSpPr>
            <p:spPr>
              <a:xfrm flipH="1" flipV="1">
                <a:off x="3360" y="3531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6" name="Line 105"/>
              <p:cNvSpPr/>
              <p:nvPr/>
            </p:nvSpPr>
            <p:spPr>
              <a:xfrm>
                <a:off x="3360" y="353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7" name="Line 106"/>
              <p:cNvSpPr/>
              <p:nvPr/>
            </p:nvSpPr>
            <p:spPr>
              <a:xfrm flipH="1" flipV="1">
                <a:off x="3280" y="3423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8" name="Line 107"/>
              <p:cNvSpPr/>
              <p:nvPr/>
            </p:nvSpPr>
            <p:spPr>
              <a:xfrm>
                <a:off x="3280" y="342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89" name="Line 108"/>
              <p:cNvSpPr/>
              <p:nvPr/>
            </p:nvSpPr>
            <p:spPr>
              <a:xfrm flipH="1" flipV="1">
                <a:off x="3224" y="3306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0" name="Line 109"/>
              <p:cNvSpPr/>
              <p:nvPr/>
            </p:nvSpPr>
            <p:spPr>
              <a:xfrm>
                <a:off x="3224" y="330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1" name="Line 110"/>
              <p:cNvSpPr/>
              <p:nvPr/>
            </p:nvSpPr>
            <p:spPr>
              <a:xfrm flipH="1" flipV="1">
                <a:off x="3184" y="3171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2" name="Line 111"/>
              <p:cNvSpPr/>
              <p:nvPr/>
            </p:nvSpPr>
            <p:spPr>
              <a:xfrm>
                <a:off x="3184" y="317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3" name="Line 112"/>
              <p:cNvSpPr/>
              <p:nvPr/>
            </p:nvSpPr>
            <p:spPr>
              <a:xfrm flipH="1" flipV="1">
                <a:off x="3176" y="3027"/>
                <a:ext cx="8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4" name="Line 113"/>
              <p:cNvSpPr/>
              <p:nvPr/>
            </p:nvSpPr>
            <p:spPr>
              <a:xfrm>
                <a:off x="3176" y="302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5" name="Line 114"/>
              <p:cNvSpPr/>
              <p:nvPr/>
            </p:nvSpPr>
            <p:spPr>
              <a:xfrm>
                <a:off x="3176" y="302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6" name="Line 115"/>
              <p:cNvSpPr/>
              <p:nvPr/>
            </p:nvSpPr>
            <p:spPr>
              <a:xfrm>
                <a:off x="3176" y="302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7" name="Line 116"/>
              <p:cNvSpPr/>
              <p:nvPr/>
            </p:nvSpPr>
            <p:spPr>
              <a:xfrm flipV="1">
                <a:off x="3176" y="2883"/>
                <a:ext cx="8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8" name="Line 117"/>
              <p:cNvSpPr/>
              <p:nvPr/>
            </p:nvSpPr>
            <p:spPr>
              <a:xfrm>
                <a:off x="3184" y="288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99" name="Line 118"/>
              <p:cNvSpPr/>
              <p:nvPr/>
            </p:nvSpPr>
            <p:spPr>
              <a:xfrm flipV="1">
                <a:off x="3184" y="2748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0" name="Line 119"/>
              <p:cNvSpPr/>
              <p:nvPr/>
            </p:nvSpPr>
            <p:spPr>
              <a:xfrm>
                <a:off x="3224" y="274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1" name="Line 120"/>
              <p:cNvSpPr/>
              <p:nvPr/>
            </p:nvSpPr>
            <p:spPr>
              <a:xfrm flipV="1">
                <a:off x="3224" y="2622"/>
                <a:ext cx="56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2" name="Line 121"/>
              <p:cNvSpPr/>
              <p:nvPr/>
            </p:nvSpPr>
            <p:spPr>
              <a:xfrm>
                <a:off x="3280" y="262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3" name="Line 122"/>
              <p:cNvSpPr/>
              <p:nvPr/>
            </p:nvSpPr>
            <p:spPr>
              <a:xfrm flipV="1">
                <a:off x="3280" y="2514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4" name="Line 123"/>
              <p:cNvSpPr/>
              <p:nvPr/>
            </p:nvSpPr>
            <p:spPr>
              <a:xfrm>
                <a:off x="3360" y="251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5" name="Line 124"/>
              <p:cNvSpPr/>
              <p:nvPr/>
            </p:nvSpPr>
            <p:spPr>
              <a:xfrm flipV="1">
                <a:off x="3360" y="2433"/>
                <a:ext cx="96" cy="8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6" name="Line 125"/>
              <p:cNvSpPr/>
              <p:nvPr/>
            </p:nvSpPr>
            <p:spPr>
              <a:xfrm>
                <a:off x="3456" y="243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7" name="Line 126"/>
              <p:cNvSpPr/>
              <p:nvPr/>
            </p:nvSpPr>
            <p:spPr>
              <a:xfrm flipV="1">
                <a:off x="3456" y="2361"/>
                <a:ext cx="112" cy="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8" name="Line 127"/>
              <p:cNvSpPr/>
              <p:nvPr/>
            </p:nvSpPr>
            <p:spPr>
              <a:xfrm>
                <a:off x="3568" y="236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09" name="Line 128"/>
              <p:cNvSpPr/>
              <p:nvPr/>
            </p:nvSpPr>
            <p:spPr>
              <a:xfrm flipV="1">
                <a:off x="3568" y="2325"/>
                <a:ext cx="120" cy="3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0" name="Line 129"/>
              <p:cNvSpPr/>
              <p:nvPr/>
            </p:nvSpPr>
            <p:spPr>
              <a:xfrm>
                <a:off x="3688" y="232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1" name="Line 130"/>
              <p:cNvSpPr/>
              <p:nvPr/>
            </p:nvSpPr>
            <p:spPr>
              <a:xfrm flipV="1">
                <a:off x="3688" y="2307"/>
                <a:ext cx="120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2" name="Line 131"/>
              <p:cNvSpPr/>
              <p:nvPr/>
            </p:nvSpPr>
            <p:spPr>
              <a:xfrm>
                <a:off x="3808" y="230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3" name="Line 132"/>
              <p:cNvSpPr/>
              <p:nvPr/>
            </p:nvSpPr>
            <p:spPr>
              <a:xfrm>
                <a:off x="3808" y="230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4" name="Line 133"/>
              <p:cNvSpPr/>
              <p:nvPr/>
            </p:nvSpPr>
            <p:spPr>
              <a:xfrm>
                <a:off x="3808" y="230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5" name="Line 134"/>
              <p:cNvSpPr/>
              <p:nvPr/>
            </p:nvSpPr>
            <p:spPr>
              <a:xfrm>
                <a:off x="3808" y="2307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6" name="Line 135"/>
              <p:cNvSpPr/>
              <p:nvPr/>
            </p:nvSpPr>
            <p:spPr>
              <a:xfrm>
                <a:off x="3936" y="232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7" name="Line 136"/>
              <p:cNvSpPr/>
              <p:nvPr/>
            </p:nvSpPr>
            <p:spPr>
              <a:xfrm>
                <a:off x="3936" y="2325"/>
                <a:ext cx="120" cy="3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8" name="Line 137"/>
              <p:cNvSpPr/>
              <p:nvPr/>
            </p:nvSpPr>
            <p:spPr>
              <a:xfrm>
                <a:off x="4056" y="236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19" name="Line 138"/>
              <p:cNvSpPr/>
              <p:nvPr/>
            </p:nvSpPr>
            <p:spPr>
              <a:xfrm>
                <a:off x="4056" y="2361"/>
                <a:ext cx="112" cy="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0" name="Line 139"/>
              <p:cNvSpPr/>
              <p:nvPr/>
            </p:nvSpPr>
            <p:spPr>
              <a:xfrm>
                <a:off x="4168" y="243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1" name="Line 140"/>
              <p:cNvSpPr/>
              <p:nvPr/>
            </p:nvSpPr>
            <p:spPr>
              <a:xfrm>
                <a:off x="4168" y="2433"/>
                <a:ext cx="96" cy="8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2" name="Line 141"/>
              <p:cNvSpPr/>
              <p:nvPr/>
            </p:nvSpPr>
            <p:spPr>
              <a:xfrm>
                <a:off x="4264" y="251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3" name="Line 142"/>
              <p:cNvSpPr/>
              <p:nvPr/>
            </p:nvSpPr>
            <p:spPr>
              <a:xfrm>
                <a:off x="4264" y="2514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4" name="Line 143"/>
              <p:cNvSpPr/>
              <p:nvPr/>
            </p:nvSpPr>
            <p:spPr>
              <a:xfrm>
                <a:off x="4344" y="262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5" name="Line 144"/>
              <p:cNvSpPr/>
              <p:nvPr/>
            </p:nvSpPr>
            <p:spPr>
              <a:xfrm>
                <a:off x="4344" y="2622"/>
                <a:ext cx="56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6" name="Line 145"/>
              <p:cNvSpPr/>
              <p:nvPr/>
            </p:nvSpPr>
            <p:spPr>
              <a:xfrm>
                <a:off x="4400" y="274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7" name="Line 146"/>
              <p:cNvSpPr/>
              <p:nvPr/>
            </p:nvSpPr>
            <p:spPr>
              <a:xfrm>
                <a:off x="4400" y="2748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8" name="Line 147"/>
              <p:cNvSpPr/>
              <p:nvPr/>
            </p:nvSpPr>
            <p:spPr>
              <a:xfrm>
                <a:off x="4440" y="288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29" name="Line 148"/>
              <p:cNvSpPr/>
              <p:nvPr/>
            </p:nvSpPr>
            <p:spPr>
              <a:xfrm>
                <a:off x="4440" y="2883"/>
                <a:ext cx="8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30" name="Line 149"/>
              <p:cNvSpPr/>
              <p:nvPr/>
            </p:nvSpPr>
            <p:spPr>
              <a:xfrm>
                <a:off x="4448" y="302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31" name="Freeform 150"/>
              <p:cNvSpPr/>
              <p:nvPr/>
            </p:nvSpPr>
            <p:spPr>
              <a:xfrm>
                <a:off x="2384" y="1857"/>
                <a:ext cx="1280" cy="1431"/>
              </a:xfrm>
              <a:custGeom>
                <a:avLst/>
                <a:gdLst/>
                <a:ahLst/>
                <a:cxnLst>
                  <a:cxn ang="0">
                    <a:pos x="1280" y="711"/>
                  </a:cxn>
                  <a:cxn ang="0">
                    <a:pos x="1264" y="855"/>
                  </a:cxn>
                  <a:cxn ang="0">
                    <a:pos x="1224" y="990"/>
                  </a:cxn>
                  <a:cxn ang="0">
                    <a:pos x="1168" y="1116"/>
                  </a:cxn>
                  <a:cxn ang="0">
                    <a:pos x="1088" y="1224"/>
                  </a:cxn>
                  <a:cxn ang="0">
                    <a:pos x="992" y="1305"/>
                  </a:cxn>
                  <a:cxn ang="0">
                    <a:pos x="888" y="1377"/>
                  </a:cxn>
                  <a:cxn ang="0">
                    <a:pos x="768" y="1413"/>
                  </a:cxn>
                  <a:cxn ang="0">
                    <a:pos x="640" y="1431"/>
                  </a:cxn>
                  <a:cxn ang="0">
                    <a:pos x="640" y="1431"/>
                  </a:cxn>
                  <a:cxn ang="0">
                    <a:pos x="512" y="1413"/>
                  </a:cxn>
                  <a:cxn ang="0">
                    <a:pos x="392" y="1377"/>
                  </a:cxn>
                  <a:cxn ang="0">
                    <a:pos x="288" y="1305"/>
                  </a:cxn>
                  <a:cxn ang="0">
                    <a:pos x="192" y="1224"/>
                  </a:cxn>
                  <a:cxn ang="0">
                    <a:pos x="112" y="1116"/>
                  </a:cxn>
                  <a:cxn ang="0">
                    <a:pos x="56" y="990"/>
                  </a:cxn>
                  <a:cxn ang="0">
                    <a:pos x="16" y="855"/>
                  </a:cxn>
                  <a:cxn ang="0">
                    <a:pos x="0" y="711"/>
                  </a:cxn>
                  <a:cxn ang="0">
                    <a:pos x="0" y="711"/>
                  </a:cxn>
                  <a:cxn ang="0">
                    <a:pos x="16" y="567"/>
                  </a:cxn>
                  <a:cxn ang="0">
                    <a:pos x="56" y="441"/>
                  </a:cxn>
                  <a:cxn ang="0">
                    <a:pos x="112" y="315"/>
                  </a:cxn>
                  <a:cxn ang="0">
                    <a:pos x="192" y="207"/>
                  </a:cxn>
                  <a:cxn ang="0">
                    <a:pos x="288" y="117"/>
                  </a:cxn>
                  <a:cxn ang="0">
                    <a:pos x="392" y="54"/>
                  </a:cxn>
                  <a:cxn ang="0">
                    <a:pos x="512" y="9"/>
                  </a:cxn>
                  <a:cxn ang="0">
                    <a:pos x="640" y="0"/>
                  </a:cxn>
                  <a:cxn ang="0">
                    <a:pos x="640" y="0"/>
                  </a:cxn>
                  <a:cxn ang="0">
                    <a:pos x="768" y="9"/>
                  </a:cxn>
                  <a:cxn ang="0">
                    <a:pos x="888" y="54"/>
                  </a:cxn>
                  <a:cxn ang="0">
                    <a:pos x="992" y="117"/>
                  </a:cxn>
                  <a:cxn ang="0">
                    <a:pos x="1088" y="207"/>
                  </a:cxn>
                  <a:cxn ang="0">
                    <a:pos x="1168" y="315"/>
                  </a:cxn>
                  <a:cxn ang="0">
                    <a:pos x="1224" y="441"/>
                  </a:cxn>
                  <a:cxn ang="0">
                    <a:pos x="1264" y="567"/>
                  </a:cxn>
                  <a:cxn ang="0">
                    <a:pos x="1280" y="711"/>
                  </a:cxn>
                </a:cxnLst>
                <a:pathLst>
                  <a:path w="1280" h="1431">
                    <a:moveTo>
                      <a:pt x="1280" y="711"/>
                    </a:moveTo>
                    <a:lnTo>
                      <a:pt x="1264" y="855"/>
                    </a:lnTo>
                    <a:lnTo>
                      <a:pt x="1224" y="990"/>
                    </a:lnTo>
                    <a:lnTo>
                      <a:pt x="1168" y="1116"/>
                    </a:lnTo>
                    <a:lnTo>
                      <a:pt x="1088" y="1224"/>
                    </a:lnTo>
                    <a:lnTo>
                      <a:pt x="992" y="1305"/>
                    </a:lnTo>
                    <a:lnTo>
                      <a:pt x="888" y="1377"/>
                    </a:lnTo>
                    <a:lnTo>
                      <a:pt x="768" y="1413"/>
                    </a:lnTo>
                    <a:lnTo>
                      <a:pt x="640" y="1431"/>
                    </a:lnTo>
                    <a:lnTo>
                      <a:pt x="512" y="1413"/>
                    </a:lnTo>
                    <a:lnTo>
                      <a:pt x="392" y="1377"/>
                    </a:lnTo>
                    <a:lnTo>
                      <a:pt x="288" y="1305"/>
                    </a:lnTo>
                    <a:lnTo>
                      <a:pt x="192" y="1224"/>
                    </a:lnTo>
                    <a:lnTo>
                      <a:pt x="112" y="1116"/>
                    </a:lnTo>
                    <a:lnTo>
                      <a:pt x="56" y="990"/>
                    </a:lnTo>
                    <a:lnTo>
                      <a:pt x="16" y="855"/>
                    </a:lnTo>
                    <a:lnTo>
                      <a:pt x="0" y="711"/>
                    </a:lnTo>
                    <a:lnTo>
                      <a:pt x="16" y="567"/>
                    </a:lnTo>
                    <a:lnTo>
                      <a:pt x="56" y="441"/>
                    </a:lnTo>
                    <a:lnTo>
                      <a:pt x="112" y="315"/>
                    </a:lnTo>
                    <a:lnTo>
                      <a:pt x="192" y="207"/>
                    </a:lnTo>
                    <a:lnTo>
                      <a:pt x="288" y="117"/>
                    </a:lnTo>
                    <a:lnTo>
                      <a:pt x="392" y="54"/>
                    </a:lnTo>
                    <a:lnTo>
                      <a:pt x="512" y="9"/>
                    </a:lnTo>
                    <a:lnTo>
                      <a:pt x="640" y="0"/>
                    </a:lnTo>
                    <a:lnTo>
                      <a:pt x="768" y="9"/>
                    </a:lnTo>
                    <a:lnTo>
                      <a:pt x="888" y="54"/>
                    </a:lnTo>
                    <a:lnTo>
                      <a:pt x="992" y="117"/>
                    </a:lnTo>
                    <a:lnTo>
                      <a:pt x="1088" y="207"/>
                    </a:lnTo>
                    <a:lnTo>
                      <a:pt x="1168" y="315"/>
                    </a:lnTo>
                    <a:lnTo>
                      <a:pt x="1224" y="441"/>
                    </a:lnTo>
                    <a:lnTo>
                      <a:pt x="1264" y="567"/>
                    </a:lnTo>
                    <a:lnTo>
                      <a:pt x="1280" y="7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932" name="Line 151"/>
              <p:cNvSpPr/>
              <p:nvPr/>
            </p:nvSpPr>
            <p:spPr>
              <a:xfrm flipH="1">
                <a:off x="3648" y="2568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33" name="Line 152"/>
              <p:cNvSpPr/>
              <p:nvPr/>
            </p:nvSpPr>
            <p:spPr>
              <a:xfrm>
                <a:off x="3648" y="271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34" name="Line 153"/>
              <p:cNvSpPr/>
              <p:nvPr/>
            </p:nvSpPr>
            <p:spPr>
              <a:xfrm flipH="1">
                <a:off x="3608" y="2712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35" name="Line 154"/>
              <p:cNvSpPr/>
              <p:nvPr/>
            </p:nvSpPr>
            <p:spPr>
              <a:xfrm>
                <a:off x="3608" y="284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36" name="Line 155"/>
              <p:cNvSpPr/>
              <p:nvPr/>
            </p:nvSpPr>
            <p:spPr>
              <a:xfrm flipH="1">
                <a:off x="3552" y="2847"/>
                <a:ext cx="56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37" name="Line 156"/>
              <p:cNvSpPr/>
              <p:nvPr/>
            </p:nvSpPr>
            <p:spPr>
              <a:xfrm>
                <a:off x="3552" y="297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38" name="Line 157"/>
              <p:cNvSpPr/>
              <p:nvPr/>
            </p:nvSpPr>
            <p:spPr>
              <a:xfrm flipH="1">
                <a:off x="3472" y="2973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39" name="Line 158"/>
              <p:cNvSpPr/>
              <p:nvPr/>
            </p:nvSpPr>
            <p:spPr>
              <a:xfrm>
                <a:off x="3472" y="308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0" name="Line 159"/>
              <p:cNvSpPr/>
              <p:nvPr/>
            </p:nvSpPr>
            <p:spPr>
              <a:xfrm flipH="1">
                <a:off x="3376" y="3081"/>
                <a:ext cx="96" cy="8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1" name="Line 160"/>
              <p:cNvSpPr/>
              <p:nvPr/>
            </p:nvSpPr>
            <p:spPr>
              <a:xfrm>
                <a:off x="3376" y="316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2" name="Line 161"/>
              <p:cNvSpPr/>
              <p:nvPr/>
            </p:nvSpPr>
            <p:spPr>
              <a:xfrm flipH="1">
                <a:off x="3272" y="3162"/>
                <a:ext cx="104" cy="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3" name="Line 162"/>
              <p:cNvSpPr/>
              <p:nvPr/>
            </p:nvSpPr>
            <p:spPr>
              <a:xfrm>
                <a:off x="3272" y="323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4" name="Line 163"/>
              <p:cNvSpPr/>
              <p:nvPr/>
            </p:nvSpPr>
            <p:spPr>
              <a:xfrm flipH="1">
                <a:off x="3152" y="3234"/>
                <a:ext cx="120" cy="3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5" name="Line 164"/>
              <p:cNvSpPr/>
              <p:nvPr/>
            </p:nvSpPr>
            <p:spPr>
              <a:xfrm>
                <a:off x="3152" y="327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6" name="Line 165"/>
              <p:cNvSpPr/>
              <p:nvPr/>
            </p:nvSpPr>
            <p:spPr>
              <a:xfrm flipH="1">
                <a:off x="3024" y="3270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7" name="Line 166"/>
              <p:cNvSpPr/>
              <p:nvPr/>
            </p:nvSpPr>
            <p:spPr>
              <a:xfrm>
                <a:off x="3024" y="328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8" name="Line 167"/>
              <p:cNvSpPr/>
              <p:nvPr/>
            </p:nvSpPr>
            <p:spPr>
              <a:xfrm>
                <a:off x="3024" y="328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49" name="Line 168"/>
              <p:cNvSpPr/>
              <p:nvPr/>
            </p:nvSpPr>
            <p:spPr>
              <a:xfrm>
                <a:off x="3024" y="328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0" name="Line 169"/>
              <p:cNvSpPr/>
              <p:nvPr/>
            </p:nvSpPr>
            <p:spPr>
              <a:xfrm flipH="1" flipV="1">
                <a:off x="2896" y="3270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1" name="Line 170"/>
              <p:cNvSpPr/>
              <p:nvPr/>
            </p:nvSpPr>
            <p:spPr>
              <a:xfrm>
                <a:off x="2896" y="327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2" name="Line 171"/>
              <p:cNvSpPr/>
              <p:nvPr/>
            </p:nvSpPr>
            <p:spPr>
              <a:xfrm flipH="1" flipV="1">
                <a:off x="2776" y="3234"/>
                <a:ext cx="120" cy="3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3" name="Line 172"/>
              <p:cNvSpPr/>
              <p:nvPr/>
            </p:nvSpPr>
            <p:spPr>
              <a:xfrm>
                <a:off x="2776" y="323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4" name="Line 173"/>
              <p:cNvSpPr/>
              <p:nvPr/>
            </p:nvSpPr>
            <p:spPr>
              <a:xfrm flipH="1" flipV="1">
                <a:off x="2672" y="3162"/>
                <a:ext cx="104" cy="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5" name="Line 174"/>
              <p:cNvSpPr/>
              <p:nvPr/>
            </p:nvSpPr>
            <p:spPr>
              <a:xfrm>
                <a:off x="2672" y="316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6" name="Line 175"/>
              <p:cNvSpPr/>
              <p:nvPr/>
            </p:nvSpPr>
            <p:spPr>
              <a:xfrm flipH="1" flipV="1">
                <a:off x="2576" y="3081"/>
                <a:ext cx="96" cy="8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7" name="Line 176"/>
              <p:cNvSpPr/>
              <p:nvPr/>
            </p:nvSpPr>
            <p:spPr>
              <a:xfrm>
                <a:off x="2576" y="308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8" name="Line 177"/>
              <p:cNvSpPr/>
              <p:nvPr/>
            </p:nvSpPr>
            <p:spPr>
              <a:xfrm flipH="1" flipV="1">
                <a:off x="2496" y="2973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59" name="Line 178"/>
              <p:cNvSpPr/>
              <p:nvPr/>
            </p:nvSpPr>
            <p:spPr>
              <a:xfrm>
                <a:off x="2496" y="297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0" name="Line 179"/>
              <p:cNvSpPr/>
              <p:nvPr/>
            </p:nvSpPr>
            <p:spPr>
              <a:xfrm flipH="1" flipV="1">
                <a:off x="2440" y="2847"/>
                <a:ext cx="56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1" name="Line 180"/>
              <p:cNvSpPr/>
              <p:nvPr/>
            </p:nvSpPr>
            <p:spPr>
              <a:xfrm>
                <a:off x="2440" y="284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2" name="Line 181"/>
              <p:cNvSpPr/>
              <p:nvPr/>
            </p:nvSpPr>
            <p:spPr>
              <a:xfrm flipH="1" flipV="1">
                <a:off x="2400" y="2712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3" name="Line 182"/>
              <p:cNvSpPr/>
              <p:nvPr/>
            </p:nvSpPr>
            <p:spPr>
              <a:xfrm>
                <a:off x="2400" y="271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4" name="Line 183"/>
              <p:cNvSpPr/>
              <p:nvPr/>
            </p:nvSpPr>
            <p:spPr>
              <a:xfrm flipH="1" flipV="1">
                <a:off x="2384" y="2568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5" name="Line 184"/>
              <p:cNvSpPr/>
              <p:nvPr/>
            </p:nvSpPr>
            <p:spPr>
              <a:xfrm>
                <a:off x="2384" y="256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6" name="Line 185"/>
              <p:cNvSpPr/>
              <p:nvPr/>
            </p:nvSpPr>
            <p:spPr>
              <a:xfrm>
                <a:off x="2384" y="256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7" name="Line 186"/>
              <p:cNvSpPr/>
              <p:nvPr/>
            </p:nvSpPr>
            <p:spPr>
              <a:xfrm>
                <a:off x="2384" y="256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8" name="Line 187"/>
              <p:cNvSpPr/>
              <p:nvPr/>
            </p:nvSpPr>
            <p:spPr>
              <a:xfrm flipV="1">
                <a:off x="2384" y="2424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69" name="Line 188"/>
              <p:cNvSpPr/>
              <p:nvPr/>
            </p:nvSpPr>
            <p:spPr>
              <a:xfrm>
                <a:off x="2400" y="242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0" name="Line 189"/>
              <p:cNvSpPr/>
              <p:nvPr/>
            </p:nvSpPr>
            <p:spPr>
              <a:xfrm flipV="1">
                <a:off x="2400" y="2298"/>
                <a:ext cx="40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1" name="Line 190"/>
              <p:cNvSpPr/>
              <p:nvPr/>
            </p:nvSpPr>
            <p:spPr>
              <a:xfrm>
                <a:off x="2440" y="229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2" name="Line 191"/>
              <p:cNvSpPr/>
              <p:nvPr/>
            </p:nvSpPr>
            <p:spPr>
              <a:xfrm flipV="1">
                <a:off x="2440" y="2172"/>
                <a:ext cx="56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3" name="Line 192"/>
              <p:cNvSpPr/>
              <p:nvPr/>
            </p:nvSpPr>
            <p:spPr>
              <a:xfrm>
                <a:off x="2496" y="217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4" name="Line 193"/>
              <p:cNvSpPr/>
              <p:nvPr/>
            </p:nvSpPr>
            <p:spPr>
              <a:xfrm flipV="1">
                <a:off x="2496" y="2064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5" name="Line 194"/>
              <p:cNvSpPr/>
              <p:nvPr/>
            </p:nvSpPr>
            <p:spPr>
              <a:xfrm>
                <a:off x="2576" y="206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6" name="Line 195"/>
              <p:cNvSpPr/>
              <p:nvPr/>
            </p:nvSpPr>
            <p:spPr>
              <a:xfrm flipV="1">
                <a:off x="2576" y="1974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7" name="Line 196"/>
              <p:cNvSpPr/>
              <p:nvPr/>
            </p:nvSpPr>
            <p:spPr>
              <a:xfrm>
                <a:off x="2672" y="197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8" name="Line 197"/>
              <p:cNvSpPr/>
              <p:nvPr/>
            </p:nvSpPr>
            <p:spPr>
              <a:xfrm flipV="1">
                <a:off x="2672" y="1911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79" name="Line 198"/>
              <p:cNvSpPr/>
              <p:nvPr/>
            </p:nvSpPr>
            <p:spPr>
              <a:xfrm>
                <a:off x="2776" y="191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80" name="Line 199"/>
              <p:cNvSpPr/>
              <p:nvPr/>
            </p:nvSpPr>
            <p:spPr>
              <a:xfrm flipV="1">
                <a:off x="2776" y="1866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81" name="Line 200"/>
              <p:cNvSpPr/>
              <p:nvPr/>
            </p:nvSpPr>
            <p:spPr>
              <a:xfrm>
                <a:off x="2896" y="186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82" name="Line 201"/>
              <p:cNvSpPr/>
              <p:nvPr/>
            </p:nvSpPr>
            <p:spPr>
              <a:xfrm flipV="1">
                <a:off x="2896" y="1857"/>
                <a:ext cx="128" cy="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83" name="Line 202"/>
              <p:cNvSpPr/>
              <p:nvPr/>
            </p:nvSpPr>
            <p:spPr>
              <a:xfrm>
                <a:off x="3024" y="185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84" name="Line 203"/>
              <p:cNvSpPr/>
              <p:nvPr/>
            </p:nvSpPr>
            <p:spPr>
              <a:xfrm>
                <a:off x="3024" y="185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85" name="Line 204"/>
              <p:cNvSpPr/>
              <p:nvPr/>
            </p:nvSpPr>
            <p:spPr>
              <a:xfrm>
                <a:off x="3024" y="185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86" name="Line 205"/>
              <p:cNvSpPr/>
              <p:nvPr/>
            </p:nvSpPr>
            <p:spPr>
              <a:xfrm>
                <a:off x="3024" y="1857"/>
                <a:ext cx="128" cy="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87" name="Line 206"/>
              <p:cNvSpPr/>
              <p:nvPr/>
            </p:nvSpPr>
            <p:spPr>
              <a:xfrm>
                <a:off x="3152" y="186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988" name="Line 207"/>
              <p:cNvSpPr/>
              <p:nvPr/>
            </p:nvSpPr>
            <p:spPr>
              <a:xfrm>
                <a:off x="3152" y="1866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419" name="Group 409"/>
            <p:cNvGrpSpPr/>
            <p:nvPr/>
          </p:nvGrpSpPr>
          <p:grpSpPr>
            <a:xfrm>
              <a:off x="1488" y="1344"/>
              <a:ext cx="2176" cy="1908"/>
              <a:chOff x="1488" y="1344"/>
              <a:chExt cx="2176" cy="1908"/>
            </a:xfrm>
          </p:grpSpPr>
          <p:sp>
            <p:nvSpPr>
              <p:cNvPr id="17589" name="Line 209"/>
              <p:cNvSpPr/>
              <p:nvPr/>
            </p:nvSpPr>
            <p:spPr>
              <a:xfrm>
                <a:off x="3272" y="191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0" name="Line 210"/>
              <p:cNvSpPr/>
              <p:nvPr/>
            </p:nvSpPr>
            <p:spPr>
              <a:xfrm>
                <a:off x="3272" y="1911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1" name="Line 211"/>
              <p:cNvSpPr/>
              <p:nvPr/>
            </p:nvSpPr>
            <p:spPr>
              <a:xfrm>
                <a:off x="3376" y="197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2" name="Line 212"/>
              <p:cNvSpPr/>
              <p:nvPr/>
            </p:nvSpPr>
            <p:spPr>
              <a:xfrm>
                <a:off x="3376" y="1974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3" name="Line 213"/>
              <p:cNvSpPr/>
              <p:nvPr/>
            </p:nvSpPr>
            <p:spPr>
              <a:xfrm>
                <a:off x="3472" y="206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4" name="Line 214"/>
              <p:cNvSpPr/>
              <p:nvPr/>
            </p:nvSpPr>
            <p:spPr>
              <a:xfrm>
                <a:off x="3472" y="2064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5" name="Line 215"/>
              <p:cNvSpPr/>
              <p:nvPr/>
            </p:nvSpPr>
            <p:spPr>
              <a:xfrm>
                <a:off x="3552" y="217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6" name="Line 216"/>
              <p:cNvSpPr/>
              <p:nvPr/>
            </p:nvSpPr>
            <p:spPr>
              <a:xfrm>
                <a:off x="3552" y="2172"/>
                <a:ext cx="56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7" name="Line 217"/>
              <p:cNvSpPr/>
              <p:nvPr/>
            </p:nvSpPr>
            <p:spPr>
              <a:xfrm>
                <a:off x="3608" y="229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8" name="Line 218"/>
              <p:cNvSpPr/>
              <p:nvPr/>
            </p:nvSpPr>
            <p:spPr>
              <a:xfrm>
                <a:off x="3608" y="2298"/>
                <a:ext cx="40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99" name="Line 219"/>
              <p:cNvSpPr/>
              <p:nvPr/>
            </p:nvSpPr>
            <p:spPr>
              <a:xfrm>
                <a:off x="3648" y="242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00" name="Line 220"/>
              <p:cNvSpPr/>
              <p:nvPr/>
            </p:nvSpPr>
            <p:spPr>
              <a:xfrm>
                <a:off x="3648" y="2424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01" name="Line 221"/>
              <p:cNvSpPr/>
              <p:nvPr/>
            </p:nvSpPr>
            <p:spPr>
              <a:xfrm>
                <a:off x="3664" y="256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02" name="Freeform 222"/>
              <p:cNvSpPr/>
              <p:nvPr/>
            </p:nvSpPr>
            <p:spPr>
              <a:xfrm>
                <a:off x="2344" y="1812"/>
                <a:ext cx="1272" cy="1440"/>
              </a:xfrm>
              <a:custGeom>
                <a:avLst/>
                <a:gdLst/>
                <a:ahLst/>
                <a:cxnLst>
                  <a:cxn ang="0">
                    <a:pos x="1272" y="720"/>
                  </a:cxn>
                  <a:cxn ang="0">
                    <a:pos x="1264" y="864"/>
                  </a:cxn>
                  <a:cxn ang="0">
                    <a:pos x="1224" y="999"/>
                  </a:cxn>
                  <a:cxn ang="0">
                    <a:pos x="1168" y="1125"/>
                  </a:cxn>
                  <a:cxn ang="0">
                    <a:pos x="1088" y="1224"/>
                  </a:cxn>
                  <a:cxn ang="0">
                    <a:pos x="992" y="1314"/>
                  </a:cxn>
                  <a:cxn ang="0">
                    <a:pos x="888" y="1386"/>
                  </a:cxn>
                  <a:cxn ang="0">
                    <a:pos x="768" y="1422"/>
                  </a:cxn>
                  <a:cxn ang="0">
                    <a:pos x="640" y="1440"/>
                  </a:cxn>
                  <a:cxn ang="0">
                    <a:pos x="640" y="1440"/>
                  </a:cxn>
                  <a:cxn ang="0">
                    <a:pos x="512" y="1422"/>
                  </a:cxn>
                  <a:cxn ang="0">
                    <a:pos x="392" y="1386"/>
                  </a:cxn>
                  <a:cxn ang="0">
                    <a:pos x="280" y="1314"/>
                  </a:cxn>
                  <a:cxn ang="0">
                    <a:pos x="184" y="1224"/>
                  </a:cxn>
                  <a:cxn ang="0">
                    <a:pos x="112" y="1125"/>
                  </a:cxn>
                  <a:cxn ang="0">
                    <a:pos x="48" y="999"/>
                  </a:cxn>
                  <a:cxn ang="0">
                    <a:pos x="16" y="864"/>
                  </a:cxn>
                  <a:cxn ang="0">
                    <a:pos x="0" y="720"/>
                  </a:cxn>
                  <a:cxn ang="0">
                    <a:pos x="0" y="720"/>
                  </a:cxn>
                  <a:cxn ang="0">
                    <a:pos x="16" y="576"/>
                  </a:cxn>
                  <a:cxn ang="0">
                    <a:pos x="48" y="441"/>
                  </a:cxn>
                  <a:cxn ang="0">
                    <a:pos x="112" y="324"/>
                  </a:cxn>
                  <a:cxn ang="0">
                    <a:pos x="184" y="216"/>
                  </a:cxn>
                  <a:cxn ang="0">
                    <a:pos x="280" y="126"/>
                  </a:cxn>
                  <a:cxn ang="0">
                    <a:pos x="392" y="63"/>
                  </a:cxn>
                  <a:cxn ang="0">
                    <a:pos x="512" y="18"/>
                  </a:cxn>
                  <a:cxn ang="0">
                    <a:pos x="640" y="0"/>
                  </a:cxn>
                  <a:cxn ang="0">
                    <a:pos x="640" y="0"/>
                  </a:cxn>
                  <a:cxn ang="0">
                    <a:pos x="768" y="18"/>
                  </a:cxn>
                  <a:cxn ang="0">
                    <a:pos x="888" y="63"/>
                  </a:cxn>
                  <a:cxn ang="0">
                    <a:pos x="992" y="126"/>
                  </a:cxn>
                  <a:cxn ang="0">
                    <a:pos x="1088" y="216"/>
                  </a:cxn>
                  <a:cxn ang="0">
                    <a:pos x="1168" y="324"/>
                  </a:cxn>
                  <a:cxn ang="0">
                    <a:pos x="1224" y="441"/>
                  </a:cxn>
                  <a:cxn ang="0">
                    <a:pos x="1264" y="576"/>
                  </a:cxn>
                  <a:cxn ang="0">
                    <a:pos x="1272" y="720"/>
                  </a:cxn>
                </a:cxnLst>
                <a:pathLst>
                  <a:path w="1272" h="1440">
                    <a:moveTo>
                      <a:pt x="1272" y="720"/>
                    </a:moveTo>
                    <a:lnTo>
                      <a:pt x="1264" y="864"/>
                    </a:lnTo>
                    <a:lnTo>
                      <a:pt x="1224" y="999"/>
                    </a:lnTo>
                    <a:lnTo>
                      <a:pt x="1168" y="1125"/>
                    </a:lnTo>
                    <a:lnTo>
                      <a:pt x="1088" y="1224"/>
                    </a:lnTo>
                    <a:lnTo>
                      <a:pt x="992" y="1314"/>
                    </a:lnTo>
                    <a:lnTo>
                      <a:pt x="888" y="1386"/>
                    </a:lnTo>
                    <a:lnTo>
                      <a:pt x="768" y="1422"/>
                    </a:lnTo>
                    <a:lnTo>
                      <a:pt x="640" y="1440"/>
                    </a:lnTo>
                    <a:lnTo>
                      <a:pt x="512" y="1422"/>
                    </a:lnTo>
                    <a:lnTo>
                      <a:pt x="392" y="1386"/>
                    </a:lnTo>
                    <a:lnTo>
                      <a:pt x="280" y="1314"/>
                    </a:lnTo>
                    <a:lnTo>
                      <a:pt x="184" y="1224"/>
                    </a:lnTo>
                    <a:lnTo>
                      <a:pt x="112" y="1125"/>
                    </a:lnTo>
                    <a:lnTo>
                      <a:pt x="48" y="999"/>
                    </a:lnTo>
                    <a:lnTo>
                      <a:pt x="16" y="864"/>
                    </a:lnTo>
                    <a:lnTo>
                      <a:pt x="0" y="720"/>
                    </a:lnTo>
                    <a:lnTo>
                      <a:pt x="16" y="576"/>
                    </a:lnTo>
                    <a:lnTo>
                      <a:pt x="48" y="441"/>
                    </a:lnTo>
                    <a:lnTo>
                      <a:pt x="112" y="324"/>
                    </a:lnTo>
                    <a:lnTo>
                      <a:pt x="184" y="216"/>
                    </a:lnTo>
                    <a:lnTo>
                      <a:pt x="280" y="126"/>
                    </a:lnTo>
                    <a:lnTo>
                      <a:pt x="392" y="63"/>
                    </a:lnTo>
                    <a:lnTo>
                      <a:pt x="512" y="18"/>
                    </a:lnTo>
                    <a:lnTo>
                      <a:pt x="640" y="0"/>
                    </a:lnTo>
                    <a:lnTo>
                      <a:pt x="768" y="18"/>
                    </a:lnTo>
                    <a:lnTo>
                      <a:pt x="888" y="63"/>
                    </a:lnTo>
                    <a:lnTo>
                      <a:pt x="992" y="126"/>
                    </a:lnTo>
                    <a:lnTo>
                      <a:pt x="1088" y="216"/>
                    </a:lnTo>
                    <a:lnTo>
                      <a:pt x="1168" y="324"/>
                    </a:lnTo>
                    <a:lnTo>
                      <a:pt x="1224" y="441"/>
                    </a:lnTo>
                    <a:lnTo>
                      <a:pt x="1264" y="576"/>
                    </a:lnTo>
                    <a:lnTo>
                      <a:pt x="1272" y="72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603" name="Line 223"/>
              <p:cNvSpPr/>
              <p:nvPr/>
            </p:nvSpPr>
            <p:spPr>
              <a:xfrm flipH="1">
                <a:off x="3608" y="2532"/>
                <a:ext cx="8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04" name="Line 224"/>
              <p:cNvSpPr/>
              <p:nvPr/>
            </p:nvSpPr>
            <p:spPr>
              <a:xfrm>
                <a:off x="3608" y="267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05" name="Line 225"/>
              <p:cNvSpPr/>
              <p:nvPr/>
            </p:nvSpPr>
            <p:spPr>
              <a:xfrm flipH="1">
                <a:off x="3568" y="2676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06" name="Line 226"/>
              <p:cNvSpPr/>
              <p:nvPr/>
            </p:nvSpPr>
            <p:spPr>
              <a:xfrm>
                <a:off x="3568" y="281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07" name="Line 227"/>
              <p:cNvSpPr/>
              <p:nvPr/>
            </p:nvSpPr>
            <p:spPr>
              <a:xfrm flipH="1">
                <a:off x="3512" y="2811"/>
                <a:ext cx="56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08" name="Line 228"/>
              <p:cNvSpPr/>
              <p:nvPr/>
            </p:nvSpPr>
            <p:spPr>
              <a:xfrm>
                <a:off x="3512" y="293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09" name="Line 229"/>
              <p:cNvSpPr/>
              <p:nvPr/>
            </p:nvSpPr>
            <p:spPr>
              <a:xfrm flipH="1">
                <a:off x="3432" y="2937"/>
                <a:ext cx="80" cy="9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0" name="Line 230"/>
              <p:cNvSpPr/>
              <p:nvPr/>
            </p:nvSpPr>
            <p:spPr>
              <a:xfrm>
                <a:off x="3432" y="303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1" name="Line 231"/>
              <p:cNvSpPr/>
              <p:nvPr/>
            </p:nvSpPr>
            <p:spPr>
              <a:xfrm flipH="1">
                <a:off x="3336" y="3036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2" name="Line 232"/>
              <p:cNvSpPr/>
              <p:nvPr/>
            </p:nvSpPr>
            <p:spPr>
              <a:xfrm>
                <a:off x="3336" y="312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3" name="Line 233"/>
              <p:cNvSpPr/>
              <p:nvPr/>
            </p:nvSpPr>
            <p:spPr>
              <a:xfrm flipH="1">
                <a:off x="3232" y="3126"/>
                <a:ext cx="104" cy="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4" name="Line 234"/>
              <p:cNvSpPr/>
              <p:nvPr/>
            </p:nvSpPr>
            <p:spPr>
              <a:xfrm>
                <a:off x="3232" y="319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5" name="Line 235"/>
              <p:cNvSpPr/>
              <p:nvPr/>
            </p:nvSpPr>
            <p:spPr>
              <a:xfrm flipH="1">
                <a:off x="3112" y="3198"/>
                <a:ext cx="120" cy="3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6" name="Line 236"/>
              <p:cNvSpPr/>
              <p:nvPr/>
            </p:nvSpPr>
            <p:spPr>
              <a:xfrm>
                <a:off x="3112" y="323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7" name="Line 237"/>
              <p:cNvSpPr/>
              <p:nvPr/>
            </p:nvSpPr>
            <p:spPr>
              <a:xfrm flipH="1">
                <a:off x="2984" y="3234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8" name="Line 238"/>
              <p:cNvSpPr/>
              <p:nvPr/>
            </p:nvSpPr>
            <p:spPr>
              <a:xfrm>
                <a:off x="2984" y="325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19" name="Line 239"/>
              <p:cNvSpPr/>
              <p:nvPr/>
            </p:nvSpPr>
            <p:spPr>
              <a:xfrm>
                <a:off x="2984" y="325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0" name="Line 240"/>
              <p:cNvSpPr/>
              <p:nvPr/>
            </p:nvSpPr>
            <p:spPr>
              <a:xfrm>
                <a:off x="2984" y="325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1" name="Line 241"/>
              <p:cNvSpPr/>
              <p:nvPr/>
            </p:nvSpPr>
            <p:spPr>
              <a:xfrm flipH="1" flipV="1">
                <a:off x="2856" y="3234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2" name="Line 242"/>
              <p:cNvSpPr/>
              <p:nvPr/>
            </p:nvSpPr>
            <p:spPr>
              <a:xfrm>
                <a:off x="2856" y="323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3" name="Line 243"/>
              <p:cNvSpPr/>
              <p:nvPr/>
            </p:nvSpPr>
            <p:spPr>
              <a:xfrm flipH="1" flipV="1">
                <a:off x="2736" y="3198"/>
                <a:ext cx="120" cy="3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4" name="Line 244"/>
              <p:cNvSpPr/>
              <p:nvPr/>
            </p:nvSpPr>
            <p:spPr>
              <a:xfrm>
                <a:off x="2736" y="319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5" name="Line 245"/>
              <p:cNvSpPr/>
              <p:nvPr/>
            </p:nvSpPr>
            <p:spPr>
              <a:xfrm flipH="1" flipV="1">
                <a:off x="2624" y="3126"/>
                <a:ext cx="112" cy="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6" name="Line 246"/>
              <p:cNvSpPr/>
              <p:nvPr/>
            </p:nvSpPr>
            <p:spPr>
              <a:xfrm>
                <a:off x="2624" y="312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7" name="Line 247"/>
              <p:cNvSpPr/>
              <p:nvPr/>
            </p:nvSpPr>
            <p:spPr>
              <a:xfrm flipH="1" flipV="1">
                <a:off x="2528" y="3036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8" name="Line 248"/>
              <p:cNvSpPr/>
              <p:nvPr/>
            </p:nvSpPr>
            <p:spPr>
              <a:xfrm>
                <a:off x="2528" y="303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29" name="Line 249"/>
              <p:cNvSpPr/>
              <p:nvPr/>
            </p:nvSpPr>
            <p:spPr>
              <a:xfrm flipH="1" flipV="1">
                <a:off x="2456" y="2937"/>
                <a:ext cx="72" cy="9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0" name="Line 250"/>
              <p:cNvSpPr/>
              <p:nvPr/>
            </p:nvSpPr>
            <p:spPr>
              <a:xfrm>
                <a:off x="2456" y="293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1" name="Line 251"/>
              <p:cNvSpPr/>
              <p:nvPr/>
            </p:nvSpPr>
            <p:spPr>
              <a:xfrm flipH="1" flipV="1">
                <a:off x="2392" y="2811"/>
                <a:ext cx="64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2" name="Line 252"/>
              <p:cNvSpPr/>
              <p:nvPr/>
            </p:nvSpPr>
            <p:spPr>
              <a:xfrm>
                <a:off x="2392" y="281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3" name="Line 253"/>
              <p:cNvSpPr/>
              <p:nvPr/>
            </p:nvSpPr>
            <p:spPr>
              <a:xfrm flipH="1" flipV="1">
                <a:off x="2360" y="2676"/>
                <a:ext cx="32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4" name="Line 254"/>
              <p:cNvSpPr/>
              <p:nvPr/>
            </p:nvSpPr>
            <p:spPr>
              <a:xfrm>
                <a:off x="2360" y="267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5" name="Line 255"/>
              <p:cNvSpPr/>
              <p:nvPr/>
            </p:nvSpPr>
            <p:spPr>
              <a:xfrm flipH="1" flipV="1">
                <a:off x="2344" y="2532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6" name="Line 256"/>
              <p:cNvSpPr/>
              <p:nvPr/>
            </p:nvSpPr>
            <p:spPr>
              <a:xfrm>
                <a:off x="2344" y="253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7" name="Line 257"/>
              <p:cNvSpPr/>
              <p:nvPr/>
            </p:nvSpPr>
            <p:spPr>
              <a:xfrm>
                <a:off x="2344" y="253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8" name="Line 258"/>
              <p:cNvSpPr/>
              <p:nvPr/>
            </p:nvSpPr>
            <p:spPr>
              <a:xfrm>
                <a:off x="2344" y="253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39" name="Line 259"/>
              <p:cNvSpPr/>
              <p:nvPr/>
            </p:nvSpPr>
            <p:spPr>
              <a:xfrm flipV="1">
                <a:off x="2344" y="2388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0" name="Line 260"/>
              <p:cNvSpPr/>
              <p:nvPr/>
            </p:nvSpPr>
            <p:spPr>
              <a:xfrm>
                <a:off x="2360" y="238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1" name="Line 261"/>
              <p:cNvSpPr/>
              <p:nvPr/>
            </p:nvSpPr>
            <p:spPr>
              <a:xfrm flipV="1">
                <a:off x="2360" y="2253"/>
                <a:ext cx="32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2" name="Line 262"/>
              <p:cNvSpPr/>
              <p:nvPr/>
            </p:nvSpPr>
            <p:spPr>
              <a:xfrm>
                <a:off x="2392" y="225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3" name="Line 263"/>
              <p:cNvSpPr/>
              <p:nvPr/>
            </p:nvSpPr>
            <p:spPr>
              <a:xfrm flipV="1">
                <a:off x="2392" y="2136"/>
                <a:ext cx="64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4" name="Line 264"/>
              <p:cNvSpPr/>
              <p:nvPr/>
            </p:nvSpPr>
            <p:spPr>
              <a:xfrm>
                <a:off x="2456" y="213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5" name="Line 265"/>
              <p:cNvSpPr/>
              <p:nvPr/>
            </p:nvSpPr>
            <p:spPr>
              <a:xfrm flipV="1">
                <a:off x="2456" y="2028"/>
                <a:ext cx="72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6" name="Line 266"/>
              <p:cNvSpPr/>
              <p:nvPr/>
            </p:nvSpPr>
            <p:spPr>
              <a:xfrm>
                <a:off x="2528" y="202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7" name="Line 267"/>
              <p:cNvSpPr/>
              <p:nvPr/>
            </p:nvSpPr>
            <p:spPr>
              <a:xfrm flipV="1">
                <a:off x="2528" y="1938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8" name="Line 268"/>
              <p:cNvSpPr/>
              <p:nvPr/>
            </p:nvSpPr>
            <p:spPr>
              <a:xfrm>
                <a:off x="2624" y="193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49" name="Line 269"/>
              <p:cNvSpPr/>
              <p:nvPr/>
            </p:nvSpPr>
            <p:spPr>
              <a:xfrm flipV="1">
                <a:off x="2624" y="1875"/>
                <a:ext cx="112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0" name="Line 270"/>
              <p:cNvSpPr/>
              <p:nvPr/>
            </p:nvSpPr>
            <p:spPr>
              <a:xfrm>
                <a:off x="2736" y="187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1" name="Line 271"/>
              <p:cNvSpPr/>
              <p:nvPr/>
            </p:nvSpPr>
            <p:spPr>
              <a:xfrm flipV="1">
                <a:off x="2736" y="1830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2" name="Line 272"/>
              <p:cNvSpPr/>
              <p:nvPr/>
            </p:nvSpPr>
            <p:spPr>
              <a:xfrm>
                <a:off x="2856" y="183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3" name="Line 273"/>
              <p:cNvSpPr/>
              <p:nvPr/>
            </p:nvSpPr>
            <p:spPr>
              <a:xfrm flipV="1">
                <a:off x="2856" y="1812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4" name="Line 274"/>
              <p:cNvSpPr/>
              <p:nvPr/>
            </p:nvSpPr>
            <p:spPr>
              <a:xfrm>
                <a:off x="2984" y="181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5" name="Line 275"/>
              <p:cNvSpPr/>
              <p:nvPr/>
            </p:nvSpPr>
            <p:spPr>
              <a:xfrm>
                <a:off x="2984" y="181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6" name="Line 276"/>
              <p:cNvSpPr/>
              <p:nvPr/>
            </p:nvSpPr>
            <p:spPr>
              <a:xfrm>
                <a:off x="2984" y="181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7" name="Line 277"/>
              <p:cNvSpPr/>
              <p:nvPr/>
            </p:nvSpPr>
            <p:spPr>
              <a:xfrm>
                <a:off x="2984" y="1812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8" name="Line 278"/>
              <p:cNvSpPr/>
              <p:nvPr/>
            </p:nvSpPr>
            <p:spPr>
              <a:xfrm>
                <a:off x="3112" y="183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59" name="Line 279"/>
              <p:cNvSpPr/>
              <p:nvPr/>
            </p:nvSpPr>
            <p:spPr>
              <a:xfrm>
                <a:off x="3112" y="1830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0" name="Line 280"/>
              <p:cNvSpPr/>
              <p:nvPr/>
            </p:nvSpPr>
            <p:spPr>
              <a:xfrm>
                <a:off x="3232" y="187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1" name="Line 281"/>
              <p:cNvSpPr/>
              <p:nvPr/>
            </p:nvSpPr>
            <p:spPr>
              <a:xfrm>
                <a:off x="3232" y="1875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2" name="Line 282"/>
              <p:cNvSpPr/>
              <p:nvPr/>
            </p:nvSpPr>
            <p:spPr>
              <a:xfrm>
                <a:off x="3336" y="193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3" name="Line 283"/>
              <p:cNvSpPr/>
              <p:nvPr/>
            </p:nvSpPr>
            <p:spPr>
              <a:xfrm>
                <a:off x="3336" y="1938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4" name="Line 284"/>
              <p:cNvSpPr/>
              <p:nvPr/>
            </p:nvSpPr>
            <p:spPr>
              <a:xfrm>
                <a:off x="3432" y="202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5" name="Line 285"/>
              <p:cNvSpPr/>
              <p:nvPr/>
            </p:nvSpPr>
            <p:spPr>
              <a:xfrm>
                <a:off x="3432" y="2028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6" name="Line 286"/>
              <p:cNvSpPr/>
              <p:nvPr/>
            </p:nvSpPr>
            <p:spPr>
              <a:xfrm>
                <a:off x="3512" y="213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7" name="Line 287"/>
              <p:cNvSpPr/>
              <p:nvPr/>
            </p:nvSpPr>
            <p:spPr>
              <a:xfrm>
                <a:off x="3512" y="2136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8" name="Line 288"/>
              <p:cNvSpPr/>
              <p:nvPr/>
            </p:nvSpPr>
            <p:spPr>
              <a:xfrm>
                <a:off x="3568" y="225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69" name="Line 289"/>
              <p:cNvSpPr/>
              <p:nvPr/>
            </p:nvSpPr>
            <p:spPr>
              <a:xfrm>
                <a:off x="3568" y="2253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70" name="Line 290"/>
              <p:cNvSpPr/>
              <p:nvPr/>
            </p:nvSpPr>
            <p:spPr>
              <a:xfrm>
                <a:off x="3608" y="238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71" name="Line 291"/>
              <p:cNvSpPr/>
              <p:nvPr/>
            </p:nvSpPr>
            <p:spPr>
              <a:xfrm>
                <a:off x="3608" y="2388"/>
                <a:ext cx="8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72" name="Line 292"/>
              <p:cNvSpPr/>
              <p:nvPr/>
            </p:nvSpPr>
            <p:spPr>
              <a:xfrm>
                <a:off x="3616" y="253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73" name="Freeform 293"/>
              <p:cNvSpPr/>
              <p:nvPr/>
            </p:nvSpPr>
            <p:spPr>
              <a:xfrm>
                <a:off x="1528" y="1380"/>
                <a:ext cx="1280" cy="1440"/>
              </a:xfrm>
              <a:custGeom>
                <a:avLst/>
                <a:gdLst/>
                <a:ahLst/>
                <a:cxnLst>
                  <a:cxn ang="0">
                    <a:pos x="1280" y="720"/>
                  </a:cxn>
                  <a:cxn ang="0">
                    <a:pos x="1264" y="864"/>
                  </a:cxn>
                  <a:cxn ang="0">
                    <a:pos x="1224" y="999"/>
                  </a:cxn>
                  <a:cxn ang="0">
                    <a:pos x="1168" y="1116"/>
                  </a:cxn>
                  <a:cxn ang="0">
                    <a:pos x="1088" y="1224"/>
                  </a:cxn>
                  <a:cxn ang="0">
                    <a:pos x="992" y="1314"/>
                  </a:cxn>
                  <a:cxn ang="0">
                    <a:pos x="888" y="1377"/>
                  </a:cxn>
                  <a:cxn ang="0">
                    <a:pos x="768" y="1422"/>
                  </a:cxn>
                  <a:cxn ang="0">
                    <a:pos x="640" y="1440"/>
                  </a:cxn>
                  <a:cxn ang="0">
                    <a:pos x="640" y="1440"/>
                  </a:cxn>
                  <a:cxn ang="0">
                    <a:pos x="512" y="1422"/>
                  </a:cxn>
                  <a:cxn ang="0">
                    <a:pos x="392" y="1377"/>
                  </a:cxn>
                  <a:cxn ang="0">
                    <a:pos x="288" y="1314"/>
                  </a:cxn>
                  <a:cxn ang="0">
                    <a:pos x="192" y="1224"/>
                  </a:cxn>
                  <a:cxn ang="0">
                    <a:pos x="112" y="1116"/>
                  </a:cxn>
                  <a:cxn ang="0">
                    <a:pos x="56" y="999"/>
                  </a:cxn>
                  <a:cxn ang="0">
                    <a:pos x="16" y="864"/>
                  </a:cxn>
                  <a:cxn ang="0">
                    <a:pos x="0" y="720"/>
                  </a:cxn>
                  <a:cxn ang="0">
                    <a:pos x="0" y="720"/>
                  </a:cxn>
                  <a:cxn ang="0">
                    <a:pos x="16" y="576"/>
                  </a:cxn>
                  <a:cxn ang="0">
                    <a:pos x="56" y="441"/>
                  </a:cxn>
                  <a:cxn ang="0">
                    <a:pos x="112" y="324"/>
                  </a:cxn>
                  <a:cxn ang="0">
                    <a:pos x="192" y="216"/>
                  </a:cxn>
                  <a:cxn ang="0">
                    <a:pos x="288" y="126"/>
                  </a:cxn>
                  <a:cxn ang="0">
                    <a:pos x="392" y="63"/>
                  </a:cxn>
                  <a:cxn ang="0">
                    <a:pos x="512" y="18"/>
                  </a:cxn>
                  <a:cxn ang="0">
                    <a:pos x="640" y="0"/>
                  </a:cxn>
                  <a:cxn ang="0">
                    <a:pos x="640" y="0"/>
                  </a:cxn>
                  <a:cxn ang="0">
                    <a:pos x="768" y="18"/>
                  </a:cxn>
                  <a:cxn ang="0">
                    <a:pos x="888" y="63"/>
                  </a:cxn>
                  <a:cxn ang="0">
                    <a:pos x="992" y="126"/>
                  </a:cxn>
                  <a:cxn ang="0">
                    <a:pos x="1088" y="216"/>
                  </a:cxn>
                  <a:cxn ang="0">
                    <a:pos x="1168" y="324"/>
                  </a:cxn>
                  <a:cxn ang="0">
                    <a:pos x="1224" y="441"/>
                  </a:cxn>
                  <a:cxn ang="0">
                    <a:pos x="1264" y="576"/>
                  </a:cxn>
                  <a:cxn ang="0">
                    <a:pos x="1280" y="720"/>
                  </a:cxn>
                </a:cxnLst>
                <a:pathLst>
                  <a:path w="1280" h="1440">
                    <a:moveTo>
                      <a:pt x="1280" y="720"/>
                    </a:moveTo>
                    <a:lnTo>
                      <a:pt x="1264" y="864"/>
                    </a:lnTo>
                    <a:lnTo>
                      <a:pt x="1224" y="999"/>
                    </a:lnTo>
                    <a:lnTo>
                      <a:pt x="1168" y="1116"/>
                    </a:lnTo>
                    <a:lnTo>
                      <a:pt x="1088" y="1224"/>
                    </a:lnTo>
                    <a:lnTo>
                      <a:pt x="992" y="1314"/>
                    </a:lnTo>
                    <a:lnTo>
                      <a:pt x="888" y="1377"/>
                    </a:lnTo>
                    <a:lnTo>
                      <a:pt x="768" y="1422"/>
                    </a:lnTo>
                    <a:lnTo>
                      <a:pt x="640" y="1440"/>
                    </a:lnTo>
                    <a:lnTo>
                      <a:pt x="512" y="1422"/>
                    </a:lnTo>
                    <a:lnTo>
                      <a:pt x="392" y="1377"/>
                    </a:lnTo>
                    <a:lnTo>
                      <a:pt x="288" y="1314"/>
                    </a:lnTo>
                    <a:lnTo>
                      <a:pt x="192" y="1224"/>
                    </a:lnTo>
                    <a:lnTo>
                      <a:pt x="112" y="1116"/>
                    </a:lnTo>
                    <a:lnTo>
                      <a:pt x="56" y="999"/>
                    </a:lnTo>
                    <a:lnTo>
                      <a:pt x="16" y="864"/>
                    </a:lnTo>
                    <a:lnTo>
                      <a:pt x="0" y="720"/>
                    </a:lnTo>
                    <a:lnTo>
                      <a:pt x="16" y="576"/>
                    </a:lnTo>
                    <a:lnTo>
                      <a:pt x="56" y="441"/>
                    </a:lnTo>
                    <a:lnTo>
                      <a:pt x="112" y="324"/>
                    </a:lnTo>
                    <a:lnTo>
                      <a:pt x="192" y="216"/>
                    </a:lnTo>
                    <a:lnTo>
                      <a:pt x="288" y="126"/>
                    </a:lnTo>
                    <a:lnTo>
                      <a:pt x="392" y="63"/>
                    </a:lnTo>
                    <a:lnTo>
                      <a:pt x="512" y="18"/>
                    </a:lnTo>
                    <a:lnTo>
                      <a:pt x="640" y="0"/>
                    </a:lnTo>
                    <a:lnTo>
                      <a:pt x="768" y="18"/>
                    </a:lnTo>
                    <a:lnTo>
                      <a:pt x="888" y="63"/>
                    </a:lnTo>
                    <a:lnTo>
                      <a:pt x="992" y="126"/>
                    </a:lnTo>
                    <a:lnTo>
                      <a:pt x="1088" y="216"/>
                    </a:lnTo>
                    <a:lnTo>
                      <a:pt x="1168" y="324"/>
                    </a:lnTo>
                    <a:lnTo>
                      <a:pt x="1224" y="441"/>
                    </a:lnTo>
                    <a:lnTo>
                      <a:pt x="1264" y="576"/>
                    </a:lnTo>
                    <a:lnTo>
                      <a:pt x="1280" y="72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674" name="Line 294"/>
              <p:cNvSpPr/>
              <p:nvPr/>
            </p:nvSpPr>
            <p:spPr>
              <a:xfrm flipH="1">
                <a:off x="2792" y="2100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75" name="Line 295"/>
              <p:cNvSpPr/>
              <p:nvPr/>
            </p:nvSpPr>
            <p:spPr>
              <a:xfrm>
                <a:off x="2792" y="224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76" name="Line 296"/>
              <p:cNvSpPr/>
              <p:nvPr/>
            </p:nvSpPr>
            <p:spPr>
              <a:xfrm flipH="1">
                <a:off x="2752" y="2244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77" name="Line 297"/>
              <p:cNvSpPr/>
              <p:nvPr/>
            </p:nvSpPr>
            <p:spPr>
              <a:xfrm>
                <a:off x="2752" y="237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78" name="Line 298"/>
              <p:cNvSpPr/>
              <p:nvPr/>
            </p:nvSpPr>
            <p:spPr>
              <a:xfrm flipH="1">
                <a:off x="2696" y="2379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79" name="Line 299"/>
              <p:cNvSpPr/>
              <p:nvPr/>
            </p:nvSpPr>
            <p:spPr>
              <a:xfrm>
                <a:off x="2696" y="249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0" name="Line 300"/>
              <p:cNvSpPr/>
              <p:nvPr/>
            </p:nvSpPr>
            <p:spPr>
              <a:xfrm flipH="1">
                <a:off x="2616" y="2496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1" name="Line 301"/>
              <p:cNvSpPr/>
              <p:nvPr/>
            </p:nvSpPr>
            <p:spPr>
              <a:xfrm>
                <a:off x="2616" y="260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2" name="Line 302"/>
              <p:cNvSpPr/>
              <p:nvPr/>
            </p:nvSpPr>
            <p:spPr>
              <a:xfrm flipH="1">
                <a:off x="2520" y="2604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3" name="Line 303"/>
              <p:cNvSpPr/>
              <p:nvPr/>
            </p:nvSpPr>
            <p:spPr>
              <a:xfrm>
                <a:off x="2520" y="269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4" name="Line 304"/>
              <p:cNvSpPr/>
              <p:nvPr/>
            </p:nvSpPr>
            <p:spPr>
              <a:xfrm flipH="1">
                <a:off x="2416" y="2694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5" name="Line 305"/>
              <p:cNvSpPr/>
              <p:nvPr/>
            </p:nvSpPr>
            <p:spPr>
              <a:xfrm>
                <a:off x="2416" y="275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6" name="Line 306"/>
              <p:cNvSpPr/>
              <p:nvPr/>
            </p:nvSpPr>
            <p:spPr>
              <a:xfrm flipH="1">
                <a:off x="2296" y="2757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7" name="Line 307"/>
              <p:cNvSpPr/>
              <p:nvPr/>
            </p:nvSpPr>
            <p:spPr>
              <a:xfrm>
                <a:off x="2296" y="280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8" name="Line 308"/>
              <p:cNvSpPr/>
              <p:nvPr/>
            </p:nvSpPr>
            <p:spPr>
              <a:xfrm flipH="1">
                <a:off x="2168" y="2802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89" name="Line 309"/>
              <p:cNvSpPr/>
              <p:nvPr/>
            </p:nvSpPr>
            <p:spPr>
              <a:xfrm>
                <a:off x="2168" y="282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0" name="Line 310"/>
              <p:cNvSpPr/>
              <p:nvPr/>
            </p:nvSpPr>
            <p:spPr>
              <a:xfrm>
                <a:off x="2168" y="282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1" name="Line 311"/>
              <p:cNvSpPr/>
              <p:nvPr/>
            </p:nvSpPr>
            <p:spPr>
              <a:xfrm>
                <a:off x="2168" y="282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2" name="Line 312"/>
              <p:cNvSpPr/>
              <p:nvPr/>
            </p:nvSpPr>
            <p:spPr>
              <a:xfrm flipH="1" flipV="1">
                <a:off x="2040" y="2802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3" name="Line 313"/>
              <p:cNvSpPr/>
              <p:nvPr/>
            </p:nvSpPr>
            <p:spPr>
              <a:xfrm>
                <a:off x="2040" y="2802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4" name="Line 314"/>
              <p:cNvSpPr/>
              <p:nvPr/>
            </p:nvSpPr>
            <p:spPr>
              <a:xfrm flipH="1" flipV="1">
                <a:off x="1920" y="2757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5" name="Line 315"/>
              <p:cNvSpPr/>
              <p:nvPr/>
            </p:nvSpPr>
            <p:spPr>
              <a:xfrm>
                <a:off x="1920" y="2757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6" name="Line 316"/>
              <p:cNvSpPr/>
              <p:nvPr/>
            </p:nvSpPr>
            <p:spPr>
              <a:xfrm flipH="1" flipV="1">
                <a:off x="1816" y="2694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7" name="Line 317"/>
              <p:cNvSpPr/>
              <p:nvPr/>
            </p:nvSpPr>
            <p:spPr>
              <a:xfrm>
                <a:off x="1816" y="269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8" name="Line 318"/>
              <p:cNvSpPr/>
              <p:nvPr/>
            </p:nvSpPr>
            <p:spPr>
              <a:xfrm flipH="1" flipV="1">
                <a:off x="1720" y="2604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699" name="Line 319"/>
              <p:cNvSpPr/>
              <p:nvPr/>
            </p:nvSpPr>
            <p:spPr>
              <a:xfrm>
                <a:off x="1720" y="260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0" name="Line 320"/>
              <p:cNvSpPr/>
              <p:nvPr/>
            </p:nvSpPr>
            <p:spPr>
              <a:xfrm flipH="1" flipV="1">
                <a:off x="1640" y="2496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1" name="Line 321"/>
              <p:cNvSpPr/>
              <p:nvPr/>
            </p:nvSpPr>
            <p:spPr>
              <a:xfrm>
                <a:off x="1640" y="249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2" name="Line 322"/>
              <p:cNvSpPr/>
              <p:nvPr/>
            </p:nvSpPr>
            <p:spPr>
              <a:xfrm flipH="1" flipV="1">
                <a:off x="1584" y="2379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3" name="Line 323"/>
              <p:cNvSpPr/>
              <p:nvPr/>
            </p:nvSpPr>
            <p:spPr>
              <a:xfrm>
                <a:off x="1584" y="237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4" name="Line 324"/>
              <p:cNvSpPr/>
              <p:nvPr/>
            </p:nvSpPr>
            <p:spPr>
              <a:xfrm flipH="1" flipV="1">
                <a:off x="1544" y="2244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5" name="Line 325"/>
              <p:cNvSpPr/>
              <p:nvPr/>
            </p:nvSpPr>
            <p:spPr>
              <a:xfrm>
                <a:off x="1544" y="224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6" name="Line 326"/>
              <p:cNvSpPr/>
              <p:nvPr/>
            </p:nvSpPr>
            <p:spPr>
              <a:xfrm flipH="1" flipV="1">
                <a:off x="1528" y="2100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7" name="Line 327"/>
              <p:cNvSpPr/>
              <p:nvPr/>
            </p:nvSpPr>
            <p:spPr>
              <a:xfrm>
                <a:off x="1528" y="210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8" name="Line 328"/>
              <p:cNvSpPr/>
              <p:nvPr/>
            </p:nvSpPr>
            <p:spPr>
              <a:xfrm>
                <a:off x="1528" y="210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09" name="Line 329"/>
              <p:cNvSpPr/>
              <p:nvPr/>
            </p:nvSpPr>
            <p:spPr>
              <a:xfrm>
                <a:off x="1528" y="210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0" name="Line 330"/>
              <p:cNvSpPr/>
              <p:nvPr/>
            </p:nvSpPr>
            <p:spPr>
              <a:xfrm flipV="1">
                <a:off x="1528" y="1956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1" name="Line 331"/>
              <p:cNvSpPr/>
              <p:nvPr/>
            </p:nvSpPr>
            <p:spPr>
              <a:xfrm>
                <a:off x="1544" y="195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2" name="Line 332"/>
              <p:cNvSpPr/>
              <p:nvPr/>
            </p:nvSpPr>
            <p:spPr>
              <a:xfrm flipV="1">
                <a:off x="1544" y="1821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3" name="Line 333"/>
              <p:cNvSpPr/>
              <p:nvPr/>
            </p:nvSpPr>
            <p:spPr>
              <a:xfrm>
                <a:off x="1584" y="182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4" name="Line 334"/>
              <p:cNvSpPr/>
              <p:nvPr/>
            </p:nvSpPr>
            <p:spPr>
              <a:xfrm flipV="1">
                <a:off x="1584" y="1704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5" name="Line 335"/>
              <p:cNvSpPr/>
              <p:nvPr/>
            </p:nvSpPr>
            <p:spPr>
              <a:xfrm>
                <a:off x="1640" y="170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6" name="Line 336"/>
              <p:cNvSpPr/>
              <p:nvPr/>
            </p:nvSpPr>
            <p:spPr>
              <a:xfrm flipV="1">
                <a:off x="1640" y="1596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7" name="Line 337"/>
              <p:cNvSpPr/>
              <p:nvPr/>
            </p:nvSpPr>
            <p:spPr>
              <a:xfrm>
                <a:off x="1720" y="159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8" name="Line 338"/>
              <p:cNvSpPr/>
              <p:nvPr/>
            </p:nvSpPr>
            <p:spPr>
              <a:xfrm flipV="1">
                <a:off x="1720" y="1506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19" name="Line 339"/>
              <p:cNvSpPr/>
              <p:nvPr/>
            </p:nvSpPr>
            <p:spPr>
              <a:xfrm>
                <a:off x="1816" y="150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0" name="Line 340"/>
              <p:cNvSpPr/>
              <p:nvPr/>
            </p:nvSpPr>
            <p:spPr>
              <a:xfrm flipV="1">
                <a:off x="1816" y="1443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1" name="Line 341"/>
              <p:cNvSpPr/>
              <p:nvPr/>
            </p:nvSpPr>
            <p:spPr>
              <a:xfrm>
                <a:off x="1920" y="144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2" name="Line 342"/>
              <p:cNvSpPr/>
              <p:nvPr/>
            </p:nvSpPr>
            <p:spPr>
              <a:xfrm flipV="1">
                <a:off x="1920" y="1398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3" name="Line 343"/>
              <p:cNvSpPr/>
              <p:nvPr/>
            </p:nvSpPr>
            <p:spPr>
              <a:xfrm>
                <a:off x="2040" y="139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4" name="Line 344"/>
              <p:cNvSpPr/>
              <p:nvPr/>
            </p:nvSpPr>
            <p:spPr>
              <a:xfrm flipV="1">
                <a:off x="2040" y="1380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5" name="Line 345"/>
              <p:cNvSpPr/>
              <p:nvPr/>
            </p:nvSpPr>
            <p:spPr>
              <a:xfrm>
                <a:off x="2168" y="138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6" name="Line 346"/>
              <p:cNvSpPr/>
              <p:nvPr/>
            </p:nvSpPr>
            <p:spPr>
              <a:xfrm>
                <a:off x="2168" y="138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7" name="Line 347"/>
              <p:cNvSpPr/>
              <p:nvPr/>
            </p:nvSpPr>
            <p:spPr>
              <a:xfrm>
                <a:off x="2168" y="138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8" name="Line 348"/>
              <p:cNvSpPr/>
              <p:nvPr/>
            </p:nvSpPr>
            <p:spPr>
              <a:xfrm>
                <a:off x="2168" y="1380"/>
                <a:ext cx="128" cy="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29" name="Line 349"/>
              <p:cNvSpPr/>
              <p:nvPr/>
            </p:nvSpPr>
            <p:spPr>
              <a:xfrm>
                <a:off x="2296" y="139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0" name="Line 350"/>
              <p:cNvSpPr/>
              <p:nvPr/>
            </p:nvSpPr>
            <p:spPr>
              <a:xfrm>
                <a:off x="2296" y="1398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1" name="Line 351"/>
              <p:cNvSpPr/>
              <p:nvPr/>
            </p:nvSpPr>
            <p:spPr>
              <a:xfrm>
                <a:off x="2416" y="144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2" name="Line 352"/>
              <p:cNvSpPr/>
              <p:nvPr/>
            </p:nvSpPr>
            <p:spPr>
              <a:xfrm>
                <a:off x="2416" y="1443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3" name="Line 353"/>
              <p:cNvSpPr/>
              <p:nvPr/>
            </p:nvSpPr>
            <p:spPr>
              <a:xfrm>
                <a:off x="2520" y="150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4" name="Line 354"/>
              <p:cNvSpPr/>
              <p:nvPr/>
            </p:nvSpPr>
            <p:spPr>
              <a:xfrm>
                <a:off x="2520" y="1506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5" name="Line 355"/>
              <p:cNvSpPr/>
              <p:nvPr/>
            </p:nvSpPr>
            <p:spPr>
              <a:xfrm>
                <a:off x="2616" y="159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6" name="Line 356"/>
              <p:cNvSpPr/>
              <p:nvPr/>
            </p:nvSpPr>
            <p:spPr>
              <a:xfrm>
                <a:off x="2616" y="1596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7" name="Line 357"/>
              <p:cNvSpPr/>
              <p:nvPr/>
            </p:nvSpPr>
            <p:spPr>
              <a:xfrm>
                <a:off x="2696" y="170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8" name="Line 358"/>
              <p:cNvSpPr/>
              <p:nvPr/>
            </p:nvSpPr>
            <p:spPr>
              <a:xfrm>
                <a:off x="2696" y="1704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39" name="Line 359"/>
              <p:cNvSpPr/>
              <p:nvPr/>
            </p:nvSpPr>
            <p:spPr>
              <a:xfrm>
                <a:off x="2752" y="182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40" name="Line 360"/>
              <p:cNvSpPr/>
              <p:nvPr/>
            </p:nvSpPr>
            <p:spPr>
              <a:xfrm>
                <a:off x="2752" y="1821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41" name="Line 361"/>
              <p:cNvSpPr/>
              <p:nvPr/>
            </p:nvSpPr>
            <p:spPr>
              <a:xfrm>
                <a:off x="2792" y="195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42" name="Line 362"/>
              <p:cNvSpPr/>
              <p:nvPr/>
            </p:nvSpPr>
            <p:spPr>
              <a:xfrm>
                <a:off x="2792" y="1956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43" name="Line 363"/>
              <p:cNvSpPr/>
              <p:nvPr/>
            </p:nvSpPr>
            <p:spPr>
              <a:xfrm>
                <a:off x="2808" y="210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44" name="Freeform 364"/>
              <p:cNvSpPr/>
              <p:nvPr/>
            </p:nvSpPr>
            <p:spPr>
              <a:xfrm>
                <a:off x="1488" y="1344"/>
                <a:ext cx="1272" cy="1431"/>
              </a:xfrm>
              <a:custGeom>
                <a:avLst/>
                <a:gdLst/>
                <a:ahLst/>
                <a:cxnLst>
                  <a:cxn ang="0">
                    <a:pos x="1272" y="720"/>
                  </a:cxn>
                  <a:cxn ang="0">
                    <a:pos x="1264" y="864"/>
                  </a:cxn>
                  <a:cxn ang="0">
                    <a:pos x="1224" y="999"/>
                  </a:cxn>
                  <a:cxn ang="0">
                    <a:pos x="1168" y="1116"/>
                  </a:cxn>
                  <a:cxn ang="0">
                    <a:pos x="1088" y="1224"/>
                  </a:cxn>
                  <a:cxn ang="0">
                    <a:pos x="992" y="1314"/>
                  </a:cxn>
                  <a:cxn ang="0">
                    <a:pos x="888" y="1377"/>
                  </a:cxn>
                  <a:cxn ang="0">
                    <a:pos x="768" y="1422"/>
                  </a:cxn>
                  <a:cxn ang="0">
                    <a:pos x="640" y="1431"/>
                  </a:cxn>
                  <a:cxn ang="0">
                    <a:pos x="640" y="1431"/>
                  </a:cxn>
                  <a:cxn ang="0">
                    <a:pos x="512" y="1422"/>
                  </a:cxn>
                  <a:cxn ang="0">
                    <a:pos x="392" y="1377"/>
                  </a:cxn>
                  <a:cxn ang="0">
                    <a:pos x="280" y="1314"/>
                  </a:cxn>
                  <a:cxn ang="0">
                    <a:pos x="184" y="1224"/>
                  </a:cxn>
                  <a:cxn ang="0">
                    <a:pos x="112" y="1116"/>
                  </a:cxn>
                  <a:cxn ang="0">
                    <a:pos x="48" y="999"/>
                  </a:cxn>
                  <a:cxn ang="0">
                    <a:pos x="16" y="864"/>
                  </a:cxn>
                  <a:cxn ang="0">
                    <a:pos x="0" y="720"/>
                  </a:cxn>
                  <a:cxn ang="0">
                    <a:pos x="0" y="720"/>
                  </a:cxn>
                  <a:cxn ang="0">
                    <a:pos x="16" y="576"/>
                  </a:cxn>
                  <a:cxn ang="0">
                    <a:pos x="48" y="441"/>
                  </a:cxn>
                  <a:cxn ang="0">
                    <a:pos x="112" y="315"/>
                  </a:cxn>
                  <a:cxn ang="0">
                    <a:pos x="184" y="207"/>
                  </a:cxn>
                  <a:cxn ang="0">
                    <a:pos x="280" y="126"/>
                  </a:cxn>
                  <a:cxn ang="0">
                    <a:pos x="392" y="54"/>
                  </a:cxn>
                  <a:cxn ang="0">
                    <a:pos x="512" y="18"/>
                  </a:cxn>
                  <a:cxn ang="0">
                    <a:pos x="640" y="0"/>
                  </a:cxn>
                  <a:cxn ang="0">
                    <a:pos x="640" y="0"/>
                  </a:cxn>
                  <a:cxn ang="0">
                    <a:pos x="768" y="18"/>
                  </a:cxn>
                  <a:cxn ang="0">
                    <a:pos x="888" y="54"/>
                  </a:cxn>
                  <a:cxn ang="0">
                    <a:pos x="992" y="126"/>
                  </a:cxn>
                  <a:cxn ang="0">
                    <a:pos x="1088" y="207"/>
                  </a:cxn>
                  <a:cxn ang="0">
                    <a:pos x="1168" y="315"/>
                  </a:cxn>
                  <a:cxn ang="0">
                    <a:pos x="1224" y="441"/>
                  </a:cxn>
                  <a:cxn ang="0">
                    <a:pos x="1264" y="576"/>
                  </a:cxn>
                  <a:cxn ang="0">
                    <a:pos x="1272" y="720"/>
                  </a:cxn>
                </a:cxnLst>
                <a:pathLst>
                  <a:path w="1272" h="1431">
                    <a:moveTo>
                      <a:pt x="1272" y="720"/>
                    </a:moveTo>
                    <a:lnTo>
                      <a:pt x="1264" y="864"/>
                    </a:lnTo>
                    <a:lnTo>
                      <a:pt x="1224" y="999"/>
                    </a:lnTo>
                    <a:lnTo>
                      <a:pt x="1168" y="1116"/>
                    </a:lnTo>
                    <a:lnTo>
                      <a:pt x="1088" y="1224"/>
                    </a:lnTo>
                    <a:lnTo>
                      <a:pt x="992" y="1314"/>
                    </a:lnTo>
                    <a:lnTo>
                      <a:pt x="888" y="1377"/>
                    </a:lnTo>
                    <a:lnTo>
                      <a:pt x="768" y="1422"/>
                    </a:lnTo>
                    <a:lnTo>
                      <a:pt x="640" y="1431"/>
                    </a:lnTo>
                    <a:lnTo>
                      <a:pt x="512" y="1422"/>
                    </a:lnTo>
                    <a:lnTo>
                      <a:pt x="392" y="1377"/>
                    </a:lnTo>
                    <a:lnTo>
                      <a:pt x="280" y="1314"/>
                    </a:lnTo>
                    <a:lnTo>
                      <a:pt x="184" y="1224"/>
                    </a:lnTo>
                    <a:lnTo>
                      <a:pt x="112" y="1116"/>
                    </a:lnTo>
                    <a:lnTo>
                      <a:pt x="48" y="999"/>
                    </a:lnTo>
                    <a:lnTo>
                      <a:pt x="16" y="864"/>
                    </a:lnTo>
                    <a:lnTo>
                      <a:pt x="0" y="720"/>
                    </a:lnTo>
                    <a:lnTo>
                      <a:pt x="16" y="576"/>
                    </a:lnTo>
                    <a:lnTo>
                      <a:pt x="48" y="441"/>
                    </a:lnTo>
                    <a:lnTo>
                      <a:pt x="112" y="315"/>
                    </a:lnTo>
                    <a:lnTo>
                      <a:pt x="184" y="207"/>
                    </a:lnTo>
                    <a:lnTo>
                      <a:pt x="280" y="126"/>
                    </a:lnTo>
                    <a:lnTo>
                      <a:pt x="392" y="54"/>
                    </a:lnTo>
                    <a:lnTo>
                      <a:pt x="512" y="18"/>
                    </a:lnTo>
                    <a:lnTo>
                      <a:pt x="640" y="0"/>
                    </a:lnTo>
                    <a:lnTo>
                      <a:pt x="768" y="18"/>
                    </a:lnTo>
                    <a:lnTo>
                      <a:pt x="888" y="54"/>
                    </a:lnTo>
                    <a:lnTo>
                      <a:pt x="992" y="126"/>
                    </a:lnTo>
                    <a:lnTo>
                      <a:pt x="1088" y="207"/>
                    </a:lnTo>
                    <a:lnTo>
                      <a:pt x="1168" y="315"/>
                    </a:lnTo>
                    <a:lnTo>
                      <a:pt x="1224" y="441"/>
                    </a:lnTo>
                    <a:lnTo>
                      <a:pt x="1264" y="576"/>
                    </a:lnTo>
                    <a:lnTo>
                      <a:pt x="1272" y="720"/>
                    </a:lnTo>
                    <a:close/>
                  </a:path>
                </a:pathLst>
              </a:custGeom>
              <a:solidFill>
                <a:srgbClr val="D7D7D7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745" name="Line 365"/>
              <p:cNvSpPr/>
              <p:nvPr/>
            </p:nvSpPr>
            <p:spPr>
              <a:xfrm flipH="1">
                <a:off x="2752" y="2064"/>
                <a:ext cx="8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46" name="Line 366"/>
              <p:cNvSpPr/>
              <p:nvPr/>
            </p:nvSpPr>
            <p:spPr>
              <a:xfrm>
                <a:off x="2752" y="220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47" name="Line 367"/>
              <p:cNvSpPr/>
              <p:nvPr/>
            </p:nvSpPr>
            <p:spPr>
              <a:xfrm flipH="1">
                <a:off x="2712" y="2208"/>
                <a:ext cx="40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48" name="Line 368"/>
              <p:cNvSpPr/>
              <p:nvPr/>
            </p:nvSpPr>
            <p:spPr>
              <a:xfrm>
                <a:off x="2712" y="234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49" name="Line 369"/>
              <p:cNvSpPr/>
              <p:nvPr/>
            </p:nvSpPr>
            <p:spPr>
              <a:xfrm flipH="1">
                <a:off x="2656" y="2343"/>
                <a:ext cx="56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0" name="Line 370"/>
              <p:cNvSpPr/>
              <p:nvPr/>
            </p:nvSpPr>
            <p:spPr>
              <a:xfrm>
                <a:off x="2656" y="246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1" name="Line 371"/>
              <p:cNvSpPr/>
              <p:nvPr/>
            </p:nvSpPr>
            <p:spPr>
              <a:xfrm flipH="1">
                <a:off x="2576" y="2460"/>
                <a:ext cx="80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2" name="Line 372"/>
              <p:cNvSpPr/>
              <p:nvPr/>
            </p:nvSpPr>
            <p:spPr>
              <a:xfrm>
                <a:off x="2576" y="256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3" name="Line 373"/>
              <p:cNvSpPr/>
              <p:nvPr/>
            </p:nvSpPr>
            <p:spPr>
              <a:xfrm flipH="1">
                <a:off x="2480" y="2568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4" name="Line 374"/>
              <p:cNvSpPr/>
              <p:nvPr/>
            </p:nvSpPr>
            <p:spPr>
              <a:xfrm>
                <a:off x="2480" y="265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5" name="Line 375"/>
              <p:cNvSpPr/>
              <p:nvPr/>
            </p:nvSpPr>
            <p:spPr>
              <a:xfrm flipH="1">
                <a:off x="2376" y="2658"/>
                <a:ext cx="104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6" name="Line 376"/>
              <p:cNvSpPr/>
              <p:nvPr/>
            </p:nvSpPr>
            <p:spPr>
              <a:xfrm>
                <a:off x="2376" y="272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7" name="Line 377"/>
              <p:cNvSpPr/>
              <p:nvPr/>
            </p:nvSpPr>
            <p:spPr>
              <a:xfrm flipH="1">
                <a:off x="2256" y="2721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8" name="Line 378"/>
              <p:cNvSpPr/>
              <p:nvPr/>
            </p:nvSpPr>
            <p:spPr>
              <a:xfrm>
                <a:off x="2256" y="276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59" name="Line 379"/>
              <p:cNvSpPr/>
              <p:nvPr/>
            </p:nvSpPr>
            <p:spPr>
              <a:xfrm flipH="1">
                <a:off x="2128" y="2766"/>
                <a:ext cx="128" cy="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0" name="Line 380"/>
              <p:cNvSpPr/>
              <p:nvPr/>
            </p:nvSpPr>
            <p:spPr>
              <a:xfrm>
                <a:off x="2128" y="277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1" name="Line 381"/>
              <p:cNvSpPr/>
              <p:nvPr/>
            </p:nvSpPr>
            <p:spPr>
              <a:xfrm>
                <a:off x="2128" y="277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2" name="Line 382"/>
              <p:cNvSpPr/>
              <p:nvPr/>
            </p:nvSpPr>
            <p:spPr>
              <a:xfrm>
                <a:off x="2128" y="277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3" name="Line 383"/>
              <p:cNvSpPr/>
              <p:nvPr/>
            </p:nvSpPr>
            <p:spPr>
              <a:xfrm flipH="1" flipV="1">
                <a:off x="2000" y="2766"/>
                <a:ext cx="128" cy="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4" name="Line 384"/>
              <p:cNvSpPr/>
              <p:nvPr/>
            </p:nvSpPr>
            <p:spPr>
              <a:xfrm>
                <a:off x="2000" y="2766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5" name="Line 385"/>
              <p:cNvSpPr/>
              <p:nvPr/>
            </p:nvSpPr>
            <p:spPr>
              <a:xfrm flipH="1" flipV="1">
                <a:off x="1880" y="2721"/>
                <a:ext cx="12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6" name="Line 386"/>
              <p:cNvSpPr/>
              <p:nvPr/>
            </p:nvSpPr>
            <p:spPr>
              <a:xfrm>
                <a:off x="1880" y="272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7" name="Line 387"/>
              <p:cNvSpPr/>
              <p:nvPr/>
            </p:nvSpPr>
            <p:spPr>
              <a:xfrm flipH="1" flipV="1">
                <a:off x="1768" y="2658"/>
                <a:ext cx="112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8" name="Line 388"/>
              <p:cNvSpPr/>
              <p:nvPr/>
            </p:nvSpPr>
            <p:spPr>
              <a:xfrm>
                <a:off x="1768" y="265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69" name="Line 389"/>
              <p:cNvSpPr/>
              <p:nvPr/>
            </p:nvSpPr>
            <p:spPr>
              <a:xfrm flipH="1" flipV="1">
                <a:off x="1672" y="2568"/>
                <a:ext cx="96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0" name="Line 390"/>
              <p:cNvSpPr/>
              <p:nvPr/>
            </p:nvSpPr>
            <p:spPr>
              <a:xfrm>
                <a:off x="1672" y="256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1" name="Line 391"/>
              <p:cNvSpPr/>
              <p:nvPr/>
            </p:nvSpPr>
            <p:spPr>
              <a:xfrm flipH="1" flipV="1">
                <a:off x="1600" y="2460"/>
                <a:ext cx="72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2" name="Line 392"/>
              <p:cNvSpPr/>
              <p:nvPr/>
            </p:nvSpPr>
            <p:spPr>
              <a:xfrm>
                <a:off x="1600" y="246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3" name="Line 393"/>
              <p:cNvSpPr/>
              <p:nvPr/>
            </p:nvSpPr>
            <p:spPr>
              <a:xfrm flipH="1" flipV="1">
                <a:off x="1536" y="2343"/>
                <a:ext cx="64" cy="11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4" name="Line 394"/>
              <p:cNvSpPr/>
              <p:nvPr/>
            </p:nvSpPr>
            <p:spPr>
              <a:xfrm>
                <a:off x="1536" y="2343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5" name="Line 395"/>
              <p:cNvSpPr/>
              <p:nvPr/>
            </p:nvSpPr>
            <p:spPr>
              <a:xfrm flipH="1" flipV="1">
                <a:off x="1504" y="2208"/>
                <a:ext cx="32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6" name="Line 396"/>
              <p:cNvSpPr/>
              <p:nvPr/>
            </p:nvSpPr>
            <p:spPr>
              <a:xfrm>
                <a:off x="1504" y="2208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7" name="Line 397"/>
              <p:cNvSpPr/>
              <p:nvPr/>
            </p:nvSpPr>
            <p:spPr>
              <a:xfrm flipH="1" flipV="1">
                <a:off x="1488" y="2064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8" name="Line 398"/>
              <p:cNvSpPr/>
              <p:nvPr/>
            </p:nvSpPr>
            <p:spPr>
              <a:xfrm>
                <a:off x="1488" y="206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79" name="Line 399"/>
              <p:cNvSpPr/>
              <p:nvPr/>
            </p:nvSpPr>
            <p:spPr>
              <a:xfrm>
                <a:off x="1488" y="206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80" name="Line 400"/>
              <p:cNvSpPr/>
              <p:nvPr/>
            </p:nvSpPr>
            <p:spPr>
              <a:xfrm>
                <a:off x="1488" y="2064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81" name="Line 401"/>
              <p:cNvSpPr/>
              <p:nvPr/>
            </p:nvSpPr>
            <p:spPr>
              <a:xfrm flipV="1">
                <a:off x="1488" y="1920"/>
                <a:ext cx="16" cy="14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82" name="Line 402"/>
              <p:cNvSpPr/>
              <p:nvPr/>
            </p:nvSpPr>
            <p:spPr>
              <a:xfrm>
                <a:off x="1504" y="1920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83" name="Line 403"/>
              <p:cNvSpPr/>
              <p:nvPr/>
            </p:nvSpPr>
            <p:spPr>
              <a:xfrm flipV="1">
                <a:off x="1504" y="1785"/>
                <a:ext cx="32" cy="1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84" name="Line 404"/>
              <p:cNvSpPr/>
              <p:nvPr/>
            </p:nvSpPr>
            <p:spPr>
              <a:xfrm>
                <a:off x="1536" y="1785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85" name="Line 405"/>
              <p:cNvSpPr/>
              <p:nvPr/>
            </p:nvSpPr>
            <p:spPr>
              <a:xfrm flipV="1">
                <a:off x="1536" y="1659"/>
                <a:ext cx="64" cy="1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86" name="Line 406"/>
              <p:cNvSpPr/>
              <p:nvPr/>
            </p:nvSpPr>
            <p:spPr>
              <a:xfrm>
                <a:off x="1600" y="1659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87" name="Line 407"/>
              <p:cNvSpPr/>
              <p:nvPr/>
            </p:nvSpPr>
            <p:spPr>
              <a:xfrm flipV="1">
                <a:off x="1600" y="1551"/>
                <a:ext cx="72" cy="1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788" name="Line 408"/>
              <p:cNvSpPr/>
              <p:nvPr/>
            </p:nvSpPr>
            <p:spPr>
              <a:xfrm>
                <a:off x="1672" y="1551"/>
                <a:ext cx="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20" name="Line 410"/>
            <p:cNvSpPr/>
            <p:nvPr/>
          </p:nvSpPr>
          <p:spPr>
            <a:xfrm flipV="1">
              <a:off x="1672" y="1470"/>
              <a:ext cx="96" cy="8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1" name="Line 411"/>
            <p:cNvSpPr/>
            <p:nvPr/>
          </p:nvSpPr>
          <p:spPr>
            <a:xfrm>
              <a:off x="1768" y="1470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2" name="Line 412"/>
            <p:cNvSpPr/>
            <p:nvPr/>
          </p:nvSpPr>
          <p:spPr>
            <a:xfrm flipV="1">
              <a:off x="1768" y="1398"/>
              <a:ext cx="112" cy="7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413"/>
            <p:cNvSpPr/>
            <p:nvPr/>
          </p:nvSpPr>
          <p:spPr>
            <a:xfrm>
              <a:off x="1880" y="1398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Line 414"/>
            <p:cNvSpPr/>
            <p:nvPr/>
          </p:nvSpPr>
          <p:spPr>
            <a:xfrm flipV="1">
              <a:off x="1880" y="1362"/>
              <a:ext cx="120" cy="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Line 415"/>
            <p:cNvSpPr/>
            <p:nvPr/>
          </p:nvSpPr>
          <p:spPr>
            <a:xfrm>
              <a:off x="2000" y="1362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6" name="Line 416"/>
            <p:cNvSpPr/>
            <p:nvPr/>
          </p:nvSpPr>
          <p:spPr>
            <a:xfrm flipV="1">
              <a:off x="2000" y="1344"/>
              <a:ext cx="128" cy="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7" name="Line 417"/>
            <p:cNvSpPr/>
            <p:nvPr/>
          </p:nvSpPr>
          <p:spPr>
            <a:xfrm>
              <a:off x="2128" y="134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8" name="Line 418"/>
            <p:cNvSpPr/>
            <p:nvPr/>
          </p:nvSpPr>
          <p:spPr>
            <a:xfrm>
              <a:off x="2128" y="134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9" name="Line 419"/>
            <p:cNvSpPr/>
            <p:nvPr/>
          </p:nvSpPr>
          <p:spPr>
            <a:xfrm>
              <a:off x="2128" y="134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0" name="Line 420"/>
            <p:cNvSpPr/>
            <p:nvPr/>
          </p:nvSpPr>
          <p:spPr>
            <a:xfrm>
              <a:off x="2128" y="1344"/>
              <a:ext cx="128" cy="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1" name="Line 421"/>
            <p:cNvSpPr/>
            <p:nvPr/>
          </p:nvSpPr>
          <p:spPr>
            <a:xfrm>
              <a:off x="2256" y="1362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2" name="Line 422"/>
            <p:cNvSpPr/>
            <p:nvPr/>
          </p:nvSpPr>
          <p:spPr>
            <a:xfrm>
              <a:off x="2256" y="1362"/>
              <a:ext cx="120" cy="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3" name="Line 423"/>
            <p:cNvSpPr/>
            <p:nvPr/>
          </p:nvSpPr>
          <p:spPr>
            <a:xfrm>
              <a:off x="2376" y="1398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4" name="Line 424"/>
            <p:cNvSpPr/>
            <p:nvPr/>
          </p:nvSpPr>
          <p:spPr>
            <a:xfrm>
              <a:off x="2376" y="1398"/>
              <a:ext cx="104" cy="7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5" name="Line 425"/>
            <p:cNvSpPr/>
            <p:nvPr/>
          </p:nvSpPr>
          <p:spPr>
            <a:xfrm>
              <a:off x="2480" y="1470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6" name="Line 426"/>
            <p:cNvSpPr/>
            <p:nvPr/>
          </p:nvSpPr>
          <p:spPr>
            <a:xfrm>
              <a:off x="2480" y="1470"/>
              <a:ext cx="96" cy="8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7" name="Line 427"/>
            <p:cNvSpPr/>
            <p:nvPr/>
          </p:nvSpPr>
          <p:spPr>
            <a:xfrm>
              <a:off x="2576" y="155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8" name="Line 428"/>
            <p:cNvSpPr/>
            <p:nvPr/>
          </p:nvSpPr>
          <p:spPr>
            <a:xfrm>
              <a:off x="2576" y="1551"/>
              <a:ext cx="80" cy="1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9" name="Line 429"/>
            <p:cNvSpPr/>
            <p:nvPr/>
          </p:nvSpPr>
          <p:spPr>
            <a:xfrm>
              <a:off x="2656" y="1659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0" name="Line 430"/>
            <p:cNvSpPr/>
            <p:nvPr/>
          </p:nvSpPr>
          <p:spPr>
            <a:xfrm>
              <a:off x="2656" y="1659"/>
              <a:ext cx="56" cy="12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1" name="Line 431"/>
            <p:cNvSpPr/>
            <p:nvPr/>
          </p:nvSpPr>
          <p:spPr>
            <a:xfrm>
              <a:off x="2712" y="1785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2" name="Line 432"/>
            <p:cNvSpPr/>
            <p:nvPr/>
          </p:nvSpPr>
          <p:spPr>
            <a:xfrm>
              <a:off x="2712" y="1785"/>
              <a:ext cx="40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3" name="Line 433"/>
            <p:cNvSpPr/>
            <p:nvPr/>
          </p:nvSpPr>
          <p:spPr>
            <a:xfrm>
              <a:off x="2752" y="1920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4" name="Line 434"/>
            <p:cNvSpPr/>
            <p:nvPr/>
          </p:nvSpPr>
          <p:spPr>
            <a:xfrm>
              <a:off x="2752" y="1920"/>
              <a:ext cx="8" cy="1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5" name="Line 435"/>
            <p:cNvSpPr/>
            <p:nvPr/>
          </p:nvSpPr>
          <p:spPr>
            <a:xfrm>
              <a:off x="2760" y="206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6" name="Line 436"/>
            <p:cNvSpPr/>
            <p:nvPr/>
          </p:nvSpPr>
          <p:spPr>
            <a:xfrm flipH="1">
              <a:off x="4424" y="3027"/>
              <a:ext cx="16" cy="1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7" name="Line 437"/>
            <p:cNvSpPr/>
            <p:nvPr/>
          </p:nvSpPr>
          <p:spPr>
            <a:xfrm>
              <a:off x="4424" y="317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8" name="Line 438"/>
            <p:cNvSpPr/>
            <p:nvPr/>
          </p:nvSpPr>
          <p:spPr>
            <a:xfrm flipH="1">
              <a:off x="4392" y="3171"/>
              <a:ext cx="32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9" name="Line 439"/>
            <p:cNvSpPr/>
            <p:nvPr/>
          </p:nvSpPr>
          <p:spPr>
            <a:xfrm>
              <a:off x="4392" y="3306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0" name="Line 440"/>
            <p:cNvSpPr/>
            <p:nvPr/>
          </p:nvSpPr>
          <p:spPr>
            <a:xfrm flipH="1">
              <a:off x="4328" y="3306"/>
              <a:ext cx="64" cy="11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1" name="Line 441"/>
            <p:cNvSpPr/>
            <p:nvPr/>
          </p:nvSpPr>
          <p:spPr>
            <a:xfrm>
              <a:off x="4328" y="342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2" name="Line 442"/>
            <p:cNvSpPr/>
            <p:nvPr/>
          </p:nvSpPr>
          <p:spPr>
            <a:xfrm flipH="1">
              <a:off x="4256" y="3423"/>
              <a:ext cx="72" cy="1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3" name="Line 443"/>
            <p:cNvSpPr/>
            <p:nvPr/>
          </p:nvSpPr>
          <p:spPr>
            <a:xfrm>
              <a:off x="4256" y="353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4" name="Line 444"/>
            <p:cNvSpPr/>
            <p:nvPr/>
          </p:nvSpPr>
          <p:spPr>
            <a:xfrm flipH="1">
              <a:off x="4160" y="3531"/>
              <a:ext cx="96" cy="9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5" name="Line 445"/>
            <p:cNvSpPr/>
            <p:nvPr/>
          </p:nvSpPr>
          <p:spPr>
            <a:xfrm>
              <a:off x="4160" y="362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6" name="Line 446"/>
            <p:cNvSpPr/>
            <p:nvPr/>
          </p:nvSpPr>
          <p:spPr>
            <a:xfrm flipH="1">
              <a:off x="4048" y="3621"/>
              <a:ext cx="112" cy="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7" name="Line 447"/>
            <p:cNvSpPr/>
            <p:nvPr/>
          </p:nvSpPr>
          <p:spPr>
            <a:xfrm>
              <a:off x="4048" y="368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8" name="Line 448"/>
            <p:cNvSpPr/>
            <p:nvPr/>
          </p:nvSpPr>
          <p:spPr>
            <a:xfrm flipH="1">
              <a:off x="3928" y="3684"/>
              <a:ext cx="120" cy="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9" name="Line 449"/>
            <p:cNvSpPr/>
            <p:nvPr/>
          </p:nvSpPr>
          <p:spPr>
            <a:xfrm>
              <a:off x="3928" y="3729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0" name="Line 450"/>
            <p:cNvSpPr/>
            <p:nvPr/>
          </p:nvSpPr>
          <p:spPr>
            <a:xfrm flipH="1">
              <a:off x="3800" y="3729"/>
              <a:ext cx="128" cy="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1" name="Line 451"/>
            <p:cNvSpPr/>
            <p:nvPr/>
          </p:nvSpPr>
          <p:spPr>
            <a:xfrm>
              <a:off x="3800" y="3738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2" name="Line 452"/>
            <p:cNvSpPr/>
            <p:nvPr/>
          </p:nvSpPr>
          <p:spPr>
            <a:xfrm>
              <a:off x="3800" y="3738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3" name="Line 453"/>
            <p:cNvSpPr/>
            <p:nvPr/>
          </p:nvSpPr>
          <p:spPr>
            <a:xfrm>
              <a:off x="3800" y="3738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4" name="Line 454"/>
            <p:cNvSpPr/>
            <p:nvPr/>
          </p:nvSpPr>
          <p:spPr>
            <a:xfrm flipH="1" flipV="1">
              <a:off x="3672" y="3729"/>
              <a:ext cx="128" cy="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5" name="Line 455"/>
            <p:cNvSpPr/>
            <p:nvPr/>
          </p:nvSpPr>
          <p:spPr>
            <a:xfrm>
              <a:off x="3672" y="3729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6" name="Line 456"/>
            <p:cNvSpPr/>
            <p:nvPr/>
          </p:nvSpPr>
          <p:spPr>
            <a:xfrm flipH="1" flipV="1">
              <a:off x="3560" y="3684"/>
              <a:ext cx="112" cy="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7" name="Line 457"/>
            <p:cNvSpPr/>
            <p:nvPr/>
          </p:nvSpPr>
          <p:spPr>
            <a:xfrm>
              <a:off x="3560" y="368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8" name="Line 458"/>
            <p:cNvSpPr/>
            <p:nvPr/>
          </p:nvSpPr>
          <p:spPr>
            <a:xfrm flipH="1" flipV="1">
              <a:off x="3448" y="3621"/>
              <a:ext cx="112" cy="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9" name="Line 459"/>
            <p:cNvSpPr/>
            <p:nvPr/>
          </p:nvSpPr>
          <p:spPr>
            <a:xfrm>
              <a:off x="3448" y="362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0" name="Line 460"/>
            <p:cNvSpPr/>
            <p:nvPr/>
          </p:nvSpPr>
          <p:spPr>
            <a:xfrm flipH="1" flipV="1">
              <a:off x="3352" y="3531"/>
              <a:ext cx="96" cy="9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1" name="Line 461"/>
            <p:cNvSpPr/>
            <p:nvPr/>
          </p:nvSpPr>
          <p:spPr>
            <a:xfrm>
              <a:off x="3352" y="353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2" name="Line 462"/>
            <p:cNvSpPr/>
            <p:nvPr/>
          </p:nvSpPr>
          <p:spPr>
            <a:xfrm flipH="1" flipV="1">
              <a:off x="3272" y="3423"/>
              <a:ext cx="80" cy="1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3" name="Line 463"/>
            <p:cNvSpPr/>
            <p:nvPr/>
          </p:nvSpPr>
          <p:spPr>
            <a:xfrm>
              <a:off x="3272" y="342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4" name="Line 464"/>
            <p:cNvSpPr/>
            <p:nvPr/>
          </p:nvSpPr>
          <p:spPr>
            <a:xfrm flipH="1" flipV="1">
              <a:off x="3216" y="3306"/>
              <a:ext cx="56" cy="11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5" name="Line 465"/>
            <p:cNvSpPr/>
            <p:nvPr/>
          </p:nvSpPr>
          <p:spPr>
            <a:xfrm>
              <a:off x="3216" y="3306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6" name="Line 466"/>
            <p:cNvSpPr/>
            <p:nvPr/>
          </p:nvSpPr>
          <p:spPr>
            <a:xfrm flipH="1" flipV="1">
              <a:off x="3176" y="3171"/>
              <a:ext cx="40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7" name="Line 467"/>
            <p:cNvSpPr/>
            <p:nvPr/>
          </p:nvSpPr>
          <p:spPr>
            <a:xfrm>
              <a:off x="3176" y="317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8" name="Line 468"/>
            <p:cNvSpPr/>
            <p:nvPr/>
          </p:nvSpPr>
          <p:spPr>
            <a:xfrm flipH="1" flipV="1">
              <a:off x="3168" y="3027"/>
              <a:ext cx="8" cy="1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9" name="Line 469"/>
            <p:cNvSpPr/>
            <p:nvPr/>
          </p:nvSpPr>
          <p:spPr>
            <a:xfrm>
              <a:off x="3168" y="302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0" name="Line 470"/>
            <p:cNvSpPr/>
            <p:nvPr/>
          </p:nvSpPr>
          <p:spPr>
            <a:xfrm>
              <a:off x="3168" y="302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1" name="Line 471"/>
            <p:cNvSpPr/>
            <p:nvPr/>
          </p:nvSpPr>
          <p:spPr>
            <a:xfrm>
              <a:off x="3168" y="302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2" name="Line 472"/>
            <p:cNvSpPr/>
            <p:nvPr/>
          </p:nvSpPr>
          <p:spPr>
            <a:xfrm flipV="1">
              <a:off x="3168" y="2883"/>
              <a:ext cx="8" cy="1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3" name="Line 473"/>
            <p:cNvSpPr/>
            <p:nvPr/>
          </p:nvSpPr>
          <p:spPr>
            <a:xfrm>
              <a:off x="3176" y="288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4" name="Line 474"/>
            <p:cNvSpPr/>
            <p:nvPr/>
          </p:nvSpPr>
          <p:spPr>
            <a:xfrm flipV="1">
              <a:off x="3176" y="2748"/>
              <a:ext cx="40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5" name="Line 475"/>
            <p:cNvSpPr/>
            <p:nvPr/>
          </p:nvSpPr>
          <p:spPr>
            <a:xfrm>
              <a:off x="3216" y="2748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6" name="Line 476"/>
            <p:cNvSpPr/>
            <p:nvPr/>
          </p:nvSpPr>
          <p:spPr>
            <a:xfrm flipV="1">
              <a:off x="3216" y="2622"/>
              <a:ext cx="56" cy="12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7" name="Line 477"/>
            <p:cNvSpPr/>
            <p:nvPr/>
          </p:nvSpPr>
          <p:spPr>
            <a:xfrm>
              <a:off x="3272" y="2622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8" name="Line 478"/>
            <p:cNvSpPr/>
            <p:nvPr/>
          </p:nvSpPr>
          <p:spPr>
            <a:xfrm flipV="1">
              <a:off x="3272" y="2514"/>
              <a:ext cx="80" cy="1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9" name="Line 479"/>
            <p:cNvSpPr/>
            <p:nvPr/>
          </p:nvSpPr>
          <p:spPr>
            <a:xfrm>
              <a:off x="3352" y="251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0" name="Line 480"/>
            <p:cNvSpPr/>
            <p:nvPr/>
          </p:nvSpPr>
          <p:spPr>
            <a:xfrm flipV="1">
              <a:off x="3352" y="2433"/>
              <a:ext cx="96" cy="8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1" name="Line 481"/>
            <p:cNvSpPr/>
            <p:nvPr/>
          </p:nvSpPr>
          <p:spPr>
            <a:xfrm>
              <a:off x="3448" y="243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2" name="Line 482"/>
            <p:cNvSpPr/>
            <p:nvPr/>
          </p:nvSpPr>
          <p:spPr>
            <a:xfrm flipV="1">
              <a:off x="3448" y="2361"/>
              <a:ext cx="112" cy="7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3" name="Line 483"/>
            <p:cNvSpPr/>
            <p:nvPr/>
          </p:nvSpPr>
          <p:spPr>
            <a:xfrm>
              <a:off x="3560" y="236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4" name="Line 484"/>
            <p:cNvSpPr/>
            <p:nvPr/>
          </p:nvSpPr>
          <p:spPr>
            <a:xfrm flipV="1">
              <a:off x="3560" y="2325"/>
              <a:ext cx="112" cy="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5" name="Line 485"/>
            <p:cNvSpPr/>
            <p:nvPr/>
          </p:nvSpPr>
          <p:spPr>
            <a:xfrm>
              <a:off x="3672" y="2325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6" name="Line 486"/>
            <p:cNvSpPr/>
            <p:nvPr/>
          </p:nvSpPr>
          <p:spPr>
            <a:xfrm flipV="1">
              <a:off x="3672" y="2307"/>
              <a:ext cx="128" cy="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7" name="Line 487"/>
            <p:cNvSpPr/>
            <p:nvPr/>
          </p:nvSpPr>
          <p:spPr>
            <a:xfrm>
              <a:off x="3800" y="230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8" name="Line 488"/>
            <p:cNvSpPr/>
            <p:nvPr/>
          </p:nvSpPr>
          <p:spPr>
            <a:xfrm>
              <a:off x="3800" y="230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99" name="Line 489"/>
            <p:cNvSpPr/>
            <p:nvPr/>
          </p:nvSpPr>
          <p:spPr>
            <a:xfrm>
              <a:off x="3800" y="230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0" name="Line 490"/>
            <p:cNvSpPr/>
            <p:nvPr/>
          </p:nvSpPr>
          <p:spPr>
            <a:xfrm>
              <a:off x="3800" y="2307"/>
              <a:ext cx="128" cy="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1" name="Line 491"/>
            <p:cNvSpPr/>
            <p:nvPr/>
          </p:nvSpPr>
          <p:spPr>
            <a:xfrm>
              <a:off x="3928" y="2325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2" name="Line 492"/>
            <p:cNvSpPr/>
            <p:nvPr/>
          </p:nvSpPr>
          <p:spPr>
            <a:xfrm>
              <a:off x="3928" y="2325"/>
              <a:ext cx="120" cy="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3" name="Line 493"/>
            <p:cNvSpPr/>
            <p:nvPr/>
          </p:nvSpPr>
          <p:spPr>
            <a:xfrm>
              <a:off x="4048" y="236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4" name="Line 494"/>
            <p:cNvSpPr/>
            <p:nvPr/>
          </p:nvSpPr>
          <p:spPr>
            <a:xfrm>
              <a:off x="4048" y="2361"/>
              <a:ext cx="112" cy="7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5" name="Line 495"/>
            <p:cNvSpPr/>
            <p:nvPr/>
          </p:nvSpPr>
          <p:spPr>
            <a:xfrm>
              <a:off x="4160" y="243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6" name="Line 496"/>
            <p:cNvSpPr/>
            <p:nvPr/>
          </p:nvSpPr>
          <p:spPr>
            <a:xfrm>
              <a:off x="4160" y="2433"/>
              <a:ext cx="96" cy="8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7" name="Line 497"/>
            <p:cNvSpPr/>
            <p:nvPr/>
          </p:nvSpPr>
          <p:spPr>
            <a:xfrm>
              <a:off x="4256" y="251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8" name="Line 498"/>
            <p:cNvSpPr/>
            <p:nvPr/>
          </p:nvSpPr>
          <p:spPr>
            <a:xfrm>
              <a:off x="4256" y="2514"/>
              <a:ext cx="72" cy="1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09" name="Line 499"/>
            <p:cNvSpPr/>
            <p:nvPr/>
          </p:nvSpPr>
          <p:spPr>
            <a:xfrm>
              <a:off x="4328" y="2622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0" name="Line 500"/>
            <p:cNvSpPr/>
            <p:nvPr/>
          </p:nvSpPr>
          <p:spPr>
            <a:xfrm>
              <a:off x="4328" y="2622"/>
              <a:ext cx="64" cy="12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1" name="Line 501"/>
            <p:cNvSpPr/>
            <p:nvPr/>
          </p:nvSpPr>
          <p:spPr>
            <a:xfrm>
              <a:off x="4392" y="2748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2" name="Line 502"/>
            <p:cNvSpPr/>
            <p:nvPr/>
          </p:nvSpPr>
          <p:spPr>
            <a:xfrm>
              <a:off x="4392" y="2748"/>
              <a:ext cx="32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3" name="Line 503"/>
            <p:cNvSpPr/>
            <p:nvPr/>
          </p:nvSpPr>
          <p:spPr>
            <a:xfrm>
              <a:off x="4424" y="288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4" name="Line 504"/>
            <p:cNvSpPr/>
            <p:nvPr/>
          </p:nvSpPr>
          <p:spPr>
            <a:xfrm>
              <a:off x="4424" y="2883"/>
              <a:ext cx="16" cy="1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5" name="Line 505"/>
            <p:cNvSpPr/>
            <p:nvPr/>
          </p:nvSpPr>
          <p:spPr>
            <a:xfrm>
              <a:off x="4440" y="302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6" name="Line 506"/>
            <p:cNvSpPr/>
            <p:nvPr/>
          </p:nvSpPr>
          <p:spPr>
            <a:xfrm flipH="1">
              <a:off x="3600" y="2523"/>
              <a:ext cx="8" cy="1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7" name="Line 507"/>
            <p:cNvSpPr/>
            <p:nvPr/>
          </p:nvSpPr>
          <p:spPr>
            <a:xfrm>
              <a:off x="3600" y="266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8" name="Line 508"/>
            <p:cNvSpPr/>
            <p:nvPr/>
          </p:nvSpPr>
          <p:spPr>
            <a:xfrm flipH="1">
              <a:off x="3560" y="2667"/>
              <a:ext cx="40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9" name="Line 509"/>
            <p:cNvSpPr/>
            <p:nvPr/>
          </p:nvSpPr>
          <p:spPr>
            <a:xfrm>
              <a:off x="3560" y="2802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0" name="Line 510"/>
            <p:cNvSpPr/>
            <p:nvPr/>
          </p:nvSpPr>
          <p:spPr>
            <a:xfrm flipH="1">
              <a:off x="3504" y="2802"/>
              <a:ext cx="56" cy="12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1" name="Line 511"/>
            <p:cNvSpPr/>
            <p:nvPr/>
          </p:nvSpPr>
          <p:spPr>
            <a:xfrm>
              <a:off x="3504" y="2928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2" name="Line 512"/>
            <p:cNvSpPr/>
            <p:nvPr/>
          </p:nvSpPr>
          <p:spPr>
            <a:xfrm flipH="1">
              <a:off x="3424" y="2928"/>
              <a:ext cx="80" cy="9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3" name="Line 513"/>
            <p:cNvSpPr/>
            <p:nvPr/>
          </p:nvSpPr>
          <p:spPr>
            <a:xfrm>
              <a:off x="3424" y="302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4" name="Line 514"/>
            <p:cNvSpPr/>
            <p:nvPr/>
          </p:nvSpPr>
          <p:spPr>
            <a:xfrm flipH="1">
              <a:off x="3328" y="3027"/>
              <a:ext cx="96" cy="9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5" name="Line 515"/>
            <p:cNvSpPr/>
            <p:nvPr/>
          </p:nvSpPr>
          <p:spPr>
            <a:xfrm>
              <a:off x="3328" y="311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6" name="Line 516"/>
            <p:cNvSpPr/>
            <p:nvPr/>
          </p:nvSpPr>
          <p:spPr>
            <a:xfrm flipH="1">
              <a:off x="3224" y="3117"/>
              <a:ext cx="104" cy="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7" name="Line 517"/>
            <p:cNvSpPr/>
            <p:nvPr/>
          </p:nvSpPr>
          <p:spPr>
            <a:xfrm>
              <a:off x="3224" y="3180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8" name="Line 518"/>
            <p:cNvSpPr/>
            <p:nvPr/>
          </p:nvSpPr>
          <p:spPr>
            <a:xfrm flipH="1">
              <a:off x="3104" y="3180"/>
              <a:ext cx="120" cy="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29" name="Line 519"/>
            <p:cNvSpPr/>
            <p:nvPr/>
          </p:nvSpPr>
          <p:spPr>
            <a:xfrm>
              <a:off x="3104" y="3225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0" name="Line 520"/>
            <p:cNvSpPr/>
            <p:nvPr/>
          </p:nvSpPr>
          <p:spPr>
            <a:xfrm flipH="1">
              <a:off x="2976" y="3225"/>
              <a:ext cx="128" cy="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1" name="Line 521"/>
            <p:cNvSpPr/>
            <p:nvPr/>
          </p:nvSpPr>
          <p:spPr>
            <a:xfrm>
              <a:off x="2976" y="324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2" name="Line 522"/>
            <p:cNvSpPr/>
            <p:nvPr/>
          </p:nvSpPr>
          <p:spPr>
            <a:xfrm>
              <a:off x="2976" y="324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3" name="Line 523"/>
            <p:cNvSpPr/>
            <p:nvPr/>
          </p:nvSpPr>
          <p:spPr>
            <a:xfrm>
              <a:off x="2976" y="324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4" name="Line 524"/>
            <p:cNvSpPr/>
            <p:nvPr/>
          </p:nvSpPr>
          <p:spPr>
            <a:xfrm flipH="1" flipV="1">
              <a:off x="2848" y="3225"/>
              <a:ext cx="128" cy="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5" name="Line 525"/>
            <p:cNvSpPr/>
            <p:nvPr/>
          </p:nvSpPr>
          <p:spPr>
            <a:xfrm>
              <a:off x="2848" y="3225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6" name="Line 526"/>
            <p:cNvSpPr/>
            <p:nvPr/>
          </p:nvSpPr>
          <p:spPr>
            <a:xfrm flipH="1" flipV="1">
              <a:off x="2728" y="3180"/>
              <a:ext cx="120" cy="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7" name="Line 527"/>
            <p:cNvSpPr/>
            <p:nvPr/>
          </p:nvSpPr>
          <p:spPr>
            <a:xfrm>
              <a:off x="2728" y="3180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8" name="Line 528"/>
            <p:cNvSpPr/>
            <p:nvPr/>
          </p:nvSpPr>
          <p:spPr>
            <a:xfrm flipH="1" flipV="1">
              <a:off x="2616" y="3117"/>
              <a:ext cx="112" cy="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39" name="Line 529"/>
            <p:cNvSpPr/>
            <p:nvPr/>
          </p:nvSpPr>
          <p:spPr>
            <a:xfrm>
              <a:off x="2616" y="311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0" name="Line 530"/>
            <p:cNvSpPr/>
            <p:nvPr/>
          </p:nvSpPr>
          <p:spPr>
            <a:xfrm flipH="1" flipV="1">
              <a:off x="2520" y="3027"/>
              <a:ext cx="96" cy="9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1" name="Line 531"/>
            <p:cNvSpPr/>
            <p:nvPr/>
          </p:nvSpPr>
          <p:spPr>
            <a:xfrm>
              <a:off x="2520" y="302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2" name="Line 532"/>
            <p:cNvSpPr/>
            <p:nvPr/>
          </p:nvSpPr>
          <p:spPr>
            <a:xfrm flipH="1" flipV="1">
              <a:off x="2448" y="2928"/>
              <a:ext cx="72" cy="9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3" name="Line 533"/>
            <p:cNvSpPr/>
            <p:nvPr/>
          </p:nvSpPr>
          <p:spPr>
            <a:xfrm>
              <a:off x="2448" y="2928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4" name="Line 534"/>
            <p:cNvSpPr/>
            <p:nvPr/>
          </p:nvSpPr>
          <p:spPr>
            <a:xfrm flipH="1" flipV="1">
              <a:off x="2384" y="2802"/>
              <a:ext cx="64" cy="12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5" name="Line 535"/>
            <p:cNvSpPr/>
            <p:nvPr/>
          </p:nvSpPr>
          <p:spPr>
            <a:xfrm>
              <a:off x="2384" y="2802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6" name="Line 536"/>
            <p:cNvSpPr/>
            <p:nvPr/>
          </p:nvSpPr>
          <p:spPr>
            <a:xfrm flipH="1" flipV="1">
              <a:off x="2352" y="2667"/>
              <a:ext cx="32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7" name="Line 537"/>
            <p:cNvSpPr/>
            <p:nvPr/>
          </p:nvSpPr>
          <p:spPr>
            <a:xfrm>
              <a:off x="2352" y="266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8" name="Line 538"/>
            <p:cNvSpPr/>
            <p:nvPr/>
          </p:nvSpPr>
          <p:spPr>
            <a:xfrm flipH="1" flipV="1">
              <a:off x="2336" y="2523"/>
              <a:ext cx="16" cy="1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49" name="Line 539"/>
            <p:cNvSpPr/>
            <p:nvPr/>
          </p:nvSpPr>
          <p:spPr>
            <a:xfrm>
              <a:off x="2336" y="252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0" name="Line 540"/>
            <p:cNvSpPr/>
            <p:nvPr/>
          </p:nvSpPr>
          <p:spPr>
            <a:xfrm>
              <a:off x="2336" y="252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1" name="Line 541"/>
            <p:cNvSpPr/>
            <p:nvPr/>
          </p:nvSpPr>
          <p:spPr>
            <a:xfrm>
              <a:off x="2336" y="252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2" name="Line 542"/>
            <p:cNvSpPr/>
            <p:nvPr/>
          </p:nvSpPr>
          <p:spPr>
            <a:xfrm flipV="1">
              <a:off x="2336" y="2379"/>
              <a:ext cx="16" cy="1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3" name="Line 543"/>
            <p:cNvSpPr/>
            <p:nvPr/>
          </p:nvSpPr>
          <p:spPr>
            <a:xfrm>
              <a:off x="2352" y="2379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4" name="Line 544"/>
            <p:cNvSpPr/>
            <p:nvPr/>
          </p:nvSpPr>
          <p:spPr>
            <a:xfrm flipV="1">
              <a:off x="2352" y="2244"/>
              <a:ext cx="32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5" name="Line 545"/>
            <p:cNvSpPr/>
            <p:nvPr/>
          </p:nvSpPr>
          <p:spPr>
            <a:xfrm>
              <a:off x="2384" y="224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6" name="Line 546"/>
            <p:cNvSpPr/>
            <p:nvPr/>
          </p:nvSpPr>
          <p:spPr>
            <a:xfrm flipV="1">
              <a:off x="2384" y="2127"/>
              <a:ext cx="64" cy="11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7" name="Line 547"/>
            <p:cNvSpPr/>
            <p:nvPr/>
          </p:nvSpPr>
          <p:spPr>
            <a:xfrm>
              <a:off x="2448" y="212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8" name="Line 548"/>
            <p:cNvSpPr/>
            <p:nvPr/>
          </p:nvSpPr>
          <p:spPr>
            <a:xfrm flipV="1">
              <a:off x="2448" y="2019"/>
              <a:ext cx="72" cy="1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9" name="Line 549"/>
            <p:cNvSpPr/>
            <p:nvPr/>
          </p:nvSpPr>
          <p:spPr>
            <a:xfrm>
              <a:off x="2520" y="2019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0" name="Line 550"/>
            <p:cNvSpPr/>
            <p:nvPr/>
          </p:nvSpPr>
          <p:spPr>
            <a:xfrm flipV="1">
              <a:off x="2520" y="1929"/>
              <a:ext cx="96" cy="9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1" name="Line 551"/>
            <p:cNvSpPr/>
            <p:nvPr/>
          </p:nvSpPr>
          <p:spPr>
            <a:xfrm>
              <a:off x="2616" y="1929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2" name="Line 552"/>
            <p:cNvSpPr/>
            <p:nvPr/>
          </p:nvSpPr>
          <p:spPr>
            <a:xfrm flipV="1">
              <a:off x="2616" y="1866"/>
              <a:ext cx="112" cy="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3" name="Line 553"/>
            <p:cNvSpPr/>
            <p:nvPr/>
          </p:nvSpPr>
          <p:spPr>
            <a:xfrm>
              <a:off x="2728" y="1866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4" name="Line 554"/>
            <p:cNvSpPr/>
            <p:nvPr/>
          </p:nvSpPr>
          <p:spPr>
            <a:xfrm flipV="1">
              <a:off x="2728" y="1821"/>
              <a:ext cx="120" cy="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5" name="Line 555"/>
            <p:cNvSpPr/>
            <p:nvPr/>
          </p:nvSpPr>
          <p:spPr>
            <a:xfrm>
              <a:off x="2848" y="182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6" name="Line 556"/>
            <p:cNvSpPr/>
            <p:nvPr/>
          </p:nvSpPr>
          <p:spPr>
            <a:xfrm flipV="1">
              <a:off x="2848" y="1803"/>
              <a:ext cx="128" cy="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7" name="Line 557"/>
            <p:cNvSpPr/>
            <p:nvPr/>
          </p:nvSpPr>
          <p:spPr>
            <a:xfrm>
              <a:off x="2976" y="180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8" name="Line 558"/>
            <p:cNvSpPr/>
            <p:nvPr/>
          </p:nvSpPr>
          <p:spPr>
            <a:xfrm>
              <a:off x="2976" y="180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69" name="Line 559"/>
            <p:cNvSpPr/>
            <p:nvPr/>
          </p:nvSpPr>
          <p:spPr>
            <a:xfrm>
              <a:off x="2976" y="180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0" name="Line 560"/>
            <p:cNvSpPr/>
            <p:nvPr/>
          </p:nvSpPr>
          <p:spPr>
            <a:xfrm>
              <a:off x="2976" y="1803"/>
              <a:ext cx="128" cy="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1" name="Line 561"/>
            <p:cNvSpPr/>
            <p:nvPr/>
          </p:nvSpPr>
          <p:spPr>
            <a:xfrm>
              <a:off x="3104" y="1821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2" name="Line 562"/>
            <p:cNvSpPr/>
            <p:nvPr/>
          </p:nvSpPr>
          <p:spPr>
            <a:xfrm>
              <a:off x="3104" y="1821"/>
              <a:ext cx="120" cy="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3" name="Line 563"/>
            <p:cNvSpPr/>
            <p:nvPr/>
          </p:nvSpPr>
          <p:spPr>
            <a:xfrm>
              <a:off x="3224" y="1866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4" name="Line 564"/>
            <p:cNvSpPr/>
            <p:nvPr/>
          </p:nvSpPr>
          <p:spPr>
            <a:xfrm>
              <a:off x="3224" y="1866"/>
              <a:ext cx="104" cy="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5" name="Line 565"/>
            <p:cNvSpPr/>
            <p:nvPr/>
          </p:nvSpPr>
          <p:spPr>
            <a:xfrm>
              <a:off x="3328" y="1929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6" name="Line 566"/>
            <p:cNvSpPr/>
            <p:nvPr/>
          </p:nvSpPr>
          <p:spPr>
            <a:xfrm>
              <a:off x="3328" y="1929"/>
              <a:ext cx="96" cy="9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7" name="Line 567"/>
            <p:cNvSpPr/>
            <p:nvPr/>
          </p:nvSpPr>
          <p:spPr>
            <a:xfrm>
              <a:off x="3424" y="2019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8" name="Line 568"/>
            <p:cNvSpPr/>
            <p:nvPr/>
          </p:nvSpPr>
          <p:spPr>
            <a:xfrm>
              <a:off x="3424" y="2019"/>
              <a:ext cx="80" cy="1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79" name="Line 569"/>
            <p:cNvSpPr/>
            <p:nvPr/>
          </p:nvSpPr>
          <p:spPr>
            <a:xfrm>
              <a:off x="3504" y="2127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80" name="Line 570"/>
            <p:cNvSpPr/>
            <p:nvPr/>
          </p:nvSpPr>
          <p:spPr>
            <a:xfrm>
              <a:off x="3504" y="2127"/>
              <a:ext cx="56" cy="11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81" name="Line 571"/>
            <p:cNvSpPr/>
            <p:nvPr/>
          </p:nvSpPr>
          <p:spPr>
            <a:xfrm>
              <a:off x="3560" y="2244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82" name="Line 572"/>
            <p:cNvSpPr/>
            <p:nvPr/>
          </p:nvSpPr>
          <p:spPr>
            <a:xfrm>
              <a:off x="3560" y="2244"/>
              <a:ext cx="40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83" name="Line 573"/>
            <p:cNvSpPr/>
            <p:nvPr/>
          </p:nvSpPr>
          <p:spPr>
            <a:xfrm>
              <a:off x="3600" y="2379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84" name="Line 574"/>
            <p:cNvSpPr/>
            <p:nvPr/>
          </p:nvSpPr>
          <p:spPr>
            <a:xfrm>
              <a:off x="3600" y="2379"/>
              <a:ext cx="8" cy="1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85" name="Line 575"/>
            <p:cNvSpPr/>
            <p:nvPr/>
          </p:nvSpPr>
          <p:spPr>
            <a:xfrm>
              <a:off x="3608" y="2523"/>
              <a:ext cx="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86" name="Rectangle 576"/>
            <p:cNvSpPr/>
            <p:nvPr/>
          </p:nvSpPr>
          <p:spPr>
            <a:xfrm>
              <a:off x="1798" y="1911"/>
              <a:ext cx="582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系统描述</a:t>
              </a:r>
              <a:endPara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87" name="Rectangle 578"/>
            <p:cNvSpPr/>
            <p:nvPr/>
          </p:nvSpPr>
          <p:spPr>
            <a:xfrm>
              <a:off x="2724" y="2388"/>
              <a:ext cx="582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分析模型</a:t>
              </a:r>
              <a:endPara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88" name="Rectangle 580"/>
            <p:cNvSpPr/>
            <p:nvPr/>
          </p:nvSpPr>
          <p:spPr>
            <a:xfrm>
              <a:off x="3620" y="2964"/>
              <a:ext cx="582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设计模型</a:t>
              </a: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7413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sp>
        <p:nvSpPr>
          <p:cNvPr id="578" name="Text Box 574"/>
          <p:cNvSpPr txBox="1">
            <a:spLocks noChangeArrowheads="1"/>
          </p:cNvSpPr>
          <p:nvPr/>
        </p:nvSpPr>
        <p:spPr bwMode="auto">
          <a:xfrm>
            <a:off x="1219200" y="4729163"/>
            <a:ext cx="3678238" cy="1323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描述需求，分析正确性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为软件设计奠定基础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定义可确认的需求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9" name="Line 576"/>
          <p:cNvSpPr/>
          <p:nvPr/>
        </p:nvSpPr>
        <p:spPr>
          <a:xfrm flipH="1" flipV="1">
            <a:off x="3087688" y="4251325"/>
            <a:ext cx="528637" cy="79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0" name="Line 576"/>
          <p:cNvSpPr/>
          <p:nvPr/>
        </p:nvSpPr>
        <p:spPr>
          <a:xfrm>
            <a:off x="3130550" y="4283075"/>
            <a:ext cx="0" cy="430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4135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63500"/>
            <a:ext cx="1765300" cy="872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585" name="object 2"/>
          <p:cNvGrpSpPr/>
          <p:nvPr/>
        </p:nvGrpSpPr>
        <p:grpSpPr>
          <a:xfrm>
            <a:off x="3175" y="0"/>
            <a:ext cx="9047163" cy="6784975"/>
            <a:chOff x="0" y="0"/>
            <a:chExt cx="10287000" cy="7715250"/>
          </a:xfrm>
        </p:grpSpPr>
        <p:sp>
          <p:nvSpPr>
            <p:cNvPr id="3" name="object 3"/>
            <p:cNvSpPr/>
            <p:nvPr/>
          </p:nvSpPr>
          <p:spPr>
            <a:xfrm>
              <a:off x="542925" y="1362075"/>
              <a:ext cx="142875" cy="4095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4" name="object 4"/>
            <p:cNvSpPr/>
            <p:nvPr/>
          </p:nvSpPr>
          <p:spPr>
            <a:xfrm>
              <a:off x="542925" y="3295650"/>
              <a:ext cx="142875" cy="4095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4610100"/>
              <a:ext cx="142875" cy="4095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9900" y="979805"/>
            <a:ext cx="8533130" cy="4601845"/>
          </a:xfrm>
          <a:prstGeom prst="rect">
            <a:avLst/>
          </a:prstGeom>
        </p:spPr>
        <p:txBody>
          <a:bodyPr vert="horz" wrap="square" lIns="0" tIns="15078" rIns="0" bIns="0" rtlCol="0">
            <a:spAutoFit/>
          </a:bodyPr>
          <a:lstStyle/>
          <a:p>
            <a:pPr marL="403225" marR="5080" indent="-390525">
              <a:lnSpc>
                <a:spcPct val="149000"/>
              </a:lnSpc>
              <a:spcBef>
                <a:spcPts val="135"/>
              </a:spcBef>
              <a:buFont typeface="Times New Roman" panose="02020603050405020304"/>
              <a:buChar char="•"/>
              <a:tabLst>
                <a:tab pos="402590" algn="l"/>
                <a:tab pos="403225" algn="l"/>
              </a:tabLst>
            </a:pPr>
            <a:r>
              <a:rPr sz="2375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许多方法可以增强角色扮演。比如，传递一个具体的物体， 来表明正在讨论的线程中正在执行谁的方法，这样的做法有时候十分有帮助。</a:t>
            </a:r>
            <a:endParaRPr sz="2375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347980" indent="-390525">
              <a:lnSpc>
                <a:spcPct val="151000"/>
              </a:lnSpc>
              <a:spcBef>
                <a:spcPts val="675"/>
              </a:spcBef>
              <a:buFont typeface="Times New Roman" panose="02020603050405020304"/>
              <a:buChar char="•"/>
              <a:tabLst>
                <a:tab pos="402590" algn="l"/>
                <a:tab pos="403225" algn="l"/>
              </a:tabLst>
            </a:pPr>
            <a:r>
              <a:rPr sz="2375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让我们使用</a:t>
            </a:r>
            <a:r>
              <a:rPr sz="2375" b="1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CR</a:t>
            </a:r>
            <a:r>
              <a:rPr sz="2375" b="1" spc="-8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sz="2375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卡片来帮助设计单词频率统计项目。会发现在优化设计的过程中，将不停地来回于各个卡片。</a:t>
            </a:r>
            <a:endParaRPr sz="2375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>
              <a:lnSpc>
                <a:spcPct val="151000"/>
              </a:lnSpc>
              <a:spcBef>
                <a:spcPts val="600"/>
              </a:spcBef>
              <a:buFont typeface="Times New Roman" panose="02020603050405020304"/>
              <a:buChar char="•"/>
              <a:tabLst>
                <a:tab pos="402590" algn="l"/>
                <a:tab pos="403225" algn="l"/>
                <a:tab pos="3002915" algn="l"/>
                <a:tab pos="3431540" algn="l"/>
                <a:tab pos="7451090" algn="l"/>
              </a:tabLst>
            </a:pPr>
            <a:r>
              <a:rPr sz="2375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该程序的核心是文档的分析。必须有一个类来负责此分析， 所以先开始建立</a:t>
            </a:r>
            <a:r>
              <a:rPr sz="2375" b="1" spc="7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sz="2375" b="1" spc="-1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WordFrequencyAnalyzer</a:t>
            </a:r>
            <a:r>
              <a:rPr sz="2375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”类，并</a:t>
            </a:r>
            <a:endParaRPr sz="2375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>
              <a:spcBef>
                <a:spcPts val="1635"/>
              </a:spcBef>
            </a:pPr>
            <a:r>
              <a:rPr sz="2375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将这个责任分配给它。</a:t>
            </a:r>
            <a:endParaRPr sz="2375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1100" y="6597650"/>
            <a:ext cx="1604963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5"/>
              </a:lnSpc>
            </a:pPr>
            <a:endParaRPr sz="1365" spc="130" noProof="1" dirty="0">
              <a:latin typeface="Noto Sans CJK JP Black"/>
              <a:ea typeface="MS PGothic" panose="020B0600070205080204" pitchFamily="34" charset="-128"/>
              <a:cs typeface="Noto Sans CJK JP Black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870" y="228600"/>
            <a:ext cx="7193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b="1" dirty="0">
                <a:ea typeface="宋体" panose="02010600030101010101" pitchFamily="2" charset="-122"/>
                <a:sym typeface="+mn-ea"/>
              </a:rPr>
              <a:t>单词频率统计应用程序的CRC模型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609" name="object 2"/>
          <p:cNvGrpSpPr/>
          <p:nvPr/>
        </p:nvGrpSpPr>
        <p:grpSpPr>
          <a:xfrm>
            <a:off x="3175" y="0"/>
            <a:ext cx="9047163" cy="6784975"/>
            <a:chOff x="0" y="0"/>
            <a:chExt cx="10287000" cy="7715250"/>
          </a:xfrm>
        </p:grpSpPr>
        <p:sp>
          <p:nvSpPr>
            <p:cNvPr id="3" name="object 3"/>
            <p:cNvSpPr/>
            <p:nvPr/>
          </p:nvSpPr>
          <p:spPr>
            <a:xfrm>
              <a:off x="542925" y="1409700"/>
              <a:ext cx="152400" cy="476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4" name="object 4"/>
            <p:cNvSpPr/>
            <p:nvPr/>
          </p:nvSpPr>
          <p:spPr>
            <a:xfrm>
              <a:off x="933450" y="2133600"/>
              <a:ext cx="4495800" cy="476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3667125"/>
              <a:ext cx="152400" cy="476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6" name="object 6"/>
            <p:cNvSpPr/>
            <p:nvPr/>
          </p:nvSpPr>
          <p:spPr>
            <a:xfrm>
              <a:off x="933450" y="3667125"/>
              <a:ext cx="4495800" cy="476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7" name="object 7"/>
            <p:cNvSpPr/>
            <p:nvPr/>
          </p:nvSpPr>
          <p:spPr>
            <a:xfrm>
              <a:off x="542925" y="5200650"/>
              <a:ext cx="152400" cy="476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" y="5200650"/>
              <a:ext cx="8420100" cy="476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345" y="2819400"/>
            <a:ext cx="9050655" cy="3295015"/>
          </a:xfrm>
          <a:prstGeom prst="rect">
            <a:avLst/>
          </a:prstGeom>
        </p:spPr>
        <p:txBody>
          <a:bodyPr vert="horz" wrap="square" lIns="0" tIns="27923" rIns="0" bIns="0" rtlCol="0">
            <a:spAutoFit/>
          </a:bodyPr>
          <a:lstStyle/>
          <a:p>
            <a:pPr marL="403225" marR="5080" indent="-390525">
              <a:lnSpc>
                <a:spcPct val="14700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第一</a:t>
            </a:r>
            <a:r>
              <a:rPr sz="2770" b="1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CRC卡片如图所示。假设将会给 </a:t>
            </a:r>
            <a:r>
              <a:rPr sz="2770" b="1" spc="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</a:t>
            </a:r>
            <a:r>
              <a:rPr sz="2770" b="1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sz="2770" b="1" spc="-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2770" b="1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770" b="1" spc="4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</a:t>
            </a:r>
            <a:r>
              <a:rPr sz="2770" b="1" spc="4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uen</a:t>
            </a:r>
            <a:r>
              <a:rPr sz="2770" b="1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</a:t>
            </a:r>
            <a:r>
              <a:rPr sz="2770" b="1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sz="2770" b="1" spc="4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</a:t>
            </a:r>
            <a:r>
              <a:rPr sz="2770" b="1" spc="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yz</a:t>
            </a:r>
            <a:r>
              <a:rPr sz="2770" b="1" spc="4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770" b="1" spc="-5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对象一个</a:t>
            </a:r>
            <a:r>
              <a:rPr sz="2770" b="1" spc="-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2770" b="1" spc="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il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对象，这样就可以对</a:t>
            </a:r>
            <a:r>
              <a:rPr sz="2770" b="1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</a:t>
            </a:r>
            <a:r>
              <a:rPr sz="2770" b="1" spc="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File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对象进行单词的分析</a:t>
            </a:r>
            <a:endParaRPr sz="277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>
              <a:lnSpc>
                <a:spcPct val="141000"/>
              </a:lnSpc>
              <a:spcBef>
                <a:spcPts val="1350"/>
              </a:spcBef>
              <a:buChar char="•"/>
              <a:tabLst>
                <a:tab pos="402590" algn="l"/>
                <a:tab pos="403225" algn="l"/>
              </a:tabLst>
            </a:pPr>
            <a:r>
              <a:rPr sz="2770" b="1" spc="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</a:t>
            </a:r>
            <a:r>
              <a:rPr sz="2770" b="1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sz="2770" b="1" spc="-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2770" b="1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770" b="1" spc="4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</a:t>
            </a:r>
            <a:r>
              <a:rPr sz="2770" b="1" spc="4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uen</a:t>
            </a:r>
            <a:r>
              <a:rPr sz="2770" b="1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</a:t>
            </a:r>
            <a:r>
              <a:rPr sz="2770" b="1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sz="2770" b="1" spc="4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</a:t>
            </a:r>
            <a:r>
              <a:rPr sz="2770" b="1" spc="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yz</a:t>
            </a:r>
            <a:r>
              <a:rPr sz="2770" b="1" spc="4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770" b="1" spc="-5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对象需要和</a:t>
            </a:r>
            <a:r>
              <a:rPr sz="2770" b="1" spc="-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2770" b="1" spc="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il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对象进行交互</a:t>
            </a:r>
            <a:endParaRPr sz="277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buFont typeface="Arial" panose="020B0604020202020204"/>
              <a:buChar char="•"/>
            </a:pPr>
            <a:endParaRPr sz="123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indent="-390525"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现在，在卡片上增加它的基本责任和交互对象。</a:t>
            </a:r>
            <a:endParaRPr sz="277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b="50736"/>
          <a:stretch>
            <a:fillRect/>
          </a:stretch>
        </p:blipFill>
        <p:spPr>
          <a:xfrm>
            <a:off x="662940" y="1228090"/>
            <a:ext cx="7911465" cy="1231900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0657" name="object 2"/>
          <p:cNvGrpSpPr/>
          <p:nvPr/>
        </p:nvGrpSpPr>
        <p:grpSpPr>
          <a:xfrm>
            <a:off x="3175" y="0"/>
            <a:ext cx="9047163" cy="6784975"/>
            <a:chOff x="0" y="0"/>
            <a:chExt cx="10287000" cy="7715250"/>
          </a:xfrm>
        </p:grpSpPr>
        <p:sp>
          <p:nvSpPr>
            <p:cNvPr id="3" name="object 3"/>
            <p:cNvSpPr/>
            <p:nvPr/>
          </p:nvSpPr>
          <p:spPr>
            <a:xfrm>
              <a:off x="542925" y="1409700"/>
              <a:ext cx="152400" cy="476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4" name="object 4"/>
            <p:cNvSpPr/>
            <p:nvPr/>
          </p:nvSpPr>
          <p:spPr>
            <a:xfrm>
              <a:off x="542925" y="2228850"/>
              <a:ext cx="152400" cy="476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2160" y="1443990"/>
            <a:ext cx="7922260" cy="1388110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现在，需要为File类建立CRC卡片吗？</a:t>
            </a:r>
            <a:endParaRPr sz="2770"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2700">
              <a:spcBef>
                <a:spcPts val="2670"/>
              </a:spcBef>
            </a:pPr>
            <a:endParaRPr sz="277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2382203"/>
            <a:ext cx="7412038" cy="1228090"/>
          </a:xfrm>
          <a:prstGeom prst="rect">
            <a:avLst/>
          </a:prstGeom>
        </p:spPr>
        <p:txBody>
          <a:bodyPr vert="horz" wrap="square" lIns="0" tIns="10610" rIns="0" bIns="0" rtlCol="0">
            <a:spAutoFit/>
          </a:bodyPr>
          <a:lstStyle/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技术上来说，需要这么做，并且需要列出该类的责任和交互对象。</a:t>
            </a:r>
            <a:endParaRPr sz="2770"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013" y="3308350"/>
            <a:ext cx="134938" cy="419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base"/>
            <a:endParaRPr sz="2110" strike="noStrike" noProof="1"/>
          </a:p>
        </p:txBody>
      </p:sp>
      <p:sp>
        <p:nvSpPr>
          <p:cNvPr id="8" name="object 8"/>
          <p:cNvSpPr txBox="1"/>
          <p:nvPr/>
        </p:nvSpPr>
        <p:spPr>
          <a:xfrm>
            <a:off x="812800" y="3810000"/>
            <a:ext cx="7883525" cy="1837055"/>
          </a:xfrm>
          <a:prstGeom prst="rect">
            <a:avLst/>
          </a:prstGeom>
        </p:spPr>
        <p:txBody>
          <a:bodyPr vert="horz" wrap="square" lIns="0" tIns="10610" rIns="0" bIns="0" rtlCol="0">
            <a:spAutoFit/>
          </a:bodyPr>
          <a:lstStyle/>
          <a:p>
            <a:pPr marL="403225" marR="5080" indent="-390525">
              <a:lnSpc>
                <a:spcPct val="143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但是为了简化讨论，并且由</a:t>
            </a:r>
            <a:r>
              <a:rPr sz="2770" b="1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于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java.io程序包中的 标</a:t>
            </a:r>
            <a:r>
              <a:rPr sz="2770" b="1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准</a:t>
            </a:r>
            <a:r>
              <a:rPr sz="2770" b="1" spc="-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2770" b="1" spc="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il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类满足了要求，所以不为</a:t>
            </a:r>
            <a:r>
              <a:rPr sz="2770" b="1" spc="-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2770" b="1" spc="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il</a:t>
            </a:r>
            <a:r>
              <a:rPr sz="2770" b="1" spc="-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类建立</a:t>
            </a:r>
            <a:r>
              <a:rPr sz="2770" b="1" spc="-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CR</a:t>
            </a: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C卡片。</a:t>
            </a:r>
            <a:endParaRPr sz="277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81" name="object 2"/>
          <p:cNvGrpSpPr/>
          <p:nvPr/>
        </p:nvGrpSpPr>
        <p:grpSpPr>
          <a:xfrm>
            <a:off x="3175" y="0"/>
            <a:ext cx="9047163" cy="6784975"/>
            <a:chOff x="0" y="0"/>
            <a:chExt cx="10287000" cy="7715250"/>
          </a:xfrm>
        </p:grpSpPr>
        <p:sp>
          <p:nvSpPr>
            <p:cNvPr id="3" name="object 3"/>
            <p:cNvSpPr/>
            <p:nvPr/>
          </p:nvSpPr>
          <p:spPr>
            <a:xfrm>
              <a:off x="542925" y="1362075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4" name="object 4"/>
            <p:cNvSpPr/>
            <p:nvPr/>
          </p:nvSpPr>
          <p:spPr>
            <a:xfrm>
              <a:off x="542925" y="2457450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3552825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" y="1087120"/>
            <a:ext cx="8610600" cy="320103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一旦WordFrequencyAnalyzer对象结束了分析过程，就需要打印出结果。</a:t>
            </a: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WordFrequencyAnalyzer对象可以对该行为负责，但是让其他对象对此负责，似乎会更加优雅。</a:t>
            </a: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这个决定导致了这样一个问题，也就是WordFrequencyAnalyzer对象如何存储并获取它的分析结果。</a:t>
            </a: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013" y="4095750"/>
            <a:ext cx="100013" cy="3111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base"/>
            <a:endParaRPr sz="2110" strike="noStrike" noProof="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80" y="4267200"/>
            <a:ext cx="8737600" cy="106616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因为存储或者维护信息似乎是与操作信息同等重要，所以现在来建立一个WordFrequencyCollection类来存储分析的结果。</a:t>
            </a: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4753" name="object 2"/>
          <p:cNvGrpSpPr/>
          <p:nvPr/>
        </p:nvGrpSpPr>
        <p:grpSpPr>
          <a:xfrm>
            <a:off x="481013" y="469900"/>
            <a:ext cx="8116887" cy="4364038"/>
            <a:chOff x="542925" y="533400"/>
            <a:chExt cx="9229725" cy="4962525"/>
          </a:xfrm>
        </p:grpSpPr>
        <p:sp>
          <p:nvSpPr>
            <p:cNvPr id="4" name="object 4"/>
            <p:cNvSpPr/>
            <p:nvPr/>
          </p:nvSpPr>
          <p:spPr>
            <a:xfrm>
              <a:off x="542925" y="1257300"/>
              <a:ext cx="152400" cy="476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5" name="object 5"/>
            <p:cNvSpPr/>
            <p:nvPr/>
          </p:nvSpPr>
          <p:spPr>
            <a:xfrm>
              <a:off x="1476375" y="533400"/>
              <a:ext cx="8296275" cy="4962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6" name="object 6"/>
            <p:cNvSpPr/>
            <p:nvPr/>
          </p:nvSpPr>
          <p:spPr>
            <a:xfrm>
              <a:off x="933450" y="1257300"/>
              <a:ext cx="4695825" cy="476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9900" y="1069975"/>
            <a:ext cx="8236585" cy="107251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403225" indent="-390525">
              <a:spcBef>
                <a:spcPts val="100"/>
              </a:spcBef>
              <a:buChar char="•"/>
              <a:tabLst>
                <a:tab pos="402590" algn="l"/>
                <a:tab pos="403225" algn="l"/>
              </a:tabLst>
            </a:pPr>
            <a:r>
              <a:rPr sz="2770" spc="-5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WordFrequencyCollection</a:t>
            </a:r>
            <a:r>
              <a:rPr sz="2770" noProof="1" dirty="0">
                <a:latin typeface="Noto Sans CJK JP Black"/>
                <a:ea typeface="MS PGothic" panose="020B0600070205080204" pitchFamily="34" charset="-128"/>
                <a:cs typeface="Noto Sans CJK JP Black"/>
              </a:rPr>
              <a:t>类的</a:t>
            </a:r>
            <a:r>
              <a:rPr lang="zh-CN" sz="2770" noProof="1" dirty="0">
                <a:latin typeface="Noto Sans CJK JP Black"/>
                <a:ea typeface="宋体" panose="02010600030101010101" pitchFamily="2" charset="-122"/>
                <a:cs typeface="Noto Sans CJK JP Black"/>
              </a:rPr>
              <a:t>初步的</a:t>
            </a:r>
            <a:r>
              <a:rPr sz="277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CRC</a:t>
            </a:r>
            <a:r>
              <a:rPr sz="2770" noProof="1" dirty="0">
                <a:latin typeface="Noto Sans CJK JP Black"/>
                <a:ea typeface="MS PGothic" panose="020B0600070205080204" pitchFamily="34" charset="-128"/>
                <a:cs typeface="Noto Sans CJK JP Black"/>
              </a:rPr>
              <a:t>卡片</a:t>
            </a:r>
            <a:endParaRPr sz="2770" noProof="1">
              <a:latin typeface="Noto Sans CJK JP Black"/>
              <a:cs typeface="Noto Sans CJK JP Black"/>
            </a:endParaRPr>
          </a:p>
          <a:p>
            <a:pPr>
              <a:spcBef>
                <a:spcPts val="55"/>
              </a:spcBef>
            </a:pPr>
            <a:endParaRPr sz="2110" noProof="1">
              <a:latin typeface="Noto Sans CJK JP Black"/>
              <a:cs typeface="Noto Sans CJK JP Black"/>
            </a:endParaRPr>
          </a:p>
          <a:p>
            <a:pPr marL="2508250"/>
            <a:r>
              <a:rPr sz="1980" spc="5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WordFrequencyCollection</a:t>
            </a:r>
            <a:endParaRPr sz="198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3030" y="3222625"/>
            <a:ext cx="2719705" cy="92392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98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存储和编辑与单词和单词频率相关的数据</a:t>
            </a:r>
            <a:r>
              <a:rPr lang="en-US" sz="198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sz="198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使数据可用</a:t>
            </a:r>
            <a:endParaRPr sz="1980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5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705" name="object 2"/>
          <p:cNvGrpSpPr/>
          <p:nvPr/>
        </p:nvGrpSpPr>
        <p:grpSpPr>
          <a:xfrm>
            <a:off x="3175" y="0"/>
            <a:ext cx="9047163" cy="6784975"/>
            <a:chOff x="0" y="0"/>
            <a:chExt cx="10287000" cy="7715250"/>
          </a:xfrm>
        </p:grpSpPr>
        <p:sp>
          <p:nvSpPr>
            <p:cNvPr id="3" name="object 3"/>
            <p:cNvSpPr/>
            <p:nvPr/>
          </p:nvSpPr>
          <p:spPr>
            <a:xfrm>
              <a:off x="542925" y="1390650"/>
              <a:ext cx="142875" cy="4095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4" name="object 4"/>
            <p:cNvSpPr/>
            <p:nvPr/>
          </p:nvSpPr>
          <p:spPr>
            <a:xfrm>
              <a:off x="542925" y="3324225"/>
              <a:ext cx="142875" cy="4095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4019550"/>
              <a:ext cx="142875" cy="4095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6210" y="1059815"/>
            <a:ext cx="8834120" cy="534860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现在就需要建立第二张CRC卡片。</a:t>
            </a: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一旦增加了这个新类，就需要返回到WordFrequencyAnalyzer类的CRC卡片，为其增加新的责任和一个新的交互对象。</a:t>
            </a: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这个新的交互对象就是WordFrequencyCollection</a:t>
            </a: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新的责任包括创建WordFrequencyCollection对象，对其增加数据，并确保这个WordFrequencyCollection对象包含对文档的分析结果。</a:t>
            </a: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我们让WordFrequencyCollection类来负责将信息传递给客户，但是将排版数据和打印数据的任务交给其他的类。</a:t>
            </a: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endParaRPr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5777" name="object 2"/>
          <p:cNvGrpSpPr/>
          <p:nvPr/>
        </p:nvGrpSpPr>
        <p:grpSpPr>
          <a:xfrm>
            <a:off x="3175" y="0"/>
            <a:ext cx="9047163" cy="6784975"/>
            <a:chOff x="0" y="0"/>
            <a:chExt cx="10287000" cy="7715250"/>
          </a:xfrm>
        </p:grpSpPr>
        <p:sp>
          <p:nvSpPr>
            <p:cNvPr id="3" name="object 3"/>
            <p:cNvSpPr/>
            <p:nvPr/>
          </p:nvSpPr>
          <p:spPr>
            <a:xfrm>
              <a:off x="542925" y="1362075"/>
              <a:ext cx="142875" cy="4095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4" name="object 4"/>
            <p:cNvSpPr/>
            <p:nvPr/>
          </p:nvSpPr>
          <p:spPr>
            <a:xfrm>
              <a:off x="542925" y="3914775"/>
              <a:ext cx="142875" cy="4095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69900" y="979488"/>
            <a:ext cx="8023225" cy="4615815"/>
          </a:xfrm>
          <a:prstGeom prst="rect">
            <a:avLst/>
          </a:prstGeom>
        </p:spPr>
        <p:txBody>
          <a:bodyPr vert="horz" wrap="square" lIns="0" tIns="13961" rIns="0" bIns="0" rtlCol="0">
            <a:spAutoFit/>
          </a:bodyPr>
          <a:lstStyle/>
          <a:p>
            <a:pPr marL="403225" marR="138430" indent="-390525" algn="just">
              <a:lnSpc>
                <a:spcPct val="150000"/>
              </a:lnSpc>
              <a:spcBef>
                <a:spcPts val="125"/>
              </a:spcBef>
              <a:buFont typeface="Times New Roman" panose="02020603050405020304"/>
              <a:buChar char="•"/>
              <a:tabLst>
                <a:tab pos="403225" algn="l"/>
              </a:tabLst>
            </a:pPr>
            <a:r>
              <a:rPr sz="280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现在有了一个大致的、比较高层次的系统设计。程序将会创建一个</a:t>
            </a:r>
            <a:r>
              <a:rPr sz="2800" b="1" spc="-1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WordFrequencyAnalyzer</a:t>
            </a:r>
            <a:r>
              <a:rPr sz="280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对象，然后将一个文件传递给它进行分析，让它对这个文件进行分析，并最终返回</a:t>
            </a:r>
            <a:r>
              <a:rPr sz="2800" b="1" spc="-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WordFrequencyCollection</a:t>
            </a:r>
            <a:r>
              <a:rPr sz="280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 。</a:t>
            </a:r>
            <a:endParaRPr sz="280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just">
              <a:lnSpc>
                <a:spcPct val="148000"/>
              </a:lnSpc>
              <a:spcBef>
                <a:spcPts val="750"/>
              </a:spcBef>
              <a:buFont typeface="Times New Roman" panose="02020603050405020304"/>
              <a:buChar char="•"/>
              <a:tabLst>
                <a:tab pos="403225" algn="l"/>
              </a:tabLst>
            </a:pPr>
            <a:r>
              <a:rPr sz="280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然后程序从这个</a:t>
            </a:r>
            <a:r>
              <a:rPr sz="2800" b="1" spc="-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WordFrequencyCollection</a:t>
            </a:r>
            <a:r>
              <a:rPr sz="280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对象中获得数 据，并将其打印在控制台上。</a:t>
            </a:r>
            <a:endParaRPr sz="280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/>
          <p:nvPr/>
        </p:nvSpPr>
        <p:spPr>
          <a:xfrm>
            <a:off x="481013" y="1198563"/>
            <a:ext cx="100013" cy="3095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base"/>
            <a:endParaRPr sz="2110" strike="noStrike" noProof="1"/>
          </a:p>
        </p:txBody>
      </p:sp>
      <p:sp>
        <p:nvSpPr>
          <p:cNvPr id="3" name="object 3"/>
          <p:cNvSpPr txBox="1"/>
          <p:nvPr/>
        </p:nvSpPr>
        <p:spPr>
          <a:xfrm>
            <a:off x="2286000" y="240030"/>
            <a:ext cx="6624320" cy="43624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让我们来稍微优化一下设计</a:t>
            </a:r>
            <a:endParaRPr sz="1980" noProof="1">
              <a:latin typeface="Noto Sans CJK JP Black"/>
              <a:cs typeface="Noto Sans CJK JP Black"/>
            </a:endParaRPr>
          </a:p>
        </p:txBody>
      </p:sp>
      <p:grpSp>
        <p:nvGrpSpPr>
          <p:cNvPr id="76803" name="object 4"/>
          <p:cNvGrpSpPr/>
          <p:nvPr/>
        </p:nvGrpSpPr>
        <p:grpSpPr>
          <a:xfrm>
            <a:off x="481013" y="1708150"/>
            <a:ext cx="100012" cy="822325"/>
            <a:chOff x="542925" y="1943100"/>
            <a:chExt cx="114300" cy="933450"/>
          </a:xfrm>
        </p:grpSpPr>
        <p:sp>
          <p:nvSpPr>
            <p:cNvPr id="5" name="object 5"/>
            <p:cNvSpPr/>
            <p:nvPr/>
          </p:nvSpPr>
          <p:spPr>
            <a:xfrm>
              <a:off x="542925" y="1943100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6" name="object 6"/>
            <p:cNvSpPr/>
            <p:nvPr/>
          </p:nvSpPr>
          <p:spPr>
            <a:xfrm>
              <a:off x="542925" y="2524125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625" y="1089025"/>
            <a:ext cx="9104630" cy="43624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WordFrequencyAnalyzer从哪里得到需要分析的File对象？</a:t>
            </a:r>
            <a:endParaRPr sz="2770"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575" y="1786890"/>
            <a:ext cx="7562850" cy="43624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最高层的设计指出是从程序中获得。</a:t>
            </a:r>
            <a:endParaRPr sz="1980" noProof="1">
              <a:latin typeface="Noto Sans CJK JP Black"/>
              <a:cs typeface="Noto Sans CJK JP Black"/>
            </a:endParaRPr>
          </a:p>
        </p:txBody>
      </p:sp>
      <p:grpSp>
        <p:nvGrpSpPr>
          <p:cNvPr id="76808" name="object 9"/>
          <p:cNvGrpSpPr/>
          <p:nvPr/>
        </p:nvGrpSpPr>
        <p:grpSpPr>
          <a:xfrm>
            <a:off x="481013" y="2740025"/>
            <a:ext cx="100012" cy="1841500"/>
            <a:chOff x="542925" y="3114675"/>
            <a:chExt cx="114300" cy="2095500"/>
          </a:xfrm>
        </p:grpSpPr>
        <p:sp>
          <p:nvSpPr>
            <p:cNvPr id="10" name="object 10"/>
            <p:cNvSpPr/>
            <p:nvPr/>
          </p:nvSpPr>
          <p:spPr>
            <a:xfrm>
              <a:off x="542925" y="3114675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925" y="3695700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925" y="4276725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2925" y="4857750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1330" y="2379345"/>
            <a:ext cx="7905750" cy="3677920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因此，需要为包含主程序的类增加一个新的CRC卡片。将这个类称为WordCounter类。</a:t>
            </a:r>
            <a:endParaRPr sz="2770"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3000"/>
              </a:lnSpc>
              <a:spcBef>
                <a:spcPts val="95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77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它负责检查文件是否存在、创建File对象和WordFrequencyAnalyzer  对象以及命令分析器分析文档。它还负责获取和打印结果。该结果存 储在WordFrequencyCollection对象中。</a:t>
            </a:r>
            <a:endParaRPr sz="2770" b="1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825" name="object 2"/>
          <p:cNvGrpSpPr/>
          <p:nvPr/>
        </p:nvGrpSpPr>
        <p:grpSpPr>
          <a:xfrm>
            <a:off x="481013" y="469900"/>
            <a:ext cx="8226425" cy="5519738"/>
            <a:chOff x="542925" y="533400"/>
            <a:chExt cx="9353550" cy="6276975"/>
          </a:xfrm>
        </p:grpSpPr>
        <p:sp>
          <p:nvSpPr>
            <p:cNvPr id="4" name="object 4"/>
            <p:cNvSpPr/>
            <p:nvPr/>
          </p:nvSpPr>
          <p:spPr>
            <a:xfrm>
              <a:off x="542925" y="1257300"/>
              <a:ext cx="152400" cy="476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5" name="object 5"/>
            <p:cNvSpPr/>
            <p:nvPr/>
          </p:nvSpPr>
          <p:spPr>
            <a:xfrm>
              <a:off x="781050" y="533400"/>
              <a:ext cx="9115425" cy="6276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6" name="object 6"/>
            <p:cNvSpPr/>
            <p:nvPr/>
          </p:nvSpPr>
          <p:spPr>
            <a:xfrm>
              <a:off x="933450" y="1257300"/>
              <a:ext cx="2428875" cy="476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9900" y="1069975"/>
            <a:ext cx="4999038" cy="112077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403225" indent="-390525">
              <a:spcBef>
                <a:spcPts val="100"/>
              </a:spcBef>
              <a:buChar char="•"/>
              <a:tabLst>
                <a:tab pos="402590" algn="l"/>
                <a:tab pos="403225" algn="l"/>
              </a:tabLst>
            </a:pPr>
            <a:r>
              <a:rPr sz="2770" spc="-5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WordCounter</a:t>
            </a:r>
            <a:r>
              <a:rPr sz="2770" noProof="1" dirty="0">
                <a:latin typeface="Noto Sans CJK JP Black"/>
                <a:ea typeface="MS PGothic" panose="020B0600070205080204" pitchFamily="34" charset="-128"/>
                <a:cs typeface="Noto Sans CJK JP Black"/>
              </a:rPr>
              <a:t>类</a:t>
            </a:r>
            <a:r>
              <a:rPr sz="2770" spc="-75" noProof="1" dirty="0">
                <a:latin typeface="Noto Sans CJK JP Black"/>
                <a:ea typeface="MS PGothic" panose="020B0600070205080204" pitchFamily="34" charset="-128"/>
                <a:cs typeface="Noto Sans CJK JP Black"/>
              </a:rPr>
              <a:t>的</a:t>
            </a:r>
            <a:r>
              <a:rPr sz="277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CRC</a:t>
            </a:r>
            <a:r>
              <a:rPr sz="2770" noProof="1" dirty="0">
                <a:latin typeface="Noto Sans CJK JP Black"/>
                <a:ea typeface="MS PGothic" panose="020B0600070205080204" pitchFamily="34" charset="-128"/>
                <a:cs typeface="Noto Sans CJK JP Black"/>
              </a:rPr>
              <a:t>卡片</a:t>
            </a:r>
            <a:endParaRPr sz="2770" noProof="1">
              <a:latin typeface="Noto Sans CJK JP Black"/>
              <a:cs typeface="Noto Sans CJK JP Black"/>
            </a:endParaRPr>
          </a:p>
          <a:p>
            <a:pPr marR="5080" algn="r">
              <a:spcBef>
                <a:spcPts val="2970"/>
              </a:spcBef>
            </a:pPr>
            <a:r>
              <a:rPr sz="1980" spc="-25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W</a:t>
            </a:r>
            <a:r>
              <a:rPr sz="1980" spc="2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o</a:t>
            </a:r>
            <a:r>
              <a:rPr sz="198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r</a:t>
            </a:r>
            <a:r>
              <a:rPr sz="1980" spc="2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d</a:t>
            </a:r>
            <a:r>
              <a:rPr sz="1980" spc="-5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C</a:t>
            </a:r>
            <a:r>
              <a:rPr sz="1980" spc="2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oun</a:t>
            </a:r>
            <a:r>
              <a:rPr sz="1980" spc="45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t</a:t>
            </a:r>
            <a:r>
              <a:rPr sz="1980" spc="2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e</a:t>
            </a:r>
            <a:r>
              <a:rPr sz="198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r</a:t>
            </a:r>
            <a:endParaRPr sz="198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4419600"/>
            <a:ext cx="2324100" cy="792480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2500" b="1" noProof="1" dirty="0">
                <a:latin typeface="楷体" panose="02010609060101010101" charset="-122"/>
                <a:ea typeface="楷体" panose="02010609060101010101" charset="-122"/>
                <a:cs typeface="Noto Sans CJK JP Black"/>
              </a:rPr>
              <a:t>开始分析</a:t>
            </a:r>
            <a:endParaRPr sz="2500" b="1" noProof="1" dirty="0">
              <a:latin typeface="楷体" panose="02010609060101010101" charset="-122"/>
              <a:ea typeface="楷体" panose="02010609060101010101" charset="-122"/>
              <a:cs typeface="Noto Sans CJK JP Black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2500" b="1" noProof="1" dirty="0">
                <a:latin typeface="楷体" panose="02010609060101010101" charset="-122"/>
                <a:ea typeface="楷体" panose="02010609060101010101" charset="-122"/>
                <a:cs typeface="Noto Sans CJK JP Black"/>
              </a:rPr>
              <a:t>获取并打印结果</a:t>
            </a:r>
            <a:endParaRPr sz="2500" b="1" noProof="1" dirty="0">
              <a:latin typeface="楷体" panose="02010609060101010101" charset="-122"/>
              <a:ea typeface="楷体" panose="02010609060101010101" charset="-122"/>
              <a:cs typeface="Noto Sans CJK JP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775" y="2514600"/>
            <a:ext cx="4602163" cy="1562100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b="1" noProof="1" dirty="0">
                <a:latin typeface="楷体" panose="02010609060101010101" charset="-122"/>
                <a:ea typeface="楷体" panose="02010609060101010101" charset="-122"/>
                <a:cs typeface="Noto Sans CJK JP Black"/>
              </a:rPr>
              <a:t>如果没有指定名称的文件，就报告错误</a:t>
            </a:r>
            <a:endParaRPr sz="2500" b="1" noProof="1">
              <a:latin typeface="楷体" panose="02010609060101010101" charset="-122"/>
              <a:ea typeface="楷体" panose="02010609060101010101" charset="-122"/>
              <a:cs typeface="Noto Sans CJK JP Black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2500" b="1" noProof="1" dirty="0">
                <a:latin typeface="楷体" panose="02010609060101010101" charset="-122"/>
                <a:ea typeface="楷体" panose="02010609060101010101" charset="-122"/>
                <a:cs typeface="Noto Sans CJK JP Black"/>
              </a:rPr>
              <a:t>创建一个File和 WordFrequencyAnalyzer对象</a:t>
            </a:r>
            <a:endParaRPr sz="2500" b="1" noProof="1" dirty="0">
              <a:latin typeface="楷体" panose="02010609060101010101" charset="-122"/>
              <a:ea typeface="楷体" panose="02010609060101010101" charset="-122"/>
              <a:cs typeface="Noto Sans CJK JP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483" y="4419283"/>
            <a:ext cx="2943225" cy="61912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980" spc="10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WordFrequencyAnalyzer  </a:t>
            </a:r>
            <a:r>
              <a:rPr sz="1980" spc="5" noProof="1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WordFrequencyCollection</a:t>
            </a:r>
            <a:endParaRPr sz="1980" noProof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5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/>
          <p:nvPr/>
        </p:nvSpPr>
        <p:spPr>
          <a:xfrm>
            <a:off x="481013" y="1198563"/>
            <a:ext cx="100013" cy="3095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base"/>
            <a:endParaRPr sz="2110" strike="noStrike" noProof="1"/>
          </a:p>
        </p:txBody>
      </p:sp>
      <p:sp>
        <p:nvSpPr>
          <p:cNvPr id="3" name="object 3"/>
          <p:cNvSpPr txBox="1"/>
          <p:nvPr/>
        </p:nvSpPr>
        <p:spPr>
          <a:xfrm>
            <a:off x="229870" y="1397635"/>
            <a:ext cx="8156575" cy="1744980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403225" marR="5080" indent="-390525">
              <a:lnSpc>
                <a:spcPct val="142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然后，我们来优化</a:t>
            </a:r>
            <a:r>
              <a:rPr sz="1980" b="1" spc="-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sz="1980" b="1" spc="-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equen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cy</a:t>
            </a:r>
            <a:r>
              <a:rPr sz="1980" b="1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</a:t>
            </a:r>
            <a:r>
              <a:rPr sz="1980" b="1" spc="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</a:t>
            </a:r>
            <a:r>
              <a:rPr sz="1980" b="1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z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1980" b="1" spc="-3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对象用来分析文档的方法。 </a:t>
            </a:r>
            <a:endParaRPr sz="2970" b="1" baseline="1000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2000"/>
              </a:lnSpc>
              <a:spcBef>
                <a:spcPts val="100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该对象首先需要创建一个空的WordFrequencyCollection对象。</a:t>
            </a:r>
            <a:endParaRPr sz="2970" b="1" baseline="1000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 algn="l">
              <a:lnSpc>
                <a:spcPct val="142000"/>
              </a:lnSpc>
              <a:spcBef>
                <a:spcPts val="100"/>
              </a:spcBef>
              <a:buClrTx/>
              <a:buSzTx/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970" b="1" baseline="1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然后需要反复从文档中获取下一个单词并进行处理。</a:t>
            </a:r>
            <a:endParaRPr sz="2970" b="1" baseline="1000" noProof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>
              <a:lnSpc>
                <a:spcPct val="142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endParaRPr sz="2970" b="1" baseline="1000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78851" name="object 4"/>
          <p:cNvGrpSpPr/>
          <p:nvPr/>
        </p:nvGrpSpPr>
        <p:grpSpPr>
          <a:xfrm>
            <a:off x="481013" y="2160588"/>
            <a:ext cx="100012" cy="822325"/>
            <a:chOff x="542925" y="2457450"/>
            <a:chExt cx="114300" cy="933450"/>
          </a:xfrm>
        </p:grpSpPr>
        <p:sp>
          <p:nvSpPr>
            <p:cNvPr id="5" name="object 5"/>
            <p:cNvSpPr/>
            <p:nvPr/>
          </p:nvSpPr>
          <p:spPr>
            <a:xfrm>
              <a:off x="542925" y="2457450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6" name="object 6"/>
            <p:cNvSpPr/>
            <p:nvPr/>
          </p:nvSpPr>
          <p:spPr>
            <a:xfrm>
              <a:off x="542925" y="3038475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8015" y="2795270"/>
            <a:ext cx="7813675" cy="619760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但是如何来完成这样工作呢？与文本文档相关的</a:t>
            </a:r>
            <a:r>
              <a:rPr sz="1980" b="1" spc="-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1980" b="1" spc="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il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对象并没有从文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档中提取单词的方法。</a:t>
            </a:r>
            <a:endParaRPr sz="198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78856" name="object 9"/>
          <p:cNvGrpSpPr/>
          <p:nvPr/>
        </p:nvGrpSpPr>
        <p:grpSpPr>
          <a:xfrm>
            <a:off x="481013" y="3643313"/>
            <a:ext cx="100012" cy="1725612"/>
            <a:chOff x="542925" y="4143375"/>
            <a:chExt cx="114300" cy="1962150"/>
          </a:xfrm>
        </p:grpSpPr>
        <p:sp>
          <p:nvSpPr>
            <p:cNvPr id="10" name="object 10"/>
            <p:cNvSpPr/>
            <p:nvPr/>
          </p:nvSpPr>
          <p:spPr>
            <a:xfrm>
              <a:off x="542925" y="4143375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925" y="5753100"/>
              <a:ext cx="114300" cy="35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/>
              <a:endParaRPr sz="2110" strike="noStrike" noProof="1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600" y="3323590"/>
            <a:ext cx="8604885" cy="280987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403225" marR="96520" indent="-390525">
              <a:lnSpc>
                <a:spcPct val="139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在这里，</a:t>
            </a:r>
            <a:r>
              <a:rPr sz="1980" b="1" spc="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sz="1980" b="1" spc="4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1980" b="1" spc="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</a:t>
            </a:r>
            <a:r>
              <a:rPr sz="1980" b="1" spc="-13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</a:t>
            </a: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库中的</a:t>
            </a:r>
            <a:r>
              <a:rPr sz="1980" b="1" spc="-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1980" b="1" spc="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il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1980" b="1" spc="-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eade</a:t>
            </a:r>
            <a:r>
              <a:rPr sz="1980" b="1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对象可能有用，不过它每次只读一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个字母，而我们需要的是每次读取一个单词。最终结果是</a:t>
            </a:r>
            <a:endParaRPr sz="198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>
              <a:spcBef>
                <a:spcPts val="1650"/>
              </a:spcBef>
            </a:pPr>
            <a:r>
              <a:rPr sz="1980" b="1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java.utiI.Scanner</a:t>
            </a: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类具有所需的功能。</a:t>
            </a:r>
            <a:endParaRPr sz="2970" b="1" baseline="1000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03225" marR="5080" indent="-390525">
              <a:lnSpc>
                <a:spcPct val="150000"/>
              </a:lnSpc>
              <a:spcBef>
                <a:spcPts val="525"/>
              </a:spcBef>
              <a:buFont typeface="Arial" panose="020B0604020202020204"/>
              <a:buChar char="•"/>
              <a:tabLst>
                <a:tab pos="402590" algn="l"/>
                <a:tab pos="403225" algn="l"/>
              </a:tabLst>
            </a:pP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因此，将其作为一个交互对象添加在</a:t>
            </a:r>
            <a:r>
              <a:rPr sz="1980" b="1" spc="-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sz="1980" b="1" spc="-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equen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cy</a:t>
            </a:r>
            <a:r>
              <a:rPr sz="1980" b="1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</a:t>
            </a:r>
            <a:r>
              <a:rPr sz="1980" b="1" spc="2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</a:t>
            </a:r>
            <a:r>
              <a:rPr sz="1980" b="1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z</a:t>
            </a:r>
            <a:r>
              <a:rPr sz="1980" b="1" spc="2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1980" b="1" spc="-3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sz="1980" b="1" spc="-5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CR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 </a:t>
            </a: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卡片中。</a:t>
            </a:r>
            <a:r>
              <a:rPr lang="en-US" altLang="zh-CN" sz="1980" b="1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</a:t>
            </a:r>
            <a:r>
              <a:rPr sz="1980" b="1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ordFrequencyAnalyzer</a:t>
            </a:r>
            <a:r>
              <a:rPr sz="2970" b="1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类的卡片还需要两个交互对象： </a:t>
            </a:r>
            <a:r>
              <a:rPr sz="1980" b="1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WordFrequencyCollection</a:t>
            </a:r>
            <a:r>
              <a:rPr sz="2970" b="1" spc="-112" baseline="100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sz="1980" b="1" spc="1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Scanner</a:t>
            </a:r>
            <a:endParaRPr sz="1980" b="1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984375" y="153035"/>
            <a:ext cx="51054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sz="3200" b="1" dirty="0">
                <a:ea typeface="宋体" panose="02010600030101010101" pitchFamily="2" charset="-122"/>
              </a:rPr>
              <a:t>分析的经验原则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762000" y="1219200"/>
            <a:ext cx="7848600" cy="441801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模型应关注在问题域或业务域内可见的需求，抽象的级别应该相对高一些。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需求模型的每个元素都应能增加对软件需求的整体理解，并提供对信息域、功能和系统行为的深入理解。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关于基础结构和其它非功能的模型应推延到设计阶段再考虑。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最小化整个系统内的关联。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确认需求模型为所有相关利益者都带来价值。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尽可能保持模型简洁。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7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4"/>
          <p:cNvSpPr/>
          <p:nvPr/>
        </p:nvSpPr>
        <p:spPr>
          <a:xfrm>
            <a:off x="304800" y="469265"/>
            <a:ext cx="8468995" cy="51847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base"/>
            <a:endParaRPr sz="2110" strike="noStrike" noProof="1"/>
          </a:p>
        </p:txBody>
      </p:sp>
      <p:sp>
        <p:nvSpPr>
          <p:cNvPr id="5" name="object 5"/>
          <p:cNvSpPr txBox="1"/>
          <p:nvPr/>
        </p:nvSpPr>
        <p:spPr>
          <a:xfrm>
            <a:off x="2757488" y="1765300"/>
            <a:ext cx="3062288" cy="376238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75" spc="-15" noProof="1" dirty="0">
                <a:latin typeface="Times New Roman" panose="02020603050405020304"/>
                <a:ea typeface="MS PGothic" panose="020B0600070205080204" pitchFamily="34" charset="-128"/>
                <a:cs typeface="Times New Roman" panose="02020603050405020304"/>
              </a:rPr>
              <a:t>WordFrequencyAnalyzer</a:t>
            </a:r>
            <a:endParaRPr sz="2375" noProof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xfrm>
            <a:off x="7543800" y="6473825"/>
            <a:ext cx="1295400" cy="231775"/>
          </a:xfrm>
        </p:spPr>
        <p:txBody>
          <a:bodyPr wrap="square" lIns="0" tIns="0" rIns="0" bIns="0" numCol="1" rtlCol="0" anchor="b" anchorCtr="0" compatLnSpc="1">
            <a:spAutoFit/>
          </a:bodyPr>
          <a:lstStyle/>
          <a:p>
            <a:pPr marL="38100" marR="0" indent="0" algn="r" defTabSz="914400" rtl="0" eaLnBrk="1" fontAlgn="base" latinLnBrk="0" hangingPunct="1">
              <a:lnSpc>
                <a:spcPts val="181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81D60167-4931-47E6-BA6A-407CBD079E47}" type="slidenum">
              <a:rPr kumimoji="0" sz="880" b="0" i="0" u="none" strike="noStrike" kern="1200" cap="none" spc="10" normalizeH="0" baseline="0" noProof="1" dirty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sz="880" b="0" i="0" u="none" strike="noStrike" kern="1200" cap="none" spc="10" normalizeH="0" baseline="0" noProof="1" dirty="0">
              <a:solidFill>
                <a:schemeClr val="tx1"/>
              </a:solidFill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2409825"/>
            <a:ext cx="1831975" cy="37655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75" noProof="1" dirty="0">
                <a:latin typeface="楷体" panose="02010609060101010101" charset="-122"/>
                <a:ea typeface="楷体" panose="02010609060101010101" charset="-122"/>
                <a:cs typeface="Noto Sans CJK JP Black"/>
              </a:rPr>
              <a:t>分析文本文件</a:t>
            </a:r>
            <a:endParaRPr sz="2375" noProof="1">
              <a:latin typeface="楷体" panose="02010609060101010101" charset="-122"/>
              <a:ea typeface="楷体" panose="02010609060101010101" charset="-122"/>
              <a:cs typeface="Noto Sans CJK JP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25" y="3138488"/>
            <a:ext cx="4051300" cy="851535"/>
          </a:xfrm>
          <a:prstGeom prst="rect">
            <a:avLst/>
          </a:prstGeom>
        </p:spPr>
        <p:txBody>
          <a:bodyPr vert="horz" wrap="square" lIns="0" tIns="24014" rIns="0" bIns="0" rtlCol="0">
            <a:spAutoFit/>
          </a:bodyPr>
          <a:lstStyle/>
          <a:p>
            <a:pPr marL="12700" marR="5080">
              <a:lnSpc>
                <a:spcPts val="3230"/>
              </a:lnSpc>
              <a:spcBef>
                <a:spcPts val="215"/>
              </a:spcBef>
              <a:tabLst>
                <a:tab pos="2688590" algn="l"/>
                <a:tab pos="4250690" algn="l"/>
              </a:tabLst>
            </a:pPr>
            <a:r>
              <a:rPr sz="23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创建一个</a:t>
            </a:r>
            <a:r>
              <a:rPr sz="2375" spc="-1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Scanner</a:t>
            </a:r>
            <a:r>
              <a:rPr sz="23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 W</a:t>
            </a:r>
            <a:r>
              <a:rPr sz="2375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</a:t>
            </a:r>
            <a:r>
              <a:rPr sz="23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rd</a:t>
            </a:r>
            <a:r>
              <a:rPr sz="2375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sz="23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sz="2375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3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</a:t>
            </a:r>
            <a:r>
              <a:rPr sz="2375" spc="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sz="2375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3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ncy</a:t>
            </a:r>
            <a:r>
              <a:rPr sz="2375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sz="2375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</a:t>
            </a:r>
            <a:r>
              <a:rPr sz="2375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ll</a:t>
            </a:r>
            <a:r>
              <a:rPr sz="2375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sz="23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sz="2375" spc="-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</a:t>
            </a:r>
            <a:r>
              <a:rPr sz="2375" spc="-80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</a:t>
            </a:r>
            <a:r>
              <a:rPr sz="2375" spc="-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</a:t>
            </a:r>
            <a:r>
              <a:rPr sz="2375" noProof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n对象</a:t>
            </a:r>
            <a:endParaRPr sz="2375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1863" y="2409825"/>
            <a:ext cx="484188" cy="376238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75" spc="-5" noProof="1" dirty="0">
                <a:latin typeface="Times New Roman" panose="02020603050405020304"/>
                <a:ea typeface="MS PGothic" panose="020B0600070205080204" pitchFamily="34" charset="-128"/>
                <a:cs typeface="Times New Roman" panose="02020603050405020304"/>
              </a:rPr>
              <a:t>F</a:t>
            </a:r>
            <a:r>
              <a:rPr sz="2375" spc="-80" noProof="1" dirty="0">
                <a:latin typeface="Times New Roman" panose="02020603050405020304"/>
                <a:ea typeface="MS PGothic" panose="020B0600070205080204" pitchFamily="34" charset="-128"/>
                <a:cs typeface="Times New Roman" panose="02020603050405020304"/>
              </a:rPr>
              <a:t>i</a:t>
            </a:r>
            <a:r>
              <a:rPr sz="2375" spc="-5" noProof="1" dirty="0">
                <a:latin typeface="Times New Roman" panose="02020603050405020304"/>
                <a:ea typeface="MS PGothic" panose="020B0600070205080204" pitchFamily="34" charset="-128"/>
                <a:cs typeface="Times New Roman" panose="02020603050405020304"/>
              </a:rPr>
              <a:t>l</a:t>
            </a:r>
            <a:r>
              <a:rPr sz="2375" noProof="1" dirty="0">
                <a:latin typeface="Times New Roman" panose="02020603050405020304"/>
                <a:ea typeface="MS PGothic" panose="020B0600070205080204" pitchFamily="34" charset="-128"/>
                <a:cs typeface="Times New Roman" panose="02020603050405020304"/>
              </a:rPr>
              <a:t>e</a:t>
            </a:r>
            <a:endParaRPr sz="2375" noProof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2180" y="3138805"/>
            <a:ext cx="1638300" cy="376555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75" spc="-1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Scanner</a:t>
            </a:r>
            <a:endParaRPr sz="2375" noProof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4083" y="3581400"/>
            <a:ext cx="3189288" cy="376238"/>
          </a:xfrm>
          <a:prstGeom prst="rect">
            <a:avLst/>
          </a:prstGeom>
        </p:spPr>
        <p:txBody>
          <a:bodyPr vert="horz" wrap="square" lIns="0" tIns="1116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75" spc="-25" noProof="1" dirty="0">
                <a:latin typeface="Times New Roman" panose="02020603050405020304"/>
                <a:ea typeface="MS PGothic" panose="020B0600070205080204" pitchFamily="34" charset="-128"/>
                <a:cs typeface="Times New Roman" panose="02020603050405020304"/>
              </a:rPr>
              <a:t>WordFrequencyCollection</a:t>
            </a:r>
            <a:endParaRPr sz="2375" noProof="1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000" dirty="0">
                <a:latin typeface="Helvetica" pitchFamily="-128" charset="0"/>
              </a:rPr>
            </a:fld>
            <a:endParaRPr lang="en-US" altLang="zh-CN" sz="1000" dirty="0">
              <a:latin typeface="Helvetica" pitchFamily="-128" charset="0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type="title"/>
          </p:nvPr>
        </p:nvSpPr>
        <p:spPr>
          <a:xfrm>
            <a:off x="2211705" y="153035"/>
            <a:ext cx="4953000" cy="633413"/>
          </a:xfrm>
        </p:spPr>
        <p:txBody>
          <a:bodyPr vert="horz" wrap="square" lIns="90487" tIns="44450" rIns="90487" bIns="44450" anchor="ctr" anchorCtr="0"/>
          <a:lstStyle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功能／行为建模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0963" name="Rectangle 4"/>
          <p:cNvSpPr>
            <a:spLocks noGrp="1"/>
          </p:cNvSpPr>
          <p:nvPr>
            <p:ph idx="1"/>
          </p:nvPr>
        </p:nvSpPr>
        <p:spPr>
          <a:xfrm>
            <a:off x="914400" y="1219200"/>
            <a:ext cx="7696200" cy="4340225"/>
          </a:xfrm>
        </p:spPr>
        <p:txBody>
          <a:bodyPr vert="horz" wrap="square" lIns="90487" tIns="44450" rIns="90487" bIns="44450" anchor="t" anchorCtr="0"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ea typeface="宋体" panose="02010600030101010101" pitchFamily="2" charset="-122"/>
              </a:rPr>
              <a:t>列出系统的不同状态（系统如何表现？）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ea typeface="宋体" panose="02010600030101010101" pitchFamily="2" charset="-122"/>
              </a:rPr>
              <a:t>指出系统如何从一种状态转移到另一种状态（系统如何改变状态？）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指出事件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指出动作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ea typeface="宋体" panose="02010600030101010101" pitchFamily="2" charset="-122"/>
              </a:rPr>
              <a:t>绘制</a:t>
            </a:r>
            <a:r>
              <a:rPr lang="zh-CN" altLang="en-US" sz="2800" dirty="0">
                <a:solidFill>
                  <a:schemeClr val="folHlink"/>
                </a:solidFill>
                <a:ea typeface="宋体" panose="02010600030101010101" pitchFamily="2" charset="-122"/>
              </a:rPr>
              <a:t>状态图或顺序图</a:t>
            </a:r>
            <a:endParaRPr lang="zh-CN" altLang="en-US" sz="28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zh-CN" sz="2330" dirty="0">
                <a:solidFill>
                  <a:schemeClr val="folHlink"/>
                </a:solidFill>
                <a:ea typeface="宋体" panose="02010600030101010101" pitchFamily="2" charset="-122"/>
              </a:rPr>
              <a:t>活动图可用来描述处理细节</a:t>
            </a:r>
            <a:endParaRPr lang="zh-CN" altLang="zh-CN" sz="2330" dirty="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40964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>
              <a:buSzTx/>
            </a:pPr>
            <a:endParaRPr lang="en-US" altLang="zh-CN" sz="14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title"/>
          </p:nvPr>
        </p:nvSpPr>
        <p:spPr>
          <a:xfrm>
            <a:off x="2136140" y="77470"/>
            <a:ext cx="5021263" cy="685800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活动图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pic>
        <p:nvPicPr>
          <p:cNvPr id="34820" name="Picture 5" descr="C:\Documents and Settings\Administrator\桌面\PPT Presentation1-11\9-3.png9-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95800" y="1086485"/>
            <a:ext cx="4295140" cy="561911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4821" name="Text Box 6"/>
          <p:cNvSpPr txBox="1"/>
          <p:nvPr/>
        </p:nvSpPr>
        <p:spPr>
          <a:xfrm>
            <a:off x="152400" y="1086485"/>
            <a:ext cx="3858895" cy="2009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457200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Palatino" charset="0"/>
                <a:ea typeface="MS PGothic" panose="020B0600070205080204" pitchFamily="34" charset="-128"/>
              </a:rPr>
              <a:t>  UML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活动图在特定场景内通过提供迭代流的图形化表示来补充用例，类似于流程图。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2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sp>
        <p:nvSpPr>
          <p:cNvPr id="2" name="Text Box 6"/>
          <p:cNvSpPr txBox="1"/>
          <p:nvPr/>
        </p:nvSpPr>
        <p:spPr>
          <a:xfrm>
            <a:off x="228600" y="3886200"/>
            <a:ext cx="4039235" cy="2009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457200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Palatino" charset="0"/>
                <a:ea typeface="宋体" panose="02010600030101010101" pitchFamily="2" charset="-122"/>
              </a:rPr>
              <a:t>如右图所示：</a:t>
            </a:r>
            <a:r>
              <a:rPr lang="en-US" b="1" dirty="0">
                <a:latin typeface="Palatino" charset="0"/>
                <a:ea typeface="MS PGothic" panose="020B0600070205080204" pitchFamily="34" charset="-128"/>
              </a:rPr>
              <a:t>SafeHome</a:t>
            </a:r>
            <a:r>
              <a:rPr lang="zh-CN" b="1" dirty="0">
                <a:latin typeface="Palatino" charset="0"/>
                <a:ea typeface="宋体" panose="02010600030101010101" pitchFamily="2" charset="-122"/>
              </a:rPr>
              <a:t>中通过互联网访问摄像机监视设备并显示摄像机视图功能的活动图。</a:t>
            </a:r>
            <a:endParaRPr lang="zh-CN" altLang="zh-CN" sz="2800" b="1" dirty="0">
              <a:latin typeface="Palatino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000" dirty="0">
                <a:latin typeface="Helvetica" pitchFamily="-128" charset="0"/>
              </a:rPr>
            </a:fld>
            <a:endParaRPr lang="en-US" altLang="zh-CN" sz="1000" dirty="0">
              <a:latin typeface="Helvetica" pitchFamily="-128" charset="0"/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type="title"/>
          </p:nvPr>
        </p:nvSpPr>
        <p:spPr>
          <a:xfrm>
            <a:off x="2211705" y="76835"/>
            <a:ext cx="4953000" cy="746125"/>
          </a:xfrm>
        </p:spPr>
        <p:txBody>
          <a:bodyPr vert="horz" wrap="square" lIns="91440" tIns="45720" rIns="91440" bIns="45720" anchor="b" anchorCtr="0"/>
          <a:lstStyle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顺序图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pic>
        <p:nvPicPr>
          <p:cNvPr id="41987" name="Picture 4" descr="C:\Users\speng\Desktop\PPT Presentation1-11\11-1.png1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14438"/>
            <a:ext cx="7994650" cy="452596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988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>
              <a:buSzTx/>
            </a:pPr>
            <a:endParaRPr lang="en-US" altLang="zh-CN" sz="1400" dirty="0">
              <a:latin typeface="Helvetica" pitchFamily="-128" charset="0"/>
            </a:endParaRPr>
          </a:p>
        </p:txBody>
      </p:sp>
      <p:sp>
        <p:nvSpPr>
          <p:cNvPr id="34821" name="Text Box 6"/>
          <p:cNvSpPr txBox="1"/>
          <p:nvPr/>
        </p:nvSpPr>
        <p:spPr>
          <a:xfrm>
            <a:off x="1219200" y="6172200"/>
            <a:ext cx="7117715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457200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Palatino" charset="0"/>
                <a:ea typeface="MS PGothic" panose="020B0600070205080204" pitchFamily="34" charset="-128"/>
              </a:rPr>
              <a:t>  </a:t>
            </a:r>
            <a:r>
              <a:rPr lang="en-US" b="1" dirty="0">
                <a:latin typeface="Palatino" charset="0"/>
                <a:ea typeface="MS PGothic" panose="020B0600070205080204" pitchFamily="34" charset="-128"/>
              </a:rPr>
              <a:t>SafeHome</a:t>
            </a:r>
            <a:r>
              <a:rPr lang="zh-CN" b="1" dirty="0">
                <a:latin typeface="Palatino" charset="0"/>
                <a:ea typeface="宋体" panose="02010600030101010101" pitchFamily="2" charset="-122"/>
              </a:rPr>
              <a:t>安全功能的顺序图（部分）</a:t>
            </a:r>
            <a:endParaRPr lang="zh-CN" sz="2800" b="1" dirty="0">
              <a:latin typeface="Palatino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zh-CN" altLang="en-US" sz="1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9698" name="Rectangle 1027"/>
          <p:cNvSpPr txBox="1"/>
          <p:nvPr/>
        </p:nvSpPr>
        <p:spPr>
          <a:xfrm>
            <a:off x="304800" y="1524000"/>
            <a:ext cx="8602345" cy="445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>
              <a:buClr>
                <a:schemeClr val="tx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状态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0" hangingPunct="0">
              <a:buClr>
                <a:schemeClr val="tx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状态是任何可以被观察到的系统行为模式，一个状态代表系统的一种行为模式。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0" hangingPunct="0">
              <a:buClr>
                <a:schemeClr val="tx1"/>
              </a:buClr>
              <a:buSzTx/>
              <a:buFont typeface="Wingdings" panose="05000000000000000000" pitchFamily="2" charset="2"/>
              <a:buChar char="n"/>
            </a:pP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0" hangingPunct="0">
              <a:buClr>
                <a:schemeClr val="tx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事件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0" hangingPunct="0">
              <a:buClr>
                <a:schemeClr val="tx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事件是某个特定时刻发生的事情，它是引起系统做动作或状态转换的控制信息。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0" hangingPunct="0">
              <a:buClr>
                <a:schemeClr val="tx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经常使用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种标准事件：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entry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exit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title"/>
          </p:nvPr>
        </p:nvSpPr>
        <p:spPr>
          <a:xfrm>
            <a:off x="2738438" y="-302895"/>
            <a:ext cx="6705600" cy="6334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4700" dirty="0"/>
              <a:t>  </a:t>
            </a:r>
            <a:r>
              <a:rPr lang="zh-CN" altLang="en-US" sz="3200" b="1" dirty="0"/>
              <a:t>状态转换图</a:t>
            </a:r>
            <a:endParaRPr lang="zh-CN" altLang="en-US" sz="3200" b="1" dirty="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zh-CN" altLang="en-US" sz="1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title"/>
          </p:nvPr>
        </p:nvSpPr>
        <p:spPr>
          <a:xfrm>
            <a:off x="3276600" y="76200"/>
            <a:ext cx="2691765" cy="63373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/>
              <a:t>状态转换图</a:t>
            </a:r>
            <a:endParaRPr lang="zh-CN" altLang="en-US" sz="3200" b="1" dirty="0"/>
          </a:p>
        </p:txBody>
      </p:sp>
      <p:sp>
        <p:nvSpPr>
          <p:cNvPr id="30723" name="Rectangle 2"/>
          <p:cNvSpPr>
            <a:spLocks noGrp="1"/>
          </p:cNvSpPr>
          <p:nvPr>
            <p:ph idx="1"/>
          </p:nvPr>
        </p:nvSpPr>
        <p:spPr>
          <a:xfrm>
            <a:off x="57785" y="1149350"/>
            <a:ext cx="8957945" cy="4261485"/>
          </a:xfrm>
        </p:spPr>
        <p:txBody>
          <a:bodyPr vert="horz" wrap="square" lIns="91440" tIns="45720" rIns="91440" bIns="45720" anchor="t" anchorCtr="0"/>
          <a:lstStyle/>
          <a:p>
            <a:pPr indent="-61595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/>
              <a:t>表示系统的</a:t>
            </a:r>
            <a:r>
              <a:rPr lang="zh-CN" altLang="en-US" sz="2800" b="1" dirty="0">
                <a:solidFill>
                  <a:srgbClr val="800000"/>
                </a:solidFill>
              </a:rPr>
              <a:t>行为模式</a:t>
            </a:r>
            <a:endParaRPr lang="zh-CN" altLang="en-US" sz="2800" b="1" dirty="0">
              <a:solidFill>
                <a:srgbClr val="800000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cs typeface="Arial" panose="020B0604020202020204" pitchFamily="34" charset="0"/>
              </a:rPr>
              <a:t>通过描绘系统的</a:t>
            </a:r>
            <a:r>
              <a:rPr lang="zh-CN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状态</a:t>
            </a:r>
            <a:endParaRPr lang="zh-CN" altLang="en-US" sz="28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cs typeface="Arial" panose="020B0604020202020204" pitchFamily="34" charset="0"/>
              </a:rPr>
              <a:t>引起系统状态转换的</a:t>
            </a:r>
            <a:r>
              <a:rPr lang="zh-CN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事件</a:t>
            </a:r>
            <a:r>
              <a:rPr lang="zh-CN" altLang="en-US" sz="2800" b="1" dirty="0">
                <a:cs typeface="Arial" panose="020B0604020202020204" pitchFamily="34" charset="0"/>
              </a:rPr>
              <a:t>及</a:t>
            </a:r>
            <a:r>
              <a:rPr lang="zh-CN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事件的响应方式</a:t>
            </a:r>
            <a:endParaRPr lang="zh-CN" altLang="en-US" sz="28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indent="-61595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/>
              <a:t>指明作为特定事件的结果动作</a:t>
            </a:r>
            <a:endParaRPr lang="zh-CN" altLang="en-US" sz="2800" b="1" dirty="0"/>
          </a:p>
          <a:p>
            <a:pPr indent="-61595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/>
              <a:t>简称</a:t>
            </a:r>
            <a:r>
              <a:rPr lang="zh-CN" altLang="en-US" sz="2800" b="1" dirty="0">
                <a:solidFill>
                  <a:srgbClr val="800000"/>
                </a:solidFill>
              </a:rPr>
              <a:t>状态图</a:t>
            </a:r>
            <a:endParaRPr lang="zh-CN" altLang="en-US" sz="2800" b="1" dirty="0">
              <a:solidFill>
                <a:srgbClr val="800000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800000"/>
                </a:solidFill>
                <a:cs typeface="Arial" panose="020B0604020202020204" pitchFamily="34" charset="0"/>
              </a:rPr>
              <a:t>初态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cs typeface="Arial" panose="020B0604020202020204" pitchFamily="34" charset="0"/>
              </a:rPr>
              <a:t>一个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cs typeface="Arial" panose="020B0604020202020204" pitchFamily="34" charset="0"/>
              </a:rPr>
              <a:t>、</a:t>
            </a:r>
            <a:r>
              <a:rPr lang="zh-CN" altLang="en-US" sz="2800" b="1" dirty="0">
                <a:solidFill>
                  <a:srgbClr val="800000"/>
                </a:solidFill>
                <a:cs typeface="Arial" panose="020B0604020202020204" pitchFamily="34" charset="0"/>
              </a:rPr>
              <a:t>终态</a:t>
            </a:r>
            <a:r>
              <a:rPr lang="en-US" altLang="zh-CN" sz="2800" b="1" dirty="0"/>
              <a:t>(0</a:t>
            </a:r>
            <a:r>
              <a:rPr lang="zh-CN" altLang="en-US" sz="2800" b="1" dirty="0">
                <a:cs typeface="Arial" panose="020B0604020202020204" pitchFamily="34" charset="0"/>
              </a:rPr>
              <a:t>至多个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cs typeface="Arial" panose="020B0604020202020204" pitchFamily="34" charset="0"/>
              </a:rPr>
              <a:t>、</a:t>
            </a:r>
            <a:r>
              <a:rPr lang="zh-CN" altLang="en-US" sz="2800" b="1" dirty="0">
                <a:solidFill>
                  <a:srgbClr val="800000"/>
                </a:solidFill>
                <a:cs typeface="Arial" panose="020B0604020202020204" pitchFamily="34" charset="0"/>
              </a:rPr>
              <a:t>中间状态</a:t>
            </a:r>
            <a:endParaRPr lang="zh-CN" altLang="en-US" sz="2800" b="1" dirty="0">
              <a:solidFill>
                <a:srgbClr val="800000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cs typeface="Arial" panose="020B0604020202020204" pitchFamily="34" charset="0"/>
              </a:rPr>
              <a:t>表示系统循环运行过程</a:t>
            </a:r>
            <a:r>
              <a:rPr lang="en-US" altLang="zh-CN" sz="2800" b="1" dirty="0"/>
              <a:t>:</a:t>
            </a:r>
            <a:r>
              <a:rPr lang="zh-CN" altLang="en-US" sz="2800" b="1" dirty="0">
                <a:cs typeface="Arial" panose="020B0604020202020204" pitchFamily="34" charset="0"/>
              </a:rPr>
              <a:t>不关心循环是怎样启动的</a:t>
            </a:r>
            <a:endParaRPr lang="en-US" altLang="zh-CN" sz="2800" b="1" dirty="0"/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cs typeface="Arial" panose="020B0604020202020204" pitchFamily="34" charset="0"/>
              </a:rPr>
              <a:t>表示系统单程生命期</a:t>
            </a:r>
            <a:r>
              <a:rPr lang="en-US" altLang="zh-CN" sz="2800" b="1" dirty="0"/>
              <a:t>:</a:t>
            </a:r>
            <a:r>
              <a:rPr lang="zh-CN" altLang="en-US" sz="2800" b="1" dirty="0">
                <a:cs typeface="Arial" panose="020B0604020202020204" pitchFamily="34" charset="0"/>
              </a:rPr>
              <a:t>要标明初态和终态</a:t>
            </a:r>
            <a:endParaRPr lang="zh-CN" altLang="en-US" sz="2800" b="1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zh-CN" altLang="en-US" sz="1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2770" name="Rectangle 1027"/>
          <p:cNvSpPr txBox="1"/>
          <p:nvPr/>
        </p:nvSpPr>
        <p:spPr>
          <a:xfrm>
            <a:off x="685800" y="1131888"/>
            <a:ext cx="35052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3200">
                <a:latin typeface="Helvetica" pitchFamily="-128" charset="0"/>
                <a:ea typeface="MS PGothic" panose="020B0600070205080204" pitchFamily="34" charset="-128"/>
              </a:rPr>
              <a:t>符号</a:t>
            </a:r>
            <a:endParaRPr lang="zh-CN" altLang="en-US" sz="3200">
              <a:latin typeface="Helvetica" pitchFamily="-128" charset="0"/>
              <a:ea typeface="MS PGothic" panose="020B0600070205080204" pitchFamily="34" charset="-128"/>
            </a:endParaRPr>
          </a:p>
        </p:txBody>
      </p:sp>
      <p:pic>
        <p:nvPicPr>
          <p:cNvPr id="32771" name="Picture 1028" descr="T3-3"/>
          <p:cNvPicPr>
            <a:picLocks noChangeAspect="1"/>
          </p:cNvPicPr>
          <p:nvPr/>
        </p:nvPicPr>
        <p:blipFill>
          <a:blip r:embed="rId1"/>
          <a:srcRect b="13113"/>
          <a:stretch>
            <a:fillRect/>
          </a:stretch>
        </p:blipFill>
        <p:spPr>
          <a:xfrm>
            <a:off x="304800" y="2057400"/>
            <a:ext cx="8610600" cy="2688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zh-CN" altLang="en-US" sz="1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2436178" y="298450"/>
            <a:ext cx="7002462" cy="506413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/>
              <a:t>状态转换图三要素</a:t>
            </a:r>
            <a:endParaRPr lang="zh-CN" altLang="en-US" sz="3600" b="1" dirty="0"/>
          </a:p>
        </p:txBody>
      </p:sp>
      <p:sp>
        <p:nvSpPr>
          <p:cNvPr id="808963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077200" cy="4230687"/>
          </a:xfrm>
        </p:spPr>
        <p:txBody>
          <a:bodyPr vert="horz" wrap="square" lIns="91440" tIns="45720" rIns="91440" bIns="45720" anchor="t" anchorCtr="0"/>
          <a:lstStyle/>
          <a:p>
            <a:pPr marL="2663825" indent="-2663825" eaLnBrk="1" hangingPunct="1">
              <a:buNone/>
            </a:pPr>
            <a:r>
              <a:rPr lang="zh-CN" altLang="en-US" sz="2800" dirty="0"/>
              <a:t>① 事件 </a:t>
            </a:r>
            <a:r>
              <a:rPr lang="en-US" altLang="zh-CN" sz="2800" dirty="0"/>
              <a:t>(event)</a:t>
            </a:r>
            <a:r>
              <a:rPr lang="zh-CN" altLang="en-US" sz="2800" dirty="0"/>
              <a:t>：引发 </a:t>
            </a:r>
            <a:r>
              <a:rPr lang="en-US" altLang="zh-CN" sz="2800" dirty="0"/>
              <a:t>object </a:t>
            </a:r>
            <a:r>
              <a:rPr lang="zh-CN" altLang="en-US" sz="2800" dirty="0"/>
              <a:t>状态改变的控制信息（瞬时）。</a:t>
            </a:r>
            <a:endParaRPr lang="zh-CN" altLang="en-US" sz="2800" dirty="0"/>
          </a:p>
          <a:p>
            <a:pPr marL="2663825" indent="-2663825" eaLnBrk="1" hangingPunct="1">
              <a:spcBef>
                <a:spcPct val="0"/>
              </a:spcBef>
              <a:buNone/>
            </a:pPr>
            <a:r>
              <a:rPr lang="zh-CN" altLang="en-US" sz="2800" dirty="0"/>
              <a:t>② 状态</a:t>
            </a:r>
            <a:r>
              <a:rPr lang="en-US" altLang="zh-CN" sz="2800" dirty="0"/>
              <a:t>(status):</a:t>
            </a:r>
            <a:r>
              <a:rPr lang="zh-CN" altLang="zh-CN" sz="2800" dirty="0"/>
              <a:t>即</a:t>
            </a:r>
            <a:r>
              <a:rPr lang="zh-CN" altLang="en-US" sz="2800" dirty="0"/>
              <a:t> </a:t>
            </a:r>
            <a:r>
              <a:rPr lang="en-US" altLang="zh-CN" sz="2800" dirty="0"/>
              <a:t>object </a:t>
            </a:r>
            <a:r>
              <a:rPr lang="zh-CN" altLang="zh-CN" sz="2800" dirty="0"/>
              <a:t>的</a:t>
            </a:r>
            <a:r>
              <a:rPr lang="zh-CN" altLang="en-US" sz="2800" dirty="0"/>
              <a:t> </a:t>
            </a:r>
            <a:r>
              <a:rPr lang="en-US" altLang="zh-CN" sz="2800" dirty="0"/>
              <a:t>attributes </a:t>
            </a:r>
            <a:r>
              <a:rPr lang="zh-CN" altLang="en-US" sz="2800" dirty="0"/>
              <a:t>所处的情形（可持续）。</a:t>
            </a:r>
            <a:endParaRPr lang="zh-CN" altLang="en-US" sz="2800" dirty="0"/>
          </a:p>
          <a:p>
            <a:pPr marL="2663825" indent="-2663825" eaLnBrk="1" hangingPunct="1">
              <a:spcBef>
                <a:spcPct val="0"/>
              </a:spcBef>
              <a:buNone/>
            </a:pPr>
            <a:r>
              <a:rPr lang="zh-CN" altLang="en-US" sz="2800" dirty="0"/>
              <a:t>③ 行为</a:t>
            </a:r>
            <a:r>
              <a:rPr lang="en-US" altLang="zh-CN" sz="2800" dirty="0"/>
              <a:t>(action): Object </a:t>
            </a:r>
            <a:r>
              <a:rPr lang="zh-CN" altLang="en-US" sz="2800" dirty="0"/>
              <a:t>要达到某种 </a:t>
            </a:r>
            <a:r>
              <a:rPr lang="en-US" altLang="zh-CN" sz="2800" dirty="0"/>
              <a:t>status </a:t>
            </a:r>
            <a:r>
              <a:rPr lang="zh-CN" altLang="zh-CN" sz="2800" dirty="0"/>
              <a:t>所做的操作（耗时）。</a:t>
            </a:r>
            <a:endParaRPr lang="zh-CN" altLang="en-US" sz="2800" dirty="0"/>
          </a:p>
        </p:txBody>
      </p:sp>
      <p:grpSp>
        <p:nvGrpSpPr>
          <p:cNvPr id="2" name="Group 4"/>
          <p:cNvGrpSpPr/>
          <p:nvPr/>
        </p:nvGrpSpPr>
        <p:grpSpPr>
          <a:xfrm>
            <a:off x="685800" y="4494530"/>
            <a:ext cx="7489825" cy="1143000"/>
            <a:chOff x="864" y="3098"/>
            <a:chExt cx="4718" cy="720"/>
          </a:xfrm>
        </p:grpSpPr>
        <p:sp>
          <p:nvSpPr>
            <p:cNvPr id="33797" name="Oval 5"/>
            <p:cNvSpPr/>
            <p:nvPr/>
          </p:nvSpPr>
          <p:spPr>
            <a:xfrm>
              <a:off x="864" y="3242"/>
              <a:ext cx="144" cy="144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b="1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3798" name="Group 6"/>
            <p:cNvGrpSpPr/>
            <p:nvPr/>
          </p:nvGrpSpPr>
          <p:grpSpPr>
            <a:xfrm>
              <a:off x="1008" y="3098"/>
              <a:ext cx="816" cy="251"/>
              <a:chOff x="816" y="1968"/>
              <a:chExt cx="816" cy="251"/>
            </a:xfrm>
          </p:grpSpPr>
          <p:sp>
            <p:nvSpPr>
              <p:cNvPr id="33799" name="Line 7"/>
              <p:cNvSpPr/>
              <p:nvPr/>
            </p:nvSpPr>
            <p:spPr>
              <a:xfrm>
                <a:off x="816" y="2183"/>
                <a:ext cx="81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lg"/>
              </a:ln>
            </p:spPr>
          </p:sp>
          <p:sp>
            <p:nvSpPr>
              <p:cNvPr id="33800" name="Text Box 8"/>
              <p:cNvSpPr txBox="1"/>
              <p:nvPr/>
            </p:nvSpPr>
            <p:spPr>
              <a:xfrm>
                <a:off x="816" y="1968"/>
                <a:ext cx="76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Event 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01" name="Group 9"/>
            <p:cNvGrpSpPr/>
            <p:nvPr/>
          </p:nvGrpSpPr>
          <p:grpSpPr>
            <a:xfrm>
              <a:off x="1824" y="3098"/>
              <a:ext cx="960" cy="454"/>
              <a:chOff x="1632" y="1968"/>
              <a:chExt cx="960" cy="454"/>
            </a:xfrm>
          </p:grpSpPr>
          <p:grpSp>
            <p:nvGrpSpPr>
              <p:cNvPr id="33802" name="Group 10"/>
              <p:cNvGrpSpPr/>
              <p:nvPr/>
            </p:nvGrpSpPr>
            <p:grpSpPr>
              <a:xfrm>
                <a:off x="1632" y="1968"/>
                <a:ext cx="958" cy="454"/>
                <a:chOff x="1632" y="1968"/>
                <a:chExt cx="958" cy="454"/>
              </a:xfrm>
            </p:grpSpPr>
            <p:grpSp>
              <p:nvGrpSpPr>
                <p:cNvPr id="33803" name="Group 11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3804" name="Arc 12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3805" name="Arc 13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3806" name="Group 14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3807" name="Arc 15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3808" name="Arc 16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3809" name="Line 17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10" name="Line 18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811" name="Text Box 19"/>
              <p:cNvSpPr txBox="1"/>
              <p:nvPr/>
            </p:nvSpPr>
            <p:spPr>
              <a:xfrm>
                <a:off x="1632" y="1990"/>
                <a:ext cx="960" cy="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Status 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do: Action 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12" name="Group 20"/>
            <p:cNvGrpSpPr/>
            <p:nvPr/>
          </p:nvGrpSpPr>
          <p:grpSpPr>
            <a:xfrm>
              <a:off x="3600" y="3098"/>
              <a:ext cx="960" cy="454"/>
              <a:chOff x="1632" y="1968"/>
              <a:chExt cx="960" cy="454"/>
            </a:xfrm>
          </p:grpSpPr>
          <p:grpSp>
            <p:nvGrpSpPr>
              <p:cNvPr id="33813" name="Group 21"/>
              <p:cNvGrpSpPr/>
              <p:nvPr/>
            </p:nvGrpSpPr>
            <p:grpSpPr>
              <a:xfrm>
                <a:off x="1632" y="1968"/>
                <a:ext cx="958" cy="454"/>
                <a:chOff x="1632" y="1968"/>
                <a:chExt cx="958" cy="454"/>
              </a:xfrm>
            </p:grpSpPr>
            <p:grpSp>
              <p:nvGrpSpPr>
                <p:cNvPr id="33814" name="Group 22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3815" name="Arc 23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3816" name="Arc 24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3817" name="Group 25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3818" name="Arc 26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3819" name="Arc 27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3820" name="Line 28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21" name="Line 29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822" name="Text Box 30"/>
              <p:cNvSpPr txBox="1"/>
              <p:nvPr/>
            </p:nvSpPr>
            <p:spPr>
              <a:xfrm>
                <a:off x="1632" y="1990"/>
                <a:ext cx="960" cy="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Status 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do: Action 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23" name="Group 31"/>
            <p:cNvGrpSpPr/>
            <p:nvPr/>
          </p:nvGrpSpPr>
          <p:grpSpPr>
            <a:xfrm>
              <a:off x="2784" y="3098"/>
              <a:ext cx="816" cy="251"/>
              <a:chOff x="816" y="1968"/>
              <a:chExt cx="816" cy="251"/>
            </a:xfrm>
          </p:grpSpPr>
          <p:sp>
            <p:nvSpPr>
              <p:cNvPr id="33824" name="Line 32"/>
              <p:cNvSpPr/>
              <p:nvPr/>
            </p:nvSpPr>
            <p:spPr>
              <a:xfrm>
                <a:off x="816" y="2183"/>
                <a:ext cx="81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lg"/>
              </a:ln>
            </p:spPr>
          </p:sp>
          <p:sp>
            <p:nvSpPr>
              <p:cNvPr id="33825" name="Text Box 33"/>
              <p:cNvSpPr txBox="1"/>
              <p:nvPr/>
            </p:nvSpPr>
            <p:spPr>
              <a:xfrm>
                <a:off x="816" y="1968"/>
                <a:ext cx="76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Event 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26" name="Group 34"/>
            <p:cNvGrpSpPr/>
            <p:nvPr/>
          </p:nvGrpSpPr>
          <p:grpSpPr>
            <a:xfrm>
              <a:off x="4560" y="3098"/>
              <a:ext cx="816" cy="251"/>
              <a:chOff x="816" y="1968"/>
              <a:chExt cx="816" cy="251"/>
            </a:xfrm>
          </p:grpSpPr>
          <p:sp>
            <p:nvSpPr>
              <p:cNvPr id="33827" name="Line 35"/>
              <p:cNvSpPr/>
              <p:nvPr/>
            </p:nvSpPr>
            <p:spPr>
              <a:xfrm>
                <a:off x="816" y="2183"/>
                <a:ext cx="81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lg"/>
              </a:ln>
            </p:spPr>
          </p:sp>
          <p:sp>
            <p:nvSpPr>
              <p:cNvPr id="33828" name="Text Box 36"/>
              <p:cNvSpPr txBox="1"/>
              <p:nvPr/>
            </p:nvSpPr>
            <p:spPr>
              <a:xfrm>
                <a:off x="816" y="1968"/>
                <a:ext cx="76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Event 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29" name="Group 37"/>
            <p:cNvGrpSpPr/>
            <p:nvPr/>
          </p:nvGrpSpPr>
          <p:grpSpPr>
            <a:xfrm>
              <a:off x="5376" y="3194"/>
              <a:ext cx="206" cy="206"/>
              <a:chOff x="2665" y="2999"/>
              <a:chExt cx="206" cy="206"/>
            </a:xfrm>
          </p:grpSpPr>
          <p:sp>
            <p:nvSpPr>
              <p:cNvPr id="33830" name="Oval 38"/>
              <p:cNvSpPr/>
              <p:nvPr/>
            </p:nvSpPr>
            <p:spPr>
              <a:xfrm>
                <a:off x="2688" y="30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0" hangingPunct="0"/>
                <a:endParaRPr lang="zh-CN" altLang="en-US" b="1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3831" name="Oval 39"/>
              <p:cNvSpPr/>
              <p:nvPr/>
            </p:nvSpPr>
            <p:spPr>
              <a:xfrm>
                <a:off x="2665" y="2999"/>
                <a:ext cx="206" cy="20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0" hangingPunct="0"/>
                <a:endParaRPr lang="zh-CN" altLang="en-US" b="1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3832" name="AutoShape 40"/>
            <p:cNvSpPr/>
            <p:nvPr/>
          </p:nvSpPr>
          <p:spPr>
            <a:xfrm flipV="1">
              <a:off x="1008" y="3461"/>
              <a:ext cx="528" cy="336"/>
            </a:xfrm>
            <a:prstGeom prst="wedgeEllipseCallout">
              <a:avLst>
                <a:gd name="adj1" fmla="val -61366"/>
                <a:gd name="adj2" fmla="val 102972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lstStyle/>
            <a:p>
              <a:pPr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3" name="AutoShape 41"/>
            <p:cNvSpPr/>
            <p:nvPr/>
          </p:nvSpPr>
          <p:spPr>
            <a:xfrm flipV="1">
              <a:off x="4704" y="3482"/>
              <a:ext cx="528" cy="336"/>
            </a:xfrm>
            <a:prstGeom prst="wedgeEllipseCallout">
              <a:avLst>
                <a:gd name="adj1" fmla="val 93560"/>
                <a:gd name="adj2" fmla="val 78569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lstStyle/>
            <a:p>
              <a:pPr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4" name="Text Box 42"/>
            <p:cNvSpPr txBox="1"/>
            <p:nvPr/>
          </p:nvSpPr>
          <p:spPr>
            <a:xfrm>
              <a:off x="2784" y="3314"/>
              <a:ext cx="8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 anchor="t" anchorCtr="0">
              <a:spAutoFit/>
            </a:bodyPr>
            <a:lstStyle/>
            <a:p>
              <a:pPr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[Condition 1]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zh-CN" altLang="en-US" sz="1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2432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969250" cy="61404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例如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,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当有多个申请占用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CPU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运行的进程时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, 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有关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CPU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/>
                <a:cs typeface="仿宋_GB2312"/>
              </a:rPr>
              <a:t>分配的进程的状态迁移。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286000"/>
            <a:ext cx="4495165" cy="3648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zh-CN" altLang="en-US" sz="1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685800" y="1153795"/>
            <a:ext cx="7593965" cy="5704205"/>
            <a:chOff x="977" y="145"/>
            <a:chExt cx="4599" cy="4153"/>
          </a:xfrm>
        </p:grpSpPr>
        <p:grpSp>
          <p:nvGrpSpPr>
            <p:cNvPr id="35843" name="Group 3"/>
            <p:cNvGrpSpPr/>
            <p:nvPr/>
          </p:nvGrpSpPr>
          <p:grpSpPr>
            <a:xfrm>
              <a:off x="2913" y="145"/>
              <a:ext cx="720" cy="336"/>
              <a:chOff x="2160" y="240"/>
              <a:chExt cx="720" cy="336"/>
            </a:xfrm>
          </p:grpSpPr>
          <p:grpSp>
            <p:nvGrpSpPr>
              <p:cNvPr id="35844" name="Group 4"/>
              <p:cNvGrpSpPr/>
              <p:nvPr/>
            </p:nvGrpSpPr>
            <p:grpSpPr>
              <a:xfrm>
                <a:off x="2160" y="240"/>
                <a:ext cx="719" cy="336"/>
                <a:chOff x="1632" y="1968"/>
                <a:chExt cx="958" cy="454"/>
              </a:xfrm>
            </p:grpSpPr>
            <p:grpSp>
              <p:nvGrpSpPr>
                <p:cNvPr id="35845" name="Group 5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46" name="Arc 6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47" name="Arc 7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848" name="Group 8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49" name="Arc 9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50" name="Arc 10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851" name="Line 11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2" name="Line 12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853" name="Text Box 13"/>
              <p:cNvSpPr txBox="1"/>
              <p:nvPr/>
            </p:nvSpPr>
            <p:spPr>
              <a:xfrm>
                <a:off x="2160" y="301"/>
                <a:ext cx="720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闲 置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854" name="Group 14"/>
            <p:cNvGrpSpPr/>
            <p:nvPr/>
          </p:nvGrpSpPr>
          <p:grpSpPr>
            <a:xfrm>
              <a:off x="2913" y="1444"/>
              <a:ext cx="720" cy="336"/>
              <a:chOff x="2160" y="240"/>
              <a:chExt cx="720" cy="336"/>
            </a:xfrm>
          </p:grpSpPr>
          <p:grpSp>
            <p:nvGrpSpPr>
              <p:cNvPr id="35855" name="Group 15"/>
              <p:cNvGrpSpPr/>
              <p:nvPr/>
            </p:nvGrpSpPr>
            <p:grpSpPr>
              <a:xfrm>
                <a:off x="2160" y="240"/>
                <a:ext cx="719" cy="336"/>
                <a:chOff x="1632" y="1968"/>
                <a:chExt cx="958" cy="454"/>
              </a:xfrm>
            </p:grpSpPr>
            <p:grpSp>
              <p:nvGrpSpPr>
                <p:cNvPr id="35856" name="Group 16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57" name="Arc 17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58" name="Arc 18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859" name="Group 19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60" name="Arc 20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61" name="Arc 21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862" name="Line 22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63" name="Line 23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864" name="Text Box 24"/>
              <p:cNvSpPr txBox="1"/>
              <p:nvPr/>
            </p:nvSpPr>
            <p:spPr>
              <a:xfrm>
                <a:off x="2160" y="301"/>
                <a:ext cx="720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拨 号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865" name="Group 25"/>
            <p:cNvGrpSpPr/>
            <p:nvPr/>
          </p:nvGrpSpPr>
          <p:grpSpPr>
            <a:xfrm>
              <a:off x="2892" y="3412"/>
              <a:ext cx="720" cy="336"/>
              <a:chOff x="2160" y="240"/>
              <a:chExt cx="720" cy="336"/>
            </a:xfrm>
          </p:grpSpPr>
          <p:grpSp>
            <p:nvGrpSpPr>
              <p:cNvPr id="35866" name="Group 26"/>
              <p:cNvGrpSpPr/>
              <p:nvPr/>
            </p:nvGrpSpPr>
            <p:grpSpPr>
              <a:xfrm>
                <a:off x="2160" y="240"/>
                <a:ext cx="719" cy="336"/>
                <a:chOff x="1632" y="1968"/>
                <a:chExt cx="958" cy="454"/>
              </a:xfrm>
            </p:grpSpPr>
            <p:grpSp>
              <p:nvGrpSpPr>
                <p:cNvPr id="35867" name="Group 27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68" name="Arc 28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69" name="Arc 29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870" name="Group 30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71" name="Arc 31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72" name="Arc 32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873" name="Line 33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74" name="Line 34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875" name="Text Box 35"/>
              <p:cNvSpPr txBox="1"/>
              <p:nvPr/>
            </p:nvSpPr>
            <p:spPr>
              <a:xfrm>
                <a:off x="2160" y="301"/>
                <a:ext cx="720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通 话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876" name="Group 36"/>
            <p:cNvGrpSpPr/>
            <p:nvPr/>
          </p:nvGrpSpPr>
          <p:grpSpPr>
            <a:xfrm>
              <a:off x="2890" y="3962"/>
              <a:ext cx="720" cy="336"/>
              <a:chOff x="2160" y="240"/>
              <a:chExt cx="720" cy="336"/>
            </a:xfrm>
          </p:grpSpPr>
          <p:grpSp>
            <p:nvGrpSpPr>
              <p:cNvPr id="35877" name="Group 37"/>
              <p:cNvGrpSpPr/>
              <p:nvPr/>
            </p:nvGrpSpPr>
            <p:grpSpPr>
              <a:xfrm>
                <a:off x="2160" y="240"/>
                <a:ext cx="719" cy="336"/>
                <a:chOff x="1632" y="1968"/>
                <a:chExt cx="958" cy="454"/>
              </a:xfrm>
            </p:grpSpPr>
            <p:grpSp>
              <p:nvGrpSpPr>
                <p:cNvPr id="35878" name="Group 38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79" name="Arc 39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80" name="Arc 40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881" name="Group 41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82" name="Arc 42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83" name="Arc 43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884" name="Line 44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85" name="Line 45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886" name="Text Box 46"/>
              <p:cNvSpPr txBox="1"/>
              <p:nvPr/>
            </p:nvSpPr>
            <p:spPr>
              <a:xfrm>
                <a:off x="2160" y="301"/>
                <a:ext cx="720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断 线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887" name="Group 47"/>
            <p:cNvGrpSpPr/>
            <p:nvPr/>
          </p:nvGrpSpPr>
          <p:grpSpPr>
            <a:xfrm>
              <a:off x="2769" y="724"/>
              <a:ext cx="1008" cy="449"/>
              <a:chOff x="2064" y="624"/>
              <a:chExt cx="1008" cy="449"/>
            </a:xfrm>
          </p:grpSpPr>
          <p:grpSp>
            <p:nvGrpSpPr>
              <p:cNvPr id="35888" name="Group 48"/>
              <p:cNvGrpSpPr/>
              <p:nvPr/>
            </p:nvGrpSpPr>
            <p:grpSpPr>
              <a:xfrm>
                <a:off x="2064" y="624"/>
                <a:ext cx="1007" cy="444"/>
                <a:chOff x="1632" y="1968"/>
                <a:chExt cx="958" cy="454"/>
              </a:xfrm>
            </p:grpSpPr>
            <p:grpSp>
              <p:nvGrpSpPr>
                <p:cNvPr id="35889" name="Group 49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90" name="Arc 50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91" name="Arc 51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892" name="Group 52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893" name="Arc 53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894" name="Arc 54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895" name="Line 55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96" name="Line 56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897" name="Text Box 57"/>
              <p:cNvSpPr txBox="1"/>
              <p:nvPr/>
            </p:nvSpPr>
            <p:spPr>
              <a:xfrm>
                <a:off x="2064" y="637"/>
                <a:ext cx="1008" cy="4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拨号音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do: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响拨号音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898" name="Group 58"/>
            <p:cNvGrpSpPr/>
            <p:nvPr/>
          </p:nvGrpSpPr>
          <p:grpSpPr>
            <a:xfrm>
              <a:off x="4305" y="724"/>
              <a:ext cx="1008" cy="449"/>
              <a:chOff x="2064" y="624"/>
              <a:chExt cx="1008" cy="449"/>
            </a:xfrm>
          </p:grpSpPr>
          <p:grpSp>
            <p:nvGrpSpPr>
              <p:cNvPr id="35899" name="Group 59"/>
              <p:cNvGrpSpPr/>
              <p:nvPr/>
            </p:nvGrpSpPr>
            <p:grpSpPr>
              <a:xfrm>
                <a:off x="2064" y="624"/>
                <a:ext cx="1007" cy="444"/>
                <a:chOff x="1632" y="1968"/>
                <a:chExt cx="958" cy="454"/>
              </a:xfrm>
            </p:grpSpPr>
            <p:grpSp>
              <p:nvGrpSpPr>
                <p:cNvPr id="35900" name="Group 60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01" name="Arc 61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02" name="Arc 62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903" name="Group 63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04" name="Arc 64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05" name="Arc 65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906" name="Line 66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07" name="Line 67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908" name="Text Box 68"/>
              <p:cNvSpPr txBox="1"/>
              <p:nvPr/>
            </p:nvSpPr>
            <p:spPr>
              <a:xfrm>
                <a:off x="2064" y="637"/>
                <a:ext cx="1008" cy="4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超 时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do: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响蜂鸣音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909" name="Group 69"/>
            <p:cNvGrpSpPr/>
            <p:nvPr/>
          </p:nvGrpSpPr>
          <p:grpSpPr>
            <a:xfrm>
              <a:off x="4305" y="1396"/>
              <a:ext cx="1008" cy="449"/>
              <a:chOff x="2064" y="624"/>
              <a:chExt cx="1008" cy="449"/>
            </a:xfrm>
          </p:grpSpPr>
          <p:grpSp>
            <p:nvGrpSpPr>
              <p:cNvPr id="35910" name="Group 70"/>
              <p:cNvGrpSpPr/>
              <p:nvPr/>
            </p:nvGrpSpPr>
            <p:grpSpPr>
              <a:xfrm>
                <a:off x="2064" y="624"/>
                <a:ext cx="1007" cy="444"/>
                <a:chOff x="1632" y="1968"/>
                <a:chExt cx="958" cy="454"/>
              </a:xfrm>
            </p:grpSpPr>
            <p:grpSp>
              <p:nvGrpSpPr>
                <p:cNvPr id="35911" name="Group 71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12" name="Arc 72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13" name="Arc 73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914" name="Group 74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15" name="Arc 75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16" name="Arc 76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917" name="Line 77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18" name="Line 78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919" name="Text Box 79"/>
              <p:cNvSpPr txBox="1"/>
              <p:nvPr/>
            </p:nvSpPr>
            <p:spPr>
              <a:xfrm>
                <a:off x="2064" y="637"/>
                <a:ext cx="1008" cy="4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存储的信息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do: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播放信息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920" name="Group 80"/>
            <p:cNvGrpSpPr/>
            <p:nvPr/>
          </p:nvGrpSpPr>
          <p:grpSpPr>
            <a:xfrm>
              <a:off x="2743" y="2068"/>
              <a:ext cx="1008" cy="449"/>
              <a:chOff x="2064" y="624"/>
              <a:chExt cx="1008" cy="449"/>
            </a:xfrm>
          </p:grpSpPr>
          <p:grpSp>
            <p:nvGrpSpPr>
              <p:cNvPr id="35921" name="Group 81"/>
              <p:cNvGrpSpPr/>
              <p:nvPr/>
            </p:nvGrpSpPr>
            <p:grpSpPr>
              <a:xfrm>
                <a:off x="2064" y="624"/>
                <a:ext cx="1007" cy="444"/>
                <a:chOff x="1632" y="1968"/>
                <a:chExt cx="958" cy="454"/>
              </a:xfrm>
            </p:grpSpPr>
            <p:grpSp>
              <p:nvGrpSpPr>
                <p:cNvPr id="35922" name="Group 82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23" name="Arc 83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24" name="Arc 84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925" name="Group 85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26" name="Arc 86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27" name="Arc 87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928" name="Line 88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29" name="Line 89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930" name="Text Box 90"/>
              <p:cNvSpPr txBox="1"/>
              <p:nvPr/>
            </p:nvSpPr>
            <p:spPr>
              <a:xfrm>
                <a:off x="2064" y="637"/>
                <a:ext cx="1008" cy="4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接通中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do: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试接通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931" name="Group 91"/>
            <p:cNvGrpSpPr/>
            <p:nvPr/>
          </p:nvGrpSpPr>
          <p:grpSpPr>
            <a:xfrm>
              <a:off x="2745" y="2740"/>
              <a:ext cx="1008" cy="449"/>
              <a:chOff x="2064" y="624"/>
              <a:chExt cx="1008" cy="449"/>
            </a:xfrm>
          </p:grpSpPr>
          <p:grpSp>
            <p:nvGrpSpPr>
              <p:cNvPr id="35932" name="Group 92"/>
              <p:cNvGrpSpPr/>
              <p:nvPr/>
            </p:nvGrpSpPr>
            <p:grpSpPr>
              <a:xfrm>
                <a:off x="2064" y="624"/>
                <a:ext cx="1007" cy="444"/>
                <a:chOff x="1632" y="1968"/>
                <a:chExt cx="958" cy="454"/>
              </a:xfrm>
            </p:grpSpPr>
            <p:grpSp>
              <p:nvGrpSpPr>
                <p:cNvPr id="35933" name="Group 93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34" name="Arc 94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35" name="Arc 95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936" name="Group 96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37" name="Arc 97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38" name="Arc 98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939" name="Line 99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40" name="Line 100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941" name="Text Box 101"/>
              <p:cNvSpPr txBox="1"/>
              <p:nvPr/>
            </p:nvSpPr>
            <p:spPr>
              <a:xfrm>
                <a:off x="2064" y="637"/>
                <a:ext cx="1008" cy="4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振 铃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do: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振 铃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942" name="Group 102"/>
            <p:cNvGrpSpPr/>
            <p:nvPr/>
          </p:nvGrpSpPr>
          <p:grpSpPr>
            <a:xfrm>
              <a:off x="1233" y="2068"/>
              <a:ext cx="1008" cy="449"/>
              <a:chOff x="2064" y="624"/>
              <a:chExt cx="1008" cy="449"/>
            </a:xfrm>
          </p:grpSpPr>
          <p:grpSp>
            <p:nvGrpSpPr>
              <p:cNvPr id="35943" name="Group 103"/>
              <p:cNvGrpSpPr/>
              <p:nvPr/>
            </p:nvGrpSpPr>
            <p:grpSpPr>
              <a:xfrm>
                <a:off x="2064" y="624"/>
                <a:ext cx="1007" cy="444"/>
                <a:chOff x="1632" y="1968"/>
                <a:chExt cx="958" cy="454"/>
              </a:xfrm>
            </p:grpSpPr>
            <p:grpSp>
              <p:nvGrpSpPr>
                <p:cNvPr id="35944" name="Group 104"/>
                <p:cNvGrpSpPr/>
                <p:nvPr/>
              </p:nvGrpSpPr>
              <p:grpSpPr>
                <a:xfrm>
                  <a:off x="2409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45" name="Arc 105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46" name="Arc 106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5947" name="Group 107"/>
                <p:cNvGrpSpPr/>
                <p:nvPr/>
              </p:nvGrpSpPr>
              <p:grpSpPr>
                <a:xfrm flipH="1">
                  <a:off x="1632" y="1968"/>
                  <a:ext cx="181" cy="453"/>
                  <a:chOff x="1360" y="1360"/>
                  <a:chExt cx="227" cy="453"/>
                </a:xfrm>
              </p:grpSpPr>
              <p:sp>
                <p:nvSpPr>
                  <p:cNvPr id="35948" name="Arc 108"/>
                  <p:cNvSpPr/>
                  <p:nvPr/>
                </p:nvSpPr>
                <p:spPr>
                  <a:xfrm>
                    <a:off x="1360" y="1360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5949" name="Arc 109"/>
                  <p:cNvSpPr/>
                  <p:nvPr/>
                </p:nvSpPr>
                <p:spPr>
                  <a:xfrm flipV="1">
                    <a:off x="1360" y="1586"/>
                    <a:ext cx="227" cy="2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35950" name="Line 110"/>
                <p:cNvSpPr/>
                <p:nvPr/>
              </p:nvSpPr>
              <p:spPr>
                <a:xfrm>
                  <a:off x="1798" y="1968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51" name="Line 111"/>
                <p:cNvSpPr/>
                <p:nvPr/>
              </p:nvSpPr>
              <p:spPr>
                <a:xfrm>
                  <a:off x="1798" y="2422"/>
                  <a:ext cx="6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952" name="Text Box 112"/>
              <p:cNvSpPr txBox="1"/>
              <p:nvPr/>
            </p:nvSpPr>
            <p:spPr>
              <a:xfrm>
                <a:off x="2064" y="637"/>
                <a:ext cx="1008" cy="4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bIns="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忙 音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do: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响忙音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5953" name="Group 113"/>
            <p:cNvGrpSpPr/>
            <p:nvPr/>
          </p:nvGrpSpPr>
          <p:grpSpPr>
            <a:xfrm>
              <a:off x="3273" y="484"/>
              <a:ext cx="696" cy="248"/>
              <a:chOff x="2568" y="384"/>
              <a:chExt cx="696" cy="248"/>
            </a:xfrm>
          </p:grpSpPr>
          <p:sp>
            <p:nvSpPr>
              <p:cNvPr id="35954" name="Line 114"/>
              <p:cNvSpPr/>
              <p:nvPr/>
            </p:nvSpPr>
            <p:spPr>
              <a:xfrm>
                <a:off x="2568" y="384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55" name="Text Box 115"/>
              <p:cNvSpPr txBox="1"/>
              <p:nvPr/>
            </p:nvSpPr>
            <p:spPr>
              <a:xfrm>
                <a:off x="2592" y="387"/>
                <a:ext cx="672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拿起听筒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56" name="Group 116"/>
            <p:cNvGrpSpPr/>
            <p:nvPr/>
          </p:nvGrpSpPr>
          <p:grpSpPr>
            <a:xfrm>
              <a:off x="3249" y="1170"/>
              <a:ext cx="696" cy="272"/>
              <a:chOff x="2568" y="384"/>
              <a:chExt cx="696" cy="240"/>
            </a:xfrm>
          </p:grpSpPr>
          <p:sp>
            <p:nvSpPr>
              <p:cNvPr id="35957" name="Line 117"/>
              <p:cNvSpPr/>
              <p:nvPr/>
            </p:nvSpPr>
            <p:spPr>
              <a:xfrm>
                <a:off x="2568" y="384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58" name="Text Box 118"/>
              <p:cNvSpPr txBox="1"/>
              <p:nvPr/>
            </p:nvSpPr>
            <p:spPr>
              <a:xfrm>
                <a:off x="2592" y="387"/>
                <a:ext cx="672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数字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59" name="Group 119"/>
            <p:cNvGrpSpPr/>
            <p:nvPr/>
          </p:nvGrpSpPr>
          <p:grpSpPr>
            <a:xfrm>
              <a:off x="2385" y="1348"/>
              <a:ext cx="528" cy="336"/>
              <a:chOff x="1680" y="1248"/>
              <a:chExt cx="528" cy="336"/>
            </a:xfrm>
          </p:grpSpPr>
          <p:sp>
            <p:nvSpPr>
              <p:cNvPr id="35960" name="Line 120"/>
              <p:cNvSpPr/>
              <p:nvPr/>
            </p:nvSpPr>
            <p:spPr>
              <a:xfrm flipH="1">
                <a:off x="1680" y="1584"/>
                <a:ext cx="5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61" name="Line 121"/>
              <p:cNvSpPr/>
              <p:nvPr/>
            </p:nvSpPr>
            <p:spPr>
              <a:xfrm flipV="1">
                <a:off x="1680" y="1440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62" name="Line 122"/>
              <p:cNvSpPr/>
              <p:nvPr/>
            </p:nvSpPr>
            <p:spPr>
              <a:xfrm>
                <a:off x="1680" y="1440"/>
                <a:ext cx="5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63" name="Text Box 123"/>
              <p:cNvSpPr txBox="1"/>
              <p:nvPr/>
            </p:nvSpPr>
            <p:spPr>
              <a:xfrm>
                <a:off x="1728" y="1248"/>
                <a:ext cx="408" cy="24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数字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64" name="Group 124"/>
            <p:cNvGrpSpPr/>
            <p:nvPr/>
          </p:nvGrpSpPr>
          <p:grpSpPr>
            <a:xfrm>
              <a:off x="3249" y="1780"/>
              <a:ext cx="696" cy="272"/>
              <a:chOff x="2568" y="384"/>
              <a:chExt cx="696" cy="240"/>
            </a:xfrm>
          </p:grpSpPr>
          <p:sp>
            <p:nvSpPr>
              <p:cNvPr id="35965" name="Line 125"/>
              <p:cNvSpPr/>
              <p:nvPr/>
            </p:nvSpPr>
            <p:spPr>
              <a:xfrm>
                <a:off x="2568" y="384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66" name="Text Box 126"/>
              <p:cNvSpPr txBox="1"/>
              <p:nvPr/>
            </p:nvSpPr>
            <p:spPr>
              <a:xfrm>
                <a:off x="2592" y="387"/>
                <a:ext cx="672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有效号码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67" name="Group 127"/>
            <p:cNvGrpSpPr/>
            <p:nvPr/>
          </p:nvGrpSpPr>
          <p:grpSpPr>
            <a:xfrm>
              <a:off x="3249" y="2512"/>
              <a:ext cx="696" cy="248"/>
              <a:chOff x="2568" y="384"/>
              <a:chExt cx="696" cy="262"/>
            </a:xfrm>
          </p:grpSpPr>
          <p:sp>
            <p:nvSpPr>
              <p:cNvPr id="35968" name="Line 128"/>
              <p:cNvSpPr/>
              <p:nvPr/>
            </p:nvSpPr>
            <p:spPr>
              <a:xfrm>
                <a:off x="2568" y="384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69" name="Text Box 129"/>
              <p:cNvSpPr txBox="1"/>
              <p:nvPr/>
            </p:nvSpPr>
            <p:spPr>
              <a:xfrm>
                <a:off x="2592" y="387"/>
                <a:ext cx="672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已接通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70" name="Group 130"/>
            <p:cNvGrpSpPr/>
            <p:nvPr/>
          </p:nvGrpSpPr>
          <p:grpSpPr>
            <a:xfrm>
              <a:off x="3249" y="3194"/>
              <a:ext cx="912" cy="248"/>
              <a:chOff x="2568" y="384"/>
              <a:chExt cx="696" cy="277"/>
            </a:xfrm>
          </p:grpSpPr>
          <p:sp>
            <p:nvSpPr>
              <p:cNvPr id="35971" name="Line 131"/>
              <p:cNvSpPr/>
              <p:nvPr/>
            </p:nvSpPr>
            <p:spPr>
              <a:xfrm>
                <a:off x="2568" y="384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72" name="Text Box 132"/>
              <p:cNvSpPr txBox="1"/>
              <p:nvPr/>
            </p:nvSpPr>
            <p:spPr>
              <a:xfrm>
                <a:off x="2592" y="387"/>
                <a:ext cx="672" cy="2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受话人回话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73" name="Group 133"/>
            <p:cNvGrpSpPr/>
            <p:nvPr/>
          </p:nvGrpSpPr>
          <p:grpSpPr>
            <a:xfrm>
              <a:off x="3249" y="3748"/>
              <a:ext cx="1152" cy="248"/>
              <a:chOff x="2568" y="384"/>
              <a:chExt cx="696" cy="277"/>
            </a:xfrm>
          </p:grpSpPr>
          <p:sp>
            <p:nvSpPr>
              <p:cNvPr id="35974" name="Line 134"/>
              <p:cNvSpPr/>
              <p:nvPr/>
            </p:nvSpPr>
            <p:spPr>
              <a:xfrm>
                <a:off x="2568" y="384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75" name="Text Box 135"/>
              <p:cNvSpPr txBox="1"/>
              <p:nvPr/>
            </p:nvSpPr>
            <p:spPr>
              <a:xfrm>
                <a:off x="2592" y="387"/>
                <a:ext cx="672" cy="2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受话人挂断电话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76" name="Group 136"/>
            <p:cNvGrpSpPr/>
            <p:nvPr/>
          </p:nvGrpSpPr>
          <p:grpSpPr>
            <a:xfrm>
              <a:off x="977" y="292"/>
              <a:ext cx="1943" cy="3840"/>
              <a:chOff x="272" y="192"/>
              <a:chExt cx="1943" cy="3840"/>
            </a:xfrm>
          </p:grpSpPr>
          <p:grpSp>
            <p:nvGrpSpPr>
              <p:cNvPr id="35977" name="Group 137"/>
              <p:cNvGrpSpPr/>
              <p:nvPr/>
            </p:nvGrpSpPr>
            <p:grpSpPr>
              <a:xfrm>
                <a:off x="272" y="192"/>
                <a:ext cx="1943" cy="3840"/>
                <a:chOff x="272" y="192"/>
                <a:chExt cx="1943" cy="3840"/>
              </a:xfrm>
            </p:grpSpPr>
            <p:sp>
              <p:nvSpPr>
                <p:cNvPr id="35978" name="Line 138"/>
                <p:cNvSpPr/>
                <p:nvPr/>
              </p:nvSpPr>
              <p:spPr>
                <a:xfrm flipH="1">
                  <a:off x="272" y="4032"/>
                  <a:ext cx="1911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sm" len="lg"/>
                </a:ln>
              </p:spPr>
            </p:sp>
            <p:sp>
              <p:nvSpPr>
                <p:cNvPr id="35979" name="Line 139"/>
                <p:cNvSpPr/>
                <p:nvPr/>
              </p:nvSpPr>
              <p:spPr>
                <a:xfrm flipV="1">
                  <a:off x="272" y="192"/>
                  <a:ext cx="0" cy="384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80" name="Line 140"/>
                <p:cNvSpPr/>
                <p:nvPr/>
              </p:nvSpPr>
              <p:spPr>
                <a:xfrm>
                  <a:off x="272" y="192"/>
                  <a:ext cx="1943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sm" len="lg"/>
                </a:ln>
              </p:spPr>
            </p:sp>
          </p:grpSp>
          <p:sp>
            <p:nvSpPr>
              <p:cNvPr id="35981" name="Text Box 141"/>
              <p:cNvSpPr txBox="1"/>
              <p:nvPr/>
            </p:nvSpPr>
            <p:spPr>
              <a:xfrm>
                <a:off x="768" y="192"/>
                <a:ext cx="960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挂断电话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82" name="Group 142"/>
            <p:cNvGrpSpPr/>
            <p:nvPr/>
          </p:nvGrpSpPr>
          <p:grpSpPr>
            <a:xfrm>
              <a:off x="3777" y="772"/>
              <a:ext cx="528" cy="245"/>
              <a:chOff x="3072" y="672"/>
              <a:chExt cx="528" cy="245"/>
            </a:xfrm>
          </p:grpSpPr>
          <p:sp>
            <p:nvSpPr>
              <p:cNvPr id="35983" name="Line 143"/>
              <p:cNvSpPr/>
              <p:nvPr/>
            </p:nvSpPr>
            <p:spPr>
              <a:xfrm>
                <a:off x="3072" y="864"/>
                <a:ext cx="5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84" name="Text Box 144"/>
              <p:cNvSpPr txBox="1"/>
              <p:nvPr/>
            </p:nvSpPr>
            <p:spPr>
              <a:xfrm>
                <a:off x="3072" y="672"/>
                <a:ext cx="528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超 时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85" name="Group 145"/>
            <p:cNvGrpSpPr/>
            <p:nvPr/>
          </p:nvGrpSpPr>
          <p:grpSpPr>
            <a:xfrm>
              <a:off x="3633" y="281"/>
              <a:ext cx="1943" cy="683"/>
              <a:chOff x="2928" y="181"/>
              <a:chExt cx="1943" cy="683"/>
            </a:xfrm>
          </p:grpSpPr>
          <p:grpSp>
            <p:nvGrpSpPr>
              <p:cNvPr id="35986" name="Group 146"/>
              <p:cNvGrpSpPr/>
              <p:nvPr/>
            </p:nvGrpSpPr>
            <p:grpSpPr>
              <a:xfrm>
                <a:off x="2928" y="192"/>
                <a:ext cx="1943" cy="672"/>
                <a:chOff x="2928" y="192"/>
                <a:chExt cx="1943" cy="672"/>
              </a:xfrm>
            </p:grpSpPr>
            <p:sp>
              <p:nvSpPr>
                <p:cNvPr id="35987" name="Line 147"/>
                <p:cNvSpPr/>
                <p:nvPr/>
              </p:nvSpPr>
              <p:spPr>
                <a:xfrm>
                  <a:off x="4608" y="864"/>
                  <a:ext cx="263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sm" len="lg"/>
                </a:ln>
              </p:spPr>
            </p:sp>
            <p:sp>
              <p:nvSpPr>
                <p:cNvPr id="35988" name="Line 148"/>
                <p:cNvSpPr/>
                <p:nvPr/>
              </p:nvSpPr>
              <p:spPr>
                <a:xfrm flipH="1" flipV="1">
                  <a:off x="4871" y="192"/>
                  <a:ext cx="0" cy="6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89" name="Line 149"/>
                <p:cNvSpPr/>
                <p:nvPr/>
              </p:nvSpPr>
              <p:spPr>
                <a:xfrm flipH="1">
                  <a:off x="2928" y="192"/>
                  <a:ext cx="1943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sm" len="lg"/>
                </a:ln>
              </p:spPr>
            </p:sp>
          </p:grpSp>
          <p:sp>
            <p:nvSpPr>
              <p:cNvPr id="35990" name="Text Box 150"/>
              <p:cNvSpPr txBox="1"/>
              <p:nvPr/>
            </p:nvSpPr>
            <p:spPr>
              <a:xfrm flipH="1">
                <a:off x="3424" y="181"/>
                <a:ext cx="960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挂断电话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991" name="Line 151"/>
            <p:cNvSpPr/>
            <p:nvPr/>
          </p:nvSpPr>
          <p:spPr>
            <a:xfrm flipH="1">
              <a:off x="977" y="941"/>
              <a:ext cx="179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lg"/>
            </a:ln>
          </p:spPr>
        </p:sp>
        <p:grpSp>
          <p:nvGrpSpPr>
            <p:cNvPr id="35992" name="Group 152"/>
            <p:cNvGrpSpPr/>
            <p:nvPr/>
          </p:nvGrpSpPr>
          <p:grpSpPr>
            <a:xfrm>
              <a:off x="3585" y="1012"/>
              <a:ext cx="864" cy="480"/>
              <a:chOff x="2880" y="912"/>
              <a:chExt cx="864" cy="480"/>
            </a:xfrm>
          </p:grpSpPr>
          <p:sp>
            <p:nvSpPr>
              <p:cNvPr id="35993" name="Line 153"/>
              <p:cNvSpPr/>
              <p:nvPr/>
            </p:nvSpPr>
            <p:spPr>
              <a:xfrm flipV="1">
                <a:off x="2880" y="912"/>
                <a:ext cx="720" cy="48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94" name="Text Box 154"/>
              <p:cNvSpPr txBox="1"/>
              <p:nvPr/>
            </p:nvSpPr>
            <p:spPr>
              <a:xfrm>
                <a:off x="3264" y="1056"/>
                <a:ext cx="480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超时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95" name="Group 155"/>
            <p:cNvGrpSpPr/>
            <p:nvPr/>
          </p:nvGrpSpPr>
          <p:grpSpPr>
            <a:xfrm>
              <a:off x="3633" y="1396"/>
              <a:ext cx="672" cy="245"/>
              <a:chOff x="3072" y="672"/>
              <a:chExt cx="528" cy="217"/>
            </a:xfrm>
          </p:grpSpPr>
          <p:sp>
            <p:nvSpPr>
              <p:cNvPr id="35996" name="Line 156"/>
              <p:cNvSpPr/>
              <p:nvPr/>
            </p:nvSpPr>
            <p:spPr>
              <a:xfrm>
                <a:off x="3072" y="864"/>
                <a:ext cx="5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5997" name="Text Box 157"/>
              <p:cNvSpPr txBox="1"/>
              <p:nvPr/>
            </p:nvSpPr>
            <p:spPr>
              <a:xfrm>
                <a:off x="3072" y="672"/>
                <a:ext cx="528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无效号码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98" name="Group 158"/>
            <p:cNvGrpSpPr/>
            <p:nvPr/>
          </p:nvGrpSpPr>
          <p:grpSpPr>
            <a:xfrm>
              <a:off x="5313" y="964"/>
              <a:ext cx="261" cy="672"/>
              <a:chOff x="4608" y="864"/>
              <a:chExt cx="266" cy="672"/>
            </a:xfrm>
          </p:grpSpPr>
          <p:sp>
            <p:nvSpPr>
              <p:cNvPr id="35999" name="Line 159"/>
              <p:cNvSpPr/>
              <p:nvPr/>
            </p:nvSpPr>
            <p:spPr>
              <a:xfrm>
                <a:off x="4874" y="864"/>
                <a:ext cx="0" cy="67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000" name="Line 160"/>
              <p:cNvSpPr/>
              <p:nvPr/>
            </p:nvSpPr>
            <p:spPr>
              <a:xfrm>
                <a:off x="4608" y="1532"/>
                <a:ext cx="263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lg"/>
              </a:ln>
            </p:spPr>
          </p:sp>
        </p:grpSp>
        <p:grpSp>
          <p:nvGrpSpPr>
            <p:cNvPr id="36001" name="Group 161"/>
            <p:cNvGrpSpPr/>
            <p:nvPr/>
          </p:nvGrpSpPr>
          <p:grpSpPr>
            <a:xfrm>
              <a:off x="3611" y="1828"/>
              <a:ext cx="1942" cy="2304"/>
              <a:chOff x="2906" y="1728"/>
              <a:chExt cx="1942" cy="2304"/>
            </a:xfrm>
          </p:grpSpPr>
          <p:grpSp>
            <p:nvGrpSpPr>
              <p:cNvPr id="36002" name="Group 162"/>
              <p:cNvGrpSpPr/>
              <p:nvPr/>
            </p:nvGrpSpPr>
            <p:grpSpPr>
              <a:xfrm>
                <a:off x="2906" y="1728"/>
                <a:ext cx="1224" cy="2304"/>
                <a:chOff x="2906" y="1728"/>
                <a:chExt cx="1224" cy="2304"/>
              </a:xfrm>
            </p:grpSpPr>
            <p:sp>
              <p:nvSpPr>
                <p:cNvPr id="36003" name="Line 163"/>
                <p:cNvSpPr/>
                <p:nvPr/>
              </p:nvSpPr>
              <p:spPr>
                <a:xfrm>
                  <a:off x="2906" y="4032"/>
                  <a:ext cx="122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arrow" w="sm" len="lg"/>
                  <a:tailEnd type="none" w="med" len="med"/>
                </a:ln>
              </p:spPr>
            </p:sp>
            <p:sp>
              <p:nvSpPr>
                <p:cNvPr id="36004" name="Line 164"/>
                <p:cNvSpPr/>
                <p:nvPr/>
              </p:nvSpPr>
              <p:spPr>
                <a:xfrm flipV="1">
                  <a:off x="4128" y="1728"/>
                  <a:ext cx="0" cy="2304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6005" name="Text Box 165"/>
              <p:cNvSpPr txBox="1"/>
              <p:nvPr/>
            </p:nvSpPr>
            <p:spPr>
              <a:xfrm>
                <a:off x="4128" y="2400"/>
                <a:ext cx="720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信息播完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006" name="Line 166"/>
            <p:cNvSpPr/>
            <p:nvPr/>
          </p:nvSpPr>
          <p:spPr>
            <a:xfrm flipH="1">
              <a:off x="977" y="1732"/>
              <a:ext cx="196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lg"/>
            </a:ln>
          </p:spPr>
        </p:sp>
        <p:grpSp>
          <p:nvGrpSpPr>
            <p:cNvPr id="36007" name="Group 167"/>
            <p:cNvGrpSpPr/>
            <p:nvPr/>
          </p:nvGrpSpPr>
          <p:grpSpPr>
            <a:xfrm flipH="1">
              <a:off x="2241" y="2116"/>
              <a:ext cx="499" cy="245"/>
              <a:chOff x="3072" y="672"/>
              <a:chExt cx="528" cy="270"/>
            </a:xfrm>
          </p:grpSpPr>
          <p:sp>
            <p:nvSpPr>
              <p:cNvPr id="36008" name="Line 168"/>
              <p:cNvSpPr/>
              <p:nvPr/>
            </p:nvSpPr>
            <p:spPr>
              <a:xfrm>
                <a:off x="3072" y="864"/>
                <a:ext cx="5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med"/>
              </a:ln>
            </p:spPr>
          </p:sp>
          <p:sp>
            <p:nvSpPr>
              <p:cNvPr id="36009" name="Text Box 169"/>
              <p:cNvSpPr txBox="1"/>
              <p:nvPr/>
            </p:nvSpPr>
            <p:spPr>
              <a:xfrm>
                <a:off x="3072" y="672"/>
                <a:ext cx="528" cy="2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/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占 线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010" name="Line 170"/>
            <p:cNvSpPr/>
            <p:nvPr/>
          </p:nvSpPr>
          <p:spPr>
            <a:xfrm flipH="1">
              <a:off x="977" y="2308"/>
              <a:ext cx="26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36011" name="Line 171"/>
            <p:cNvSpPr/>
            <p:nvPr/>
          </p:nvSpPr>
          <p:spPr>
            <a:xfrm flipH="1">
              <a:off x="977" y="2428"/>
              <a:ext cx="182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36012" name="Line 172"/>
            <p:cNvSpPr/>
            <p:nvPr/>
          </p:nvSpPr>
          <p:spPr>
            <a:xfrm flipH="1">
              <a:off x="977" y="2980"/>
              <a:ext cx="17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lg"/>
            </a:ln>
          </p:spPr>
        </p:sp>
        <p:sp>
          <p:nvSpPr>
            <p:cNvPr id="36013" name="Line 173"/>
            <p:cNvSpPr/>
            <p:nvPr/>
          </p:nvSpPr>
          <p:spPr>
            <a:xfrm flipH="1">
              <a:off x="977" y="3582"/>
              <a:ext cx="192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lg"/>
            </a:ln>
          </p:spPr>
        </p:sp>
      </p:grpSp>
      <p:sp>
        <p:nvSpPr>
          <p:cNvPr id="8" name="文本框 7"/>
          <p:cNvSpPr txBox="1"/>
          <p:nvPr/>
        </p:nvSpPr>
        <p:spPr>
          <a:xfrm>
            <a:off x="2280920" y="152400"/>
            <a:ext cx="42659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0" hangingPunct="0"/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电话系统的状态转换图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2202180" y="153035"/>
            <a:ext cx="465455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域分析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8686800" cy="23844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indent="457200" defTabSz="914400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b="1" kern="120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软件域分析</a:t>
            </a:r>
            <a:r>
              <a:rPr kumimoji="0" lang="zh-CN" altLang="zh-CN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是识别、分析和详细说明某个特定应用领域的</a:t>
            </a:r>
            <a:r>
              <a:rPr kumimoji="0" lang="zh-CN" altLang="zh-CN" b="1" kern="120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公共需求</a:t>
            </a:r>
            <a:r>
              <a:rPr kumimoji="0" lang="zh-CN" altLang="zh-CN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，特别是那些在该应用领域内被多个项目重复使用的……</a:t>
            </a:r>
            <a:r>
              <a:rPr kumimoji="0" lang="en-US" altLang="zh-CN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zh-CN" b="1" kern="120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面向对象的域分析是</a:t>
            </a:r>
            <a:r>
              <a:rPr kumimoji="0" lang="en-US" altLang="zh-CN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zh-CN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在某个特定应用领域内，根据通用的对象、类、部件和框架，识别、分析和详细说明公共的、可复用的能力。 </a:t>
            </a:r>
            <a:r>
              <a:rPr kumimoji="0" lang="en-US" altLang="zh-CN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zh-CN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kern="1200" cap="none" spc="0" normalizeH="0" baseline="0" noProof="1"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1" name="Text Box 4"/>
          <p:cNvSpPr txBox="1"/>
          <p:nvPr/>
        </p:nvSpPr>
        <p:spPr>
          <a:xfrm>
            <a:off x="4724400" y="2679700"/>
            <a:ext cx="2720975" cy="339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 dirty="0">
                <a:solidFill>
                  <a:schemeClr val="folHlink"/>
                </a:solidFill>
                <a:ea typeface="MS PGothic" panose="020B0600070205080204" pitchFamily="34" charset="-128"/>
              </a:rPr>
              <a:t>Donald Firesmith</a:t>
            </a:r>
            <a:endParaRPr lang="en-US" altLang="zh-CN" sz="1800" b="1" dirty="0">
              <a:solidFill>
                <a:schemeClr val="folHlink"/>
              </a:solidFill>
              <a:ea typeface="MS PGothic" panose="020B0600070205080204" pitchFamily="34" charset="-128"/>
            </a:endParaRPr>
          </a:p>
        </p:txBody>
      </p:sp>
      <p:sp>
        <p:nvSpPr>
          <p:cNvPr id="19462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3124835"/>
            <a:ext cx="990600" cy="301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5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领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algn="ctr" defTabSz="914400">
              <a:lnSpc>
                <a:spcPct val="85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域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algn="ctr" defTabSz="914400">
              <a:lnSpc>
                <a:spcPct val="85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知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algn="ctr" defTabSz="914400">
              <a:lnSpc>
                <a:spcPct val="85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识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algn="ctr" defTabSz="914400">
              <a:lnSpc>
                <a:spcPct val="85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来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algn="ctr" defTabSz="914400">
              <a:lnSpc>
                <a:spcPct val="85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源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152400" y="2973070"/>
            <a:ext cx="1066800" cy="312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6"/>
          <p:cNvSpPr/>
          <p:nvPr/>
        </p:nvSpPr>
        <p:spPr>
          <a:xfrm>
            <a:off x="3581400" y="3352800"/>
            <a:ext cx="2286000" cy="2286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域分析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Line 8"/>
          <p:cNvSpPr/>
          <p:nvPr/>
        </p:nvSpPr>
        <p:spPr>
          <a:xfrm>
            <a:off x="1219200" y="3352800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58950" y="29718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技术资料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Line 10"/>
          <p:cNvSpPr/>
          <p:nvPr/>
        </p:nvSpPr>
        <p:spPr>
          <a:xfrm>
            <a:off x="1219200" y="3886200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756410" y="3505200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已有应用</a:t>
            </a:r>
            <a:endParaRPr kumimoji="0" lang="zh-CN" altLang="en-US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Line 12"/>
          <p:cNvSpPr/>
          <p:nvPr/>
        </p:nvSpPr>
        <p:spPr>
          <a:xfrm>
            <a:off x="1219200" y="4495800"/>
            <a:ext cx="236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756410" y="40386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客户调查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" name="Line 14"/>
          <p:cNvSpPr/>
          <p:nvPr/>
        </p:nvSpPr>
        <p:spPr>
          <a:xfrm>
            <a:off x="1219200" y="5029200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680845" y="45720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专家建议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Line 16"/>
          <p:cNvSpPr/>
          <p:nvPr/>
        </p:nvSpPr>
        <p:spPr>
          <a:xfrm>
            <a:off x="1219200" y="5562600"/>
            <a:ext cx="3048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677670" y="5105400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当前</a:t>
            </a: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/</a:t>
            </a: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未来需求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Rectangle 18"/>
          <p:cNvSpPr/>
          <p:nvPr/>
        </p:nvSpPr>
        <p:spPr>
          <a:xfrm>
            <a:off x="7924800" y="2921635"/>
            <a:ext cx="1066800" cy="316357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152765" y="3202940"/>
            <a:ext cx="609600" cy="2395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80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域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defTabSz="914400">
              <a:lnSpc>
                <a:spcPct val="80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分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defTabSz="914400">
              <a:lnSpc>
                <a:spcPct val="80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析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defTabSz="914400">
              <a:lnSpc>
                <a:spcPct val="80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模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  <a:p>
            <a:pPr marR="0" defTabSz="914400">
              <a:lnSpc>
                <a:spcPct val="80000"/>
              </a:lnSpc>
              <a:spcBef>
                <a:spcPct val="35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型</a:t>
            </a:r>
            <a:endParaRPr kumimoji="0" lang="zh-CN" altLang="en-US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" name="Line 20"/>
          <p:cNvSpPr/>
          <p:nvPr/>
        </p:nvSpPr>
        <p:spPr>
          <a:xfrm>
            <a:off x="5105400" y="3429000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021705" y="30480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类的分类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Line 22"/>
          <p:cNvSpPr/>
          <p:nvPr/>
        </p:nvSpPr>
        <p:spPr>
          <a:xfrm>
            <a:off x="5715000" y="39624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022340" y="35052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复用标准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" name="Line 24"/>
          <p:cNvSpPr/>
          <p:nvPr/>
        </p:nvSpPr>
        <p:spPr>
          <a:xfrm>
            <a:off x="5867400" y="449580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098540" y="40386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功能模型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" name="Line 26"/>
          <p:cNvSpPr/>
          <p:nvPr/>
        </p:nvSpPr>
        <p:spPr>
          <a:xfrm>
            <a:off x="5715000" y="50292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174105" y="46482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-128" charset="0"/>
                <a:ea typeface="MS PGothic" panose="020B0600070205080204" pitchFamily="34" charset="-128"/>
                <a:cs typeface="+mn-cs"/>
              </a:rPr>
              <a:t>域语言</a:t>
            </a:r>
            <a:endParaRPr kumimoji="0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animBg="1"/>
      <p:bldP spid="10" grpId="0"/>
      <p:bldP spid="12" grpId="0" bldLvl="0" animBg="1"/>
      <p:bldP spid="14" grpId="0" bldLvl="0" animBg="1"/>
      <p:bldP spid="16" grpId="0" bldLvl="0" animBg="1"/>
      <p:bldP spid="18" grpId="0" bldLvl="0" animBg="1"/>
      <p:bldP spid="20" grpId="0" bldLvl="0" animBg="1"/>
      <p:bldP spid="21" grpId="0" bldLvl="0" animBg="1"/>
      <p:bldP spid="22" grpId="0" bldLvl="0" animBg="1"/>
      <p:bldP spid="24" grpId="0" bldLvl="0" animBg="1"/>
      <p:bldP spid="26" grpId="0" bldLvl="0" animBg="1"/>
      <p:bldP spid="28" grpId="0" bldLvl="0" animBg="1"/>
      <p:bldP spid="30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zh-CN" altLang="en-US" sz="1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686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1256030"/>
            <a:ext cx="8183245" cy="449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4"/>
          <p:cNvSpPr txBox="1"/>
          <p:nvPr/>
        </p:nvSpPr>
        <p:spPr>
          <a:xfrm>
            <a:off x="2131378" y="152400"/>
            <a:ext cx="7415212" cy="844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>
              <a:buSzTx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复印机工作的状态转换图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19200" y="6324600"/>
            <a:ext cx="5486400" cy="457200"/>
          </a:xfrm>
          <a:noFill/>
          <a:ln>
            <a:noFill/>
          </a:ln>
        </p:spPr>
        <p:txBody>
          <a:bodyPr anchor="t" anchorCtr="0"/>
          <a:lstStyle/>
          <a:p>
            <a:pPr algn="ctr">
              <a:buSzTx/>
            </a:pPr>
            <a:endParaRPr lang="en-US" altLang="zh-CN" sz="1400" dirty="0">
              <a:latin typeface="Helvetica" pitchFamily="-128" charset="0"/>
            </a:endParaRP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000" dirty="0">
                <a:latin typeface="Helvetica" pitchFamily="-128" charset="0"/>
              </a:rPr>
            </a:fld>
            <a:endParaRPr lang="en-US" altLang="zh-CN" sz="1000" dirty="0">
              <a:latin typeface="Helvetica" pitchFamily="-128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3124200" y="152400"/>
            <a:ext cx="4962525" cy="633413"/>
          </a:xfrm>
        </p:spPr>
        <p:txBody>
          <a:bodyPr vert="horz" wrap="square" lIns="91440" tIns="45720" rIns="91440" bIns="45720" anchor="b" anchorCtr="0"/>
          <a:lstStyle/>
          <a:p>
            <a:pPr eaLnBrk="1" hangingPunct="1">
              <a:spcBef>
                <a:spcPts val="300"/>
              </a:spcBef>
            </a:pPr>
            <a:r>
              <a:rPr lang="zh-CN" altLang="en-US" sz="3200" b="1" dirty="0">
                <a:ea typeface="宋体" panose="02010600030101010101" pitchFamily="2" charset="-122"/>
              </a:rPr>
              <a:t>生成行为模型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229870" y="1294130"/>
            <a:ext cx="8763635" cy="3733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800" dirty="0">
                <a:ea typeface="宋体" panose="02010600030101010101" pitchFamily="2" charset="-122"/>
              </a:rPr>
              <a:t>行为模型显示了软件如何对外部事件或激励作出响应。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800" dirty="0">
                <a:ea typeface="宋体" panose="02010600030101010101" pitchFamily="2" charset="-122"/>
              </a:rPr>
              <a:t>要生成模型，分析师必须按如下步骤进行：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评估所有的用例，以保证完全理解系统内的交互顺序。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识别驱动交互顺序的事件，并理解这些事件如何与特定的对象相互关联。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为每个用例生成序列。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创建系统状态图。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评审行为模型以验证准确性和一致性。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000" dirty="0">
                <a:latin typeface="Helvetica" pitchFamily="-128" charset="0"/>
              </a:rPr>
            </a:fld>
            <a:endParaRPr lang="en-US" altLang="zh-CN" sz="1000" dirty="0">
              <a:latin typeface="Helvetica" pitchFamily="-128" charset="0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2362200" y="304800"/>
            <a:ext cx="5105400" cy="514350"/>
          </a:xfrm>
        </p:spPr>
        <p:txBody>
          <a:bodyPr vert="horz" wrap="square" lIns="90487" tIns="44450" rIns="90487" bIns="44450" anchor="ctr" anchorCtr="0"/>
          <a:lstStyle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系统状态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1219200" y="1219200"/>
            <a:ext cx="6705600" cy="5027613"/>
          </a:xfrm>
        </p:spPr>
        <p:txBody>
          <a:bodyPr vert="horz" wrap="square" lIns="90487" tIns="44450" rIns="90487" bIns="44450" anchor="t" anchorCtr="0"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folHlink"/>
                </a:solidFill>
                <a:ea typeface="宋体" panose="02010600030101010101" pitchFamily="2" charset="-122"/>
              </a:rPr>
              <a:t>状态</a:t>
            </a:r>
            <a:r>
              <a:rPr lang="en-US" altLang="zh-CN" dirty="0">
                <a:ea typeface="宋体" panose="02010600030101010101" pitchFamily="2" charset="-122"/>
              </a:rPr>
              <a:t>—一组可观察到的情况下,在给定的时间描述系统的行为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folHlink"/>
                </a:solidFill>
                <a:ea typeface="宋体" panose="02010600030101010101" pitchFamily="2" charset="-122"/>
              </a:rPr>
              <a:t>状态转移</a:t>
            </a:r>
            <a:r>
              <a:rPr lang="en-US" altLang="zh-CN" dirty="0">
                <a:ea typeface="宋体" panose="02010600030101010101" pitchFamily="2" charset="-122"/>
              </a:rPr>
              <a:t>—</a:t>
            </a:r>
            <a:r>
              <a:rPr lang="zh-CN" altLang="en-US" dirty="0">
                <a:ea typeface="宋体" panose="02010600030101010101" pitchFamily="2" charset="-122"/>
              </a:rPr>
              <a:t>从一个状态转移到另一个状态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folHlink"/>
                </a:solidFill>
                <a:ea typeface="宋体" panose="02010600030101010101" pitchFamily="2" charset="-122"/>
              </a:rPr>
              <a:t>事件</a:t>
            </a:r>
            <a:r>
              <a:rPr lang="en-US" altLang="zh-CN" dirty="0">
                <a:ea typeface="宋体" panose="02010600030101010101" pitchFamily="2" charset="-122"/>
              </a:rPr>
              <a:t>—</a:t>
            </a:r>
            <a:r>
              <a:rPr lang="zh-CN" altLang="en-US" dirty="0">
                <a:ea typeface="宋体" panose="02010600030101010101" pitchFamily="2" charset="-122"/>
              </a:rPr>
              <a:t>发生时系统将表现出某种可以测的行为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folHlink"/>
                </a:solidFill>
                <a:ea typeface="宋体" panose="02010600030101010101" pitchFamily="2" charset="-122"/>
              </a:rPr>
              <a:t>动作</a:t>
            </a:r>
            <a:r>
              <a:rPr lang="en-US" altLang="zh-CN" dirty="0">
                <a:ea typeface="宋体" panose="02010600030101010101" pitchFamily="2" charset="-122"/>
              </a:rPr>
              <a:t>—与状态转移同时发生的或者它作为状态转移的结果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>
              <a:buSzTx/>
            </a:pPr>
            <a:endParaRPr lang="en-US" altLang="zh-CN" sz="1400" dirty="0">
              <a:latin typeface="Helvetica" pitchFamily="-128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000" dirty="0">
                <a:latin typeface="Helvetica" pitchFamily="-128" charset="0"/>
              </a:rPr>
            </a:fld>
            <a:endParaRPr lang="en-US" altLang="zh-CN" sz="1000" dirty="0">
              <a:latin typeface="Helvetica" pitchFamily="-128" charset="0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type="title"/>
          </p:nvPr>
        </p:nvSpPr>
        <p:spPr>
          <a:xfrm>
            <a:off x="1993900" y="153670"/>
            <a:ext cx="5095875" cy="539750"/>
          </a:xfrm>
        </p:spPr>
        <p:txBody>
          <a:bodyPr vert="horz" wrap="square" lIns="91440" tIns="45720" rIns="91440" bIns="45720" anchor="b" anchorCtr="0"/>
          <a:lstStyle/>
          <a:p>
            <a:pPr algn="ctr" eaLnBrk="1" hangingPunct="1"/>
            <a:r>
              <a:rPr lang="en-US" altLang="zh-CN" sz="3200" b="1" dirty="0">
                <a:ea typeface="宋体" panose="02010600030101010101" pitchFamily="2" charset="-122"/>
              </a:rPr>
              <a:t>ControlPanel</a:t>
            </a:r>
            <a:r>
              <a:rPr lang="zh-CN" altLang="en-US" sz="3200" b="1" dirty="0">
                <a:ea typeface="宋体" panose="02010600030101010101" pitchFamily="2" charset="-122"/>
              </a:rPr>
              <a:t>类的状态图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grpSp>
        <p:nvGrpSpPr>
          <p:cNvPr id="37891" name="组合 12"/>
          <p:cNvGrpSpPr/>
          <p:nvPr/>
        </p:nvGrpSpPr>
        <p:grpSpPr>
          <a:xfrm>
            <a:off x="870585" y="1108710"/>
            <a:ext cx="7025005" cy="5078095"/>
            <a:chOff x="3690" y="2867"/>
            <a:chExt cx="6912" cy="6136"/>
          </a:xfrm>
        </p:grpSpPr>
        <p:sp>
          <p:nvSpPr>
            <p:cNvPr id="37892" name="Rectangle 525"/>
            <p:cNvSpPr/>
            <p:nvPr/>
          </p:nvSpPr>
          <p:spPr>
            <a:xfrm>
              <a:off x="8682" y="2867"/>
              <a:ext cx="1920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eaLnBrk="0" hangingPunct="0">
                <a:buSzTx/>
              </a:pPr>
              <a:r>
                <a:rPr lang="zh-CN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计时器≤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锁定时间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7893" name="组合 11"/>
            <p:cNvGrpSpPr/>
            <p:nvPr/>
          </p:nvGrpSpPr>
          <p:grpSpPr>
            <a:xfrm>
              <a:off x="3690" y="2930"/>
              <a:ext cx="6880" cy="6073"/>
              <a:chOff x="3690" y="2930"/>
              <a:chExt cx="6880" cy="6073"/>
            </a:xfrm>
          </p:grpSpPr>
          <p:sp>
            <p:nvSpPr>
              <p:cNvPr id="37894" name="AutoShape 7"/>
              <p:cNvSpPr>
                <a:spLocks noChangeAspect="1" noTextEdit="1"/>
              </p:cNvSpPr>
              <p:nvPr/>
            </p:nvSpPr>
            <p:spPr>
              <a:xfrm>
                <a:off x="3690" y="2930"/>
                <a:ext cx="6880" cy="60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lstStyle/>
              <a:p>
                <a:pPr eaLnBrk="0" hangingPunct="0"/>
                <a:endParaRPr lang="zh-CN" altLang="en-US" sz="3200" b="1">
                  <a:latin typeface="Helvetica" pitchFamily="-128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37895" name="Group 209"/>
              <p:cNvGrpSpPr/>
              <p:nvPr/>
            </p:nvGrpSpPr>
            <p:grpSpPr>
              <a:xfrm>
                <a:off x="3690" y="3733"/>
                <a:ext cx="6440" cy="4693"/>
                <a:chOff x="1440" y="1521"/>
                <a:chExt cx="2576" cy="1877"/>
              </a:xfrm>
            </p:grpSpPr>
            <p:sp>
              <p:nvSpPr>
                <p:cNvPr id="37896" name="Freeform 9"/>
                <p:cNvSpPr/>
                <p:nvPr/>
              </p:nvSpPr>
              <p:spPr>
                <a:xfrm>
                  <a:off x="1440" y="2312"/>
                  <a:ext cx="124" cy="131"/>
                </a:xfrm>
                <a:custGeom>
                  <a:avLst/>
                  <a:gdLst/>
                  <a:ahLst/>
                  <a:cxnLst>
                    <a:cxn ang="0">
                      <a:pos x="124" y="65"/>
                    </a:cxn>
                    <a:cxn ang="0">
                      <a:pos x="117" y="90"/>
                    </a:cxn>
                    <a:cxn ang="0">
                      <a:pos x="110" y="115"/>
                    </a:cxn>
                    <a:cxn ang="0">
                      <a:pos x="88" y="131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37" y="131"/>
                    </a:cxn>
                    <a:cxn ang="0">
                      <a:pos x="22" y="115"/>
                    </a:cxn>
                    <a:cxn ang="0">
                      <a:pos x="7" y="90"/>
                    </a:cxn>
                    <a:cxn ang="0">
                      <a:pos x="0" y="65"/>
                    </a:cxn>
                    <a:cxn ang="0">
                      <a:pos x="0" y="65"/>
                    </a:cxn>
                    <a:cxn ang="0">
                      <a:pos x="7" y="41"/>
                    </a:cxn>
                    <a:cxn ang="0">
                      <a:pos x="22" y="16"/>
                    </a:cxn>
                    <a:cxn ang="0">
                      <a:pos x="37" y="8"/>
                    </a:cxn>
                    <a:cxn ang="0">
                      <a:pos x="66" y="0"/>
                    </a:cxn>
                    <a:cxn ang="0">
                      <a:pos x="66" y="0"/>
                    </a:cxn>
                    <a:cxn ang="0">
                      <a:pos x="88" y="8"/>
                    </a:cxn>
                    <a:cxn ang="0">
                      <a:pos x="110" y="16"/>
                    </a:cxn>
                    <a:cxn ang="0">
                      <a:pos x="117" y="41"/>
                    </a:cxn>
                    <a:cxn ang="0">
                      <a:pos x="124" y="65"/>
                    </a:cxn>
                  </a:cxnLst>
                  <a:rect l="0" t="0" r="0" b="0"/>
                  <a:pathLst>
                    <a:path w="124" h="131">
                      <a:moveTo>
                        <a:pt x="124" y="65"/>
                      </a:moveTo>
                      <a:lnTo>
                        <a:pt x="117" y="90"/>
                      </a:lnTo>
                      <a:lnTo>
                        <a:pt x="110" y="115"/>
                      </a:lnTo>
                      <a:lnTo>
                        <a:pt x="88" y="131"/>
                      </a:lnTo>
                      <a:lnTo>
                        <a:pt x="66" y="131"/>
                      </a:lnTo>
                      <a:lnTo>
                        <a:pt x="37" y="131"/>
                      </a:lnTo>
                      <a:lnTo>
                        <a:pt x="22" y="115"/>
                      </a:lnTo>
                      <a:lnTo>
                        <a:pt x="7" y="90"/>
                      </a:lnTo>
                      <a:lnTo>
                        <a:pt x="0" y="65"/>
                      </a:lnTo>
                      <a:lnTo>
                        <a:pt x="7" y="41"/>
                      </a:lnTo>
                      <a:lnTo>
                        <a:pt x="22" y="16"/>
                      </a:lnTo>
                      <a:lnTo>
                        <a:pt x="37" y="8"/>
                      </a:lnTo>
                      <a:lnTo>
                        <a:pt x="66" y="0"/>
                      </a:lnTo>
                      <a:lnTo>
                        <a:pt x="88" y="8"/>
                      </a:lnTo>
                      <a:lnTo>
                        <a:pt x="110" y="16"/>
                      </a:lnTo>
                      <a:lnTo>
                        <a:pt x="117" y="41"/>
                      </a:lnTo>
                      <a:lnTo>
                        <a:pt x="124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3200" b="1"/>
                </a:p>
              </p:txBody>
            </p:sp>
            <p:sp>
              <p:nvSpPr>
                <p:cNvPr id="37897" name="Line 10"/>
                <p:cNvSpPr/>
                <p:nvPr/>
              </p:nvSpPr>
              <p:spPr>
                <a:xfrm flipH="1">
                  <a:off x="1557" y="2377"/>
                  <a:ext cx="7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898" name="Line 11"/>
                <p:cNvSpPr/>
                <p:nvPr/>
              </p:nvSpPr>
              <p:spPr>
                <a:xfrm>
                  <a:off x="1557" y="240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899" name="Line 12"/>
                <p:cNvSpPr/>
                <p:nvPr/>
              </p:nvSpPr>
              <p:spPr>
                <a:xfrm flipH="1">
                  <a:off x="1550" y="2402"/>
                  <a:ext cx="7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0" name="Line 13"/>
                <p:cNvSpPr/>
                <p:nvPr/>
              </p:nvSpPr>
              <p:spPr>
                <a:xfrm>
                  <a:off x="1550" y="242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1" name="Line 14"/>
                <p:cNvSpPr/>
                <p:nvPr/>
              </p:nvSpPr>
              <p:spPr>
                <a:xfrm flipH="1">
                  <a:off x="1528" y="2427"/>
                  <a:ext cx="22" cy="16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2" name="Line 15"/>
                <p:cNvSpPr/>
                <p:nvPr/>
              </p:nvSpPr>
              <p:spPr>
                <a:xfrm>
                  <a:off x="1528" y="244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3" name="Line 16"/>
                <p:cNvSpPr/>
                <p:nvPr/>
              </p:nvSpPr>
              <p:spPr>
                <a:xfrm flipH="1">
                  <a:off x="1506" y="2443"/>
                  <a:ext cx="22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4" name="Line 17"/>
                <p:cNvSpPr/>
                <p:nvPr/>
              </p:nvSpPr>
              <p:spPr>
                <a:xfrm>
                  <a:off x="1506" y="244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5" name="Line 18"/>
                <p:cNvSpPr/>
                <p:nvPr/>
              </p:nvSpPr>
              <p:spPr>
                <a:xfrm>
                  <a:off x="1506" y="244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6" name="Line 19"/>
                <p:cNvSpPr/>
                <p:nvPr/>
              </p:nvSpPr>
              <p:spPr>
                <a:xfrm>
                  <a:off x="1506" y="244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7" name="Line 20"/>
                <p:cNvSpPr/>
                <p:nvPr/>
              </p:nvSpPr>
              <p:spPr>
                <a:xfrm flipH="1">
                  <a:off x="1477" y="2443"/>
                  <a:ext cx="29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8" name="Line 21"/>
                <p:cNvSpPr/>
                <p:nvPr/>
              </p:nvSpPr>
              <p:spPr>
                <a:xfrm>
                  <a:off x="1525" y="244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09" name="Line 22"/>
                <p:cNvSpPr/>
                <p:nvPr/>
              </p:nvSpPr>
              <p:spPr>
                <a:xfrm flipH="1" flipV="1">
                  <a:off x="1462" y="2427"/>
                  <a:ext cx="15" cy="16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0" name="Line 23"/>
                <p:cNvSpPr/>
                <p:nvPr/>
              </p:nvSpPr>
              <p:spPr>
                <a:xfrm>
                  <a:off x="1462" y="242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1" name="Line 24"/>
                <p:cNvSpPr/>
                <p:nvPr/>
              </p:nvSpPr>
              <p:spPr>
                <a:xfrm flipH="1" flipV="1">
                  <a:off x="1447" y="2402"/>
                  <a:ext cx="15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2" name="Line 25"/>
                <p:cNvSpPr/>
                <p:nvPr/>
              </p:nvSpPr>
              <p:spPr>
                <a:xfrm>
                  <a:off x="1447" y="240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3" name="Line 26"/>
                <p:cNvSpPr/>
                <p:nvPr/>
              </p:nvSpPr>
              <p:spPr>
                <a:xfrm flipH="1" flipV="1">
                  <a:off x="1440" y="2377"/>
                  <a:ext cx="7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4" name="Line 27"/>
                <p:cNvSpPr/>
                <p:nvPr/>
              </p:nvSpPr>
              <p:spPr>
                <a:xfrm>
                  <a:off x="1440" y="237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5" name="Line 28"/>
                <p:cNvSpPr/>
                <p:nvPr/>
              </p:nvSpPr>
              <p:spPr>
                <a:xfrm>
                  <a:off x="1440" y="237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6" name="Line 29"/>
                <p:cNvSpPr/>
                <p:nvPr/>
              </p:nvSpPr>
              <p:spPr>
                <a:xfrm>
                  <a:off x="1440" y="237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7" name="Line 30"/>
                <p:cNvSpPr/>
                <p:nvPr/>
              </p:nvSpPr>
              <p:spPr>
                <a:xfrm flipV="1">
                  <a:off x="1440" y="2353"/>
                  <a:ext cx="7" cy="24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8" name="Line 31"/>
                <p:cNvSpPr/>
                <p:nvPr/>
              </p:nvSpPr>
              <p:spPr>
                <a:xfrm>
                  <a:off x="1447" y="235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19" name="Line 32"/>
                <p:cNvSpPr/>
                <p:nvPr/>
              </p:nvSpPr>
              <p:spPr>
                <a:xfrm flipV="1">
                  <a:off x="1447" y="2328"/>
                  <a:ext cx="15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0" name="Line 33"/>
                <p:cNvSpPr/>
                <p:nvPr/>
              </p:nvSpPr>
              <p:spPr>
                <a:xfrm>
                  <a:off x="1462" y="232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1" name="Line 34"/>
                <p:cNvSpPr/>
                <p:nvPr/>
              </p:nvSpPr>
              <p:spPr>
                <a:xfrm flipV="1">
                  <a:off x="1462" y="2320"/>
                  <a:ext cx="15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2" name="Line 35"/>
                <p:cNvSpPr/>
                <p:nvPr/>
              </p:nvSpPr>
              <p:spPr>
                <a:xfrm>
                  <a:off x="1477" y="2320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3" name="Line 36"/>
                <p:cNvSpPr/>
                <p:nvPr/>
              </p:nvSpPr>
              <p:spPr>
                <a:xfrm flipV="1">
                  <a:off x="1477" y="2312"/>
                  <a:ext cx="29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4" name="Line 37"/>
                <p:cNvSpPr/>
                <p:nvPr/>
              </p:nvSpPr>
              <p:spPr>
                <a:xfrm>
                  <a:off x="1506" y="231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5" name="Line 38"/>
                <p:cNvSpPr/>
                <p:nvPr/>
              </p:nvSpPr>
              <p:spPr>
                <a:xfrm>
                  <a:off x="1506" y="231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6" name="Line 39"/>
                <p:cNvSpPr/>
                <p:nvPr/>
              </p:nvSpPr>
              <p:spPr>
                <a:xfrm>
                  <a:off x="1506" y="231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7" name="Line 40"/>
                <p:cNvSpPr/>
                <p:nvPr/>
              </p:nvSpPr>
              <p:spPr>
                <a:xfrm>
                  <a:off x="1506" y="2312"/>
                  <a:ext cx="22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8" name="Line 41"/>
                <p:cNvSpPr/>
                <p:nvPr/>
              </p:nvSpPr>
              <p:spPr>
                <a:xfrm>
                  <a:off x="1528" y="2320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29" name="Line 42"/>
                <p:cNvSpPr/>
                <p:nvPr/>
              </p:nvSpPr>
              <p:spPr>
                <a:xfrm>
                  <a:off x="1528" y="2320"/>
                  <a:ext cx="22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30" name="Line 43"/>
                <p:cNvSpPr/>
                <p:nvPr/>
              </p:nvSpPr>
              <p:spPr>
                <a:xfrm>
                  <a:off x="1550" y="232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31" name="Line 44"/>
                <p:cNvSpPr/>
                <p:nvPr/>
              </p:nvSpPr>
              <p:spPr>
                <a:xfrm>
                  <a:off x="1550" y="2328"/>
                  <a:ext cx="7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32" name="Line 45"/>
                <p:cNvSpPr/>
                <p:nvPr/>
              </p:nvSpPr>
              <p:spPr>
                <a:xfrm>
                  <a:off x="1557" y="235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33" name="Line 46"/>
                <p:cNvSpPr/>
                <p:nvPr/>
              </p:nvSpPr>
              <p:spPr>
                <a:xfrm>
                  <a:off x="1557" y="2353"/>
                  <a:ext cx="7" cy="24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34" name="Line 47"/>
                <p:cNvSpPr/>
                <p:nvPr/>
              </p:nvSpPr>
              <p:spPr>
                <a:xfrm>
                  <a:off x="1564" y="237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35" name="Line 48"/>
                <p:cNvSpPr/>
                <p:nvPr/>
              </p:nvSpPr>
              <p:spPr>
                <a:xfrm>
                  <a:off x="1557" y="2377"/>
                  <a:ext cx="329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36" name="Freeform 49"/>
                <p:cNvSpPr/>
                <p:nvPr/>
              </p:nvSpPr>
              <p:spPr>
                <a:xfrm>
                  <a:off x="1813" y="2345"/>
                  <a:ext cx="88" cy="6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41"/>
                    </a:cxn>
                    <a:cxn ang="0">
                      <a:pos x="0" y="65"/>
                    </a:cxn>
                    <a:cxn ang="0">
                      <a:pos x="0" y="65"/>
                    </a:cxn>
                    <a:cxn ang="0">
                      <a:pos x="22" y="57"/>
                    </a:cxn>
                    <a:cxn ang="0">
                      <a:pos x="52" y="41"/>
                    </a:cxn>
                    <a:cxn ang="0">
                      <a:pos x="73" y="32"/>
                    </a:cxn>
                    <a:cxn ang="0">
                      <a:pos x="88" y="32"/>
                    </a:cxn>
                    <a:cxn ang="0">
                      <a:pos x="88" y="32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88" h="6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41"/>
                      </a:lnTo>
                      <a:lnTo>
                        <a:pt x="0" y="65"/>
                      </a:lnTo>
                      <a:lnTo>
                        <a:pt x="22" y="57"/>
                      </a:lnTo>
                      <a:lnTo>
                        <a:pt x="52" y="41"/>
                      </a:lnTo>
                      <a:lnTo>
                        <a:pt x="73" y="32"/>
                      </a:lnTo>
                      <a:lnTo>
                        <a:pt x="88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3200" b="1"/>
                </a:p>
              </p:txBody>
            </p:sp>
            <p:sp>
              <p:nvSpPr>
                <p:cNvPr id="37937" name="Freeform 50"/>
                <p:cNvSpPr/>
                <p:nvPr/>
              </p:nvSpPr>
              <p:spPr>
                <a:xfrm>
                  <a:off x="1894" y="2155"/>
                  <a:ext cx="395" cy="560"/>
                </a:xfrm>
                <a:custGeom>
                  <a:avLst/>
                  <a:gdLst/>
                  <a:ahLst/>
                  <a:cxnLst>
                    <a:cxn ang="0">
                      <a:pos x="197" y="0"/>
                    </a:cxn>
                    <a:cxn ang="0">
                      <a:pos x="307" y="0"/>
                    </a:cxn>
                    <a:cxn ang="0">
                      <a:pos x="307" y="0"/>
                    </a:cxn>
                    <a:cxn ang="0">
                      <a:pos x="344" y="8"/>
                    </a:cxn>
                    <a:cxn ang="0">
                      <a:pos x="373" y="33"/>
                    </a:cxn>
                    <a:cxn ang="0">
                      <a:pos x="388" y="66"/>
                    </a:cxn>
                    <a:cxn ang="0">
                      <a:pos x="395" y="107"/>
                    </a:cxn>
                    <a:cxn ang="0">
                      <a:pos x="395" y="107"/>
                    </a:cxn>
                    <a:cxn ang="0">
                      <a:pos x="395" y="453"/>
                    </a:cxn>
                    <a:cxn ang="0">
                      <a:pos x="395" y="453"/>
                    </a:cxn>
                    <a:cxn ang="0">
                      <a:pos x="388" y="494"/>
                    </a:cxn>
                    <a:cxn ang="0">
                      <a:pos x="373" y="527"/>
                    </a:cxn>
                    <a:cxn ang="0">
                      <a:pos x="344" y="552"/>
                    </a:cxn>
                    <a:cxn ang="0">
                      <a:pos x="307" y="560"/>
                    </a:cxn>
                    <a:cxn ang="0">
                      <a:pos x="307" y="560"/>
                    </a:cxn>
                    <a:cxn ang="0">
                      <a:pos x="95" y="560"/>
                    </a:cxn>
                    <a:cxn ang="0">
                      <a:pos x="95" y="560"/>
                    </a:cxn>
                    <a:cxn ang="0">
                      <a:pos x="58" y="552"/>
                    </a:cxn>
                    <a:cxn ang="0">
                      <a:pos x="29" y="527"/>
                    </a:cxn>
                    <a:cxn ang="0">
                      <a:pos x="7" y="494"/>
                    </a:cxn>
                    <a:cxn ang="0">
                      <a:pos x="0" y="453"/>
                    </a:cxn>
                    <a:cxn ang="0">
                      <a:pos x="0" y="453"/>
                    </a:cxn>
                    <a:cxn ang="0">
                      <a:pos x="0" y="107"/>
                    </a:cxn>
                    <a:cxn ang="0">
                      <a:pos x="0" y="107"/>
                    </a:cxn>
                    <a:cxn ang="0">
                      <a:pos x="7" y="66"/>
                    </a:cxn>
                    <a:cxn ang="0">
                      <a:pos x="29" y="33"/>
                    </a:cxn>
                    <a:cxn ang="0">
                      <a:pos x="58" y="8"/>
                    </a:cxn>
                    <a:cxn ang="0">
                      <a:pos x="95" y="0"/>
                    </a:cxn>
                    <a:cxn ang="0">
                      <a:pos x="95" y="0"/>
                    </a:cxn>
                    <a:cxn ang="0">
                      <a:pos x="197" y="0"/>
                    </a:cxn>
                  </a:cxnLst>
                  <a:rect l="0" t="0" r="0" b="0"/>
                  <a:pathLst>
                    <a:path w="395" h="560">
                      <a:moveTo>
                        <a:pt x="197" y="0"/>
                      </a:moveTo>
                      <a:lnTo>
                        <a:pt x="307" y="0"/>
                      </a:lnTo>
                      <a:lnTo>
                        <a:pt x="344" y="8"/>
                      </a:lnTo>
                      <a:lnTo>
                        <a:pt x="373" y="33"/>
                      </a:lnTo>
                      <a:lnTo>
                        <a:pt x="388" y="66"/>
                      </a:lnTo>
                      <a:lnTo>
                        <a:pt x="395" y="107"/>
                      </a:lnTo>
                      <a:lnTo>
                        <a:pt x="395" y="453"/>
                      </a:lnTo>
                      <a:lnTo>
                        <a:pt x="388" y="494"/>
                      </a:lnTo>
                      <a:lnTo>
                        <a:pt x="373" y="527"/>
                      </a:lnTo>
                      <a:lnTo>
                        <a:pt x="344" y="552"/>
                      </a:lnTo>
                      <a:lnTo>
                        <a:pt x="307" y="560"/>
                      </a:lnTo>
                      <a:lnTo>
                        <a:pt x="95" y="560"/>
                      </a:lnTo>
                      <a:lnTo>
                        <a:pt x="58" y="552"/>
                      </a:lnTo>
                      <a:lnTo>
                        <a:pt x="29" y="527"/>
                      </a:lnTo>
                      <a:lnTo>
                        <a:pt x="7" y="494"/>
                      </a:lnTo>
                      <a:lnTo>
                        <a:pt x="0" y="453"/>
                      </a:lnTo>
                      <a:lnTo>
                        <a:pt x="0" y="107"/>
                      </a:lnTo>
                      <a:lnTo>
                        <a:pt x="7" y="66"/>
                      </a:lnTo>
                      <a:lnTo>
                        <a:pt x="29" y="33"/>
                      </a:lnTo>
                      <a:lnTo>
                        <a:pt x="58" y="8"/>
                      </a:lnTo>
                      <a:lnTo>
                        <a:pt x="95" y="0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3200" b="1"/>
                </a:p>
              </p:txBody>
            </p:sp>
            <p:sp>
              <p:nvSpPr>
                <p:cNvPr id="37938" name="Line 51"/>
                <p:cNvSpPr/>
                <p:nvPr/>
              </p:nvSpPr>
              <p:spPr>
                <a:xfrm>
                  <a:off x="2091" y="2155"/>
                  <a:ext cx="11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39" name="Line 52"/>
                <p:cNvSpPr/>
                <p:nvPr/>
              </p:nvSpPr>
              <p:spPr>
                <a:xfrm>
                  <a:off x="2201" y="215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0" name="Line 53"/>
                <p:cNvSpPr/>
                <p:nvPr/>
              </p:nvSpPr>
              <p:spPr>
                <a:xfrm>
                  <a:off x="2201" y="215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1" name="Line 54"/>
                <p:cNvSpPr/>
                <p:nvPr/>
              </p:nvSpPr>
              <p:spPr>
                <a:xfrm>
                  <a:off x="2201" y="215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2" name="Line 55"/>
                <p:cNvSpPr/>
                <p:nvPr/>
              </p:nvSpPr>
              <p:spPr>
                <a:xfrm>
                  <a:off x="2201" y="2155"/>
                  <a:ext cx="37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3" name="Line 56"/>
                <p:cNvSpPr/>
                <p:nvPr/>
              </p:nvSpPr>
              <p:spPr>
                <a:xfrm>
                  <a:off x="2238" y="216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4" name="Line 57"/>
                <p:cNvSpPr/>
                <p:nvPr/>
              </p:nvSpPr>
              <p:spPr>
                <a:xfrm>
                  <a:off x="2238" y="2163"/>
                  <a:ext cx="29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5" name="Line 58"/>
                <p:cNvSpPr/>
                <p:nvPr/>
              </p:nvSpPr>
              <p:spPr>
                <a:xfrm>
                  <a:off x="2267" y="218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6" name="Line 59"/>
                <p:cNvSpPr/>
                <p:nvPr/>
              </p:nvSpPr>
              <p:spPr>
                <a:xfrm>
                  <a:off x="2267" y="2188"/>
                  <a:ext cx="15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7" name="Line 60"/>
                <p:cNvSpPr/>
                <p:nvPr/>
              </p:nvSpPr>
              <p:spPr>
                <a:xfrm>
                  <a:off x="2282" y="222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8" name="Line 61"/>
                <p:cNvSpPr/>
                <p:nvPr/>
              </p:nvSpPr>
              <p:spPr>
                <a:xfrm>
                  <a:off x="2282" y="2221"/>
                  <a:ext cx="7" cy="4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49" name="Line 62"/>
                <p:cNvSpPr/>
                <p:nvPr/>
              </p:nvSpPr>
              <p:spPr>
                <a:xfrm>
                  <a:off x="2289" y="226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0" name="Line 63"/>
                <p:cNvSpPr/>
                <p:nvPr/>
              </p:nvSpPr>
              <p:spPr>
                <a:xfrm>
                  <a:off x="2289" y="226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1" name="Line 64"/>
                <p:cNvSpPr/>
                <p:nvPr/>
              </p:nvSpPr>
              <p:spPr>
                <a:xfrm>
                  <a:off x="2289" y="226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2" name="Line 65"/>
                <p:cNvSpPr/>
                <p:nvPr/>
              </p:nvSpPr>
              <p:spPr>
                <a:xfrm>
                  <a:off x="2289" y="2262"/>
                  <a:ext cx="0" cy="346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3" name="Line 66"/>
                <p:cNvSpPr/>
                <p:nvPr/>
              </p:nvSpPr>
              <p:spPr>
                <a:xfrm>
                  <a:off x="2289" y="260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4" name="Line 67"/>
                <p:cNvSpPr/>
                <p:nvPr/>
              </p:nvSpPr>
              <p:spPr>
                <a:xfrm>
                  <a:off x="2289" y="260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5" name="Line 68"/>
                <p:cNvSpPr/>
                <p:nvPr/>
              </p:nvSpPr>
              <p:spPr>
                <a:xfrm>
                  <a:off x="2289" y="260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6" name="Line 69"/>
                <p:cNvSpPr/>
                <p:nvPr/>
              </p:nvSpPr>
              <p:spPr>
                <a:xfrm flipH="1">
                  <a:off x="2282" y="2608"/>
                  <a:ext cx="7" cy="4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7" name="Line 70"/>
                <p:cNvSpPr/>
                <p:nvPr/>
              </p:nvSpPr>
              <p:spPr>
                <a:xfrm>
                  <a:off x="2282" y="2649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8" name="Line 71"/>
                <p:cNvSpPr/>
                <p:nvPr/>
              </p:nvSpPr>
              <p:spPr>
                <a:xfrm flipH="1">
                  <a:off x="2267" y="2649"/>
                  <a:ext cx="15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59" name="Line 72"/>
                <p:cNvSpPr/>
                <p:nvPr/>
              </p:nvSpPr>
              <p:spPr>
                <a:xfrm>
                  <a:off x="2267" y="268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0" name="Line 73"/>
                <p:cNvSpPr/>
                <p:nvPr/>
              </p:nvSpPr>
              <p:spPr>
                <a:xfrm flipH="1">
                  <a:off x="2238" y="2682"/>
                  <a:ext cx="29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1" name="Line 74"/>
                <p:cNvSpPr/>
                <p:nvPr/>
              </p:nvSpPr>
              <p:spPr>
                <a:xfrm>
                  <a:off x="2238" y="270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2" name="Line 75"/>
                <p:cNvSpPr/>
                <p:nvPr/>
              </p:nvSpPr>
              <p:spPr>
                <a:xfrm flipH="1">
                  <a:off x="2201" y="2707"/>
                  <a:ext cx="37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3" name="Line 76"/>
                <p:cNvSpPr/>
                <p:nvPr/>
              </p:nvSpPr>
              <p:spPr>
                <a:xfrm>
                  <a:off x="2201" y="271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4" name="Line 77"/>
                <p:cNvSpPr/>
                <p:nvPr/>
              </p:nvSpPr>
              <p:spPr>
                <a:xfrm>
                  <a:off x="2201" y="271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5" name="Line 78"/>
                <p:cNvSpPr/>
                <p:nvPr/>
              </p:nvSpPr>
              <p:spPr>
                <a:xfrm>
                  <a:off x="2201" y="271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6" name="Line 79"/>
                <p:cNvSpPr/>
                <p:nvPr/>
              </p:nvSpPr>
              <p:spPr>
                <a:xfrm flipH="1">
                  <a:off x="1989" y="2715"/>
                  <a:ext cx="212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7" name="Line 80"/>
                <p:cNvSpPr/>
                <p:nvPr/>
              </p:nvSpPr>
              <p:spPr>
                <a:xfrm>
                  <a:off x="1989" y="271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8" name="Line 81"/>
                <p:cNvSpPr/>
                <p:nvPr/>
              </p:nvSpPr>
              <p:spPr>
                <a:xfrm>
                  <a:off x="1989" y="271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69" name="Line 82"/>
                <p:cNvSpPr/>
                <p:nvPr/>
              </p:nvSpPr>
              <p:spPr>
                <a:xfrm>
                  <a:off x="1989" y="271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0" name="Line 83"/>
                <p:cNvSpPr/>
                <p:nvPr/>
              </p:nvSpPr>
              <p:spPr>
                <a:xfrm flipH="1" flipV="1">
                  <a:off x="1952" y="2707"/>
                  <a:ext cx="37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1" name="Line 84"/>
                <p:cNvSpPr/>
                <p:nvPr/>
              </p:nvSpPr>
              <p:spPr>
                <a:xfrm>
                  <a:off x="1952" y="270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2" name="Line 85"/>
                <p:cNvSpPr/>
                <p:nvPr/>
              </p:nvSpPr>
              <p:spPr>
                <a:xfrm flipH="1" flipV="1">
                  <a:off x="1923" y="2682"/>
                  <a:ext cx="29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3" name="Line 86"/>
                <p:cNvSpPr/>
                <p:nvPr/>
              </p:nvSpPr>
              <p:spPr>
                <a:xfrm>
                  <a:off x="1923" y="268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4" name="Line 87"/>
                <p:cNvSpPr/>
                <p:nvPr/>
              </p:nvSpPr>
              <p:spPr>
                <a:xfrm flipH="1" flipV="1">
                  <a:off x="1901" y="2649"/>
                  <a:ext cx="22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5" name="Line 88"/>
                <p:cNvSpPr/>
                <p:nvPr/>
              </p:nvSpPr>
              <p:spPr>
                <a:xfrm>
                  <a:off x="1901" y="2649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6" name="Line 89"/>
                <p:cNvSpPr/>
                <p:nvPr/>
              </p:nvSpPr>
              <p:spPr>
                <a:xfrm flipH="1" flipV="1">
                  <a:off x="1894" y="2608"/>
                  <a:ext cx="7" cy="4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7" name="Line 90"/>
                <p:cNvSpPr/>
                <p:nvPr/>
              </p:nvSpPr>
              <p:spPr>
                <a:xfrm>
                  <a:off x="1894" y="260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8" name="Line 91"/>
                <p:cNvSpPr/>
                <p:nvPr/>
              </p:nvSpPr>
              <p:spPr>
                <a:xfrm>
                  <a:off x="1894" y="260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79" name="Line 92"/>
                <p:cNvSpPr/>
                <p:nvPr/>
              </p:nvSpPr>
              <p:spPr>
                <a:xfrm>
                  <a:off x="1894" y="260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0" name="Line 93"/>
                <p:cNvSpPr/>
                <p:nvPr/>
              </p:nvSpPr>
              <p:spPr>
                <a:xfrm flipV="1">
                  <a:off x="1894" y="2262"/>
                  <a:ext cx="0" cy="346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1" name="Line 94"/>
                <p:cNvSpPr/>
                <p:nvPr/>
              </p:nvSpPr>
              <p:spPr>
                <a:xfrm>
                  <a:off x="1894" y="226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2" name="Line 95"/>
                <p:cNvSpPr/>
                <p:nvPr/>
              </p:nvSpPr>
              <p:spPr>
                <a:xfrm>
                  <a:off x="1894" y="226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3" name="Line 96"/>
                <p:cNvSpPr/>
                <p:nvPr/>
              </p:nvSpPr>
              <p:spPr>
                <a:xfrm>
                  <a:off x="1894" y="2262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4" name="Line 97"/>
                <p:cNvSpPr/>
                <p:nvPr/>
              </p:nvSpPr>
              <p:spPr>
                <a:xfrm flipV="1">
                  <a:off x="1894" y="2221"/>
                  <a:ext cx="7" cy="4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5" name="Line 98"/>
                <p:cNvSpPr/>
                <p:nvPr/>
              </p:nvSpPr>
              <p:spPr>
                <a:xfrm>
                  <a:off x="1901" y="222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6" name="Line 99"/>
                <p:cNvSpPr/>
                <p:nvPr/>
              </p:nvSpPr>
              <p:spPr>
                <a:xfrm flipV="1">
                  <a:off x="1901" y="2188"/>
                  <a:ext cx="22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7" name="Line 100"/>
                <p:cNvSpPr/>
                <p:nvPr/>
              </p:nvSpPr>
              <p:spPr>
                <a:xfrm>
                  <a:off x="1923" y="218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8" name="Line 101"/>
                <p:cNvSpPr/>
                <p:nvPr/>
              </p:nvSpPr>
              <p:spPr>
                <a:xfrm flipV="1">
                  <a:off x="1923" y="2163"/>
                  <a:ext cx="29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9" name="Line 102"/>
                <p:cNvSpPr/>
                <p:nvPr/>
              </p:nvSpPr>
              <p:spPr>
                <a:xfrm>
                  <a:off x="1952" y="216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90" name="Line 103"/>
                <p:cNvSpPr/>
                <p:nvPr/>
              </p:nvSpPr>
              <p:spPr>
                <a:xfrm flipV="1">
                  <a:off x="1952" y="2155"/>
                  <a:ext cx="37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91" name="Line 104"/>
                <p:cNvSpPr/>
                <p:nvPr/>
              </p:nvSpPr>
              <p:spPr>
                <a:xfrm>
                  <a:off x="1989" y="215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92" name="Line 105"/>
                <p:cNvSpPr/>
                <p:nvPr/>
              </p:nvSpPr>
              <p:spPr>
                <a:xfrm>
                  <a:off x="1989" y="215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93" name="Line 106"/>
                <p:cNvSpPr/>
                <p:nvPr/>
              </p:nvSpPr>
              <p:spPr>
                <a:xfrm>
                  <a:off x="1989" y="215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94" name="Line 107"/>
                <p:cNvSpPr/>
                <p:nvPr/>
              </p:nvSpPr>
              <p:spPr>
                <a:xfrm>
                  <a:off x="1989" y="2155"/>
                  <a:ext cx="102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95" name="Line 108"/>
                <p:cNvSpPr/>
                <p:nvPr/>
              </p:nvSpPr>
              <p:spPr>
                <a:xfrm>
                  <a:off x="2091" y="215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96" name="Rectangle 110"/>
                <p:cNvSpPr/>
                <p:nvPr/>
              </p:nvSpPr>
              <p:spPr>
                <a:xfrm>
                  <a:off x="1950" y="2188"/>
                  <a:ext cx="297" cy="1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lstStyle/>
                <a:p>
                  <a:pPr eaLnBrk="0" hangingPunct="0">
                    <a:buSzTx/>
                  </a:pPr>
                  <a:r>
                    <a:rPr lang="en-US" altLang="zh-CN" sz="1400" b="1" dirty="0">
                      <a:latin typeface="Arial" panose="020B0604020202020204" pitchFamily="34" charset="0"/>
                    </a:rPr>
                    <a:t>Reading</a:t>
                  </a:r>
                  <a:endParaRPr lang="en-US" altLang="zh-CN" sz="14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997" name="Freeform 116"/>
                <p:cNvSpPr/>
                <p:nvPr/>
              </p:nvSpPr>
              <p:spPr>
                <a:xfrm>
                  <a:off x="3606" y="1521"/>
                  <a:ext cx="396" cy="560"/>
                </a:xfrm>
                <a:custGeom>
                  <a:avLst/>
                  <a:gdLst/>
                  <a:ahLst/>
                  <a:cxnLst>
                    <a:cxn ang="0">
                      <a:pos x="198" y="0"/>
                    </a:cxn>
                    <a:cxn ang="0">
                      <a:pos x="308" y="0"/>
                    </a:cxn>
                    <a:cxn ang="0">
                      <a:pos x="308" y="0"/>
                    </a:cxn>
                    <a:cxn ang="0">
                      <a:pos x="337" y="8"/>
                    </a:cxn>
                    <a:cxn ang="0">
                      <a:pos x="366" y="33"/>
                    </a:cxn>
                    <a:cxn ang="0">
                      <a:pos x="388" y="66"/>
                    </a:cxn>
                    <a:cxn ang="0">
                      <a:pos x="396" y="107"/>
                    </a:cxn>
                    <a:cxn ang="0">
                      <a:pos x="396" y="107"/>
                    </a:cxn>
                    <a:cxn ang="0">
                      <a:pos x="396" y="453"/>
                    </a:cxn>
                    <a:cxn ang="0">
                      <a:pos x="396" y="453"/>
                    </a:cxn>
                    <a:cxn ang="0">
                      <a:pos x="388" y="494"/>
                    </a:cxn>
                    <a:cxn ang="0">
                      <a:pos x="366" y="527"/>
                    </a:cxn>
                    <a:cxn ang="0">
                      <a:pos x="337" y="552"/>
                    </a:cxn>
                    <a:cxn ang="0">
                      <a:pos x="308" y="560"/>
                    </a:cxn>
                    <a:cxn ang="0">
                      <a:pos x="308" y="560"/>
                    </a:cxn>
                    <a:cxn ang="0">
                      <a:pos x="96" y="560"/>
                    </a:cxn>
                    <a:cxn ang="0">
                      <a:pos x="96" y="560"/>
                    </a:cxn>
                    <a:cxn ang="0">
                      <a:pos x="59" y="552"/>
                    </a:cxn>
                    <a:cxn ang="0">
                      <a:pos x="30" y="527"/>
                    </a:cxn>
                    <a:cxn ang="0">
                      <a:pos x="8" y="494"/>
                    </a:cxn>
                    <a:cxn ang="0">
                      <a:pos x="0" y="453"/>
                    </a:cxn>
                    <a:cxn ang="0">
                      <a:pos x="0" y="453"/>
                    </a:cxn>
                    <a:cxn ang="0">
                      <a:pos x="0" y="107"/>
                    </a:cxn>
                    <a:cxn ang="0">
                      <a:pos x="0" y="107"/>
                    </a:cxn>
                    <a:cxn ang="0">
                      <a:pos x="8" y="66"/>
                    </a:cxn>
                    <a:cxn ang="0">
                      <a:pos x="30" y="33"/>
                    </a:cxn>
                    <a:cxn ang="0">
                      <a:pos x="59" y="8"/>
                    </a:cxn>
                    <a:cxn ang="0">
                      <a:pos x="96" y="0"/>
                    </a:cxn>
                    <a:cxn ang="0">
                      <a:pos x="96" y="0"/>
                    </a:cxn>
                    <a:cxn ang="0">
                      <a:pos x="198" y="0"/>
                    </a:cxn>
                  </a:cxnLst>
                  <a:rect l="0" t="0" r="0" b="0"/>
                  <a:pathLst>
                    <a:path w="396" h="560">
                      <a:moveTo>
                        <a:pt x="198" y="0"/>
                      </a:moveTo>
                      <a:lnTo>
                        <a:pt x="308" y="0"/>
                      </a:lnTo>
                      <a:lnTo>
                        <a:pt x="337" y="8"/>
                      </a:lnTo>
                      <a:lnTo>
                        <a:pt x="366" y="33"/>
                      </a:lnTo>
                      <a:lnTo>
                        <a:pt x="388" y="66"/>
                      </a:lnTo>
                      <a:lnTo>
                        <a:pt x="396" y="107"/>
                      </a:lnTo>
                      <a:lnTo>
                        <a:pt x="396" y="453"/>
                      </a:lnTo>
                      <a:lnTo>
                        <a:pt x="388" y="494"/>
                      </a:lnTo>
                      <a:lnTo>
                        <a:pt x="366" y="527"/>
                      </a:lnTo>
                      <a:lnTo>
                        <a:pt x="337" y="552"/>
                      </a:lnTo>
                      <a:lnTo>
                        <a:pt x="308" y="560"/>
                      </a:lnTo>
                      <a:lnTo>
                        <a:pt x="96" y="560"/>
                      </a:lnTo>
                      <a:lnTo>
                        <a:pt x="59" y="552"/>
                      </a:lnTo>
                      <a:lnTo>
                        <a:pt x="30" y="527"/>
                      </a:lnTo>
                      <a:lnTo>
                        <a:pt x="8" y="494"/>
                      </a:lnTo>
                      <a:lnTo>
                        <a:pt x="0" y="453"/>
                      </a:lnTo>
                      <a:lnTo>
                        <a:pt x="0" y="107"/>
                      </a:lnTo>
                      <a:lnTo>
                        <a:pt x="8" y="66"/>
                      </a:lnTo>
                      <a:lnTo>
                        <a:pt x="30" y="33"/>
                      </a:lnTo>
                      <a:lnTo>
                        <a:pt x="59" y="8"/>
                      </a:lnTo>
                      <a:lnTo>
                        <a:pt x="96" y="0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3200" b="1"/>
                </a:p>
              </p:txBody>
            </p:sp>
            <p:sp>
              <p:nvSpPr>
                <p:cNvPr id="37998" name="Line 117"/>
                <p:cNvSpPr/>
                <p:nvPr/>
              </p:nvSpPr>
              <p:spPr>
                <a:xfrm>
                  <a:off x="3804" y="1521"/>
                  <a:ext cx="11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99" name="Line 118"/>
                <p:cNvSpPr/>
                <p:nvPr/>
              </p:nvSpPr>
              <p:spPr>
                <a:xfrm>
                  <a:off x="3914" y="152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0" name="Line 119"/>
                <p:cNvSpPr/>
                <p:nvPr/>
              </p:nvSpPr>
              <p:spPr>
                <a:xfrm>
                  <a:off x="3914" y="152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1" name="Line 120"/>
                <p:cNvSpPr/>
                <p:nvPr/>
              </p:nvSpPr>
              <p:spPr>
                <a:xfrm>
                  <a:off x="3914" y="152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2" name="Line 121"/>
                <p:cNvSpPr/>
                <p:nvPr/>
              </p:nvSpPr>
              <p:spPr>
                <a:xfrm>
                  <a:off x="3914" y="1521"/>
                  <a:ext cx="29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3" name="Line 122"/>
                <p:cNvSpPr/>
                <p:nvPr/>
              </p:nvSpPr>
              <p:spPr>
                <a:xfrm>
                  <a:off x="3943" y="1529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4" name="Line 123"/>
                <p:cNvSpPr/>
                <p:nvPr/>
              </p:nvSpPr>
              <p:spPr>
                <a:xfrm>
                  <a:off x="3943" y="1529"/>
                  <a:ext cx="29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5" name="Line 124"/>
                <p:cNvSpPr/>
                <p:nvPr/>
              </p:nvSpPr>
              <p:spPr>
                <a:xfrm>
                  <a:off x="3972" y="1554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6" name="Line 125"/>
                <p:cNvSpPr/>
                <p:nvPr/>
              </p:nvSpPr>
              <p:spPr>
                <a:xfrm>
                  <a:off x="3972" y="1554"/>
                  <a:ext cx="22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7" name="Line 126"/>
                <p:cNvSpPr/>
                <p:nvPr/>
              </p:nvSpPr>
              <p:spPr>
                <a:xfrm>
                  <a:off x="3994" y="158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8" name="Line 127"/>
                <p:cNvSpPr/>
                <p:nvPr/>
              </p:nvSpPr>
              <p:spPr>
                <a:xfrm>
                  <a:off x="3994" y="1587"/>
                  <a:ext cx="8" cy="4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09" name="Line 128"/>
                <p:cNvSpPr/>
                <p:nvPr/>
              </p:nvSpPr>
              <p:spPr>
                <a:xfrm>
                  <a:off x="4002" y="162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0" name="Line 129"/>
                <p:cNvSpPr/>
                <p:nvPr/>
              </p:nvSpPr>
              <p:spPr>
                <a:xfrm>
                  <a:off x="4002" y="162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1" name="Line 130"/>
                <p:cNvSpPr/>
                <p:nvPr/>
              </p:nvSpPr>
              <p:spPr>
                <a:xfrm>
                  <a:off x="4002" y="162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2" name="Line 131"/>
                <p:cNvSpPr/>
                <p:nvPr/>
              </p:nvSpPr>
              <p:spPr>
                <a:xfrm>
                  <a:off x="4002" y="1628"/>
                  <a:ext cx="0" cy="346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3" name="Line 132"/>
                <p:cNvSpPr/>
                <p:nvPr/>
              </p:nvSpPr>
              <p:spPr>
                <a:xfrm>
                  <a:off x="4002" y="1974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4" name="Line 133"/>
                <p:cNvSpPr/>
                <p:nvPr/>
              </p:nvSpPr>
              <p:spPr>
                <a:xfrm>
                  <a:off x="4002" y="1974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5" name="Line 134"/>
                <p:cNvSpPr/>
                <p:nvPr/>
              </p:nvSpPr>
              <p:spPr>
                <a:xfrm>
                  <a:off x="4002" y="1974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6" name="Line 135"/>
                <p:cNvSpPr/>
                <p:nvPr/>
              </p:nvSpPr>
              <p:spPr>
                <a:xfrm flipH="1">
                  <a:off x="3994" y="1974"/>
                  <a:ext cx="8" cy="4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7" name="Line 136"/>
                <p:cNvSpPr/>
                <p:nvPr/>
              </p:nvSpPr>
              <p:spPr>
                <a:xfrm>
                  <a:off x="3994" y="201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8" name="Line 137"/>
                <p:cNvSpPr/>
                <p:nvPr/>
              </p:nvSpPr>
              <p:spPr>
                <a:xfrm flipH="1">
                  <a:off x="3972" y="2015"/>
                  <a:ext cx="22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19" name="Line 138"/>
                <p:cNvSpPr/>
                <p:nvPr/>
              </p:nvSpPr>
              <p:spPr>
                <a:xfrm>
                  <a:off x="3972" y="204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0" name="Line 139"/>
                <p:cNvSpPr/>
                <p:nvPr/>
              </p:nvSpPr>
              <p:spPr>
                <a:xfrm flipH="1">
                  <a:off x="3943" y="2048"/>
                  <a:ext cx="29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1" name="Line 140"/>
                <p:cNvSpPr/>
                <p:nvPr/>
              </p:nvSpPr>
              <p:spPr>
                <a:xfrm>
                  <a:off x="3943" y="207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2" name="Line 141"/>
                <p:cNvSpPr/>
                <p:nvPr/>
              </p:nvSpPr>
              <p:spPr>
                <a:xfrm flipH="1">
                  <a:off x="3914" y="2073"/>
                  <a:ext cx="29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3" name="Line 142"/>
                <p:cNvSpPr/>
                <p:nvPr/>
              </p:nvSpPr>
              <p:spPr>
                <a:xfrm>
                  <a:off x="3914" y="208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4" name="Line 143"/>
                <p:cNvSpPr/>
                <p:nvPr/>
              </p:nvSpPr>
              <p:spPr>
                <a:xfrm>
                  <a:off x="3914" y="208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5" name="Line 144"/>
                <p:cNvSpPr/>
                <p:nvPr/>
              </p:nvSpPr>
              <p:spPr>
                <a:xfrm>
                  <a:off x="3914" y="208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6" name="Line 145"/>
                <p:cNvSpPr/>
                <p:nvPr/>
              </p:nvSpPr>
              <p:spPr>
                <a:xfrm flipH="1">
                  <a:off x="3702" y="2081"/>
                  <a:ext cx="212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7" name="Line 146"/>
                <p:cNvSpPr/>
                <p:nvPr/>
              </p:nvSpPr>
              <p:spPr>
                <a:xfrm>
                  <a:off x="3702" y="208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8" name="Line 147"/>
                <p:cNvSpPr/>
                <p:nvPr/>
              </p:nvSpPr>
              <p:spPr>
                <a:xfrm>
                  <a:off x="3702" y="208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29" name="Line 148"/>
                <p:cNvSpPr/>
                <p:nvPr/>
              </p:nvSpPr>
              <p:spPr>
                <a:xfrm>
                  <a:off x="3702" y="208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0" name="Line 149"/>
                <p:cNvSpPr/>
                <p:nvPr/>
              </p:nvSpPr>
              <p:spPr>
                <a:xfrm flipH="1" flipV="1">
                  <a:off x="3665" y="2073"/>
                  <a:ext cx="37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1" name="Line 150"/>
                <p:cNvSpPr/>
                <p:nvPr/>
              </p:nvSpPr>
              <p:spPr>
                <a:xfrm>
                  <a:off x="3665" y="207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2" name="Line 151"/>
                <p:cNvSpPr/>
                <p:nvPr/>
              </p:nvSpPr>
              <p:spPr>
                <a:xfrm flipH="1" flipV="1">
                  <a:off x="3636" y="2048"/>
                  <a:ext cx="29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3" name="Line 152"/>
                <p:cNvSpPr/>
                <p:nvPr/>
              </p:nvSpPr>
              <p:spPr>
                <a:xfrm>
                  <a:off x="3636" y="204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4" name="Line 153"/>
                <p:cNvSpPr/>
                <p:nvPr/>
              </p:nvSpPr>
              <p:spPr>
                <a:xfrm flipH="1" flipV="1">
                  <a:off x="3614" y="2015"/>
                  <a:ext cx="22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5" name="Line 154"/>
                <p:cNvSpPr/>
                <p:nvPr/>
              </p:nvSpPr>
              <p:spPr>
                <a:xfrm>
                  <a:off x="3614" y="2015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6" name="Line 155"/>
                <p:cNvSpPr/>
                <p:nvPr/>
              </p:nvSpPr>
              <p:spPr>
                <a:xfrm flipH="1" flipV="1">
                  <a:off x="3606" y="1974"/>
                  <a:ext cx="8" cy="4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7" name="Line 156"/>
                <p:cNvSpPr/>
                <p:nvPr/>
              </p:nvSpPr>
              <p:spPr>
                <a:xfrm>
                  <a:off x="3606" y="1974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8" name="Line 157"/>
                <p:cNvSpPr/>
                <p:nvPr/>
              </p:nvSpPr>
              <p:spPr>
                <a:xfrm>
                  <a:off x="3606" y="1974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39" name="Line 158"/>
                <p:cNvSpPr/>
                <p:nvPr/>
              </p:nvSpPr>
              <p:spPr>
                <a:xfrm>
                  <a:off x="3606" y="1974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0" name="Line 159"/>
                <p:cNvSpPr/>
                <p:nvPr/>
              </p:nvSpPr>
              <p:spPr>
                <a:xfrm flipV="1">
                  <a:off x="3606" y="1628"/>
                  <a:ext cx="0" cy="346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1" name="Line 160"/>
                <p:cNvSpPr/>
                <p:nvPr/>
              </p:nvSpPr>
              <p:spPr>
                <a:xfrm>
                  <a:off x="3606" y="162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2" name="Line 161"/>
                <p:cNvSpPr/>
                <p:nvPr/>
              </p:nvSpPr>
              <p:spPr>
                <a:xfrm>
                  <a:off x="3606" y="162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3" name="Line 162"/>
                <p:cNvSpPr/>
                <p:nvPr/>
              </p:nvSpPr>
              <p:spPr>
                <a:xfrm>
                  <a:off x="3606" y="162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4" name="Line 163"/>
                <p:cNvSpPr/>
                <p:nvPr/>
              </p:nvSpPr>
              <p:spPr>
                <a:xfrm flipV="1">
                  <a:off x="3606" y="1587"/>
                  <a:ext cx="8" cy="4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5" name="Line 164"/>
                <p:cNvSpPr/>
                <p:nvPr/>
              </p:nvSpPr>
              <p:spPr>
                <a:xfrm>
                  <a:off x="3614" y="158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6" name="Line 165"/>
                <p:cNvSpPr/>
                <p:nvPr/>
              </p:nvSpPr>
              <p:spPr>
                <a:xfrm flipV="1">
                  <a:off x="3614" y="1554"/>
                  <a:ext cx="22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7" name="Line 166"/>
                <p:cNvSpPr/>
                <p:nvPr/>
              </p:nvSpPr>
              <p:spPr>
                <a:xfrm>
                  <a:off x="3636" y="1554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8" name="Line 167"/>
                <p:cNvSpPr/>
                <p:nvPr/>
              </p:nvSpPr>
              <p:spPr>
                <a:xfrm flipV="1">
                  <a:off x="3636" y="1529"/>
                  <a:ext cx="29" cy="2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49" name="Line 168"/>
                <p:cNvSpPr/>
                <p:nvPr/>
              </p:nvSpPr>
              <p:spPr>
                <a:xfrm>
                  <a:off x="3665" y="1529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50" name="Line 169"/>
                <p:cNvSpPr/>
                <p:nvPr/>
              </p:nvSpPr>
              <p:spPr>
                <a:xfrm flipV="1">
                  <a:off x="3665" y="1521"/>
                  <a:ext cx="37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51" name="Line 170"/>
                <p:cNvSpPr/>
                <p:nvPr/>
              </p:nvSpPr>
              <p:spPr>
                <a:xfrm>
                  <a:off x="3702" y="152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52" name="Line 171"/>
                <p:cNvSpPr/>
                <p:nvPr/>
              </p:nvSpPr>
              <p:spPr>
                <a:xfrm>
                  <a:off x="3702" y="152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53" name="Line 172"/>
                <p:cNvSpPr/>
                <p:nvPr/>
              </p:nvSpPr>
              <p:spPr>
                <a:xfrm>
                  <a:off x="3702" y="152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54" name="Line 173"/>
                <p:cNvSpPr/>
                <p:nvPr/>
              </p:nvSpPr>
              <p:spPr>
                <a:xfrm>
                  <a:off x="3702" y="1521"/>
                  <a:ext cx="102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55" name="Line 174"/>
                <p:cNvSpPr/>
                <p:nvPr/>
              </p:nvSpPr>
              <p:spPr>
                <a:xfrm>
                  <a:off x="3804" y="152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56" name="Rectangle 176"/>
                <p:cNvSpPr/>
                <p:nvPr/>
              </p:nvSpPr>
              <p:spPr>
                <a:xfrm>
                  <a:off x="3683" y="1579"/>
                  <a:ext cx="258" cy="1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lstStyle/>
                <a:p>
                  <a:pPr eaLnBrk="0" hangingPunct="0">
                    <a:buSzTx/>
                  </a:pPr>
                  <a:r>
                    <a:rPr lang="en-US" altLang="zh-CN" sz="1400" b="1" dirty="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Locked</a:t>
                  </a:r>
                  <a:endParaRPr lang="en-US" altLang="zh-CN" sz="1400" b="1" dirty="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38057" name="Freeform 181"/>
                <p:cNvSpPr/>
                <p:nvPr/>
              </p:nvSpPr>
              <p:spPr>
                <a:xfrm>
                  <a:off x="3621" y="2839"/>
                  <a:ext cx="395" cy="559"/>
                </a:xfrm>
                <a:custGeom>
                  <a:avLst/>
                  <a:gdLst/>
                  <a:ahLst/>
                  <a:cxnLst>
                    <a:cxn ang="0">
                      <a:pos x="198" y="0"/>
                    </a:cxn>
                    <a:cxn ang="0">
                      <a:pos x="300" y="0"/>
                    </a:cxn>
                    <a:cxn ang="0">
                      <a:pos x="300" y="0"/>
                    </a:cxn>
                    <a:cxn ang="0">
                      <a:pos x="337" y="8"/>
                    </a:cxn>
                    <a:cxn ang="0">
                      <a:pos x="366" y="32"/>
                    </a:cxn>
                    <a:cxn ang="0">
                      <a:pos x="388" y="65"/>
                    </a:cxn>
                    <a:cxn ang="0">
                      <a:pos x="395" y="107"/>
                    </a:cxn>
                    <a:cxn ang="0">
                      <a:pos x="395" y="107"/>
                    </a:cxn>
                    <a:cxn ang="0">
                      <a:pos x="395" y="452"/>
                    </a:cxn>
                    <a:cxn ang="0">
                      <a:pos x="395" y="452"/>
                    </a:cxn>
                    <a:cxn ang="0">
                      <a:pos x="388" y="494"/>
                    </a:cxn>
                    <a:cxn ang="0">
                      <a:pos x="366" y="527"/>
                    </a:cxn>
                    <a:cxn ang="0">
                      <a:pos x="337" y="551"/>
                    </a:cxn>
                    <a:cxn ang="0">
                      <a:pos x="300" y="559"/>
                    </a:cxn>
                    <a:cxn ang="0">
                      <a:pos x="300" y="559"/>
                    </a:cxn>
                    <a:cxn ang="0">
                      <a:pos x="88" y="559"/>
                    </a:cxn>
                    <a:cxn ang="0">
                      <a:pos x="88" y="559"/>
                    </a:cxn>
                    <a:cxn ang="0">
                      <a:pos x="59" y="551"/>
                    </a:cxn>
                    <a:cxn ang="0">
                      <a:pos x="29" y="527"/>
                    </a:cxn>
                    <a:cxn ang="0">
                      <a:pos x="7" y="494"/>
                    </a:cxn>
                    <a:cxn ang="0">
                      <a:pos x="0" y="452"/>
                    </a:cxn>
                    <a:cxn ang="0">
                      <a:pos x="0" y="452"/>
                    </a:cxn>
                    <a:cxn ang="0">
                      <a:pos x="0" y="107"/>
                    </a:cxn>
                    <a:cxn ang="0">
                      <a:pos x="0" y="107"/>
                    </a:cxn>
                    <a:cxn ang="0">
                      <a:pos x="7" y="65"/>
                    </a:cxn>
                    <a:cxn ang="0">
                      <a:pos x="29" y="32"/>
                    </a:cxn>
                    <a:cxn ang="0">
                      <a:pos x="59" y="8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198" y="0"/>
                    </a:cxn>
                  </a:cxnLst>
                  <a:rect l="0" t="0" r="0" b="0"/>
                  <a:pathLst>
                    <a:path w="395" h="559">
                      <a:moveTo>
                        <a:pt x="198" y="0"/>
                      </a:moveTo>
                      <a:lnTo>
                        <a:pt x="300" y="0"/>
                      </a:lnTo>
                      <a:lnTo>
                        <a:pt x="337" y="8"/>
                      </a:lnTo>
                      <a:lnTo>
                        <a:pt x="366" y="32"/>
                      </a:lnTo>
                      <a:lnTo>
                        <a:pt x="388" y="65"/>
                      </a:lnTo>
                      <a:lnTo>
                        <a:pt x="395" y="107"/>
                      </a:lnTo>
                      <a:lnTo>
                        <a:pt x="395" y="452"/>
                      </a:lnTo>
                      <a:lnTo>
                        <a:pt x="388" y="494"/>
                      </a:lnTo>
                      <a:lnTo>
                        <a:pt x="366" y="527"/>
                      </a:lnTo>
                      <a:lnTo>
                        <a:pt x="337" y="551"/>
                      </a:lnTo>
                      <a:lnTo>
                        <a:pt x="300" y="559"/>
                      </a:lnTo>
                      <a:lnTo>
                        <a:pt x="88" y="559"/>
                      </a:lnTo>
                      <a:lnTo>
                        <a:pt x="59" y="551"/>
                      </a:lnTo>
                      <a:lnTo>
                        <a:pt x="29" y="527"/>
                      </a:lnTo>
                      <a:lnTo>
                        <a:pt x="7" y="494"/>
                      </a:lnTo>
                      <a:lnTo>
                        <a:pt x="0" y="452"/>
                      </a:lnTo>
                      <a:lnTo>
                        <a:pt x="0" y="107"/>
                      </a:lnTo>
                      <a:lnTo>
                        <a:pt x="7" y="65"/>
                      </a:lnTo>
                      <a:lnTo>
                        <a:pt x="29" y="32"/>
                      </a:lnTo>
                      <a:lnTo>
                        <a:pt x="59" y="8"/>
                      </a:lnTo>
                      <a:lnTo>
                        <a:pt x="88" y="0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 sz="3200" b="1"/>
                </a:p>
              </p:txBody>
            </p:sp>
            <p:sp>
              <p:nvSpPr>
                <p:cNvPr id="38058" name="Line 182"/>
                <p:cNvSpPr/>
                <p:nvPr/>
              </p:nvSpPr>
              <p:spPr>
                <a:xfrm>
                  <a:off x="3819" y="2839"/>
                  <a:ext cx="102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59" name="Line 183"/>
                <p:cNvSpPr/>
                <p:nvPr/>
              </p:nvSpPr>
              <p:spPr>
                <a:xfrm>
                  <a:off x="3921" y="2839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0" name="Line 184"/>
                <p:cNvSpPr/>
                <p:nvPr/>
              </p:nvSpPr>
              <p:spPr>
                <a:xfrm>
                  <a:off x="3921" y="2839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1" name="Line 185"/>
                <p:cNvSpPr/>
                <p:nvPr/>
              </p:nvSpPr>
              <p:spPr>
                <a:xfrm>
                  <a:off x="3921" y="2839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2" name="Line 186"/>
                <p:cNvSpPr/>
                <p:nvPr/>
              </p:nvSpPr>
              <p:spPr>
                <a:xfrm>
                  <a:off x="3921" y="2839"/>
                  <a:ext cx="37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3" name="Line 187"/>
                <p:cNvSpPr/>
                <p:nvPr/>
              </p:nvSpPr>
              <p:spPr>
                <a:xfrm>
                  <a:off x="3958" y="2847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4" name="Line 188"/>
                <p:cNvSpPr/>
                <p:nvPr/>
              </p:nvSpPr>
              <p:spPr>
                <a:xfrm>
                  <a:off x="3958" y="2847"/>
                  <a:ext cx="29" cy="24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5" name="Line 189"/>
                <p:cNvSpPr/>
                <p:nvPr/>
              </p:nvSpPr>
              <p:spPr>
                <a:xfrm>
                  <a:off x="3987" y="287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6" name="Line 190"/>
                <p:cNvSpPr/>
                <p:nvPr/>
              </p:nvSpPr>
              <p:spPr>
                <a:xfrm>
                  <a:off x="3987" y="2871"/>
                  <a:ext cx="22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7" name="Line 191"/>
                <p:cNvSpPr/>
                <p:nvPr/>
              </p:nvSpPr>
              <p:spPr>
                <a:xfrm>
                  <a:off x="4009" y="2904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8" name="Line 192"/>
                <p:cNvSpPr/>
                <p:nvPr/>
              </p:nvSpPr>
              <p:spPr>
                <a:xfrm>
                  <a:off x="4009" y="2904"/>
                  <a:ext cx="7" cy="42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69" name="Line 193"/>
                <p:cNvSpPr/>
                <p:nvPr/>
              </p:nvSpPr>
              <p:spPr>
                <a:xfrm>
                  <a:off x="4016" y="2946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0" name="Line 194"/>
                <p:cNvSpPr/>
                <p:nvPr/>
              </p:nvSpPr>
              <p:spPr>
                <a:xfrm>
                  <a:off x="4016" y="2946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1" name="Line 195"/>
                <p:cNvSpPr/>
                <p:nvPr/>
              </p:nvSpPr>
              <p:spPr>
                <a:xfrm>
                  <a:off x="4016" y="2946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2" name="Line 196"/>
                <p:cNvSpPr/>
                <p:nvPr/>
              </p:nvSpPr>
              <p:spPr>
                <a:xfrm>
                  <a:off x="4016" y="2946"/>
                  <a:ext cx="0" cy="345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3" name="Line 197"/>
                <p:cNvSpPr/>
                <p:nvPr/>
              </p:nvSpPr>
              <p:spPr>
                <a:xfrm>
                  <a:off x="4016" y="329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4" name="Line 198"/>
                <p:cNvSpPr/>
                <p:nvPr/>
              </p:nvSpPr>
              <p:spPr>
                <a:xfrm>
                  <a:off x="4016" y="329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5" name="Line 199"/>
                <p:cNvSpPr/>
                <p:nvPr/>
              </p:nvSpPr>
              <p:spPr>
                <a:xfrm>
                  <a:off x="4016" y="3291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6" name="Line 200"/>
                <p:cNvSpPr/>
                <p:nvPr/>
              </p:nvSpPr>
              <p:spPr>
                <a:xfrm flipH="1">
                  <a:off x="4009" y="3291"/>
                  <a:ext cx="7" cy="42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7" name="Line 201"/>
                <p:cNvSpPr/>
                <p:nvPr/>
              </p:nvSpPr>
              <p:spPr>
                <a:xfrm>
                  <a:off x="4009" y="3333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8" name="Line 202"/>
                <p:cNvSpPr/>
                <p:nvPr/>
              </p:nvSpPr>
              <p:spPr>
                <a:xfrm flipH="1">
                  <a:off x="3987" y="3333"/>
                  <a:ext cx="22" cy="33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79" name="Line 203"/>
                <p:cNvSpPr/>
                <p:nvPr/>
              </p:nvSpPr>
              <p:spPr>
                <a:xfrm>
                  <a:off x="3987" y="3366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80" name="Line 204"/>
                <p:cNvSpPr/>
                <p:nvPr/>
              </p:nvSpPr>
              <p:spPr>
                <a:xfrm flipH="1">
                  <a:off x="3958" y="3366"/>
                  <a:ext cx="29" cy="24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81" name="Line 205"/>
                <p:cNvSpPr/>
                <p:nvPr/>
              </p:nvSpPr>
              <p:spPr>
                <a:xfrm>
                  <a:off x="3958" y="3390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82" name="Line 206"/>
                <p:cNvSpPr/>
                <p:nvPr/>
              </p:nvSpPr>
              <p:spPr>
                <a:xfrm flipH="1">
                  <a:off x="3921" y="3390"/>
                  <a:ext cx="37" cy="8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83" name="Line 207"/>
                <p:cNvSpPr/>
                <p:nvPr/>
              </p:nvSpPr>
              <p:spPr>
                <a:xfrm>
                  <a:off x="3921" y="339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084" name="Line 208"/>
                <p:cNvSpPr/>
                <p:nvPr/>
              </p:nvSpPr>
              <p:spPr>
                <a:xfrm>
                  <a:off x="3921" y="3398"/>
                  <a:ext cx="0" cy="0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8085" name="Line 210"/>
              <p:cNvSpPr/>
              <p:nvPr/>
            </p:nvSpPr>
            <p:spPr>
              <a:xfrm>
                <a:off x="9893" y="842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86" name="Line 211"/>
              <p:cNvSpPr/>
              <p:nvPr/>
            </p:nvSpPr>
            <p:spPr>
              <a:xfrm flipH="1">
                <a:off x="9363" y="8425"/>
                <a:ext cx="53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87" name="Line 212"/>
              <p:cNvSpPr/>
              <p:nvPr/>
            </p:nvSpPr>
            <p:spPr>
              <a:xfrm>
                <a:off x="9363" y="842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88" name="Line 213"/>
              <p:cNvSpPr/>
              <p:nvPr/>
            </p:nvSpPr>
            <p:spPr>
              <a:xfrm>
                <a:off x="9363" y="842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89" name="Line 214"/>
              <p:cNvSpPr/>
              <p:nvPr/>
            </p:nvSpPr>
            <p:spPr>
              <a:xfrm>
                <a:off x="9363" y="842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0" name="Line 215"/>
              <p:cNvSpPr/>
              <p:nvPr/>
            </p:nvSpPr>
            <p:spPr>
              <a:xfrm flipH="1" flipV="1">
                <a:off x="9291" y="8405"/>
                <a:ext cx="73" cy="2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1" name="Line 216"/>
              <p:cNvSpPr/>
              <p:nvPr/>
            </p:nvSpPr>
            <p:spPr>
              <a:xfrm>
                <a:off x="9291" y="840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2" name="Line 217"/>
              <p:cNvSpPr/>
              <p:nvPr/>
            </p:nvSpPr>
            <p:spPr>
              <a:xfrm flipH="1" flipV="1">
                <a:off x="9216" y="8345"/>
                <a:ext cx="75" cy="6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3" name="Line 218"/>
              <p:cNvSpPr/>
              <p:nvPr/>
            </p:nvSpPr>
            <p:spPr>
              <a:xfrm>
                <a:off x="9216" y="834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4" name="Line 219"/>
              <p:cNvSpPr/>
              <p:nvPr/>
            </p:nvSpPr>
            <p:spPr>
              <a:xfrm flipH="1" flipV="1">
                <a:off x="9161" y="8263"/>
                <a:ext cx="55" cy="8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5" name="Line 220"/>
              <p:cNvSpPr/>
              <p:nvPr/>
            </p:nvSpPr>
            <p:spPr>
              <a:xfrm>
                <a:off x="9161" y="8263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6" name="Line 221"/>
              <p:cNvSpPr/>
              <p:nvPr/>
            </p:nvSpPr>
            <p:spPr>
              <a:xfrm flipH="1" flipV="1">
                <a:off x="9143" y="8158"/>
                <a:ext cx="18" cy="105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7" name="Line 222"/>
              <p:cNvSpPr/>
              <p:nvPr/>
            </p:nvSpPr>
            <p:spPr>
              <a:xfrm>
                <a:off x="9143" y="815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8" name="Line 223"/>
              <p:cNvSpPr/>
              <p:nvPr/>
            </p:nvSpPr>
            <p:spPr>
              <a:xfrm>
                <a:off x="9143" y="815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99" name="Line 224"/>
              <p:cNvSpPr/>
              <p:nvPr/>
            </p:nvSpPr>
            <p:spPr>
              <a:xfrm>
                <a:off x="9143" y="815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0" name="Line 225"/>
              <p:cNvSpPr/>
              <p:nvPr/>
            </p:nvSpPr>
            <p:spPr>
              <a:xfrm flipV="1">
                <a:off x="9143" y="7295"/>
                <a:ext cx="0" cy="86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1" name="Line 226"/>
              <p:cNvSpPr/>
              <p:nvPr/>
            </p:nvSpPr>
            <p:spPr>
              <a:xfrm>
                <a:off x="9143" y="729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2" name="Line 227"/>
              <p:cNvSpPr/>
              <p:nvPr/>
            </p:nvSpPr>
            <p:spPr>
              <a:xfrm>
                <a:off x="9143" y="729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3" name="Line 228"/>
              <p:cNvSpPr/>
              <p:nvPr/>
            </p:nvSpPr>
            <p:spPr>
              <a:xfrm>
                <a:off x="9143" y="729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4" name="Line 229"/>
              <p:cNvSpPr/>
              <p:nvPr/>
            </p:nvSpPr>
            <p:spPr>
              <a:xfrm flipV="1">
                <a:off x="9143" y="7190"/>
                <a:ext cx="18" cy="105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5" name="Line 230"/>
              <p:cNvSpPr/>
              <p:nvPr/>
            </p:nvSpPr>
            <p:spPr>
              <a:xfrm>
                <a:off x="9161" y="7190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6" name="Line 231"/>
              <p:cNvSpPr/>
              <p:nvPr/>
            </p:nvSpPr>
            <p:spPr>
              <a:xfrm flipV="1">
                <a:off x="9161" y="7108"/>
                <a:ext cx="55" cy="8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7" name="Line 232"/>
              <p:cNvSpPr/>
              <p:nvPr/>
            </p:nvSpPr>
            <p:spPr>
              <a:xfrm>
                <a:off x="9216" y="710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8" name="Line 233"/>
              <p:cNvSpPr/>
              <p:nvPr/>
            </p:nvSpPr>
            <p:spPr>
              <a:xfrm flipV="1">
                <a:off x="9216" y="7048"/>
                <a:ext cx="75" cy="6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09" name="Line 234"/>
              <p:cNvSpPr/>
              <p:nvPr/>
            </p:nvSpPr>
            <p:spPr>
              <a:xfrm>
                <a:off x="9291" y="704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10" name="Line 235"/>
              <p:cNvSpPr/>
              <p:nvPr/>
            </p:nvSpPr>
            <p:spPr>
              <a:xfrm flipV="1">
                <a:off x="9291" y="7028"/>
                <a:ext cx="73" cy="2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11" name="Line 236"/>
              <p:cNvSpPr/>
              <p:nvPr/>
            </p:nvSpPr>
            <p:spPr>
              <a:xfrm>
                <a:off x="9363" y="702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12" name="Line 237"/>
              <p:cNvSpPr/>
              <p:nvPr/>
            </p:nvSpPr>
            <p:spPr>
              <a:xfrm>
                <a:off x="9363" y="702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13" name="Line 238"/>
              <p:cNvSpPr/>
              <p:nvPr/>
            </p:nvSpPr>
            <p:spPr>
              <a:xfrm>
                <a:off x="9363" y="702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14" name="Line 239"/>
              <p:cNvSpPr/>
              <p:nvPr/>
            </p:nvSpPr>
            <p:spPr>
              <a:xfrm>
                <a:off x="9363" y="7028"/>
                <a:ext cx="275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15" name="Line 240"/>
              <p:cNvSpPr/>
              <p:nvPr/>
            </p:nvSpPr>
            <p:spPr>
              <a:xfrm>
                <a:off x="9638" y="702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16" name="Line 250"/>
              <p:cNvSpPr/>
              <p:nvPr/>
            </p:nvSpPr>
            <p:spPr>
              <a:xfrm>
                <a:off x="5813" y="5873"/>
                <a:ext cx="1025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17" name="Freeform 251"/>
              <p:cNvSpPr/>
              <p:nvPr/>
            </p:nvSpPr>
            <p:spPr>
              <a:xfrm>
                <a:off x="6636" y="5793"/>
                <a:ext cx="220" cy="163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25" y="125"/>
                  </a:cxn>
                  <a:cxn ang="0">
                    <a:pos x="0" y="251"/>
                  </a:cxn>
                  <a:cxn ang="0">
                    <a:pos x="0" y="647"/>
                  </a:cxn>
                  <a:cxn ang="0">
                    <a:pos x="125" y="1026"/>
                  </a:cxn>
                  <a:cxn ang="0">
                    <a:pos x="125" y="1026"/>
                  </a:cxn>
                  <a:cxn ang="0">
                    <a:pos x="470" y="900"/>
                  </a:cxn>
                  <a:cxn ang="0">
                    <a:pos x="925" y="647"/>
                  </a:cxn>
                  <a:cxn ang="0">
                    <a:pos x="1270" y="504"/>
                  </a:cxn>
                  <a:cxn ang="0">
                    <a:pos x="1375" y="504"/>
                  </a:cxn>
                  <a:cxn ang="0">
                    <a:pos x="1375" y="504"/>
                  </a:cxn>
                  <a:cxn ang="0">
                    <a:pos x="125" y="0"/>
                  </a:cxn>
                </a:cxnLst>
                <a:rect l="0" t="0" r="0" b="0"/>
                <a:pathLst>
                  <a:path w="88" h="65">
                    <a:moveTo>
                      <a:pt x="8" y="0"/>
                    </a:moveTo>
                    <a:lnTo>
                      <a:pt x="8" y="8"/>
                    </a:lnTo>
                    <a:lnTo>
                      <a:pt x="0" y="16"/>
                    </a:lnTo>
                    <a:lnTo>
                      <a:pt x="0" y="41"/>
                    </a:lnTo>
                    <a:lnTo>
                      <a:pt x="8" y="65"/>
                    </a:lnTo>
                    <a:lnTo>
                      <a:pt x="30" y="57"/>
                    </a:lnTo>
                    <a:lnTo>
                      <a:pt x="59" y="41"/>
                    </a:lnTo>
                    <a:lnTo>
                      <a:pt x="81" y="32"/>
                    </a:lnTo>
                    <a:lnTo>
                      <a:pt x="88" y="3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38118" name="Line 252"/>
              <p:cNvSpPr/>
              <p:nvPr/>
            </p:nvSpPr>
            <p:spPr>
              <a:xfrm>
                <a:off x="8541" y="4535"/>
                <a:ext cx="548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19" name="Freeform 253"/>
              <p:cNvSpPr/>
              <p:nvPr/>
            </p:nvSpPr>
            <p:spPr>
              <a:xfrm>
                <a:off x="8888" y="4453"/>
                <a:ext cx="218" cy="16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13" y="145"/>
                  </a:cxn>
                  <a:cxn ang="0">
                    <a:pos x="0" y="395"/>
                  </a:cxn>
                  <a:cxn ang="0">
                    <a:pos x="0" y="645"/>
                  </a:cxn>
                  <a:cxn ang="0">
                    <a:pos x="113" y="1033"/>
                  </a:cxn>
                  <a:cxn ang="0">
                    <a:pos x="113" y="1033"/>
                  </a:cxn>
                  <a:cxn ang="0">
                    <a:pos x="459" y="908"/>
                  </a:cxn>
                  <a:cxn ang="0">
                    <a:pos x="910" y="783"/>
                  </a:cxn>
                  <a:cxn ang="0">
                    <a:pos x="1255" y="645"/>
                  </a:cxn>
                  <a:cxn ang="0">
                    <a:pos x="1368" y="520"/>
                  </a:cxn>
                  <a:cxn ang="0">
                    <a:pos x="1368" y="520"/>
                  </a:cxn>
                  <a:cxn ang="0">
                    <a:pos x="113" y="0"/>
                  </a:cxn>
                </a:cxnLst>
                <a:rect l="0" t="0" r="0" b="0"/>
                <a:pathLst>
                  <a:path w="87" h="66">
                    <a:moveTo>
                      <a:pt x="7" y="0"/>
                    </a:moveTo>
                    <a:lnTo>
                      <a:pt x="7" y="9"/>
                    </a:lnTo>
                    <a:lnTo>
                      <a:pt x="0" y="25"/>
                    </a:lnTo>
                    <a:lnTo>
                      <a:pt x="0" y="41"/>
                    </a:lnTo>
                    <a:lnTo>
                      <a:pt x="7" y="66"/>
                    </a:lnTo>
                    <a:lnTo>
                      <a:pt x="29" y="58"/>
                    </a:lnTo>
                    <a:lnTo>
                      <a:pt x="58" y="50"/>
                    </a:lnTo>
                    <a:lnTo>
                      <a:pt x="80" y="41"/>
                    </a:lnTo>
                    <a:lnTo>
                      <a:pt x="87" y="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38120" name="Line 254"/>
              <p:cNvSpPr/>
              <p:nvPr/>
            </p:nvSpPr>
            <p:spPr>
              <a:xfrm>
                <a:off x="8558" y="7725"/>
                <a:ext cx="585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21" name="Freeform 255"/>
              <p:cNvSpPr/>
              <p:nvPr/>
            </p:nvSpPr>
            <p:spPr>
              <a:xfrm>
                <a:off x="8961" y="7645"/>
                <a:ext cx="220" cy="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51"/>
                  </a:cxn>
                  <a:cxn ang="0">
                    <a:pos x="0" y="647"/>
                  </a:cxn>
                  <a:cxn ang="0">
                    <a:pos x="113" y="1026"/>
                  </a:cxn>
                  <a:cxn ang="0">
                    <a:pos x="113" y="1026"/>
                  </a:cxn>
                  <a:cxn ang="0">
                    <a:pos x="345" y="900"/>
                  </a:cxn>
                  <a:cxn ang="0">
                    <a:pos x="800" y="647"/>
                  </a:cxn>
                  <a:cxn ang="0">
                    <a:pos x="1145" y="504"/>
                  </a:cxn>
                  <a:cxn ang="0">
                    <a:pos x="1375" y="504"/>
                  </a:cxn>
                  <a:cxn ang="0">
                    <a:pos x="1375" y="504"/>
                  </a:cxn>
                  <a:cxn ang="0">
                    <a:pos x="0" y="0"/>
                  </a:cxn>
                </a:cxnLst>
                <a:rect l="0" t="0" r="0" b="0"/>
                <a:pathLst>
                  <a:path w="88" h="65">
                    <a:moveTo>
                      <a:pt x="0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0" y="41"/>
                    </a:lnTo>
                    <a:lnTo>
                      <a:pt x="7" y="65"/>
                    </a:lnTo>
                    <a:lnTo>
                      <a:pt x="22" y="57"/>
                    </a:lnTo>
                    <a:lnTo>
                      <a:pt x="51" y="41"/>
                    </a:lnTo>
                    <a:lnTo>
                      <a:pt x="73" y="32"/>
                    </a:lnTo>
                    <a:lnTo>
                      <a:pt x="88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38122" name="Line 256"/>
              <p:cNvSpPr/>
              <p:nvPr/>
            </p:nvSpPr>
            <p:spPr>
              <a:xfrm>
                <a:off x="4276" y="6223"/>
                <a:ext cx="53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23" name="Freeform 257"/>
              <p:cNvSpPr/>
              <p:nvPr/>
            </p:nvSpPr>
            <p:spPr>
              <a:xfrm>
                <a:off x="4623" y="6140"/>
                <a:ext cx="220" cy="1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0" y="270"/>
                  </a:cxn>
                  <a:cxn ang="0">
                    <a:pos x="0" y="658"/>
                  </a:cxn>
                  <a:cxn ang="0">
                    <a:pos x="0" y="1033"/>
                  </a:cxn>
                  <a:cxn ang="0">
                    <a:pos x="0" y="1033"/>
                  </a:cxn>
                  <a:cxn ang="0">
                    <a:pos x="345" y="908"/>
                  </a:cxn>
                  <a:cxn ang="0">
                    <a:pos x="813" y="658"/>
                  </a:cxn>
                  <a:cxn ang="0">
                    <a:pos x="1145" y="520"/>
                  </a:cxn>
                  <a:cxn ang="0">
                    <a:pos x="1375" y="520"/>
                  </a:cxn>
                  <a:cxn ang="0">
                    <a:pos x="1375" y="520"/>
                  </a:cxn>
                  <a:cxn ang="0">
                    <a:pos x="0" y="0"/>
                  </a:cxn>
                </a:cxnLst>
                <a:rect l="0" t="0" r="0" b="0"/>
                <a:pathLst>
                  <a:path w="88" h="66">
                    <a:moveTo>
                      <a:pt x="0" y="0"/>
                    </a:moveTo>
                    <a:lnTo>
                      <a:pt x="0" y="9"/>
                    </a:lnTo>
                    <a:lnTo>
                      <a:pt x="0" y="17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22" y="58"/>
                    </a:lnTo>
                    <a:lnTo>
                      <a:pt x="52" y="42"/>
                    </a:lnTo>
                    <a:lnTo>
                      <a:pt x="73" y="33"/>
                    </a:lnTo>
                    <a:lnTo>
                      <a:pt x="88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38124" name="Line 258"/>
              <p:cNvSpPr/>
              <p:nvPr/>
            </p:nvSpPr>
            <p:spPr>
              <a:xfrm>
                <a:off x="5318" y="4165"/>
                <a:ext cx="0" cy="111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25" name="Freeform 259"/>
              <p:cNvSpPr/>
              <p:nvPr/>
            </p:nvSpPr>
            <p:spPr>
              <a:xfrm>
                <a:off x="5246" y="5070"/>
                <a:ext cx="148" cy="248"/>
              </a:xfrm>
              <a:custGeom>
                <a:avLst/>
                <a:gdLst/>
                <a:ahLst/>
                <a:cxnLst>
                  <a:cxn ang="0">
                    <a:pos x="931" y="145"/>
                  </a:cxn>
                  <a:cxn ang="0">
                    <a:pos x="805" y="145"/>
                  </a:cxn>
                  <a:cxn ang="0">
                    <a:pos x="584" y="0"/>
                  </a:cxn>
                  <a:cxn ang="0">
                    <a:pos x="346" y="0"/>
                  </a:cxn>
                  <a:cxn ang="0">
                    <a:pos x="0" y="145"/>
                  </a:cxn>
                  <a:cxn ang="0">
                    <a:pos x="0" y="145"/>
                  </a:cxn>
                  <a:cxn ang="0">
                    <a:pos x="113" y="521"/>
                  </a:cxn>
                  <a:cxn ang="0">
                    <a:pos x="238" y="909"/>
                  </a:cxn>
                  <a:cxn ang="0">
                    <a:pos x="459" y="1430"/>
                  </a:cxn>
                  <a:cxn ang="0">
                    <a:pos x="459" y="1556"/>
                  </a:cxn>
                  <a:cxn ang="0">
                    <a:pos x="459" y="1556"/>
                  </a:cxn>
                  <a:cxn ang="0">
                    <a:pos x="931" y="145"/>
                  </a:cxn>
                </a:cxnLst>
                <a:rect l="0" t="0" r="0" b="0"/>
                <a:pathLst>
                  <a:path w="59" h="99">
                    <a:moveTo>
                      <a:pt x="59" y="9"/>
                    </a:moveTo>
                    <a:lnTo>
                      <a:pt x="51" y="9"/>
                    </a:lnTo>
                    <a:lnTo>
                      <a:pt x="37" y="0"/>
                    </a:lnTo>
                    <a:lnTo>
                      <a:pt x="22" y="0"/>
                    </a:lnTo>
                    <a:lnTo>
                      <a:pt x="0" y="9"/>
                    </a:lnTo>
                    <a:lnTo>
                      <a:pt x="7" y="33"/>
                    </a:lnTo>
                    <a:lnTo>
                      <a:pt x="15" y="58"/>
                    </a:lnTo>
                    <a:lnTo>
                      <a:pt x="29" y="91"/>
                    </a:lnTo>
                    <a:lnTo>
                      <a:pt x="29" y="99"/>
                    </a:lnTo>
                    <a:lnTo>
                      <a:pt x="59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38126" name="Line 260"/>
              <p:cNvSpPr/>
              <p:nvPr/>
            </p:nvSpPr>
            <p:spPr>
              <a:xfrm>
                <a:off x="8558" y="4535"/>
                <a:ext cx="0" cy="1318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27" name="Line 261"/>
              <p:cNvSpPr/>
              <p:nvPr/>
            </p:nvSpPr>
            <p:spPr>
              <a:xfrm flipH="1">
                <a:off x="8118" y="5853"/>
                <a:ext cx="44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28" name="Line 262"/>
              <p:cNvSpPr/>
              <p:nvPr/>
            </p:nvSpPr>
            <p:spPr>
              <a:xfrm flipH="1">
                <a:off x="8138" y="6038"/>
                <a:ext cx="403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29" name="Line 263"/>
              <p:cNvSpPr/>
              <p:nvPr/>
            </p:nvSpPr>
            <p:spPr>
              <a:xfrm>
                <a:off x="8541" y="6038"/>
                <a:ext cx="0" cy="1688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30" name="Line 264"/>
              <p:cNvSpPr/>
              <p:nvPr/>
            </p:nvSpPr>
            <p:spPr>
              <a:xfrm flipH="1">
                <a:off x="10151" y="7748"/>
                <a:ext cx="403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31" name="Line 265"/>
              <p:cNvSpPr/>
              <p:nvPr/>
            </p:nvSpPr>
            <p:spPr>
              <a:xfrm>
                <a:off x="10553" y="7725"/>
                <a:ext cx="0" cy="1258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32" name="Line 266"/>
              <p:cNvSpPr/>
              <p:nvPr/>
            </p:nvSpPr>
            <p:spPr>
              <a:xfrm flipH="1">
                <a:off x="4258" y="8963"/>
                <a:ext cx="6275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33" name="Line 267"/>
              <p:cNvSpPr/>
              <p:nvPr/>
            </p:nvSpPr>
            <p:spPr>
              <a:xfrm flipH="1">
                <a:off x="4258" y="6223"/>
                <a:ext cx="18" cy="274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34" name="Line 268"/>
              <p:cNvSpPr/>
              <p:nvPr/>
            </p:nvSpPr>
            <p:spPr>
              <a:xfrm flipH="1">
                <a:off x="5318" y="4185"/>
                <a:ext cx="3788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35" name="Freeform 285"/>
              <p:cNvSpPr/>
              <p:nvPr/>
            </p:nvSpPr>
            <p:spPr>
              <a:xfrm>
                <a:off x="6856" y="5278"/>
                <a:ext cx="1465" cy="1378"/>
              </a:xfrm>
              <a:custGeom>
                <a:avLst/>
                <a:gdLst/>
                <a:ahLst/>
                <a:cxnLst>
                  <a:cxn ang="0">
                    <a:pos x="4583" y="0"/>
                  </a:cxn>
                  <a:cxn ang="0">
                    <a:pos x="7675" y="0"/>
                  </a:cxn>
                  <a:cxn ang="0">
                    <a:pos x="7675" y="0"/>
                  </a:cxn>
                  <a:cxn ang="0">
                    <a:pos x="8238" y="125"/>
                  </a:cxn>
                  <a:cxn ang="0">
                    <a:pos x="8688" y="375"/>
                  </a:cxn>
                  <a:cxn ang="0">
                    <a:pos x="9033" y="895"/>
                  </a:cxn>
                  <a:cxn ang="0">
                    <a:pos x="9158" y="1533"/>
                  </a:cxn>
                  <a:cxn ang="0">
                    <a:pos x="9158" y="1533"/>
                  </a:cxn>
                  <a:cxn ang="0">
                    <a:pos x="9158" y="7088"/>
                  </a:cxn>
                  <a:cxn ang="0">
                    <a:pos x="9158" y="7088"/>
                  </a:cxn>
                  <a:cxn ang="0">
                    <a:pos x="9033" y="7725"/>
                  </a:cxn>
                  <a:cxn ang="0">
                    <a:pos x="8688" y="8243"/>
                  </a:cxn>
                  <a:cxn ang="0">
                    <a:pos x="8238" y="8493"/>
                  </a:cxn>
                  <a:cxn ang="0">
                    <a:pos x="7675" y="8618"/>
                  </a:cxn>
                  <a:cxn ang="0">
                    <a:pos x="7675" y="8618"/>
                  </a:cxn>
                  <a:cxn ang="0">
                    <a:pos x="1375" y="8618"/>
                  </a:cxn>
                  <a:cxn ang="0">
                    <a:pos x="1375" y="8618"/>
                  </a:cxn>
                  <a:cxn ang="0">
                    <a:pos x="800" y="8493"/>
                  </a:cxn>
                  <a:cxn ang="0">
                    <a:pos x="345" y="8243"/>
                  </a:cxn>
                  <a:cxn ang="0">
                    <a:pos x="125" y="7725"/>
                  </a:cxn>
                  <a:cxn ang="0">
                    <a:pos x="0" y="7088"/>
                  </a:cxn>
                  <a:cxn ang="0">
                    <a:pos x="0" y="7088"/>
                  </a:cxn>
                  <a:cxn ang="0">
                    <a:pos x="0" y="1533"/>
                  </a:cxn>
                  <a:cxn ang="0">
                    <a:pos x="0" y="1533"/>
                  </a:cxn>
                  <a:cxn ang="0">
                    <a:pos x="125" y="895"/>
                  </a:cxn>
                  <a:cxn ang="0">
                    <a:pos x="345" y="375"/>
                  </a:cxn>
                  <a:cxn ang="0">
                    <a:pos x="800" y="125"/>
                  </a:cxn>
                  <a:cxn ang="0">
                    <a:pos x="1375" y="0"/>
                  </a:cxn>
                  <a:cxn ang="0">
                    <a:pos x="1375" y="0"/>
                  </a:cxn>
                  <a:cxn ang="0">
                    <a:pos x="4583" y="0"/>
                  </a:cxn>
                </a:cxnLst>
                <a:rect l="0" t="0" r="0" b="0"/>
                <a:pathLst>
                  <a:path w="586" h="551">
                    <a:moveTo>
                      <a:pt x="293" y="0"/>
                    </a:moveTo>
                    <a:lnTo>
                      <a:pt x="491" y="0"/>
                    </a:lnTo>
                    <a:lnTo>
                      <a:pt x="527" y="8"/>
                    </a:lnTo>
                    <a:lnTo>
                      <a:pt x="556" y="24"/>
                    </a:lnTo>
                    <a:lnTo>
                      <a:pt x="578" y="57"/>
                    </a:lnTo>
                    <a:lnTo>
                      <a:pt x="586" y="98"/>
                    </a:lnTo>
                    <a:lnTo>
                      <a:pt x="586" y="453"/>
                    </a:lnTo>
                    <a:lnTo>
                      <a:pt x="578" y="494"/>
                    </a:lnTo>
                    <a:lnTo>
                      <a:pt x="556" y="527"/>
                    </a:lnTo>
                    <a:lnTo>
                      <a:pt x="527" y="543"/>
                    </a:lnTo>
                    <a:lnTo>
                      <a:pt x="491" y="551"/>
                    </a:lnTo>
                    <a:lnTo>
                      <a:pt x="88" y="551"/>
                    </a:lnTo>
                    <a:lnTo>
                      <a:pt x="51" y="543"/>
                    </a:lnTo>
                    <a:lnTo>
                      <a:pt x="22" y="527"/>
                    </a:lnTo>
                    <a:lnTo>
                      <a:pt x="8" y="494"/>
                    </a:lnTo>
                    <a:lnTo>
                      <a:pt x="0" y="453"/>
                    </a:lnTo>
                    <a:lnTo>
                      <a:pt x="0" y="98"/>
                    </a:lnTo>
                    <a:lnTo>
                      <a:pt x="8" y="57"/>
                    </a:lnTo>
                    <a:lnTo>
                      <a:pt x="22" y="24"/>
                    </a:lnTo>
                    <a:lnTo>
                      <a:pt x="51" y="8"/>
                    </a:lnTo>
                    <a:lnTo>
                      <a:pt x="88" y="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38136" name="Line 286"/>
              <p:cNvSpPr/>
              <p:nvPr/>
            </p:nvSpPr>
            <p:spPr>
              <a:xfrm>
                <a:off x="7588" y="5278"/>
                <a:ext cx="495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37" name="Line 287"/>
              <p:cNvSpPr/>
              <p:nvPr/>
            </p:nvSpPr>
            <p:spPr>
              <a:xfrm>
                <a:off x="8083" y="527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38" name="Line 288"/>
              <p:cNvSpPr/>
              <p:nvPr/>
            </p:nvSpPr>
            <p:spPr>
              <a:xfrm>
                <a:off x="8083" y="527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39" name="Line 289"/>
              <p:cNvSpPr/>
              <p:nvPr/>
            </p:nvSpPr>
            <p:spPr>
              <a:xfrm>
                <a:off x="8083" y="527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0" name="Line 290"/>
              <p:cNvSpPr/>
              <p:nvPr/>
            </p:nvSpPr>
            <p:spPr>
              <a:xfrm>
                <a:off x="8083" y="5278"/>
                <a:ext cx="90" cy="2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1" name="Line 291"/>
              <p:cNvSpPr/>
              <p:nvPr/>
            </p:nvSpPr>
            <p:spPr>
              <a:xfrm>
                <a:off x="8173" y="529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2" name="Line 292"/>
              <p:cNvSpPr/>
              <p:nvPr/>
            </p:nvSpPr>
            <p:spPr>
              <a:xfrm>
                <a:off x="8173" y="5298"/>
                <a:ext cx="73" cy="4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3" name="Line 293"/>
              <p:cNvSpPr/>
              <p:nvPr/>
            </p:nvSpPr>
            <p:spPr>
              <a:xfrm>
                <a:off x="8246" y="533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4" name="Line 294"/>
              <p:cNvSpPr/>
              <p:nvPr/>
            </p:nvSpPr>
            <p:spPr>
              <a:xfrm>
                <a:off x="8246" y="5338"/>
                <a:ext cx="55" cy="8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5" name="Line 295"/>
              <p:cNvSpPr/>
              <p:nvPr/>
            </p:nvSpPr>
            <p:spPr>
              <a:xfrm>
                <a:off x="8301" y="5420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6" name="Line 296"/>
              <p:cNvSpPr/>
              <p:nvPr/>
            </p:nvSpPr>
            <p:spPr>
              <a:xfrm>
                <a:off x="8301" y="5420"/>
                <a:ext cx="20" cy="10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7" name="Line 297"/>
              <p:cNvSpPr/>
              <p:nvPr/>
            </p:nvSpPr>
            <p:spPr>
              <a:xfrm>
                <a:off x="8321" y="5523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8" name="Line 298"/>
              <p:cNvSpPr/>
              <p:nvPr/>
            </p:nvSpPr>
            <p:spPr>
              <a:xfrm>
                <a:off x="8321" y="5523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49" name="Line 299"/>
              <p:cNvSpPr/>
              <p:nvPr/>
            </p:nvSpPr>
            <p:spPr>
              <a:xfrm>
                <a:off x="8321" y="5523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0" name="Line 300"/>
              <p:cNvSpPr/>
              <p:nvPr/>
            </p:nvSpPr>
            <p:spPr>
              <a:xfrm>
                <a:off x="8321" y="5523"/>
                <a:ext cx="0" cy="888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1" name="Line 301"/>
              <p:cNvSpPr/>
              <p:nvPr/>
            </p:nvSpPr>
            <p:spPr>
              <a:xfrm>
                <a:off x="8321" y="6410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2" name="Line 302"/>
              <p:cNvSpPr/>
              <p:nvPr/>
            </p:nvSpPr>
            <p:spPr>
              <a:xfrm>
                <a:off x="8321" y="6410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3" name="Line 303"/>
              <p:cNvSpPr/>
              <p:nvPr/>
            </p:nvSpPr>
            <p:spPr>
              <a:xfrm>
                <a:off x="8321" y="6410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4" name="Line 304"/>
              <p:cNvSpPr/>
              <p:nvPr/>
            </p:nvSpPr>
            <p:spPr>
              <a:xfrm flipH="1">
                <a:off x="8301" y="6410"/>
                <a:ext cx="20" cy="10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5" name="Line 305"/>
              <p:cNvSpPr/>
              <p:nvPr/>
            </p:nvSpPr>
            <p:spPr>
              <a:xfrm>
                <a:off x="8301" y="6513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6" name="Line 306"/>
              <p:cNvSpPr/>
              <p:nvPr/>
            </p:nvSpPr>
            <p:spPr>
              <a:xfrm flipH="1">
                <a:off x="8246" y="6513"/>
                <a:ext cx="55" cy="8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7" name="Line 307"/>
              <p:cNvSpPr/>
              <p:nvPr/>
            </p:nvSpPr>
            <p:spPr>
              <a:xfrm>
                <a:off x="8246" y="659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8" name="Line 308"/>
              <p:cNvSpPr/>
              <p:nvPr/>
            </p:nvSpPr>
            <p:spPr>
              <a:xfrm flipH="1">
                <a:off x="8173" y="6595"/>
                <a:ext cx="73" cy="4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59" name="Line 309"/>
              <p:cNvSpPr/>
              <p:nvPr/>
            </p:nvSpPr>
            <p:spPr>
              <a:xfrm>
                <a:off x="8173" y="663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0" name="Line 310"/>
              <p:cNvSpPr/>
              <p:nvPr/>
            </p:nvSpPr>
            <p:spPr>
              <a:xfrm flipH="1">
                <a:off x="8083" y="6635"/>
                <a:ext cx="90" cy="2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1" name="Line 311"/>
              <p:cNvSpPr/>
              <p:nvPr/>
            </p:nvSpPr>
            <p:spPr>
              <a:xfrm>
                <a:off x="8083" y="665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2" name="Line 312"/>
              <p:cNvSpPr/>
              <p:nvPr/>
            </p:nvSpPr>
            <p:spPr>
              <a:xfrm>
                <a:off x="8083" y="665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3" name="Line 313"/>
              <p:cNvSpPr/>
              <p:nvPr/>
            </p:nvSpPr>
            <p:spPr>
              <a:xfrm>
                <a:off x="8083" y="665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4" name="Line 314"/>
              <p:cNvSpPr/>
              <p:nvPr/>
            </p:nvSpPr>
            <p:spPr>
              <a:xfrm flipH="1">
                <a:off x="7076" y="6655"/>
                <a:ext cx="1008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5" name="Line 315"/>
              <p:cNvSpPr/>
              <p:nvPr/>
            </p:nvSpPr>
            <p:spPr>
              <a:xfrm>
                <a:off x="7076" y="665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6" name="Line 316"/>
              <p:cNvSpPr/>
              <p:nvPr/>
            </p:nvSpPr>
            <p:spPr>
              <a:xfrm>
                <a:off x="7076" y="665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7" name="Line 317"/>
              <p:cNvSpPr/>
              <p:nvPr/>
            </p:nvSpPr>
            <p:spPr>
              <a:xfrm>
                <a:off x="7076" y="665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8" name="Line 318"/>
              <p:cNvSpPr/>
              <p:nvPr/>
            </p:nvSpPr>
            <p:spPr>
              <a:xfrm flipH="1" flipV="1">
                <a:off x="6983" y="6635"/>
                <a:ext cx="93" cy="2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69" name="Line 319"/>
              <p:cNvSpPr/>
              <p:nvPr/>
            </p:nvSpPr>
            <p:spPr>
              <a:xfrm>
                <a:off x="6983" y="663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0" name="Line 320"/>
              <p:cNvSpPr/>
              <p:nvPr/>
            </p:nvSpPr>
            <p:spPr>
              <a:xfrm flipH="1" flipV="1">
                <a:off x="6911" y="6595"/>
                <a:ext cx="73" cy="4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1" name="Line 321"/>
              <p:cNvSpPr/>
              <p:nvPr/>
            </p:nvSpPr>
            <p:spPr>
              <a:xfrm>
                <a:off x="6911" y="6595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2" name="Line 322"/>
              <p:cNvSpPr/>
              <p:nvPr/>
            </p:nvSpPr>
            <p:spPr>
              <a:xfrm flipH="1" flipV="1">
                <a:off x="6876" y="6513"/>
                <a:ext cx="35" cy="8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3" name="Line 323"/>
              <p:cNvSpPr/>
              <p:nvPr/>
            </p:nvSpPr>
            <p:spPr>
              <a:xfrm>
                <a:off x="6876" y="6513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4" name="Line 324"/>
              <p:cNvSpPr/>
              <p:nvPr/>
            </p:nvSpPr>
            <p:spPr>
              <a:xfrm flipH="1" flipV="1">
                <a:off x="6856" y="6410"/>
                <a:ext cx="20" cy="10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5" name="Line 325"/>
              <p:cNvSpPr/>
              <p:nvPr/>
            </p:nvSpPr>
            <p:spPr>
              <a:xfrm>
                <a:off x="6856" y="6410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6" name="Line 326"/>
              <p:cNvSpPr/>
              <p:nvPr/>
            </p:nvSpPr>
            <p:spPr>
              <a:xfrm>
                <a:off x="6856" y="6410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7" name="Line 327"/>
              <p:cNvSpPr/>
              <p:nvPr/>
            </p:nvSpPr>
            <p:spPr>
              <a:xfrm>
                <a:off x="6856" y="6410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8" name="Line 328"/>
              <p:cNvSpPr/>
              <p:nvPr/>
            </p:nvSpPr>
            <p:spPr>
              <a:xfrm flipV="1">
                <a:off x="6856" y="5523"/>
                <a:ext cx="0" cy="888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79" name="Line 329"/>
              <p:cNvSpPr/>
              <p:nvPr/>
            </p:nvSpPr>
            <p:spPr>
              <a:xfrm>
                <a:off x="6856" y="5523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0" name="Line 330"/>
              <p:cNvSpPr/>
              <p:nvPr/>
            </p:nvSpPr>
            <p:spPr>
              <a:xfrm>
                <a:off x="6856" y="5523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1" name="Line 331"/>
              <p:cNvSpPr/>
              <p:nvPr/>
            </p:nvSpPr>
            <p:spPr>
              <a:xfrm>
                <a:off x="6856" y="5523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2" name="Line 332"/>
              <p:cNvSpPr/>
              <p:nvPr/>
            </p:nvSpPr>
            <p:spPr>
              <a:xfrm flipV="1">
                <a:off x="6856" y="5420"/>
                <a:ext cx="20" cy="10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3" name="Line 333"/>
              <p:cNvSpPr/>
              <p:nvPr/>
            </p:nvSpPr>
            <p:spPr>
              <a:xfrm>
                <a:off x="6876" y="5420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4" name="Line 334"/>
              <p:cNvSpPr/>
              <p:nvPr/>
            </p:nvSpPr>
            <p:spPr>
              <a:xfrm flipV="1">
                <a:off x="6876" y="5338"/>
                <a:ext cx="35" cy="8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5" name="Line 335"/>
              <p:cNvSpPr/>
              <p:nvPr/>
            </p:nvSpPr>
            <p:spPr>
              <a:xfrm>
                <a:off x="6911" y="533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6" name="Line 336"/>
              <p:cNvSpPr/>
              <p:nvPr/>
            </p:nvSpPr>
            <p:spPr>
              <a:xfrm flipV="1">
                <a:off x="6911" y="5298"/>
                <a:ext cx="73" cy="4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7" name="Line 337"/>
              <p:cNvSpPr/>
              <p:nvPr/>
            </p:nvSpPr>
            <p:spPr>
              <a:xfrm>
                <a:off x="6983" y="529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8" name="Line 338"/>
              <p:cNvSpPr/>
              <p:nvPr/>
            </p:nvSpPr>
            <p:spPr>
              <a:xfrm flipV="1">
                <a:off x="6983" y="5278"/>
                <a:ext cx="93" cy="2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89" name="Line 339"/>
              <p:cNvSpPr/>
              <p:nvPr/>
            </p:nvSpPr>
            <p:spPr>
              <a:xfrm>
                <a:off x="7076" y="527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90" name="Line 340"/>
              <p:cNvSpPr/>
              <p:nvPr/>
            </p:nvSpPr>
            <p:spPr>
              <a:xfrm>
                <a:off x="7076" y="527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91" name="Line 341"/>
              <p:cNvSpPr/>
              <p:nvPr/>
            </p:nvSpPr>
            <p:spPr>
              <a:xfrm>
                <a:off x="7076" y="527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92" name="Line 342"/>
              <p:cNvSpPr/>
              <p:nvPr/>
            </p:nvSpPr>
            <p:spPr>
              <a:xfrm>
                <a:off x="7076" y="5278"/>
                <a:ext cx="513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93" name="Line 343"/>
              <p:cNvSpPr/>
              <p:nvPr/>
            </p:nvSpPr>
            <p:spPr>
              <a:xfrm>
                <a:off x="7588" y="5278"/>
                <a:ext cx="0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94" name="Rectangle 443"/>
              <p:cNvSpPr/>
              <p:nvPr/>
            </p:nvSpPr>
            <p:spPr>
              <a:xfrm>
                <a:off x="3905" y="5415"/>
                <a:ext cx="920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zh-CN" altLang="zh-CN" sz="1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键盘敲击 </a:t>
                </a:r>
                <a:endParaRPr lang="zh-CN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195" name="Line 447"/>
              <p:cNvSpPr/>
              <p:nvPr/>
            </p:nvSpPr>
            <p:spPr>
              <a:xfrm flipH="1">
                <a:off x="10095" y="4370"/>
                <a:ext cx="365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96" name="Line 448"/>
              <p:cNvSpPr/>
              <p:nvPr/>
            </p:nvSpPr>
            <p:spPr>
              <a:xfrm>
                <a:off x="10460" y="3198"/>
                <a:ext cx="0" cy="115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97" name="Line 449"/>
              <p:cNvSpPr/>
              <p:nvPr/>
            </p:nvSpPr>
            <p:spPr>
              <a:xfrm>
                <a:off x="6855" y="5668"/>
                <a:ext cx="1445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98" name="Line 450"/>
              <p:cNvSpPr/>
              <p:nvPr/>
            </p:nvSpPr>
            <p:spPr>
              <a:xfrm>
                <a:off x="6855" y="6140"/>
                <a:ext cx="1445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99" name="Rectangle 451"/>
              <p:cNvSpPr/>
              <p:nvPr/>
            </p:nvSpPr>
            <p:spPr>
              <a:xfrm>
                <a:off x="6954" y="6205"/>
                <a:ext cx="1316" cy="1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en-US" altLang="zh-CN" sz="900" b="1" dirty="0">
                    <a:latin typeface="Arial" panose="020B0604020202020204" pitchFamily="34" charset="0"/>
                  </a:rPr>
                  <a:t>Do:validatePassword</a:t>
                </a:r>
                <a:endParaRPr lang="en-US" altLang="zh-CN" sz="9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200" name="Line 471"/>
              <p:cNvSpPr/>
              <p:nvPr/>
            </p:nvSpPr>
            <p:spPr>
              <a:xfrm flipH="1">
                <a:off x="8300" y="5545"/>
                <a:ext cx="203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201" name="Line 472"/>
              <p:cNvSpPr/>
              <p:nvPr/>
            </p:nvSpPr>
            <p:spPr>
              <a:xfrm flipV="1">
                <a:off x="8503" y="5070"/>
                <a:ext cx="0" cy="475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202" name="Line 473"/>
              <p:cNvSpPr/>
              <p:nvPr/>
            </p:nvSpPr>
            <p:spPr>
              <a:xfrm flipH="1">
                <a:off x="6435" y="5070"/>
                <a:ext cx="2068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203" name="Line 474"/>
              <p:cNvSpPr/>
              <p:nvPr/>
            </p:nvSpPr>
            <p:spPr>
              <a:xfrm flipV="1">
                <a:off x="6435" y="5050"/>
                <a:ext cx="0" cy="473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204" name="Line 475"/>
              <p:cNvSpPr/>
              <p:nvPr/>
            </p:nvSpPr>
            <p:spPr>
              <a:xfrm>
                <a:off x="6435" y="5523"/>
                <a:ext cx="403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205" name="Freeform 476"/>
              <p:cNvSpPr/>
              <p:nvPr/>
            </p:nvSpPr>
            <p:spPr>
              <a:xfrm>
                <a:off x="6635" y="5463"/>
                <a:ext cx="220" cy="143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25" y="0"/>
                  </a:cxn>
                  <a:cxn ang="0">
                    <a:pos x="0" y="251"/>
                  </a:cxn>
                  <a:cxn ang="0">
                    <a:pos x="0" y="647"/>
                  </a:cxn>
                  <a:cxn ang="0">
                    <a:pos x="125" y="901"/>
                  </a:cxn>
                  <a:cxn ang="0">
                    <a:pos x="125" y="901"/>
                  </a:cxn>
                  <a:cxn ang="0">
                    <a:pos x="470" y="775"/>
                  </a:cxn>
                  <a:cxn ang="0">
                    <a:pos x="925" y="647"/>
                  </a:cxn>
                  <a:cxn ang="0">
                    <a:pos x="1270" y="522"/>
                  </a:cxn>
                  <a:cxn ang="0">
                    <a:pos x="1375" y="379"/>
                  </a:cxn>
                  <a:cxn ang="0">
                    <a:pos x="1375" y="379"/>
                  </a:cxn>
                  <a:cxn ang="0">
                    <a:pos x="125" y="0"/>
                  </a:cxn>
                </a:cxnLst>
                <a:rect l="0" t="0" r="0" b="0"/>
                <a:pathLst>
                  <a:path w="88" h="57">
                    <a:moveTo>
                      <a:pt x="8" y="0"/>
                    </a:moveTo>
                    <a:lnTo>
                      <a:pt x="8" y="0"/>
                    </a:lnTo>
                    <a:lnTo>
                      <a:pt x="0" y="16"/>
                    </a:lnTo>
                    <a:lnTo>
                      <a:pt x="0" y="41"/>
                    </a:lnTo>
                    <a:lnTo>
                      <a:pt x="8" y="57"/>
                    </a:lnTo>
                    <a:lnTo>
                      <a:pt x="30" y="49"/>
                    </a:lnTo>
                    <a:lnTo>
                      <a:pt x="59" y="41"/>
                    </a:lnTo>
                    <a:lnTo>
                      <a:pt x="81" y="33"/>
                    </a:lnTo>
                    <a:lnTo>
                      <a:pt x="88" y="2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38206" name="Line 502"/>
              <p:cNvSpPr/>
              <p:nvPr/>
            </p:nvSpPr>
            <p:spPr>
              <a:xfrm flipH="1">
                <a:off x="8685" y="3218"/>
                <a:ext cx="1775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207" name="Line 503"/>
              <p:cNvSpPr/>
              <p:nvPr/>
            </p:nvSpPr>
            <p:spPr>
              <a:xfrm flipV="1">
                <a:off x="8703" y="3198"/>
                <a:ext cx="0" cy="74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208" name="Line 504"/>
              <p:cNvSpPr/>
              <p:nvPr/>
            </p:nvSpPr>
            <p:spPr>
              <a:xfrm>
                <a:off x="8685" y="3960"/>
                <a:ext cx="403" cy="0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209" name="Freeform 505"/>
              <p:cNvSpPr/>
              <p:nvPr/>
            </p:nvSpPr>
            <p:spPr>
              <a:xfrm>
                <a:off x="8905" y="3878"/>
                <a:ext cx="220" cy="16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0"/>
                  </a:cxn>
                  <a:cxn ang="0">
                    <a:pos x="0" y="250"/>
                  </a:cxn>
                  <a:cxn ang="0">
                    <a:pos x="0" y="645"/>
                  </a:cxn>
                  <a:cxn ang="0">
                    <a:pos x="113" y="1033"/>
                  </a:cxn>
                  <a:cxn ang="0">
                    <a:pos x="113" y="1033"/>
                  </a:cxn>
                  <a:cxn ang="0">
                    <a:pos x="345" y="895"/>
                  </a:cxn>
                  <a:cxn ang="0">
                    <a:pos x="800" y="645"/>
                  </a:cxn>
                  <a:cxn ang="0">
                    <a:pos x="1145" y="520"/>
                  </a:cxn>
                  <a:cxn ang="0">
                    <a:pos x="1375" y="520"/>
                  </a:cxn>
                  <a:cxn ang="0">
                    <a:pos x="1375" y="520"/>
                  </a:cxn>
                  <a:cxn ang="0">
                    <a:pos x="113" y="0"/>
                  </a:cxn>
                </a:cxnLst>
                <a:rect l="0" t="0" r="0" b="0"/>
                <a:pathLst>
                  <a:path w="88" h="66">
                    <a:moveTo>
                      <a:pt x="7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0" y="41"/>
                    </a:lnTo>
                    <a:lnTo>
                      <a:pt x="7" y="66"/>
                    </a:lnTo>
                    <a:lnTo>
                      <a:pt x="22" y="57"/>
                    </a:lnTo>
                    <a:lnTo>
                      <a:pt x="51" y="41"/>
                    </a:lnTo>
                    <a:lnTo>
                      <a:pt x="73" y="33"/>
                    </a:lnTo>
                    <a:lnTo>
                      <a:pt x="88" y="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38210" name="Rectangle 525"/>
              <p:cNvSpPr/>
              <p:nvPr/>
            </p:nvSpPr>
            <p:spPr>
              <a:xfrm>
                <a:off x="6223" y="3818"/>
                <a:ext cx="1800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zh-CN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计时器</a:t>
                </a:r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&gt;</a:t>
                </a:r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锁定时间</a:t>
                </a:r>
                <a:endPara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211" name="Rectangle 532"/>
              <p:cNvSpPr/>
              <p:nvPr/>
            </p:nvSpPr>
            <p:spPr>
              <a:xfrm>
                <a:off x="6875" y="3938"/>
                <a:ext cx="128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zh-CN" altLang="zh-CN" sz="1000" b="1" dirty="0">
                    <a:solidFill>
                      <a:srgbClr val="000000"/>
                    </a:solidFill>
                    <a:latin typeface="Geneva"/>
                    <a:ea typeface="MS PGothic" panose="020B0600070205080204" pitchFamily="34" charset="-128"/>
                  </a:rPr>
                  <a:t> </a:t>
                </a:r>
                <a:endParaRPr lang="zh-CN" altLang="zh-CN" sz="1000" b="1" dirty="0">
                  <a:solidFill>
                    <a:srgbClr val="000000"/>
                  </a:solidFill>
                  <a:latin typeface="Geneva"/>
                  <a:ea typeface="MS PGothic" panose="020B0600070205080204" pitchFamily="34" charset="-128"/>
                </a:endParaRPr>
              </a:p>
            </p:txBody>
          </p:sp>
          <p:sp>
            <p:nvSpPr>
              <p:cNvPr id="38212" name="Rectangle 525"/>
              <p:cNvSpPr/>
              <p:nvPr/>
            </p:nvSpPr>
            <p:spPr>
              <a:xfrm>
                <a:off x="6543" y="4310"/>
                <a:ext cx="1600" cy="7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密码不正确并且</a:t>
                </a:r>
                <a:endPara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0" hangingPunct="0">
                  <a:buSzTx/>
                </a:pP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重试输入的次数＜</a:t>
                </a:r>
                <a:endPara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0" hangingPunct="0">
                  <a:buSzTx/>
                </a:pP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允许重试最多次数</a:t>
                </a:r>
                <a:endPara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213" name="Rectangle 443"/>
              <p:cNvSpPr/>
              <p:nvPr/>
            </p:nvSpPr>
            <p:spPr>
              <a:xfrm>
                <a:off x="5866" y="5975"/>
                <a:ext cx="920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zh-CN" altLang="zh-CN" sz="1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输入密码 </a:t>
                </a:r>
                <a:endParaRPr lang="zh-CN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214" name="Rectangle 443"/>
              <p:cNvSpPr/>
              <p:nvPr/>
            </p:nvSpPr>
            <p:spPr>
              <a:xfrm>
                <a:off x="8640" y="5280"/>
                <a:ext cx="1700" cy="5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zh-CN" altLang="zh-CN" sz="1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重试输入的次数＞</a:t>
                </a:r>
                <a:endParaRPr lang="zh-CN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0" hangingPunct="0">
                  <a:buSzTx/>
                </a:pPr>
                <a:r>
                  <a:rPr lang="zh-CN" altLang="zh-CN" sz="1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允许重试最多次数 </a:t>
                </a:r>
                <a:endParaRPr lang="zh-CN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215" name="Rectangle 443"/>
              <p:cNvSpPr/>
              <p:nvPr/>
            </p:nvSpPr>
            <p:spPr>
              <a:xfrm>
                <a:off x="8640" y="6360"/>
                <a:ext cx="900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zh-CN" altLang="zh-CN" sz="1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密码正确 </a:t>
                </a:r>
                <a:endParaRPr lang="zh-CN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216" name="Rectangle 110"/>
              <p:cNvSpPr/>
              <p:nvPr/>
            </p:nvSpPr>
            <p:spPr>
              <a:xfrm>
                <a:off x="7085" y="5361"/>
                <a:ext cx="977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Comparing</a:t>
                </a:r>
                <a:endParaRPr lang="en-US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217" name="Rectangle 110"/>
              <p:cNvSpPr/>
              <p:nvPr/>
            </p:nvSpPr>
            <p:spPr>
              <a:xfrm>
                <a:off x="9243" y="7187"/>
                <a:ext cx="821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Selecting</a:t>
                </a:r>
                <a:endParaRPr lang="en-US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218" name="Rectangle 443"/>
              <p:cNvSpPr/>
              <p:nvPr/>
            </p:nvSpPr>
            <p:spPr>
              <a:xfrm>
                <a:off x="7080" y="8640"/>
                <a:ext cx="900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eaLnBrk="0" hangingPunct="0">
                  <a:buSzTx/>
                </a:pPr>
                <a:r>
                  <a:rPr lang="zh-CN" altLang="zh-CN" sz="1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成功激活 </a:t>
                </a:r>
                <a:endParaRPr lang="zh-CN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8219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>
              <a:buSzTx/>
            </a:pPr>
            <a:endParaRPr lang="en-US" altLang="zh-CN" sz="1400" dirty="0">
              <a:latin typeface="Helvetica" pitchFamily="-12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title"/>
          </p:nvPr>
        </p:nvSpPr>
        <p:spPr>
          <a:xfrm>
            <a:off x="2060575" y="153035"/>
            <a:ext cx="5021263" cy="685800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活动图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pic>
        <p:nvPicPr>
          <p:cNvPr id="34820" name="Picture 5" descr="C:\Documents and Settings\Administrator\桌面\PPT Presentation1-11\9-3.png9-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95800" y="1086485"/>
            <a:ext cx="4295140" cy="561911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4821" name="Text Box 6"/>
          <p:cNvSpPr txBox="1"/>
          <p:nvPr/>
        </p:nvSpPr>
        <p:spPr>
          <a:xfrm>
            <a:off x="152400" y="1086485"/>
            <a:ext cx="3858895" cy="2009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457200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Palatino" charset="0"/>
                <a:ea typeface="MS PGothic" panose="020B0600070205080204" pitchFamily="34" charset="-128"/>
              </a:rPr>
              <a:t>  UML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活动图在特定场景内通过提供迭代流的图形化表示来补充用例，类似于流程图。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2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sp>
        <p:nvSpPr>
          <p:cNvPr id="2" name="Text Box 6"/>
          <p:cNvSpPr txBox="1"/>
          <p:nvPr/>
        </p:nvSpPr>
        <p:spPr>
          <a:xfrm>
            <a:off x="228600" y="3505200"/>
            <a:ext cx="4039235" cy="2009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457200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Palatino" charset="0"/>
                <a:ea typeface="宋体" panose="02010600030101010101" pitchFamily="2" charset="-122"/>
              </a:rPr>
              <a:t>如右图所示：</a:t>
            </a:r>
            <a:r>
              <a:rPr lang="en-US" b="1" dirty="0">
                <a:latin typeface="Palatino" charset="0"/>
                <a:ea typeface="MS PGothic" panose="020B0600070205080204" pitchFamily="34" charset="-128"/>
              </a:rPr>
              <a:t>SafeHome</a:t>
            </a:r>
            <a:r>
              <a:rPr lang="zh-CN" b="1" dirty="0">
                <a:latin typeface="Palatino" charset="0"/>
                <a:ea typeface="宋体" panose="02010600030101010101" pitchFamily="2" charset="-122"/>
              </a:rPr>
              <a:t>中通过互联网访问摄像机监视设备并显示摄像机视图功能的活动图。</a:t>
            </a:r>
            <a:endParaRPr lang="zh-CN" altLang="zh-CN" sz="2800" b="1" dirty="0">
              <a:latin typeface="Palatino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35843" name="Rectangle 1027"/>
          <p:cNvSpPr>
            <a:spLocks noGrp="1"/>
          </p:cNvSpPr>
          <p:nvPr>
            <p:ph type="title"/>
          </p:nvPr>
        </p:nvSpPr>
        <p:spPr>
          <a:xfrm>
            <a:off x="2438400" y="228600"/>
            <a:ext cx="5105400" cy="685800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泳道图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259076" name="Text Box 1028"/>
          <p:cNvSpPr txBox="1">
            <a:spLocks noChangeArrowheads="1"/>
          </p:cNvSpPr>
          <p:nvPr/>
        </p:nvSpPr>
        <p:spPr bwMode="auto">
          <a:xfrm>
            <a:off x="228600" y="1295400"/>
            <a:ext cx="2802890" cy="4150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indent="45720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200" b="1" kern="1200" cap="none" spc="0" normalizeH="0" baseline="0" noProof="0" dirty="0">
                <a:latin typeface="Arial Unicode MS" panose="020B0604020202020204" charset="-122"/>
                <a:ea typeface="宋体" panose="02010600030101010101" pitchFamily="2" charset="-122"/>
                <a:cs typeface="+mn-cs"/>
              </a:rPr>
              <a:t>UML</a:t>
            </a:r>
            <a:r>
              <a:rPr kumimoji="0" lang="zh-CN" altLang="zh-CN" sz="2200" b="1" kern="1200" cap="none" spc="0" normalizeH="0" baseline="0" noProof="0" dirty="0">
                <a:latin typeface="Arial Unicode MS" panose="020B0604020202020204" charset="-122"/>
                <a:ea typeface="宋体" panose="02010600030101010101" pitchFamily="2" charset="-122"/>
                <a:cs typeface="+mn-cs"/>
              </a:rPr>
              <a:t>泳道图是活动图的一种有用的变形，可让建模人员表示用例所描述的活动流，同时指示哪个参与者  （如果在某个特定用例中涉及了多个参与者）或分析类是由活动矩形所描述的活动来负责。</a:t>
            </a:r>
            <a:endParaRPr kumimoji="0" lang="en-US" sz="22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5845" name="Picture 1029" descr="C:\Documents and Settings\Administrator\桌面\PPT Presentation1-11\9-4.png9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066800"/>
            <a:ext cx="5175250" cy="570039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5846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2136140" y="153035"/>
            <a:ext cx="49530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域分析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914400" y="1524000"/>
            <a:ext cx="7620000" cy="32639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>
                <a:ea typeface="宋体" panose="02010600030101010101" pitchFamily="2" charset="-122"/>
              </a:rPr>
              <a:t>定义</a:t>
            </a:r>
            <a:r>
              <a:rPr lang="en-US" altLang="zh-CN" dirty="0">
                <a:ea typeface="宋体" panose="02010600030101010101" pitchFamily="2" charset="-122"/>
              </a:rPr>
              <a:t>调查领域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en-US" altLang="zh-CN" dirty="0">
                <a:ea typeface="宋体" panose="02010600030101010101" pitchFamily="2" charset="-122"/>
              </a:rPr>
              <a:t>收集</a:t>
            </a:r>
            <a:r>
              <a:rPr lang="zh-CN" altLang="en-US" dirty="0">
                <a:ea typeface="宋体" panose="02010600030101010101" pitchFamily="2" charset="-122"/>
              </a:rPr>
              <a:t>该领域中</a:t>
            </a:r>
            <a:r>
              <a:rPr lang="en-US" altLang="zh-CN" dirty="0">
                <a:ea typeface="宋体" panose="02010600030101010101" pitchFamily="2" charset="-122"/>
              </a:rPr>
              <a:t>具有代表性的应用程序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en-US" altLang="zh-CN" dirty="0">
                <a:ea typeface="宋体" panose="02010600030101010101" pitchFamily="2" charset="-122"/>
              </a:rPr>
              <a:t>分析样本中的每个应用程序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>
                <a:ea typeface="宋体" panose="02010600030101010101" pitchFamily="2" charset="-122"/>
              </a:rPr>
              <a:t>建立对象的域分析模型。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5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title"/>
          </p:nvPr>
        </p:nvSpPr>
        <p:spPr>
          <a:xfrm>
            <a:off x="2059940" y="153035"/>
            <a:ext cx="51054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基于场景建模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7459663" cy="34528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indent="4572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1pPr>
            <a:lvl2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Helvetica" pitchFamily="-128" charset="0"/>
                <a:ea typeface="MS PGothic" panose="020B0600070205080204" pitchFamily="34" charset="-128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宋体" panose="02010600030101010101" pitchFamily="2" charset="-122"/>
                <a:cs typeface="+mn-cs"/>
              </a:rPr>
              <a:t>用例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宋体" panose="02010600030101010101" pitchFamily="2" charset="-122"/>
                <a:cs typeface="+mn-cs"/>
              </a:rPr>
              <a:t>只是帮助定义系统之外（参与者）存在什么以及系统应完成什么（用例）。”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宋体" panose="02010600030101010101" pitchFamily="2" charset="-122"/>
                <a:cs typeface="+mn-cs"/>
              </a:rPr>
              <a:t>			         ——Ivar Jacobson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编写什么？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写多少？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编写说明应该多详细？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(4)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如何组织说明？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2203768" y="153035"/>
            <a:ext cx="5037137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u="sng" dirty="0">
                <a:ea typeface="宋体" panose="02010600030101010101" pitchFamily="2" charset="-122"/>
              </a:rPr>
              <a:t>编写什么？</a:t>
            </a:r>
            <a:endParaRPr lang="zh-CN" altLang="en-US" sz="3200" b="1" u="sng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762000" y="1295400"/>
            <a:ext cx="8001000" cy="45561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起始和导出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提供了开始编写用例所需要的信息。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9A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运用需求收集会议、质量功能展开</a:t>
            </a:r>
            <a:r>
              <a:rPr lang="en-US" altLang="zh-CN" dirty="0">
                <a:solidFill>
                  <a:srgbClr val="9A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(Quality Function Deployment, QFD)</a:t>
            </a:r>
            <a:r>
              <a:rPr lang="zh-CN" altLang="en-US" dirty="0">
                <a:solidFill>
                  <a:srgbClr val="9A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和其它需求工程机制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确定利益相关者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定义问题的范围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说明整体的运行目标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建立优先级顺序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概述所有已知的功能需求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描述系统将处理的信息（对象）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开始开发用例时，</a:t>
            </a:r>
            <a:r>
              <a:rPr lang="zh-CN" altLang="zh-CN" dirty="0">
                <a:solidFill>
                  <a:srgbClr val="9A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应列出特定参与者执行的功能或活动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3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969135" cy="86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0" y="-12065"/>
            <a:ext cx="1765300" cy="872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02.500787401575,&quot;width&quot;:6477.500787401575}"/>
</p:tagLst>
</file>

<file path=ppt/tags/tag2.xml><?xml version="1.0" encoding="utf-8"?>
<p:tagLst xmlns:p="http://schemas.openxmlformats.org/presentationml/2006/main">
  <p:tag name="KSO_WM_UNIT_PLACING_PICTURE_USER_VIEWPORT" val="{&quot;height&quot;:2655,&quot;width&quot;:8235}"/>
</p:tagLst>
</file>

<file path=ppt/tags/tag3.xml><?xml version="1.0" encoding="utf-8"?>
<p:tagLst xmlns:p="http://schemas.openxmlformats.org/presentationml/2006/main">
  <p:tag name="KSO_WM_UNIT_PLACING_PICTURE_USER_VIEWPORT" val="{&quot;height&quot;:2655,&quot;width&quot;:8235}"/>
</p:tagLst>
</file>

<file path=ppt/tags/tag4.xml><?xml version="1.0" encoding="utf-8"?>
<p:tagLst xmlns:p="http://schemas.openxmlformats.org/presentationml/2006/main">
  <p:tag name="KSO_WM_UNIT_PLACING_PICTURE_USER_VIEWPORT" val="{&quot;height&quot;:8849,&quot;width&quot;:6764}"/>
</p:tagLst>
</file>

<file path=ppt/tags/tag5.xml><?xml version="1.0" encoding="utf-8"?>
<p:tagLst xmlns:p="http://schemas.openxmlformats.org/presentationml/2006/main">
  <p:tag name="KSO_WM_UNIT_PLACING_PICTURE_USER_VIEWPORT" val="{&quot;height&quot;:8849,&quot;width&quot;:6764}"/>
</p:tagLst>
</file>

<file path=ppt/tags/tag6.xml><?xml version="1.0" encoding="utf-8"?>
<p:tagLst xmlns:p="http://schemas.openxmlformats.org/presentationml/2006/main">
  <p:tag name="COMMONDATA" val="eyJoZGlkIjoiY2VlNmUzMzA1NGVlMDE4MTAwYWZlOTYyMTllMzBhZDUifQ=="/>
</p:tagLst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0</TotalTime>
  <Words>8172</Words>
  <Application>WPS 演示</Application>
  <PresentationFormat>全屏显示(4:3)</PresentationFormat>
  <Paragraphs>736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8" baseType="lpstr">
      <vt:lpstr>Arial</vt:lpstr>
      <vt:lpstr>宋体</vt:lpstr>
      <vt:lpstr>Wingdings</vt:lpstr>
      <vt:lpstr>Helvetica</vt:lpstr>
      <vt:lpstr>MS PGothic</vt:lpstr>
      <vt:lpstr>Symbol</vt:lpstr>
      <vt:lpstr>Times New Roman</vt:lpstr>
      <vt:lpstr>微软雅黑</vt:lpstr>
      <vt:lpstr>Arial Unicode MS</vt:lpstr>
      <vt:lpstr>Palatino</vt:lpstr>
      <vt:lpstr>Palatino Linotype</vt:lpstr>
      <vt:lpstr>Times New Roman</vt:lpstr>
      <vt:lpstr>楷体</vt:lpstr>
      <vt:lpstr>Noto Sans CJK JP Black</vt:lpstr>
      <vt:lpstr>Arial</vt:lpstr>
      <vt:lpstr>Segoe Print</vt:lpstr>
      <vt:lpstr>Comic Sans MS</vt:lpstr>
      <vt:lpstr>仿宋_GB2312</vt:lpstr>
      <vt:lpstr>仿宋</vt:lpstr>
      <vt:lpstr>楷体_GB2312</vt:lpstr>
      <vt:lpstr>新宋体</vt:lpstr>
      <vt:lpstr>Geneva</vt:lpstr>
      <vt:lpstr>Bold Stripes</vt:lpstr>
      <vt:lpstr>需求分析</vt:lpstr>
      <vt:lpstr>需求建模的元素</vt:lpstr>
      <vt:lpstr>需求建模</vt:lpstr>
      <vt:lpstr>一座桥梁</vt:lpstr>
      <vt:lpstr>分析的经验原则</vt:lpstr>
      <vt:lpstr>域分析</vt:lpstr>
      <vt:lpstr>域分析</vt:lpstr>
      <vt:lpstr>基于场景建模</vt:lpstr>
      <vt:lpstr>编写什么？</vt:lpstr>
      <vt:lpstr>编写多少？</vt:lpstr>
      <vt:lpstr>用例</vt:lpstr>
      <vt:lpstr>开发用例</vt:lpstr>
      <vt:lpstr>评估用例</vt:lpstr>
      <vt:lpstr>用例图</vt:lpstr>
      <vt:lpstr>PowerPoint 演示文稿</vt:lpstr>
      <vt:lpstr>PowerPoint 演示文稿</vt:lpstr>
      <vt:lpstr>异常</vt:lpstr>
      <vt:lpstr>PowerPoint 演示文稿</vt:lpstr>
      <vt:lpstr>PowerPoint 演示文稿</vt:lpstr>
      <vt:lpstr>PowerPoint 演示文稿</vt:lpstr>
      <vt:lpstr>用例图</vt:lpstr>
      <vt:lpstr>需求建模策略: 基于类的方法的建模</vt:lpstr>
      <vt:lpstr>类之间的关系</vt:lpstr>
      <vt:lpstr>类之间的关系</vt:lpstr>
      <vt:lpstr>类的分类</vt:lpstr>
      <vt:lpstr>基于类建模</vt:lpstr>
      <vt:lpstr>识别分析类</vt:lpstr>
      <vt:lpstr>分析类的表现</vt:lpstr>
      <vt:lpstr>潜在类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定义操作</vt:lpstr>
      <vt:lpstr>CRC模型</vt:lpstr>
      <vt:lpstr>CRC建模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功能／行为建模</vt:lpstr>
      <vt:lpstr>活动图</vt:lpstr>
      <vt:lpstr>顺序图</vt:lpstr>
      <vt:lpstr>  状态转换图</vt:lpstr>
      <vt:lpstr>状态转换图</vt:lpstr>
      <vt:lpstr>PowerPoint 演示文稿</vt:lpstr>
      <vt:lpstr>状态转换图三要素</vt:lpstr>
      <vt:lpstr>PowerPoint 演示文稿</vt:lpstr>
      <vt:lpstr>PowerPoint 演示文稿</vt:lpstr>
      <vt:lpstr>PowerPoint 演示文稿</vt:lpstr>
      <vt:lpstr>生成行为模型</vt:lpstr>
      <vt:lpstr>系统状态</vt:lpstr>
      <vt:lpstr>ControlPanel类的状态图</vt:lpstr>
      <vt:lpstr>活动图</vt:lpstr>
      <vt:lpstr>泳道图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Administrator</cp:lastModifiedBy>
  <cp:revision>137</cp:revision>
  <dcterms:created xsi:type="dcterms:W3CDTF">2008-02-08T18:09:00Z</dcterms:created>
  <dcterms:modified xsi:type="dcterms:W3CDTF">2022-10-05T00:59:04Z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795508F41F2C46F8B33D9982765D7431</vt:lpwstr>
  </property>
</Properties>
</file>